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678" r:id="rId2"/>
  </p:sldMasterIdLst>
  <p:notesMasterIdLst>
    <p:notesMasterId r:id="rId25"/>
  </p:notesMasterIdLst>
  <p:handoutMasterIdLst>
    <p:handoutMasterId r:id="rId26"/>
  </p:handoutMasterIdLst>
  <p:sldIdLst>
    <p:sldId id="549" r:id="rId3"/>
    <p:sldId id="537" r:id="rId4"/>
    <p:sldId id="482" r:id="rId5"/>
    <p:sldId id="571" r:id="rId6"/>
    <p:sldId id="572" r:id="rId7"/>
    <p:sldId id="573" r:id="rId8"/>
    <p:sldId id="574" r:id="rId9"/>
    <p:sldId id="575" r:id="rId10"/>
    <p:sldId id="576" r:id="rId11"/>
    <p:sldId id="577" r:id="rId12"/>
    <p:sldId id="578" r:id="rId13"/>
    <p:sldId id="579" r:id="rId14"/>
    <p:sldId id="580" r:id="rId15"/>
    <p:sldId id="581" r:id="rId16"/>
    <p:sldId id="582" r:id="rId17"/>
    <p:sldId id="583" r:id="rId18"/>
    <p:sldId id="584" r:id="rId19"/>
    <p:sldId id="586" r:id="rId20"/>
    <p:sldId id="587" r:id="rId21"/>
    <p:sldId id="588" r:id="rId22"/>
    <p:sldId id="589" r:id="rId23"/>
    <p:sldId id="552" r:id="rId24"/>
  </p:sldIdLst>
  <p:sldSz cx="9144000" cy="6858000" type="screen4x3"/>
  <p:notesSz cx="6858000" cy="9144000"/>
  <p:defaultTextStyle>
    <a:defPPr>
      <a:defRPr lang="en-US"/>
    </a:defPPr>
    <a:lvl1pPr algn="l" rtl="0" fontAlgn="base">
      <a:spcBef>
        <a:spcPct val="0"/>
      </a:spcBef>
      <a:spcAft>
        <a:spcPct val="0"/>
      </a:spcAft>
      <a:defRPr sz="19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73">
          <p15:clr>
            <a:srgbClr val="A4A3A4"/>
          </p15:clr>
        </p15:guide>
        <p15:guide id="2" pos="3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913"/>
    <a:srgbClr val="005777"/>
    <a:srgbClr val="BFDDB4"/>
    <a:srgbClr val="E6E6E6"/>
    <a:srgbClr val="DDD9C3"/>
    <a:srgbClr val="DDCFB2"/>
    <a:srgbClr val="FFCC99"/>
    <a:srgbClr val="FF9966"/>
    <a:srgbClr val="0066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48" autoAdjust="0"/>
    <p:restoredTop sz="93039" autoAdjust="0"/>
  </p:normalViewPr>
  <p:slideViewPr>
    <p:cSldViewPr snapToGrid="0">
      <p:cViewPr varScale="1">
        <p:scale>
          <a:sx n="45" d="100"/>
          <a:sy n="45" d="100"/>
        </p:scale>
        <p:origin x="1440" y="40"/>
      </p:cViewPr>
      <p:guideLst>
        <p:guide orient="horz" pos="773"/>
        <p:guide pos="307"/>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534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417ADA-1638-0643-890A-87F56AED39E9}" type="datetimeFigureOut">
              <a:rPr lang="en-US" smtClean="0"/>
              <a:pPr/>
              <a:t>7/15/2019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E7830-05BA-0F48-BBED-6CDD62CC9916}" type="slidenum">
              <a:rPr lang="en-US" smtClean="0"/>
              <a:pPr/>
              <a:t>‹Nº›</a:t>
            </a:fld>
            <a:endParaRPr lang="en-US"/>
          </a:p>
        </p:txBody>
      </p:sp>
    </p:spTree>
    <p:extLst>
      <p:ext uri="{BB962C8B-B14F-4D97-AF65-F5344CB8AC3E}">
        <p14:creationId xmlns:p14="http://schemas.microsoft.com/office/powerpoint/2010/main" val="306396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BE53219-3A05-3D4B-895A-3050F53C4359}" type="slidenum">
              <a:rPr lang="en-US"/>
              <a:pPr>
                <a:defRPr/>
              </a:pPr>
              <a:t>‹Nº›</a:t>
            </a:fld>
            <a:endParaRPr lang="en-US"/>
          </a:p>
        </p:txBody>
      </p:sp>
    </p:spTree>
    <p:extLst>
      <p:ext uri="{BB962C8B-B14F-4D97-AF65-F5344CB8AC3E}">
        <p14:creationId xmlns:p14="http://schemas.microsoft.com/office/powerpoint/2010/main" val="2070402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a:t>
            </a:fld>
            <a:endParaRPr lang="en-US"/>
          </a:p>
        </p:txBody>
      </p:sp>
    </p:spTree>
    <p:extLst>
      <p:ext uri="{BB962C8B-B14F-4D97-AF65-F5344CB8AC3E}">
        <p14:creationId xmlns:p14="http://schemas.microsoft.com/office/powerpoint/2010/main" val="1060457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11</a:t>
            </a:fld>
            <a:endParaRPr lang="en-US"/>
          </a:p>
        </p:txBody>
      </p:sp>
    </p:spTree>
    <p:extLst>
      <p:ext uri="{BB962C8B-B14F-4D97-AF65-F5344CB8AC3E}">
        <p14:creationId xmlns:p14="http://schemas.microsoft.com/office/powerpoint/2010/main" val="2046993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12</a:t>
            </a:fld>
            <a:endParaRPr lang="en-US"/>
          </a:p>
        </p:txBody>
      </p:sp>
    </p:spTree>
    <p:extLst>
      <p:ext uri="{BB962C8B-B14F-4D97-AF65-F5344CB8AC3E}">
        <p14:creationId xmlns:p14="http://schemas.microsoft.com/office/powerpoint/2010/main" val="119766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13</a:t>
            </a:fld>
            <a:endParaRPr lang="en-US"/>
          </a:p>
        </p:txBody>
      </p:sp>
    </p:spTree>
    <p:extLst>
      <p:ext uri="{BB962C8B-B14F-4D97-AF65-F5344CB8AC3E}">
        <p14:creationId xmlns:p14="http://schemas.microsoft.com/office/powerpoint/2010/main" val="2272399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14</a:t>
            </a:fld>
            <a:endParaRPr lang="en-US"/>
          </a:p>
        </p:txBody>
      </p:sp>
    </p:spTree>
    <p:extLst>
      <p:ext uri="{BB962C8B-B14F-4D97-AF65-F5344CB8AC3E}">
        <p14:creationId xmlns:p14="http://schemas.microsoft.com/office/powerpoint/2010/main" val="1552770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15</a:t>
            </a:fld>
            <a:endParaRPr lang="en-US"/>
          </a:p>
        </p:txBody>
      </p:sp>
    </p:spTree>
    <p:extLst>
      <p:ext uri="{BB962C8B-B14F-4D97-AF65-F5344CB8AC3E}">
        <p14:creationId xmlns:p14="http://schemas.microsoft.com/office/powerpoint/2010/main" val="2194642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16</a:t>
            </a:fld>
            <a:endParaRPr lang="en-US"/>
          </a:p>
        </p:txBody>
      </p:sp>
    </p:spTree>
    <p:extLst>
      <p:ext uri="{BB962C8B-B14F-4D97-AF65-F5344CB8AC3E}">
        <p14:creationId xmlns:p14="http://schemas.microsoft.com/office/powerpoint/2010/main" val="169487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17</a:t>
            </a:fld>
            <a:endParaRPr lang="en-US"/>
          </a:p>
        </p:txBody>
      </p:sp>
    </p:spTree>
    <p:extLst>
      <p:ext uri="{BB962C8B-B14F-4D97-AF65-F5344CB8AC3E}">
        <p14:creationId xmlns:p14="http://schemas.microsoft.com/office/powerpoint/2010/main" val="309212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18</a:t>
            </a:fld>
            <a:endParaRPr lang="en-US"/>
          </a:p>
        </p:txBody>
      </p:sp>
    </p:spTree>
    <p:extLst>
      <p:ext uri="{BB962C8B-B14F-4D97-AF65-F5344CB8AC3E}">
        <p14:creationId xmlns:p14="http://schemas.microsoft.com/office/powerpoint/2010/main" val="1177079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19</a:t>
            </a:fld>
            <a:endParaRPr lang="en-US"/>
          </a:p>
        </p:txBody>
      </p:sp>
    </p:spTree>
    <p:extLst>
      <p:ext uri="{BB962C8B-B14F-4D97-AF65-F5344CB8AC3E}">
        <p14:creationId xmlns:p14="http://schemas.microsoft.com/office/powerpoint/2010/main" val="728024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20</a:t>
            </a:fld>
            <a:endParaRPr lang="en-US"/>
          </a:p>
        </p:txBody>
      </p:sp>
    </p:spTree>
    <p:extLst>
      <p:ext uri="{BB962C8B-B14F-4D97-AF65-F5344CB8AC3E}">
        <p14:creationId xmlns:p14="http://schemas.microsoft.com/office/powerpoint/2010/main" val="131856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a:t>
            </a:fld>
            <a:endParaRPr lang="en-US"/>
          </a:p>
        </p:txBody>
      </p:sp>
    </p:spTree>
    <p:extLst>
      <p:ext uri="{BB962C8B-B14F-4D97-AF65-F5344CB8AC3E}">
        <p14:creationId xmlns:p14="http://schemas.microsoft.com/office/powerpoint/2010/main" val="1192529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21</a:t>
            </a:fld>
            <a:endParaRPr lang="en-US"/>
          </a:p>
        </p:txBody>
      </p:sp>
    </p:spTree>
    <p:extLst>
      <p:ext uri="{BB962C8B-B14F-4D97-AF65-F5344CB8AC3E}">
        <p14:creationId xmlns:p14="http://schemas.microsoft.com/office/powerpoint/2010/main" val="418115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a:t>
            </a:fld>
            <a:endParaRPr lang="en-US"/>
          </a:p>
        </p:txBody>
      </p:sp>
    </p:spTree>
    <p:extLst>
      <p:ext uri="{BB962C8B-B14F-4D97-AF65-F5344CB8AC3E}">
        <p14:creationId xmlns:p14="http://schemas.microsoft.com/office/powerpoint/2010/main" val="3233042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5</a:t>
            </a:fld>
            <a:endParaRPr lang="en-US"/>
          </a:p>
        </p:txBody>
      </p:sp>
    </p:spTree>
    <p:extLst>
      <p:ext uri="{BB962C8B-B14F-4D97-AF65-F5344CB8AC3E}">
        <p14:creationId xmlns:p14="http://schemas.microsoft.com/office/powerpoint/2010/main" val="193748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6</a:t>
            </a:fld>
            <a:endParaRPr lang="en-US"/>
          </a:p>
        </p:txBody>
      </p:sp>
    </p:spTree>
    <p:extLst>
      <p:ext uri="{BB962C8B-B14F-4D97-AF65-F5344CB8AC3E}">
        <p14:creationId xmlns:p14="http://schemas.microsoft.com/office/powerpoint/2010/main" val="1433709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7</a:t>
            </a:fld>
            <a:endParaRPr lang="en-US"/>
          </a:p>
        </p:txBody>
      </p:sp>
    </p:spTree>
    <p:extLst>
      <p:ext uri="{BB962C8B-B14F-4D97-AF65-F5344CB8AC3E}">
        <p14:creationId xmlns:p14="http://schemas.microsoft.com/office/powerpoint/2010/main" val="27504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8</a:t>
            </a:fld>
            <a:endParaRPr lang="en-US"/>
          </a:p>
        </p:txBody>
      </p:sp>
    </p:spTree>
    <p:extLst>
      <p:ext uri="{BB962C8B-B14F-4D97-AF65-F5344CB8AC3E}">
        <p14:creationId xmlns:p14="http://schemas.microsoft.com/office/powerpoint/2010/main" val="4098255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9</a:t>
            </a:fld>
            <a:endParaRPr lang="en-US"/>
          </a:p>
        </p:txBody>
      </p:sp>
    </p:spTree>
    <p:extLst>
      <p:ext uri="{BB962C8B-B14F-4D97-AF65-F5344CB8AC3E}">
        <p14:creationId xmlns:p14="http://schemas.microsoft.com/office/powerpoint/2010/main" val="3733973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10</a:t>
            </a:fld>
            <a:endParaRPr lang="en-US"/>
          </a:p>
        </p:txBody>
      </p:sp>
    </p:spTree>
    <p:extLst>
      <p:ext uri="{BB962C8B-B14F-4D97-AF65-F5344CB8AC3E}">
        <p14:creationId xmlns:p14="http://schemas.microsoft.com/office/powerpoint/2010/main" val="1876757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1057480-73E2-41E9-8038-AB1D1AC0B473}" type="datetime1">
              <a:rPr lang="el-GR" smtClean="0"/>
              <a:pPr/>
              <a:t>15/7/2019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334510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E6F4110-ADAF-4F03-80B9-170642E5484D}" type="datetime1">
              <a:rPr lang="el-GR" smtClean="0"/>
              <a:pPr/>
              <a:t>15/7/2019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328336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41480D3-900E-422F-9FAD-55CC391E966A}" type="datetime1">
              <a:rPr lang="el-GR" smtClean="0"/>
              <a:pPr/>
              <a:t>15/7/2019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257035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3 - Θέση περιεχομένου"/>
          <p:cNvSpPr>
            <a:spLocks noGrp="1"/>
          </p:cNvSpPr>
          <p:nvPr>
            <p:ph sz="half" idx="2"/>
          </p:nvPr>
        </p:nvSpPr>
        <p:spPr>
          <a:xfrm>
            <a:off x="4648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Θέση αριθμού διαφάνειας 5">
            <a:extLst>
              <a:ext uri="{FF2B5EF4-FFF2-40B4-BE49-F238E27FC236}">
                <a16:creationId xmlns:a16="http://schemas.microsoft.com/office/drawing/2014/main" xmlns=""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‹Nº›</a:t>
            </a:fld>
            <a:endParaRPr lang="en-US" dirty="0">
              <a:solidFill>
                <a:prstClr val="black">
                  <a:tint val="75000"/>
                </a:prstClr>
              </a:solidFill>
            </a:endParaRPr>
          </a:p>
        </p:txBody>
      </p:sp>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smtClean="0"/>
              <a:t>Kλικ</a:t>
            </a:r>
            <a:r>
              <a:rPr lang="el-GR" dirty="0" smtClean="0"/>
              <a:t> για επεξεργασία του τίτλου</a:t>
            </a:r>
            <a:endParaRPr lang="el-GR" dirty="0"/>
          </a:p>
        </p:txBody>
      </p:sp>
    </p:spTree>
    <p:extLst>
      <p:ext uri="{BB962C8B-B14F-4D97-AF65-F5344CB8AC3E}">
        <p14:creationId xmlns:p14="http://schemas.microsoft.com/office/powerpoint/2010/main" val="397473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smtClean="0"/>
              <a:t>Kλικ</a:t>
            </a:r>
            <a:r>
              <a:rPr lang="el-GR" dirty="0" smtClean="0"/>
              <a:t> για επεξεργασία του τίτλου</a:t>
            </a:r>
            <a:endParaRPr lang="el-GR" dirty="0"/>
          </a:p>
        </p:txBody>
      </p:sp>
      <p:sp>
        <p:nvSpPr>
          <p:cNvPr id="8" name="Θέση αριθμού διαφάνειας 5">
            <a:extLst>
              <a:ext uri="{FF2B5EF4-FFF2-40B4-BE49-F238E27FC236}">
                <a16:creationId xmlns:a16="http://schemas.microsoft.com/office/drawing/2014/main" xmlns=""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82774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59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57200" y="1600200"/>
            <a:ext cx="8229600" cy="4525963"/>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279233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3748699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813944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006356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Tree>
    <p:extLst>
      <p:ext uri="{BB962C8B-B14F-4D97-AF65-F5344CB8AC3E}">
        <p14:creationId xmlns:p14="http://schemas.microsoft.com/office/powerpoint/2010/main" val="249939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fld id="{A8696169-1127-4362-8540-AC4E97E8AA5C}" type="datetime1">
              <a:rPr lang="el-GR" smtClean="0"/>
              <a:pPr/>
              <a:t>15/7/2019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2904630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625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a:prstGeom prst="rect">
            <a:avLst/>
          </a:prstGeo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3323630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a:prstGeom prst="rect">
            <a:avLst/>
          </a:prstGeo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490013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1600200"/>
            <a:ext cx="8229600" cy="4525963"/>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072264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a:prstGeom prst="rect">
            <a:avLst/>
          </a:prstGeo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85988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E6CCA-63C4-4CF9-AE39-DAD6F533A7F9}" type="datetime1">
              <a:rPr lang="el-GR" smtClean="0"/>
              <a:pPr/>
              <a:t>15/7/2019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349892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2B0574A-DA73-4F45-A5DB-BD9EAE214494}" type="datetime1">
              <a:rPr lang="el-GR" smtClean="0"/>
              <a:pPr/>
              <a:t>15/7/2019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152919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1466B3C0-A42E-43C6-B463-F993698F7A97}" type="datetime1">
              <a:rPr lang="el-GR" smtClean="0"/>
              <a:pPr/>
              <a:t>15/7/2019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149241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6CCCD79E-706B-4D49-A0E4-1F8E35DF1797}" type="datetime1">
              <a:rPr lang="el-GR" smtClean="0"/>
              <a:pPr/>
              <a:t>15/7/2019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403855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5B233-2020-4E2E-8C15-84DAA0EF36E8}" type="datetime1">
              <a:rPr lang="el-GR" smtClean="0"/>
              <a:pPr/>
              <a:t>15/7/2019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356863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BA766-CA29-40F2-83BC-EF09261BB5FC}" type="datetime1">
              <a:rPr lang="el-GR" smtClean="0"/>
              <a:pPr/>
              <a:t>15/7/2019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96448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D54C4-4236-43A6-B912-090A3C0F9032}" type="datetime1">
              <a:rPr lang="el-GR" smtClean="0"/>
              <a:pPr/>
              <a:t>15/7/2019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133209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4E18B-A9AC-444A-8F3D-6587E3DE7D78}" type="datetime1">
              <a:rPr lang="el-GR" smtClean="0"/>
              <a:pPr/>
              <a:t>15/7/2019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48E73-6241-44FB-9EDB-1A1229FC3D83}" type="slidenum">
              <a:rPr lang="el-GR" smtClean="0"/>
              <a:pPr/>
              <a:t>‹Nº›</a:t>
            </a:fld>
            <a:endParaRPr lang="el-GR"/>
          </a:p>
        </p:txBody>
      </p:sp>
    </p:spTree>
    <p:extLst>
      <p:ext uri="{BB962C8B-B14F-4D97-AF65-F5344CB8AC3E}">
        <p14:creationId xmlns:p14="http://schemas.microsoft.com/office/powerpoint/2010/main" val="1586421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53" r:id="rId12"/>
    <p:sldLayoutId id="214748366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stretch>
            <a:fillRect/>
          </a:stretch>
        </p:blipFill>
        <p:spPr>
          <a:xfrm>
            <a:off x="3396632" y="3174542"/>
            <a:ext cx="2174773" cy="2273625"/>
          </a:xfrm>
          <a:prstGeom prst="rect">
            <a:avLst/>
          </a:prstGeom>
        </p:spPr>
      </p:pic>
      <p:sp>
        <p:nvSpPr>
          <p:cNvPr id="603144" name="Rectangle 8"/>
          <p:cNvSpPr>
            <a:spLocks noChangeArrowheads="1"/>
          </p:cNvSpPr>
          <p:nvPr userDrawn="1"/>
        </p:nvSpPr>
        <p:spPr bwMode="auto">
          <a:xfrm>
            <a:off x="-1" y="5384800"/>
            <a:ext cx="8766770" cy="1282700"/>
          </a:xfrm>
          <a:prstGeom prst="rect">
            <a:avLst/>
          </a:prstGeom>
          <a:solidFill>
            <a:srgbClr val="005777"/>
          </a:solidFill>
          <a:ln w="9525">
            <a:noFill/>
            <a:miter lim="800000"/>
            <a:headEnd/>
            <a:tailEnd/>
          </a:ln>
        </p:spPr>
        <p:txBody>
          <a:bodyPr wrap="none" anchor="ctr"/>
          <a:lstStyle/>
          <a:p>
            <a:pPr marL="1616075" eaLnBrk="0" hangingPunct="0">
              <a:lnSpc>
                <a:spcPct val="110000"/>
              </a:lnSpc>
              <a:defRPr/>
            </a:pPr>
            <a:r>
              <a:rPr lang="en-US" sz="1800" b="1" dirty="0" err="1" smtClean="0">
                <a:solidFill>
                  <a:srgbClr val="FFFFFF"/>
                </a:solidFill>
                <a:effectLst>
                  <a:outerShdw blurRad="38100" dist="38100" dir="2700000" algn="tl">
                    <a:srgbClr val="000000"/>
                  </a:outerShdw>
                </a:effectLst>
                <a:cs typeface="Arial" charset="0"/>
              </a:rPr>
              <a:t>TEICrete</a:t>
            </a:r>
            <a:r>
              <a:rPr lang="en-US" sz="1800" b="1" dirty="0" smtClean="0">
                <a:solidFill>
                  <a:srgbClr val="FFFFFF"/>
                </a:solidFill>
                <a:effectLst>
                  <a:outerShdw blurRad="38100" dist="38100" dir="2700000" algn="tl">
                    <a:srgbClr val="000000"/>
                  </a:outerShdw>
                </a:effectLst>
                <a:cs typeface="Arial" charset="0"/>
              </a:rPr>
              <a:t> </a:t>
            </a:r>
            <a:br>
              <a:rPr lang="en-US" sz="1800" b="1" dirty="0" smtClean="0">
                <a:solidFill>
                  <a:srgbClr val="FFFFFF"/>
                </a:solidFill>
                <a:effectLst>
                  <a:outerShdw blurRad="38100" dist="38100" dir="2700000" algn="tl">
                    <a:srgbClr val="000000"/>
                  </a:outerShdw>
                </a:effectLst>
                <a:cs typeface="Arial" charset="0"/>
              </a:rPr>
            </a:br>
            <a:r>
              <a:rPr lang="en-US" sz="1800" b="1" dirty="0" err="1" smtClean="0">
                <a:solidFill>
                  <a:srgbClr val="FFFFFF"/>
                </a:solidFill>
                <a:effectLst>
                  <a:outerShdw blurRad="38100" dist="38100" dir="2700000" algn="tl">
                    <a:srgbClr val="000000"/>
                  </a:outerShdw>
                </a:effectLst>
                <a:cs typeface="Arial" charset="0"/>
              </a:rPr>
              <a:t>Heraklion</a:t>
            </a:r>
            <a:r>
              <a:rPr lang="en-US" sz="1800" b="1" dirty="0" smtClean="0">
                <a:solidFill>
                  <a:srgbClr val="FFFFFF"/>
                </a:solidFill>
                <a:effectLst>
                  <a:outerShdw blurRad="38100" dist="38100" dir="2700000" algn="tl">
                    <a:srgbClr val="000000"/>
                  </a:outerShdw>
                </a:effectLst>
                <a:cs typeface="Arial" charset="0"/>
              </a:rPr>
              <a:t> Crete, Greece</a:t>
            </a:r>
            <a:endParaRPr lang="el-GR" sz="1800" b="1" dirty="0">
              <a:solidFill>
                <a:srgbClr val="FFFFFF"/>
              </a:solidFill>
              <a:effectLst>
                <a:outerShdw blurRad="38100" dist="38100" dir="2700000" algn="tl">
                  <a:srgbClr val="000000"/>
                </a:outerShdw>
              </a:effectLst>
              <a:cs typeface="Arial" charset="0"/>
            </a:endParaRPr>
          </a:p>
        </p:txBody>
      </p:sp>
      <p:sp>
        <p:nvSpPr>
          <p:cNvPr id="2051" name="Oval 15"/>
          <p:cNvSpPr>
            <a:spLocks noChangeArrowheads="1"/>
          </p:cNvSpPr>
          <p:nvPr userDrawn="1"/>
        </p:nvSpPr>
        <p:spPr bwMode="auto">
          <a:xfrm>
            <a:off x="101600" y="5241925"/>
            <a:ext cx="1487488" cy="1539875"/>
          </a:xfrm>
          <a:prstGeom prst="ellipse">
            <a:avLst/>
          </a:prstGeom>
          <a:solidFill>
            <a:schemeClr val="bg1"/>
          </a:solidFill>
          <a:ln w="9525">
            <a:solidFill>
              <a:schemeClr val="bg1"/>
            </a:solidFill>
            <a:round/>
            <a:headEnd/>
            <a:tailEnd/>
          </a:ln>
        </p:spPr>
        <p:txBody>
          <a:bodyPr wrap="none" anchor="ctr"/>
          <a:lstStyle/>
          <a:p>
            <a:endParaRPr lang="el-GR">
              <a:solidFill>
                <a:srgbClr val="000000"/>
              </a:solidFill>
            </a:endParaRPr>
          </a:p>
        </p:txBody>
      </p:sp>
      <p:pic>
        <p:nvPicPr>
          <p:cNvPr id="2052" name="Picture 7"/>
          <p:cNvPicPr>
            <a:picLocks noChangeAspect="1" noChangeArrowheads="1"/>
          </p:cNvPicPr>
          <p:nvPr userDrawn="1"/>
        </p:nvPicPr>
        <p:blipFill>
          <a:blip r:embed="rId14" cstate="email">
            <a:clrChange>
              <a:clrFrom>
                <a:srgbClr val="FFFFFF"/>
              </a:clrFrom>
              <a:clrTo>
                <a:srgbClr val="FFFFFF">
                  <a:alpha val="0"/>
                </a:srgbClr>
              </a:clrTo>
            </a:clrChange>
            <a:lum bright="-26000" contrast="-100000"/>
            <a:extLst>
              <a:ext uri="{28A0092B-C50C-407E-A947-70E740481C1C}">
                <a14:useLocalDpi xmlns:a14="http://schemas.microsoft.com/office/drawing/2010/main" val="0"/>
              </a:ext>
            </a:extLst>
          </a:blip>
          <a:srcRect/>
          <a:stretch>
            <a:fillRect/>
          </a:stretch>
        </p:blipFill>
        <p:spPr bwMode="auto">
          <a:xfrm>
            <a:off x="55563" y="5213350"/>
            <a:ext cx="15732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p:cNvSpPr>
            <a:spLocks noChangeArrowheads="1"/>
          </p:cNvSpPr>
          <p:nvPr userDrawn="1"/>
        </p:nvSpPr>
        <p:spPr bwMode="auto">
          <a:xfrm>
            <a:off x="0" y="1319213"/>
            <a:ext cx="9209088" cy="1774825"/>
          </a:xfrm>
          <a:prstGeom prst="rect">
            <a:avLst/>
          </a:prstGeom>
          <a:solidFill>
            <a:srgbClr val="80808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800">
              <a:solidFill>
                <a:srgbClr val="000000"/>
              </a:solidFill>
            </a:endParaRPr>
          </a:p>
        </p:txBody>
      </p:sp>
      <p:sp>
        <p:nvSpPr>
          <p:cNvPr id="2054" name="Rectangle 6"/>
          <p:cNvSpPr>
            <a:spLocks noChangeArrowheads="1"/>
          </p:cNvSpPr>
          <p:nvPr userDrawn="1"/>
        </p:nvSpPr>
        <p:spPr bwMode="auto">
          <a:xfrm>
            <a:off x="-3175" y="1317625"/>
            <a:ext cx="6991350" cy="77788"/>
          </a:xfrm>
          <a:prstGeom prst="rect">
            <a:avLst/>
          </a:prstGeom>
          <a:solidFill>
            <a:srgbClr val="0057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l-GR" sz="2400">
              <a:solidFill>
                <a:srgbClr val="000000"/>
              </a:solidFill>
              <a:latin typeface="Times New Roman" charset="0"/>
            </a:endParaRPr>
          </a:p>
        </p:txBody>
      </p:sp>
      <p:sp>
        <p:nvSpPr>
          <p:cNvPr id="2" name="Rectangle 8"/>
          <p:cNvSpPr>
            <a:spLocks noChangeArrowheads="1"/>
          </p:cNvSpPr>
          <p:nvPr userDrawn="1"/>
        </p:nvSpPr>
        <p:spPr bwMode="auto">
          <a:xfrm>
            <a:off x="0" y="0"/>
            <a:ext cx="9144000" cy="731838"/>
          </a:xfrm>
          <a:prstGeom prst="rect">
            <a:avLst/>
          </a:prstGeom>
          <a:solidFill>
            <a:srgbClr val="005777"/>
          </a:solidFill>
          <a:ln w="9525">
            <a:noFill/>
            <a:miter lim="800000"/>
            <a:headEnd/>
            <a:tailEnd/>
          </a:ln>
        </p:spPr>
        <p:txBody>
          <a:bodyPr wrap="none" anchor="ctr"/>
          <a:lstStyle/>
          <a:p>
            <a:pPr marL="3175" algn="r" eaLnBrk="0" hangingPunct="0">
              <a:lnSpc>
                <a:spcPct val="110000"/>
              </a:lnSpc>
              <a:defRPr/>
            </a:pPr>
            <a:r>
              <a:rPr lang="en-US" sz="2000" b="1" dirty="0" smtClean="0">
                <a:solidFill>
                  <a:srgbClr val="FFFFFF"/>
                </a:solidFill>
                <a:effectLst>
                  <a:outerShdw blurRad="38100" dist="38100" dir="2700000" algn="tl">
                    <a:srgbClr val="000000"/>
                  </a:outerShdw>
                </a:effectLst>
                <a:latin typeface="Arial Narrow"/>
                <a:cs typeface="Arial Narrow"/>
              </a:rPr>
              <a:t>Technological Educational Institute of Crete</a:t>
            </a:r>
            <a:endParaRPr lang="el-GR" sz="2000" b="1" dirty="0" smtClean="0">
              <a:solidFill>
                <a:srgbClr val="FFFFFF"/>
              </a:solidFill>
              <a:effectLst>
                <a:outerShdw blurRad="38100" dist="38100" dir="2700000" algn="tl">
                  <a:srgbClr val="000000"/>
                </a:outerShdw>
              </a:effectLst>
              <a:latin typeface="Arial Narrow"/>
              <a:cs typeface="Arial Narrow"/>
            </a:endParaRPr>
          </a:p>
        </p:txBody>
      </p:sp>
      <p:sp>
        <p:nvSpPr>
          <p:cNvPr id="21" name="Rectangle 5"/>
          <p:cNvSpPr>
            <a:spLocks noChangeArrowheads="1"/>
          </p:cNvSpPr>
          <p:nvPr userDrawn="1"/>
        </p:nvSpPr>
        <p:spPr bwMode="auto">
          <a:xfrm>
            <a:off x="2505075" y="3022600"/>
            <a:ext cx="6667500" cy="77788"/>
          </a:xfrm>
          <a:prstGeom prst="rect">
            <a:avLst/>
          </a:prstGeom>
          <a:solidFill>
            <a:schemeClr val="accent1">
              <a:lumMod val="50000"/>
            </a:schemeClr>
          </a:solidFill>
          <a:ln w="9525">
            <a:noFill/>
            <a:miter lim="800000"/>
            <a:headEnd/>
            <a:tailEnd/>
          </a:ln>
        </p:spPr>
        <p:txBody>
          <a:bodyPr wrap="none" anchor="ctr"/>
          <a:lstStyle/>
          <a:p>
            <a:pPr algn="ctr">
              <a:defRPr/>
            </a:pPr>
            <a:endParaRPr kumimoji="1" lang="el-GR" sz="2400" dirty="0">
              <a:solidFill>
                <a:srgbClr val="000000"/>
              </a:solidFill>
              <a:latin typeface="Times New Roman" pitchFamily="18" charset="0"/>
              <a:ea typeface="ＭＳ Ｐゴシック" pitchFamily="-111" charset="-128"/>
              <a:cs typeface="+mn-cs"/>
            </a:endParaRPr>
          </a:p>
        </p:txBody>
      </p:sp>
      <p:pic>
        <p:nvPicPr>
          <p:cNvPr id="11" name="Imagen 34"/>
          <p:cNvPicPr/>
          <p:nvPr userDrawn="1"/>
        </p:nvPicPr>
        <p:blipFill>
          <a:blip r:embed="rId15" cstate="email">
            <a:extLst>
              <a:ext uri="{28A0092B-C50C-407E-A947-70E740481C1C}">
                <a14:useLocalDpi xmlns:a14="http://schemas.microsoft.com/office/drawing/2010/main" val="0"/>
              </a:ext>
            </a:extLst>
          </a:blip>
          <a:stretch>
            <a:fillRect/>
          </a:stretch>
        </p:blipFill>
        <p:spPr>
          <a:xfrm>
            <a:off x="5592762" y="4559984"/>
            <a:ext cx="3131798" cy="681941"/>
          </a:xfrm>
          <a:prstGeom prst="rect">
            <a:avLst/>
          </a:prstGeom>
        </p:spPr>
      </p:pic>
      <p:pic>
        <p:nvPicPr>
          <p:cNvPr id="12" name="Imagen 50"/>
          <p:cNvPicPr/>
          <p:nvPr userDrawn="1"/>
        </p:nvPicPr>
        <p:blipFill>
          <a:blip r:embed="rId16" cstate="email">
            <a:extLst>
              <a:ext uri="{28A0092B-C50C-407E-A947-70E740481C1C}">
                <a14:useLocalDpi xmlns:a14="http://schemas.microsoft.com/office/drawing/2010/main" val="0"/>
              </a:ext>
            </a:extLst>
          </a:blip>
          <a:stretch>
            <a:fillRect/>
          </a:stretch>
        </p:blipFill>
        <p:spPr>
          <a:xfrm>
            <a:off x="5571405" y="5467537"/>
            <a:ext cx="3106436" cy="1117225"/>
          </a:xfrm>
          <a:prstGeom prst="rect">
            <a:avLst/>
          </a:prstGeom>
          <a:noFill/>
          <a:ln>
            <a:noFill/>
          </a:ln>
        </p:spPr>
      </p:pic>
    </p:spTree>
    <p:extLst>
      <p:ext uri="{BB962C8B-B14F-4D97-AF65-F5344CB8AC3E}">
        <p14:creationId xmlns:p14="http://schemas.microsoft.com/office/powerpoint/2010/main" val="14109455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l" rtl="0" eaLnBrk="0" fontAlgn="base" hangingPunct="0">
        <a:spcBef>
          <a:spcPct val="0"/>
        </a:spcBef>
        <a:spcAft>
          <a:spcPct val="0"/>
        </a:spcAft>
        <a:defRPr sz="23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2pPr>
      <a:lvl3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3pPr>
      <a:lvl4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4pPr>
      <a:lvl5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5pPr>
      <a:lvl6pPr marL="457200" algn="l" rtl="0" fontAlgn="base">
        <a:spcBef>
          <a:spcPct val="0"/>
        </a:spcBef>
        <a:spcAft>
          <a:spcPct val="0"/>
        </a:spcAft>
        <a:defRPr sz="2300">
          <a:solidFill>
            <a:schemeClr val="tx2"/>
          </a:solidFill>
          <a:latin typeface="Trebuchet MS" pitchFamily="34" charset="0"/>
        </a:defRPr>
      </a:lvl6pPr>
      <a:lvl7pPr marL="914400" algn="l" rtl="0" fontAlgn="base">
        <a:spcBef>
          <a:spcPct val="0"/>
        </a:spcBef>
        <a:spcAft>
          <a:spcPct val="0"/>
        </a:spcAft>
        <a:defRPr sz="2300">
          <a:solidFill>
            <a:schemeClr val="tx2"/>
          </a:solidFill>
          <a:latin typeface="Trebuchet MS" pitchFamily="34" charset="0"/>
        </a:defRPr>
      </a:lvl7pPr>
      <a:lvl8pPr marL="1371600" algn="l" rtl="0" fontAlgn="base">
        <a:spcBef>
          <a:spcPct val="0"/>
        </a:spcBef>
        <a:spcAft>
          <a:spcPct val="0"/>
        </a:spcAft>
        <a:defRPr sz="2300">
          <a:solidFill>
            <a:schemeClr val="tx2"/>
          </a:solidFill>
          <a:latin typeface="Trebuchet MS" pitchFamily="34" charset="0"/>
        </a:defRPr>
      </a:lvl8pPr>
      <a:lvl9pPr marL="1828800" algn="l" rtl="0" fontAlgn="base">
        <a:spcBef>
          <a:spcPct val="0"/>
        </a:spcBef>
        <a:spcAft>
          <a:spcPct val="0"/>
        </a:spcAft>
        <a:defRPr sz="2300">
          <a:solidFill>
            <a:schemeClr val="tx2"/>
          </a:solidFill>
          <a:latin typeface="Trebuchet MS" pitchFamily="34" charset="0"/>
        </a:defRPr>
      </a:lvl9pPr>
    </p:titleStyle>
    <p:bodyStyle>
      <a:lvl1pPr marL="269875" indent="-269875" algn="l" rtl="0" eaLnBrk="0" fontAlgn="base" hangingPunct="0">
        <a:spcBef>
          <a:spcPct val="25000"/>
        </a:spcBef>
        <a:spcAft>
          <a:spcPct val="0"/>
        </a:spcAft>
        <a:buFont typeface="Wingdings" charset="0"/>
        <a:buChar char="§"/>
        <a:defRPr sz="1700">
          <a:solidFill>
            <a:schemeClr val="tx1"/>
          </a:solidFill>
          <a:latin typeface="+mn-lt"/>
          <a:ea typeface="ＭＳ Ｐゴシック" charset="0"/>
          <a:cs typeface="ＭＳ Ｐゴシック" charset="0"/>
        </a:defRPr>
      </a:lvl1pPr>
      <a:lvl2pPr marL="627063" indent="-177800" algn="l" rtl="0" eaLnBrk="0" fontAlgn="base" hangingPunct="0">
        <a:spcBef>
          <a:spcPct val="20000"/>
        </a:spcBef>
        <a:spcAft>
          <a:spcPct val="0"/>
        </a:spcAft>
        <a:buFont typeface="Arial" charset="0"/>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500">
          <a:solidFill>
            <a:schemeClr val="tx1"/>
          </a:solidFill>
          <a:latin typeface="+mn-lt"/>
          <a:ea typeface="ＭＳ Ｐゴシック" charset="0"/>
        </a:defRPr>
      </a:lvl3pPr>
      <a:lvl4pPr marL="1550988" indent="-228600" algn="l" rtl="0" eaLnBrk="0" fontAlgn="base" hangingPunct="0">
        <a:spcBef>
          <a:spcPct val="20000"/>
        </a:spcBef>
        <a:spcAft>
          <a:spcPct val="0"/>
        </a:spcAft>
        <a:buChar char="–"/>
        <a:defRPr sz="1400">
          <a:solidFill>
            <a:schemeClr val="tx1"/>
          </a:solidFill>
          <a:latin typeface="+mn-lt"/>
          <a:ea typeface="ＭＳ Ｐゴシック" charset="0"/>
        </a:defRPr>
      </a:lvl4pPr>
      <a:lvl5pPr marL="1978025" indent="-228600" algn="l" rtl="0" eaLnBrk="0" fontAlgn="base" hangingPunct="0">
        <a:spcBef>
          <a:spcPct val="20000"/>
        </a:spcBef>
        <a:spcAft>
          <a:spcPct val="0"/>
        </a:spcAft>
        <a:buChar char="»"/>
        <a:defRPr sz="1000">
          <a:solidFill>
            <a:schemeClr val="tx1"/>
          </a:solidFill>
          <a:latin typeface="+mn-lt"/>
          <a:ea typeface="ＭＳ Ｐゴシック" charset="0"/>
        </a:defRPr>
      </a:lvl5pPr>
      <a:lvl6pPr marL="2435225" indent="-228600" algn="l" rtl="0" fontAlgn="base">
        <a:spcBef>
          <a:spcPct val="20000"/>
        </a:spcBef>
        <a:spcAft>
          <a:spcPct val="0"/>
        </a:spcAft>
        <a:buChar char="»"/>
        <a:defRPr sz="1000">
          <a:solidFill>
            <a:schemeClr val="tx1"/>
          </a:solidFill>
          <a:latin typeface="+mn-lt"/>
        </a:defRPr>
      </a:lvl6pPr>
      <a:lvl7pPr marL="2892425" indent="-228600" algn="l" rtl="0" fontAlgn="base">
        <a:spcBef>
          <a:spcPct val="20000"/>
        </a:spcBef>
        <a:spcAft>
          <a:spcPct val="0"/>
        </a:spcAft>
        <a:buChar char="»"/>
        <a:defRPr sz="1000">
          <a:solidFill>
            <a:schemeClr val="tx1"/>
          </a:solidFill>
          <a:latin typeface="+mn-lt"/>
        </a:defRPr>
      </a:lvl7pPr>
      <a:lvl8pPr marL="3349625" indent="-228600" algn="l" rtl="0" fontAlgn="base">
        <a:spcBef>
          <a:spcPct val="20000"/>
        </a:spcBef>
        <a:spcAft>
          <a:spcPct val="0"/>
        </a:spcAft>
        <a:buChar char="»"/>
        <a:defRPr sz="1000">
          <a:solidFill>
            <a:schemeClr val="tx1"/>
          </a:solidFill>
          <a:latin typeface="+mn-lt"/>
        </a:defRPr>
      </a:lvl8pPr>
      <a:lvl9pPr marL="3806825" indent="-228600" algn="l" rtl="0" fontAlgn="base">
        <a:spcBef>
          <a:spcPct val="20000"/>
        </a:spcBef>
        <a:spcAft>
          <a:spcPct val="0"/>
        </a:spcAft>
        <a:buChar char="»"/>
        <a:defRPr sz="1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www.aosong.com/"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microbot.it/" TargetMode="External"/><Relationship Id="rId5" Type="http://schemas.openxmlformats.org/officeDocument/2006/relationships/image" Target="../media/image30.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microbot.it/sketches/DHT11.zip" TargetMode="Externa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0">
            <a:extLst>
              <a:ext uri="{FF2B5EF4-FFF2-40B4-BE49-F238E27FC236}">
                <a16:creationId xmlns:a16="http://schemas.microsoft.com/office/drawing/2014/main" xmlns=""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68018"/>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prstClr val="white"/>
                </a:solidFill>
              </a:rPr>
              <a:t>UNIDAD 8</a:t>
            </a:r>
          </a:p>
          <a:p>
            <a:pPr algn="ctr"/>
            <a:r>
              <a:rPr lang="en-US" sz="3600" dirty="0" smtClean="0">
                <a:solidFill>
                  <a:prstClr val="white"/>
                </a:solidFill>
              </a:rPr>
              <a:t>OTROS SENSORES</a:t>
            </a:r>
            <a:endParaRPr lang="en-US" sz="3600" dirty="0">
              <a:solidFill>
                <a:prstClr val="white"/>
              </a:solidFill>
            </a:endParaRPr>
          </a:p>
          <a:p>
            <a:pPr algn="ctr"/>
            <a:endParaRPr lang="el-GR" dirty="0"/>
          </a:p>
        </p:txBody>
      </p:sp>
      <p:pic>
        <p:nvPicPr>
          <p:cNvPr id="12" name="Imagen 34">
            <a:extLst>
              <a:ext uri="{FF2B5EF4-FFF2-40B4-BE49-F238E27FC236}">
                <a16:creationId xmlns:a16="http://schemas.microsoft.com/office/drawing/2014/main" xmlns=""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0" y="7639"/>
            <a:ext cx="9144000" cy="1180531"/>
          </a:xfrm>
          <a:prstGeom prst="rect">
            <a:avLst/>
          </a:prstGeom>
          <a:gradFill flip="none" rotWithShape="1">
            <a:gsLst>
              <a:gs pos="0">
                <a:schemeClr val="tx2">
                  <a:lumMod val="40000"/>
                  <a:lumOff val="60000"/>
                  <a:alpha val="36000"/>
                </a:schemeClr>
              </a:gs>
              <a:gs pos="100000">
                <a:schemeClr val="bg1">
                  <a:alpha val="0"/>
                </a:schemeClr>
              </a:gs>
              <a:gs pos="49000">
                <a:schemeClr val="tx2">
                  <a:lumMod val="20000"/>
                  <a:lumOff val="80000"/>
                  <a:alpha val="3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06816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10</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a:bodyPr>
          <a:lstStyle>
            <a:lvl1pPr defTabSz="914400" eaLnBrk="1" latinLnBrk="0" hangingPunct="1">
              <a:buNone/>
              <a:defRPr sz="3600">
                <a:latin typeface="+mj-lt"/>
                <a:ea typeface="+mj-ea"/>
                <a:cs typeface="+mj-cs"/>
              </a:defRPr>
            </a:lvl1pPr>
          </a:lstStyle>
          <a:p>
            <a:r>
              <a:rPr lang="en-US" sz="2900" dirty="0" smtClean="0"/>
              <a:t>LA NTC COMO SENSOR DE TEMPERATURA</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10</a:t>
            </a:fld>
            <a:endParaRPr lang="el-GR" sz="1000" dirty="0"/>
          </a:p>
        </p:txBody>
      </p:sp>
      <p:sp>
        <p:nvSpPr>
          <p:cNvPr id="4" name="CasellaDiTesto 3"/>
          <p:cNvSpPr txBox="1"/>
          <p:nvPr/>
        </p:nvSpPr>
        <p:spPr>
          <a:xfrm>
            <a:off x="1567510" y="900270"/>
            <a:ext cx="5515898" cy="1200329"/>
          </a:xfrm>
          <a:prstGeom prst="rect">
            <a:avLst/>
          </a:prstGeom>
          <a:noFill/>
        </p:spPr>
        <p:txBody>
          <a:bodyPr wrap="square" rtlCol="0">
            <a:spAutoFit/>
          </a:bodyPr>
          <a:lstStyle/>
          <a:p>
            <a:pPr algn="ctr"/>
            <a:r>
              <a:rPr lang="en-GB" sz="2400" dirty="0" smtClean="0">
                <a:latin typeface="+mj-lt"/>
              </a:rPr>
              <a:t>La NTC (o “</a:t>
            </a:r>
            <a:r>
              <a:rPr lang="en-GB" sz="2400" dirty="0" err="1" smtClean="0">
                <a:latin typeface="+mj-lt"/>
              </a:rPr>
              <a:t>termistor</a:t>
            </a:r>
            <a:r>
              <a:rPr lang="en-GB" sz="2400" dirty="0" smtClean="0">
                <a:latin typeface="+mj-lt"/>
              </a:rPr>
              <a:t>”) </a:t>
            </a:r>
            <a:r>
              <a:rPr lang="en-GB" sz="2400" dirty="0" err="1" smtClean="0">
                <a:latin typeface="+mj-lt"/>
              </a:rPr>
              <a:t>es</a:t>
            </a:r>
            <a:r>
              <a:rPr lang="en-GB" sz="2400" dirty="0" smtClean="0">
                <a:latin typeface="+mj-lt"/>
              </a:rPr>
              <a:t> un sensor de </a:t>
            </a:r>
            <a:r>
              <a:rPr lang="es-ES" sz="2400" dirty="0" smtClean="0">
                <a:latin typeface="+mj-lt"/>
              </a:rPr>
              <a:t>resistencia de coeficiente negativo de temperatura</a:t>
            </a:r>
            <a:endParaRPr lang="it-IT" sz="2400" dirty="0">
              <a:latin typeface="+mj-lt"/>
            </a:endParaRPr>
          </a:p>
        </p:txBody>
      </p:sp>
      <p:sp>
        <p:nvSpPr>
          <p:cNvPr id="2" name="CasellaDiTesto 1"/>
          <p:cNvSpPr txBox="1"/>
          <p:nvPr/>
        </p:nvSpPr>
        <p:spPr>
          <a:xfrm>
            <a:off x="419419" y="4054625"/>
            <a:ext cx="8098684" cy="677108"/>
          </a:xfrm>
          <a:prstGeom prst="rect">
            <a:avLst/>
          </a:prstGeom>
          <a:noFill/>
        </p:spPr>
        <p:txBody>
          <a:bodyPr wrap="square" rtlCol="0">
            <a:spAutoFit/>
          </a:bodyPr>
          <a:lstStyle/>
          <a:p>
            <a:r>
              <a:rPr lang="es-ES" dirty="0" smtClean="0">
                <a:latin typeface="+mn-lt"/>
              </a:rPr>
              <a:t>Se trata de una resistencia cuyo valor varía de forma inversamente proporcional a la temperatura. Es decir, a más calor menor es su valor en ohmios y viceversa.</a:t>
            </a:r>
            <a:endParaRPr lang="it-IT" dirty="0">
              <a:latin typeface="+mn-lt"/>
            </a:endParaRPr>
          </a:p>
        </p:txBody>
      </p:sp>
      <p:sp>
        <p:nvSpPr>
          <p:cNvPr id="19" name="Rettangolo 18"/>
          <p:cNvSpPr/>
          <p:nvPr/>
        </p:nvSpPr>
        <p:spPr>
          <a:xfrm rot="19538678">
            <a:off x="-1073250" y="2537723"/>
            <a:ext cx="5281520" cy="400110"/>
          </a:xfrm>
          <a:prstGeom prst="rect">
            <a:avLst/>
          </a:prstGeom>
          <a:noFill/>
        </p:spPr>
        <p:txBody>
          <a:bodyPr wrap="square" lIns="91440" tIns="45720" rIns="91440" bIns="45720">
            <a:spAutoFit/>
          </a:bodyPr>
          <a:lstStyle/>
          <a:p>
            <a:pPr algn="ctr"/>
            <a:r>
              <a:rPr lang="it-IT" sz="2000" dirty="0" smtClean="0">
                <a:ln w="0"/>
                <a:effectLst>
                  <a:outerShdw blurRad="38100" dist="19050" dir="2700000" algn="tl" rotWithShape="0">
                    <a:schemeClr val="dk1">
                      <a:alpha val="40000"/>
                    </a:schemeClr>
                  </a:outerShdw>
                </a:effectLst>
              </a:rPr>
              <a:t>Sencillo de utilizar</a:t>
            </a:r>
            <a:endParaRPr lang="it-IT" sz="2000" b="0" cap="none" spc="0" dirty="0">
              <a:ln w="0"/>
              <a:solidFill>
                <a:schemeClr val="tx1"/>
              </a:solidFill>
              <a:effectLst>
                <a:outerShdw blurRad="38100" dist="19050" dir="2700000" algn="tl" rotWithShape="0">
                  <a:schemeClr val="dk1">
                    <a:alpha val="40000"/>
                  </a:schemeClr>
                </a:outerShdw>
              </a:effectLst>
            </a:endParaRPr>
          </a:p>
        </p:txBody>
      </p:sp>
      <p:sp>
        <p:nvSpPr>
          <p:cNvPr id="20" name="Rettangolo 19"/>
          <p:cNvSpPr/>
          <p:nvPr/>
        </p:nvSpPr>
        <p:spPr>
          <a:xfrm rot="19538678">
            <a:off x="4729251" y="2569385"/>
            <a:ext cx="5281520" cy="400110"/>
          </a:xfrm>
          <a:prstGeom prst="rect">
            <a:avLst/>
          </a:prstGeom>
          <a:noFill/>
        </p:spPr>
        <p:txBody>
          <a:bodyPr wrap="square" lIns="91440" tIns="45720" rIns="91440" bIns="45720">
            <a:spAutoFit/>
          </a:bodyPr>
          <a:lstStyle/>
          <a:p>
            <a:pPr algn="ctr"/>
            <a:r>
              <a:rPr lang="it-IT" sz="2000" dirty="0" smtClean="0">
                <a:ln w="0"/>
                <a:effectLst>
                  <a:outerShdw blurRad="38100" dist="19050" dir="2700000" algn="tl" rotWithShape="0">
                    <a:schemeClr val="dk1">
                      <a:alpha val="40000"/>
                    </a:schemeClr>
                  </a:outerShdw>
                </a:effectLst>
              </a:rPr>
              <a:t>Económico</a:t>
            </a:r>
            <a:endParaRPr lang="it-IT" sz="2000" b="0" cap="none" spc="0" dirty="0">
              <a:ln w="0"/>
              <a:solidFill>
                <a:schemeClr val="tx1"/>
              </a:solidFill>
              <a:effectLst>
                <a:outerShdw blurRad="38100" dist="19050" dir="2700000" algn="tl" rotWithShape="0">
                  <a:schemeClr val="dk1">
                    <a:alpha val="40000"/>
                  </a:schemeClr>
                </a:outerShdw>
              </a:effectLst>
            </a:endParaRPr>
          </a:p>
        </p:txBody>
      </p:sp>
      <p:pic>
        <p:nvPicPr>
          <p:cNvPr id="26" name="Imagen 204"/>
          <p:cNvPicPr/>
          <p:nvPr/>
        </p:nvPicPr>
        <p:blipFill>
          <a:blip r:embed="rId5" cstate="email">
            <a:extLst>
              <a:ext uri="{28A0092B-C50C-407E-A947-70E740481C1C}">
                <a14:useLocalDpi xmlns:a14="http://schemas.microsoft.com/office/drawing/2010/main" val="0"/>
              </a:ext>
            </a:extLst>
          </a:blip>
          <a:stretch>
            <a:fillRect/>
          </a:stretch>
        </p:blipFill>
        <p:spPr>
          <a:xfrm>
            <a:off x="3520635" y="2447180"/>
            <a:ext cx="1700796" cy="939625"/>
          </a:xfrm>
          <a:prstGeom prst="rect">
            <a:avLst/>
          </a:prstGeom>
        </p:spPr>
      </p:pic>
      <p:pic>
        <p:nvPicPr>
          <p:cNvPr id="28" name="Imagen 206"/>
          <p:cNvPicPr/>
          <p:nvPr/>
        </p:nvPicPr>
        <p:blipFill>
          <a:blip r:embed="rId6" cstate="email">
            <a:extLst>
              <a:ext uri="{28A0092B-C50C-407E-A947-70E740481C1C}">
                <a14:useLocalDpi xmlns:a14="http://schemas.microsoft.com/office/drawing/2010/main" val="0"/>
              </a:ext>
            </a:extLst>
          </a:blip>
          <a:stretch>
            <a:fillRect/>
          </a:stretch>
        </p:blipFill>
        <p:spPr>
          <a:xfrm>
            <a:off x="3999801" y="4924551"/>
            <a:ext cx="1299130" cy="1248733"/>
          </a:xfrm>
          <a:prstGeom prst="rect">
            <a:avLst/>
          </a:prstGeom>
        </p:spPr>
      </p:pic>
    </p:spTree>
    <p:extLst>
      <p:ext uri="{BB962C8B-B14F-4D97-AF65-F5344CB8AC3E}">
        <p14:creationId xmlns:p14="http://schemas.microsoft.com/office/powerpoint/2010/main" val="1222099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11</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82500" lnSpcReduction="10000"/>
          </a:bodyPr>
          <a:lstStyle>
            <a:lvl1pPr defTabSz="914400" eaLnBrk="1" latinLnBrk="0" hangingPunct="1">
              <a:buNone/>
              <a:defRPr sz="3600">
                <a:latin typeface="+mj-lt"/>
                <a:ea typeface="+mj-ea"/>
                <a:cs typeface="+mj-cs"/>
              </a:defRPr>
            </a:lvl1pPr>
          </a:lstStyle>
          <a:p>
            <a:r>
              <a:rPr lang="en-US" dirty="0" smtClean="0"/>
              <a:t>LA NTC COMO SENSOR DE TEMPERATURA </a:t>
            </a:r>
            <a:r>
              <a:rPr lang="en-US" sz="2900" dirty="0" smtClean="0"/>
              <a:t>– CIRCUITO BÁSICO</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11</a:t>
            </a:fld>
            <a:endParaRPr lang="el-GR" sz="1000" dirty="0"/>
          </a:p>
        </p:txBody>
      </p:sp>
      <p:sp>
        <p:nvSpPr>
          <p:cNvPr id="4" name="CasellaDiTesto 3"/>
          <p:cNvSpPr txBox="1"/>
          <p:nvPr/>
        </p:nvSpPr>
        <p:spPr>
          <a:xfrm>
            <a:off x="2285999" y="710710"/>
            <a:ext cx="3770671" cy="1631216"/>
          </a:xfrm>
          <a:prstGeom prst="rect">
            <a:avLst/>
          </a:prstGeom>
          <a:noFill/>
        </p:spPr>
        <p:txBody>
          <a:bodyPr wrap="square" rtlCol="0">
            <a:spAutoFit/>
          </a:bodyPr>
          <a:lstStyle/>
          <a:p>
            <a:r>
              <a:rPr lang="es-ES" sz="2000" dirty="0" smtClean="0">
                <a:latin typeface="+mn-lt"/>
              </a:rPr>
              <a:t>La forma más simple consiste en un simple divisor de tensión con una resistencia fija en serie a la resistencia NTC, al que se le aplica una tensión de, por ejemplo, 5 V.</a:t>
            </a:r>
            <a:endParaRPr lang="it-IT" sz="2000" dirty="0">
              <a:latin typeface="+mn-lt"/>
            </a:endParaRPr>
          </a:p>
        </p:txBody>
      </p:sp>
      <p:pic>
        <p:nvPicPr>
          <p:cNvPr id="14" name="Imagen 208"/>
          <p:cNvPicPr/>
          <p:nvPr/>
        </p:nvPicPr>
        <p:blipFill>
          <a:blip r:embed="rId5">
            <a:extLst>
              <a:ext uri="{28A0092B-C50C-407E-A947-70E740481C1C}">
                <a14:useLocalDpi xmlns:a14="http://schemas.microsoft.com/office/drawing/2010/main" val="0"/>
              </a:ext>
            </a:extLst>
          </a:blip>
          <a:stretch>
            <a:fillRect/>
          </a:stretch>
        </p:blipFill>
        <p:spPr>
          <a:xfrm>
            <a:off x="321648" y="823296"/>
            <a:ext cx="1964352" cy="2436098"/>
          </a:xfrm>
          <a:prstGeom prst="rect">
            <a:avLst/>
          </a:prstGeom>
        </p:spPr>
      </p:pic>
      <p:graphicFrame>
        <p:nvGraphicFramePr>
          <p:cNvPr id="5" name="Tabella 4"/>
          <p:cNvGraphicFramePr>
            <a:graphicFrameLocks noGrp="1"/>
          </p:cNvGraphicFramePr>
          <p:nvPr>
            <p:extLst>
              <p:ext uri="{D42A27DB-BD31-4B8C-83A1-F6EECF244321}">
                <p14:modId xmlns:p14="http://schemas.microsoft.com/office/powerpoint/2010/main" val="3493368307"/>
              </p:ext>
            </p:extLst>
          </p:nvPr>
        </p:nvGraphicFramePr>
        <p:xfrm>
          <a:off x="698092" y="3759942"/>
          <a:ext cx="7905132" cy="2473712"/>
        </p:xfrm>
        <a:graphic>
          <a:graphicData uri="http://schemas.openxmlformats.org/drawingml/2006/table">
            <a:tbl>
              <a:tblPr firstRow="1" firstCol="1" bandRow="1">
                <a:tableStyleId>{5C22544A-7EE6-4342-B048-85BDC9FD1C3A}</a:tableStyleId>
              </a:tblPr>
              <a:tblGrid>
                <a:gridCol w="1685731">
                  <a:extLst>
                    <a:ext uri="{9D8B030D-6E8A-4147-A177-3AD203B41FA5}">
                      <a16:colId xmlns:a16="http://schemas.microsoft.com/office/drawing/2014/main" xmlns="" val="20000"/>
                    </a:ext>
                  </a:extLst>
                </a:gridCol>
                <a:gridCol w="784404">
                  <a:extLst>
                    <a:ext uri="{9D8B030D-6E8A-4147-A177-3AD203B41FA5}">
                      <a16:colId xmlns:a16="http://schemas.microsoft.com/office/drawing/2014/main" xmlns="" val="20001"/>
                    </a:ext>
                  </a:extLst>
                </a:gridCol>
                <a:gridCol w="785279">
                  <a:extLst>
                    <a:ext uri="{9D8B030D-6E8A-4147-A177-3AD203B41FA5}">
                      <a16:colId xmlns:a16="http://schemas.microsoft.com/office/drawing/2014/main" xmlns="" val="20002"/>
                    </a:ext>
                  </a:extLst>
                </a:gridCol>
                <a:gridCol w="783534">
                  <a:extLst>
                    <a:ext uri="{9D8B030D-6E8A-4147-A177-3AD203B41FA5}">
                      <a16:colId xmlns:a16="http://schemas.microsoft.com/office/drawing/2014/main" xmlns="" val="20003"/>
                    </a:ext>
                  </a:extLst>
                </a:gridCol>
                <a:gridCol w="727691">
                  <a:extLst>
                    <a:ext uri="{9D8B030D-6E8A-4147-A177-3AD203B41FA5}">
                      <a16:colId xmlns:a16="http://schemas.microsoft.com/office/drawing/2014/main" xmlns="" val="20004"/>
                    </a:ext>
                  </a:extLst>
                </a:gridCol>
                <a:gridCol w="783534">
                  <a:extLst>
                    <a:ext uri="{9D8B030D-6E8A-4147-A177-3AD203B41FA5}">
                      <a16:colId xmlns:a16="http://schemas.microsoft.com/office/drawing/2014/main" xmlns="" val="20005"/>
                    </a:ext>
                  </a:extLst>
                </a:gridCol>
                <a:gridCol w="784404">
                  <a:extLst>
                    <a:ext uri="{9D8B030D-6E8A-4147-A177-3AD203B41FA5}">
                      <a16:colId xmlns:a16="http://schemas.microsoft.com/office/drawing/2014/main" xmlns="" val="20006"/>
                    </a:ext>
                  </a:extLst>
                </a:gridCol>
                <a:gridCol w="786151">
                  <a:extLst>
                    <a:ext uri="{9D8B030D-6E8A-4147-A177-3AD203B41FA5}">
                      <a16:colId xmlns:a16="http://schemas.microsoft.com/office/drawing/2014/main" xmlns="" val="20007"/>
                    </a:ext>
                  </a:extLst>
                </a:gridCol>
                <a:gridCol w="784404">
                  <a:extLst>
                    <a:ext uri="{9D8B030D-6E8A-4147-A177-3AD203B41FA5}">
                      <a16:colId xmlns:a16="http://schemas.microsoft.com/office/drawing/2014/main" xmlns="" val="20008"/>
                    </a:ext>
                  </a:extLst>
                </a:gridCol>
              </a:tblGrid>
              <a:tr h="618428">
                <a:tc>
                  <a:txBody>
                    <a:bodyPr/>
                    <a:lstStyle/>
                    <a:p>
                      <a:pPr algn="ctr">
                        <a:lnSpc>
                          <a:spcPct val="150000"/>
                        </a:lnSpc>
                        <a:spcBef>
                          <a:spcPts val="500"/>
                        </a:spcBef>
                        <a:spcAft>
                          <a:spcPts val="1000"/>
                        </a:spcAft>
                      </a:pPr>
                      <a:r>
                        <a:rPr lang="en-GB" sz="1600" dirty="0" smtClean="0">
                          <a:effectLst/>
                        </a:rPr>
                        <a:t>TEMPERATURA</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a:effectLst/>
                        </a:rPr>
                        <a:t>25º</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a:effectLst/>
                        </a:rPr>
                        <a:t>40º</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a:effectLst/>
                        </a:rPr>
                        <a:t>55º</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a:effectLst/>
                        </a:rPr>
                        <a:t>70º</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a:effectLst/>
                        </a:rPr>
                        <a:t>80º</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a:effectLst/>
                        </a:rPr>
                        <a:t>90º</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a:effectLst/>
                        </a:rPr>
                        <a:t>100º</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a:effectLst/>
                        </a:rPr>
                        <a:t>110º</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618428">
                <a:tc>
                  <a:txBody>
                    <a:bodyPr/>
                    <a:lstStyle/>
                    <a:p>
                      <a:pPr algn="ctr">
                        <a:lnSpc>
                          <a:spcPct val="150000"/>
                        </a:lnSpc>
                        <a:spcBef>
                          <a:spcPts val="500"/>
                        </a:spcBef>
                        <a:spcAft>
                          <a:spcPts val="1000"/>
                        </a:spcAft>
                      </a:pPr>
                      <a:r>
                        <a:rPr lang="en-GB" sz="1600">
                          <a:effectLst/>
                        </a:rPr>
                        <a:t>R2-NTC (Ω)</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dirty="0">
                          <a:effectLst/>
                        </a:rPr>
                        <a:t>18KΩ</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dirty="0">
                          <a:effectLst/>
                        </a:rPr>
                        <a:t>10KΩ</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dirty="0">
                          <a:effectLst/>
                        </a:rPr>
                        <a:t>6KΩ</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dirty="0">
                          <a:effectLst/>
                        </a:rPr>
                        <a:t>4KΩ</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dirty="0">
                          <a:effectLst/>
                        </a:rPr>
                        <a:t>3KΩ</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dirty="0">
                          <a:effectLst/>
                        </a:rPr>
                        <a:t>2KΩ</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a:effectLst/>
                        </a:rPr>
                        <a:t>1K7Ω</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a:effectLst/>
                        </a:rPr>
                        <a:t>1K5Ω</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618428">
                <a:tc>
                  <a:txBody>
                    <a:bodyPr/>
                    <a:lstStyle/>
                    <a:p>
                      <a:pPr algn="ctr">
                        <a:lnSpc>
                          <a:spcPct val="150000"/>
                        </a:lnSpc>
                        <a:spcBef>
                          <a:spcPts val="500"/>
                        </a:spcBef>
                        <a:spcAft>
                          <a:spcPts val="1000"/>
                        </a:spcAft>
                      </a:pPr>
                      <a:r>
                        <a:rPr lang="es-ES" sz="1600" b="1" kern="1200" baseline="0" dirty="0" smtClean="0">
                          <a:solidFill>
                            <a:schemeClr val="lt1"/>
                          </a:solidFill>
                          <a:latin typeface="+mn-lt"/>
                          <a:ea typeface="+mn-ea"/>
                          <a:cs typeface="+mn-cs"/>
                        </a:rPr>
                        <a:t>VS</a:t>
                      </a:r>
                      <a:endParaRPr lang="it-IT"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a:effectLst/>
                        </a:rPr>
                        <a:t>4.73V</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a:effectLst/>
                        </a:rPr>
                        <a:t>4.54V</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a:effectLst/>
                        </a:rPr>
                        <a:t>4.28V</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a:effectLst/>
                        </a:rPr>
                        <a:t>4V</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a:effectLst/>
                        </a:rPr>
                        <a:t>3.75V</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dirty="0">
                          <a:effectLst/>
                        </a:rPr>
                        <a:t>3.33V</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a:effectLst/>
                        </a:rPr>
                        <a:t>3.14V</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a:effectLst/>
                        </a:rPr>
                        <a:t>3V</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618428">
                <a:tc>
                  <a:txBody>
                    <a:bodyPr/>
                    <a:lstStyle/>
                    <a:p>
                      <a:pPr algn="ctr">
                        <a:lnSpc>
                          <a:spcPct val="150000"/>
                        </a:lnSpc>
                        <a:spcBef>
                          <a:spcPts val="500"/>
                        </a:spcBef>
                        <a:spcAft>
                          <a:spcPts val="1000"/>
                        </a:spcAft>
                      </a:pPr>
                      <a:r>
                        <a:rPr lang="en-GB" sz="1600" dirty="0" smtClean="0">
                          <a:effectLst/>
                        </a:rPr>
                        <a:t>SALIDA DE ADC</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a:effectLst/>
                        </a:rPr>
                        <a:t>969</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a:effectLst/>
                        </a:rPr>
                        <a:t>930</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a:effectLst/>
                        </a:rPr>
                        <a:t>877</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a:effectLst/>
                        </a:rPr>
                        <a:t>819</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a:effectLst/>
                        </a:rPr>
                        <a:t>768</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dirty="0">
                          <a:effectLst/>
                        </a:rPr>
                        <a:t>682</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dirty="0">
                          <a:effectLst/>
                        </a:rPr>
                        <a:t>643</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600" dirty="0">
                          <a:effectLst/>
                        </a:rPr>
                        <a:t>614</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bl>
          </a:graphicData>
        </a:graphic>
      </p:graphicFrame>
      <p:sp>
        <p:nvSpPr>
          <p:cNvPr id="6" name="CasellaDiTesto 5"/>
          <p:cNvSpPr txBox="1"/>
          <p:nvPr/>
        </p:nvSpPr>
        <p:spPr>
          <a:xfrm>
            <a:off x="2049518" y="2422049"/>
            <a:ext cx="4044808" cy="1261884"/>
          </a:xfrm>
          <a:prstGeom prst="rect">
            <a:avLst/>
          </a:prstGeom>
          <a:noFill/>
        </p:spPr>
        <p:txBody>
          <a:bodyPr wrap="square" rtlCol="0">
            <a:spAutoFit/>
          </a:bodyPr>
          <a:lstStyle/>
          <a:p>
            <a:r>
              <a:rPr lang="es-ES" dirty="0" smtClean="0">
                <a:latin typeface="+mn-lt"/>
              </a:rPr>
              <a:t>El convertidor ADC del </a:t>
            </a:r>
            <a:r>
              <a:rPr lang="es-ES" dirty="0" err="1" smtClean="0">
                <a:latin typeface="+mn-lt"/>
              </a:rPr>
              <a:t>Arduino</a:t>
            </a:r>
            <a:r>
              <a:rPr lang="es-ES" dirty="0" smtClean="0">
                <a:latin typeface="+mn-lt"/>
              </a:rPr>
              <a:t> trabaja con la tensión de referencia por defecto, 5 V, por lo que su resolución será de 0.00488 V ( 5 / 1023).</a:t>
            </a:r>
            <a:endParaRPr lang="it-IT" dirty="0">
              <a:latin typeface="+mn-lt"/>
            </a:endParaRPr>
          </a:p>
        </p:txBody>
      </p:sp>
      <p:pic>
        <p:nvPicPr>
          <p:cNvPr id="17" name="Imagen 212"/>
          <p:cNvPicPr/>
          <p:nvPr/>
        </p:nvPicPr>
        <p:blipFill>
          <a:blip r:embed="rId6" cstate="email">
            <a:extLst>
              <a:ext uri="{28A0092B-C50C-407E-A947-70E740481C1C}">
                <a14:useLocalDpi xmlns:a14="http://schemas.microsoft.com/office/drawing/2010/main" val="0"/>
              </a:ext>
            </a:extLst>
          </a:blip>
          <a:stretch>
            <a:fillRect/>
          </a:stretch>
        </p:blipFill>
        <p:spPr>
          <a:xfrm>
            <a:off x="6241302" y="1168631"/>
            <a:ext cx="2637227" cy="2169985"/>
          </a:xfrm>
          <a:prstGeom prst="rect">
            <a:avLst/>
          </a:prstGeom>
        </p:spPr>
      </p:pic>
    </p:spTree>
    <p:extLst>
      <p:ext uri="{BB962C8B-B14F-4D97-AF65-F5344CB8AC3E}">
        <p14:creationId xmlns:p14="http://schemas.microsoft.com/office/powerpoint/2010/main" val="203402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12</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a:bodyPr>
          <a:lstStyle>
            <a:lvl1pPr defTabSz="914400" eaLnBrk="1" latinLnBrk="0" hangingPunct="1">
              <a:buNone/>
              <a:defRPr sz="3600">
                <a:latin typeface="+mj-lt"/>
                <a:ea typeface="+mj-ea"/>
                <a:cs typeface="+mj-cs"/>
              </a:defRPr>
            </a:lvl1pPr>
          </a:lstStyle>
          <a:p>
            <a:r>
              <a:rPr lang="en-US" sz="2900" dirty="0" smtClean="0"/>
              <a:t>SENSORES DE HUMEDAD</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12</a:t>
            </a:fld>
            <a:endParaRPr lang="el-GR" sz="1000" dirty="0"/>
          </a:p>
        </p:txBody>
      </p:sp>
      <p:sp>
        <p:nvSpPr>
          <p:cNvPr id="4" name="CasellaDiTesto 3"/>
          <p:cNvSpPr txBox="1"/>
          <p:nvPr/>
        </p:nvSpPr>
        <p:spPr>
          <a:xfrm>
            <a:off x="191727" y="824520"/>
            <a:ext cx="6523705" cy="707886"/>
          </a:xfrm>
          <a:prstGeom prst="rect">
            <a:avLst/>
          </a:prstGeom>
          <a:noFill/>
        </p:spPr>
        <p:txBody>
          <a:bodyPr wrap="square" rtlCol="0">
            <a:spAutoFit/>
          </a:bodyPr>
          <a:lstStyle/>
          <a:p>
            <a:r>
              <a:rPr lang="es-ES" sz="2000" dirty="0" smtClean="0">
                <a:latin typeface="+mn-lt"/>
              </a:rPr>
              <a:t>Se basan en los cambios de dimensiones que sufren ciertos tipos de materiales en presencia de la humedad</a:t>
            </a:r>
            <a:endParaRPr lang="it-IT" sz="2000" dirty="0">
              <a:latin typeface="+mn-lt"/>
            </a:endParaRPr>
          </a:p>
        </p:txBody>
      </p:sp>
      <p:sp>
        <p:nvSpPr>
          <p:cNvPr id="13" name="Rettangolo 12"/>
          <p:cNvSpPr/>
          <p:nvPr/>
        </p:nvSpPr>
        <p:spPr>
          <a:xfrm>
            <a:off x="6672430" y="1018386"/>
            <a:ext cx="2250832" cy="400110"/>
          </a:xfrm>
          <a:prstGeom prst="rect">
            <a:avLst/>
          </a:prstGeom>
          <a:noFill/>
        </p:spPr>
        <p:txBody>
          <a:bodyPr wrap="square" lIns="91440" tIns="45720" rIns="91440" bIns="45720">
            <a:spAutoFit/>
          </a:bodyPr>
          <a:lstStyle/>
          <a:p>
            <a:pPr algn="ctr"/>
            <a:r>
              <a:rPr lang="it-IT" sz="2000" dirty="0" smtClean="0">
                <a:ln w="0"/>
                <a:effectLst>
                  <a:outerShdw blurRad="38100" dist="19050" dir="2700000" algn="tl" rotWithShape="0">
                    <a:schemeClr val="dk1">
                      <a:alpha val="40000"/>
                    </a:schemeClr>
                  </a:outerShdw>
                </a:effectLst>
              </a:rPr>
              <a:t>Mecánicos</a:t>
            </a:r>
            <a:endParaRPr lang="it-IT" sz="2000" b="0" cap="none" spc="0" dirty="0">
              <a:ln w="0"/>
              <a:solidFill>
                <a:schemeClr val="tx1"/>
              </a:solidFill>
              <a:effectLst>
                <a:outerShdw blurRad="38100" dist="19050" dir="2700000" algn="tl" rotWithShape="0">
                  <a:schemeClr val="dk1">
                    <a:alpha val="40000"/>
                  </a:schemeClr>
                </a:outerShdw>
              </a:effectLst>
            </a:endParaRPr>
          </a:p>
        </p:txBody>
      </p:sp>
      <p:sp>
        <p:nvSpPr>
          <p:cNvPr id="15" name="Rettangolo 14"/>
          <p:cNvSpPr/>
          <p:nvPr/>
        </p:nvSpPr>
        <p:spPr>
          <a:xfrm>
            <a:off x="4503175" y="1691872"/>
            <a:ext cx="3834580" cy="400110"/>
          </a:xfrm>
          <a:prstGeom prst="rect">
            <a:avLst/>
          </a:prstGeom>
          <a:noFill/>
        </p:spPr>
        <p:txBody>
          <a:bodyPr wrap="square" lIns="91440" tIns="45720" rIns="91440" bIns="45720">
            <a:spAutoFit/>
          </a:bodyPr>
          <a:lstStyle/>
          <a:p>
            <a:pPr algn="ctr"/>
            <a:r>
              <a:rPr lang="it-IT" sz="2000" b="0" cap="none" spc="0" dirty="0" smtClean="0">
                <a:ln w="0"/>
                <a:solidFill>
                  <a:schemeClr val="tx1"/>
                </a:solidFill>
                <a:effectLst>
                  <a:outerShdw blurRad="38100" dist="19050" dir="2700000" algn="tl" rotWithShape="0">
                    <a:schemeClr val="dk1">
                      <a:alpha val="40000"/>
                    </a:schemeClr>
                  </a:outerShdw>
                </a:effectLst>
              </a:rPr>
              <a:t>Por condensación</a:t>
            </a:r>
            <a:endParaRPr lang="it-IT" sz="2000" b="0" cap="none" spc="0" dirty="0">
              <a:ln w="0"/>
              <a:solidFill>
                <a:schemeClr val="tx1"/>
              </a:solidFill>
              <a:effectLst>
                <a:outerShdw blurRad="38100" dist="19050" dir="2700000" algn="tl" rotWithShape="0">
                  <a:schemeClr val="dk1">
                    <a:alpha val="40000"/>
                  </a:schemeClr>
                </a:outerShdw>
              </a:effectLst>
            </a:endParaRPr>
          </a:p>
        </p:txBody>
      </p:sp>
      <p:sp>
        <p:nvSpPr>
          <p:cNvPr id="2" name="CasellaDiTesto 1"/>
          <p:cNvSpPr txBox="1"/>
          <p:nvPr/>
        </p:nvSpPr>
        <p:spPr>
          <a:xfrm>
            <a:off x="181896" y="1755543"/>
            <a:ext cx="4188543" cy="2031325"/>
          </a:xfrm>
          <a:prstGeom prst="rect">
            <a:avLst/>
          </a:prstGeom>
          <a:noFill/>
        </p:spPr>
        <p:txBody>
          <a:bodyPr wrap="square" rtlCol="0">
            <a:spAutoFit/>
          </a:bodyPr>
          <a:lstStyle/>
          <a:p>
            <a:r>
              <a:rPr lang="es-ES" sz="1800" dirty="0" smtClean="0">
                <a:latin typeface="+mn-lt"/>
              </a:rPr>
              <a:t>El aire circula por una cámara provista en su interior de un espejo (2). Este aire se puede enfriar o calentar mediante un sistema de refrigeración (3) o de calefacción (1) respectivamente. Se logra así que el vapor se condense en el espejo o el agua se evapore de él.</a:t>
            </a:r>
            <a:endParaRPr lang="en-GB" sz="1800" dirty="0">
              <a:latin typeface="+mn-lt"/>
            </a:endParaRPr>
          </a:p>
        </p:txBody>
      </p:sp>
      <p:sp>
        <p:nvSpPr>
          <p:cNvPr id="7" name="CasellaDiTesto 6"/>
          <p:cNvSpPr txBox="1"/>
          <p:nvPr/>
        </p:nvSpPr>
        <p:spPr>
          <a:xfrm>
            <a:off x="4660490" y="2132763"/>
            <a:ext cx="4091036" cy="1754326"/>
          </a:xfrm>
          <a:prstGeom prst="rect">
            <a:avLst/>
          </a:prstGeom>
          <a:noFill/>
        </p:spPr>
        <p:txBody>
          <a:bodyPr wrap="square" rtlCol="0">
            <a:spAutoFit/>
          </a:bodyPr>
          <a:lstStyle/>
          <a:p>
            <a:r>
              <a:rPr lang="es-ES" sz="1800" dirty="0" smtClean="0">
                <a:latin typeface="+mn-lt"/>
              </a:rPr>
              <a:t>Además se cuenta con una fuente luminosa (4) que se proyecta sobre el espejo, el cual la refleja sobre un foto transistor a una foto resistencia (5a). Esa misma luz también incide en un segundo foto transistor (5b) de forma directa.</a:t>
            </a:r>
            <a:endParaRPr lang="it-IT" sz="1800" dirty="0">
              <a:latin typeface="+mn-lt"/>
            </a:endParaRPr>
          </a:p>
        </p:txBody>
      </p:sp>
      <p:sp>
        <p:nvSpPr>
          <p:cNvPr id="8" name="CasellaDiTesto 7"/>
          <p:cNvSpPr txBox="1"/>
          <p:nvPr/>
        </p:nvSpPr>
        <p:spPr>
          <a:xfrm>
            <a:off x="4243146" y="3923009"/>
            <a:ext cx="4651786" cy="2585323"/>
          </a:xfrm>
          <a:prstGeom prst="rect">
            <a:avLst/>
          </a:prstGeom>
          <a:noFill/>
        </p:spPr>
        <p:txBody>
          <a:bodyPr wrap="square" rtlCol="0">
            <a:spAutoFit/>
          </a:bodyPr>
          <a:lstStyle/>
          <a:p>
            <a:r>
              <a:rPr lang="es-ES" sz="1800" dirty="0" smtClean="0">
                <a:latin typeface="+mn-lt"/>
              </a:rPr>
              <a:t>Se tiene entonces una medición de la intensidad luminosa real, la que da el foto transistor (5b), y otra medición distorsionada por la cantidad de condensación presente en el espejo (5a). La diferencia entre ambas intensidades luminosas se amplifica y se usa para actuar sobre el regulador de potencia que controla el calefactor y de alguna manera representa a la humedad.</a:t>
            </a:r>
            <a:endParaRPr lang="it-IT" sz="1800" dirty="0">
              <a:latin typeface="+mn-lt"/>
            </a:endParaRPr>
          </a:p>
        </p:txBody>
      </p:sp>
      <p:pic>
        <p:nvPicPr>
          <p:cNvPr id="3074" name="Picture 2"/>
          <p:cNvPicPr>
            <a:picLocks noChangeAspect="1" noChangeArrowheads="1"/>
          </p:cNvPicPr>
          <p:nvPr/>
        </p:nvPicPr>
        <p:blipFill>
          <a:blip r:embed="rId5"/>
          <a:srcRect/>
          <a:stretch>
            <a:fillRect/>
          </a:stretch>
        </p:blipFill>
        <p:spPr bwMode="auto">
          <a:xfrm>
            <a:off x="558172" y="3994969"/>
            <a:ext cx="3204335" cy="2160025"/>
          </a:xfrm>
          <a:prstGeom prst="rect">
            <a:avLst/>
          </a:prstGeom>
          <a:noFill/>
          <a:ln w="9525">
            <a:noFill/>
            <a:miter lim="800000"/>
            <a:headEnd/>
            <a:tailEnd/>
          </a:ln>
          <a:effectLst/>
        </p:spPr>
      </p:pic>
    </p:spTree>
    <p:extLst>
      <p:ext uri="{BB962C8B-B14F-4D97-AF65-F5344CB8AC3E}">
        <p14:creationId xmlns:p14="http://schemas.microsoft.com/office/powerpoint/2010/main" val="1344208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13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SENSORES DE HUMEDAD</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13</a:t>
            </a:fld>
            <a:endParaRPr lang="el-GR" sz="1000" dirty="0"/>
          </a:p>
        </p:txBody>
      </p:sp>
      <p:sp>
        <p:nvSpPr>
          <p:cNvPr id="4" name="CasellaDiTesto 3"/>
          <p:cNvSpPr txBox="1"/>
          <p:nvPr/>
        </p:nvSpPr>
        <p:spPr>
          <a:xfrm>
            <a:off x="4683247" y="1638042"/>
            <a:ext cx="4310028" cy="707886"/>
          </a:xfrm>
          <a:prstGeom prst="rect">
            <a:avLst/>
          </a:prstGeom>
          <a:noFill/>
        </p:spPr>
        <p:txBody>
          <a:bodyPr wrap="square" rtlCol="0">
            <a:spAutoFit/>
          </a:bodyPr>
          <a:lstStyle/>
          <a:p>
            <a:r>
              <a:rPr lang="es-ES" sz="2000" dirty="0" smtClean="0">
                <a:latin typeface="+mn-lt"/>
              </a:rPr>
              <a:t>La diferencia entre r1 y r2 permite calcular el grado de humedad existente.</a:t>
            </a:r>
            <a:endParaRPr lang="it-IT" sz="2000" dirty="0">
              <a:latin typeface="+mn-lt"/>
            </a:endParaRPr>
          </a:p>
        </p:txBody>
      </p:sp>
      <p:sp>
        <p:nvSpPr>
          <p:cNvPr id="34" name="Rettangolo 33"/>
          <p:cNvSpPr/>
          <p:nvPr/>
        </p:nvSpPr>
        <p:spPr>
          <a:xfrm>
            <a:off x="3819832" y="906680"/>
            <a:ext cx="5281520" cy="400110"/>
          </a:xfrm>
          <a:prstGeom prst="rect">
            <a:avLst/>
          </a:prstGeom>
          <a:noFill/>
        </p:spPr>
        <p:txBody>
          <a:bodyPr wrap="square" lIns="91440" tIns="45720" rIns="91440" bIns="45720">
            <a:spAutoFit/>
          </a:bodyPr>
          <a:lstStyle/>
          <a:p>
            <a:pPr algn="ctr"/>
            <a:r>
              <a:rPr lang="it-IT" sz="2000" b="0" cap="none" spc="0" dirty="0" smtClean="0">
                <a:ln w="0"/>
                <a:solidFill>
                  <a:schemeClr val="tx1"/>
                </a:solidFill>
                <a:effectLst>
                  <a:outerShdw blurRad="38100" dist="19050" dir="2700000" algn="tl" rotWithShape="0">
                    <a:schemeClr val="dk1">
                      <a:alpha val="40000"/>
                    </a:schemeClr>
                  </a:outerShdw>
                </a:effectLst>
              </a:rPr>
              <a:t>Por infrarrojos</a:t>
            </a:r>
            <a:endParaRPr lang="it-IT" sz="2000" b="0" cap="none" spc="0" dirty="0">
              <a:ln w="0"/>
              <a:solidFill>
                <a:schemeClr val="tx1"/>
              </a:solidFill>
              <a:effectLst>
                <a:outerShdw blurRad="38100" dist="19050" dir="2700000" algn="tl" rotWithShape="0">
                  <a:schemeClr val="dk1">
                    <a:alpha val="40000"/>
                  </a:schemeClr>
                </a:outerShdw>
              </a:effectLst>
            </a:endParaRPr>
          </a:p>
        </p:txBody>
      </p:sp>
      <p:sp>
        <p:nvSpPr>
          <p:cNvPr id="36" name="Rettangolo 35"/>
          <p:cNvSpPr/>
          <p:nvPr/>
        </p:nvSpPr>
        <p:spPr>
          <a:xfrm>
            <a:off x="-1585981" y="3419250"/>
            <a:ext cx="5281520" cy="400110"/>
          </a:xfrm>
          <a:prstGeom prst="rect">
            <a:avLst/>
          </a:prstGeom>
          <a:noFill/>
        </p:spPr>
        <p:txBody>
          <a:bodyPr wrap="square" lIns="91440" tIns="45720" rIns="91440" bIns="45720">
            <a:spAutoFit/>
          </a:bodyPr>
          <a:lstStyle/>
          <a:p>
            <a:pPr algn="ctr"/>
            <a:r>
              <a:rPr lang="it-IT" sz="2000" dirty="0" smtClean="0">
                <a:ln w="0"/>
                <a:effectLst>
                  <a:outerShdw blurRad="38100" dist="19050" dir="2700000" algn="tl" rotWithShape="0">
                    <a:schemeClr val="dk1">
                      <a:alpha val="40000"/>
                    </a:schemeClr>
                  </a:outerShdw>
                </a:effectLst>
              </a:rPr>
              <a:t>Resistivos</a:t>
            </a:r>
            <a:endParaRPr lang="it-IT" sz="2000" b="0" cap="none" spc="0" dirty="0">
              <a:ln w="0"/>
              <a:solidFill>
                <a:schemeClr val="tx1"/>
              </a:solidFill>
              <a:effectLst>
                <a:outerShdw blurRad="38100" dist="19050" dir="2700000" algn="tl" rotWithShape="0">
                  <a:schemeClr val="dk1">
                    <a:alpha val="40000"/>
                  </a:schemeClr>
                </a:outerShdw>
              </a:effectLst>
            </a:endParaRPr>
          </a:p>
        </p:txBody>
      </p:sp>
      <p:sp>
        <p:nvSpPr>
          <p:cNvPr id="6" name="CasellaDiTesto 5"/>
          <p:cNvSpPr txBox="1"/>
          <p:nvPr/>
        </p:nvSpPr>
        <p:spPr>
          <a:xfrm>
            <a:off x="582806" y="3898535"/>
            <a:ext cx="8098970" cy="2139047"/>
          </a:xfrm>
          <a:prstGeom prst="rect">
            <a:avLst/>
          </a:prstGeom>
          <a:noFill/>
        </p:spPr>
        <p:txBody>
          <a:bodyPr wrap="square" rtlCol="0">
            <a:spAutoFit/>
          </a:bodyPr>
          <a:lstStyle/>
          <a:p>
            <a:r>
              <a:rPr lang="es-ES" dirty="0" smtClean="0">
                <a:latin typeface="+mn-lt"/>
              </a:rPr>
              <a:t>Son muy económicos y fáciles de usar. Se dispone de una superficie pulida, no conductora, sobre la cual se posicionan dos rejillas conductoras entrelazadas y sin tocarse. Según sea la HR presente en el aire, habrá una cantidad de moléculas de agua proporcional a ella. El agua es conductora, por lo que la resistencia entre los extremos de la rejilla varía proporcionalmente a la humedad reinante. Usamos la </a:t>
            </a:r>
            <a:r>
              <a:rPr lang="es-ES" b="1" dirty="0" smtClean="0">
                <a:latin typeface="+mn-lt"/>
              </a:rPr>
              <a:t>ley de ohm</a:t>
            </a:r>
            <a:r>
              <a:rPr lang="es-ES" dirty="0" smtClean="0">
                <a:latin typeface="+mn-lt"/>
              </a:rPr>
              <a:t>. Si la resistencia varía, también lo hace la intensidad que circula a su través y con ello la tensión.</a:t>
            </a:r>
            <a:endParaRPr lang="it-IT" i="1" dirty="0">
              <a:latin typeface="+mn-lt"/>
            </a:endParaRPr>
          </a:p>
        </p:txBody>
      </p:sp>
      <p:pic>
        <p:nvPicPr>
          <p:cNvPr id="4098" name="Picture 2"/>
          <p:cNvPicPr>
            <a:picLocks noChangeAspect="1" noChangeArrowheads="1"/>
          </p:cNvPicPr>
          <p:nvPr/>
        </p:nvPicPr>
        <p:blipFill>
          <a:blip r:embed="rId5"/>
          <a:srcRect/>
          <a:stretch>
            <a:fillRect/>
          </a:stretch>
        </p:blipFill>
        <p:spPr bwMode="auto">
          <a:xfrm>
            <a:off x="441611" y="978302"/>
            <a:ext cx="3768229" cy="2257267"/>
          </a:xfrm>
          <a:prstGeom prst="rect">
            <a:avLst/>
          </a:prstGeom>
          <a:noFill/>
          <a:ln w="9525">
            <a:noFill/>
            <a:miter lim="800000"/>
            <a:headEnd/>
            <a:tailEnd/>
          </a:ln>
          <a:effectLst/>
        </p:spPr>
      </p:pic>
    </p:spTree>
    <p:extLst>
      <p:ext uri="{BB962C8B-B14F-4D97-AF65-F5344CB8AC3E}">
        <p14:creationId xmlns:p14="http://schemas.microsoft.com/office/powerpoint/2010/main" val="3794945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14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EL SENSOR DHT11</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14</a:t>
            </a:fld>
            <a:endParaRPr lang="el-GR" sz="1000" dirty="0"/>
          </a:p>
        </p:txBody>
      </p:sp>
      <p:sp>
        <p:nvSpPr>
          <p:cNvPr id="4" name="CasellaDiTesto 3"/>
          <p:cNvSpPr txBox="1"/>
          <p:nvPr/>
        </p:nvSpPr>
        <p:spPr>
          <a:xfrm>
            <a:off x="6740013" y="680031"/>
            <a:ext cx="2211597" cy="707886"/>
          </a:xfrm>
          <a:prstGeom prst="rect">
            <a:avLst/>
          </a:prstGeom>
          <a:noFill/>
        </p:spPr>
        <p:txBody>
          <a:bodyPr wrap="square" rtlCol="0">
            <a:spAutoFit/>
          </a:bodyPr>
          <a:lstStyle/>
          <a:p>
            <a:r>
              <a:rPr lang="en-GB" sz="2000" dirty="0" smtClean="0">
                <a:latin typeface="+mn-lt"/>
                <a:hlinkClick r:id="rId5"/>
              </a:rPr>
              <a:t>www.aosong.com</a:t>
            </a:r>
            <a:endParaRPr lang="it-IT" sz="2000" dirty="0" smtClean="0">
              <a:latin typeface="+mn-lt"/>
            </a:endParaRPr>
          </a:p>
          <a:p>
            <a:endParaRPr lang="en-GB" sz="2000" dirty="0" smtClean="0">
              <a:latin typeface="+mn-lt"/>
            </a:endParaRPr>
          </a:p>
        </p:txBody>
      </p:sp>
      <p:sp>
        <p:nvSpPr>
          <p:cNvPr id="6" name="CasellaDiTesto 5"/>
          <p:cNvSpPr txBox="1"/>
          <p:nvPr/>
        </p:nvSpPr>
        <p:spPr>
          <a:xfrm>
            <a:off x="120173" y="1093027"/>
            <a:ext cx="7155698" cy="969496"/>
          </a:xfrm>
          <a:prstGeom prst="rect">
            <a:avLst/>
          </a:prstGeom>
          <a:noFill/>
        </p:spPr>
        <p:txBody>
          <a:bodyPr wrap="square" rtlCol="0">
            <a:spAutoFit/>
          </a:bodyPr>
          <a:lstStyle/>
          <a:p>
            <a:r>
              <a:rPr lang="es-ES" dirty="0" smtClean="0"/>
              <a:t>Se trata de un dispositivo que integra un sensor de temperatura a base de una resistencia NTC y un sensor de humedad del tipo resistivo.</a:t>
            </a:r>
            <a:endParaRPr lang="it-IT" i="1" dirty="0">
              <a:latin typeface="+mn-lt"/>
            </a:endParaRPr>
          </a:p>
        </p:txBody>
      </p:sp>
      <p:grpSp>
        <p:nvGrpSpPr>
          <p:cNvPr id="17" name="Grupo 228"/>
          <p:cNvGrpSpPr/>
          <p:nvPr/>
        </p:nvGrpSpPr>
        <p:grpSpPr>
          <a:xfrm>
            <a:off x="5531306" y="1936954"/>
            <a:ext cx="3612694" cy="2170384"/>
            <a:chOff x="0" y="0"/>
            <a:chExt cx="2360295" cy="1486535"/>
          </a:xfrm>
        </p:grpSpPr>
        <p:pic>
          <p:nvPicPr>
            <p:cNvPr id="18" name="Imagen 2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0"/>
              <a:ext cx="2360295" cy="1486535"/>
            </a:xfrm>
            <a:prstGeom prst="rect">
              <a:avLst/>
            </a:prstGeom>
          </p:spPr>
        </p:pic>
        <p:sp>
          <p:nvSpPr>
            <p:cNvPr id="19" name="Elipse 227"/>
            <p:cNvSpPr/>
            <p:nvPr/>
          </p:nvSpPr>
          <p:spPr>
            <a:xfrm>
              <a:off x="85061" y="925032"/>
              <a:ext cx="1317905" cy="466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a:effectLst/>
                  <a:ea typeface="Times New Roman" panose="02020603050405020304" pitchFamily="18" charset="0"/>
                  <a:cs typeface="Times New Roman" panose="02020603050405020304" pitchFamily="18" charset="0"/>
                </a:rPr>
                <a:t>CONTROLLER</a:t>
              </a:r>
              <a:endParaRPr lang="it-IT" sz="1000">
                <a:effectLst/>
                <a:ea typeface="Times New Roman" panose="02020603050405020304" pitchFamily="18" charset="0"/>
                <a:cs typeface="Times New Roman" panose="02020603050405020304" pitchFamily="18" charset="0"/>
              </a:endParaRPr>
            </a:p>
          </p:txBody>
        </p:sp>
      </p:grpSp>
      <p:sp>
        <p:nvSpPr>
          <p:cNvPr id="2" name="CasellaDiTesto 1"/>
          <p:cNvSpPr txBox="1"/>
          <p:nvPr/>
        </p:nvSpPr>
        <p:spPr>
          <a:xfrm>
            <a:off x="458355" y="2913976"/>
            <a:ext cx="4624922" cy="2431435"/>
          </a:xfrm>
          <a:prstGeom prst="rect">
            <a:avLst/>
          </a:prstGeom>
          <a:noFill/>
        </p:spPr>
        <p:txBody>
          <a:bodyPr wrap="square" rtlCol="0">
            <a:spAutoFit/>
          </a:bodyPr>
          <a:lstStyle/>
          <a:p>
            <a:r>
              <a:rPr lang="es-ES" dirty="0" smtClean="0">
                <a:latin typeface="+mn-lt"/>
              </a:rPr>
              <a:t>Realmente debes de saber que el dispositivo integra su propio controlador. Este lee las entradas analógicas tanto del sensor NTC de temperatura como del sensor resistivo de humedad relativa RH. Realiza los cálculos, ajustes, calibraciones y procesos necesarios para suministrar a tu </a:t>
            </a:r>
            <a:r>
              <a:rPr lang="es-ES" dirty="0" err="1" smtClean="0">
                <a:latin typeface="+mn-lt"/>
              </a:rPr>
              <a:t>Arduino</a:t>
            </a:r>
            <a:r>
              <a:rPr lang="es-ES" dirty="0" smtClean="0">
                <a:latin typeface="+mn-lt"/>
              </a:rPr>
              <a:t> una información válida cada vez que se le solicite.</a:t>
            </a:r>
            <a:endParaRPr lang="it-IT" dirty="0">
              <a:latin typeface="+mn-lt"/>
            </a:endParaRPr>
          </a:p>
        </p:txBody>
      </p:sp>
      <p:sp>
        <p:nvSpPr>
          <p:cNvPr id="5" name="Rettangolo 4"/>
          <p:cNvSpPr/>
          <p:nvPr/>
        </p:nvSpPr>
        <p:spPr>
          <a:xfrm rot="1674257">
            <a:off x="5158688" y="4519522"/>
            <a:ext cx="2188949" cy="1938992"/>
          </a:xfrm>
          <a:prstGeom prst="rect">
            <a:avLst/>
          </a:prstGeom>
          <a:noFill/>
        </p:spPr>
        <p:txBody>
          <a:bodyPr wrap="square" lIns="91440" tIns="45720" rIns="91440" bIns="45720">
            <a:spAutoFit/>
          </a:bodyPr>
          <a:lstStyle/>
          <a:p>
            <a:pPr algn="ctr"/>
            <a:r>
              <a:rPr lang="it-IT" sz="12000" b="1" cap="none" spc="0" dirty="0" smtClean="0">
                <a:ln w="22225">
                  <a:solidFill>
                    <a:schemeClr val="accent2"/>
                  </a:solidFill>
                  <a:prstDash val="solid"/>
                </a:ln>
                <a:solidFill>
                  <a:schemeClr val="accent2">
                    <a:lumMod val="40000"/>
                    <a:lumOff val="60000"/>
                  </a:schemeClr>
                </a:solidFill>
                <a:effectLst/>
                <a:latin typeface="+mj-lt"/>
              </a:rPr>
              <a:t>!</a:t>
            </a:r>
            <a:endParaRPr lang="it-IT" sz="12000" b="1" cap="none" spc="0" dirty="0">
              <a:ln w="22225">
                <a:solidFill>
                  <a:schemeClr val="accent2"/>
                </a:solidFill>
                <a:prstDash val="solid"/>
              </a:ln>
              <a:solidFill>
                <a:schemeClr val="accent2">
                  <a:lumMod val="40000"/>
                  <a:lumOff val="60000"/>
                </a:schemeClr>
              </a:solidFill>
              <a:effectLst/>
              <a:latin typeface="+mj-lt"/>
            </a:endParaRPr>
          </a:p>
        </p:txBody>
      </p:sp>
    </p:spTree>
    <p:extLst>
      <p:ext uri="{BB962C8B-B14F-4D97-AF65-F5344CB8AC3E}">
        <p14:creationId xmlns:p14="http://schemas.microsoft.com/office/powerpoint/2010/main" val="3288080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15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EL SENSOR DHT11 </a:t>
            </a:r>
            <a:r>
              <a:rPr lang="en-US" sz="2800" dirty="0" smtClean="0"/>
              <a:t>- CARACTERÍSTICAS</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15</a:t>
            </a:fld>
            <a:endParaRPr lang="el-GR" sz="1000" dirty="0"/>
          </a:p>
        </p:txBody>
      </p:sp>
      <p:sp>
        <p:nvSpPr>
          <p:cNvPr id="6" name="CasellaDiTesto 5"/>
          <p:cNvSpPr txBox="1"/>
          <p:nvPr/>
        </p:nvSpPr>
        <p:spPr>
          <a:xfrm>
            <a:off x="726808" y="4791122"/>
            <a:ext cx="6968589" cy="969496"/>
          </a:xfrm>
          <a:prstGeom prst="rect">
            <a:avLst/>
          </a:prstGeom>
          <a:noFill/>
        </p:spPr>
        <p:txBody>
          <a:bodyPr wrap="square" rtlCol="0">
            <a:spAutoFit/>
          </a:bodyPr>
          <a:lstStyle/>
          <a:p>
            <a:pPr>
              <a:buFont typeface="Arial" pitchFamily="34" charset="0"/>
              <a:buChar char="•"/>
            </a:pPr>
            <a:r>
              <a:rPr lang="es-ES" dirty="0" smtClean="0">
                <a:latin typeface="+mn-lt"/>
              </a:rPr>
              <a:t>Tensión de alimentación: 3.5 – 5 V</a:t>
            </a:r>
          </a:p>
          <a:p>
            <a:pPr>
              <a:buFont typeface="Arial" pitchFamily="34" charset="0"/>
              <a:buChar char="•"/>
            </a:pPr>
            <a:r>
              <a:rPr lang="es-ES" dirty="0" smtClean="0">
                <a:latin typeface="+mn-lt"/>
              </a:rPr>
              <a:t>Consumo: 0.3 </a:t>
            </a:r>
            <a:r>
              <a:rPr lang="es-ES" dirty="0" err="1" smtClean="0">
                <a:latin typeface="+mn-lt"/>
              </a:rPr>
              <a:t>mA</a:t>
            </a:r>
            <a:r>
              <a:rPr lang="es-ES" dirty="0" smtClean="0">
                <a:latin typeface="+mn-lt"/>
              </a:rPr>
              <a:t> durante la medida y 60 </a:t>
            </a:r>
            <a:r>
              <a:rPr lang="es-ES" dirty="0" err="1" smtClean="0">
                <a:latin typeface="+mn-lt"/>
              </a:rPr>
              <a:t>μA</a:t>
            </a:r>
            <a:r>
              <a:rPr lang="es-ES" dirty="0" smtClean="0">
                <a:latin typeface="+mn-lt"/>
              </a:rPr>
              <a:t> en reposo.</a:t>
            </a:r>
          </a:p>
          <a:p>
            <a:pPr>
              <a:buFont typeface="Arial" pitchFamily="34" charset="0"/>
              <a:buChar char="•"/>
            </a:pPr>
            <a:r>
              <a:rPr lang="es-ES" dirty="0" smtClean="0">
                <a:latin typeface="+mn-lt"/>
              </a:rPr>
              <a:t>Periodo de muestreo: más de 2 segundos</a:t>
            </a:r>
            <a:endParaRPr lang="it-IT" dirty="0">
              <a:latin typeface="+mn-lt"/>
            </a:endParaRPr>
          </a:p>
        </p:txBody>
      </p:sp>
      <p:graphicFrame>
        <p:nvGraphicFramePr>
          <p:cNvPr id="7" name="Tabella 6"/>
          <p:cNvGraphicFramePr>
            <a:graphicFrameLocks noGrp="1"/>
          </p:cNvGraphicFramePr>
          <p:nvPr>
            <p:extLst>
              <p:ext uri="{D42A27DB-BD31-4B8C-83A1-F6EECF244321}">
                <p14:modId xmlns:p14="http://schemas.microsoft.com/office/powerpoint/2010/main" val="4085458448"/>
              </p:ext>
            </p:extLst>
          </p:nvPr>
        </p:nvGraphicFramePr>
        <p:xfrm>
          <a:off x="663678" y="974751"/>
          <a:ext cx="7816644" cy="3303310"/>
        </p:xfrm>
        <a:graphic>
          <a:graphicData uri="http://schemas.openxmlformats.org/drawingml/2006/table">
            <a:tbl>
              <a:tblPr firstRow="1" firstCol="1" bandRow="1">
                <a:tableStyleId>{5C22544A-7EE6-4342-B048-85BDC9FD1C3A}</a:tableStyleId>
              </a:tblPr>
              <a:tblGrid>
                <a:gridCol w="2605548">
                  <a:extLst>
                    <a:ext uri="{9D8B030D-6E8A-4147-A177-3AD203B41FA5}">
                      <a16:colId xmlns:a16="http://schemas.microsoft.com/office/drawing/2014/main" xmlns="" val="20000"/>
                    </a:ext>
                  </a:extLst>
                </a:gridCol>
                <a:gridCol w="2605548">
                  <a:extLst>
                    <a:ext uri="{9D8B030D-6E8A-4147-A177-3AD203B41FA5}">
                      <a16:colId xmlns:a16="http://schemas.microsoft.com/office/drawing/2014/main" xmlns="" val="20001"/>
                    </a:ext>
                  </a:extLst>
                </a:gridCol>
                <a:gridCol w="2605548">
                  <a:extLst>
                    <a:ext uri="{9D8B030D-6E8A-4147-A177-3AD203B41FA5}">
                      <a16:colId xmlns:a16="http://schemas.microsoft.com/office/drawing/2014/main" xmlns="" val="20002"/>
                    </a:ext>
                  </a:extLst>
                </a:gridCol>
              </a:tblGrid>
              <a:tr h="660662">
                <a:tc>
                  <a:txBody>
                    <a:bodyPr/>
                    <a:lstStyle/>
                    <a:p>
                      <a:pPr algn="ctr">
                        <a:lnSpc>
                          <a:spcPct val="150000"/>
                        </a:lnSpc>
                        <a:spcBef>
                          <a:spcPts val="500"/>
                        </a:spcBef>
                        <a:spcAft>
                          <a:spcPts val="1000"/>
                        </a:spcAft>
                      </a:pPr>
                      <a:r>
                        <a:rPr lang="en-GB" sz="1600" dirty="0" smtClean="0">
                          <a:effectLst/>
                        </a:rPr>
                        <a:t>PARÁMETRO</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dirty="0" smtClean="0">
                          <a:effectLst/>
                          <a:latin typeface="Calibri" panose="020F0502020204030204" pitchFamily="34" charset="0"/>
                          <a:ea typeface="Times New Roman" panose="02020603050405020304" pitchFamily="18" charset="0"/>
                          <a:cs typeface="Times New Roman" panose="02020603050405020304" pitchFamily="18" charset="0"/>
                        </a:rPr>
                        <a:t>HUMEDAD</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dirty="0" smtClean="0">
                          <a:effectLst/>
                        </a:rPr>
                        <a:t>TEMPERATURA</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660662">
                <a:tc>
                  <a:txBody>
                    <a:bodyPr/>
                    <a:lstStyle/>
                    <a:p>
                      <a:pPr algn="ctr">
                        <a:lnSpc>
                          <a:spcPct val="150000"/>
                        </a:lnSpc>
                        <a:spcBef>
                          <a:spcPts val="500"/>
                        </a:spcBef>
                        <a:spcAft>
                          <a:spcPts val="1000"/>
                        </a:spcAft>
                      </a:pPr>
                      <a:r>
                        <a:rPr lang="en-GB" sz="1600" dirty="0" smtClean="0">
                          <a:effectLst/>
                        </a:rPr>
                        <a:t>RESOLUCIÓN</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dirty="0">
                          <a:effectLst/>
                        </a:rPr>
                        <a:t>8 bits</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a:effectLst/>
                        </a:rPr>
                        <a:t>8 bits</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660662">
                <a:tc>
                  <a:txBody>
                    <a:bodyPr/>
                    <a:lstStyle/>
                    <a:p>
                      <a:pPr algn="ctr">
                        <a:lnSpc>
                          <a:spcPct val="150000"/>
                        </a:lnSpc>
                        <a:spcBef>
                          <a:spcPts val="500"/>
                        </a:spcBef>
                        <a:spcAft>
                          <a:spcPts val="1000"/>
                        </a:spcAft>
                      </a:pPr>
                      <a:r>
                        <a:rPr lang="en-GB" sz="1600" dirty="0" smtClean="0">
                          <a:effectLst/>
                        </a:rPr>
                        <a:t>REPETITIVIDAD</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dirty="0">
                          <a:effectLst/>
                        </a:rPr>
                        <a:t>± 1% RH</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a:effectLst/>
                        </a:rPr>
                        <a:t>± 0.2ºC</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660662">
                <a:tc>
                  <a:txBody>
                    <a:bodyPr/>
                    <a:lstStyle/>
                    <a:p>
                      <a:pPr algn="ctr">
                        <a:lnSpc>
                          <a:spcPct val="150000"/>
                        </a:lnSpc>
                        <a:spcBef>
                          <a:spcPts val="500"/>
                        </a:spcBef>
                        <a:spcAft>
                          <a:spcPts val="1000"/>
                        </a:spcAft>
                      </a:pPr>
                      <a:r>
                        <a:rPr lang="en-GB" sz="1600" dirty="0" smtClean="0">
                          <a:effectLst/>
                        </a:rPr>
                        <a:t>PRECISIÓN</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dirty="0">
                          <a:effectLst/>
                        </a:rPr>
                        <a:t>±5% to 25ºC</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dirty="0">
                          <a:effectLst/>
                        </a:rPr>
                        <a:t>± 1ºC</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660662">
                <a:tc>
                  <a:txBody>
                    <a:bodyPr/>
                    <a:lstStyle/>
                    <a:p>
                      <a:pPr algn="ctr">
                        <a:lnSpc>
                          <a:spcPct val="150000"/>
                        </a:lnSpc>
                        <a:spcBef>
                          <a:spcPts val="500"/>
                        </a:spcBef>
                        <a:spcAft>
                          <a:spcPts val="1000"/>
                        </a:spcAft>
                      </a:pPr>
                      <a:r>
                        <a:rPr lang="en-GB" sz="1600" dirty="0" smtClean="0">
                          <a:effectLst/>
                          <a:latin typeface="Calibri" panose="020F0502020204030204" pitchFamily="34" charset="0"/>
                          <a:ea typeface="Times New Roman" panose="02020603050405020304" pitchFamily="18" charset="0"/>
                          <a:cs typeface="Times New Roman" panose="02020603050405020304" pitchFamily="18" charset="0"/>
                        </a:rPr>
                        <a:t>RANGO</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dirty="0">
                          <a:effectLst/>
                        </a:rPr>
                        <a:t>20% -90% from RH to 25ºC</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dirty="0">
                          <a:effectLst/>
                        </a:rPr>
                        <a:t>0ºC – 50 ºC</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90308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16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0000" lnSpcReduction="20000"/>
          </a:bodyPr>
          <a:lstStyle>
            <a:lvl1pPr defTabSz="914400" eaLnBrk="1" latinLnBrk="0" hangingPunct="1">
              <a:buNone/>
              <a:defRPr sz="3600">
                <a:latin typeface="+mj-lt"/>
                <a:ea typeface="+mj-ea"/>
                <a:cs typeface="+mj-cs"/>
              </a:defRPr>
            </a:lvl1pPr>
          </a:lstStyle>
          <a:p>
            <a:r>
              <a:rPr lang="en-US" sz="4000" dirty="0" smtClean="0"/>
              <a:t>EL SENSOR DHT11 - </a:t>
            </a:r>
            <a:r>
              <a:rPr lang="en-US" sz="2800" dirty="0" smtClean="0"/>
              <a:t>PRESENTACIÓN</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16</a:t>
            </a:fld>
            <a:endParaRPr lang="el-GR" sz="1000" dirty="0"/>
          </a:p>
        </p:txBody>
      </p:sp>
      <p:sp>
        <p:nvSpPr>
          <p:cNvPr id="6" name="CasellaDiTesto 5"/>
          <p:cNvSpPr txBox="1"/>
          <p:nvPr/>
        </p:nvSpPr>
        <p:spPr>
          <a:xfrm>
            <a:off x="638318" y="4456826"/>
            <a:ext cx="6968589" cy="1631216"/>
          </a:xfrm>
          <a:prstGeom prst="rect">
            <a:avLst/>
          </a:prstGeom>
          <a:noFill/>
        </p:spPr>
        <p:txBody>
          <a:bodyPr wrap="square" rtlCol="0">
            <a:spAutoFit/>
          </a:bodyPr>
          <a:lstStyle/>
          <a:p>
            <a:r>
              <a:rPr lang="es-ES" sz="2000" dirty="0" smtClean="0">
                <a:latin typeface="+mn-lt"/>
              </a:rPr>
              <a:t>Solo tiene 3 patillas:</a:t>
            </a:r>
          </a:p>
          <a:p>
            <a:endParaRPr lang="es-ES" sz="2000" dirty="0" smtClean="0">
              <a:latin typeface="+mn-lt"/>
            </a:endParaRPr>
          </a:p>
          <a:p>
            <a:r>
              <a:rPr lang="es-ES" sz="2000" dirty="0" smtClean="0">
                <a:latin typeface="+mn-lt"/>
              </a:rPr>
              <a:t>1. GND: Tierra de alimentación</a:t>
            </a:r>
          </a:p>
          <a:p>
            <a:r>
              <a:rPr lang="es-ES" sz="2000" dirty="0" smtClean="0">
                <a:latin typeface="+mn-lt"/>
              </a:rPr>
              <a:t>2. +5V: Alimentación de + 5V</a:t>
            </a:r>
          </a:p>
          <a:p>
            <a:r>
              <a:rPr lang="es-ES" sz="2000" dirty="0" smtClean="0">
                <a:latin typeface="+mn-lt"/>
              </a:rPr>
              <a:t>3. DATA: Salida de información (humedad relativa y temperatura)</a:t>
            </a:r>
            <a:endParaRPr lang="it-IT" sz="2000" dirty="0">
              <a:latin typeface="+mn-lt"/>
            </a:endParaRPr>
          </a:p>
        </p:txBody>
      </p:sp>
      <p:pic>
        <p:nvPicPr>
          <p:cNvPr id="11" name="Imagen 230"/>
          <p:cNvPicPr/>
          <p:nvPr/>
        </p:nvPicPr>
        <p:blipFill>
          <a:blip r:embed="rId5" cstate="email">
            <a:extLst>
              <a:ext uri="{28A0092B-C50C-407E-A947-70E740481C1C}">
                <a14:useLocalDpi xmlns:a14="http://schemas.microsoft.com/office/drawing/2010/main" val="0"/>
              </a:ext>
            </a:extLst>
          </a:blip>
          <a:stretch>
            <a:fillRect/>
          </a:stretch>
        </p:blipFill>
        <p:spPr>
          <a:xfrm>
            <a:off x="2553419" y="2550228"/>
            <a:ext cx="4037162" cy="1645162"/>
          </a:xfrm>
          <a:prstGeom prst="rect">
            <a:avLst/>
          </a:prstGeom>
        </p:spPr>
      </p:pic>
      <p:sp>
        <p:nvSpPr>
          <p:cNvPr id="4" name="CasellaDiTesto 3"/>
          <p:cNvSpPr txBox="1"/>
          <p:nvPr/>
        </p:nvSpPr>
        <p:spPr>
          <a:xfrm>
            <a:off x="555523" y="1035454"/>
            <a:ext cx="3480619" cy="1323439"/>
          </a:xfrm>
          <a:prstGeom prst="rect">
            <a:avLst/>
          </a:prstGeom>
          <a:noFill/>
        </p:spPr>
        <p:txBody>
          <a:bodyPr wrap="square" rtlCol="0">
            <a:spAutoFit/>
          </a:bodyPr>
          <a:lstStyle/>
          <a:p>
            <a:r>
              <a:rPr lang="es-ES" sz="2000" dirty="0" smtClean="0">
                <a:latin typeface="+mn-lt"/>
              </a:rPr>
              <a:t>El dispositivo DHT11 viene instalado en una pequeña</a:t>
            </a:r>
          </a:p>
          <a:p>
            <a:r>
              <a:rPr lang="es-ES" sz="2000" dirty="0" smtClean="0">
                <a:latin typeface="+mn-lt"/>
              </a:rPr>
              <a:t>tarjeta impresa o módulo que te facilita su conexionado.</a:t>
            </a:r>
            <a:r>
              <a:rPr lang="en-GB" sz="2000" dirty="0" smtClean="0">
                <a:latin typeface="+mn-lt"/>
              </a:rPr>
              <a:t> </a:t>
            </a:r>
            <a:endParaRPr lang="it-IT" sz="2000" dirty="0">
              <a:latin typeface="+mn-lt"/>
            </a:endParaRPr>
          </a:p>
        </p:txBody>
      </p:sp>
      <p:sp>
        <p:nvSpPr>
          <p:cNvPr id="5" name="CasellaDiTesto 4"/>
          <p:cNvSpPr txBox="1"/>
          <p:nvPr/>
        </p:nvSpPr>
        <p:spPr>
          <a:xfrm>
            <a:off x="5560142" y="1232099"/>
            <a:ext cx="3126658" cy="677108"/>
          </a:xfrm>
          <a:prstGeom prst="rect">
            <a:avLst/>
          </a:prstGeom>
          <a:noFill/>
        </p:spPr>
        <p:txBody>
          <a:bodyPr wrap="square" rtlCol="0">
            <a:spAutoFit/>
          </a:bodyPr>
          <a:lstStyle/>
          <a:p>
            <a:r>
              <a:rPr lang="en-GB" dirty="0" smtClean="0">
                <a:latin typeface="+mn-lt"/>
                <a:hlinkClick r:id="rId6"/>
              </a:rPr>
              <a:t>www.microbot.it</a:t>
            </a:r>
            <a:endParaRPr lang="en-GB" dirty="0" smtClean="0">
              <a:latin typeface="+mn-lt"/>
            </a:endParaRPr>
          </a:p>
          <a:p>
            <a:r>
              <a:rPr lang="en-GB" dirty="0" err="1" smtClean="0">
                <a:latin typeface="+mn-lt"/>
              </a:rPr>
              <a:t>Referencia</a:t>
            </a:r>
            <a:r>
              <a:rPr lang="en-GB" dirty="0" smtClean="0">
                <a:latin typeface="+mn-lt"/>
              </a:rPr>
              <a:t>. </a:t>
            </a:r>
            <a:r>
              <a:rPr lang="en-GB" dirty="0">
                <a:latin typeface="+mn-lt"/>
              </a:rPr>
              <a:t>MR003-005.1</a:t>
            </a:r>
            <a:endParaRPr lang="it-IT" dirty="0">
              <a:latin typeface="+mn-lt"/>
            </a:endParaRPr>
          </a:p>
        </p:txBody>
      </p:sp>
    </p:spTree>
    <p:extLst>
      <p:ext uri="{BB962C8B-B14F-4D97-AF65-F5344CB8AC3E}">
        <p14:creationId xmlns:p14="http://schemas.microsoft.com/office/powerpoint/2010/main" val="308989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17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EL SENSOR DHT11</a:t>
            </a:r>
            <a:r>
              <a:rPr lang="en-US" sz="2800" dirty="0" smtClean="0"/>
              <a:t>–   COMUNICACIÓN  </a:t>
            </a:r>
            <a:r>
              <a:rPr lang="en-US" sz="2900" dirty="0" smtClean="0"/>
              <a:t>1-WIRE</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17</a:t>
            </a:fld>
            <a:endParaRPr lang="el-GR" sz="1000" dirty="0"/>
          </a:p>
        </p:txBody>
      </p:sp>
      <p:sp>
        <p:nvSpPr>
          <p:cNvPr id="6" name="CasellaDiTesto 5"/>
          <p:cNvSpPr txBox="1"/>
          <p:nvPr/>
        </p:nvSpPr>
        <p:spPr>
          <a:xfrm>
            <a:off x="1240858" y="5027000"/>
            <a:ext cx="7886250" cy="400110"/>
          </a:xfrm>
          <a:prstGeom prst="rect">
            <a:avLst/>
          </a:prstGeom>
          <a:noFill/>
        </p:spPr>
        <p:txBody>
          <a:bodyPr wrap="square" rtlCol="0">
            <a:spAutoFit/>
          </a:bodyPr>
          <a:lstStyle/>
          <a:p>
            <a:r>
              <a:rPr lang="es-ES" sz="2000" dirty="0" smtClean="0">
                <a:latin typeface="+mn-lt"/>
              </a:rPr>
              <a:t>En el mercado existen un buen número de dispositivos 1-wire.</a:t>
            </a:r>
            <a:endParaRPr lang="en-GB" sz="2000" dirty="0" smtClean="0">
              <a:latin typeface="+mn-lt"/>
            </a:endParaRPr>
          </a:p>
        </p:txBody>
      </p:sp>
      <p:sp>
        <p:nvSpPr>
          <p:cNvPr id="4" name="CasellaDiTesto 3"/>
          <p:cNvSpPr txBox="1"/>
          <p:nvPr/>
        </p:nvSpPr>
        <p:spPr>
          <a:xfrm>
            <a:off x="403122" y="954245"/>
            <a:ext cx="6043010" cy="1015663"/>
          </a:xfrm>
          <a:prstGeom prst="rect">
            <a:avLst/>
          </a:prstGeom>
          <a:noFill/>
        </p:spPr>
        <p:txBody>
          <a:bodyPr wrap="square" rtlCol="0">
            <a:spAutoFit/>
          </a:bodyPr>
          <a:lstStyle/>
          <a:p>
            <a:r>
              <a:rPr lang="es-ES" sz="2000" dirty="0" err="1" smtClean="0">
                <a:latin typeface="+mn-lt"/>
              </a:rPr>
              <a:t>Arduino</a:t>
            </a:r>
            <a:r>
              <a:rPr lang="es-ES" sz="2000" dirty="0" smtClean="0">
                <a:latin typeface="+mn-lt"/>
              </a:rPr>
              <a:t> se puede comunicar con múltiples dispositivos, como este sensor u otros, empleando únicamente una patilla.</a:t>
            </a:r>
            <a:endParaRPr lang="it-IT" sz="2000" dirty="0">
              <a:latin typeface="+mn-lt"/>
            </a:endParaRPr>
          </a:p>
        </p:txBody>
      </p:sp>
      <p:sp>
        <p:nvSpPr>
          <p:cNvPr id="2" name="Rettangolo 1"/>
          <p:cNvSpPr/>
          <p:nvPr/>
        </p:nvSpPr>
        <p:spPr>
          <a:xfrm>
            <a:off x="6543348" y="930330"/>
            <a:ext cx="2185215" cy="923330"/>
          </a:xfrm>
          <a:prstGeom prst="rect">
            <a:avLst/>
          </a:prstGeom>
          <a:noFill/>
        </p:spPr>
        <p:txBody>
          <a:bodyPr wrap="none" lIns="91440" tIns="45720" rIns="91440" bIns="45720">
            <a:spAutoFit/>
          </a:bodyPr>
          <a:lstStyle/>
          <a:p>
            <a:pPr algn="ctr"/>
            <a:r>
              <a:rPr lang="it-IT"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1-wire</a:t>
            </a:r>
            <a:endParaRPr lang="it-IT"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3" name="Imagen 232"/>
          <p:cNvPicPr/>
          <p:nvPr/>
        </p:nvPicPr>
        <p:blipFill>
          <a:blip r:embed="rId5"/>
          <a:stretch>
            <a:fillRect/>
          </a:stretch>
        </p:blipFill>
        <p:spPr>
          <a:xfrm>
            <a:off x="1044616" y="2387790"/>
            <a:ext cx="6801526" cy="1853767"/>
          </a:xfrm>
          <a:prstGeom prst="rect">
            <a:avLst/>
          </a:prstGeom>
        </p:spPr>
      </p:pic>
    </p:spTree>
    <p:extLst>
      <p:ext uri="{BB962C8B-B14F-4D97-AF65-F5344CB8AC3E}">
        <p14:creationId xmlns:p14="http://schemas.microsoft.com/office/powerpoint/2010/main" val="400209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18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EL SENSOR DHT11 –     </a:t>
            </a:r>
            <a:r>
              <a:rPr lang="en-US" sz="2800" dirty="0" smtClean="0"/>
              <a:t>COMUNICACIÓN 1-WIRE</a:t>
            </a:r>
            <a:endParaRPr lang="el-GR" sz="28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18</a:t>
            </a:fld>
            <a:endParaRPr lang="el-GR" sz="1000" dirty="0"/>
          </a:p>
        </p:txBody>
      </p:sp>
      <p:sp>
        <p:nvSpPr>
          <p:cNvPr id="6" name="CasellaDiTesto 5"/>
          <p:cNvSpPr txBox="1"/>
          <p:nvPr/>
        </p:nvSpPr>
        <p:spPr>
          <a:xfrm>
            <a:off x="613582" y="3773252"/>
            <a:ext cx="8058468" cy="2308324"/>
          </a:xfrm>
          <a:prstGeom prst="rect">
            <a:avLst/>
          </a:prstGeom>
          <a:noFill/>
        </p:spPr>
        <p:txBody>
          <a:bodyPr wrap="square" rtlCol="0">
            <a:spAutoFit/>
          </a:bodyPr>
          <a:lstStyle/>
          <a:p>
            <a:pPr algn="just"/>
            <a:r>
              <a:rPr lang="es-ES" sz="1800" dirty="0" smtClean="0">
                <a:latin typeface="+mn-lt"/>
              </a:rPr>
              <a:t>Cuando el controlador Host, el </a:t>
            </a:r>
            <a:r>
              <a:rPr lang="es-ES" sz="1800" dirty="0" err="1" smtClean="0">
                <a:latin typeface="+mn-lt"/>
              </a:rPr>
              <a:t>Arduino</a:t>
            </a:r>
            <a:r>
              <a:rPr lang="es-ES" sz="1800" dirty="0" smtClean="0">
                <a:latin typeface="+mn-lt"/>
              </a:rPr>
              <a:t>, solicita información al sensor, este devuelve una información de 40 bits (5 bytes) por la patilla de datos. El primer byte es un entero que representa el % de la humedad relativa (%Rh) y el tercero a la temperatura en ºC. Los bytes 2 y 4 devuelven 0x00. Son usados por otras versiones del sensor con más resolución, para expresar la parte fraccionaria tanto de la humedad como de la temperatura. El byte 5 representa el </a:t>
            </a:r>
            <a:r>
              <a:rPr lang="es-ES" sz="1800" dirty="0" err="1" smtClean="0">
                <a:latin typeface="+mn-lt"/>
              </a:rPr>
              <a:t>Checksum</a:t>
            </a:r>
            <a:r>
              <a:rPr lang="es-ES" sz="1800" dirty="0" smtClean="0">
                <a:latin typeface="+mn-lt"/>
              </a:rPr>
              <a:t>. Su valor resulta de sumar los 4 bytes anteriores. Es una forma de garantizar la integridad de los datos transmitidos.</a:t>
            </a:r>
            <a:endParaRPr lang="en-GB" sz="1800" dirty="0" smtClean="0">
              <a:latin typeface="+mn-lt"/>
            </a:endParaRPr>
          </a:p>
        </p:txBody>
      </p:sp>
      <p:sp>
        <p:nvSpPr>
          <p:cNvPr id="4" name="CasellaDiTesto 3"/>
          <p:cNvSpPr txBox="1"/>
          <p:nvPr/>
        </p:nvSpPr>
        <p:spPr>
          <a:xfrm>
            <a:off x="279133" y="661774"/>
            <a:ext cx="8358506" cy="707886"/>
          </a:xfrm>
          <a:prstGeom prst="rect">
            <a:avLst/>
          </a:prstGeom>
          <a:noFill/>
        </p:spPr>
        <p:txBody>
          <a:bodyPr wrap="square" rtlCol="0">
            <a:spAutoFit/>
          </a:bodyPr>
          <a:lstStyle/>
          <a:p>
            <a:pPr algn="ctr"/>
            <a:r>
              <a:rPr lang="es-ES" sz="2000" b="1" dirty="0" smtClean="0">
                <a:latin typeface="+mn-lt"/>
              </a:rPr>
              <a:t>¿Cómo se comunica nuestro sensor DHT11 con el </a:t>
            </a:r>
            <a:r>
              <a:rPr lang="es-ES" sz="2000" b="1" dirty="0" err="1" smtClean="0">
                <a:latin typeface="+mn-lt"/>
              </a:rPr>
              <a:t>Arduino</a:t>
            </a:r>
            <a:r>
              <a:rPr lang="es-ES" sz="2000" b="1" dirty="0" smtClean="0">
                <a:latin typeface="+mn-lt"/>
              </a:rPr>
              <a:t> a través de un único cable o patilla?</a:t>
            </a:r>
            <a:endParaRPr lang="it-IT" sz="2000" b="1" dirty="0">
              <a:latin typeface="+mn-lt"/>
            </a:endParaRPr>
          </a:p>
        </p:txBody>
      </p:sp>
      <p:graphicFrame>
        <p:nvGraphicFramePr>
          <p:cNvPr id="5" name="Tabella 4"/>
          <p:cNvGraphicFramePr>
            <a:graphicFrameLocks noGrp="1"/>
          </p:cNvGraphicFramePr>
          <p:nvPr>
            <p:extLst>
              <p:ext uri="{D42A27DB-BD31-4B8C-83A1-F6EECF244321}">
                <p14:modId xmlns:p14="http://schemas.microsoft.com/office/powerpoint/2010/main" val="108325656"/>
              </p:ext>
            </p:extLst>
          </p:nvPr>
        </p:nvGraphicFramePr>
        <p:xfrm>
          <a:off x="742717" y="1592825"/>
          <a:ext cx="7647648" cy="1976285"/>
        </p:xfrm>
        <a:graphic>
          <a:graphicData uri="http://schemas.openxmlformats.org/drawingml/2006/table">
            <a:tbl>
              <a:tblPr firstRow="1" firstCol="1" bandRow="1">
                <a:tableStyleId>{5C22544A-7EE6-4342-B048-85BDC9FD1C3A}</a:tableStyleId>
              </a:tblPr>
              <a:tblGrid>
                <a:gridCol w="1274608">
                  <a:extLst>
                    <a:ext uri="{9D8B030D-6E8A-4147-A177-3AD203B41FA5}">
                      <a16:colId xmlns:a16="http://schemas.microsoft.com/office/drawing/2014/main" xmlns="" val="20000"/>
                    </a:ext>
                  </a:extLst>
                </a:gridCol>
                <a:gridCol w="1274608">
                  <a:extLst>
                    <a:ext uri="{9D8B030D-6E8A-4147-A177-3AD203B41FA5}">
                      <a16:colId xmlns:a16="http://schemas.microsoft.com/office/drawing/2014/main" xmlns="" val="20001"/>
                    </a:ext>
                  </a:extLst>
                </a:gridCol>
                <a:gridCol w="1274608">
                  <a:extLst>
                    <a:ext uri="{9D8B030D-6E8A-4147-A177-3AD203B41FA5}">
                      <a16:colId xmlns:a16="http://schemas.microsoft.com/office/drawing/2014/main" xmlns="" val="20002"/>
                    </a:ext>
                  </a:extLst>
                </a:gridCol>
                <a:gridCol w="1274608">
                  <a:extLst>
                    <a:ext uri="{9D8B030D-6E8A-4147-A177-3AD203B41FA5}">
                      <a16:colId xmlns:a16="http://schemas.microsoft.com/office/drawing/2014/main" xmlns="" val="20003"/>
                    </a:ext>
                  </a:extLst>
                </a:gridCol>
                <a:gridCol w="1274608">
                  <a:extLst>
                    <a:ext uri="{9D8B030D-6E8A-4147-A177-3AD203B41FA5}">
                      <a16:colId xmlns:a16="http://schemas.microsoft.com/office/drawing/2014/main" xmlns="" val="20004"/>
                    </a:ext>
                  </a:extLst>
                </a:gridCol>
                <a:gridCol w="1274608">
                  <a:extLst>
                    <a:ext uri="{9D8B030D-6E8A-4147-A177-3AD203B41FA5}">
                      <a16:colId xmlns:a16="http://schemas.microsoft.com/office/drawing/2014/main" xmlns="" val="20005"/>
                    </a:ext>
                  </a:extLst>
                </a:gridCol>
              </a:tblGrid>
              <a:tr h="530943">
                <a:tc>
                  <a:txBody>
                    <a:bodyPr/>
                    <a:lstStyle/>
                    <a:p>
                      <a:pPr algn="ctr">
                        <a:lnSpc>
                          <a:spcPct val="150000"/>
                        </a:lnSpc>
                        <a:spcBef>
                          <a:spcPts val="500"/>
                        </a:spcBef>
                        <a:spcAft>
                          <a:spcPts val="1000"/>
                        </a:spcAft>
                      </a:pPr>
                      <a:r>
                        <a:rPr lang="en-GB" sz="1600" dirty="0" smtClean="0">
                          <a:effectLst/>
                        </a:rPr>
                        <a:t>DATO</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dirty="0">
                          <a:effectLst/>
                        </a:rPr>
                        <a:t>Byte 1</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dirty="0">
                          <a:effectLst/>
                        </a:rPr>
                        <a:t>Byte 2</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a:effectLst/>
                        </a:rPr>
                        <a:t>Byte 3</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a:effectLst/>
                        </a:rPr>
                        <a:t>Byte 4</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a:effectLst/>
                        </a:rPr>
                        <a:t>Byte 5</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530942">
                <a:tc>
                  <a:txBody>
                    <a:bodyPr/>
                    <a:lstStyle/>
                    <a:p>
                      <a:pPr algn="ctr">
                        <a:lnSpc>
                          <a:spcPct val="150000"/>
                        </a:lnSpc>
                        <a:spcBef>
                          <a:spcPts val="500"/>
                        </a:spcBef>
                        <a:spcAft>
                          <a:spcPts val="1000"/>
                        </a:spcAft>
                      </a:pPr>
                      <a:r>
                        <a:rPr lang="en-GB" sz="1600" dirty="0" smtClean="0">
                          <a:effectLst/>
                        </a:rPr>
                        <a:t>BINARIO</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dirty="0">
                          <a:effectLst/>
                        </a:rPr>
                        <a:t>0011 1100</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dirty="0">
                          <a:effectLst/>
                        </a:rPr>
                        <a:t>0000 0000</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dirty="0">
                          <a:effectLst/>
                        </a:rPr>
                        <a:t>0001 0010</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a:effectLst/>
                        </a:rPr>
                        <a:t>0000 0000</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a:effectLst/>
                        </a:rPr>
                        <a:t>0100 1110</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491613">
                <a:tc>
                  <a:txBody>
                    <a:bodyPr/>
                    <a:lstStyle/>
                    <a:p>
                      <a:pPr algn="ctr">
                        <a:lnSpc>
                          <a:spcPct val="150000"/>
                        </a:lnSpc>
                        <a:spcBef>
                          <a:spcPts val="500"/>
                        </a:spcBef>
                        <a:spcAft>
                          <a:spcPts val="1000"/>
                        </a:spcAft>
                      </a:pPr>
                      <a:r>
                        <a:rPr lang="en-GB" sz="1600">
                          <a:effectLst/>
                        </a:rPr>
                        <a:t>Hexadecimal</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dirty="0">
                          <a:effectLst/>
                        </a:rPr>
                        <a:t>0x3C</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a:effectLst/>
                        </a:rPr>
                        <a:t>0x00</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dirty="0">
                          <a:effectLst/>
                        </a:rPr>
                        <a:t>0x12</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dirty="0">
                          <a:effectLst/>
                        </a:rPr>
                        <a:t>0x00</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a:effectLst/>
                        </a:rPr>
                        <a:t>0x4E</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422787">
                <a:tc>
                  <a:txBody>
                    <a:bodyPr/>
                    <a:lstStyle/>
                    <a:p>
                      <a:pPr algn="ctr">
                        <a:lnSpc>
                          <a:spcPct val="150000"/>
                        </a:lnSpc>
                        <a:spcBef>
                          <a:spcPts val="500"/>
                        </a:spcBef>
                        <a:spcAft>
                          <a:spcPts val="1000"/>
                        </a:spcAft>
                      </a:pPr>
                      <a:r>
                        <a:rPr lang="en-GB" sz="1600" dirty="0">
                          <a:effectLst/>
                        </a:rPr>
                        <a:t>Decimal</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dirty="0">
                          <a:effectLst/>
                        </a:rPr>
                        <a:t>60 %RH</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dirty="0">
                          <a:effectLst/>
                        </a:rPr>
                        <a:t>0</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a:effectLst/>
                        </a:rPr>
                        <a:t>18 ºC</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dirty="0">
                          <a:effectLst/>
                        </a:rPr>
                        <a:t>0</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500"/>
                        </a:spcBef>
                        <a:spcAft>
                          <a:spcPts val="1000"/>
                        </a:spcAft>
                      </a:pPr>
                      <a:r>
                        <a:rPr lang="en-GB" sz="1600" dirty="0">
                          <a:effectLst/>
                        </a:rPr>
                        <a:t>78</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64970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19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EL SENSOR DHT11 –     </a:t>
            </a:r>
            <a:r>
              <a:rPr lang="en-US" sz="2800" dirty="0" smtClean="0"/>
              <a:t>COMUNICACIÓN 1-WIRE</a:t>
            </a:r>
            <a:endParaRPr lang="el-GR" sz="28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19</a:t>
            </a:fld>
            <a:endParaRPr lang="el-GR" sz="1000" dirty="0"/>
          </a:p>
        </p:txBody>
      </p:sp>
      <p:sp>
        <p:nvSpPr>
          <p:cNvPr id="4" name="CasellaDiTesto 3"/>
          <p:cNvSpPr txBox="1"/>
          <p:nvPr/>
        </p:nvSpPr>
        <p:spPr>
          <a:xfrm>
            <a:off x="328294" y="760096"/>
            <a:ext cx="8358506" cy="1015663"/>
          </a:xfrm>
          <a:prstGeom prst="rect">
            <a:avLst/>
          </a:prstGeom>
          <a:noFill/>
        </p:spPr>
        <p:txBody>
          <a:bodyPr wrap="square" rtlCol="0">
            <a:spAutoFit/>
          </a:bodyPr>
          <a:lstStyle/>
          <a:p>
            <a:pPr algn="just"/>
            <a:r>
              <a:rPr lang="es-ES" sz="2000" dirty="0" smtClean="0">
                <a:latin typeface="+mn-lt"/>
              </a:rPr>
              <a:t>La secuencia de inicio la realiza siempre el controlador Host, el </a:t>
            </a:r>
            <a:r>
              <a:rPr lang="es-ES" sz="2000" dirty="0" err="1" smtClean="0">
                <a:latin typeface="+mn-lt"/>
              </a:rPr>
              <a:t>Arduino</a:t>
            </a:r>
            <a:r>
              <a:rPr lang="es-ES" sz="2000" dirty="0" smtClean="0">
                <a:latin typeface="+mn-lt"/>
              </a:rPr>
              <a:t>, cada vez que necesite recabar la información del sensor. En el caso de nuestro DHT11 es la siguiente:</a:t>
            </a:r>
            <a:endParaRPr lang="it-IT" sz="2000" dirty="0">
              <a:latin typeface="+mn-lt"/>
            </a:endParaRPr>
          </a:p>
        </p:txBody>
      </p:sp>
      <p:sp>
        <p:nvSpPr>
          <p:cNvPr id="2" name="CasellaDiTesto 1"/>
          <p:cNvSpPr txBox="1"/>
          <p:nvPr/>
        </p:nvSpPr>
        <p:spPr>
          <a:xfrm>
            <a:off x="947596" y="5079366"/>
            <a:ext cx="7248808" cy="969496"/>
          </a:xfrm>
          <a:prstGeom prst="rect">
            <a:avLst/>
          </a:prstGeom>
          <a:noFill/>
        </p:spPr>
        <p:txBody>
          <a:bodyPr wrap="square" rtlCol="0">
            <a:spAutoFit/>
          </a:bodyPr>
          <a:lstStyle/>
          <a:p>
            <a:r>
              <a:rPr lang="es-ES" dirty="0" smtClean="0">
                <a:latin typeface="+mn-lt"/>
              </a:rPr>
              <a:t>Tras esta secuencia iniciada por el Host y respondida por el dispositivo DHT11, éste empieza a transmitir los 40 bits con la información procedente de sus sensores internos de humedad y temperatura.</a:t>
            </a:r>
            <a:endParaRPr lang="it-IT" dirty="0">
              <a:latin typeface="+mn-lt"/>
            </a:endParaRPr>
          </a:p>
        </p:txBody>
      </p:sp>
      <p:pic>
        <p:nvPicPr>
          <p:cNvPr id="5122" name="Picture 2"/>
          <p:cNvPicPr>
            <a:picLocks noChangeAspect="1" noChangeArrowheads="1"/>
          </p:cNvPicPr>
          <p:nvPr/>
        </p:nvPicPr>
        <p:blipFill>
          <a:blip r:embed="rId5"/>
          <a:srcRect/>
          <a:stretch>
            <a:fillRect/>
          </a:stretch>
        </p:blipFill>
        <p:spPr bwMode="auto">
          <a:xfrm>
            <a:off x="1081549" y="1884747"/>
            <a:ext cx="6771002" cy="2950119"/>
          </a:xfrm>
          <a:prstGeom prst="rect">
            <a:avLst/>
          </a:prstGeom>
          <a:noFill/>
          <a:ln w="9525">
            <a:noFill/>
            <a:miter lim="800000"/>
            <a:headEnd/>
            <a:tailEnd/>
          </a:ln>
          <a:effectLst/>
        </p:spPr>
      </p:pic>
    </p:spTree>
    <p:extLst>
      <p:ext uri="{BB962C8B-B14F-4D97-AF65-F5344CB8AC3E}">
        <p14:creationId xmlns:p14="http://schemas.microsoft.com/office/powerpoint/2010/main" val="2509031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 name="Τίτλος 1"/>
          <p:cNvSpPr>
            <a:spLocks noGrp="1"/>
          </p:cNvSpPr>
          <p:nvPr>
            <p:ph type="title"/>
          </p:nvPr>
        </p:nvSpPr>
        <p:spPr>
          <a:xfrm>
            <a:off x="0" y="-2"/>
            <a:ext cx="9144000" cy="581777"/>
          </a:xfrm>
          <a:solidFill>
            <a:schemeClr val="bg1">
              <a:lumMod val="85000"/>
            </a:schemeClr>
          </a:solidFill>
        </p:spPr>
        <p:txBody>
          <a:bodyPr>
            <a:normAutofit fontScale="90000"/>
          </a:bodyPr>
          <a:lstStyle/>
          <a:p>
            <a:pPr algn="l"/>
            <a:r>
              <a:rPr lang="en-US" sz="3600" dirty="0" err="1" smtClean="0"/>
              <a:t>Objetivo</a:t>
            </a:r>
            <a:r>
              <a:rPr lang="en-US" sz="3600" dirty="0" smtClean="0"/>
              <a:t> y </a:t>
            </a:r>
            <a:r>
              <a:rPr lang="en-US" sz="3600" dirty="0" err="1" smtClean="0"/>
              <a:t>Programa</a:t>
            </a:r>
            <a:r>
              <a:rPr lang="en-US" sz="3600" dirty="0" smtClean="0"/>
              <a:t> de la </a:t>
            </a:r>
            <a:r>
              <a:rPr lang="en-US" sz="3600" dirty="0" err="1" smtClean="0"/>
              <a:t>Unidad</a:t>
            </a:r>
            <a:r>
              <a:rPr lang="en-US" sz="3600" dirty="0" smtClean="0"/>
              <a:t> 8</a:t>
            </a:r>
            <a:endParaRPr lang="el-GR" sz="3600" dirty="0"/>
          </a:p>
        </p:txBody>
      </p:sp>
      <p:sp>
        <p:nvSpPr>
          <p:cNvPr id="11" name="Στρογγυλεμένο ορθογώνιο 7"/>
          <p:cNvSpPr/>
          <p:nvPr/>
        </p:nvSpPr>
        <p:spPr>
          <a:xfrm>
            <a:off x="432080" y="2328577"/>
            <a:ext cx="8434573" cy="35126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Στρογγυλεμένο ορθογώνιο 6"/>
          <p:cNvSpPr/>
          <p:nvPr/>
        </p:nvSpPr>
        <p:spPr>
          <a:xfrm>
            <a:off x="432080" y="829711"/>
            <a:ext cx="8335926" cy="136096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Sensores capaces de medir temperatura Y humedad.</a:t>
            </a:r>
            <a:endParaRPr lang="el-GR" dirty="0"/>
          </a:p>
        </p:txBody>
      </p:sp>
      <p:sp>
        <p:nvSpPr>
          <p:cNvPr id="13" name="Σύμβολο κράτησης θέσης περιεχομένου 2"/>
          <p:cNvSpPr txBox="1">
            <a:spLocks/>
          </p:cNvSpPr>
          <p:nvPr/>
        </p:nvSpPr>
        <p:spPr>
          <a:xfrm>
            <a:off x="746648" y="3296340"/>
            <a:ext cx="8229600" cy="35889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spcBef>
                <a:spcPts val="480"/>
              </a:spcBef>
              <a:buFont typeface="Wingdings" pitchFamily="2" charset="2"/>
              <a:buChar char="§"/>
            </a:pPr>
            <a:r>
              <a:rPr lang="en-US" sz="2000" dirty="0" smtClean="0"/>
              <a:t>El </a:t>
            </a:r>
            <a:r>
              <a:rPr lang="en-US" sz="2000" dirty="0" err="1" smtClean="0"/>
              <a:t>acelerómetro</a:t>
            </a:r>
            <a:endParaRPr lang="en-US" sz="2000" dirty="0" smtClean="0"/>
          </a:p>
          <a:p>
            <a:pPr algn="just">
              <a:lnSpc>
                <a:spcPct val="110000"/>
              </a:lnSpc>
              <a:spcBef>
                <a:spcPts val="480"/>
              </a:spcBef>
              <a:buFont typeface="Wingdings" pitchFamily="2" charset="2"/>
              <a:buChar char="§"/>
            </a:pPr>
            <a:r>
              <a:rPr lang="en-US" sz="2000" dirty="0" err="1" smtClean="0"/>
              <a:t>Tipos</a:t>
            </a:r>
            <a:r>
              <a:rPr lang="en-US" sz="2000" dirty="0" smtClean="0"/>
              <a:t> de </a:t>
            </a:r>
            <a:r>
              <a:rPr lang="en-US" sz="2000" dirty="0" err="1" smtClean="0"/>
              <a:t>acelerómetros</a:t>
            </a:r>
            <a:endParaRPr lang="en-US" sz="1600" b="1" dirty="0" smtClean="0">
              <a:solidFill>
                <a:schemeClr val="accent5">
                  <a:lumMod val="75000"/>
                </a:schemeClr>
              </a:solidFill>
            </a:endParaRPr>
          </a:p>
          <a:p>
            <a:pPr algn="just">
              <a:lnSpc>
                <a:spcPct val="110000"/>
              </a:lnSpc>
              <a:spcBef>
                <a:spcPts val="480"/>
              </a:spcBef>
              <a:buFont typeface="Wingdings" pitchFamily="2" charset="2"/>
              <a:buChar char="§"/>
            </a:pPr>
            <a:r>
              <a:rPr lang="en-US" sz="2000" dirty="0" smtClean="0"/>
              <a:t>La NTC </a:t>
            </a:r>
            <a:r>
              <a:rPr lang="en-US" sz="2000" dirty="0" err="1" smtClean="0"/>
              <a:t>como</a:t>
            </a:r>
            <a:r>
              <a:rPr lang="en-US" sz="2000" dirty="0" smtClean="0"/>
              <a:t> sensor de </a:t>
            </a:r>
            <a:r>
              <a:rPr lang="en-US" sz="2000" dirty="0" err="1" smtClean="0"/>
              <a:t>temperatura</a:t>
            </a:r>
            <a:endParaRPr lang="en-US" sz="2000" dirty="0" smtClean="0"/>
          </a:p>
          <a:p>
            <a:pPr algn="just">
              <a:lnSpc>
                <a:spcPct val="110000"/>
              </a:lnSpc>
              <a:spcBef>
                <a:spcPts val="480"/>
              </a:spcBef>
              <a:buFont typeface="Wingdings" pitchFamily="2" charset="2"/>
              <a:buChar char="§"/>
            </a:pPr>
            <a:r>
              <a:rPr lang="en-US" sz="2000" dirty="0" err="1" smtClean="0"/>
              <a:t>Sensores</a:t>
            </a:r>
            <a:r>
              <a:rPr lang="en-US" sz="2000" dirty="0" smtClean="0"/>
              <a:t> de </a:t>
            </a:r>
            <a:r>
              <a:rPr lang="en-US" sz="2000" dirty="0" err="1" smtClean="0"/>
              <a:t>humedad</a:t>
            </a:r>
            <a:endParaRPr lang="en-US" sz="2000" dirty="0" smtClean="0"/>
          </a:p>
          <a:p>
            <a:pPr algn="just">
              <a:lnSpc>
                <a:spcPct val="110000"/>
              </a:lnSpc>
              <a:spcBef>
                <a:spcPts val="480"/>
              </a:spcBef>
              <a:buFont typeface="Wingdings" pitchFamily="2" charset="2"/>
              <a:buChar char="§"/>
            </a:pPr>
            <a:r>
              <a:rPr lang="en-US" sz="2000" dirty="0" smtClean="0"/>
              <a:t>El sensor DHT11</a:t>
            </a:r>
            <a:endParaRPr lang="en-US" sz="2000" dirty="0"/>
          </a:p>
          <a:p>
            <a:pPr marL="0" indent="0" algn="just">
              <a:lnSpc>
                <a:spcPct val="110000"/>
              </a:lnSpc>
              <a:spcBef>
                <a:spcPts val="480"/>
              </a:spcBef>
              <a:buNone/>
            </a:pPr>
            <a:r>
              <a:rPr lang="en-US" sz="1400" dirty="0" smtClean="0">
                <a:solidFill>
                  <a:schemeClr val="accent5">
                    <a:lumMod val="75000"/>
                  </a:schemeClr>
                </a:solidFill>
              </a:rPr>
              <a:t> </a:t>
            </a:r>
            <a:endParaRPr lang="el-GR" sz="1400" dirty="0" smtClean="0">
              <a:solidFill>
                <a:schemeClr val="accent5">
                  <a:lumMod val="75000"/>
                </a:schemeClr>
              </a:solidFill>
            </a:endParaRPr>
          </a:p>
          <a:p>
            <a:pPr algn="just">
              <a:lnSpc>
                <a:spcPct val="110000"/>
              </a:lnSpc>
              <a:spcBef>
                <a:spcPts val="480"/>
              </a:spcBef>
              <a:buFont typeface="Wingdings" pitchFamily="2" charset="2"/>
              <a:buChar char="§"/>
            </a:pPr>
            <a:endParaRPr lang="el-GR" sz="1800" dirty="0"/>
          </a:p>
        </p:txBody>
      </p:sp>
      <p:sp>
        <p:nvSpPr>
          <p:cNvPr id="14" name="TextBox 13"/>
          <p:cNvSpPr txBox="1"/>
          <p:nvPr/>
        </p:nvSpPr>
        <p:spPr bwMode="auto">
          <a:xfrm>
            <a:off x="3061905" y="830883"/>
            <a:ext cx="2738250" cy="3970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kumimoji="0" lang="en-US" sz="1800" b="0" i="1" u="none" strike="noStrike" kern="0" cap="none" spc="0" normalizeH="0" baseline="0" noProof="0" dirty="0" err="1" smtClean="0">
                <a:ln>
                  <a:noFill/>
                </a:ln>
                <a:solidFill>
                  <a:schemeClr val="tx1"/>
                </a:solidFill>
                <a:effectLst/>
                <a:uLnTx/>
                <a:uFillTx/>
                <a:latin typeface="+mn-lt"/>
                <a:ea typeface="+mn-ea"/>
                <a:cs typeface="+mn-cs"/>
              </a:rPr>
              <a:t>Objetivo</a:t>
            </a:r>
            <a:r>
              <a:rPr kumimoji="0" lang="en-US" sz="1800" b="0" i="1" u="none" strike="noStrike" kern="0" cap="none" spc="0" normalizeH="0" baseline="0" noProof="0" dirty="0" smtClean="0">
                <a:ln>
                  <a:noFill/>
                </a:ln>
                <a:solidFill>
                  <a:schemeClr val="tx1"/>
                </a:solidFill>
                <a:effectLst/>
                <a:uLnTx/>
                <a:uFillTx/>
                <a:latin typeface="+mn-lt"/>
                <a:ea typeface="+mn-ea"/>
                <a:cs typeface="+mn-cs"/>
              </a:rPr>
              <a:t> de la </a:t>
            </a:r>
            <a:r>
              <a:rPr kumimoji="0" lang="en-US" sz="1800" b="0" i="1" u="none" strike="noStrike" kern="0" cap="none" spc="0" normalizeH="0" baseline="0" noProof="0" dirty="0" err="1" smtClean="0">
                <a:ln>
                  <a:noFill/>
                </a:ln>
                <a:solidFill>
                  <a:schemeClr val="tx1"/>
                </a:solidFill>
                <a:effectLst/>
                <a:uLnTx/>
                <a:uFillTx/>
                <a:latin typeface="+mn-lt"/>
                <a:ea typeface="+mn-ea"/>
                <a:cs typeface="+mn-cs"/>
              </a:rPr>
              <a:t>presentación</a:t>
            </a:r>
            <a:endParaRPr kumimoji="0" lang="el-GR" sz="1800" b="0" i="1" u="none" strike="noStrike" kern="0" cap="none" spc="0" normalizeH="0" baseline="0" noProof="0" dirty="0">
              <a:ln>
                <a:noFill/>
              </a:ln>
              <a:solidFill>
                <a:schemeClr val="tx1"/>
              </a:solidFill>
              <a:effectLst/>
              <a:uLnTx/>
              <a:uFillTx/>
              <a:latin typeface="+mn-lt"/>
              <a:ea typeface="+mn-ea"/>
              <a:cs typeface="+mn-cs"/>
            </a:endParaRPr>
          </a:p>
        </p:txBody>
      </p:sp>
      <p:sp>
        <p:nvSpPr>
          <p:cNvPr id="15" name="TextBox 14"/>
          <p:cNvSpPr txBox="1"/>
          <p:nvPr/>
        </p:nvSpPr>
        <p:spPr bwMode="auto">
          <a:xfrm>
            <a:off x="2908016" y="2388363"/>
            <a:ext cx="2885726" cy="3970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lang="en-US" sz="1800" i="1" kern="0" dirty="0" err="1" smtClean="0">
                <a:latin typeface="+mn-lt"/>
                <a:ea typeface="+mn-ea"/>
                <a:cs typeface="+mn-cs"/>
              </a:rPr>
              <a:t>Programa</a:t>
            </a:r>
            <a:r>
              <a:rPr lang="en-US" sz="1800" i="1" kern="0" dirty="0" smtClean="0">
                <a:latin typeface="+mn-lt"/>
                <a:ea typeface="+mn-ea"/>
                <a:cs typeface="+mn-cs"/>
              </a:rPr>
              <a:t> de la </a:t>
            </a:r>
            <a:r>
              <a:rPr lang="en-US" sz="1800" i="1" kern="0" dirty="0" err="1" smtClean="0">
                <a:latin typeface="+mn-lt"/>
                <a:ea typeface="+mn-ea"/>
                <a:cs typeface="+mn-cs"/>
              </a:rPr>
              <a:t>presentación</a:t>
            </a:r>
            <a:endParaRPr kumimoji="0" lang="el-GR" sz="1800" b="0" i="1" u="none" strike="noStrike" kern="0" cap="none" spc="0" normalizeH="0" baseline="0" noProof="0" dirty="0">
              <a:ln>
                <a:noFill/>
              </a:ln>
              <a:solidFill>
                <a:schemeClr val="tx1"/>
              </a:solidFill>
              <a:effectLst/>
              <a:uLnTx/>
              <a:uFillTx/>
              <a:latin typeface="+mn-lt"/>
              <a:ea typeface="+mn-ea"/>
              <a:cs typeface="+mn-cs"/>
            </a:endParaRPr>
          </a:p>
        </p:txBody>
      </p:sp>
      <p:sp>
        <p:nvSpPr>
          <p:cNvPr id="24" name="Slide Number Placeholder 2"/>
          <p:cNvSpPr>
            <a:spLocks noGrp="1"/>
          </p:cNvSpPr>
          <p:nvPr>
            <p:ph type="sldNum" sz="quarter" idx="12"/>
          </p:nvPr>
        </p:nvSpPr>
        <p:spPr>
          <a:xfrm>
            <a:off x="6553200" y="6356350"/>
            <a:ext cx="2133600" cy="365125"/>
          </a:xfrm>
        </p:spPr>
        <p:txBody>
          <a:bodyPr/>
          <a:lstStyle/>
          <a:p>
            <a:fld id="{F1B48E73-6241-44FB-9EDB-1A1229FC3D83}" type="slidenum">
              <a:rPr lang="el-GR" smtClean="0"/>
              <a:pPr/>
              <a:t>2</a:t>
            </a:fld>
            <a:endParaRPr lang="el-GR"/>
          </a:p>
        </p:txBody>
      </p:sp>
      <p:pic>
        <p:nvPicPr>
          <p:cNvPr id="25"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70140"/>
            <a:ext cx="1008145" cy="339043"/>
          </a:xfrm>
          <a:prstGeom prst="rect">
            <a:avLst/>
          </a:prstGeom>
          <a:noFill/>
          <a:ln>
            <a:noFill/>
          </a:ln>
        </p:spPr>
      </p:pic>
      <p:pic>
        <p:nvPicPr>
          <p:cNvPr id="26"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7"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a:t>
            </a:fld>
            <a:endParaRPr lang="el-GR" sz="1000" dirty="0"/>
          </a:p>
        </p:txBody>
      </p:sp>
    </p:spTree>
    <p:extLst>
      <p:ext uri="{BB962C8B-B14F-4D97-AF65-F5344CB8AC3E}">
        <p14:creationId xmlns:p14="http://schemas.microsoft.com/office/powerpoint/2010/main" val="2135005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20</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EL SENSOR DHT11 </a:t>
            </a:r>
            <a:r>
              <a:rPr lang="en-US" sz="2800" dirty="0" smtClean="0"/>
              <a:t>–     COMUNICACIÓN 1-WIRE</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20</a:t>
            </a:fld>
            <a:endParaRPr lang="el-GR" sz="1000" dirty="0"/>
          </a:p>
        </p:txBody>
      </p:sp>
      <p:sp>
        <p:nvSpPr>
          <p:cNvPr id="4" name="CasellaDiTesto 3"/>
          <p:cNvSpPr txBox="1"/>
          <p:nvPr/>
        </p:nvSpPr>
        <p:spPr>
          <a:xfrm>
            <a:off x="141481" y="681438"/>
            <a:ext cx="8358506" cy="400110"/>
          </a:xfrm>
          <a:prstGeom prst="rect">
            <a:avLst/>
          </a:prstGeom>
          <a:noFill/>
        </p:spPr>
        <p:txBody>
          <a:bodyPr wrap="square" rtlCol="0">
            <a:spAutoFit/>
          </a:bodyPr>
          <a:lstStyle/>
          <a:p>
            <a:r>
              <a:rPr lang="en-GB" sz="2000" dirty="0" err="1" smtClean="0">
                <a:latin typeface="+mn-lt"/>
              </a:rPr>
              <a:t>Ahora</a:t>
            </a:r>
            <a:r>
              <a:rPr lang="en-GB" sz="2000" dirty="0" smtClean="0">
                <a:latin typeface="+mn-lt"/>
              </a:rPr>
              <a:t> </a:t>
            </a:r>
            <a:r>
              <a:rPr lang="en-GB" sz="2000" dirty="0" err="1" smtClean="0">
                <a:latin typeface="+mn-lt"/>
              </a:rPr>
              <a:t>Arduino</a:t>
            </a:r>
            <a:r>
              <a:rPr lang="en-GB" sz="2000" dirty="0" smtClean="0">
                <a:latin typeface="+mn-lt"/>
              </a:rPr>
              <a:t> </a:t>
            </a:r>
            <a:r>
              <a:rPr lang="en-GB" sz="2000" dirty="0" err="1" smtClean="0">
                <a:latin typeface="+mn-lt"/>
              </a:rPr>
              <a:t>recoge</a:t>
            </a:r>
            <a:r>
              <a:rPr lang="en-GB" sz="2000" dirty="0" smtClean="0">
                <a:latin typeface="+mn-lt"/>
              </a:rPr>
              <a:t> y </a:t>
            </a:r>
            <a:r>
              <a:rPr lang="en-GB" sz="2000" dirty="0" err="1" smtClean="0">
                <a:latin typeface="+mn-lt"/>
              </a:rPr>
              <a:t>controla</a:t>
            </a:r>
            <a:r>
              <a:rPr lang="en-GB" sz="2000" dirty="0" smtClean="0">
                <a:latin typeface="+mn-lt"/>
              </a:rPr>
              <a:t> los </a:t>
            </a:r>
            <a:r>
              <a:rPr lang="en-GB" sz="2000" dirty="0" err="1" smtClean="0">
                <a:latin typeface="+mn-lt"/>
              </a:rPr>
              <a:t>datos</a:t>
            </a:r>
            <a:endParaRPr lang="it-IT" sz="2000" dirty="0">
              <a:latin typeface="+mn-lt"/>
            </a:endParaRPr>
          </a:p>
        </p:txBody>
      </p:sp>
      <p:pic>
        <p:nvPicPr>
          <p:cNvPr id="6146" name="Picture 2"/>
          <p:cNvPicPr>
            <a:picLocks noChangeAspect="1" noChangeArrowheads="1"/>
          </p:cNvPicPr>
          <p:nvPr/>
        </p:nvPicPr>
        <p:blipFill>
          <a:blip r:embed="rId5" cstate="print"/>
          <a:srcRect/>
          <a:stretch>
            <a:fillRect/>
          </a:stretch>
        </p:blipFill>
        <p:spPr bwMode="auto">
          <a:xfrm>
            <a:off x="1732313" y="1160249"/>
            <a:ext cx="5165456" cy="2281042"/>
          </a:xfrm>
          <a:prstGeom prst="rect">
            <a:avLst/>
          </a:prstGeom>
          <a:noFill/>
          <a:ln w="9525">
            <a:noFill/>
            <a:miter lim="800000"/>
            <a:headEnd/>
            <a:tailEnd/>
          </a:ln>
          <a:effectLst/>
        </p:spPr>
      </p:pic>
      <p:pic>
        <p:nvPicPr>
          <p:cNvPr id="6147" name="Picture 3"/>
          <p:cNvPicPr>
            <a:picLocks noChangeAspect="1" noChangeArrowheads="1"/>
          </p:cNvPicPr>
          <p:nvPr/>
        </p:nvPicPr>
        <p:blipFill>
          <a:blip r:embed="rId6"/>
          <a:srcRect/>
          <a:stretch>
            <a:fillRect/>
          </a:stretch>
        </p:blipFill>
        <p:spPr bwMode="auto">
          <a:xfrm>
            <a:off x="2694039" y="3541628"/>
            <a:ext cx="3702152" cy="2885056"/>
          </a:xfrm>
          <a:prstGeom prst="rect">
            <a:avLst/>
          </a:prstGeom>
          <a:noFill/>
          <a:ln w="9525">
            <a:noFill/>
            <a:miter lim="800000"/>
            <a:headEnd/>
            <a:tailEnd/>
          </a:ln>
          <a:effectLst/>
        </p:spPr>
      </p:pic>
    </p:spTree>
    <p:extLst>
      <p:ext uri="{BB962C8B-B14F-4D97-AF65-F5344CB8AC3E}">
        <p14:creationId xmlns:p14="http://schemas.microsoft.com/office/powerpoint/2010/main" val="1091817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21</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EL SENSOR DHT11 </a:t>
            </a:r>
            <a:r>
              <a:rPr lang="en-US" sz="2800" dirty="0" smtClean="0"/>
              <a:t>– LA LIBRERÍA DHT11</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21</a:t>
            </a:fld>
            <a:endParaRPr lang="el-GR" sz="1000" dirty="0"/>
          </a:p>
        </p:txBody>
      </p:sp>
      <p:sp>
        <p:nvSpPr>
          <p:cNvPr id="4" name="CasellaDiTesto 3"/>
          <p:cNvSpPr txBox="1"/>
          <p:nvPr/>
        </p:nvSpPr>
        <p:spPr>
          <a:xfrm>
            <a:off x="328294" y="760096"/>
            <a:ext cx="8358506" cy="707886"/>
          </a:xfrm>
          <a:prstGeom prst="rect">
            <a:avLst/>
          </a:prstGeom>
          <a:noFill/>
        </p:spPr>
        <p:txBody>
          <a:bodyPr wrap="square" rtlCol="0">
            <a:spAutoFit/>
          </a:bodyPr>
          <a:lstStyle/>
          <a:p>
            <a:pPr algn="ctr"/>
            <a:r>
              <a:rPr lang="en-GB" sz="2000" dirty="0">
                <a:latin typeface="+mn-lt"/>
                <a:hlinkClick r:id="rId5"/>
              </a:rPr>
              <a:t>http://</a:t>
            </a:r>
            <a:r>
              <a:rPr lang="en-GB" sz="2000" dirty="0" smtClean="0">
                <a:latin typeface="+mn-lt"/>
                <a:hlinkClick r:id="rId5"/>
              </a:rPr>
              <a:t>www.microbot.it/sketches/DHT11.zip</a:t>
            </a:r>
            <a:endParaRPr lang="en-GB" sz="2000" dirty="0" smtClean="0">
              <a:latin typeface="+mn-lt"/>
            </a:endParaRPr>
          </a:p>
          <a:p>
            <a:pPr algn="ctr"/>
            <a:endParaRPr lang="it-IT" sz="2000" dirty="0">
              <a:latin typeface="+mn-lt"/>
            </a:endParaRPr>
          </a:p>
        </p:txBody>
      </p:sp>
      <p:sp>
        <p:nvSpPr>
          <p:cNvPr id="2" name="CasellaDiTesto 1"/>
          <p:cNvSpPr txBox="1"/>
          <p:nvPr/>
        </p:nvSpPr>
        <p:spPr>
          <a:xfrm>
            <a:off x="170977" y="1224117"/>
            <a:ext cx="8776378" cy="5078313"/>
          </a:xfrm>
          <a:prstGeom prst="rect">
            <a:avLst/>
          </a:prstGeom>
          <a:noFill/>
        </p:spPr>
        <p:txBody>
          <a:bodyPr wrap="square" rtlCol="0">
            <a:spAutoFit/>
          </a:bodyPr>
          <a:lstStyle/>
          <a:p>
            <a:pPr marL="342900" indent="-342900" algn="ctr">
              <a:buFont typeface="Arial" panose="020B0604020202020204" pitchFamily="34" charset="0"/>
              <a:buChar char="•"/>
            </a:pPr>
            <a:r>
              <a:rPr lang="it-IT" sz="2000" b="1" dirty="0" smtClean="0">
                <a:latin typeface="+mn-lt"/>
              </a:rPr>
              <a:t>Función: read()</a:t>
            </a:r>
          </a:p>
          <a:p>
            <a:r>
              <a:rPr lang="es-ES" b="1" dirty="0" smtClean="0">
                <a:latin typeface="+mn-lt"/>
              </a:rPr>
              <a:t>Sintaxis:</a:t>
            </a:r>
          </a:p>
          <a:p>
            <a:r>
              <a:rPr lang="es-ES" b="1" i="1" dirty="0" err="1" smtClean="0">
                <a:latin typeface="+mn-lt"/>
              </a:rPr>
              <a:t>read</a:t>
            </a:r>
            <a:r>
              <a:rPr lang="es-ES" b="1" i="1" dirty="0" smtClean="0">
                <a:latin typeface="+mn-lt"/>
              </a:rPr>
              <a:t>(patilla);</a:t>
            </a:r>
          </a:p>
          <a:p>
            <a:endParaRPr lang="es-ES" i="1" dirty="0" smtClean="0">
              <a:latin typeface="+mn-lt"/>
            </a:endParaRPr>
          </a:p>
          <a:p>
            <a:r>
              <a:rPr lang="es-ES" i="1" dirty="0" smtClean="0">
                <a:latin typeface="+mn-lt"/>
              </a:rPr>
              <a:t>patilla: Patilla de datos en la que está conectado el sensor DHT11 y por donde</a:t>
            </a:r>
          </a:p>
          <a:p>
            <a:r>
              <a:rPr lang="es-ES" dirty="0" smtClean="0">
                <a:latin typeface="+mn-lt"/>
              </a:rPr>
              <a:t>se recibe la información.</a:t>
            </a:r>
          </a:p>
          <a:p>
            <a:endParaRPr lang="es-ES" dirty="0" smtClean="0">
              <a:latin typeface="+mn-lt"/>
            </a:endParaRPr>
          </a:p>
          <a:p>
            <a:r>
              <a:rPr lang="es-ES" b="1" dirty="0" smtClean="0">
                <a:latin typeface="+mn-lt"/>
              </a:rPr>
              <a:t>Devuelve</a:t>
            </a:r>
            <a:r>
              <a:rPr lang="es-ES" dirty="0" smtClean="0">
                <a:latin typeface="+mn-lt"/>
              </a:rPr>
              <a:t>:</a:t>
            </a:r>
          </a:p>
          <a:p>
            <a:pPr>
              <a:tabLst>
                <a:tab pos="1789113" algn="l"/>
              </a:tabLst>
            </a:pPr>
            <a:r>
              <a:rPr lang="es-ES" dirty="0" smtClean="0">
                <a:latin typeface="+mn-lt"/>
              </a:rPr>
              <a:t>0: 	Lectura correcta del dispositivo</a:t>
            </a:r>
          </a:p>
          <a:p>
            <a:pPr>
              <a:tabLst>
                <a:tab pos="1789113" algn="l"/>
              </a:tabLst>
            </a:pPr>
            <a:r>
              <a:rPr lang="es-ES" dirty="0" smtClean="0">
                <a:latin typeface="+mn-lt"/>
              </a:rPr>
              <a:t>-1: 	Error de </a:t>
            </a:r>
            <a:r>
              <a:rPr lang="es-ES" dirty="0" err="1" smtClean="0">
                <a:latin typeface="+mn-lt"/>
              </a:rPr>
              <a:t>checksum</a:t>
            </a:r>
            <a:r>
              <a:rPr lang="es-ES" dirty="0" smtClean="0">
                <a:latin typeface="+mn-lt"/>
              </a:rPr>
              <a:t>. La información recibida no es correcta.</a:t>
            </a:r>
          </a:p>
          <a:p>
            <a:pPr>
              <a:tabLst>
                <a:tab pos="1789113" algn="l"/>
              </a:tabLst>
            </a:pPr>
            <a:r>
              <a:rPr lang="es-ES" dirty="0" smtClean="0">
                <a:latin typeface="+mn-lt"/>
              </a:rPr>
              <a:t>-2: 	</a:t>
            </a:r>
            <a:r>
              <a:rPr lang="es-ES" dirty="0" err="1" smtClean="0">
                <a:latin typeface="+mn-lt"/>
              </a:rPr>
              <a:t>Timeout</a:t>
            </a:r>
            <a:r>
              <a:rPr lang="es-ES" dirty="0" smtClean="0">
                <a:latin typeface="+mn-lt"/>
              </a:rPr>
              <a:t>. Error por sobre pasamiento del tiempo sin recibir 	respuesta.</a:t>
            </a:r>
          </a:p>
          <a:p>
            <a:pPr>
              <a:tabLst>
                <a:tab pos="1789113" algn="l"/>
              </a:tabLst>
            </a:pPr>
            <a:r>
              <a:rPr lang="es-ES" dirty="0" smtClean="0">
                <a:latin typeface="+mn-lt"/>
              </a:rPr>
              <a:t>-3: 	</a:t>
            </a:r>
            <a:r>
              <a:rPr lang="es-ES" dirty="0" err="1" smtClean="0">
                <a:latin typeface="+mn-lt"/>
              </a:rPr>
              <a:t>Busy</a:t>
            </a:r>
            <a:r>
              <a:rPr lang="es-ES" dirty="0" smtClean="0">
                <a:latin typeface="+mn-lt"/>
              </a:rPr>
              <a:t>. Error, la línea de datos está ocupada (quizá por otro 	dispositivo).</a:t>
            </a:r>
          </a:p>
          <a:p>
            <a:pPr>
              <a:tabLst>
                <a:tab pos="1789113" algn="l"/>
              </a:tabLst>
            </a:pPr>
            <a:r>
              <a:rPr lang="es-ES" dirty="0" err="1" smtClean="0">
                <a:latin typeface="+mn-lt"/>
              </a:rPr>
              <a:t>humidity</a:t>
            </a:r>
            <a:r>
              <a:rPr lang="es-ES" dirty="0" smtClean="0">
                <a:latin typeface="+mn-lt"/>
              </a:rPr>
              <a:t>: 	Variable entera de 8 bits con el % del valor de la humedad relativa 	(%RH)</a:t>
            </a:r>
          </a:p>
          <a:p>
            <a:pPr>
              <a:tabLst>
                <a:tab pos="1789113" algn="l"/>
              </a:tabLst>
            </a:pPr>
            <a:r>
              <a:rPr lang="es-ES" dirty="0" err="1" smtClean="0">
                <a:latin typeface="+mn-lt"/>
              </a:rPr>
              <a:t>temperature</a:t>
            </a:r>
            <a:r>
              <a:rPr lang="es-ES" dirty="0" smtClean="0">
                <a:latin typeface="+mn-lt"/>
              </a:rPr>
              <a:t>: 	Variable con el valor de la temperatura en ºC.</a:t>
            </a:r>
            <a:endParaRPr lang="it-IT" dirty="0">
              <a:latin typeface="+mn-lt"/>
            </a:endParaRPr>
          </a:p>
        </p:txBody>
      </p:sp>
    </p:spTree>
    <p:extLst>
      <p:ext uri="{BB962C8B-B14F-4D97-AF65-F5344CB8AC3E}">
        <p14:creationId xmlns:p14="http://schemas.microsoft.com/office/powerpoint/2010/main" val="3118144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39"/>
            <a:ext cx="9144000" cy="1180531"/>
          </a:xfrm>
          <a:prstGeom prst="rect">
            <a:avLst/>
          </a:prstGeom>
          <a:gradFill flip="none" rotWithShape="1">
            <a:gsLst>
              <a:gs pos="0">
                <a:schemeClr val="accent1"/>
              </a:gs>
              <a:gs pos="33000">
                <a:schemeClr val="accent1">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Imagen 50">
            <a:extLst>
              <a:ext uri="{FF2B5EF4-FFF2-40B4-BE49-F238E27FC236}">
                <a16:creationId xmlns:a16="http://schemas.microsoft.com/office/drawing/2014/main" xmlns=""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55760"/>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prstClr val="white"/>
                </a:solidFill>
              </a:rPr>
              <a:t>UNIDAD 8 OTROS SENSORES</a:t>
            </a:r>
          </a:p>
          <a:p>
            <a:pPr algn="ctr"/>
            <a:r>
              <a:rPr lang="en-US" sz="3600" dirty="0" smtClean="0">
                <a:solidFill>
                  <a:prstClr val="white"/>
                </a:solidFill>
              </a:rPr>
              <a:t>GRACIAS</a:t>
            </a:r>
            <a:endParaRPr lang="en-US" sz="3600" dirty="0">
              <a:solidFill>
                <a:prstClr val="white"/>
              </a:solidFill>
            </a:endParaRPr>
          </a:p>
          <a:p>
            <a:pPr algn="ctr"/>
            <a:endParaRPr lang="el-GR" dirty="0"/>
          </a:p>
        </p:txBody>
      </p:sp>
      <p:pic>
        <p:nvPicPr>
          <p:cNvPr id="12" name="Imagen 34">
            <a:extLst>
              <a:ext uri="{FF2B5EF4-FFF2-40B4-BE49-F238E27FC236}">
                <a16:creationId xmlns:a16="http://schemas.microsoft.com/office/drawing/2014/main" xmlns=""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7081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EL ACELERÓMETRO</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a:t>
            </a:fld>
            <a:endParaRPr lang="el-GR" sz="1000" dirty="0"/>
          </a:p>
        </p:txBody>
      </p:sp>
      <p:sp>
        <p:nvSpPr>
          <p:cNvPr id="5" name="CasellaDiTesto 4"/>
          <p:cNvSpPr txBox="1"/>
          <p:nvPr/>
        </p:nvSpPr>
        <p:spPr>
          <a:xfrm>
            <a:off x="575187" y="1236937"/>
            <a:ext cx="3583858" cy="461665"/>
          </a:xfrm>
          <a:prstGeom prst="rect">
            <a:avLst/>
          </a:prstGeom>
          <a:noFill/>
        </p:spPr>
        <p:txBody>
          <a:bodyPr wrap="square" rtlCol="0">
            <a:spAutoFit/>
          </a:bodyPr>
          <a:lstStyle/>
          <a:p>
            <a:r>
              <a:rPr lang="it-IT" sz="2400" b="1" dirty="0" smtClean="0">
                <a:latin typeface="+mn-lt"/>
              </a:rPr>
              <a:t>....MEDIDA:</a:t>
            </a:r>
            <a:endParaRPr lang="it-IT" sz="2400" b="1" dirty="0">
              <a:latin typeface="+mn-lt"/>
            </a:endParaRPr>
          </a:p>
        </p:txBody>
      </p:sp>
      <p:sp>
        <p:nvSpPr>
          <p:cNvPr id="6" name="CasellaDiTesto 5"/>
          <p:cNvSpPr txBox="1"/>
          <p:nvPr/>
        </p:nvSpPr>
        <p:spPr>
          <a:xfrm>
            <a:off x="3151487" y="1098438"/>
            <a:ext cx="5129357" cy="677108"/>
          </a:xfrm>
          <a:prstGeom prst="rect">
            <a:avLst/>
          </a:prstGeom>
          <a:noFill/>
        </p:spPr>
        <p:txBody>
          <a:bodyPr wrap="square" rtlCol="0">
            <a:spAutoFit/>
          </a:bodyPr>
          <a:lstStyle/>
          <a:p>
            <a:r>
              <a:rPr lang="it-IT" b="1" dirty="0" smtClean="0">
                <a:latin typeface="+mn-lt"/>
              </a:rPr>
              <a:t>…..aceleración</a:t>
            </a:r>
          </a:p>
          <a:p>
            <a:r>
              <a:rPr lang="it-IT" b="1" dirty="0" smtClean="0">
                <a:latin typeface="+mn-lt"/>
              </a:rPr>
              <a:t>….tasa de cambio de la velocidad de un objeto</a:t>
            </a:r>
            <a:endParaRPr lang="it-IT" b="1" dirty="0">
              <a:latin typeface="+mn-lt"/>
            </a:endParaRPr>
          </a:p>
        </p:txBody>
      </p:sp>
      <p:sp>
        <p:nvSpPr>
          <p:cNvPr id="7" name="CasellaDiTesto 6"/>
          <p:cNvSpPr txBox="1"/>
          <p:nvPr/>
        </p:nvSpPr>
        <p:spPr>
          <a:xfrm>
            <a:off x="1342103" y="2045256"/>
            <a:ext cx="5206181" cy="677108"/>
          </a:xfrm>
          <a:prstGeom prst="rect">
            <a:avLst/>
          </a:prstGeom>
          <a:noFill/>
        </p:spPr>
        <p:txBody>
          <a:bodyPr wrap="square" rtlCol="0">
            <a:spAutoFit/>
          </a:bodyPr>
          <a:lstStyle/>
          <a:p>
            <a:pPr algn="ctr"/>
            <a:r>
              <a:rPr lang="it-IT" dirty="0" smtClean="0">
                <a:latin typeface="+mn-lt"/>
              </a:rPr>
              <a:t>…</a:t>
            </a:r>
            <a:r>
              <a:rPr lang="es-ES" dirty="0" smtClean="0">
                <a:latin typeface="+mn-lt"/>
              </a:rPr>
              <a:t>Se mide en metros por segundo al cuadrado</a:t>
            </a:r>
          </a:p>
          <a:p>
            <a:pPr algn="ctr"/>
            <a:r>
              <a:rPr lang="es-ES" dirty="0" smtClean="0">
                <a:latin typeface="+mn-lt"/>
              </a:rPr>
              <a:t>(m/s²) o en fuerzas gravitatorias (g).</a:t>
            </a:r>
            <a:endParaRPr lang="it-IT" dirty="0">
              <a:latin typeface="+mn-lt"/>
            </a:endParaRPr>
          </a:p>
        </p:txBody>
      </p:sp>
      <p:pic>
        <p:nvPicPr>
          <p:cNvPr id="13" name="Imagen 1"/>
          <p:cNvPicPr/>
          <p:nvPr/>
        </p:nvPicPr>
        <p:blipFill>
          <a:blip r:embed="rId5" cstate="email">
            <a:extLst>
              <a:ext uri="{28A0092B-C50C-407E-A947-70E740481C1C}">
                <a14:useLocalDpi xmlns:a14="http://schemas.microsoft.com/office/drawing/2010/main" val="0"/>
              </a:ext>
            </a:extLst>
          </a:blip>
          <a:stretch>
            <a:fillRect/>
          </a:stretch>
        </p:blipFill>
        <p:spPr>
          <a:xfrm>
            <a:off x="280083" y="3390263"/>
            <a:ext cx="1716773" cy="2282949"/>
          </a:xfrm>
          <a:prstGeom prst="rect">
            <a:avLst/>
          </a:prstGeom>
        </p:spPr>
      </p:pic>
      <p:sp>
        <p:nvSpPr>
          <p:cNvPr id="8" name="CasellaDiTesto 7"/>
          <p:cNvSpPr txBox="1"/>
          <p:nvPr/>
        </p:nvSpPr>
        <p:spPr>
          <a:xfrm>
            <a:off x="2637251" y="3853818"/>
            <a:ext cx="5798825" cy="2139047"/>
          </a:xfrm>
          <a:prstGeom prst="rect">
            <a:avLst/>
          </a:prstGeom>
          <a:noFill/>
        </p:spPr>
        <p:txBody>
          <a:bodyPr wrap="square" rtlCol="0">
            <a:spAutoFit/>
          </a:bodyPr>
          <a:lstStyle/>
          <a:p>
            <a:r>
              <a:rPr lang="es-ES" dirty="0" smtClean="0">
                <a:latin typeface="+mn-lt"/>
              </a:rPr>
              <a:t>La bola cuelga de un muelle y puede desplazarse por el cilindro en ambas direcciones. Si mueves el cilindro hacia arriba o hacia abajo, aplicas una</a:t>
            </a:r>
          </a:p>
          <a:p>
            <a:r>
              <a:rPr lang="es-ES" dirty="0" smtClean="0">
                <a:latin typeface="+mn-lt"/>
              </a:rPr>
              <a:t>fuerza que desplaza a la bola una distancia proporcional a esa fuerza aplicada y que a su vez es proporcional a la aceleración con la que moviste el cilindro en sentido vertical.</a:t>
            </a:r>
            <a:endParaRPr lang="it-IT" dirty="0">
              <a:latin typeface="+mn-lt"/>
            </a:endParaRPr>
          </a:p>
        </p:txBody>
      </p:sp>
      <p:sp>
        <p:nvSpPr>
          <p:cNvPr id="9" name="CasellaDiTesto 8"/>
          <p:cNvSpPr txBox="1"/>
          <p:nvPr/>
        </p:nvSpPr>
        <p:spPr>
          <a:xfrm>
            <a:off x="2288480" y="3363831"/>
            <a:ext cx="6481893" cy="384721"/>
          </a:xfrm>
          <a:prstGeom prst="rect">
            <a:avLst/>
          </a:prstGeom>
          <a:noFill/>
        </p:spPr>
        <p:txBody>
          <a:bodyPr wrap="square" rtlCol="0">
            <a:spAutoFit/>
          </a:bodyPr>
          <a:lstStyle/>
          <a:p>
            <a:r>
              <a:rPr lang="es-ES" dirty="0" smtClean="0">
                <a:latin typeface="+mn-lt"/>
              </a:rPr>
              <a:t>CILINDRO HUECO EN CUYO INTERIOR SE INTRODUCE UNA BOLA</a:t>
            </a:r>
            <a:endParaRPr lang="it-IT" dirty="0">
              <a:latin typeface="+mn-lt"/>
            </a:endParaRPr>
          </a:p>
        </p:txBody>
      </p:sp>
    </p:spTree>
    <p:extLst>
      <p:ext uri="{BB962C8B-B14F-4D97-AF65-F5344CB8AC3E}">
        <p14:creationId xmlns:p14="http://schemas.microsoft.com/office/powerpoint/2010/main" val="44240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EL ACELERÓMETRO</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a:t>
            </a:fld>
            <a:endParaRPr lang="el-GR" sz="1000" dirty="0"/>
          </a:p>
        </p:txBody>
      </p:sp>
      <p:sp>
        <p:nvSpPr>
          <p:cNvPr id="9" name="CasellaDiTesto 8"/>
          <p:cNvSpPr txBox="1"/>
          <p:nvPr/>
        </p:nvSpPr>
        <p:spPr>
          <a:xfrm>
            <a:off x="5933573" y="4622907"/>
            <a:ext cx="3089855" cy="384721"/>
          </a:xfrm>
          <a:prstGeom prst="rect">
            <a:avLst/>
          </a:prstGeom>
          <a:noFill/>
        </p:spPr>
        <p:txBody>
          <a:bodyPr wrap="square" rtlCol="0">
            <a:spAutoFit/>
          </a:bodyPr>
          <a:lstStyle/>
          <a:p>
            <a:r>
              <a:rPr lang="it-IT" dirty="0" smtClean="0">
                <a:latin typeface="+mn-lt"/>
              </a:rPr>
              <a:t>THREE IDENTICAL CYLINDERS</a:t>
            </a:r>
            <a:endParaRPr lang="it-IT" dirty="0">
              <a:latin typeface="+mn-lt"/>
            </a:endParaRPr>
          </a:p>
        </p:txBody>
      </p:sp>
      <p:pic>
        <p:nvPicPr>
          <p:cNvPr id="14" name="Imagen 42"/>
          <p:cNvPicPr/>
          <p:nvPr/>
        </p:nvPicPr>
        <p:blipFill>
          <a:blip r:embed="rId5" cstate="email">
            <a:extLst>
              <a:ext uri="{28A0092B-C50C-407E-A947-70E740481C1C}">
                <a14:useLocalDpi xmlns:a14="http://schemas.microsoft.com/office/drawing/2010/main" val="0"/>
              </a:ext>
            </a:extLst>
          </a:blip>
          <a:stretch>
            <a:fillRect/>
          </a:stretch>
        </p:blipFill>
        <p:spPr>
          <a:xfrm>
            <a:off x="6150982" y="1735513"/>
            <a:ext cx="2655039" cy="2742480"/>
          </a:xfrm>
          <a:prstGeom prst="rect">
            <a:avLst/>
          </a:prstGeom>
        </p:spPr>
      </p:pic>
      <p:sp>
        <p:nvSpPr>
          <p:cNvPr id="2" name="CasellaDiTesto 1"/>
          <p:cNvSpPr txBox="1"/>
          <p:nvPr/>
        </p:nvSpPr>
        <p:spPr>
          <a:xfrm>
            <a:off x="363793" y="893283"/>
            <a:ext cx="5461625" cy="1554272"/>
          </a:xfrm>
          <a:prstGeom prst="rect">
            <a:avLst/>
          </a:prstGeom>
          <a:noFill/>
        </p:spPr>
        <p:txBody>
          <a:bodyPr wrap="square" rtlCol="0">
            <a:spAutoFit/>
          </a:bodyPr>
          <a:lstStyle/>
          <a:p>
            <a:r>
              <a:rPr lang="es-ES" dirty="0" smtClean="0">
                <a:latin typeface="+mn-lt"/>
              </a:rPr>
              <a:t>La bola de cada uno de ellos se desplazará según el sentido del movimiento: arriba/abajo, derecha/izquierda y adelante/atrás. Puedes por tanto medir la aceleración en cada uno de los ejes X, Y </a:t>
            </a:r>
            <a:r>
              <a:rPr lang="es-ES" dirty="0" err="1" smtClean="0">
                <a:latin typeface="+mn-lt"/>
              </a:rPr>
              <a:t>y</a:t>
            </a:r>
            <a:r>
              <a:rPr lang="es-ES" dirty="0" smtClean="0">
                <a:latin typeface="+mn-lt"/>
              </a:rPr>
              <a:t> Z. Es lo que se conoce como “</a:t>
            </a:r>
            <a:r>
              <a:rPr lang="es-ES" i="1" dirty="0" smtClean="0">
                <a:latin typeface="+mn-lt"/>
              </a:rPr>
              <a:t>acelerómetro de tres ejes”.</a:t>
            </a:r>
            <a:endParaRPr lang="it-IT" dirty="0">
              <a:latin typeface="+mn-lt"/>
            </a:endParaRPr>
          </a:p>
        </p:txBody>
      </p:sp>
      <p:sp>
        <p:nvSpPr>
          <p:cNvPr id="4" name="CasellaDiTesto 3"/>
          <p:cNvSpPr txBox="1"/>
          <p:nvPr/>
        </p:nvSpPr>
        <p:spPr>
          <a:xfrm>
            <a:off x="471948" y="3185652"/>
            <a:ext cx="5244217" cy="969496"/>
          </a:xfrm>
          <a:prstGeom prst="rect">
            <a:avLst/>
          </a:prstGeom>
          <a:noFill/>
        </p:spPr>
        <p:txBody>
          <a:bodyPr wrap="square" rtlCol="0">
            <a:spAutoFit/>
          </a:bodyPr>
          <a:lstStyle/>
          <a:p>
            <a:r>
              <a:rPr lang="es-ES" dirty="0" smtClean="0">
                <a:latin typeface="+mn-lt"/>
              </a:rPr>
              <a:t>La aceleración se define como la razón entre el cambio de velocidad y el intervalo de tiempo en el que esto ocurre</a:t>
            </a:r>
            <a:r>
              <a:rPr lang="it-IT" dirty="0" smtClean="0">
                <a:latin typeface="+mn-lt"/>
              </a:rPr>
              <a:t>.</a:t>
            </a:r>
            <a:endParaRPr lang="it-IT" dirty="0">
              <a:latin typeface="+mn-lt"/>
            </a:endParaRPr>
          </a:p>
        </p:txBody>
      </p:sp>
      <p:sp>
        <p:nvSpPr>
          <p:cNvPr id="10" name="CasellaDiTesto 9"/>
          <p:cNvSpPr txBox="1"/>
          <p:nvPr/>
        </p:nvSpPr>
        <p:spPr>
          <a:xfrm>
            <a:off x="805201" y="4489500"/>
            <a:ext cx="3229897" cy="1554272"/>
          </a:xfrm>
          <a:prstGeom prst="rect">
            <a:avLst/>
          </a:prstGeom>
          <a:noFill/>
        </p:spPr>
        <p:txBody>
          <a:bodyPr wrap="square" rtlCol="0">
            <a:spAutoFit/>
          </a:bodyPr>
          <a:lstStyle/>
          <a:p>
            <a:pPr algn="ctr"/>
            <a:r>
              <a:rPr lang="es-ES" dirty="0" smtClean="0"/>
              <a:t>LOS ACELERÓMETROS PUEDEN DETECTAR POR TANTO MOVIMIENTOS, VIBRACIONES O</a:t>
            </a:r>
          </a:p>
          <a:p>
            <a:pPr algn="ctr"/>
            <a:r>
              <a:rPr lang="es-ES" dirty="0" smtClean="0"/>
              <a:t>IMPACTOS</a:t>
            </a:r>
            <a:endParaRPr lang="it-IT" dirty="0"/>
          </a:p>
        </p:txBody>
      </p:sp>
    </p:spTree>
    <p:extLst>
      <p:ext uri="{BB962C8B-B14F-4D97-AF65-F5344CB8AC3E}">
        <p14:creationId xmlns:p14="http://schemas.microsoft.com/office/powerpoint/2010/main" val="257737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TIPOS DE ACELERÓMETROS </a:t>
            </a:r>
            <a:r>
              <a:rPr lang="en-US" sz="2900" dirty="0" smtClean="0"/>
              <a:t>- MECÁNICOS</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5</a:t>
            </a:fld>
            <a:endParaRPr lang="el-GR" sz="1000" dirty="0"/>
          </a:p>
        </p:txBody>
      </p:sp>
      <p:sp>
        <p:nvSpPr>
          <p:cNvPr id="2" name="CasellaDiTesto 1"/>
          <p:cNvSpPr txBox="1"/>
          <p:nvPr/>
        </p:nvSpPr>
        <p:spPr>
          <a:xfrm>
            <a:off x="275304" y="755631"/>
            <a:ext cx="8524568" cy="1554272"/>
          </a:xfrm>
          <a:prstGeom prst="rect">
            <a:avLst/>
          </a:prstGeom>
          <a:noFill/>
        </p:spPr>
        <p:txBody>
          <a:bodyPr wrap="square" rtlCol="0">
            <a:spAutoFit/>
          </a:bodyPr>
          <a:lstStyle/>
          <a:p>
            <a:r>
              <a:rPr lang="es-ES" dirty="0" smtClean="0">
                <a:latin typeface="+mn-lt"/>
              </a:rPr>
              <a:t>Emplean una masa inerte (equivalente a la bola de antes) y unos resortes elásticos. Los cambios se miden mediante galgas </a:t>
            </a:r>
            <a:r>
              <a:rPr lang="es-ES" dirty="0" err="1" smtClean="0">
                <a:latin typeface="+mn-lt"/>
              </a:rPr>
              <a:t>extensiométricas</a:t>
            </a:r>
            <a:r>
              <a:rPr lang="es-ES" dirty="0" smtClean="0">
                <a:latin typeface="+mn-lt"/>
              </a:rPr>
              <a:t> e incluyen sistemas de amortiguación que evitan su propia oscilación. Una galga es un dispositivo hecho a base de aleaciones de cobre/</a:t>
            </a:r>
            <a:r>
              <a:rPr lang="es-ES" dirty="0" err="1" smtClean="0">
                <a:latin typeface="+mn-lt"/>
              </a:rPr>
              <a:t>niquel</a:t>
            </a:r>
            <a:r>
              <a:rPr lang="es-ES" dirty="0" smtClean="0">
                <a:latin typeface="+mn-lt"/>
              </a:rPr>
              <a:t> y platino/silicio que producen un efecto </a:t>
            </a:r>
            <a:r>
              <a:rPr lang="es-ES" dirty="0" err="1" smtClean="0">
                <a:latin typeface="+mn-lt"/>
              </a:rPr>
              <a:t>piezo</a:t>
            </a:r>
            <a:r>
              <a:rPr lang="es-ES" dirty="0" smtClean="0">
                <a:latin typeface="+mn-lt"/>
              </a:rPr>
              <a:t>-resistivo.</a:t>
            </a:r>
            <a:endParaRPr lang="it-IT" dirty="0">
              <a:latin typeface="+mn-lt"/>
            </a:endParaRPr>
          </a:p>
        </p:txBody>
      </p:sp>
      <p:grpSp>
        <p:nvGrpSpPr>
          <p:cNvPr id="13" name="Grupo 47"/>
          <p:cNvGrpSpPr/>
          <p:nvPr/>
        </p:nvGrpSpPr>
        <p:grpSpPr>
          <a:xfrm>
            <a:off x="4896520" y="4549175"/>
            <a:ext cx="3313359" cy="1446557"/>
            <a:chOff x="0" y="0"/>
            <a:chExt cx="2527255" cy="1215730"/>
          </a:xfrm>
        </p:grpSpPr>
        <p:pic>
          <p:nvPicPr>
            <p:cNvPr id="15" name="Imagen 4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4790" y="393405"/>
              <a:ext cx="1942465" cy="822325"/>
            </a:xfrm>
            <a:prstGeom prst="rect">
              <a:avLst/>
            </a:prstGeom>
          </p:spPr>
        </p:pic>
        <p:sp>
          <p:nvSpPr>
            <p:cNvPr id="16" name="Cuadro de texto 2"/>
            <p:cNvSpPr txBox="1">
              <a:spLocks noChangeArrowheads="1"/>
            </p:cNvSpPr>
            <p:nvPr/>
          </p:nvSpPr>
          <p:spPr bwMode="auto">
            <a:xfrm>
              <a:off x="0" y="53163"/>
              <a:ext cx="998855" cy="3397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Bef>
                  <a:spcPts val="500"/>
                </a:spcBef>
                <a:spcAft>
                  <a:spcPts val="1000"/>
                </a:spcAft>
              </a:pPr>
              <a:r>
                <a:rPr lang="es-ES" sz="1000">
                  <a:effectLst/>
                  <a:latin typeface="Calibri" panose="020F0502020204030204" pitchFamily="34" charset="0"/>
                  <a:ea typeface="Times New Roman" panose="02020603050405020304" pitchFamily="18" charset="0"/>
                  <a:cs typeface="Times New Roman" panose="02020603050405020304" pitchFamily="18" charset="0"/>
                </a:rPr>
                <a:t>STRAIN GAUGE</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Cuadro de texto 2"/>
            <p:cNvSpPr txBox="1">
              <a:spLocks noChangeArrowheads="1"/>
            </p:cNvSpPr>
            <p:nvPr/>
          </p:nvSpPr>
          <p:spPr bwMode="auto">
            <a:xfrm>
              <a:off x="1945758" y="0"/>
              <a:ext cx="520700" cy="3397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Bef>
                  <a:spcPts val="500"/>
                </a:spcBef>
                <a:spcAft>
                  <a:spcPts val="1000"/>
                </a:spcAft>
              </a:pPr>
              <a:r>
                <a:rPr lang="es-ES" sz="1000" dirty="0">
                  <a:effectLst/>
                  <a:latin typeface="Calibri" panose="020F0502020204030204" pitchFamily="34" charset="0"/>
                  <a:ea typeface="Times New Roman" panose="02020603050405020304" pitchFamily="18" charset="0"/>
                  <a:cs typeface="Times New Roman" panose="02020603050405020304" pitchFamily="18" charset="0"/>
                </a:rPr>
                <a:t>MASS</a:t>
              </a:r>
              <a:endParaRPr lang="it-IT"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6" name="CasellaDiTesto 5"/>
          <p:cNvSpPr txBox="1"/>
          <p:nvPr/>
        </p:nvSpPr>
        <p:spPr>
          <a:xfrm>
            <a:off x="4552335" y="2264424"/>
            <a:ext cx="4591665" cy="1261884"/>
          </a:xfrm>
          <a:prstGeom prst="rect">
            <a:avLst/>
          </a:prstGeom>
          <a:noFill/>
        </p:spPr>
        <p:txBody>
          <a:bodyPr wrap="square" rtlCol="0">
            <a:spAutoFit/>
          </a:bodyPr>
          <a:lstStyle/>
          <a:p>
            <a:r>
              <a:rPr lang="es-ES" dirty="0" smtClean="0">
                <a:latin typeface="+mn-lt"/>
              </a:rPr>
              <a:t>Esto es, cuando la galga se deforma su resistencia varía, lo que hace variar la intensidad que la recorre y con ello su tensión. Acuérdate, I=V/R.</a:t>
            </a:r>
          </a:p>
        </p:txBody>
      </p:sp>
      <p:sp>
        <p:nvSpPr>
          <p:cNvPr id="7" name="CasellaDiTesto 6"/>
          <p:cNvSpPr txBox="1"/>
          <p:nvPr/>
        </p:nvSpPr>
        <p:spPr>
          <a:xfrm>
            <a:off x="344128" y="3640855"/>
            <a:ext cx="4070555" cy="2139047"/>
          </a:xfrm>
          <a:prstGeom prst="rect">
            <a:avLst/>
          </a:prstGeom>
          <a:noFill/>
        </p:spPr>
        <p:txBody>
          <a:bodyPr wrap="square" rtlCol="0">
            <a:spAutoFit/>
          </a:bodyPr>
          <a:lstStyle/>
          <a:p>
            <a:r>
              <a:rPr lang="es-ES" dirty="0" smtClean="0">
                <a:latin typeface="+mn-lt"/>
              </a:rPr>
              <a:t>Cuando se mueve el sensor, la masa se desplaza y “</a:t>
            </a:r>
            <a:r>
              <a:rPr lang="es-ES" i="1" dirty="0" smtClean="0">
                <a:latin typeface="+mn-lt"/>
              </a:rPr>
              <a:t>deforma” la galga, lo que </a:t>
            </a:r>
            <a:r>
              <a:rPr lang="es-ES" dirty="0" smtClean="0">
                <a:latin typeface="+mn-lt"/>
              </a:rPr>
              <a:t>produce variaciones de resistencia, intensidad y tensión. Estas variaciones son directamente proporcionales a la aceleración del movimiento aplicado al sensor.</a:t>
            </a:r>
            <a:endParaRPr lang="it-IT" dirty="0">
              <a:latin typeface="+mn-lt"/>
            </a:endParaRPr>
          </a:p>
        </p:txBody>
      </p:sp>
    </p:spTree>
    <p:extLst>
      <p:ext uri="{BB962C8B-B14F-4D97-AF65-F5344CB8AC3E}">
        <p14:creationId xmlns:p14="http://schemas.microsoft.com/office/powerpoint/2010/main" val="1355468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TIPOS DE ACELERÓMETROS </a:t>
            </a:r>
            <a:r>
              <a:rPr lang="en-US" sz="2900" dirty="0" smtClean="0"/>
              <a:t>- PIEZOELÉCTRICOS</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6</a:t>
            </a:fld>
            <a:endParaRPr lang="el-GR" sz="1000" dirty="0"/>
          </a:p>
        </p:txBody>
      </p:sp>
      <p:sp>
        <p:nvSpPr>
          <p:cNvPr id="2" name="CasellaDiTesto 1"/>
          <p:cNvSpPr txBox="1"/>
          <p:nvPr/>
        </p:nvSpPr>
        <p:spPr>
          <a:xfrm>
            <a:off x="4477302" y="3266169"/>
            <a:ext cx="4184918" cy="2139047"/>
          </a:xfrm>
          <a:prstGeom prst="rect">
            <a:avLst/>
          </a:prstGeom>
          <a:noFill/>
        </p:spPr>
        <p:txBody>
          <a:bodyPr wrap="square" rtlCol="0">
            <a:spAutoFit/>
          </a:bodyPr>
          <a:lstStyle/>
          <a:p>
            <a:r>
              <a:rPr lang="es-ES" dirty="0" smtClean="0"/>
              <a:t>Un movimiento del sensor hace que la </a:t>
            </a:r>
            <a:r>
              <a:rPr lang="it-IT" dirty="0" smtClean="0"/>
              <a:t>masa inercial “</a:t>
            </a:r>
            <a:r>
              <a:rPr lang="it-IT" i="1" dirty="0" smtClean="0"/>
              <a:t>presione” al cristal </a:t>
            </a:r>
            <a:r>
              <a:rPr lang="es-ES" dirty="0" smtClean="0"/>
              <a:t>modificando así su estructura cristalina. Se produce una corriente eléctrica proporcional a esa presión que a su vez es proporcional a la aceleración o fuerza del movimiento.</a:t>
            </a:r>
            <a:endParaRPr lang="it-IT" dirty="0">
              <a:latin typeface="+mn-lt"/>
            </a:endParaRPr>
          </a:p>
        </p:txBody>
      </p:sp>
      <p:grpSp>
        <p:nvGrpSpPr>
          <p:cNvPr id="18" name="Grupo 55"/>
          <p:cNvGrpSpPr/>
          <p:nvPr/>
        </p:nvGrpSpPr>
        <p:grpSpPr>
          <a:xfrm>
            <a:off x="652550" y="3209421"/>
            <a:ext cx="3295102" cy="2009887"/>
            <a:chOff x="0" y="0"/>
            <a:chExt cx="2562284" cy="1583675"/>
          </a:xfrm>
        </p:grpSpPr>
        <p:pic>
          <p:nvPicPr>
            <p:cNvPr id="19" name="Imagen 4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6446" y="42530"/>
              <a:ext cx="1875790" cy="1541145"/>
            </a:xfrm>
            <a:prstGeom prst="rect">
              <a:avLst/>
            </a:prstGeom>
          </p:spPr>
        </p:pic>
        <p:sp>
          <p:nvSpPr>
            <p:cNvPr id="20" name="Cuadro de texto 2"/>
            <p:cNvSpPr txBox="1">
              <a:spLocks noChangeArrowheads="1"/>
            </p:cNvSpPr>
            <p:nvPr/>
          </p:nvSpPr>
          <p:spPr bwMode="auto">
            <a:xfrm>
              <a:off x="0" y="0"/>
              <a:ext cx="903605" cy="350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Bef>
                  <a:spcPts val="500"/>
                </a:spcBef>
                <a:spcAft>
                  <a:spcPts val="1000"/>
                </a:spcAft>
              </a:pPr>
              <a:r>
                <a:rPr lang="en-GB" sz="1000" b="1">
                  <a:effectLst/>
                  <a:latin typeface="Calibri" panose="020F0502020204030204" pitchFamily="34" charset="0"/>
                  <a:ea typeface="Times New Roman" panose="02020603050405020304" pitchFamily="18" charset="0"/>
                  <a:cs typeface="Times New Roman" panose="02020603050405020304" pitchFamily="18" charset="0"/>
                </a:rPr>
                <a:t>Force (movement)</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6" name="Cuadro de texto 2"/>
            <p:cNvSpPr txBox="1">
              <a:spLocks noChangeArrowheads="1"/>
            </p:cNvSpPr>
            <p:nvPr/>
          </p:nvSpPr>
          <p:spPr bwMode="auto">
            <a:xfrm>
              <a:off x="1658679" y="499730"/>
              <a:ext cx="903605" cy="350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Bef>
                  <a:spcPts val="500"/>
                </a:spcBef>
                <a:spcAft>
                  <a:spcPts val="1000"/>
                </a:spcAft>
              </a:pPr>
              <a:r>
                <a:rPr lang="en-GB" sz="1000" b="1">
                  <a:effectLst/>
                  <a:latin typeface="Calibri" panose="020F0502020204030204" pitchFamily="34" charset="0"/>
                  <a:ea typeface="Times New Roman" panose="02020603050405020304" pitchFamily="18" charset="0"/>
                  <a:cs typeface="Times New Roman" panose="02020603050405020304" pitchFamily="18" charset="0"/>
                </a:rPr>
                <a:t>Mass</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7" name="Cuadro de texto 2"/>
            <p:cNvSpPr txBox="1">
              <a:spLocks noChangeArrowheads="1"/>
            </p:cNvSpPr>
            <p:nvPr/>
          </p:nvSpPr>
          <p:spPr bwMode="auto">
            <a:xfrm>
              <a:off x="1658679" y="850605"/>
              <a:ext cx="903605" cy="350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Bef>
                  <a:spcPts val="500"/>
                </a:spcBef>
                <a:spcAft>
                  <a:spcPts val="1000"/>
                </a:spcAft>
              </a:pPr>
              <a:r>
                <a:rPr lang="en-GB" sz="1000" b="1">
                  <a:effectLst/>
                  <a:latin typeface="Calibri" panose="020F0502020204030204" pitchFamily="34" charset="0"/>
                  <a:ea typeface="Times New Roman" panose="02020603050405020304" pitchFamily="18" charset="0"/>
                  <a:cs typeface="Times New Roman" panose="02020603050405020304" pitchFamily="18" charset="0"/>
                </a:rPr>
                <a:t>Crystal</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Cuadro de texto 2"/>
            <p:cNvSpPr txBox="1">
              <a:spLocks noChangeArrowheads="1"/>
            </p:cNvSpPr>
            <p:nvPr/>
          </p:nvSpPr>
          <p:spPr bwMode="auto">
            <a:xfrm>
              <a:off x="1658679" y="1169582"/>
              <a:ext cx="903605" cy="350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Bef>
                  <a:spcPts val="500"/>
                </a:spcBef>
                <a:spcAft>
                  <a:spcPts val="1000"/>
                </a:spcAft>
              </a:pPr>
              <a:r>
                <a:rPr lang="en-GB" sz="1000" b="1">
                  <a:effectLst/>
                  <a:latin typeface="Calibri" panose="020F0502020204030204" pitchFamily="34" charset="0"/>
                  <a:ea typeface="Times New Roman" panose="02020603050405020304" pitchFamily="18" charset="0"/>
                  <a:cs typeface="Times New Roman" panose="02020603050405020304" pitchFamily="18" charset="0"/>
                </a:rPr>
                <a:t>Support</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4" name="CasellaDiTesto 3"/>
          <p:cNvSpPr txBox="1"/>
          <p:nvPr/>
        </p:nvSpPr>
        <p:spPr>
          <a:xfrm>
            <a:off x="973394" y="1120877"/>
            <a:ext cx="7344696" cy="1015663"/>
          </a:xfrm>
          <a:prstGeom prst="rect">
            <a:avLst/>
          </a:prstGeom>
          <a:noFill/>
        </p:spPr>
        <p:txBody>
          <a:bodyPr wrap="square" rtlCol="0">
            <a:spAutoFit/>
          </a:bodyPr>
          <a:lstStyle/>
          <a:p>
            <a:r>
              <a:rPr lang="it-IT" sz="2000" dirty="0" smtClean="0">
                <a:latin typeface="+mj-lt"/>
              </a:rPr>
              <a:t>El efecto piezoeléctrico es la </a:t>
            </a:r>
            <a:r>
              <a:rPr lang="es-ES" sz="2000" dirty="0" smtClean="0">
                <a:latin typeface="+mn-lt"/>
              </a:rPr>
              <a:t>propiedad de producir una corriente eléctrica cuando se les somete a alguna fuerza </a:t>
            </a:r>
            <a:r>
              <a:rPr lang="es-ES" sz="2000" b="1" dirty="0" smtClean="0">
                <a:latin typeface="+mn-lt"/>
              </a:rPr>
              <a:t>o “</a:t>
            </a:r>
            <a:r>
              <a:rPr lang="es-ES" sz="2000" b="1" i="1" dirty="0" smtClean="0">
                <a:latin typeface="+mn-lt"/>
              </a:rPr>
              <a:t>presión” que modifica su estructura.</a:t>
            </a:r>
            <a:endParaRPr lang="it-IT" sz="2000" b="1" dirty="0">
              <a:latin typeface="+mn-lt"/>
            </a:endParaRPr>
          </a:p>
        </p:txBody>
      </p:sp>
    </p:spTree>
    <p:extLst>
      <p:ext uri="{BB962C8B-B14F-4D97-AF65-F5344CB8AC3E}">
        <p14:creationId xmlns:p14="http://schemas.microsoft.com/office/powerpoint/2010/main" val="1762095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TIPOS DE ACELERÓMETROS </a:t>
            </a:r>
            <a:r>
              <a:rPr lang="en-US" sz="2900" dirty="0" smtClean="0"/>
              <a:t>- TÉRMICOS</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7</a:t>
            </a:fld>
            <a:endParaRPr lang="el-GR" sz="1000" dirty="0"/>
          </a:p>
        </p:txBody>
      </p:sp>
      <p:sp>
        <p:nvSpPr>
          <p:cNvPr id="2" name="CasellaDiTesto 1"/>
          <p:cNvSpPr txBox="1"/>
          <p:nvPr/>
        </p:nvSpPr>
        <p:spPr>
          <a:xfrm>
            <a:off x="201561" y="2397183"/>
            <a:ext cx="4104968" cy="3016210"/>
          </a:xfrm>
          <a:prstGeom prst="rect">
            <a:avLst/>
          </a:prstGeom>
          <a:noFill/>
        </p:spPr>
        <p:txBody>
          <a:bodyPr wrap="square" rtlCol="0">
            <a:spAutoFit/>
          </a:bodyPr>
          <a:lstStyle/>
          <a:p>
            <a:pPr algn="just"/>
            <a:r>
              <a:rPr lang="es-ES" dirty="0" smtClean="0">
                <a:latin typeface="+mn-lt"/>
              </a:rPr>
              <a:t>Cuando el sensor sufre algún tipo de</a:t>
            </a:r>
          </a:p>
          <a:p>
            <a:pPr algn="just"/>
            <a:r>
              <a:rPr lang="es-ES" dirty="0" smtClean="0">
                <a:latin typeface="+mn-lt"/>
              </a:rPr>
              <a:t>movimiento o giro en cualquiera de sus ejes, la burbuja de gas se desplaza en el interior de la carcasa  provocando un aumento de temperatura en algunas de las termopilas, al tiempo que reduce la temperatura en las otras. Comparando esas temperaturas se obtiene un valor proporcional a la aceleración del movimiento producido.</a:t>
            </a:r>
            <a:endParaRPr lang="it-IT" dirty="0">
              <a:latin typeface="+mn-lt"/>
            </a:endParaRPr>
          </a:p>
        </p:txBody>
      </p:sp>
      <p:sp>
        <p:nvSpPr>
          <p:cNvPr id="4" name="CasellaDiTesto 3"/>
          <p:cNvSpPr txBox="1"/>
          <p:nvPr/>
        </p:nvSpPr>
        <p:spPr>
          <a:xfrm>
            <a:off x="486697" y="841135"/>
            <a:ext cx="7344696" cy="400110"/>
          </a:xfrm>
          <a:prstGeom prst="rect">
            <a:avLst/>
          </a:prstGeom>
          <a:noFill/>
        </p:spPr>
        <p:txBody>
          <a:bodyPr wrap="square" rtlCol="0">
            <a:spAutoFit/>
          </a:bodyPr>
          <a:lstStyle/>
          <a:p>
            <a:r>
              <a:rPr lang="it-IT" sz="2000" b="1" dirty="0" smtClean="0">
                <a:latin typeface="+mj-lt"/>
              </a:rPr>
              <a:t>Se basan en la detección y medida del calor</a:t>
            </a:r>
            <a:endParaRPr lang="it-IT" sz="2000" dirty="0">
              <a:latin typeface="+mj-lt"/>
            </a:endParaRPr>
          </a:p>
        </p:txBody>
      </p:sp>
      <p:pic>
        <p:nvPicPr>
          <p:cNvPr id="16" name="Imagen 56"/>
          <p:cNvPicPr/>
          <p:nvPr/>
        </p:nvPicPr>
        <p:blipFill>
          <a:blip r:embed="rId5" cstate="email">
            <a:extLst>
              <a:ext uri="{28A0092B-C50C-407E-A947-70E740481C1C}">
                <a14:useLocalDpi xmlns:a14="http://schemas.microsoft.com/office/drawing/2010/main" val="0"/>
              </a:ext>
            </a:extLst>
          </a:blip>
          <a:stretch>
            <a:fillRect/>
          </a:stretch>
        </p:blipFill>
        <p:spPr>
          <a:xfrm>
            <a:off x="4999703" y="1244906"/>
            <a:ext cx="2831690" cy="2397946"/>
          </a:xfrm>
          <a:prstGeom prst="rect">
            <a:avLst/>
          </a:prstGeom>
        </p:spPr>
      </p:pic>
      <p:sp>
        <p:nvSpPr>
          <p:cNvPr id="5" name="CasellaDiTesto 4"/>
          <p:cNvSpPr txBox="1"/>
          <p:nvPr/>
        </p:nvSpPr>
        <p:spPr>
          <a:xfrm>
            <a:off x="5716166" y="3850839"/>
            <a:ext cx="3064040" cy="2139047"/>
          </a:xfrm>
          <a:prstGeom prst="rect">
            <a:avLst/>
          </a:prstGeom>
          <a:noFill/>
        </p:spPr>
        <p:txBody>
          <a:bodyPr wrap="square" rtlCol="0">
            <a:spAutoFit/>
          </a:bodyPr>
          <a:lstStyle/>
          <a:p>
            <a:r>
              <a:rPr lang="it-IT" dirty="0" smtClean="0">
                <a:latin typeface="+mn-lt"/>
              </a:rPr>
              <a:t>Un receptáculo con un elemento calorífico (resistencia) que calienta una burbuja de gas.</a:t>
            </a:r>
          </a:p>
          <a:p>
            <a:endParaRPr lang="it-IT" dirty="0" smtClean="0">
              <a:latin typeface="+mn-lt"/>
            </a:endParaRPr>
          </a:p>
          <a:p>
            <a:pPr algn="r"/>
            <a:r>
              <a:rPr lang="it-IT" dirty="0" smtClean="0">
                <a:latin typeface="+mn-lt"/>
              </a:rPr>
              <a:t>1 acelerómetro de 2 ejes</a:t>
            </a:r>
            <a:endParaRPr lang="it-IT" dirty="0">
              <a:latin typeface="+mn-lt"/>
            </a:endParaRPr>
          </a:p>
          <a:p>
            <a:pPr algn="r"/>
            <a:r>
              <a:rPr lang="it-IT" dirty="0" smtClean="0">
                <a:latin typeface="+mn-lt"/>
              </a:rPr>
              <a:t>4 sensores de temperatura</a:t>
            </a:r>
            <a:endParaRPr lang="it-IT" dirty="0">
              <a:latin typeface="+mn-lt"/>
            </a:endParaRPr>
          </a:p>
        </p:txBody>
      </p:sp>
    </p:spTree>
    <p:extLst>
      <p:ext uri="{BB962C8B-B14F-4D97-AF65-F5344CB8AC3E}">
        <p14:creationId xmlns:p14="http://schemas.microsoft.com/office/powerpoint/2010/main" val="700073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TIPOS DE ACELERÓMETROS </a:t>
            </a:r>
            <a:r>
              <a:rPr lang="en-US" sz="2900" dirty="0" smtClean="0"/>
              <a:t>- CAPACITIVOS</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8</a:t>
            </a:fld>
            <a:endParaRPr lang="el-GR" sz="1000" dirty="0"/>
          </a:p>
        </p:txBody>
      </p:sp>
      <p:sp>
        <p:nvSpPr>
          <p:cNvPr id="4" name="CasellaDiTesto 3"/>
          <p:cNvSpPr txBox="1"/>
          <p:nvPr/>
        </p:nvSpPr>
        <p:spPr>
          <a:xfrm>
            <a:off x="486696" y="841135"/>
            <a:ext cx="7964129" cy="1323439"/>
          </a:xfrm>
          <a:prstGeom prst="rect">
            <a:avLst/>
          </a:prstGeom>
          <a:noFill/>
        </p:spPr>
        <p:txBody>
          <a:bodyPr wrap="square" rtlCol="0">
            <a:spAutoFit/>
          </a:bodyPr>
          <a:lstStyle/>
          <a:p>
            <a:pPr algn="just"/>
            <a:r>
              <a:rPr lang="es-ES" sz="2000" dirty="0" smtClean="0">
                <a:latin typeface="+mn-lt"/>
              </a:rPr>
              <a:t>Consta de dos placas metálicas separadas por un aislante o dieléctrico (papel, cerámica, aire, </a:t>
            </a:r>
            <a:r>
              <a:rPr lang="es-ES" sz="2000" dirty="0" err="1" smtClean="0">
                <a:latin typeface="+mn-lt"/>
              </a:rPr>
              <a:t>etc</a:t>
            </a:r>
            <a:r>
              <a:rPr lang="es-ES" sz="2000" dirty="0" smtClean="0">
                <a:latin typeface="+mn-lt"/>
              </a:rPr>
              <a:t>…). Su capacidad depende del tamaño de esas placas y/o de la separación entre ellas. Cuanto más grandes sean y/o más juntas estén (sin tocarse nunca), mayor capacidad.</a:t>
            </a:r>
            <a:endParaRPr lang="it-IT" sz="2000" dirty="0">
              <a:latin typeface="+mn-lt"/>
            </a:endParaRPr>
          </a:p>
        </p:txBody>
      </p:sp>
      <p:grpSp>
        <p:nvGrpSpPr>
          <p:cNvPr id="12" name="Grupo 196"/>
          <p:cNvGrpSpPr/>
          <p:nvPr/>
        </p:nvGrpSpPr>
        <p:grpSpPr>
          <a:xfrm>
            <a:off x="1387446" y="4271953"/>
            <a:ext cx="6226346" cy="1793681"/>
            <a:chOff x="0" y="0"/>
            <a:chExt cx="5358809" cy="1537335"/>
          </a:xfrm>
        </p:grpSpPr>
        <p:sp>
          <p:nvSpPr>
            <p:cNvPr id="13" name="Flecha derecha 62"/>
            <p:cNvSpPr/>
            <p:nvPr/>
          </p:nvSpPr>
          <p:spPr>
            <a:xfrm>
              <a:off x="2147777" y="372140"/>
              <a:ext cx="754616" cy="48450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grpSp>
          <p:nvGrpSpPr>
            <p:cNvPr id="14" name="Grupo 194"/>
            <p:cNvGrpSpPr/>
            <p:nvPr/>
          </p:nvGrpSpPr>
          <p:grpSpPr>
            <a:xfrm>
              <a:off x="0" y="0"/>
              <a:ext cx="2052083" cy="1537335"/>
              <a:chOff x="0" y="0"/>
              <a:chExt cx="2052083" cy="1537335"/>
            </a:xfrm>
          </p:grpSpPr>
          <p:pic>
            <p:nvPicPr>
              <p:cNvPr id="19" name="Imagen 6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711325" cy="1537335"/>
              </a:xfrm>
              <a:prstGeom prst="rect">
                <a:avLst/>
              </a:prstGeom>
            </p:spPr>
          </p:pic>
          <p:sp>
            <p:nvSpPr>
              <p:cNvPr id="20" name="Rectángulo 63"/>
              <p:cNvSpPr/>
              <p:nvPr/>
            </p:nvSpPr>
            <p:spPr>
              <a:xfrm>
                <a:off x="308344" y="31898"/>
                <a:ext cx="701749" cy="414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a:solidFill>
                      <a:srgbClr val="000000"/>
                    </a:solidFill>
                    <a:effectLst/>
                    <a:ea typeface="Times New Roman" panose="02020603050405020304" pitchFamily="18" charset="0"/>
                    <a:cs typeface="Times New Roman" panose="02020603050405020304" pitchFamily="18" charset="0"/>
                  </a:rPr>
                  <a:t>Springs</a:t>
                </a:r>
                <a:endParaRPr lang="it-IT" sz="1000">
                  <a:effectLst/>
                  <a:ea typeface="Times New Roman" panose="02020603050405020304" pitchFamily="18" charset="0"/>
                  <a:cs typeface="Times New Roman" panose="02020603050405020304" pitchFamily="18" charset="0"/>
                </a:endParaRPr>
              </a:p>
            </p:txBody>
          </p:sp>
          <p:sp>
            <p:nvSpPr>
              <p:cNvPr id="26" name="Rectángulo 192"/>
              <p:cNvSpPr/>
              <p:nvPr/>
            </p:nvSpPr>
            <p:spPr>
              <a:xfrm>
                <a:off x="1244009" y="691116"/>
                <a:ext cx="808074" cy="361507"/>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Anchoring</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15" name="Grupo 195"/>
            <p:cNvGrpSpPr/>
            <p:nvPr/>
          </p:nvGrpSpPr>
          <p:grpSpPr>
            <a:xfrm>
              <a:off x="3242930" y="10633"/>
              <a:ext cx="2115879" cy="1522095"/>
              <a:chOff x="0" y="0"/>
              <a:chExt cx="2115879" cy="1522095"/>
            </a:xfrm>
          </p:grpSpPr>
          <p:pic>
            <p:nvPicPr>
              <p:cNvPr id="17" name="Imagen 6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0"/>
                <a:ext cx="1764665" cy="1522095"/>
              </a:xfrm>
              <a:prstGeom prst="rect">
                <a:avLst/>
              </a:prstGeom>
            </p:spPr>
          </p:pic>
          <p:sp>
            <p:nvSpPr>
              <p:cNvPr id="18" name="Rectángulo 193"/>
              <p:cNvSpPr/>
              <p:nvPr/>
            </p:nvSpPr>
            <p:spPr>
              <a:xfrm>
                <a:off x="1307805" y="627321"/>
                <a:ext cx="808074" cy="361507"/>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Anchoring</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sp>
        <p:nvSpPr>
          <p:cNvPr id="6" name="CasellaDiTesto 5"/>
          <p:cNvSpPr txBox="1"/>
          <p:nvPr/>
        </p:nvSpPr>
        <p:spPr>
          <a:xfrm>
            <a:off x="929149" y="2521974"/>
            <a:ext cx="7189814" cy="969496"/>
          </a:xfrm>
          <a:prstGeom prst="rect">
            <a:avLst/>
          </a:prstGeom>
          <a:noFill/>
        </p:spPr>
        <p:txBody>
          <a:bodyPr wrap="square" rtlCol="0">
            <a:spAutoFit/>
          </a:bodyPr>
          <a:lstStyle/>
          <a:p>
            <a:pPr algn="ctr"/>
            <a:r>
              <a:rPr lang="es-ES" dirty="0" smtClean="0">
                <a:latin typeface="+mn-lt"/>
              </a:rPr>
              <a:t>Modifican la posición relativa de las placas de un condensador cuando está sometido a una aceleración. El movimiento paralelo de una de las placas del condensador hace variar su capacidad.</a:t>
            </a:r>
            <a:endParaRPr lang="it-IT" dirty="0">
              <a:latin typeface="+mn-lt"/>
            </a:endParaRPr>
          </a:p>
        </p:txBody>
      </p:sp>
      <p:pic>
        <p:nvPicPr>
          <p:cNvPr id="1026" name="Picture 2"/>
          <p:cNvPicPr>
            <a:picLocks noChangeAspect="1" noChangeArrowheads="1"/>
          </p:cNvPicPr>
          <p:nvPr/>
        </p:nvPicPr>
        <p:blipFill>
          <a:blip r:embed="rId7" cstate="print"/>
          <a:srcRect/>
          <a:stretch>
            <a:fillRect/>
          </a:stretch>
        </p:blipFill>
        <p:spPr bwMode="auto">
          <a:xfrm>
            <a:off x="1238250" y="4041213"/>
            <a:ext cx="2380021" cy="2099358"/>
          </a:xfrm>
          <a:prstGeom prst="rect">
            <a:avLst/>
          </a:prstGeom>
          <a:noFill/>
          <a:ln w="9525">
            <a:noFill/>
            <a:miter lim="800000"/>
            <a:headEnd/>
            <a:tailEnd/>
          </a:ln>
          <a:effectLst/>
        </p:spPr>
      </p:pic>
      <p:pic>
        <p:nvPicPr>
          <p:cNvPr id="1027" name="Picture 3"/>
          <p:cNvPicPr>
            <a:picLocks noChangeAspect="1" noChangeArrowheads="1"/>
          </p:cNvPicPr>
          <p:nvPr/>
        </p:nvPicPr>
        <p:blipFill>
          <a:blip r:embed="rId8" cstate="print"/>
          <a:srcRect/>
          <a:stretch>
            <a:fillRect/>
          </a:stretch>
        </p:blipFill>
        <p:spPr bwMode="auto">
          <a:xfrm>
            <a:off x="5176531" y="4181475"/>
            <a:ext cx="2266487" cy="1936622"/>
          </a:xfrm>
          <a:prstGeom prst="rect">
            <a:avLst/>
          </a:prstGeom>
          <a:noFill/>
          <a:ln w="9525">
            <a:noFill/>
            <a:miter lim="800000"/>
            <a:headEnd/>
            <a:tailEnd/>
          </a:ln>
          <a:effectLst/>
        </p:spPr>
      </p:pic>
    </p:spTree>
    <p:extLst>
      <p:ext uri="{BB962C8B-B14F-4D97-AF65-F5344CB8AC3E}">
        <p14:creationId xmlns:p14="http://schemas.microsoft.com/office/powerpoint/2010/main" val="3437962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TIPOS DE ACELERÓMETROS </a:t>
            </a:r>
            <a:r>
              <a:rPr lang="en-US" sz="2900" dirty="0" smtClean="0"/>
              <a:t>- MEMS</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9</a:t>
            </a:fld>
            <a:endParaRPr lang="el-GR" sz="1000" dirty="0"/>
          </a:p>
        </p:txBody>
      </p:sp>
      <p:sp>
        <p:nvSpPr>
          <p:cNvPr id="4" name="CasellaDiTesto 3"/>
          <p:cNvSpPr txBox="1"/>
          <p:nvPr/>
        </p:nvSpPr>
        <p:spPr>
          <a:xfrm>
            <a:off x="486696" y="841135"/>
            <a:ext cx="7964129" cy="400110"/>
          </a:xfrm>
          <a:prstGeom prst="rect">
            <a:avLst/>
          </a:prstGeom>
          <a:noFill/>
        </p:spPr>
        <p:txBody>
          <a:bodyPr wrap="square" rtlCol="0">
            <a:spAutoFit/>
          </a:bodyPr>
          <a:lstStyle/>
          <a:p>
            <a:pPr algn="ctr"/>
            <a:r>
              <a:rPr lang="en-GB" sz="2000" dirty="0" smtClean="0">
                <a:latin typeface="+mj-lt"/>
              </a:rPr>
              <a:t>SISTEMAS MICRO MECÁNICOS</a:t>
            </a:r>
            <a:endParaRPr lang="it-IT" sz="2000" dirty="0">
              <a:latin typeface="+mj-lt"/>
            </a:endParaRPr>
          </a:p>
        </p:txBody>
      </p:sp>
      <p:sp>
        <p:nvSpPr>
          <p:cNvPr id="2" name="CasellaDiTesto 1"/>
          <p:cNvSpPr txBox="1"/>
          <p:nvPr/>
        </p:nvSpPr>
        <p:spPr>
          <a:xfrm>
            <a:off x="1456300" y="1563329"/>
            <a:ext cx="6662663" cy="677108"/>
          </a:xfrm>
          <a:prstGeom prst="rect">
            <a:avLst/>
          </a:prstGeom>
          <a:noFill/>
        </p:spPr>
        <p:txBody>
          <a:bodyPr wrap="square" rtlCol="0">
            <a:spAutoFit/>
          </a:bodyPr>
          <a:lstStyle/>
          <a:p>
            <a:pPr algn="ctr"/>
            <a:r>
              <a:rPr lang="es-ES" dirty="0" smtClean="0">
                <a:latin typeface="+mn-lt"/>
              </a:rPr>
              <a:t>Se utiliza, en la fabricación de los acelerómetros, especialmente de los de tipo capacitivo</a:t>
            </a:r>
            <a:r>
              <a:rPr lang="it-IT" dirty="0" smtClean="0">
                <a:latin typeface="+mn-lt"/>
              </a:rPr>
              <a:t>.</a:t>
            </a:r>
            <a:endParaRPr lang="it-IT" dirty="0">
              <a:latin typeface="+mn-lt"/>
            </a:endParaRPr>
          </a:p>
        </p:txBody>
      </p:sp>
      <p:sp>
        <p:nvSpPr>
          <p:cNvPr id="5" name="Rettangolo 4"/>
          <p:cNvSpPr/>
          <p:nvPr/>
        </p:nvSpPr>
        <p:spPr>
          <a:xfrm rot="19538678">
            <a:off x="-464984" y="3018674"/>
            <a:ext cx="5281520" cy="400110"/>
          </a:xfrm>
          <a:prstGeom prst="rect">
            <a:avLst/>
          </a:prstGeom>
          <a:noFill/>
        </p:spPr>
        <p:txBody>
          <a:bodyPr wrap="square" lIns="91440" tIns="45720" rIns="91440" bIns="45720">
            <a:spAutoFit/>
          </a:bodyPr>
          <a:lstStyle/>
          <a:p>
            <a:pPr algn="ctr"/>
            <a:r>
              <a:rPr lang="it-IT" sz="2000" b="0" cap="none" spc="0" dirty="0" smtClean="0">
                <a:ln w="0"/>
                <a:solidFill>
                  <a:schemeClr val="tx1"/>
                </a:solidFill>
                <a:effectLst>
                  <a:outerShdw blurRad="38100" dist="19050" dir="2700000" algn="tl" rotWithShape="0">
                    <a:schemeClr val="dk1">
                      <a:alpha val="40000"/>
                    </a:schemeClr>
                  </a:outerShdw>
                </a:effectLst>
              </a:rPr>
              <a:t>Micromáquinas</a:t>
            </a:r>
            <a:endParaRPr lang="it-IT" sz="2000" b="0" cap="none" spc="0" dirty="0">
              <a:ln w="0"/>
              <a:solidFill>
                <a:schemeClr val="tx1"/>
              </a:solidFill>
              <a:effectLst>
                <a:outerShdw blurRad="38100" dist="19050" dir="2700000" algn="tl" rotWithShape="0">
                  <a:schemeClr val="dk1">
                    <a:alpha val="40000"/>
                  </a:schemeClr>
                </a:outerShdw>
              </a:effectLst>
            </a:endParaRPr>
          </a:p>
        </p:txBody>
      </p:sp>
      <p:sp>
        <p:nvSpPr>
          <p:cNvPr id="39" name="Rettangolo 38"/>
          <p:cNvSpPr/>
          <p:nvPr/>
        </p:nvSpPr>
        <p:spPr>
          <a:xfrm rot="19538678">
            <a:off x="1360118" y="2934213"/>
            <a:ext cx="5281520" cy="400110"/>
          </a:xfrm>
          <a:prstGeom prst="rect">
            <a:avLst/>
          </a:prstGeom>
          <a:noFill/>
        </p:spPr>
        <p:txBody>
          <a:bodyPr wrap="square" lIns="91440" tIns="45720" rIns="91440" bIns="45720">
            <a:spAutoFit/>
          </a:bodyPr>
          <a:lstStyle/>
          <a:p>
            <a:pPr algn="ctr"/>
            <a:r>
              <a:rPr lang="it-IT" sz="2000" dirty="0" smtClean="0">
                <a:ln w="0"/>
                <a:effectLst>
                  <a:outerShdw blurRad="38100" dist="19050" dir="2700000" algn="tl" rotWithShape="0">
                    <a:schemeClr val="dk1">
                      <a:alpha val="40000"/>
                    </a:schemeClr>
                  </a:outerShdw>
                </a:effectLst>
              </a:rPr>
              <a:t>Nanotecnología</a:t>
            </a:r>
            <a:endParaRPr lang="it-IT" sz="2000" b="0" cap="none" spc="0" dirty="0">
              <a:ln w="0"/>
              <a:solidFill>
                <a:schemeClr val="tx1"/>
              </a:solidFill>
              <a:effectLst>
                <a:outerShdw blurRad="38100" dist="19050" dir="2700000" algn="tl" rotWithShape="0">
                  <a:schemeClr val="dk1">
                    <a:alpha val="40000"/>
                  </a:schemeClr>
                </a:outerShdw>
              </a:effectLst>
            </a:endParaRPr>
          </a:p>
        </p:txBody>
      </p:sp>
      <p:sp>
        <p:nvSpPr>
          <p:cNvPr id="40" name="Rettangolo 39"/>
          <p:cNvSpPr/>
          <p:nvPr/>
        </p:nvSpPr>
        <p:spPr>
          <a:xfrm rot="19538678">
            <a:off x="3468951" y="2968831"/>
            <a:ext cx="5281520" cy="400110"/>
          </a:xfrm>
          <a:prstGeom prst="rect">
            <a:avLst/>
          </a:prstGeom>
          <a:noFill/>
        </p:spPr>
        <p:txBody>
          <a:bodyPr wrap="square" lIns="91440" tIns="45720" rIns="91440" bIns="45720">
            <a:spAutoFit/>
          </a:bodyPr>
          <a:lstStyle/>
          <a:p>
            <a:pPr algn="ctr"/>
            <a:r>
              <a:rPr lang="it-IT" sz="2000" dirty="0" smtClean="0">
                <a:ln w="0"/>
                <a:effectLst>
                  <a:outerShdw blurRad="38100" dist="19050" dir="2700000" algn="tl" rotWithShape="0">
                    <a:schemeClr val="dk1">
                      <a:alpha val="40000"/>
                    </a:schemeClr>
                  </a:outerShdw>
                </a:effectLst>
              </a:rPr>
              <a:t>Nanomáquinas</a:t>
            </a:r>
            <a:endParaRPr lang="it-IT" sz="2000" b="0" cap="none" spc="0" dirty="0">
              <a:ln w="0"/>
              <a:solidFill>
                <a:schemeClr val="tx1"/>
              </a:solidFill>
              <a:effectLst>
                <a:outerShdw blurRad="38100" dist="19050" dir="2700000" algn="tl" rotWithShape="0">
                  <a:schemeClr val="dk1">
                    <a:alpha val="40000"/>
                  </a:schemeClr>
                </a:outerShdw>
              </a:effectLst>
            </a:endParaRPr>
          </a:p>
        </p:txBody>
      </p:sp>
      <p:pic>
        <p:nvPicPr>
          <p:cNvPr id="2050" name="Picture 2"/>
          <p:cNvPicPr>
            <a:picLocks noChangeAspect="1" noChangeArrowheads="1"/>
          </p:cNvPicPr>
          <p:nvPr/>
        </p:nvPicPr>
        <p:blipFill>
          <a:blip r:embed="rId5"/>
          <a:srcRect/>
          <a:stretch>
            <a:fillRect/>
          </a:stretch>
        </p:blipFill>
        <p:spPr bwMode="auto">
          <a:xfrm>
            <a:off x="1431439" y="4109884"/>
            <a:ext cx="5927329" cy="1630892"/>
          </a:xfrm>
          <a:prstGeom prst="rect">
            <a:avLst/>
          </a:prstGeom>
          <a:noFill/>
          <a:ln w="9525">
            <a:noFill/>
            <a:miter lim="800000"/>
            <a:headEnd/>
            <a:tailEnd/>
          </a:ln>
          <a:effectLst/>
        </p:spPr>
      </p:pic>
    </p:spTree>
    <p:extLst>
      <p:ext uri="{BB962C8B-B14F-4D97-AF65-F5344CB8AC3E}">
        <p14:creationId xmlns:p14="http://schemas.microsoft.com/office/powerpoint/2010/main" val="3856218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fontScheme name="3_Default Design">
      <a:majorFont>
        <a:latin typeface="Trebuchet M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65532</TotalTime>
  <Words>1809</Words>
  <Application>Microsoft Office PowerPoint</Application>
  <PresentationFormat>Presentación en pantalla (4:3)</PresentationFormat>
  <Paragraphs>265</Paragraphs>
  <Slides>22</Slides>
  <Notes>20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22</vt:i4>
      </vt:variant>
    </vt:vector>
  </HeadingPairs>
  <TitlesOfParts>
    <vt:vector size="32" baseType="lpstr">
      <vt:lpstr>ＭＳ Ｐゴシック</vt:lpstr>
      <vt:lpstr>Arial</vt:lpstr>
      <vt:lpstr>Arial Narrow</vt:lpstr>
      <vt:lpstr>Book Antiqua</vt:lpstr>
      <vt:lpstr>Calibri</vt:lpstr>
      <vt:lpstr>Times New Roman</vt:lpstr>
      <vt:lpstr>Trebuchet MS</vt:lpstr>
      <vt:lpstr>Wingdings</vt:lpstr>
      <vt:lpstr>Custom Design</vt:lpstr>
      <vt:lpstr>3_Default Design</vt:lpstr>
      <vt:lpstr>Presentación de PowerPoint</vt:lpstr>
      <vt:lpstr>Objetivo y Programa de la Unidad 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tei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circBalance_nodither_ts500_sine_55deg_6sec</dc:title>
  <dc:creator>Michail Sfakiotakis</dc:creator>
  <cp:lastModifiedBy>Menica Anabel</cp:lastModifiedBy>
  <cp:revision>1817</cp:revision>
  <cp:lastPrinted>2018-01-26T17:11:53Z</cp:lastPrinted>
  <dcterms:created xsi:type="dcterms:W3CDTF">2010-11-09T19:06:29Z</dcterms:created>
  <dcterms:modified xsi:type="dcterms:W3CDTF">2019-07-15T10:19:36Z</dcterms:modified>
</cp:coreProperties>
</file>