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23"/>
  </p:notesMasterIdLst>
  <p:handoutMasterIdLst>
    <p:handoutMasterId r:id="rId24"/>
  </p:handoutMasterIdLst>
  <p:sldIdLst>
    <p:sldId id="549" r:id="rId3"/>
    <p:sldId id="537" r:id="rId4"/>
    <p:sldId id="482" r:id="rId5"/>
    <p:sldId id="560" r:id="rId6"/>
    <p:sldId id="554" r:id="rId7"/>
    <p:sldId id="567" r:id="rId8"/>
    <p:sldId id="566" r:id="rId9"/>
    <p:sldId id="568" r:id="rId10"/>
    <p:sldId id="569" r:id="rId11"/>
    <p:sldId id="565" r:id="rId12"/>
    <p:sldId id="570" r:id="rId13"/>
    <p:sldId id="571" r:id="rId14"/>
    <p:sldId id="572" r:id="rId15"/>
    <p:sldId id="563" r:id="rId16"/>
    <p:sldId id="573" r:id="rId17"/>
    <p:sldId id="574" r:id="rId18"/>
    <p:sldId id="575" r:id="rId19"/>
    <p:sldId id="576" r:id="rId20"/>
    <p:sldId id="577" r:id="rId21"/>
    <p:sldId id="552" r:id="rId22"/>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8" autoAdjust="0"/>
    <p:restoredTop sz="93039" autoAdjust="0"/>
  </p:normalViewPr>
  <p:slideViewPr>
    <p:cSldViewPr snapToGrid="0">
      <p:cViewPr varScale="1">
        <p:scale>
          <a:sx n="45" d="100"/>
          <a:sy n="45" d="100"/>
        </p:scale>
        <p:origin x="1440" y="40"/>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pPr/>
              <a:t>7/15/2019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pPr/>
              <a:t>‹Nº›</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‹Nº›</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4077674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6391597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3178000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3667997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21123815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995670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17</a:t>
            </a:fld>
            <a:endParaRPr lang="en-US"/>
          </a:p>
        </p:txBody>
      </p:sp>
    </p:spTree>
    <p:extLst>
      <p:ext uri="{BB962C8B-B14F-4D97-AF65-F5344CB8AC3E}">
        <p14:creationId xmlns:p14="http://schemas.microsoft.com/office/powerpoint/2010/main" val="369087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34546367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97478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409083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2850812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2227695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952652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329514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335902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3031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smtClean="0"/>
              <a:t>Kλικ</a:t>
            </a:r>
            <a:r>
              <a:rPr lang="el-GR" dirty="0" smtClean="0"/>
              <a:t> για επεξεργασία των στυλ του υποδείγματος</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5" name="Θέση αριθμού διαφάνειας 5">
            <a:extLst>
              <a:ext uri="{FF2B5EF4-FFF2-40B4-BE49-F238E27FC236}">
                <a16:creationId xmlns=""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smtClean="0"/>
              <a:t>Kλικ</a:t>
            </a:r>
            <a:r>
              <a:rPr lang="el-GR" dirty="0" smtClean="0"/>
              <a:t> για επεξεργασία του τίτλου</a:t>
            </a:r>
            <a:endParaRPr lang="el-GR" dirty="0"/>
          </a:p>
        </p:txBody>
      </p:sp>
      <p:sp>
        <p:nvSpPr>
          <p:cNvPr id="8" name="Θέση αριθμού διαφάνειας 5">
            <a:extLst>
              <a:ext uri="{FF2B5EF4-FFF2-40B4-BE49-F238E27FC236}">
                <a16:creationId xmlns=""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‹Nº›</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pPr/>
              <a:t>15/7/2019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pPr/>
              <a:t>15/7/2019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pPr/>
              <a:t>15/7/2019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pPr/>
              <a:t>15/7/2019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pPr/>
              <a:t>15/7/2019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pPr/>
              <a:t>15/7/2019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pPr/>
              <a:t>15/7/2019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pPr/>
              <a:t>‹Nº›</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pPr/>
              <a:t>15/7/2019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pPr/>
              <a:t>‹Nº›</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smtClean="0">
                <a:solidFill>
                  <a:srgbClr val="FFFFFF"/>
                </a:solidFill>
                <a:effectLst>
                  <a:outerShdw blurRad="38100" dist="38100" dir="2700000" algn="tl">
                    <a:srgbClr val="000000"/>
                  </a:outerShdw>
                </a:effectLst>
                <a:cs typeface="Arial" charset="0"/>
              </a:rPr>
              <a:t>TEICrete</a:t>
            </a:r>
            <a:r>
              <a:rPr lang="en-US" sz="1800" b="1" dirty="0" smtClean="0">
                <a:solidFill>
                  <a:srgbClr val="FFFFFF"/>
                </a:solidFill>
                <a:effectLst>
                  <a:outerShdw blurRad="38100" dist="38100" dir="2700000" algn="tl">
                    <a:srgbClr val="000000"/>
                  </a:outerShdw>
                </a:effectLst>
                <a:cs typeface="Arial" charset="0"/>
              </a:rPr>
              <a:t> </a:t>
            </a:r>
            <a:br>
              <a:rPr lang="en-US" sz="1800" b="1" dirty="0" smtClean="0">
                <a:solidFill>
                  <a:srgbClr val="FFFFFF"/>
                </a:solidFill>
                <a:effectLst>
                  <a:outerShdw blurRad="38100" dist="38100" dir="2700000" algn="tl">
                    <a:srgbClr val="000000"/>
                  </a:outerShdw>
                </a:effectLst>
                <a:cs typeface="Arial" charset="0"/>
              </a:rPr>
            </a:br>
            <a:r>
              <a:rPr lang="en-US" sz="1800" b="1" dirty="0" err="1" smtClean="0">
                <a:solidFill>
                  <a:srgbClr val="FFFFFF"/>
                </a:solidFill>
                <a:effectLst>
                  <a:outerShdw blurRad="38100" dist="38100" dir="2700000" algn="tl">
                    <a:srgbClr val="000000"/>
                  </a:outerShdw>
                </a:effectLst>
                <a:cs typeface="Arial" charset="0"/>
              </a:rPr>
              <a:t>Heraklion</a:t>
            </a:r>
            <a:r>
              <a:rPr lang="en-US" sz="1800" b="1" dirty="0" smtClean="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smtClean="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smtClean="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1.pn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righto.com/2009/08/multi-protocol-infrared-remote-library.html" TargetMode="External"/><Relationship Id="rId5" Type="http://schemas.openxmlformats.org/officeDocument/2006/relationships/hyperlink" Target="http://www.sbprojects.com/knowledge/ir/index.php"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smtClean="0"/>
              <a:t>UNIDAD 7: SENSORES INFRARROJOS (IR)</a:t>
            </a:r>
            <a:endParaRPr lang="el-GR" dirty="0"/>
          </a:p>
        </p:txBody>
      </p:sp>
      <p:pic>
        <p:nvPicPr>
          <p:cNvPr id="12" name="Imagen 34">
            <a:extLst>
              <a:ext uri="{FF2B5EF4-FFF2-40B4-BE49-F238E27FC236}">
                <a16:creationId xmlns=""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SENSORES IR</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grpSp>
        <p:nvGrpSpPr>
          <p:cNvPr id="28" name="Gruppo 27"/>
          <p:cNvGrpSpPr/>
          <p:nvPr/>
        </p:nvGrpSpPr>
        <p:grpSpPr>
          <a:xfrm>
            <a:off x="195626" y="977025"/>
            <a:ext cx="5140598" cy="2350515"/>
            <a:chOff x="0" y="0"/>
            <a:chExt cx="3254375" cy="1195705"/>
          </a:xfrm>
        </p:grpSpPr>
        <p:pic>
          <p:nvPicPr>
            <p:cNvPr id="29" name="Imagen 5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71450"/>
              <a:ext cx="478155" cy="1024255"/>
            </a:xfrm>
            <a:prstGeom prst="rect">
              <a:avLst/>
            </a:prstGeom>
          </p:spPr>
        </p:pic>
        <p:grpSp>
          <p:nvGrpSpPr>
            <p:cNvPr id="30" name="Grupo 62"/>
            <p:cNvGrpSpPr/>
            <p:nvPr/>
          </p:nvGrpSpPr>
          <p:grpSpPr>
            <a:xfrm>
              <a:off x="1543050" y="0"/>
              <a:ext cx="1711325" cy="1137285"/>
              <a:chOff x="0" y="0"/>
              <a:chExt cx="1711650" cy="1137285"/>
            </a:xfrm>
          </p:grpSpPr>
          <p:pic>
            <p:nvPicPr>
              <p:cNvPr id="31" name="Imagen 6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511175" cy="1137285"/>
              </a:xfrm>
              <a:prstGeom prst="rect">
                <a:avLst/>
              </a:prstGeom>
            </p:spPr>
          </p:pic>
          <p:pic>
            <p:nvPicPr>
              <p:cNvPr id="32" name="Imagen 61"/>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893135" y="127591"/>
                <a:ext cx="818515" cy="949325"/>
              </a:xfrm>
              <a:prstGeom prst="rect">
                <a:avLst/>
              </a:prstGeom>
            </p:spPr>
          </p:pic>
        </p:grpSp>
      </p:grpSp>
      <p:sp>
        <p:nvSpPr>
          <p:cNvPr id="11" name="CasellaDiTesto 10"/>
          <p:cNvSpPr txBox="1"/>
          <p:nvPr/>
        </p:nvSpPr>
        <p:spPr>
          <a:xfrm>
            <a:off x="5411706" y="944008"/>
            <a:ext cx="3484644" cy="1846659"/>
          </a:xfrm>
          <a:prstGeom prst="rect">
            <a:avLst/>
          </a:prstGeom>
          <a:noFill/>
        </p:spPr>
        <p:txBody>
          <a:bodyPr wrap="square" rtlCol="0">
            <a:spAutoFit/>
          </a:bodyPr>
          <a:lstStyle/>
          <a:p>
            <a:r>
              <a:rPr lang="en-GB" dirty="0" smtClean="0">
                <a:latin typeface="+mn-lt"/>
              </a:rPr>
              <a:t>OUT </a:t>
            </a:r>
            <a:r>
              <a:rPr lang="en-GB" dirty="0">
                <a:latin typeface="+mn-lt"/>
              </a:rPr>
              <a:t>= </a:t>
            </a:r>
            <a:r>
              <a:rPr lang="es-ES" dirty="0" smtClean="0"/>
              <a:t>Salida digital cuando se detecta una luz IR modulada a 38 </a:t>
            </a:r>
            <a:r>
              <a:rPr lang="es-ES" dirty="0" err="1" smtClean="0"/>
              <a:t>KHz</a:t>
            </a:r>
            <a:endParaRPr lang="en-GB" dirty="0" smtClean="0">
              <a:latin typeface="+mn-lt"/>
            </a:endParaRPr>
          </a:p>
          <a:p>
            <a:r>
              <a:rPr lang="en-GB" dirty="0" smtClean="0">
                <a:latin typeface="+mn-lt"/>
              </a:rPr>
              <a:t>GND </a:t>
            </a:r>
            <a:r>
              <a:rPr lang="en-GB" dirty="0">
                <a:latin typeface="+mn-lt"/>
              </a:rPr>
              <a:t>= </a:t>
            </a:r>
            <a:r>
              <a:rPr lang="es-ES" dirty="0" smtClean="0"/>
              <a:t>Tierra de alimentación</a:t>
            </a:r>
            <a:endParaRPr lang="en-GB" dirty="0" smtClean="0">
              <a:latin typeface="+mn-lt"/>
            </a:endParaRPr>
          </a:p>
          <a:p>
            <a:r>
              <a:rPr lang="en-GB" dirty="0" smtClean="0">
                <a:latin typeface="+mn-lt"/>
              </a:rPr>
              <a:t>VCC </a:t>
            </a:r>
            <a:r>
              <a:rPr lang="en-GB" dirty="0">
                <a:latin typeface="+mn-lt"/>
              </a:rPr>
              <a:t>= </a:t>
            </a:r>
            <a:r>
              <a:rPr lang="es-ES" dirty="0" smtClean="0"/>
              <a:t>Alimentación positiva de +5V</a:t>
            </a:r>
            <a:endParaRPr lang="it-IT" dirty="0">
              <a:latin typeface="+mn-lt"/>
            </a:endParaRPr>
          </a:p>
        </p:txBody>
      </p:sp>
      <p:grpSp>
        <p:nvGrpSpPr>
          <p:cNvPr id="33" name="Grupo 75"/>
          <p:cNvGrpSpPr/>
          <p:nvPr/>
        </p:nvGrpSpPr>
        <p:grpSpPr>
          <a:xfrm>
            <a:off x="3545460" y="3352454"/>
            <a:ext cx="5003554" cy="3003896"/>
            <a:chOff x="0" y="0"/>
            <a:chExt cx="4768038" cy="2733675"/>
          </a:xfrm>
        </p:grpSpPr>
        <p:pic>
          <p:nvPicPr>
            <p:cNvPr id="34" name="Imagen 6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4763" y="0"/>
              <a:ext cx="3343275" cy="2733675"/>
            </a:xfrm>
            <a:prstGeom prst="rect">
              <a:avLst/>
            </a:prstGeom>
          </p:spPr>
        </p:pic>
        <p:sp>
          <p:nvSpPr>
            <p:cNvPr id="35" name="Rectángulo 67"/>
            <p:cNvSpPr/>
            <p:nvPr/>
          </p:nvSpPr>
          <p:spPr>
            <a:xfrm>
              <a:off x="0" y="808074"/>
              <a:ext cx="1360805" cy="371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 input light</a:t>
              </a:r>
              <a:endParaRPr lang="it-IT" sz="1000">
                <a:effectLst/>
                <a:ea typeface="Times New Roman" panose="02020603050405020304" pitchFamily="18" charset="0"/>
                <a:cs typeface="Times New Roman" panose="02020603050405020304" pitchFamily="18" charset="0"/>
              </a:endParaRPr>
            </a:p>
          </p:txBody>
        </p:sp>
        <p:sp>
          <p:nvSpPr>
            <p:cNvPr id="36" name="Rectángulo 68"/>
            <p:cNvSpPr/>
            <p:nvPr/>
          </p:nvSpPr>
          <p:spPr>
            <a:xfrm>
              <a:off x="85060" y="1488558"/>
              <a:ext cx="1360805" cy="669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Sensor output</a:t>
              </a:r>
              <a:endParaRPr lang="it-IT" sz="1000">
                <a:effectLst/>
                <a:ea typeface="Times New Roman" panose="02020603050405020304" pitchFamily="18" charset="0"/>
                <a:cs typeface="Times New Roman" panose="02020603050405020304" pitchFamily="18" charset="0"/>
              </a:endParaRPr>
            </a:p>
          </p:txBody>
        </p:sp>
      </p:grpSp>
      <p:sp>
        <p:nvSpPr>
          <p:cNvPr id="2052" name="CasellaDiTesto 2051"/>
          <p:cNvSpPr txBox="1"/>
          <p:nvPr/>
        </p:nvSpPr>
        <p:spPr>
          <a:xfrm>
            <a:off x="420284" y="3890392"/>
            <a:ext cx="3180166" cy="1631216"/>
          </a:xfrm>
          <a:prstGeom prst="rect">
            <a:avLst/>
          </a:prstGeom>
          <a:noFill/>
        </p:spPr>
        <p:txBody>
          <a:bodyPr wrap="square" rtlCol="0">
            <a:spAutoFit/>
          </a:bodyPr>
          <a:lstStyle/>
          <a:p>
            <a:r>
              <a:rPr lang="es-ES" sz="2000" dirty="0" smtClean="0"/>
              <a:t>En la figura puedes ver cómo deben de ser esas ráfagas, y el nivel lógico</a:t>
            </a:r>
          </a:p>
          <a:p>
            <a:r>
              <a:rPr lang="es-ES" sz="2000" dirty="0" smtClean="0"/>
              <a:t>que genera el sensor cada vez que las detecta.</a:t>
            </a:r>
            <a:endParaRPr lang="it-IT" sz="2000" dirty="0">
              <a:latin typeface="+mn-lt"/>
            </a:endParaRPr>
          </a:p>
        </p:txBody>
      </p:sp>
    </p:spTree>
    <p:extLst>
      <p:ext uri="{BB962C8B-B14F-4D97-AF65-F5344CB8AC3E}">
        <p14:creationId xmlns:p14="http://schemas.microsoft.com/office/powerpoint/2010/main" val="966998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SENSORES IR </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11" name="CasellaDiTesto 10"/>
          <p:cNvSpPr txBox="1"/>
          <p:nvPr/>
        </p:nvSpPr>
        <p:spPr>
          <a:xfrm>
            <a:off x="5268831" y="867808"/>
            <a:ext cx="3541794" cy="3600986"/>
          </a:xfrm>
          <a:prstGeom prst="rect">
            <a:avLst/>
          </a:prstGeom>
          <a:noFill/>
        </p:spPr>
        <p:txBody>
          <a:bodyPr wrap="square" rtlCol="0">
            <a:spAutoFit/>
          </a:bodyPr>
          <a:lstStyle/>
          <a:p>
            <a:pPr algn="just"/>
            <a:r>
              <a:rPr lang="en-GB" dirty="0">
                <a:latin typeface="+mn-lt"/>
              </a:rPr>
              <a:t> </a:t>
            </a:r>
            <a:r>
              <a:rPr lang="es-ES" dirty="0" smtClean="0"/>
              <a:t>El </a:t>
            </a:r>
            <a:r>
              <a:rPr lang="es-ES" dirty="0" err="1" smtClean="0"/>
              <a:t>led</a:t>
            </a:r>
            <a:r>
              <a:rPr lang="es-ES" dirty="0" smtClean="0"/>
              <a:t> emisor de luz IR se enciende y apaga a una frecuencia de 38 </a:t>
            </a:r>
            <a:r>
              <a:rPr lang="es-ES" dirty="0" err="1" smtClean="0"/>
              <a:t>KHz</a:t>
            </a:r>
            <a:r>
              <a:rPr lang="es-ES" dirty="0" smtClean="0"/>
              <a:t> durante un lapsus de tiempo de por ejemplo 800 </a:t>
            </a:r>
            <a:r>
              <a:rPr lang="el-GR" dirty="0" smtClean="0"/>
              <a:t>μ</a:t>
            </a:r>
            <a:r>
              <a:rPr lang="es-ES" dirty="0" smtClean="0"/>
              <a:t>S. Esta ráfaga o </a:t>
            </a:r>
            <a:r>
              <a:rPr lang="pt-BR" dirty="0" smtClean="0"/>
              <a:t>“</a:t>
            </a:r>
            <a:r>
              <a:rPr lang="pt-BR" i="1" dirty="0" err="1" smtClean="0"/>
              <a:t>burst</a:t>
            </a:r>
            <a:r>
              <a:rPr lang="pt-BR" i="1" dirty="0" smtClean="0"/>
              <a:t>” “ilumina” </a:t>
            </a:r>
            <a:r>
              <a:rPr lang="pt-BR" i="1" dirty="0" err="1" smtClean="0"/>
              <a:t>al</a:t>
            </a:r>
            <a:r>
              <a:rPr lang="pt-BR" i="1" dirty="0" smtClean="0"/>
              <a:t> detector que </a:t>
            </a:r>
            <a:r>
              <a:rPr lang="es-ES" dirty="0" smtClean="0"/>
              <a:t>genera un nivel lógico “0”. Durante otro lapsus de por ejemplo 600μS no se recibe ninguna ráfaga. El detector genera a su salida un nivel lógico “1”.</a:t>
            </a:r>
            <a:endParaRPr lang="it-IT" dirty="0">
              <a:latin typeface="+mn-lt"/>
            </a:endParaRPr>
          </a:p>
        </p:txBody>
      </p:sp>
      <p:grpSp>
        <p:nvGrpSpPr>
          <p:cNvPr id="33" name="Grupo 75"/>
          <p:cNvGrpSpPr/>
          <p:nvPr/>
        </p:nvGrpSpPr>
        <p:grpSpPr>
          <a:xfrm>
            <a:off x="120251" y="1093874"/>
            <a:ext cx="5003554" cy="3003896"/>
            <a:chOff x="0" y="0"/>
            <a:chExt cx="4768038" cy="2733675"/>
          </a:xfrm>
        </p:grpSpPr>
        <p:pic>
          <p:nvPicPr>
            <p:cNvPr id="34" name="Imagen 6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24763" y="0"/>
              <a:ext cx="3343275" cy="2733675"/>
            </a:xfrm>
            <a:prstGeom prst="rect">
              <a:avLst/>
            </a:prstGeom>
          </p:spPr>
        </p:pic>
        <p:sp>
          <p:nvSpPr>
            <p:cNvPr id="35" name="Rectángulo 67"/>
            <p:cNvSpPr/>
            <p:nvPr/>
          </p:nvSpPr>
          <p:spPr>
            <a:xfrm>
              <a:off x="0" y="808074"/>
              <a:ext cx="1360805" cy="3715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IR input light</a:t>
              </a:r>
              <a:endParaRPr lang="it-IT" sz="1000">
                <a:effectLst/>
                <a:ea typeface="Times New Roman" panose="02020603050405020304" pitchFamily="18" charset="0"/>
                <a:cs typeface="Times New Roman" panose="02020603050405020304" pitchFamily="18" charset="0"/>
              </a:endParaRPr>
            </a:p>
          </p:txBody>
        </p:sp>
        <p:sp>
          <p:nvSpPr>
            <p:cNvPr id="36" name="Rectángulo 68"/>
            <p:cNvSpPr/>
            <p:nvPr/>
          </p:nvSpPr>
          <p:spPr>
            <a:xfrm>
              <a:off x="85060" y="1488558"/>
              <a:ext cx="1360805" cy="6692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Sensor output</a:t>
              </a:r>
              <a:endParaRPr lang="it-IT" sz="1000">
                <a:effectLst/>
                <a:ea typeface="Times New Roman" panose="02020603050405020304" pitchFamily="18" charset="0"/>
                <a:cs typeface="Times New Roman" panose="02020603050405020304" pitchFamily="18" charset="0"/>
              </a:endParaRPr>
            </a:p>
          </p:txBody>
        </p:sp>
      </p:grpSp>
      <p:sp>
        <p:nvSpPr>
          <p:cNvPr id="2052" name="CasellaDiTesto 2051"/>
          <p:cNvSpPr txBox="1"/>
          <p:nvPr/>
        </p:nvSpPr>
        <p:spPr>
          <a:xfrm>
            <a:off x="755500" y="4502390"/>
            <a:ext cx="7359800" cy="1554272"/>
          </a:xfrm>
          <a:prstGeom prst="rect">
            <a:avLst/>
          </a:prstGeom>
          <a:noFill/>
        </p:spPr>
        <p:txBody>
          <a:bodyPr wrap="square" rtlCol="0">
            <a:spAutoFit/>
          </a:bodyPr>
          <a:lstStyle/>
          <a:p>
            <a:pPr algn="just"/>
            <a:r>
              <a:rPr lang="es-ES" dirty="0" smtClean="0"/>
              <a:t>Si el emisor emite una ráfaga de luz IR y esta reflexiona sobre un objeto, dicha ráfaga “</a:t>
            </a:r>
            <a:r>
              <a:rPr lang="es-ES" i="1" dirty="0" smtClean="0"/>
              <a:t>rebota” </a:t>
            </a:r>
            <a:r>
              <a:rPr lang="es-ES" dirty="0" smtClean="0"/>
              <a:t>hacia el detector que genera a su salida un nivel lógico “0”.</a:t>
            </a:r>
            <a:r>
              <a:rPr lang="es-ES" i="1" dirty="0" smtClean="0"/>
              <a:t> Objeto </a:t>
            </a:r>
            <a:r>
              <a:rPr lang="es-ES" dirty="0" smtClean="0"/>
              <a:t>detectado. Si no hay ningún objeto, no habrá reflexión. El detector no recibe la ráfaga y genera un nivel lógico “1”. Objeto no detectado.</a:t>
            </a:r>
            <a:endParaRPr lang="it-IT" dirty="0">
              <a:latin typeface="+mn-lt"/>
            </a:endParaRPr>
          </a:p>
        </p:txBody>
      </p:sp>
    </p:spTree>
    <p:extLst>
      <p:ext uri="{BB962C8B-B14F-4D97-AF65-F5344CB8AC3E}">
        <p14:creationId xmlns:p14="http://schemas.microsoft.com/office/powerpoint/2010/main" val="423483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SENSORES IR</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
        <p:nvSpPr>
          <p:cNvPr id="11" name="CasellaDiTesto 10"/>
          <p:cNvSpPr txBox="1"/>
          <p:nvPr/>
        </p:nvSpPr>
        <p:spPr>
          <a:xfrm>
            <a:off x="1514169" y="1926231"/>
            <a:ext cx="6286806" cy="2862322"/>
          </a:xfrm>
          <a:prstGeom prst="rect">
            <a:avLst/>
          </a:prstGeom>
          <a:noFill/>
        </p:spPr>
        <p:txBody>
          <a:bodyPr wrap="square" rtlCol="0">
            <a:spAutoFit/>
          </a:bodyPr>
          <a:lstStyle/>
          <a:p>
            <a:pPr algn="just"/>
            <a:r>
              <a:rPr lang="es-ES" sz="2000" dirty="0" smtClean="0"/>
              <a:t>Por otra parte imagina ahora que el emisor está frente del detector. Ya sabes que cuando se emite una ráfaga, el detector genera un “0”. Si no hay ráfaga genera un “1”. </a:t>
            </a:r>
          </a:p>
          <a:p>
            <a:endParaRPr lang="es-ES" sz="2000" dirty="0" smtClean="0"/>
          </a:p>
          <a:p>
            <a:pPr algn="ctr"/>
            <a:r>
              <a:rPr lang="es-ES" sz="2000" b="1" dirty="0" smtClean="0"/>
              <a:t>¡¡ Estas transmitiendo bits, y por tanto información !! </a:t>
            </a:r>
          </a:p>
          <a:p>
            <a:endParaRPr lang="es-ES" sz="2000" b="1" dirty="0" smtClean="0"/>
          </a:p>
          <a:p>
            <a:pPr algn="ctr"/>
            <a:r>
              <a:rPr lang="es-ES" sz="2000" dirty="0" smtClean="0"/>
              <a:t>Es el principio del control remoto por infrarrojos.</a:t>
            </a:r>
            <a:endParaRPr lang="it-IT" sz="2000" dirty="0">
              <a:latin typeface="+mn-lt"/>
            </a:endParaRPr>
          </a:p>
        </p:txBody>
      </p:sp>
    </p:spTree>
    <p:extLst>
      <p:ext uri="{BB962C8B-B14F-4D97-AF65-F5344CB8AC3E}">
        <p14:creationId xmlns:p14="http://schemas.microsoft.com/office/powerpoint/2010/main" val="3423243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CODIFICACIÓN</a:t>
            </a:r>
            <a:endParaRPr lang="el-GR" sz="2900"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4" name="CasellaDiTesto 3"/>
          <p:cNvSpPr txBox="1"/>
          <p:nvPr/>
        </p:nvSpPr>
        <p:spPr>
          <a:xfrm>
            <a:off x="314904" y="838584"/>
            <a:ext cx="3190296" cy="3724096"/>
          </a:xfrm>
          <a:prstGeom prst="rect">
            <a:avLst/>
          </a:prstGeom>
          <a:noFill/>
        </p:spPr>
        <p:txBody>
          <a:bodyPr wrap="square" rtlCol="0">
            <a:spAutoFit/>
          </a:bodyPr>
          <a:lstStyle/>
          <a:p>
            <a:pPr algn="ctr"/>
            <a:r>
              <a:rPr lang="es-ES" sz="2000" b="1" dirty="0" smtClean="0"/>
              <a:t>Una aplicación práctica de transmisión de bits de información mediante la luz IR, es el control remoto, algo que usas diariamente con el mando a distancia de tu TV.</a:t>
            </a:r>
            <a:endParaRPr lang="it-IT" b="1" dirty="0"/>
          </a:p>
          <a:p>
            <a:pPr marL="342900" indent="-342900" algn="ctr">
              <a:buFont typeface="Arial" panose="020B0604020202020204" pitchFamily="34" charset="0"/>
              <a:buChar char="•"/>
            </a:pPr>
            <a:endParaRPr lang="it-IT" dirty="0" smtClean="0"/>
          </a:p>
          <a:p>
            <a:pPr marL="342900" indent="-342900" algn="ctr">
              <a:buFont typeface="Arial" panose="020B0604020202020204" pitchFamily="34" charset="0"/>
              <a:buChar char="•"/>
            </a:pPr>
            <a:endParaRPr lang="it-IT" dirty="0"/>
          </a:p>
          <a:p>
            <a:pPr marL="342900" indent="-342900" algn="ctr">
              <a:buFont typeface="Arial" panose="020B0604020202020204" pitchFamily="34" charset="0"/>
              <a:buChar char="•"/>
            </a:pPr>
            <a:endParaRPr lang="it-IT" dirty="0" smtClean="0"/>
          </a:p>
          <a:p>
            <a:pPr marL="342900" indent="-342900" algn="ctr">
              <a:buFont typeface="Arial" panose="020B0604020202020204" pitchFamily="34" charset="0"/>
              <a:buChar char="•"/>
            </a:pPr>
            <a:endParaRPr lang="it-IT" dirty="0"/>
          </a:p>
        </p:txBody>
      </p:sp>
      <p:sp>
        <p:nvSpPr>
          <p:cNvPr id="8" name="CasellaDiTesto 7"/>
          <p:cNvSpPr txBox="1"/>
          <p:nvPr/>
        </p:nvSpPr>
        <p:spPr>
          <a:xfrm>
            <a:off x="960960" y="4333487"/>
            <a:ext cx="7297522" cy="1554272"/>
          </a:xfrm>
          <a:prstGeom prst="rect">
            <a:avLst/>
          </a:prstGeom>
          <a:noFill/>
        </p:spPr>
        <p:txBody>
          <a:bodyPr wrap="square" rtlCol="0">
            <a:spAutoFit/>
          </a:bodyPr>
          <a:lstStyle/>
          <a:p>
            <a:pPr algn="just"/>
            <a:r>
              <a:rPr lang="es-ES" dirty="0" smtClean="0"/>
              <a:t>Cada vez que pulsas un botón en el mando, éste emite una serie de ráfagas de luz IR que codifican un determinado código binario. Esas ráfagas de luz son recogidas por el detector del TV y decodificadas para convertirlas nuevamente en el código binario original.</a:t>
            </a:r>
            <a:endParaRPr lang="it-IT" dirty="0"/>
          </a:p>
        </p:txBody>
      </p:sp>
      <p:sp>
        <p:nvSpPr>
          <p:cNvPr id="5" name="AutoShape 2" descr="Risultati immagini per televisione"/>
          <p:cNvSpPr>
            <a:spLocks noChangeAspect="1" noChangeArrowheads="1"/>
          </p:cNvSpPr>
          <p:nvPr/>
        </p:nvSpPr>
        <p:spPr bwMode="auto">
          <a:xfrm>
            <a:off x="3847725" y="1108692"/>
            <a:ext cx="2454890" cy="245489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2" name="Picture 4" descr="Risultati immagini per televisio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198919"/>
            <a:ext cx="238125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504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CODIFICACIÓN (El </a:t>
            </a:r>
            <a:r>
              <a:rPr lang="en-US" dirty="0" err="1" smtClean="0"/>
              <a:t>protocolo</a:t>
            </a:r>
            <a:r>
              <a:rPr lang="en-US" dirty="0" smtClean="0"/>
              <a:t> “</a:t>
            </a:r>
            <a:r>
              <a:rPr lang="en-US" i="1" dirty="0" err="1" smtClean="0"/>
              <a:t>Nuestro</a:t>
            </a:r>
            <a:r>
              <a:rPr lang="en-US" dirty="0" smtClean="0"/>
              <a:t>”</a:t>
            </a:r>
            <a:r>
              <a:rPr lang="en-US" sz="2800" dirty="0" smtClean="0"/>
              <a:t>)</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8" name="Rettangolo 7"/>
          <p:cNvSpPr/>
          <p:nvPr/>
        </p:nvSpPr>
        <p:spPr>
          <a:xfrm>
            <a:off x="361869" y="4894604"/>
            <a:ext cx="7772481" cy="1261884"/>
          </a:xfrm>
          <a:prstGeom prst="rect">
            <a:avLst/>
          </a:prstGeom>
        </p:spPr>
        <p:txBody>
          <a:bodyPr wrap="square">
            <a:spAutoFit/>
          </a:bodyPr>
          <a:lstStyle/>
          <a:p>
            <a:pPr algn="just"/>
            <a:r>
              <a:rPr lang="es-ES" dirty="0" smtClean="0"/>
              <a:t>A intervalos fijos de tiempo (t), de por ejemplo 1 </a:t>
            </a:r>
            <a:r>
              <a:rPr lang="es-ES" dirty="0" err="1" smtClean="0"/>
              <a:t>mS</a:t>
            </a:r>
            <a:r>
              <a:rPr lang="es-ES" dirty="0" smtClean="0"/>
              <a:t>, se emiten o no las ráfagas de luz IR a 38 </a:t>
            </a:r>
            <a:r>
              <a:rPr lang="es-ES" dirty="0" err="1" smtClean="0"/>
              <a:t>KHz.</a:t>
            </a:r>
            <a:r>
              <a:rPr lang="es-ES" dirty="0" smtClean="0"/>
              <a:t> Durante ese mismo intervalo de tiempo de 1 </a:t>
            </a:r>
            <a:r>
              <a:rPr lang="es-ES" dirty="0" err="1" smtClean="0"/>
              <a:t>mS</a:t>
            </a:r>
            <a:r>
              <a:rPr lang="es-ES" dirty="0" smtClean="0"/>
              <a:t> exploras la patilla del detector. Estará a “0” si se recibe la ráfaga y a nivel “1” en caso contrario.</a:t>
            </a:r>
            <a:endParaRPr lang="it-IT" dirty="0">
              <a:latin typeface="+mn-lt"/>
            </a:endParaRPr>
          </a:p>
        </p:txBody>
      </p:sp>
      <p:sp>
        <p:nvSpPr>
          <p:cNvPr id="2" name="CasellaDiTesto 1"/>
          <p:cNvSpPr txBox="1"/>
          <p:nvPr/>
        </p:nvSpPr>
        <p:spPr>
          <a:xfrm>
            <a:off x="132736" y="820224"/>
            <a:ext cx="3937819" cy="1015663"/>
          </a:xfrm>
          <a:prstGeom prst="rect">
            <a:avLst/>
          </a:prstGeom>
          <a:noFill/>
        </p:spPr>
        <p:txBody>
          <a:bodyPr wrap="square" rtlCol="0">
            <a:spAutoFit/>
          </a:bodyPr>
          <a:lstStyle/>
          <a:p>
            <a:pPr algn="ctr"/>
            <a:r>
              <a:rPr lang="es-ES" sz="2000" dirty="0" smtClean="0"/>
              <a:t>¿</a:t>
            </a:r>
            <a:r>
              <a:rPr lang="es-ES" sz="2000" b="1" dirty="0" smtClean="0"/>
              <a:t>Cómo codificar o modular la luz IR para transmitir/recibir códigos binarios?</a:t>
            </a:r>
            <a:endParaRPr lang="it-IT" sz="2000" b="1" dirty="0">
              <a:latin typeface="+mn-lt"/>
            </a:endParaRPr>
          </a:p>
        </p:txBody>
      </p:sp>
      <p:grpSp>
        <p:nvGrpSpPr>
          <p:cNvPr id="13" name="Grupo 76"/>
          <p:cNvGrpSpPr/>
          <p:nvPr/>
        </p:nvGrpSpPr>
        <p:grpSpPr>
          <a:xfrm>
            <a:off x="2398688" y="1556247"/>
            <a:ext cx="5977247" cy="2063659"/>
            <a:chOff x="0" y="0"/>
            <a:chExt cx="5049579" cy="1647825"/>
          </a:xfrm>
        </p:grpSpPr>
        <p:pic>
          <p:nvPicPr>
            <p:cNvPr id="14" name="Imagen 7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1479" y="0"/>
              <a:ext cx="3848100" cy="1647825"/>
            </a:xfrm>
            <a:prstGeom prst="rect">
              <a:avLst/>
            </a:prstGeom>
          </p:spPr>
        </p:pic>
        <p:sp>
          <p:nvSpPr>
            <p:cNvPr id="15" name="Rectángulo 73"/>
            <p:cNvSpPr/>
            <p:nvPr/>
          </p:nvSpPr>
          <p:spPr>
            <a:xfrm>
              <a:off x="53162" y="287079"/>
              <a:ext cx="1360805" cy="371578"/>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Beams emitted</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Rectángulo 74"/>
            <p:cNvSpPr/>
            <p:nvPr/>
          </p:nvSpPr>
          <p:spPr>
            <a:xfrm>
              <a:off x="0" y="956930"/>
              <a:ext cx="1360805" cy="669290"/>
            </a:xfrm>
            <a:prstGeom prst="rect">
              <a:avLst/>
            </a:prstGeom>
            <a:no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Detector output</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CasellaDiTesto 3"/>
          <p:cNvSpPr txBox="1"/>
          <p:nvPr/>
        </p:nvSpPr>
        <p:spPr>
          <a:xfrm>
            <a:off x="1057275" y="3760950"/>
            <a:ext cx="7610475" cy="969496"/>
          </a:xfrm>
          <a:prstGeom prst="rect">
            <a:avLst/>
          </a:prstGeom>
          <a:noFill/>
        </p:spPr>
        <p:txBody>
          <a:bodyPr wrap="square" rtlCol="0">
            <a:spAutoFit/>
          </a:bodyPr>
          <a:lstStyle/>
          <a:p>
            <a:r>
              <a:rPr lang="es-ES" dirty="0" smtClean="0"/>
              <a:t>Si quieres transmitir por ejemplo el código binario 10110001 de 8 bits, bastaría con que con el </a:t>
            </a:r>
            <a:r>
              <a:rPr lang="es-ES" dirty="0" err="1" smtClean="0"/>
              <a:t>led</a:t>
            </a:r>
            <a:r>
              <a:rPr lang="es-ES" dirty="0" smtClean="0"/>
              <a:t> emisor generes o no una secuencia de ráfagas por unidad de tiempo </a:t>
            </a:r>
            <a:r>
              <a:rPr lang="es-ES" i="1" dirty="0" smtClean="0"/>
              <a:t>t.</a:t>
            </a:r>
            <a:endParaRPr lang="it-IT" dirty="0"/>
          </a:p>
        </p:txBody>
      </p:sp>
    </p:spTree>
    <p:extLst>
      <p:ext uri="{BB962C8B-B14F-4D97-AF65-F5344CB8AC3E}">
        <p14:creationId xmlns:p14="http://schemas.microsoft.com/office/powerpoint/2010/main" val="136484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CODIFICACIÓN (El </a:t>
            </a:r>
            <a:r>
              <a:rPr lang="en-US" dirty="0" err="1" smtClean="0"/>
              <a:t>protocolo</a:t>
            </a:r>
            <a:r>
              <a:rPr lang="en-US" dirty="0" smtClean="0"/>
              <a:t> “</a:t>
            </a:r>
            <a:r>
              <a:rPr lang="en-US" i="1" dirty="0" err="1" smtClean="0"/>
              <a:t>Nuestro</a:t>
            </a:r>
            <a:r>
              <a:rPr lang="en-US" i="1" dirty="0" smtClean="0"/>
              <a:t>”)</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4" name="CasellaDiTesto 3"/>
          <p:cNvSpPr txBox="1"/>
          <p:nvPr/>
        </p:nvSpPr>
        <p:spPr>
          <a:xfrm>
            <a:off x="714392" y="1328056"/>
            <a:ext cx="7504719" cy="3477875"/>
          </a:xfrm>
          <a:prstGeom prst="rect">
            <a:avLst/>
          </a:prstGeom>
          <a:noFill/>
        </p:spPr>
        <p:txBody>
          <a:bodyPr wrap="square" rtlCol="0">
            <a:spAutoFit/>
          </a:bodyPr>
          <a:lstStyle/>
          <a:p>
            <a:pPr algn="just">
              <a:buFont typeface="Wingdings" pitchFamily="2" charset="2"/>
              <a:buChar char="v"/>
              <a:tabLst>
                <a:tab pos="361950" algn="l"/>
              </a:tabLst>
            </a:pPr>
            <a:r>
              <a:rPr lang="es-ES" sz="2000" b="1" dirty="0" smtClean="0"/>
              <a:t> 	¿Cómo distinguir un código del siguiente? Esto es 	importante 	a tener en cuenta cuando un código acaba 	con el mismo bit que con el que empieza el siguiente. 	Imagina que un código termina con el bit “1” y el 	siguiente empieza también con un 	bit “1”.</a:t>
            </a:r>
          </a:p>
          <a:p>
            <a:pPr algn="just">
              <a:tabLst>
                <a:tab pos="361950" algn="l"/>
              </a:tabLst>
            </a:pPr>
            <a:endParaRPr lang="es-ES" sz="2000" b="1" dirty="0" smtClean="0"/>
          </a:p>
          <a:p>
            <a:pPr algn="just">
              <a:buFont typeface="Wingdings" pitchFamily="2" charset="2"/>
              <a:buChar char="v"/>
              <a:tabLst>
                <a:tab pos="361950" algn="l"/>
                <a:tab pos="447675" algn="l"/>
              </a:tabLst>
            </a:pPr>
            <a:r>
              <a:rPr lang="es-ES" sz="2000" b="1" dirty="0" smtClean="0"/>
              <a:t> 	Imagina que llegan dos bits consecutivos del mismo 	valor “1” o “0”. Si los intervalos de tiempo </a:t>
            </a:r>
            <a:r>
              <a:rPr lang="es-ES" sz="2000" b="1" i="1" dirty="0" smtClean="0"/>
              <a:t>t en los 	que exploras la salida del detector se desfasan 	</a:t>
            </a:r>
            <a:r>
              <a:rPr lang="es-ES" sz="2000" b="1" dirty="0" smtClean="0"/>
              <a:t>ligeramente… ¿Cómo sabes si es el bit previo o el 	siguiente?</a:t>
            </a:r>
            <a:endParaRPr lang="it-IT" b="1" dirty="0"/>
          </a:p>
        </p:txBody>
      </p:sp>
      <p:sp>
        <p:nvSpPr>
          <p:cNvPr id="5" name="CasellaDiTesto 4"/>
          <p:cNvSpPr txBox="1"/>
          <p:nvPr/>
        </p:nvSpPr>
        <p:spPr>
          <a:xfrm>
            <a:off x="4466751" y="5256452"/>
            <a:ext cx="4247535" cy="384721"/>
          </a:xfrm>
          <a:prstGeom prst="rect">
            <a:avLst/>
          </a:prstGeom>
          <a:noFill/>
        </p:spPr>
        <p:txBody>
          <a:bodyPr wrap="square" rtlCol="0">
            <a:spAutoFit/>
          </a:bodyPr>
          <a:lstStyle/>
          <a:p>
            <a:r>
              <a:rPr lang="it-IT" dirty="0" smtClean="0">
                <a:latin typeface="+mn-lt"/>
              </a:rPr>
              <a:t>...El protocolo “</a:t>
            </a:r>
            <a:r>
              <a:rPr lang="it-IT" i="1" dirty="0" smtClean="0">
                <a:latin typeface="+mn-lt"/>
              </a:rPr>
              <a:t>Nuestro</a:t>
            </a:r>
            <a:r>
              <a:rPr lang="it-IT" dirty="0" smtClean="0">
                <a:latin typeface="+mn-lt"/>
              </a:rPr>
              <a:t>”...</a:t>
            </a:r>
            <a:endParaRPr lang="it-IT" dirty="0">
              <a:latin typeface="+mn-lt"/>
            </a:endParaRPr>
          </a:p>
        </p:txBody>
      </p:sp>
    </p:spTree>
    <p:extLst>
      <p:ext uri="{BB962C8B-B14F-4D97-AF65-F5344CB8AC3E}">
        <p14:creationId xmlns:p14="http://schemas.microsoft.com/office/powerpoint/2010/main" val="1968146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CODIFICACIÓN (El </a:t>
            </a:r>
            <a:r>
              <a:rPr lang="en-US" dirty="0" err="1" smtClean="0"/>
              <a:t>protocolo</a:t>
            </a:r>
            <a:r>
              <a:rPr lang="en-US" dirty="0" smtClean="0"/>
              <a:t> “</a:t>
            </a:r>
            <a:r>
              <a:rPr lang="en-US" i="1" dirty="0" err="1" smtClean="0"/>
              <a:t>Nuestro</a:t>
            </a:r>
            <a:r>
              <a:rPr lang="en-US" dirty="0" smtClean="0"/>
              <a:t>”)</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4" name="CasellaDiTesto 3"/>
          <p:cNvSpPr txBox="1"/>
          <p:nvPr/>
        </p:nvSpPr>
        <p:spPr>
          <a:xfrm>
            <a:off x="5053245" y="740730"/>
            <a:ext cx="3890730" cy="2723823"/>
          </a:xfrm>
          <a:prstGeom prst="rect">
            <a:avLst/>
          </a:prstGeom>
          <a:noFill/>
        </p:spPr>
        <p:txBody>
          <a:bodyPr wrap="square" rtlCol="0">
            <a:spAutoFit/>
          </a:bodyPr>
          <a:lstStyle/>
          <a:p>
            <a:r>
              <a:rPr lang="es-ES" dirty="0" smtClean="0"/>
              <a:t>Ya ves que transmitir un bit “0” o un bit “1” no consiste simplemente en mandar o no una ráfaga. Esa ráfaga tiene que tener una determinada duración (600 </a:t>
            </a:r>
            <a:r>
              <a:rPr lang="es-ES" dirty="0" err="1" smtClean="0"/>
              <a:t>μS</a:t>
            </a:r>
            <a:r>
              <a:rPr lang="es-ES" dirty="0" smtClean="0"/>
              <a:t> o 1200 </a:t>
            </a:r>
            <a:r>
              <a:rPr lang="es-ES" dirty="0" err="1" smtClean="0"/>
              <a:t>μS</a:t>
            </a:r>
            <a:r>
              <a:rPr lang="es-ES" dirty="0" smtClean="0"/>
              <a:t>). Además, para distinguir un bit del siguiente, toda ráfaga debe ir seguida de un espacio en “</a:t>
            </a:r>
            <a:r>
              <a:rPr lang="es-ES" i="1" dirty="0" smtClean="0"/>
              <a:t>blanco” de, por ejemplo, 600 </a:t>
            </a:r>
            <a:r>
              <a:rPr lang="es-ES" i="1" dirty="0" err="1" smtClean="0"/>
              <a:t>μS</a:t>
            </a:r>
            <a:r>
              <a:rPr lang="es-ES" i="1" dirty="0" smtClean="0"/>
              <a:t>.</a:t>
            </a:r>
            <a:endParaRPr lang="it-IT" dirty="0"/>
          </a:p>
        </p:txBody>
      </p:sp>
      <p:pic>
        <p:nvPicPr>
          <p:cNvPr id="11" name="Imagen 78"/>
          <p:cNvPicPr/>
          <p:nvPr/>
        </p:nvPicPr>
        <p:blipFill>
          <a:blip r:embed="rId5">
            <a:extLst>
              <a:ext uri="{28A0092B-C50C-407E-A947-70E740481C1C}">
                <a14:useLocalDpi xmlns:a14="http://schemas.microsoft.com/office/drawing/2010/main" val="0"/>
              </a:ext>
            </a:extLst>
          </a:blip>
          <a:stretch>
            <a:fillRect/>
          </a:stretch>
        </p:blipFill>
        <p:spPr>
          <a:xfrm>
            <a:off x="215160" y="1135696"/>
            <a:ext cx="4861130" cy="1579234"/>
          </a:xfrm>
          <a:prstGeom prst="rect">
            <a:avLst/>
          </a:prstGeom>
        </p:spPr>
      </p:pic>
      <p:sp>
        <p:nvSpPr>
          <p:cNvPr id="2" name="CasellaDiTesto 1"/>
          <p:cNvSpPr txBox="1"/>
          <p:nvPr/>
        </p:nvSpPr>
        <p:spPr>
          <a:xfrm>
            <a:off x="396134" y="3780660"/>
            <a:ext cx="8385916" cy="2139047"/>
          </a:xfrm>
          <a:prstGeom prst="rect">
            <a:avLst/>
          </a:prstGeom>
          <a:noFill/>
        </p:spPr>
        <p:txBody>
          <a:bodyPr wrap="square" rtlCol="0">
            <a:spAutoFit/>
          </a:bodyPr>
          <a:lstStyle/>
          <a:p>
            <a:pPr>
              <a:buFont typeface="Arial" pitchFamily="34" charset="0"/>
              <a:buChar char="•"/>
            </a:pPr>
            <a:r>
              <a:rPr lang="es-ES" dirty="0" smtClean="0"/>
              <a:t> Todos los códigos que se transmiten/reciben son de 8 bits (un byte).</a:t>
            </a:r>
          </a:p>
          <a:p>
            <a:pPr>
              <a:buFont typeface="Arial" pitchFamily="34" charset="0"/>
              <a:buChar char="•"/>
            </a:pPr>
            <a:r>
              <a:rPr lang="es-ES" dirty="0" smtClean="0"/>
              <a:t> Se empieza transmitiendo/recibiendo el bit de menos peso (LSB), el que está más a la derecha del byte.</a:t>
            </a:r>
          </a:p>
          <a:p>
            <a:pPr>
              <a:buFont typeface="Arial" pitchFamily="34" charset="0"/>
              <a:buChar char="•"/>
            </a:pPr>
            <a:r>
              <a:rPr lang="es-ES" dirty="0" smtClean="0"/>
              <a:t> Todos los códigos empiezan con un estado inicial que consiste en una ráfaga de 2400 </a:t>
            </a:r>
            <a:r>
              <a:rPr lang="es-ES" dirty="0" err="1" smtClean="0"/>
              <a:t>μS</a:t>
            </a:r>
            <a:r>
              <a:rPr lang="es-ES" dirty="0" smtClean="0"/>
              <a:t> de duración seguido de un espacio de 600 </a:t>
            </a:r>
            <a:r>
              <a:rPr lang="es-ES" dirty="0" err="1" smtClean="0"/>
              <a:t>μS</a:t>
            </a:r>
            <a:r>
              <a:rPr lang="es-ES" dirty="0" smtClean="0"/>
              <a:t>. Este bit, llamado de “</a:t>
            </a:r>
            <a:r>
              <a:rPr lang="es-ES" i="1" dirty="0" smtClean="0"/>
              <a:t>inicio”, permite conocer donde comienza un nuevo byte o código.</a:t>
            </a:r>
            <a:endParaRPr lang="it-IT" dirty="0"/>
          </a:p>
        </p:txBody>
      </p:sp>
    </p:spTree>
    <p:extLst>
      <p:ext uri="{BB962C8B-B14F-4D97-AF65-F5344CB8AC3E}">
        <p14:creationId xmlns:p14="http://schemas.microsoft.com/office/powerpoint/2010/main" val="280799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CODIFICACIÓN (El </a:t>
            </a:r>
            <a:r>
              <a:rPr lang="en-US" dirty="0" err="1" smtClean="0"/>
              <a:t>protocolo</a:t>
            </a:r>
            <a:r>
              <a:rPr lang="en-US" dirty="0" smtClean="0"/>
              <a:t> “</a:t>
            </a:r>
            <a:r>
              <a:rPr lang="en-US" i="1" dirty="0" err="1" smtClean="0"/>
              <a:t>Nuestro</a:t>
            </a:r>
            <a:r>
              <a:rPr lang="en-US" dirty="0" smtClean="0"/>
              <a:t>”)</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17</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4" name="CasellaDiTesto 3"/>
          <p:cNvSpPr txBox="1"/>
          <p:nvPr/>
        </p:nvSpPr>
        <p:spPr>
          <a:xfrm>
            <a:off x="452898" y="4440648"/>
            <a:ext cx="8214851" cy="1846659"/>
          </a:xfrm>
          <a:prstGeom prst="rect">
            <a:avLst/>
          </a:prstGeom>
          <a:noFill/>
        </p:spPr>
        <p:txBody>
          <a:bodyPr wrap="square" rtlCol="0">
            <a:spAutoFit/>
          </a:bodyPr>
          <a:lstStyle/>
          <a:p>
            <a:pPr algn="just"/>
            <a:r>
              <a:rPr lang="es-ES" dirty="0" smtClean="0"/>
              <a:t>Ya ves que básicamente se trata de controlar el tiempo en que la salida del detector se mantiene a nivel “0” en cada bit. Si está durante 2400 </a:t>
            </a:r>
            <a:r>
              <a:rPr lang="es-ES" dirty="0" err="1" smtClean="0"/>
              <a:t>μS</a:t>
            </a:r>
            <a:r>
              <a:rPr lang="es-ES" dirty="0" smtClean="0"/>
              <a:t> se trata del bit de inicio. Empieza un nuevo byte o código. Si se mantiene durante 1200 </a:t>
            </a:r>
            <a:r>
              <a:rPr lang="es-ES" dirty="0" err="1" smtClean="0"/>
              <a:t>μS</a:t>
            </a:r>
            <a:r>
              <a:rPr lang="es-ES" dirty="0" smtClean="0"/>
              <a:t> se trata de un bit “1” y si se mantiene durante 600 </a:t>
            </a:r>
            <a:r>
              <a:rPr lang="es-ES" dirty="0" err="1" smtClean="0"/>
              <a:t>μS</a:t>
            </a:r>
            <a:r>
              <a:rPr lang="es-ES" dirty="0" smtClean="0"/>
              <a:t> se trata de un bit “0”. Entre un bit y el siguiente, la salida del detector se debe mantener a nivel “1” durante 600 </a:t>
            </a:r>
            <a:r>
              <a:rPr lang="es-ES" dirty="0" err="1" smtClean="0"/>
              <a:t>μS</a:t>
            </a:r>
            <a:r>
              <a:rPr lang="es-ES" dirty="0" smtClean="0"/>
              <a:t>.</a:t>
            </a:r>
            <a:endParaRPr lang="it-IT" dirty="0"/>
          </a:p>
        </p:txBody>
      </p:sp>
      <p:pic>
        <p:nvPicPr>
          <p:cNvPr id="12" name="Imagen 80"/>
          <p:cNvPicPr/>
          <p:nvPr/>
        </p:nvPicPr>
        <p:blipFill>
          <a:blip r:embed="rId5">
            <a:extLst>
              <a:ext uri="{28A0092B-C50C-407E-A947-70E740481C1C}">
                <a14:useLocalDpi xmlns:a14="http://schemas.microsoft.com/office/drawing/2010/main" val="0"/>
              </a:ext>
            </a:extLst>
          </a:blip>
          <a:stretch>
            <a:fillRect/>
          </a:stretch>
        </p:blipFill>
        <p:spPr>
          <a:xfrm>
            <a:off x="1124438" y="820611"/>
            <a:ext cx="6994525" cy="3472566"/>
          </a:xfrm>
          <a:prstGeom prst="rect">
            <a:avLst/>
          </a:prstGeom>
        </p:spPr>
      </p:pic>
    </p:spTree>
    <p:extLst>
      <p:ext uri="{BB962C8B-B14F-4D97-AF65-F5344CB8AC3E}">
        <p14:creationId xmlns:p14="http://schemas.microsoft.com/office/powerpoint/2010/main" val="362855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CODIFICACIÓN (La </a:t>
            </a:r>
            <a:r>
              <a:rPr lang="en-US" dirty="0" err="1" smtClean="0"/>
              <a:t>librería</a:t>
            </a:r>
            <a:r>
              <a:rPr lang="en-US" dirty="0" smtClean="0"/>
              <a:t> “</a:t>
            </a:r>
            <a:r>
              <a:rPr lang="en-US" i="1" dirty="0" err="1" smtClean="0"/>
              <a:t>IrNuestro</a:t>
            </a:r>
            <a:r>
              <a:rPr lang="en-US" dirty="0" smtClean="0"/>
              <a:t>”)</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4" name="CasellaDiTesto 3"/>
          <p:cNvSpPr txBox="1"/>
          <p:nvPr/>
        </p:nvSpPr>
        <p:spPr>
          <a:xfrm>
            <a:off x="208159" y="820219"/>
            <a:ext cx="8754866" cy="1261884"/>
          </a:xfrm>
          <a:prstGeom prst="rect">
            <a:avLst/>
          </a:prstGeom>
          <a:noFill/>
        </p:spPr>
        <p:txBody>
          <a:bodyPr wrap="square" rtlCol="0">
            <a:spAutoFit/>
          </a:bodyPr>
          <a:lstStyle/>
          <a:p>
            <a:r>
              <a:rPr lang="es-ES" b="1" dirty="0" err="1" smtClean="0">
                <a:latin typeface="+mn-lt"/>
              </a:rPr>
              <a:t>IrNuestro.h</a:t>
            </a:r>
            <a:r>
              <a:rPr lang="es-ES" dirty="0" smtClean="0">
                <a:latin typeface="+mn-lt"/>
              </a:rPr>
              <a:t> Contiene el nombre de todas las funciones que contiene la librería.</a:t>
            </a:r>
          </a:p>
          <a:p>
            <a:r>
              <a:rPr lang="es-ES" b="1" dirty="0" smtClean="0">
                <a:latin typeface="+mn-lt"/>
              </a:rPr>
              <a:t>IrNuestro.cpp</a:t>
            </a:r>
            <a:r>
              <a:rPr lang="es-ES" dirty="0" smtClean="0">
                <a:latin typeface="+mn-lt"/>
              </a:rPr>
              <a:t> Contiene el código o instrucciones que ejecuta cada función.</a:t>
            </a:r>
          </a:p>
          <a:p>
            <a:pPr algn="just"/>
            <a:endParaRPr lang="it-IT" dirty="0" smtClean="0">
              <a:latin typeface="+mn-lt"/>
            </a:endParaRPr>
          </a:p>
          <a:p>
            <a:pPr algn="ctr"/>
            <a:r>
              <a:rPr lang="es-ES" dirty="0" smtClean="0">
                <a:latin typeface="+mn-lt"/>
              </a:rPr>
              <a:t>Solo consta de tres funciones:</a:t>
            </a:r>
            <a:endParaRPr lang="it-IT" dirty="0">
              <a:latin typeface="+mn-lt"/>
            </a:endParaRPr>
          </a:p>
        </p:txBody>
      </p:sp>
      <p:sp>
        <p:nvSpPr>
          <p:cNvPr id="2" name="CasellaDiTesto 1"/>
          <p:cNvSpPr txBox="1"/>
          <p:nvPr/>
        </p:nvSpPr>
        <p:spPr>
          <a:xfrm>
            <a:off x="221029" y="2025908"/>
            <a:ext cx="8580071" cy="4247317"/>
          </a:xfrm>
          <a:prstGeom prst="rect">
            <a:avLst/>
          </a:prstGeom>
          <a:noFill/>
        </p:spPr>
        <p:txBody>
          <a:bodyPr wrap="square" rtlCol="0">
            <a:spAutoFit/>
          </a:bodyPr>
          <a:lstStyle/>
          <a:p>
            <a:r>
              <a:rPr lang="en-GB" sz="1800" b="1" u="sng" dirty="0" smtClean="0">
                <a:latin typeface="+mn-lt"/>
              </a:rPr>
              <a:t>La </a:t>
            </a:r>
            <a:r>
              <a:rPr lang="en-GB" sz="1800" b="1" u="sng" dirty="0" err="1" smtClean="0">
                <a:latin typeface="+mn-lt"/>
              </a:rPr>
              <a:t>función</a:t>
            </a:r>
            <a:r>
              <a:rPr lang="en-GB" sz="1800" b="1" u="sng" dirty="0" smtClean="0">
                <a:latin typeface="+mn-lt"/>
              </a:rPr>
              <a:t> burst</a:t>
            </a:r>
            <a:r>
              <a:rPr lang="en-GB" sz="1800" b="1" u="sng" dirty="0">
                <a:latin typeface="+mn-lt"/>
              </a:rPr>
              <a:t>() </a:t>
            </a:r>
            <a:r>
              <a:rPr lang="es-ES" sz="1800" b="1" u="sng" dirty="0" smtClean="0">
                <a:latin typeface="+mn-lt"/>
              </a:rPr>
              <a:t>g</a:t>
            </a:r>
            <a:r>
              <a:rPr lang="es-ES" sz="1800" dirty="0" smtClean="0">
                <a:latin typeface="+mn-lt"/>
              </a:rPr>
              <a:t>enera una ráfaga de 38 </a:t>
            </a:r>
            <a:r>
              <a:rPr lang="es-ES" sz="1800" dirty="0" err="1" smtClean="0">
                <a:latin typeface="+mn-lt"/>
              </a:rPr>
              <a:t>KHz</a:t>
            </a:r>
            <a:r>
              <a:rPr lang="es-ES" sz="1800" dirty="0" smtClean="0">
                <a:latin typeface="+mn-lt"/>
              </a:rPr>
              <a:t> por la patilla indicada y durante el tiempo deseado</a:t>
            </a:r>
            <a:r>
              <a:rPr lang="en-GB" sz="1800" dirty="0" smtClean="0">
                <a:latin typeface="+mn-lt"/>
              </a:rPr>
              <a:t>.</a:t>
            </a:r>
            <a:endParaRPr lang="it-IT" sz="1800" dirty="0">
              <a:latin typeface="+mn-lt"/>
            </a:endParaRPr>
          </a:p>
          <a:p>
            <a:r>
              <a:rPr lang="es-ES" sz="1800" b="1" dirty="0" smtClean="0">
                <a:latin typeface="+mn-lt"/>
              </a:rPr>
              <a:t>Sintaxis</a:t>
            </a:r>
            <a:r>
              <a:rPr lang="es-ES" sz="1800" dirty="0" smtClean="0">
                <a:latin typeface="+mn-lt"/>
              </a:rPr>
              <a:t>: </a:t>
            </a:r>
            <a:r>
              <a:rPr lang="es-ES" sz="1800" b="1" i="1" dirty="0" err="1" smtClean="0">
                <a:latin typeface="+mn-lt"/>
              </a:rPr>
              <a:t>burst</a:t>
            </a:r>
            <a:r>
              <a:rPr lang="es-ES" sz="1800" b="1" i="1" dirty="0" smtClean="0">
                <a:latin typeface="+mn-lt"/>
              </a:rPr>
              <a:t>(pin, tiempo);</a:t>
            </a:r>
          </a:p>
          <a:p>
            <a:r>
              <a:rPr lang="es-ES" sz="1800" i="1" dirty="0" smtClean="0">
                <a:latin typeface="+mn-lt"/>
              </a:rPr>
              <a:t>pin: Patilla de salida de la ráfaga de 38 </a:t>
            </a:r>
            <a:r>
              <a:rPr lang="es-ES" sz="1800" i="1" dirty="0" err="1" smtClean="0">
                <a:latin typeface="+mn-lt"/>
              </a:rPr>
              <a:t>KHz</a:t>
            </a:r>
            <a:endParaRPr lang="es-ES" sz="1800" i="1" dirty="0" smtClean="0">
              <a:latin typeface="+mn-lt"/>
            </a:endParaRPr>
          </a:p>
          <a:p>
            <a:r>
              <a:rPr lang="es-ES" sz="1800" i="1" dirty="0" smtClean="0">
                <a:latin typeface="+mn-lt"/>
              </a:rPr>
              <a:t>tiempo: Duración, en microsegundos, de la ráfaga.</a:t>
            </a:r>
          </a:p>
          <a:p>
            <a:endParaRPr lang="en-GB" sz="1800" b="1" u="sng" dirty="0" smtClean="0">
              <a:latin typeface="+mn-lt"/>
            </a:endParaRPr>
          </a:p>
          <a:p>
            <a:r>
              <a:rPr lang="en-GB" sz="1800" b="1" u="sng" dirty="0" smtClean="0">
                <a:latin typeface="+mn-lt"/>
              </a:rPr>
              <a:t>La </a:t>
            </a:r>
            <a:r>
              <a:rPr lang="en-GB" sz="1800" b="1" u="sng" dirty="0" err="1" smtClean="0">
                <a:latin typeface="+mn-lt"/>
              </a:rPr>
              <a:t>función</a:t>
            </a:r>
            <a:r>
              <a:rPr lang="en-GB" sz="1800" b="1" u="sng" dirty="0" smtClean="0">
                <a:latin typeface="+mn-lt"/>
              </a:rPr>
              <a:t> </a:t>
            </a:r>
            <a:r>
              <a:rPr lang="en-GB" sz="1800" b="1" u="sng" dirty="0" err="1" smtClean="0">
                <a:latin typeface="+mn-lt"/>
              </a:rPr>
              <a:t>IrTx</a:t>
            </a:r>
            <a:r>
              <a:rPr lang="en-GB" sz="1800" b="1" u="sng" dirty="0" smtClean="0">
                <a:latin typeface="+mn-lt"/>
              </a:rPr>
              <a:t>()</a:t>
            </a:r>
            <a:r>
              <a:rPr lang="es-ES" sz="1800" dirty="0" smtClean="0">
                <a:latin typeface="+mn-lt"/>
              </a:rPr>
              <a:t> transmite un dato por la patilla indicada según el protocolo “</a:t>
            </a:r>
            <a:r>
              <a:rPr lang="es-ES" sz="1800" i="1" dirty="0" smtClean="0">
                <a:latin typeface="+mn-lt"/>
              </a:rPr>
              <a:t>Nuestro”.</a:t>
            </a:r>
            <a:endParaRPr lang="it-IT" sz="1800" dirty="0">
              <a:latin typeface="+mn-lt"/>
            </a:endParaRPr>
          </a:p>
          <a:p>
            <a:r>
              <a:rPr lang="es-ES" sz="1800" b="1" dirty="0" smtClean="0">
                <a:latin typeface="+mn-lt"/>
              </a:rPr>
              <a:t>Sintaxis: </a:t>
            </a:r>
            <a:r>
              <a:rPr lang="es-ES" sz="1800" b="1" i="1" dirty="0" err="1" smtClean="0">
                <a:latin typeface="+mn-lt"/>
              </a:rPr>
              <a:t>var.IrTx</a:t>
            </a:r>
            <a:r>
              <a:rPr lang="es-ES" sz="1800" b="1" i="1" dirty="0" smtClean="0">
                <a:latin typeface="+mn-lt"/>
              </a:rPr>
              <a:t>(pin, dato);</a:t>
            </a:r>
          </a:p>
          <a:p>
            <a:r>
              <a:rPr lang="es-ES" sz="1800" i="1" dirty="0" smtClean="0">
                <a:latin typeface="+mn-lt"/>
              </a:rPr>
              <a:t>pin: Patilla de salida</a:t>
            </a:r>
          </a:p>
          <a:p>
            <a:r>
              <a:rPr lang="pt-BR" sz="1800" i="1" dirty="0" smtClean="0">
                <a:latin typeface="+mn-lt"/>
              </a:rPr>
              <a:t>dato: Dato de 8 bits a transmitir</a:t>
            </a:r>
            <a:r>
              <a:rPr lang="en-GB" sz="1800" i="1" dirty="0">
                <a:latin typeface="+mn-lt"/>
              </a:rPr>
              <a:t> </a:t>
            </a:r>
            <a:endParaRPr lang="en-GB" sz="1800" i="1" dirty="0" smtClean="0">
              <a:latin typeface="+mn-lt"/>
            </a:endParaRPr>
          </a:p>
          <a:p>
            <a:endParaRPr lang="en-GB" sz="1800" b="1" i="1" dirty="0" smtClean="0">
              <a:latin typeface="+mn-lt"/>
            </a:endParaRPr>
          </a:p>
          <a:p>
            <a:r>
              <a:rPr lang="en-GB" sz="1800" b="1" dirty="0" smtClean="0">
                <a:latin typeface="+mn-lt"/>
              </a:rPr>
              <a:t>La </a:t>
            </a:r>
            <a:r>
              <a:rPr lang="en-GB" sz="1800" b="1" dirty="0" err="1" smtClean="0">
                <a:latin typeface="+mn-lt"/>
              </a:rPr>
              <a:t>función</a:t>
            </a:r>
            <a:r>
              <a:rPr lang="en-GB" sz="1800" b="1" dirty="0" smtClean="0">
                <a:latin typeface="+mn-lt"/>
              </a:rPr>
              <a:t> </a:t>
            </a:r>
            <a:r>
              <a:rPr lang="en-GB" sz="1800" b="1" dirty="0" err="1" smtClean="0">
                <a:latin typeface="+mn-lt"/>
              </a:rPr>
              <a:t>IrRx</a:t>
            </a:r>
            <a:r>
              <a:rPr lang="en-GB" sz="1800" b="1" dirty="0">
                <a:latin typeface="+mn-lt"/>
              </a:rPr>
              <a:t>() </a:t>
            </a:r>
            <a:r>
              <a:rPr lang="es-ES" sz="1800" b="1" dirty="0" smtClean="0">
                <a:latin typeface="+mn-lt"/>
              </a:rPr>
              <a:t>d</a:t>
            </a:r>
            <a:r>
              <a:rPr lang="es-ES" sz="1800" dirty="0" smtClean="0">
                <a:latin typeface="+mn-lt"/>
              </a:rPr>
              <a:t>evuelve el dato de 8 bits recibido por la patilla indicada, según el protocolo “</a:t>
            </a:r>
            <a:r>
              <a:rPr lang="es-ES" sz="1800" i="1" dirty="0" smtClean="0">
                <a:latin typeface="+mn-lt"/>
              </a:rPr>
              <a:t>Nuestro”.</a:t>
            </a:r>
            <a:endParaRPr lang="en-GB" sz="1800" i="1" dirty="0" smtClean="0">
              <a:latin typeface="+mn-lt"/>
            </a:endParaRPr>
          </a:p>
          <a:p>
            <a:r>
              <a:rPr lang="es-ES" sz="1800" b="1" dirty="0" smtClean="0">
                <a:latin typeface="+mn-lt"/>
              </a:rPr>
              <a:t>Sintaxis: </a:t>
            </a:r>
            <a:r>
              <a:rPr lang="es-ES" sz="1800" b="1" i="1" dirty="0" err="1" smtClean="0">
                <a:latin typeface="+mn-lt"/>
              </a:rPr>
              <a:t>var.IrRx</a:t>
            </a:r>
            <a:r>
              <a:rPr lang="es-ES" sz="1800" b="1" i="1" dirty="0" smtClean="0">
                <a:latin typeface="+mn-lt"/>
              </a:rPr>
              <a:t>(pin);</a:t>
            </a:r>
          </a:p>
          <a:p>
            <a:r>
              <a:rPr lang="es-ES" sz="1800" i="1" dirty="0" smtClean="0">
                <a:latin typeface="+mn-lt"/>
              </a:rPr>
              <a:t>pin: Patilla de entrada</a:t>
            </a:r>
            <a:endParaRPr lang="it-IT" sz="1800" dirty="0">
              <a:latin typeface="+mn-lt"/>
            </a:endParaRPr>
          </a:p>
        </p:txBody>
      </p:sp>
    </p:spTree>
    <p:extLst>
      <p:ext uri="{BB962C8B-B14F-4D97-AF65-F5344CB8AC3E}">
        <p14:creationId xmlns:p14="http://schemas.microsoft.com/office/powerpoint/2010/main" val="1089913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CODIFICACIÓN (</a:t>
            </a:r>
            <a:r>
              <a:rPr lang="en-US" dirty="0" err="1" smtClean="0"/>
              <a:t>Otros</a:t>
            </a:r>
            <a:r>
              <a:rPr lang="en-US" dirty="0" smtClean="0"/>
              <a:t> </a:t>
            </a:r>
            <a:r>
              <a:rPr lang="en-US" dirty="0" err="1" smtClean="0"/>
              <a:t>protocolos</a:t>
            </a:r>
            <a:r>
              <a:rPr lang="en-US" dirty="0" smtClean="0"/>
              <a:t>)</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sp>
        <p:nvSpPr>
          <p:cNvPr id="6" name="Rettangolo 5"/>
          <p:cNvSpPr/>
          <p:nvPr/>
        </p:nvSpPr>
        <p:spPr>
          <a:xfrm>
            <a:off x="681271" y="1135696"/>
            <a:ext cx="4572000" cy="384721"/>
          </a:xfrm>
          <a:prstGeom prst="rect">
            <a:avLst/>
          </a:prstGeom>
        </p:spPr>
        <p:txBody>
          <a:bodyPr>
            <a:spAutoFit/>
          </a:bodyPr>
          <a:lstStyle/>
          <a:p>
            <a:pPr lvl="0"/>
            <a:endParaRPr lang="en-GB" b="1" cap="all" dirty="0"/>
          </a:p>
        </p:txBody>
      </p:sp>
      <p:sp>
        <p:nvSpPr>
          <p:cNvPr id="2" name="CasellaDiTesto 1"/>
          <p:cNvSpPr txBox="1"/>
          <p:nvPr/>
        </p:nvSpPr>
        <p:spPr>
          <a:xfrm>
            <a:off x="451959" y="2662649"/>
            <a:ext cx="8240081" cy="692497"/>
          </a:xfrm>
          <a:prstGeom prst="rect">
            <a:avLst/>
          </a:prstGeom>
          <a:noFill/>
        </p:spPr>
        <p:txBody>
          <a:bodyPr wrap="square" rtlCol="0">
            <a:spAutoFit/>
          </a:bodyPr>
          <a:lstStyle/>
          <a:p>
            <a:pPr algn="ctr"/>
            <a:r>
              <a:rPr lang="en-GB" sz="2000" u="sng" dirty="0">
                <a:latin typeface="+mn-lt"/>
                <a:hlinkClick r:id="rId5"/>
              </a:rPr>
              <a:t>http://</a:t>
            </a:r>
            <a:r>
              <a:rPr lang="en-GB" sz="2000" u="sng" dirty="0" smtClean="0">
                <a:latin typeface="+mn-lt"/>
                <a:hlinkClick r:id="rId5"/>
              </a:rPr>
              <a:t>www.sbprojects.com/knowledge/ir/index.php</a:t>
            </a:r>
            <a:endParaRPr lang="en-GB" sz="2000" u="sng" dirty="0" smtClean="0">
              <a:latin typeface="+mn-lt"/>
            </a:endParaRPr>
          </a:p>
          <a:p>
            <a:pPr algn="ctr"/>
            <a:r>
              <a:rPr lang="en-GB" dirty="0" smtClean="0"/>
              <a:t> </a:t>
            </a:r>
            <a:endParaRPr lang="it-IT" dirty="0"/>
          </a:p>
        </p:txBody>
      </p:sp>
      <p:sp>
        <p:nvSpPr>
          <p:cNvPr id="11" name="CasellaDiTesto 10"/>
          <p:cNvSpPr txBox="1"/>
          <p:nvPr/>
        </p:nvSpPr>
        <p:spPr>
          <a:xfrm>
            <a:off x="451959" y="3640498"/>
            <a:ext cx="8240081" cy="400110"/>
          </a:xfrm>
          <a:prstGeom prst="rect">
            <a:avLst/>
          </a:prstGeom>
          <a:noFill/>
        </p:spPr>
        <p:txBody>
          <a:bodyPr wrap="square" rtlCol="0">
            <a:spAutoFit/>
          </a:bodyPr>
          <a:lstStyle/>
          <a:p>
            <a:pPr algn="ctr"/>
            <a:r>
              <a:rPr lang="en-GB" sz="2000" u="sng" dirty="0">
                <a:latin typeface="+mn-lt"/>
                <a:hlinkClick r:id="rId6"/>
              </a:rPr>
              <a:t>http://</a:t>
            </a:r>
            <a:r>
              <a:rPr lang="en-GB" sz="2000" u="sng" dirty="0" smtClean="0">
                <a:latin typeface="+mn-lt"/>
                <a:hlinkClick r:id="rId6"/>
              </a:rPr>
              <a:t>www.righto.com/2009/08/multi-protocol-infrared-remote-library.html</a:t>
            </a:r>
            <a:r>
              <a:rPr lang="en-GB" dirty="0" smtClean="0"/>
              <a:t> </a:t>
            </a:r>
            <a:endParaRPr lang="it-IT" dirty="0"/>
          </a:p>
        </p:txBody>
      </p:sp>
    </p:spTree>
    <p:extLst>
      <p:ext uri="{BB962C8B-B14F-4D97-AF65-F5344CB8AC3E}">
        <p14:creationId xmlns:p14="http://schemas.microsoft.com/office/powerpoint/2010/main" val="787070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n-US" sz="3600" dirty="0" err="1" smtClean="0"/>
              <a:t>Objetivo</a:t>
            </a:r>
            <a:r>
              <a:rPr lang="en-US" sz="3600" dirty="0" smtClean="0"/>
              <a:t> y </a:t>
            </a:r>
            <a:r>
              <a:rPr lang="en-US" sz="3600" dirty="0" err="1" smtClean="0"/>
              <a:t>Programa</a:t>
            </a:r>
            <a:r>
              <a:rPr lang="en-US" sz="3600" dirty="0" smtClean="0"/>
              <a:t> de la </a:t>
            </a:r>
            <a:r>
              <a:rPr lang="en-US" sz="3600" dirty="0" err="1" smtClean="0"/>
              <a:t>Unidad</a:t>
            </a:r>
            <a:r>
              <a:rPr lang="en-US" sz="3600" dirty="0" smtClean="0"/>
              <a:t> 7</a:t>
            </a:r>
            <a:endParaRPr lang="el-GR" sz="3600" dirty="0"/>
          </a:p>
        </p:txBody>
      </p:sp>
      <p:sp>
        <p:nvSpPr>
          <p:cNvPr id="11" name="Στρογγυλεμένο ορθογώνιο 7"/>
          <p:cNvSpPr/>
          <p:nvPr/>
        </p:nvSpPr>
        <p:spPr>
          <a:xfrm>
            <a:off x="389906" y="2739650"/>
            <a:ext cx="8518919" cy="345287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Στρογγυλεμένο ορθογώνιο 6"/>
          <p:cNvSpPr/>
          <p:nvPr/>
        </p:nvSpPr>
        <p:spPr>
          <a:xfrm>
            <a:off x="432080" y="829711"/>
            <a:ext cx="8335926" cy="149886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b="1" cap="all" dirty="0" smtClean="0"/>
          </a:p>
          <a:p>
            <a:pPr lvl="0" algn="ctr"/>
            <a:r>
              <a:rPr lang="en-GB" sz="2000" b="1" cap="all" dirty="0" smtClean="0"/>
              <a:t>FUNDAMENTOS DE LA LUZ INFRARROJA</a:t>
            </a:r>
            <a:endParaRPr lang="en-GB" sz="2000" b="1" cap="all" dirty="0"/>
          </a:p>
          <a:p>
            <a:pPr algn="ctr"/>
            <a:r>
              <a:rPr lang="en-GB" sz="2000" dirty="0" err="1" smtClean="0"/>
              <a:t>Utiliza</a:t>
            </a:r>
            <a:r>
              <a:rPr lang="en-GB" sz="2000" dirty="0" smtClean="0"/>
              <a:t> los </a:t>
            </a:r>
            <a:r>
              <a:rPr lang="en-GB" sz="2000" dirty="0" err="1" smtClean="0"/>
              <a:t>sensores</a:t>
            </a:r>
            <a:r>
              <a:rPr lang="en-GB" sz="2000" dirty="0" smtClean="0"/>
              <a:t> </a:t>
            </a:r>
            <a:r>
              <a:rPr lang="en-GB" sz="2000" dirty="0" err="1" smtClean="0"/>
              <a:t>infrarrojos</a:t>
            </a:r>
            <a:r>
              <a:rPr lang="en-GB" sz="2000" dirty="0" smtClean="0"/>
              <a:t> </a:t>
            </a:r>
            <a:r>
              <a:rPr lang="en-GB" sz="2000" dirty="0" err="1" smtClean="0"/>
              <a:t>para</a:t>
            </a:r>
            <a:r>
              <a:rPr lang="en-GB" sz="2000" dirty="0" smtClean="0"/>
              <a:t> </a:t>
            </a:r>
            <a:r>
              <a:rPr lang="en-GB" sz="2000" dirty="0" err="1" smtClean="0"/>
              <a:t>detectar</a:t>
            </a:r>
            <a:r>
              <a:rPr lang="en-GB" sz="2000" dirty="0" smtClean="0"/>
              <a:t> </a:t>
            </a:r>
            <a:r>
              <a:rPr lang="en-GB" sz="2000" dirty="0" err="1" smtClean="0"/>
              <a:t>objetos</a:t>
            </a:r>
            <a:r>
              <a:rPr lang="en-GB" sz="2000" dirty="0" smtClean="0"/>
              <a:t>, </a:t>
            </a:r>
            <a:r>
              <a:rPr lang="en-GB" sz="2000" dirty="0" err="1" smtClean="0"/>
              <a:t>obstáculos</a:t>
            </a:r>
            <a:r>
              <a:rPr lang="en-GB" sz="2000" dirty="0" smtClean="0"/>
              <a:t>, </a:t>
            </a:r>
            <a:r>
              <a:rPr lang="en-GB" sz="2000" dirty="0" err="1" smtClean="0"/>
              <a:t>presencia</a:t>
            </a:r>
            <a:r>
              <a:rPr lang="en-GB" sz="2000" dirty="0" smtClean="0"/>
              <a:t>, </a:t>
            </a:r>
            <a:r>
              <a:rPr lang="en-GB" sz="2000" dirty="0" err="1" smtClean="0"/>
              <a:t>movimiento</a:t>
            </a:r>
            <a:r>
              <a:rPr lang="en-GB" sz="2000" dirty="0" smtClean="0"/>
              <a:t>, </a:t>
            </a:r>
            <a:r>
              <a:rPr lang="en-GB" sz="2000" dirty="0" err="1" smtClean="0"/>
              <a:t>transmitir</a:t>
            </a:r>
            <a:r>
              <a:rPr lang="en-GB" sz="2000" dirty="0" smtClean="0"/>
              <a:t> </a:t>
            </a:r>
            <a:r>
              <a:rPr lang="en-GB" sz="2000" dirty="0" err="1" smtClean="0"/>
              <a:t>datos</a:t>
            </a:r>
            <a:r>
              <a:rPr lang="en-GB" sz="2000" dirty="0" smtClean="0"/>
              <a:t>, etc.</a:t>
            </a:r>
            <a:endParaRPr lang="el-GR" dirty="0"/>
          </a:p>
        </p:txBody>
      </p:sp>
      <p:sp>
        <p:nvSpPr>
          <p:cNvPr id="13" name="Σύμβολο κράτησης θέσης περιεχομένου 2"/>
          <p:cNvSpPr txBox="1">
            <a:spLocks/>
          </p:cNvSpPr>
          <p:nvPr/>
        </p:nvSpPr>
        <p:spPr>
          <a:xfrm>
            <a:off x="746648" y="2989386"/>
            <a:ext cx="8229600" cy="389591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endParaRPr lang="en-US" sz="2000" dirty="0" smtClean="0"/>
          </a:p>
          <a:p>
            <a:pPr algn="just">
              <a:lnSpc>
                <a:spcPct val="110000"/>
              </a:lnSpc>
              <a:spcBef>
                <a:spcPts val="480"/>
              </a:spcBef>
              <a:buFont typeface="Wingdings" pitchFamily="2" charset="2"/>
              <a:buChar char="§"/>
            </a:pPr>
            <a:endParaRPr lang="en-US" sz="2000" dirty="0" smtClean="0"/>
          </a:p>
          <a:p>
            <a:pPr algn="just">
              <a:lnSpc>
                <a:spcPct val="110000"/>
              </a:lnSpc>
              <a:spcBef>
                <a:spcPts val="480"/>
              </a:spcBef>
              <a:buFont typeface="Wingdings" pitchFamily="2" charset="2"/>
              <a:buChar char="§"/>
            </a:pPr>
            <a:r>
              <a:rPr lang="en-US" sz="2000" dirty="0" err="1" smtClean="0"/>
              <a:t>Espectro</a:t>
            </a:r>
            <a:r>
              <a:rPr lang="en-US" sz="2000" dirty="0" smtClean="0"/>
              <a:t> </a:t>
            </a:r>
            <a:r>
              <a:rPr lang="en-US" sz="2000" dirty="0" err="1" smtClean="0"/>
              <a:t>electromagnético</a:t>
            </a:r>
            <a:endParaRPr lang="en-US" sz="2000" dirty="0" smtClean="0"/>
          </a:p>
          <a:p>
            <a:pPr algn="just">
              <a:lnSpc>
                <a:spcPct val="110000"/>
              </a:lnSpc>
              <a:spcBef>
                <a:spcPts val="480"/>
              </a:spcBef>
              <a:buFont typeface="Wingdings" pitchFamily="2" charset="2"/>
              <a:buChar char="§"/>
            </a:pPr>
            <a:r>
              <a:rPr lang="en-US" sz="2000" dirty="0" smtClean="0"/>
              <a:t>La </a:t>
            </a:r>
            <a:r>
              <a:rPr lang="en-US" sz="2000" dirty="0" err="1" smtClean="0"/>
              <a:t>luz</a:t>
            </a:r>
            <a:r>
              <a:rPr lang="en-US" sz="2000" dirty="0" smtClean="0"/>
              <a:t> </a:t>
            </a:r>
            <a:r>
              <a:rPr lang="en-US" sz="2000" dirty="0" err="1" smtClean="0"/>
              <a:t>infrarroja</a:t>
            </a:r>
            <a:endParaRPr lang="en-US" sz="2000" dirty="0"/>
          </a:p>
          <a:p>
            <a:pPr algn="just">
              <a:lnSpc>
                <a:spcPct val="110000"/>
              </a:lnSpc>
              <a:spcBef>
                <a:spcPts val="480"/>
              </a:spcBef>
              <a:buFont typeface="Wingdings" pitchFamily="2" charset="2"/>
              <a:buChar char="§"/>
            </a:pPr>
            <a:r>
              <a:rPr lang="en-US" sz="2000" dirty="0" err="1" smtClean="0"/>
              <a:t>Cómo</a:t>
            </a:r>
            <a:r>
              <a:rPr lang="en-US" sz="2000" dirty="0" smtClean="0"/>
              <a:t> </a:t>
            </a:r>
            <a:r>
              <a:rPr lang="en-US" sz="2000" dirty="0" err="1" smtClean="0"/>
              <a:t>generarla</a:t>
            </a:r>
            <a:r>
              <a:rPr lang="en-US" sz="2000" dirty="0" smtClean="0"/>
              <a:t> y </a:t>
            </a:r>
            <a:r>
              <a:rPr lang="en-US" sz="2000" dirty="0" err="1" smtClean="0"/>
              <a:t>cómo</a:t>
            </a:r>
            <a:r>
              <a:rPr lang="en-US" sz="2000" dirty="0" smtClean="0"/>
              <a:t> </a:t>
            </a:r>
            <a:r>
              <a:rPr lang="en-US" sz="2000" dirty="0" err="1" smtClean="0"/>
              <a:t>detectarla</a:t>
            </a:r>
            <a:endParaRPr lang="en-US" sz="2000" dirty="0" smtClean="0"/>
          </a:p>
          <a:p>
            <a:pPr algn="just">
              <a:lnSpc>
                <a:spcPct val="110000"/>
              </a:lnSpc>
              <a:spcBef>
                <a:spcPts val="480"/>
              </a:spcBef>
              <a:buFont typeface="Wingdings" pitchFamily="2" charset="2"/>
              <a:buChar char="§"/>
            </a:pPr>
            <a:r>
              <a:rPr lang="en-US" sz="2000" dirty="0" err="1" smtClean="0"/>
              <a:t>Sensores</a:t>
            </a:r>
            <a:r>
              <a:rPr lang="en-US" sz="2000" dirty="0" smtClean="0"/>
              <a:t> IR</a:t>
            </a:r>
          </a:p>
          <a:p>
            <a:pPr algn="just">
              <a:lnSpc>
                <a:spcPct val="110000"/>
              </a:lnSpc>
              <a:spcBef>
                <a:spcPts val="480"/>
              </a:spcBef>
              <a:buFont typeface="Wingdings" pitchFamily="2" charset="2"/>
              <a:buChar char="§"/>
            </a:pPr>
            <a:r>
              <a:rPr lang="en-US" sz="2000" dirty="0" err="1" smtClean="0"/>
              <a:t>Codificación</a:t>
            </a:r>
            <a:endParaRPr lang="el-GR" sz="2000" dirty="0"/>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2887980" y="830883"/>
            <a:ext cx="3017173" cy="43088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n-US" sz="2000" b="0" i="1" u="none" strike="noStrike" kern="0" cap="none" spc="0" normalizeH="0" baseline="0" noProof="0" dirty="0" err="1" smtClean="0">
                <a:ln>
                  <a:noFill/>
                </a:ln>
                <a:solidFill>
                  <a:srgbClr val="FF0000"/>
                </a:solidFill>
                <a:effectLst/>
                <a:uLnTx/>
                <a:uFillTx/>
                <a:latin typeface="+mn-lt"/>
                <a:ea typeface="+mn-ea"/>
                <a:cs typeface="+mn-cs"/>
              </a:rPr>
              <a:t>Objetivo</a:t>
            </a:r>
            <a:r>
              <a:rPr kumimoji="0" lang="en-US" sz="2000" b="0" i="1" u="none" strike="noStrike" kern="0" cap="none" spc="0" normalizeH="0" baseline="0" noProof="0" dirty="0" smtClean="0">
                <a:ln>
                  <a:noFill/>
                </a:ln>
                <a:solidFill>
                  <a:srgbClr val="FF0000"/>
                </a:solidFill>
                <a:effectLst/>
                <a:uLnTx/>
                <a:uFillTx/>
                <a:latin typeface="+mn-lt"/>
                <a:ea typeface="+mn-ea"/>
                <a:cs typeface="+mn-cs"/>
              </a:rPr>
              <a:t> de la</a:t>
            </a:r>
            <a:r>
              <a:rPr kumimoji="0" lang="en-US" sz="2000" b="0" i="1" u="none" strike="noStrike" kern="0" cap="none" spc="0" normalizeH="0" noProof="0" dirty="0" smtClean="0">
                <a:ln>
                  <a:noFill/>
                </a:ln>
                <a:solidFill>
                  <a:srgbClr val="FF0000"/>
                </a:solidFill>
                <a:effectLst/>
                <a:uLnTx/>
                <a:uFillTx/>
                <a:latin typeface="+mn-lt"/>
                <a:ea typeface="+mn-ea"/>
                <a:cs typeface="+mn-cs"/>
              </a:rPr>
              <a:t> </a:t>
            </a:r>
            <a:r>
              <a:rPr kumimoji="0" lang="en-US" sz="2000" b="0" i="1" u="none" strike="noStrike" kern="0" cap="none" spc="0" normalizeH="0" noProof="0" dirty="0" err="1" smtClean="0">
                <a:ln>
                  <a:noFill/>
                </a:ln>
                <a:solidFill>
                  <a:srgbClr val="FF0000"/>
                </a:solidFill>
                <a:effectLst/>
                <a:uLnTx/>
                <a:uFillTx/>
                <a:latin typeface="+mn-lt"/>
                <a:ea typeface="+mn-ea"/>
                <a:cs typeface="+mn-cs"/>
              </a:rPr>
              <a:t>presentación</a:t>
            </a:r>
            <a:endParaRPr kumimoji="0" lang="el-GR" sz="2000" b="0" i="1" u="none" strike="noStrike" kern="0" cap="none" spc="0" normalizeH="0" baseline="0" noProof="0" dirty="0">
              <a:ln>
                <a:noFill/>
              </a:ln>
              <a:solidFill>
                <a:srgbClr val="FF0000"/>
              </a:solidFill>
              <a:effectLst/>
              <a:uLnTx/>
              <a:uFillTx/>
              <a:latin typeface="+mn-lt"/>
              <a:ea typeface="+mn-ea"/>
              <a:cs typeface="+mn-cs"/>
            </a:endParaRPr>
          </a:p>
        </p:txBody>
      </p:sp>
      <p:sp>
        <p:nvSpPr>
          <p:cNvPr id="15" name="TextBox 14"/>
          <p:cNvSpPr txBox="1"/>
          <p:nvPr/>
        </p:nvSpPr>
        <p:spPr bwMode="auto">
          <a:xfrm>
            <a:off x="2695618" y="2989386"/>
            <a:ext cx="3182281" cy="430887"/>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lang="en-US" sz="2000" i="1" kern="0" dirty="0" err="1" smtClean="0">
                <a:solidFill>
                  <a:srgbClr val="FF0000"/>
                </a:solidFill>
                <a:latin typeface="+mn-lt"/>
                <a:ea typeface="+mn-ea"/>
                <a:cs typeface="+mn-cs"/>
              </a:rPr>
              <a:t>Programa</a:t>
            </a:r>
            <a:r>
              <a:rPr lang="en-US" sz="2000" i="1" kern="0" dirty="0" smtClean="0">
                <a:solidFill>
                  <a:srgbClr val="FF0000"/>
                </a:solidFill>
                <a:latin typeface="+mn-lt"/>
                <a:ea typeface="+mn-ea"/>
                <a:cs typeface="+mn-cs"/>
              </a:rPr>
              <a:t> de la </a:t>
            </a:r>
            <a:r>
              <a:rPr lang="en-US" sz="2000" i="1" kern="0" dirty="0" err="1" smtClean="0">
                <a:solidFill>
                  <a:srgbClr val="FF0000"/>
                </a:solidFill>
                <a:latin typeface="+mn-lt"/>
                <a:ea typeface="+mn-ea"/>
                <a:cs typeface="+mn-cs"/>
              </a:rPr>
              <a:t>presentación</a:t>
            </a:r>
            <a:endParaRPr kumimoji="0" lang="el-GR" sz="2000" b="0" i="1" u="none" strike="noStrike" kern="0" cap="none" spc="0" normalizeH="0" baseline="0" noProof="0" dirty="0">
              <a:ln>
                <a:noFill/>
              </a:ln>
              <a:solidFill>
                <a:srgbClr val="FF0000"/>
              </a:solidFill>
              <a:effectLst/>
              <a:uLnTx/>
              <a:uFillTx/>
              <a:latin typeface="+mn-lt"/>
              <a:ea typeface="+mn-ea"/>
              <a:cs typeface="+mn-cs"/>
            </a:endParaRP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pPr/>
              <a:t>2</a:t>
            </a:fld>
            <a:endParaRPr lang="el-GR"/>
          </a:p>
        </p:txBody>
      </p:sp>
      <p:pic>
        <p:nvPicPr>
          <p:cNvPr id="25"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70140"/>
            <a:ext cx="1008145" cy="339043"/>
          </a:xfrm>
          <a:prstGeom prst="rect">
            <a:avLst/>
          </a:prstGeom>
          <a:noFill/>
          <a:ln>
            <a:noFill/>
          </a:ln>
        </p:spPr>
      </p:pic>
      <p:pic>
        <p:nvPicPr>
          <p:cNvPr id="26"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5576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prstClr val="white"/>
                </a:solidFill>
              </a:rPr>
              <a:t>UNIDAD 7 SENSORES INFRARROJOS</a:t>
            </a:r>
          </a:p>
          <a:p>
            <a:pPr algn="ctr"/>
            <a:r>
              <a:rPr lang="en-US" sz="3600" smtClean="0">
                <a:solidFill>
                  <a:prstClr val="white"/>
                </a:solidFill>
              </a:rPr>
              <a:t>GRACIAS</a:t>
            </a:r>
            <a:endParaRPr lang="en-US" sz="3600" dirty="0">
              <a:solidFill>
                <a:prstClr val="white"/>
              </a:solidFill>
            </a:endParaRPr>
          </a:p>
          <a:p>
            <a:pPr algn="ctr"/>
            <a:endParaRPr lang="el-GR" dirty="0"/>
          </a:p>
        </p:txBody>
      </p:sp>
      <p:pic>
        <p:nvPicPr>
          <p:cNvPr id="12" name="Imagen 34">
            <a:extLst>
              <a:ext uri="{FF2B5EF4-FFF2-40B4-BE49-F238E27FC236}">
                <a16:creationId xmlns=""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26"/>
          <p:cNvPicPr/>
          <p:nvPr/>
        </p:nvPicPr>
        <p:blipFill>
          <a:blip r:embed="rId3" cstate="email">
            <a:extLst>
              <a:ext uri="{28A0092B-C50C-407E-A947-70E740481C1C}">
                <a14:useLocalDpi xmlns:a14="http://schemas.microsoft.com/office/drawing/2010/main" val="0"/>
              </a:ext>
            </a:extLst>
          </a:blip>
          <a:stretch>
            <a:fillRect/>
          </a:stretch>
        </p:blipFill>
        <p:spPr>
          <a:xfrm>
            <a:off x="7230745" y="1358347"/>
            <a:ext cx="1913255" cy="1195070"/>
          </a:xfrm>
          <a:prstGeom prst="rect">
            <a:avLst/>
          </a:prstGeom>
        </p:spPr>
      </p:pic>
      <p:sp>
        <p:nvSpPr>
          <p:cNvPr id="4" name="TextBox 3"/>
          <p:cNvSpPr txBox="1"/>
          <p:nvPr/>
        </p:nvSpPr>
        <p:spPr bwMode="auto">
          <a:xfrm>
            <a:off x="297458" y="404808"/>
            <a:ext cx="8454134" cy="323575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algn="just" eaLnBrk="0" hangingPunct="0">
              <a:lnSpc>
                <a:spcPct val="110000"/>
              </a:lnSpc>
              <a:spcBef>
                <a:spcPts val="480"/>
              </a:spcBef>
            </a:pPr>
            <a:endParaRPr lang="en-US" sz="2000" dirty="0">
              <a:latin typeface="+mn-lt"/>
            </a:endParaRPr>
          </a:p>
          <a:p>
            <a:pPr eaLnBrk="0" hangingPunct="0">
              <a:lnSpc>
                <a:spcPct val="110000"/>
              </a:lnSpc>
              <a:spcBef>
                <a:spcPts val="480"/>
              </a:spcBef>
            </a:pPr>
            <a:r>
              <a:rPr lang="en-GB" sz="2000" dirty="0" smtClean="0"/>
              <a:t>Se </a:t>
            </a:r>
            <a:r>
              <a:rPr lang="en-GB" sz="2000" dirty="0" err="1" smtClean="0"/>
              <a:t>emplea</a:t>
            </a:r>
            <a:r>
              <a:rPr lang="en-GB" sz="2000" dirty="0" smtClean="0"/>
              <a:t> </a:t>
            </a:r>
            <a:r>
              <a:rPr lang="en-GB" sz="2000" dirty="0" err="1" smtClean="0"/>
              <a:t>este</a:t>
            </a:r>
            <a:r>
              <a:rPr lang="en-GB" sz="2000" dirty="0" smtClean="0"/>
              <a:t> </a:t>
            </a:r>
            <a:r>
              <a:rPr lang="en-GB" sz="2000" dirty="0" err="1" smtClean="0"/>
              <a:t>nombre</a:t>
            </a:r>
            <a:r>
              <a:rPr lang="en-GB" sz="2000" dirty="0" smtClean="0"/>
              <a:t> tan “</a:t>
            </a:r>
            <a:r>
              <a:rPr lang="en-GB" sz="2000" dirty="0" err="1" smtClean="0"/>
              <a:t>siniestro”para</a:t>
            </a:r>
            <a:r>
              <a:rPr lang="en-GB" sz="2000" dirty="0" smtClean="0"/>
              <a:t> </a:t>
            </a:r>
            <a:r>
              <a:rPr lang="en-GB" sz="2000" dirty="0" err="1" smtClean="0"/>
              <a:t>describir</a:t>
            </a:r>
            <a:r>
              <a:rPr lang="en-GB" sz="2000" dirty="0" smtClean="0"/>
              <a:t> el </a:t>
            </a:r>
            <a:r>
              <a:rPr lang="en-GB" sz="2000" dirty="0" err="1" smtClean="0"/>
              <a:t>rango</a:t>
            </a:r>
            <a:r>
              <a:rPr lang="en-GB" sz="2000" dirty="0" smtClean="0"/>
              <a:t> de </a:t>
            </a:r>
            <a:r>
              <a:rPr lang="en-GB" sz="2000" dirty="0" err="1" smtClean="0"/>
              <a:t>todas</a:t>
            </a:r>
            <a:r>
              <a:rPr lang="en-GB" sz="2000" dirty="0" smtClean="0"/>
              <a:t> </a:t>
            </a:r>
            <a:r>
              <a:rPr lang="en-GB" sz="2000" dirty="0" err="1" smtClean="0"/>
              <a:t>las</a:t>
            </a:r>
            <a:r>
              <a:rPr lang="en-GB" sz="2000" dirty="0" smtClean="0"/>
              <a:t> </a:t>
            </a:r>
            <a:r>
              <a:rPr lang="en-GB" sz="2000" dirty="0" err="1" smtClean="0"/>
              <a:t>radiaciones</a:t>
            </a:r>
            <a:r>
              <a:rPr lang="en-GB" sz="2000" dirty="0" smtClean="0"/>
              <a:t> </a:t>
            </a:r>
            <a:r>
              <a:rPr lang="en-GB" sz="2000" dirty="0" err="1" smtClean="0"/>
              <a:t>electromagnéticas</a:t>
            </a:r>
            <a:r>
              <a:rPr lang="en-GB" sz="2000" dirty="0" smtClean="0"/>
              <a:t> </a:t>
            </a:r>
            <a:r>
              <a:rPr lang="en-GB" sz="2000" dirty="0" err="1" smtClean="0"/>
              <a:t>conocidas</a:t>
            </a:r>
            <a:r>
              <a:rPr lang="en-GB" sz="2000" dirty="0" smtClean="0"/>
              <a:t>. </a:t>
            </a:r>
            <a:endParaRPr lang="it-IT" sz="2000" dirty="0"/>
          </a:p>
          <a:p>
            <a:pPr algn="ctr" eaLnBrk="0" hangingPunct="0">
              <a:lnSpc>
                <a:spcPct val="110000"/>
              </a:lnSpc>
              <a:spcBef>
                <a:spcPts val="480"/>
              </a:spcBef>
            </a:pPr>
            <a:endParaRPr lang="en-US" sz="2000" b="1" dirty="0">
              <a:latin typeface="+mn-lt"/>
            </a:endParaRPr>
          </a:p>
          <a:p>
            <a:r>
              <a:rPr lang="en-GB" sz="2000" b="1" dirty="0" smtClean="0"/>
              <a:t>F </a:t>
            </a:r>
            <a:r>
              <a:rPr lang="en-GB" sz="2000" dirty="0"/>
              <a:t>= </a:t>
            </a:r>
            <a:r>
              <a:rPr lang="en-GB" sz="2000" dirty="0" err="1" smtClean="0"/>
              <a:t>Frecuencia</a:t>
            </a:r>
            <a:r>
              <a:rPr lang="en-GB" sz="2000" dirty="0" smtClean="0"/>
              <a:t> o nº de </a:t>
            </a:r>
            <a:r>
              <a:rPr lang="en-GB" sz="2000" dirty="0" err="1" smtClean="0"/>
              <a:t>ciclos</a:t>
            </a:r>
            <a:r>
              <a:rPr lang="en-GB" sz="2000" dirty="0" smtClean="0"/>
              <a:t> </a:t>
            </a:r>
            <a:r>
              <a:rPr lang="en-GB" sz="2000" dirty="0" err="1" smtClean="0"/>
              <a:t>que</a:t>
            </a:r>
            <a:r>
              <a:rPr lang="en-GB" sz="2000" dirty="0" smtClean="0"/>
              <a:t> se </a:t>
            </a:r>
            <a:r>
              <a:rPr lang="en-GB" sz="2000" dirty="0" err="1" smtClean="0"/>
              <a:t>repiten</a:t>
            </a:r>
            <a:r>
              <a:rPr lang="en-GB" sz="2000" dirty="0" smtClean="0"/>
              <a:t> en un </a:t>
            </a:r>
            <a:r>
              <a:rPr lang="en-GB" sz="2000" dirty="0" err="1" smtClean="0"/>
              <a:t>segundo</a:t>
            </a:r>
            <a:r>
              <a:rPr lang="en-GB" sz="2000" dirty="0" smtClean="0"/>
              <a:t> </a:t>
            </a:r>
            <a:endParaRPr lang="it-IT" sz="2000" dirty="0"/>
          </a:p>
          <a:p>
            <a:r>
              <a:rPr lang="en-GB" sz="2000" b="1" dirty="0" smtClean="0"/>
              <a:t>T </a:t>
            </a:r>
            <a:r>
              <a:rPr lang="en-GB" sz="2000" b="1" dirty="0"/>
              <a:t>= </a:t>
            </a:r>
            <a:r>
              <a:rPr lang="en-GB" sz="2000" dirty="0" err="1" smtClean="0"/>
              <a:t>Período</a:t>
            </a:r>
            <a:r>
              <a:rPr lang="en-GB" sz="2000" dirty="0" smtClean="0"/>
              <a:t> o </a:t>
            </a:r>
            <a:r>
              <a:rPr lang="en-GB" sz="2000" dirty="0" err="1" smtClean="0"/>
              <a:t>tiempo</a:t>
            </a:r>
            <a:r>
              <a:rPr lang="en-GB" sz="2000" dirty="0" smtClean="0"/>
              <a:t> </a:t>
            </a:r>
            <a:r>
              <a:rPr lang="en-GB" sz="2000" dirty="0" err="1" smtClean="0"/>
              <a:t>que</a:t>
            </a:r>
            <a:r>
              <a:rPr lang="en-GB" sz="2000" dirty="0" smtClean="0"/>
              <a:t> </a:t>
            </a:r>
            <a:r>
              <a:rPr lang="en-GB" sz="2000" dirty="0" err="1" smtClean="0"/>
              <a:t>dura</a:t>
            </a:r>
            <a:r>
              <a:rPr lang="en-GB" sz="2000" dirty="0" smtClean="0"/>
              <a:t> un </a:t>
            </a:r>
            <a:r>
              <a:rPr lang="en-GB" sz="2000" dirty="0" err="1" smtClean="0"/>
              <a:t>ciclo</a:t>
            </a:r>
            <a:r>
              <a:rPr lang="en-GB" sz="2000" dirty="0" smtClean="0"/>
              <a:t>. Es el </a:t>
            </a:r>
            <a:r>
              <a:rPr lang="en-GB" sz="2000" dirty="0" err="1" smtClean="0"/>
              <a:t>inverso</a:t>
            </a:r>
            <a:r>
              <a:rPr lang="en-GB" sz="2000" dirty="0" smtClean="0"/>
              <a:t> de la </a:t>
            </a:r>
          </a:p>
          <a:p>
            <a:r>
              <a:rPr lang="en-GB" sz="2000" dirty="0" err="1" smtClean="0"/>
              <a:t>frecuencia</a:t>
            </a:r>
            <a:r>
              <a:rPr lang="en-GB" sz="2000" dirty="0" smtClean="0"/>
              <a:t>: T </a:t>
            </a:r>
            <a:r>
              <a:rPr lang="en-GB" sz="2000" dirty="0"/>
              <a:t>= 1 / F</a:t>
            </a:r>
            <a:endParaRPr lang="it-IT" sz="2000" dirty="0"/>
          </a:p>
          <a:p>
            <a:pPr eaLnBrk="0" hangingPunct="0">
              <a:lnSpc>
                <a:spcPct val="110000"/>
              </a:lnSpc>
              <a:spcBef>
                <a:spcPts val="480"/>
              </a:spcBef>
            </a:pPr>
            <a:endParaRPr lang="en-US" sz="2000" dirty="0">
              <a:latin typeface="+mn-lt"/>
            </a:endParaRPr>
          </a:p>
          <a:p>
            <a:pPr marL="269875" indent="-269875" algn="just" eaLnBrk="0" hangingPunct="0">
              <a:lnSpc>
                <a:spcPct val="110000"/>
              </a:lnSpc>
              <a:spcBef>
                <a:spcPts val="480"/>
              </a:spcBef>
              <a:buFont typeface="Wingdings" pitchFamily="2" charset="2"/>
              <a:buChar char="§"/>
            </a:pPr>
            <a:endParaRPr lang="en-US" sz="1600" dirty="0" smtClean="0">
              <a:latin typeface="+mn-lt"/>
            </a:endParaRPr>
          </a:p>
        </p:txBody>
      </p:sp>
      <p:sp>
        <p:nvSpPr>
          <p:cNvPr id="3" name="Slide Number Placeholder 2"/>
          <p:cNvSpPr>
            <a:spLocks noGrp="1"/>
          </p:cNvSpPr>
          <p:nvPr>
            <p:ph type="sldNum" sz="quarter" idx="12"/>
          </p:nvPr>
        </p:nvSpPr>
        <p:spPr/>
        <p:txBody>
          <a:bodyPr/>
          <a:lstStyle/>
          <a:p>
            <a:fld id="{F1B48E73-6241-44FB-9EDB-1A1229FC3D83}" type="slidenum">
              <a:rPr lang="el-GR" smtClean="0"/>
              <a:pPr/>
              <a:t>3</a:t>
            </a:fld>
            <a:endParaRPr lang="el-GR" dirty="0"/>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ESPECTRO ELECTROMAGNÉTICO</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pic>
        <p:nvPicPr>
          <p:cNvPr id="1027" name="Picture 3"/>
          <p:cNvPicPr>
            <a:picLocks noChangeAspect="1" noChangeArrowheads="1"/>
          </p:cNvPicPr>
          <p:nvPr/>
        </p:nvPicPr>
        <p:blipFill>
          <a:blip r:embed="rId6"/>
          <a:srcRect l="9643" t="27178" r="31161" b="23519"/>
          <a:stretch>
            <a:fillRect/>
          </a:stretch>
        </p:blipFill>
        <p:spPr bwMode="auto">
          <a:xfrm>
            <a:off x="1562100" y="2823481"/>
            <a:ext cx="6125936" cy="3701143"/>
          </a:xfrm>
          <a:prstGeom prst="rect">
            <a:avLst/>
          </a:prstGeom>
          <a:noFill/>
          <a:ln w="9525">
            <a:noFill/>
            <a:miter lim="800000"/>
            <a:headEnd/>
            <a:tailEnd/>
          </a:ln>
          <a:effectLst/>
        </p:spPr>
      </p:pic>
    </p:spTree>
    <p:extLst>
      <p:ext uri="{BB962C8B-B14F-4D97-AF65-F5344CB8AC3E}">
        <p14:creationId xmlns:p14="http://schemas.microsoft.com/office/powerpoint/2010/main" val="44240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bwMode="auto">
          <a:xfrm>
            <a:off x="344933" y="825779"/>
            <a:ext cx="8454134" cy="563231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smtClean="0"/>
          </a:p>
          <a:p>
            <a:endParaRPr lang="en-GB" sz="2000" dirty="0"/>
          </a:p>
          <a:p>
            <a:endParaRPr lang="en-GB" sz="2000" dirty="0"/>
          </a:p>
          <a:p>
            <a:endParaRPr lang="en-GB" sz="2000" dirty="0" smtClean="0"/>
          </a:p>
          <a:p>
            <a:endParaRPr lang="en-GB" sz="2000" dirty="0"/>
          </a:p>
          <a:p>
            <a:pPr algn="just"/>
            <a:r>
              <a:rPr lang="en-GB" sz="2000" dirty="0" smtClean="0"/>
              <a:t>Es </a:t>
            </a:r>
            <a:r>
              <a:rPr lang="en-GB" sz="2000" dirty="0" err="1" smtClean="0"/>
              <a:t>una</a:t>
            </a:r>
            <a:r>
              <a:rPr lang="en-GB" sz="2000" dirty="0" smtClean="0"/>
              <a:t> </a:t>
            </a:r>
            <a:r>
              <a:rPr lang="en-GB" sz="2000" dirty="0" err="1" smtClean="0"/>
              <a:t>radiación</a:t>
            </a:r>
            <a:r>
              <a:rPr lang="en-GB" sz="2000" dirty="0" smtClean="0"/>
              <a:t> </a:t>
            </a:r>
            <a:r>
              <a:rPr lang="en-GB" sz="2000" dirty="0" err="1" smtClean="0"/>
              <a:t>emitida</a:t>
            </a:r>
            <a:r>
              <a:rPr lang="en-GB" sz="2000" dirty="0" smtClean="0"/>
              <a:t> </a:t>
            </a:r>
            <a:r>
              <a:rPr lang="en-GB" sz="2000" dirty="0" err="1" smtClean="0"/>
              <a:t>por</a:t>
            </a:r>
            <a:r>
              <a:rPr lang="en-GB" sz="2000" dirty="0" smtClean="0"/>
              <a:t> </a:t>
            </a:r>
            <a:r>
              <a:rPr lang="en-GB" sz="2000" dirty="0" err="1" smtClean="0"/>
              <a:t>cualquier</a:t>
            </a:r>
            <a:r>
              <a:rPr lang="en-GB" sz="2000" dirty="0" smtClean="0"/>
              <a:t> </a:t>
            </a:r>
            <a:r>
              <a:rPr lang="en-GB" sz="2000" dirty="0" err="1" smtClean="0"/>
              <a:t>cuerpo</a:t>
            </a:r>
            <a:r>
              <a:rPr lang="en-GB" sz="2000" dirty="0" smtClean="0"/>
              <a:t> </a:t>
            </a:r>
            <a:r>
              <a:rPr lang="en-GB" sz="2000" dirty="0" err="1" smtClean="0"/>
              <a:t>cuya</a:t>
            </a:r>
            <a:r>
              <a:rPr lang="en-GB" sz="2000" dirty="0" smtClean="0"/>
              <a:t> temperature </a:t>
            </a:r>
            <a:r>
              <a:rPr lang="en-GB" sz="2000" dirty="0" err="1" smtClean="0"/>
              <a:t>supere</a:t>
            </a:r>
            <a:r>
              <a:rPr lang="en-GB" sz="2000" dirty="0" smtClean="0"/>
              <a:t> los 0º </a:t>
            </a:r>
            <a:r>
              <a:rPr lang="en-GB" sz="2000" dirty="0"/>
              <a:t>Kelvin (-273º C</a:t>
            </a:r>
            <a:r>
              <a:rPr lang="en-GB" sz="2000" dirty="0" smtClean="0"/>
              <a:t>), el cero </a:t>
            </a:r>
            <a:r>
              <a:rPr lang="en-GB" sz="2000" dirty="0" err="1" smtClean="0"/>
              <a:t>absoluto</a:t>
            </a:r>
            <a:r>
              <a:rPr lang="en-GB" sz="2000" dirty="0" smtClean="0"/>
              <a:t>. Su </a:t>
            </a:r>
            <a:r>
              <a:rPr lang="en-GB" sz="2000" dirty="0" err="1" smtClean="0"/>
              <a:t>frecuencia</a:t>
            </a:r>
            <a:r>
              <a:rPr lang="en-GB" sz="2000" dirty="0" smtClean="0"/>
              <a:t> </a:t>
            </a:r>
            <a:r>
              <a:rPr lang="en-GB" sz="2000" dirty="0" err="1" smtClean="0"/>
              <a:t>está</a:t>
            </a:r>
            <a:r>
              <a:rPr lang="en-GB" sz="2000" dirty="0" smtClean="0"/>
              <a:t> </a:t>
            </a:r>
            <a:r>
              <a:rPr lang="en-GB" sz="2000" dirty="0" err="1" smtClean="0"/>
              <a:t>por</a:t>
            </a:r>
            <a:r>
              <a:rPr lang="en-GB" sz="2000" dirty="0" smtClean="0"/>
              <a:t> </a:t>
            </a:r>
            <a:r>
              <a:rPr lang="en-GB" sz="2000" dirty="0" err="1" smtClean="0"/>
              <a:t>encima</a:t>
            </a:r>
            <a:r>
              <a:rPr lang="en-GB" sz="2000" dirty="0" smtClean="0"/>
              <a:t> de </a:t>
            </a:r>
            <a:r>
              <a:rPr lang="en-GB" sz="2000" dirty="0" err="1" smtClean="0"/>
              <a:t>las</a:t>
            </a:r>
            <a:r>
              <a:rPr lang="en-GB" sz="2000" dirty="0" smtClean="0"/>
              <a:t> </a:t>
            </a:r>
            <a:r>
              <a:rPr lang="en-GB" sz="2000" dirty="0" err="1" smtClean="0"/>
              <a:t>microondas</a:t>
            </a:r>
            <a:r>
              <a:rPr lang="en-GB" sz="2000" dirty="0" smtClean="0"/>
              <a:t> </a:t>
            </a:r>
            <a:r>
              <a:rPr lang="en-GB" sz="2000" dirty="0" err="1" smtClean="0"/>
              <a:t>pero</a:t>
            </a:r>
            <a:r>
              <a:rPr lang="en-GB" sz="2000" dirty="0" smtClean="0"/>
              <a:t> </a:t>
            </a:r>
            <a:r>
              <a:rPr lang="en-GB" sz="2000" dirty="0" err="1" smtClean="0"/>
              <a:t>por</a:t>
            </a:r>
            <a:r>
              <a:rPr lang="en-GB" sz="2000" dirty="0" smtClean="0"/>
              <a:t> </a:t>
            </a:r>
            <a:r>
              <a:rPr lang="en-GB" sz="2000" dirty="0" err="1" smtClean="0"/>
              <a:t>debajo</a:t>
            </a:r>
            <a:r>
              <a:rPr lang="en-GB" sz="2000" dirty="0" smtClean="0"/>
              <a:t> de la </a:t>
            </a:r>
            <a:r>
              <a:rPr lang="en-GB" sz="2000" dirty="0" err="1" smtClean="0"/>
              <a:t>luz</a:t>
            </a:r>
            <a:r>
              <a:rPr lang="en-GB" sz="2000" dirty="0" smtClean="0"/>
              <a:t> visible; </a:t>
            </a:r>
            <a:r>
              <a:rPr lang="en-GB" sz="2000" dirty="0" err="1" smtClean="0"/>
              <a:t>por</a:t>
            </a:r>
            <a:r>
              <a:rPr lang="en-GB" sz="2000" dirty="0" smtClean="0"/>
              <a:t> lo </a:t>
            </a:r>
            <a:r>
              <a:rPr lang="en-GB" sz="2000" dirty="0" err="1" smtClean="0"/>
              <a:t>que</a:t>
            </a:r>
            <a:r>
              <a:rPr lang="en-GB" sz="2000" dirty="0" smtClean="0"/>
              <a:t> no </a:t>
            </a:r>
            <a:r>
              <a:rPr lang="en-GB" sz="2000" dirty="0" err="1" smtClean="0"/>
              <a:t>podemos</a:t>
            </a:r>
            <a:r>
              <a:rPr lang="en-GB" sz="2000" dirty="0" smtClean="0"/>
              <a:t> </a:t>
            </a:r>
            <a:r>
              <a:rPr lang="en-GB" sz="2000" dirty="0" err="1" smtClean="0"/>
              <a:t>verla</a:t>
            </a:r>
            <a:r>
              <a:rPr lang="en-GB" sz="2000" dirty="0" smtClean="0"/>
              <a:t> </a:t>
            </a:r>
            <a:r>
              <a:rPr lang="en-GB" sz="2000" dirty="0" err="1" smtClean="0"/>
              <a:t>directamente</a:t>
            </a:r>
            <a:r>
              <a:rPr lang="en-GB" sz="2000" dirty="0" smtClean="0"/>
              <a:t>. El </a:t>
            </a:r>
            <a:r>
              <a:rPr lang="en-GB" sz="2000" dirty="0" err="1" smtClean="0"/>
              <a:t>rango</a:t>
            </a:r>
            <a:r>
              <a:rPr lang="en-GB" sz="2000" dirty="0" smtClean="0"/>
              <a:t> de </a:t>
            </a:r>
            <a:r>
              <a:rPr lang="en-GB" sz="2000" dirty="0" err="1" smtClean="0"/>
              <a:t>su</a:t>
            </a:r>
            <a:r>
              <a:rPr lang="en-GB" sz="2000" dirty="0" smtClean="0"/>
              <a:t> </a:t>
            </a:r>
            <a:r>
              <a:rPr lang="en-GB" sz="2000" dirty="0" err="1" smtClean="0"/>
              <a:t>longitud</a:t>
            </a:r>
            <a:r>
              <a:rPr lang="en-GB" sz="2000" dirty="0" smtClean="0"/>
              <a:t> de </a:t>
            </a:r>
            <a:r>
              <a:rPr lang="en-GB" sz="2000" dirty="0" err="1" smtClean="0"/>
              <a:t>onda</a:t>
            </a:r>
            <a:r>
              <a:rPr lang="en-GB" sz="2000" dirty="0" smtClean="0"/>
              <a:t> </a:t>
            </a:r>
            <a:r>
              <a:rPr lang="en-GB" sz="2000" dirty="0" err="1" smtClean="0"/>
              <a:t>va</a:t>
            </a:r>
            <a:r>
              <a:rPr lang="en-GB" sz="2000" dirty="0" smtClean="0"/>
              <a:t> </a:t>
            </a:r>
            <a:r>
              <a:rPr lang="en-GB" sz="2000" dirty="0" err="1" smtClean="0"/>
              <a:t>desde</a:t>
            </a:r>
            <a:r>
              <a:rPr lang="en-GB" sz="2000" dirty="0" smtClean="0"/>
              <a:t> los 0.7 </a:t>
            </a:r>
            <a:r>
              <a:rPr lang="en-GB" sz="2000" dirty="0"/>
              <a:t>µm (700 nm) </a:t>
            </a:r>
            <a:r>
              <a:rPr lang="en-GB" sz="2000" dirty="0" err="1" smtClean="0"/>
              <a:t>hasta</a:t>
            </a:r>
            <a:r>
              <a:rPr lang="en-GB" sz="2000" dirty="0" smtClean="0"/>
              <a:t> los 1000 </a:t>
            </a:r>
            <a:r>
              <a:rPr lang="en-GB" sz="2000" dirty="0"/>
              <a:t>µm </a:t>
            </a:r>
            <a:r>
              <a:rPr lang="en-GB" sz="2000" dirty="0" err="1" smtClean="0"/>
              <a:t>que</a:t>
            </a:r>
            <a:r>
              <a:rPr lang="en-GB" sz="2000" dirty="0" smtClean="0"/>
              <a:t> </a:t>
            </a:r>
            <a:r>
              <a:rPr lang="en-GB" sz="2000" dirty="0" err="1" smtClean="0"/>
              <a:t>corresponde</a:t>
            </a:r>
            <a:r>
              <a:rPr lang="en-GB" sz="2000" dirty="0" smtClean="0"/>
              <a:t> a </a:t>
            </a:r>
            <a:r>
              <a:rPr lang="en-GB" sz="2000" dirty="0" err="1" smtClean="0"/>
              <a:t>frecuencias</a:t>
            </a:r>
            <a:r>
              <a:rPr lang="en-GB" sz="2000" dirty="0" smtClean="0"/>
              <a:t> </a:t>
            </a:r>
            <a:r>
              <a:rPr lang="en-GB" sz="2000" dirty="0" err="1" smtClean="0"/>
              <a:t>desde</a:t>
            </a:r>
            <a:r>
              <a:rPr lang="en-GB" sz="2000" dirty="0" smtClean="0"/>
              <a:t> los </a:t>
            </a:r>
            <a:r>
              <a:rPr lang="en-GB" sz="2000" dirty="0"/>
              <a:t>4.28</a:t>
            </a:r>
            <a:r>
              <a:rPr lang="en-GB" sz="2000" baseline="30000" dirty="0"/>
              <a:t>14 </a:t>
            </a:r>
            <a:r>
              <a:rPr lang="en-GB" sz="2000" dirty="0"/>
              <a:t>Hz </a:t>
            </a:r>
            <a:r>
              <a:rPr lang="en-GB" sz="2000" dirty="0" err="1" smtClean="0"/>
              <a:t>hasta</a:t>
            </a:r>
            <a:r>
              <a:rPr lang="en-GB" sz="2000" dirty="0" smtClean="0"/>
              <a:t> los 3</a:t>
            </a:r>
            <a:r>
              <a:rPr lang="en-GB" sz="2000" baseline="30000" dirty="0" smtClean="0"/>
              <a:t>11 </a:t>
            </a:r>
            <a:r>
              <a:rPr lang="en-GB" sz="2000" dirty="0"/>
              <a:t>Hz</a:t>
            </a:r>
            <a:r>
              <a:rPr lang="en-GB" sz="2000" dirty="0" smtClean="0"/>
              <a:t>.</a:t>
            </a:r>
          </a:p>
          <a:p>
            <a:pPr algn="just"/>
            <a:r>
              <a:rPr lang="en-GB" sz="2000" dirty="0" err="1" smtClean="0"/>
              <a:t>Todos</a:t>
            </a:r>
            <a:r>
              <a:rPr lang="en-GB" sz="2000" dirty="0" smtClean="0"/>
              <a:t> </a:t>
            </a:r>
            <a:r>
              <a:rPr lang="en-GB" sz="2000" dirty="0" err="1" smtClean="0"/>
              <a:t>utilizamos</a:t>
            </a:r>
            <a:r>
              <a:rPr lang="en-GB" sz="2000" dirty="0" smtClean="0"/>
              <a:t> la </a:t>
            </a:r>
            <a:r>
              <a:rPr lang="en-GB" sz="2000" dirty="0" err="1" smtClean="0"/>
              <a:t>radiación</a:t>
            </a:r>
            <a:r>
              <a:rPr lang="en-GB" sz="2000" dirty="0" smtClean="0"/>
              <a:t> IR a </a:t>
            </a:r>
            <a:r>
              <a:rPr lang="en-GB" sz="2000" dirty="0" err="1" smtClean="0"/>
              <a:t>diario</a:t>
            </a:r>
            <a:r>
              <a:rPr lang="en-GB" sz="2000" dirty="0" smtClean="0"/>
              <a:t>.</a:t>
            </a:r>
            <a:endParaRPr lang="it-IT" sz="2000" dirty="0"/>
          </a:p>
        </p:txBody>
      </p:sp>
      <p:sp>
        <p:nvSpPr>
          <p:cNvPr id="3" name="Slide Number Placeholder 2"/>
          <p:cNvSpPr>
            <a:spLocks noGrp="1"/>
          </p:cNvSpPr>
          <p:nvPr>
            <p:ph type="sldNum" sz="quarter" idx="12"/>
          </p:nvPr>
        </p:nvSpPr>
        <p:spPr/>
        <p:txBody>
          <a:bodyPr/>
          <a:lstStyle/>
          <a:p>
            <a:fld id="{F1B48E73-6241-44FB-9EDB-1A1229FC3D83}" type="slidenum">
              <a:rPr lang="el-GR" smtClean="0"/>
              <a:pPr/>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it-IT" dirty="0" smtClean="0"/>
              <a:t>LA LUZ INFRARROJA</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pic>
        <p:nvPicPr>
          <p:cNvPr id="9" name="Imagen 45" descr="Erlazionatutako irudia"/>
          <p:cNvPicPr/>
          <p:nvPr/>
        </p:nvPicPr>
        <p:blipFill>
          <a:blip r:embed="rId5">
            <a:extLst>
              <a:ext uri="{28A0092B-C50C-407E-A947-70E740481C1C}">
                <a14:useLocalDpi xmlns:a14="http://schemas.microsoft.com/office/drawing/2010/main" val="0"/>
              </a:ext>
            </a:extLst>
          </a:blip>
          <a:srcRect/>
          <a:stretch>
            <a:fillRect/>
          </a:stretch>
        </p:blipFill>
        <p:spPr bwMode="auto">
          <a:xfrm>
            <a:off x="1900287" y="1273636"/>
            <a:ext cx="4972461" cy="2619938"/>
          </a:xfrm>
          <a:prstGeom prst="rect">
            <a:avLst/>
          </a:prstGeom>
          <a:noFill/>
          <a:ln>
            <a:noFill/>
          </a:ln>
        </p:spPr>
      </p:pic>
    </p:spTree>
    <p:extLst>
      <p:ext uri="{BB962C8B-B14F-4D97-AF65-F5344CB8AC3E}">
        <p14:creationId xmlns:p14="http://schemas.microsoft.com/office/powerpoint/2010/main" val="303018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CÓMO GENERARLA Y CÓMO DETECTARLA </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2" name="Segnaposto contenuto 1"/>
          <p:cNvSpPr>
            <a:spLocks noGrp="1"/>
          </p:cNvSpPr>
          <p:nvPr>
            <p:ph idx="1"/>
          </p:nvPr>
        </p:nvSpPr>
        <p:spPr>
          <a:xfrm>
            <a:off x="457200" y="731685"/>
            <a:ext cx="8229600" cy="1087582"/>
          </a:xfrm>
        </p:spPr>
        <p:txBody>
          <a:bodyPr>
            <a:normAutofit fontScale="85000" lnSpcReduction="20000"/>
          </a:bodyPr>
          <a:lstStyle/>
          <a:p>
            <a:pPr marL="0" indent="0">
              <a:buNone/>
            </a:pPr>
            <a:r>
              <a:rPr lang="en-GB" dirty="0" err="1" smtClean="0"/>
              <a:t>Según</a:t>
            </a:r>
            <a:r>
              <a:rPr lang="en-GB" dirty="0" smtClean="0"/>
              <a:t> la </a:t>
            </a:r>
            <a:r>
              <a:rPr lang="en-GB" dirty="0" err="1" smtClean="0"/>
              <a:t>composición</a:t>
            </a:r>
            <a:r>
              <a:rPr lang="en-GB" dirty="0" smtClean="0"/>
              <a:t> </a:t>
            </a:r>
            <a:r>
              <a:rPr lang="en-GB" dirty="0" err="1" smtClean="0"/>
              <a:t>química</a:t>
            </a:r>
            <a:r>
              <a:rPr lang="en-GB" dirty="0" smtClean="0"/>
              <a:t> del material </a:t>
            </a:r>
            <a:r>
              <a:rPr lang="en-GB" dirty="0" err="1" smtClean="0"/>
              <a:t>empleado</a:t>
            </a:r>
            <a:r>
              <a:rPr lang="en-GB" dirty="0" smtClean="0"/>
              <a:t> en la </a:t>
            </a:r>
            <a:r>
              <a:rPr lang="en-GB" dirty="0" err="1" smtClean="0"/>
              <a:t>construcción</a:t>
            </a:r>
            <a:r>
              <a:rPr lang="en-GB" dirty="0" smtClean="0"/>
              <a:t> de los </a:t>
            </a:r>
            <a:r>
              <a:rPr lang="en-GB" dirty="0" err="1" smtClean="0"/>
              <a:t>leds</a:t>
            </a:r>
            <a:r>
              <a:rPr lang="en-GB" dirty="0" smtClean="0"/>
              <a:t>, </a:t>
            </a:r>
            <a:r>
              <a:rPr lang="en-GB" dirty="0" err="1" smtClean="0"/>
              <a:t>cuando</a:t>
            </a:r>
            <a:r>
              <a:rPr lang="en-GB" dirty="0" smtClean="0"/>
              <a:t> se les </a:t>
            </a:r>
            <a:r>
              <a:rPr lang="en-GB" dirty="0" err="1" smtClean="0"/>
              <a:t>polariza</a:t>
            </a:r>
            <a:r>
              <a:rPr lang="en-GB" dirty="0" smtClean="0"/>
              <a:t> </a:t>
            </a:r>
            <a:r>
              <a:rPr lang="en-GB" dirty="0" err="1" smtClean="0"/>
              <a:t>directamente</a:t>
            </a:r>
            <a:r>
              <a:rPr lang="en-GB" dirty="0" smtClean="0"/>
              <a:t> </a:t>
            </a:r>
            <a:r>
              <a:rPr lang="en-GB" dirty="0" err="1" smtClean="0"/>
              <a:t>emiten</a:t>
            </a:r>
            <a:r>
              <a:rPr lang="en-GB" dirty="0" smtClean="0"/>
              <a:t> </a:t>
            </a:r>
            <a:r>
              <a:rPr lang="en-GB" dirty="0" err="1" smtClean="0"/>
              <a:t>luz</a:t>
            </a:r>
            <a:r>
              <a:rPr lang="en-GB" dirty="0" smtClean="0"/>
              <a:t> de </a:t>
            </a:r>
            <a:r>
              <a:rPr lang="en-GB" dirty="0" err="1" smtClean="0"/>
              <a:t>diferentes</a:t>
            </a:r>
            <a:r>
              <a:rPr lang="en-GB" dirty="0" smtClean="0"/>
              <a:t> </a:t>
            </a:r>
            <a:r>
              <a:rPr lang="en-GB" dirty="0" err="1" smtClean="0"/>
              <a:t>colores</a:t>
            </a:r>
            <a:r>
              <a:rPr lang="en-GB" dirty="0" smtClean="0"/>
              <a:t>.</a:t>
            </a:r>
          </a:p>
          <a:p>
            <a:pPr marL="0" indent="0">
              <a:buNone/>
            </a:pPr>
            <a:endParaRPr lang="it-IT" dirty="0"/>
          </a:p>
        </p:txBody>
      </p:sp>
      <p:sp>
        <p:nvSpPr>
          <p:cNvPr id="4" name="CasellaDiTesto 3"/>
          <p:cNvSpPr txBox="1"/>
          <p:nvPr/>
        </p:nvSpPr>
        <p:spPr>
          <a:xfrm>
            <a:off x="637309" y="2102567"/>
            <a:ext cx="7135091" cy="2139047"/>
          </a:xfrm>
          <a:prstGeom prst="rect">
            <a:avLst/>
          </a:prstGeom>
          <a:noFill/>
        </p:spPr>
        <p:txBody>
          <a:bodyPr wrap="square" rtlCol="0">
            <a:spAutoFit/>
          </a:bodyPr>
          <a:lstStyle/>
          <a:p>
            <a:pPr marL="342900" indent="-342900">
              <a:buFont typeface="Arial" panose="020B0604020202020204" pitchFamily="34" charset="0"/>
              <a:buChar char="•"/>
            </a:pPr>
            <a:r>
              <a:rPr lang="it-IT" b="1" dirty="0" smtClean="0"/>
              <a:t>Un led IR tiene el mismo aspecto que un led convencional y sus conexiones son similares.</a:t>
            </a:r>
          </a:p>
          <a:p>
            <a:r>
              <a:rPr lang="it-IT" dirty="0" smtClean="0"/>
              <a:t>	</a:t>
            </a: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sp>
        <p:nvSpPr>
          <p:cNvPr id="8" name="CasellaDiTesto 7"/>
          <p:cNvSpPr txBox="1"/>
          <p:nvPr/>
        </p:nvSpPr>
        <p:spPr>
          <a:xfrm>
            <a:off x="1337550" y="4764650"/>
            <a:ext cx="6781413" cy="969496"/>
          </a:xfrm>
          <a:prstGeom prst="rect">
            <a:avLst/>
          </a:prstGeom>
          <a:noFill/>
        </p:spPr>
        <p:txBody>
          <a:bodyPr wrap="square" rtlCol="0">
            <a:spAutoFit/>
          </a:bodyPr>
          <a:lstStyle/>
          <a:p>
            <a:r>
              <a:rPr lang="en-GB" dirty="0" smtClean="0"/>
              <a:t>De la </a:t>
            </a:r>
            <a:r>
              <a:rPr lang="en-GB" dirty="0" err="1" smtClean="0"/>
              <a:t>misma</a:t>
            </a:r>
            <a:r>
              <a:rPr lang="en-GB" dirty="0" smtClean="0"/>
              <a:t> forma </a:t>
            </a:r>
            <a:r>
              <a:rPr lang="en-GB" dirty="0" err="1" smtClean="0"/>
              <a:t>que</a:t>
            </a:r>
            <a:r>
              <a:rPr lang="en-GB" dirty="0" smtClean="0"/>
              <a:t> </a:t>
            </a:r>
            <a:r>
              <a:rPr lang="en-GB" dirty="0" err="1" smtClean="0"/>
              <a:t>disponemos</a:t>
            </a:r>
            <a:r>
              <a:rPr lang="en-GB" dirty="0" smtClean="0"/>
              <a:t> de </a:t>
            </a:r>
            <a:r>
              <a:rPr lang="en-GB" dirty="0" err="1" smtClean="0"/>
              <a:t>leds</a:t>
            </a:r>
            <a:r>
              <a:rPr lang="en-GB" dirty="0" smtClean="0"/>
              <a:t> </a:t>
            </a:r>
            <a:r>
              <a:rPr lang="en-GB" dirty="0" err="1" smtClean="0"/>
              <a:t>emisores</a:t>
            </a:r>
            <a:r>
              <a:rPr lang="en-GB" dirty="0" smtClean="0"/>
              <a:t> de </a:t>
            </a:r>
            <a:r>
              <a:rPr lang="en-GB" dirty="0" err="1" smtClean="0"/>
              <a:t>luz</a:t>
            </a:r>
            <a:r>
              <a:rPr lang="en-GB" dirty="0" smtClean="0"/>
              <a:t> IR, </a:t>
            </a:r>
            <a:r>
              <a:rPr lang="en-GB" dirty="0" err="1" smtClean="0"/>
              <a:t>también</a:t>
            </a:r>
            <a:r>
              <a:rPr lang="en-GB" dirty="0" smtClean="0"/>
              <a:t> </a:t>
            </a:r>
            <a:r>
              <a:rPr lang="en-GB" dirty="0" err="1" smtClean="0"/>
              <a:t>disponemos</a:t>
            </a:r>
            <a:r>
              <a:rPr lang="en-GB" dirty="0" smtClean="0"/>
              <a:t> de </a:t>
            </a:r>
            <a:r>
              <a:rPr lang="en-GB" dirty="0" err="1" smtClean="0"/>
              <a:t>una</a:t>
            </a:r>
            <a:r>
              <a:rPr lang="en-GB" dirty="0" smtClean="0"/>
              <a:t> </a:t>
            </a:r>
            <a:r>
              <a:rPr lang="en-GB" dirty="0" err="1" smtClean="0"/>
              <a:t>gran</a:t>
            </a:r>
            <a:r>
              <a:rPr lang="en-GB" dirty="0" smtClean="0"/>
              <a:t> </a:t>
            </a:r>
            <a:r>
              <a:rPr lang="en-GB" dirty="0" err="1" smtClean="0"/>
              <a:t>variedad</a:t>
            </a:r>
            <a:r>
              <a:rPr lang="en-GB" dirty="0" smtClean="0"/>
              <a:t> de </a:t>
            </a:r>
            <a:r>
              <a:rPr lang="en-GB" dirty="0" err="1" smtClean="0"/>
              <a:t>dispositivos</a:t>
            </a:r>
            <a:r>
              <a:rPr lang="en-GB" dirty="0" smtClean="0"/>
              <a:t> </a:t>
            </a:r>
            <a:r>
              <a:rPr lang="en-GB" dirty="0" err="1" smtClean="0"/>
              <a:t>detectores</a:t>
            </a:r>
            <a:r>
              <a:rPr lang="en-GB" dirty="0" smtClean="0"/>
              <a:t> de </a:t>
            </a:r>
            <a:r>
              <a:rPr lang="en-GB" dirty="0" err="1" smtClean="0"/>
              <a:t>luz</a:t>
            </a:r>
            <a:r>
              <a:rPr lang="en-GB" dirty="0" smtClean="0"/>
              <a:t> IR</a:t>
            </a:r>
            <a:endParaRPr lang="it-IT" dirty="0"/>
          </a:p>
        </p:txBody>
      </p:sp>
      <p:grpSp>
        <p:nvGrpSpPr>
          <p:cNvPr id="18" name="Grupo 49"/>
          <p:cNvGrpSpPr/>
          <p:nvPr/>
        </p:nvGrpSpPr>
        <p:grpSpPr>
          <a:xfrm>
            <a:off x="755948" y="3127663"/>
            <a:ext cx="4848439" cy="1113952"/>
            <a:chOff x="0" y="0"/>
            <a:chExt cx="4827846" cy="1124836"/>
          </a:xfrm>
        </p:grpSpPr>
        <p:pic>
          <p:nvPicPr>
            <p:cNvPr id="19" name="Imagen 4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913321" y="0"/>
              <a:ext cx="1914525" cy="1057275"/>
            </a:xfrm>
            <a:prstGeom prst="rect">
              <a:avLst/>
            </a:prstGeom>
          </p:spPr>
        </p:pic>
        <p:pic>
          <p:nvPicPr>
            <p:cNvPr id="20" name="Imagen 4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191386"/>
              <a:ext cx="1981200" cy="933450"/>
            </a:xfrm>
            <a:prstGeom prst="rect">
              <a:avLst/>
            </a:prstGeom>
          </p:spPr>
        </p:pic>
      </p:grpSp>
    </p:spTree>
    <p:extLst>
      <p:ext uri="{BB962C8B-B14F-4D97-AF65-F5344CB8AC3E}">
        <p14:creationId xmlns:p14="http://schemas.microsoft.com/office/powerpoint/2010/main" val="350965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CÓMO GENERARLA Y CÓMO DETECTARLA</a:t>
            </a:r>
            <a:endParaRPr lang="el-GR"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2" name="Segnaposto contenuto 1"/>
          <p:cNvSpPr>
            <a:spLocks noGrp="1"/>
          </p:cNvSpPr>
          <p:nvPr>
            <p:ph idx="1"/>
          </p:nvPr>
        </p:nvSpPr>
        <p:spPr>
          <a:xfrm>
            <a:off x="457200" y="731685"/>
            <a:ext cx="7905135" cy="1963890"/>
          </a:xfrm>
        </p:spPr>
        <p:txBody>
          <a:bodyPr>
            <a:normAutofit fontScale="85000" lnSpcReduction="20000"/>
          </a:bodyPr>
          <a:lstStyle/>
          <a:p>
            <a:pPr marL="0" indent="0">
              <a:buNone/>
            </a:pPr>
            <a:r>
              <a:rPr lang="en-GB" sz="4100" dirty="0" smtClean="0"/>
              <a:t>FOTOTRANSISTOR</a:t>
            </a:r>
          </a:p>
          <a:p>
            <a:pPr marL="0" indent="0">
              <a:buNone/>
            </a:pPr>
            <a:r>
              <a:rPr lang="es-ES" dirty="0" smtClean="0"/>
              <a:t>Cuando sobre él incide una luz infrarroja IR, se produce un paso directamente proporcional de intensidad I desde el emisor hacia el colector, provocando una caída de tensión VR en la resistencia R. </a:t>
            </a:r>
            <a:endParaRPr lang="en-GB" dirty="0" smtClean="0"/>
          </a:p>
          <a:p>
            <a:pPr marL="0" indent="0">
              <a:buNone/>
            </a:pPr>
            <a:endParaRPr lang="it-IT" dirty="0"/>
          </a:p>
        </p:txBody>
      </p:sp>
      <p:sp>
        <p:nvSpPr>
          <p:cNvPr id="4" name="CasellaDiTesto 3"/>
          <p:cNvSpPr txBox="1"/>
          <p:nvPr/>
        </p:nvSpPr>
        <p:spPr>
          <a:xfrm>
            <a:off x="1653084" y="2687343"/>
            <a:ext cx="7135091" cy="2139047"/>
          </a:xfrm>
          <a:prstGeom prst="rect">
            <a:avLst/>
          </a:prstGeom>
          <a:noFill/>
        </p:spPr>
        <p:txBody>
          <a:bodyPr wrap="square" rtlCol="0">
            <a:spAutoFit/>
          </a:bodyPr>
          <a:lstStyle/>
          <a:p>
            <a:r>
              <a:rPr lang="en-GB" b="1" dirty="0">
                <a:latin typeface="+mn-lt"/>
              </a:rPr>
              <a:t>1. </a:t>
            </a:r>
            <a:r>
              <a:rPr lang="en-GB" b="1" dirty="0" smtClean="0">
                <a:latin typeface="+mn-lt"/>
              </a:rPr>
              <a:t>Si </a:t>
            </a:r>
            <a:r>
              <a:rPr lang="en-GB" b="1" dirty="0" err="1" smtClean="0">
                <a:latin typeface="+mn-lt"/>
              </a:rPr>
              <a:t>incide</a:t>
            </a:r>
            <a:r>
              <a:rPr lang="en-GB" b="1" dirty="0" smtClean="0">
                <a:latin typeface="+mn-lt"/>
              </a:rPr>
              <a:t> </a:t>
            </a:r>
            <a:r>
              <a:rPr lang="en-GB" b="1" dirty="0" err="1" smtClean="0">
                <a:latin typeface="+mn-lt"/>
              </a:rPr>
              <a:t>luz</a:t>
            </a:r>
            <a:r>
              <a:rPr lang="en-GB" b="1" dirty="0" smtClean="0">
                <a:latin typeface="+mn-lt"/>
              </a:rPr>
              <a:t> IR, Vs </a:t>
            </a:r>
            <a:r>
              <a:rPr lang="en-GB" b="1" dirty="0" err="1" smtClean="0">
                <a:latin typeface="+mn-lt"/>
              </a:rPr>
              <a:t>pasa</a:t>
            </a:r>
            <a:r>
              <a:rPr lang="en-GB" b="1" dirty="0" smtClean="0">
                <a:latin typeface="+mn-lt"/>
              </a:rPr>
              <a:t> a </a:t>
            </a:r>
            <a:r>
              <a:rPr lang="en-GB" b="1" dirty="0" err="1" smtClean="0">
                <a:latin typeface="+mn-lt"/>
              </a:rPr>
              <a:t>nivel</a:t>
            </a:r>
            <a:r>
              <a:rPr lang="en-GB" b="1" dirty="0" smtClean="0">
                <a:latin typeface="+mn-lt"/>
              </a:rPr>
              <a:t> “0”.</a:t>
            </a:r>
            <a:endParaRPr lang="it-IT" b="1" dirty="0">
              <a:latin typeface="+mn-lt"/>
            </a:endParaRPr>
          </a:p>
          <a:p>
            <a:r>
              <a:rPr lang="en-GB" b="1" dirty="0">
                <a:latin typeface="+mn-lt"/>
              </a:rPr>
              <a:t>2. </a:t>
            </a:r>
            <a:r>
              <a:rPr lang="en-GB" b="1" dirty="0" smtClean="0">
                <a:latin typeface="+mn-lt"/>
              </a:rPr>
              <a:t>Si no </a:t>
            </a:r>
            <a:r>
              <a:rPr lang="en-GB" b="1" dirty="0" err="1" smtClean="0">
                <a:latin typeface="+mn-lt"/>
              </a:rPr>
              <a:t>incide</a:t>
            </a:r>
            <a:r>
              <a:rPr lang="en-GB" b="1" dirty="0" smtClean="0">
                <a:latin typeface="+mn-lt"/>
              </a:rPr>
              <a:t> </a:t>
            </a:r>
            <a:r>
              <a:rPr lang="en-GB" b="1" dirty="0" err="1" smtClean="0">
                <a:latin typeface="+mn-lt"/>
              </a:rPr>
              <a:t>luz</a:t>
            </a:r>
            <a:r>
              <a:rPr lang="en-GB" b="1" dirty="0" smtClean="0">
                <a:latin typeface="+mn-lt"/>
              </a:rPr>
              <a:t> IR, Vs </a:t>
            </a:r>
            <a:r>
              <a:rPr lang="en-GB" b="1" dirty="0" err="1" smtClean="0">
                <a:latin typeface="+mn-lt"/>
              </a:rPr>
              <a:t>pasa</a:t>
            </a:r>
            <a:r>
              <a:rPr lang="en-GB" b="1" dirty="0" smtClean="0">
                <a:latin typeface="+mn-lt"/>
              </a:rPr>
              <a:t> a </a:t>
            </a:r>
            <a:r>
              <a:rPr lang="en-GB" b="1" dirty="0" err="1" smtClean="0">
                <a:latin typeface="+mn-lt"/>
              </a:rPr>
              <a:t>nivel</a:t>
            </a:r>
            <a:r>
              <a:rPr lang="en-GB" b="1" dirty="0" smtClean="0">
                <a:latin typeface="+mn-lt"/>
              </a:rPr>
              <a:t> “1</a:t>
            </a:r>
            <a:r>
              <a:rPr lang="en-GB" b="1" dirty="0">
                <a:latin typeface="+mn-lt"/>
              </a:rPr>
              <a:t>”.</a:t>
            </a:r>
            <a:endParaRPr lang="it-IT" b="1" dirty="0">
              <a:latin typeface="+mn-lt"/>
            </a:endParaRPr>
          </a:p>
          <a:p>
            <a:r>
              <a:rPr lang="it-IT" dirty="0" smtClean="0"/>
              <a:t>	</a:t>
            </a: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sp>
        <p:nvSpPr>
          <p:cNvPr id="8" name="CasellaDiTesto 7"/>
          <p:cNvSpPr txBox="1"/>
          <p:nvPr/>
        </p:nvSpPr>
        <p:spPr>
          <a:xfrm>
            <a:off x="3029077" y="3723698"/>
            <a:ext cx="5712567" cy="2139047"/>
          </a:xfrm>
          <a:prstGeom prst="rect">
            <a:avLst/>
          </a:prstGeom>
          <a:noFill/>
        </p:spPr>
        <p:txBody>
          <a:bodyPr wrap="square" rtlCol="0">
            <a:spAutoFit/>
          </a:bodyPr>
          <a:lstStyle/>
          <a:p>
            <a:r>
              <a:rPr lang="en-GB" dirty="0" smtClean="0">
                <a:latin typeface="+mn-lt"/>
              </a:rPr>
              <a:t>La </a:t>
            </a:r>
            <a:r>
              <a:rPr lang="en-GB" dirty="0" err="1" smtClean="0">
                <a:latin typeface="+mn-lt"/>
              </a:rPr>
              <a:t>tensión</a:t>
            </a:r>
            <a:r>
              <a:rPr lang="en-GB" dirty="0" smtClean="0">
                <a:latin typeface="+mn-lt"/>
              </a:rPr>
              <a:t> total (+</a:t>
            </a:r>
            <a:r>
              <a:rPr lang="en-GB" dirty="0">
                <a:latin typeface="+mn-lt"/>
              </a:rPr>
              <a:t>5V) </a:t>
            </a:r>
            <a:r>
              <a:rPr lang="en-GB" dirty="0" smtClean="0">
                <a:latin typeface="+mn-lt"/>
              </a:rPr>
              <a:t>se </a:t>
            </a:r>
            <a:r>
              <a:rPr lang="en-GB" dirty="0" err="1" smtClean="0">
                <a:latin typeface="+mn-lt"/>
              </a:rPr>
              <a:t>reparte</a:t>
            </a:r>
            <a:r>
              <a:rPr lang="en-GB" dirty="0" smtClean="0">
                <a:latin typeface="+mn-lt"/>
              </a:rPr>
              <a:t> entre la </a:t>
            </a:r>
            <a:r>
              <a:rPr lang="en-GB" dirty="0" err="1" smtClean="0">
                <a:latin typeface="+mn-lt"/>
              </a:rPr>
              <a:t>resistencia</a:t>
            </a:r>
            <a:r>
              <a:rPr lang="en-GB" dirty="0" smtClean="0">
                <a:latin typeface="+mn-lt"/>
              </a:rPr>
              <a:t> (</a:t>
            </a:r>
            <a:r>
              <a:rPr lang="en-GB" b="1" dirty="0" smtClean="0">
                <a:latin typeface="+mn-lt"/>
              </a:rPr>
              <a:t>VR</a:t>
            </a:r>
            <a:r>
              <a:rPr lang="en-GB" dirty="0">
                <a:latin typeface="+mn-lt"/>
              </a:rPr>
              <a:t>) </a:t>
            </a:r>
            <a:r>
              <a:rPr lang="en-GB" dirty="0" smtClean="0">
                <a:latin typeface="+mn-lt"/>
              </a:rPr>
              <a:t>y el </a:t>
            </a:r>
            <a:r>
              <a:rPr lang="en-GB" dirty="0" err="1" smtClean="0">
                <a:latin typeface="+mn-lt"/>
              </a:rPr>
              <a:t>propio</a:t>
            </a:r>
            <a:r>
              <a:rPr lang="en-GB" dirty="0" smtClean="0">
                <a:latin typeface="+mn-lt"/>
              </a:rPr>
              <a:t> </a:t>
            </a:r>
            <a:r>
              <a:rPr lang="en-GB" dirty="0" err="1" smtClean="0">
                <a:latin typeface="+mn-lt"/>
              </a:rPr>
              <a:t>fototransistor</a:t>
            </a:r>
            <a:r>
              <a:rPr lang="en-GB" dirty="0" smtClean="0">
                <a:latin typeface="+mn-lt"/>
              </a:rPr>
              <a:t> (</a:t>
            </a:r>
            <a:r>
              <a:rPr lang="en-GB" b="1" dirty="0" err="1" smtClean="0">
                <a:latin typeface="+mn-lt"/>
              </a:rPr>
              <a:t>Vce</a:t>
            </a:r>
            <a:r>
              <a:rPr lang="en-GB" dirty="0">
                <a:latin typeface="+mn-lt"/>
              </a:rPr>
              <a:t>). </a:t>
            </a:r>
            <a:r>
              <a:rPr lang="en-GB" dirty="0" err="1" smtClean="0">
                <a:latin typeface="+mn-lt"/>
              </a:rPr>
              <a:t>Cuanta</a:t>
            </a:r>
            <a:r>
              <a:rPr lang="en-GB" dirty="0" smtClean="0">
                <a:latin typeface="+mn-lt"/>
              </a:rPr>
              <a:t> </a:t>
            </a:r>
            <a:r>
              <a:rPr lang="en-GB" dirty="0" err="1" smtClean="0">
                <a:latin typeface="+mn-lt"/>
              </a:rPr>
              <a:t>más</a:t>
            </a:r>
            <a:r>
              <a:rPr lang="en-GB" dirty="0" smtClean="0">
                <a:latin typeface="+mn-lt"/>
              </a:rPr>
              <a:t> </a:t>
            </a:r>
            <a:r>
              <a:rPr lang="en-GB" dirty="0" err="1" smtClean="0">
                <a:latin typeface="+mn-lt"/>
              </a:rPr>
              <a:t>luz</a:t>
            </a:r>
            <a:r>
              <a:rPr lang="en-GB" dirty="0" smtClean="0">
                <a:latin typeface="+mn-lt"/>
              </a:rPr>
              <a:t> </a:t>
            </a:r>
            <a:r>
              <a:rPr lang="en-GB" dirty="0" err="1" smtClean="0">
                <a:latin typeface="+mn-lt"/>
              </a:rPr>
              <a:t>incida</a:t>
            </a:r>
            <a:r>
              <a:rPr lang="en-GB" dirty="0" smtClean="0">
                <a:latin typeface="+mn-lt"/>
              </a:rPr>
              <a:t> mayor </a:t>
            </a:r>
            <a:r>
              <a:rPr lang="en-GB" dirty="0" err="1" smtClean="0">
                <a:latin typeface="+mn-lt"/>
              </a:rPr>
              <a:t>es</a:t>
            </a:r>
            <a:r>
              <a:rPr lang="en-GB" dirty="0" smtClean="0">
                <a:latin typeface="+mn-lt"/>
              </a:rPr>
              <a:t> la </a:t>
            </a:r>
            <a:r>
              <a:rPr lang="en-GB" dirty="0" err="1" smtClean="0">
                <a:latin typeface="+mn-lt"/>
              </a:rPr>
              <a:t>intensidad</a:t>
            </a:r>
            <a:r>
              <a:rPr lang="en-GB" dirty="0" smtClean="0">
                <a:latin typeface="+mn-lt"/>
              </a:rPr>
              <a:t> </a:t>
            </a:r>
            <a:r>
              <a:rPr lang="en-GB" b="1" dirty="0" smtClean="0">
                <a:latin typeface="+mn-lt"/>
              </a:rPr>
              <a:t>I, </a:t>
            </a:r>
            <a:r>
              <a:rPr lang="en-GB" dirty="0" smtClean="0">
                <a:latin typeface="+mn-lt"/>
              </a:rPr>
              <a:t>lo </a:t>
            </a:r>
            <a:r>
              <a:rPr lang="en-GB" dirty="0" err="1" smtClean="0">
                <a:latin typeface="+mn-lt"/>
              </a:rPr>
              <a:t>que</a:t>
            </a:r>
            <a:r>
              <a:rPr lang="en-GB" dirty="0" smtClean="0">
                <a:latin typeface="+mn-lt"/>
              </a:rPr>
              <a:t> </a:t>
            </a:r>
            <a:r>
              <a:rPr lang="en-GB" dirty="0" err="1" smtClean="0">
                <a:latin typeface="+mn-lt"/>
              </a:rPr>
              <a:t>provoca</a:t>
            </a:r>
            <a:r>
              <a:rPr lang="en-GB" dirty="0" smtClean="0">
                <a:latin typeface="+mn-lt"/>
              </a:rPr>
              <a:t> un </a:t>
            </a:r>
            <a:r>
              <a:rPr lang="en-GB" dirty="0" err="1" smtClean="0">
                <a:latin typeface="+mn-lt"/>
              </a:rPr>
              <a:t>aumento</a:t>
            </a:r>
            <a:r>
              <a:rPr lang="en-GB" dirty="0" smtClean="0">
                <a:latin typeface="+mn-lt"/>
              </a:rPr>
              <a:t> en </a:t>
            </a:r>
            <a:r>
              <a:rPr lang="en-GB" b="1" dirty="0" smtClean="0">
                <a:latin typeface="+mn-lt"/>
              </a:rPr>
              <a:t>VR</a:t>
            </a:r>
            <a:r>
              <a:rPr lang="en-GB" dirty="0" smtClean="0">
                <a:latin typeface="+mn-lt"/>
              </a:rPr>
              <a:t> y </a:t>
            </a:r>
            <a:r>
              <a:rPr lang="en-GB" dirty="0" err="1" smtClean="0">
                <a:latin typeface="+mn-lt"/>
              </a:rPr>
              <a:t>por</a:t>
            </a:r>
            <a:r>
              <a:rPr lang="en-GB" dirty="0" smtClean="0">
                <a:latin typeface="+mn-lt"/>
              </a:rPr>
              <a:t> </a:t>
            </a:r>
            <a:r>
              <a:rPr lang="en-GB" dirty="0" err="1" smtClean="0">
                <a:latin typeface="+mn-lt"/>
              </a:rPr>
              <a:t>tanto</a:t>
            </a:r>
            <a:r>
              <a:rPr lang="en-GB" dirty="0" smtClean="0">
                <a:latin typeface="+mn-lt"/>
              </a:rPr>
              <a:t> </a:t>
            </a:r>
            <a:r>
              <a:rPr lang="en-GB" dirty="0" err="1" smtClean="0">
                <a:latin typeface="+mn-lt"/>
              </a:rPr>
              <a:t>una</a:t>
            </a:r>
            <a:r>
              <a:rPr lang="en-GB" dirty="0" smtClean="0">
                <a:latin typeface="+mn-lt"/>
              </a:rPr>
              <a:t> </a:t>
            </a:r>
            <a:r>
              <a:rPr lang="en-GB" dirty="0" err="1" smtClean="0">
                <a:latin typeface="+mn-lt"/>
              </a:rPr>
              <a:t>disminución</a:t>
            </a:r>
            <a:r>
              <a:rPr lang="en-GB" dirty="0" smtClean="0">
                <a:latin typeface="+mn-lt"/>
              </a:rPr>
              <a:t> de </a:t>
            </a:r>
            <a:r>
              <a:rPr lang="en-GB" b="1" dirty="0" err="1" smtClean="0">
                <a:latin typeface="+mn-lt"/>
              </a:rPr>
              <a:t>Vce</a:t>
            </a:r>
            <a:r>
              <a:rPr lang="en-GB" dirty="0">
                <a:latin typeface="+mn-lt"/>
              </a:rPr>
              <a:t>. </a:t>
            </a:r>
            <a:r>
              <a:rPr lang="en-GB" dirty="0" smtClean="0">
                <a:latin typeface="+mn-lt"/>
              </a:rPr>
              <a:t>La </a:t>
            </a:r>
            <a:r>
              <a:rPr lang="en-GB" dirty="0" err="1" smtClean="0">
                <a:latin typeface="+mn-lt"/>
              </a:rPr>
              <a:t>tensión</a:t>
            </a:r>
            <a:r>
              <a:rPr lang="en-GB" dirty="0" smtClean="0">
                <a:latin typeface="+mn-lt"/>
              </a:rPr>
              <a:t> de </a:t>
            </a:r>
            <a:r>
              <a:rPr lang="en-GB" dirty="0" err="1" smtClean="0">
                <a:latin typeface="+mn-lt"/>
              </a:rPr>
              <a:t>salida</a:t>
            </a:r>
            <a:r>
              <a:rPr lang="en-GB" dirty="0" smtClean="0">
                <a:latin typeface="+mn-lt"/>
              </a:rPr>
              <a:t> </a:t>
            </a:r>
            <a:r>
              <a:rPr lang="en-GB" b="1" dirty="0" smtClean="0">
                <a:latin typeface="+mn-lt"/>
              </a:rPr>
              <a:t>Vs</a:t>
            </a:r>
            <a:r>
              <a:rPr lang="en-GB" dirty="0" smtClean="0">
                <a:latin typeface="+mn-lt"/>
              </a:rPr>
              <a:t> </a:t>
            </a:r>
            <a:r>
              <a:rPr lang="en-GB" dirty="0" err="1" smtClean="0">
                <a:latin typeface="+mn-lt"/>
              </a:rPr>
              <a:t>disminuye</a:t>
            </a:r>
            <a:r>
              <a:rPr lang="en-GB" dirty="0" smtClean="0">
                <a:latin typeface="+mn-lt"/>
              </a:rPr>
              <a:t> y </a:t>
            </a:r>
            <a:r>
              <a:rPr lang="en-GB" dirty="0" err="1" smtClean="0">
                <a:latin typeface="+mn-lt"/>
              </a:rPr>
              <a:t>pasa</a:t>
            </a:r>
            <a:r>
              <a:rPr lang="en-GB" dirty="0" smtClean="0">
                <a:latin typeface="+mn-lt"/>
              </a:rPr>
              <a:t> a </a:t>
            </a:r>
            <a:r>
              <a:rPr lang="en-GB" dirty="0" err="1" smtClean="0">
                <a:latin typeface="+mn-lt"/>
              </a:rPr>
              <a:t>nivel</a:t>
            </a:r>
            <a:r>
              <a:rPr lang="en-GB" dirty="0" smtClean="0">
                <a:latin typeface="+mn-lt"/>
              </a:rPr>
              <a:t> “0</a:t>
            </a:r>
            <a:r>
              <a:rPr lang="en-GB" dirty="0">
                <a:latin typeface="+mn-lt"/>
              </a:rPr>
              <a:t>”. </a:t>
            </a:r>
            <a:r>
              <a:rPr lang="en-GB" dirty="0" smtClean="0">
                <a:latin typeface="+mn-lt"/>
              </a:rPr>
              <a:t>Si no </a:t>
            </a:r>
            <a:r>
              <a:rPr lang="en-GB" dirty="0" err="1" smtClean="0">
                <a:latin typeface="+mn-lt"/>
              </a:rPr>
              <a:t>incide</a:t>
            </a:r>
            <a:r>
              <a:rPr lang="en-GB" dirty="0" smtClean="0">
                <a:latin typeface="+mn-lt"/>
              </a:rPr>
              <a:t> </a:t>
            </a:r>
            <a:r>
              <a:rPr lang="en-GB" dirty="0" err="1" smtClean="0">
                <a:latin typeface="+mn-lt"/>
              </a:rPr>
              <a:t>luz</a:t>
            </a:r>
            <a:r>
              <a:rPr lang="en-GB" dirty="0" smtClean="0">
                <a:latin typeface="+mn-lt"/>
              </a:rPr>
              <a:t> IR, la </a:t>
            </a:r>
            <a:r>
              <a:rPr lang="en-GB" dirty="0" err="1" smtClean="0">
                <a:latin typeface="+mn-lt"/>
              </a:rPr>
              <a:t>intensidad</a:t>
            </a:r>
            <a:r>
              <a:rPr lang="en-GB" dirty="0" smtClean="0">
                <a:latin typeface="+mn-lt"/>
              </a:rPr>
              <a:t> </a:t>
            </a:r>
            <a:r>
              <a:rPr lang="en-GB" b="1" dirty="0" smtClean="0">
                <a:latin typeface="+mn-lt"/>
              </a:rPr>
              <a:t>I</a:t>
            </a:r>
            <a:r>
              <a:rPr lang="en-GB" dirty="0" smtClean="0">
                <a:latin typeface="+mn-lt"/>
              </a:rPr>
              <a:t> </a:t>
            </a:r>
            <a:r>
              <a:rPr lang="en-GB" dirty="0" err="1" smtClean="0">
                <a:latin typeface="+mn-lt"/>
              </a:rPr>
              <a:t>es</a:t>
            </a:r>
            <a:r>
              <a:rPr lang="en-GB" dirty="0" smtClean="0">
                <a:latin typeface="+mn-lt"/>
              </a:rPr>
              <a:t> </a:t>
            </a:r>
            <a:r>
              <a:rPr lang="en-GB" dirty="0" err="1" smtClean="0">
                <a:latin typeface="+mn-lt"/>
              </a:rPr>
              <a:t>nula</a:t>
            </a:r>
            <a:r>
              <a:rPr lang="en-GB" dirty="0" smtClean="0">
                <a:latin typeface="+mn-lt"/>
              </a:rPr>
              <a:t>, </a:t>
            </a:r>
            <a:r>
              <a:rPr lang="en-GB" b="1" dirty="0" smtClean="0">
                <a:latin typeface="+mn-lt"/>
              </a:rPr>
              <a:t>VR</a:t>
            </a:r>
            <a:r>
              <a:rPr lang="en-GB" dirty="0" smtClean="0">
                <a:latin typeface="+mn-lt"/>
              </a:rPr>
              <a:t> </a:t>
            </a:r>
            <a:r>
              <a:rPr lang="en-GB" dirty="0" err="1" smtClean="0">
                <a:latin typeface="+mn-lt"/>
              </a:rPr>
              <a:t>desaparece</a:t>
            </a:r>
            <a:r>
              <a:rPr lang="en-GB" dirty="0" smtClean="0">
                <a:latin typeface="+mn-lt"/>
              </a:rPr>
              <a:t> y </a:t>
            </a:r>
            <a:r>
              <a:rPr lang="en-GB" b="1" dirty="0" err="1" smtClean="0">
                <a:latin typeface="+mn-lt"/>
              </a:rPr>
              <a:t>Vce</a:t>
            </a:r>
            <a:r>
              <a:rPr lang="en-GB" dirty="0" smtClean="0">
                <a:latin typeface="+mn-lt"/>
              </a:rPr>
              <a:t> </a:t>
            </a:r>
            <a:r>
              <a:rPr lang="en-GB" dirty="0" err="1" smtClean="0">
                <a:latin typeface="+mn-lt"/>
              </a:rPr>
              <a:t>aumenta</a:t>
            </a:r>
            <a:r>
              <a:rPr lang="en-GB" dirty="0" smtClean="0">
                <a:latin typeface="+mn-lt"/>
              </a:rPr>
              <a:t> al </a:t>
            </a:r>
            <a:r>
              <a:rPr lang="en-GB" dirty="0" err="1" smtClean="0">
                <a:latin typeface="+mn-lt"/>
              </a:rPr>
              <a:t>máximo</a:t>
            </a:r>
            <a:r>
              <a:rPr lang="en-GB" dirty="0" smtClean="0">
                <a:latin typeface="+mn-lt"/>
              </a:rPr>
              <a:t> </a:t>
            </a:r>
            <a:r>
              <a:rPr lang="en-GB" dirty="0">
                <a:latin typeface="+mn-lt"/>
              </a:rPr>
              <a:t>(+5V). </a:t>
            </a:r>
            <a:r>
              <a:rPr lang="en-GB" dirty="0" smtClean="0">
                <a:latin typeface="+mn-lt"/>
              </a:rPr>
              <a:t>La </a:t>
            </a:r>
            <a:r>
              <a:rPr lang="en-GB" dirty="0" err="1" smtClean="0">
                <a:latin typeface="+mn-lt"/>
              </a:rPr>
              <a:t>tensión</a:t>
            </a:r>
            <a:r>
              <a:rPr lang="en-GB" dirty="0" smtClean="0">
                <a:latin typeface="+mn-lt"/>
              </a:rPr>
              <a:t> de </a:t>
            </a:r>
            <a:r>
              <a:rPr lang="en-GB" dirty="0" err="1" smtClean="0">
                <a:latin typeface="+mn-lt"/>
              </a:rPr>
              <a:t>salida</a:t>
            </a:r>
            <a:r>
              <a:rPr lang="en-GB" dirty="0" smtClean="0">
                <a:latin typeface="+mn-lt"/>
              </a:rPr>
              <a:t> </a:t>
            </a:r>
            <a:r>
              <a:rPr lang="en-GB" b="1" dirty="0" smtClean="0">
                <a:latin typeface="+mn-lt"/>
              </a:rPr>
              <a:t>Vs</a:t>
            </a:r>
            <a:r>
              <a:rPr lang="en-GB" dirty="0" smtClean="0">
                <a:latin typeface="+mn-lt"/>
              </a:rPr>
              <a:t> </a:t>
            </a:r>
            <a:r>
              <a:rPr lang="en-GB" dirty="0" err="1" smtClean="0">
                <a:latin typeface="+mn-lt"/>
              </a:rPr>
              <a:t>pasa</a:t>
            </a:r>
            <a:r>
              <a:rPr lang="en-GB" dirty="0" smtClean="0">
                <a:latin typeface="+mn-lt"/>
              </a:rPr>
              <a:t> a </a:t>
            </a:r>
            <a:r>
              <a:rPr lang="en-GB" dirty="0" err="1" smtClean="0">
                <a:latin typeface="+mn-lt"/>
              </a:rPr>
              <a:t>nivel</a:t>
            </a:r>
            <a:r>
              <a:rPr lang="en-GB" dirty="0" smtClean="0">
                <a:latin typeface="+mn-lt"/>
              </a:rPr>
              <a:t> </a:t>
            </a:r>
            <a:r>
              <a:rPr lang="en-GB" dirty="0">
                <a:latin typeface="+mn-lt"/>
              </a:rPr>
              <a:t>“1”.</a:t>
            </a:r>
            <a:endParaRPr lang="it-IT" dirty="0">
              <a:latin typeface="+mn-lt"/>
            </a:endParaRPr>
          </a:p>
        </p:txBody>
      </p:sp>
      <p:pic>
        <p:nvPicPr>
          <p:cNvPr id="15" name="Imagen 51"/>
          <p:cNvPicPr/>
          <p:nvPr/>
        </p:nvPicPr>
        <p:blipFill>
          <a:blip r:embed="rId5" cstate="email">
            <a:extLst>
              <a:ext uri="{28A0092B-C50C-407E-A947-70E740481C1C}">
                <a14:useLocalDpi xmlns:a14="http://schemas.microsoft.com/office/drawing/2010/main" val="0"/>
              </a:ext>
            </a:extLst>
          </a:blip>
          <a:stretch>
            <a:fillRect/>
          </a:stretch>
        </p:blipFill>
        <p:spPr>
          <a:xfrm>
            <a:off x="457200" y="3725306"/>
            <a:ext cx="2391768" cy="2078687"/>
          </a:xfrm>
          <a:prstGeom prst="rect">
            <a:avLst/>
          </a:prstGeom>
        </p:spPr>
      </p:pic>
    </p:spTree>
    <p:extLst>
      <p:ext uri="{BB962C8B-B14F-4D97-AF65-F5344CB8AC3E}">
        <p14:creationId xmlns:p14="http://schemas.microsoft.com/office/powerpoint/2010/main" val="2937168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SENSORES IR </a:t>
            </a:r>
            <a:r>
              <a:rPr lang="en-US" sz="2900" dirty="0" smtClean="0"/>
              <a:t>(de </a:t>
            </a:r>
            <a:r>
              <a:rPr lang="en-US" sz="2900" dirty="0" err="1" smtClean="0"/>
              <a:t>corte</a:t>
            </a:r>
            <a:r>
              <a:rPr lang="en-US" sz="2900" dirty="0" smtClean="0"/>
              <a:t> y de </a:t>
            </a:r>
            <a:r>
              <a:rPr lang="en-US" sz="2900" dirty="0" err="1" smtClean="0"/>
              <a:t>reflexión</a:t>
            </a:r>
            <a:r>
              <a:rPr lang="en-US" sz="2900" dirty="0" smtClean="0"/>
              <a:t>)</a:t>
            </a:r>
            <a:endParaRPr lang="el-GR" sz="2900"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2" name="Segnaposto contenuto 1"/>
          <p:cNvSpPr>
            <a:spLocks noGrp="1"/>
          </p:cNvSpPr>
          <p:nvPr>
            <p:ph idx="1"/>
          </p:nvPr>
        </p:nvSpPr>
        <p:spPr>
          <a:xfrm>
            <a:off x="457200" y="731685"/>
            <a:ext cx="8229600" cy="1087582"/>
          </a:xfrm>
        </p:spPr>
        <p:txBody>
          <a:bodyPr>
            <a:normAutofit fontScale="85000" lnSpcReduction="10000"/>
          </a:bodyPr>
          <a:lstStyle/>
          <a:p>
            <a:pPr marL="0" indent="0">
              <a:buNone/>
            </a:pPr>
            <a:r>
              <a:rPr lang="en-GB" dirty="0" smtClean="0"/>
              <a:t>Un sensor de </a:t>
            </a:r>
            <a:r>
              <a:rPr lang="en-GB" dirty="0" err="1" smtClean="0"/>
              <a:t>infrarrojos</a:t>
            </a:r>
            <a:r>
              <a:rPr lang="en-GB" dirty="0" smtClean="0"/>
              <a:t> </a:t>
            </a:r>
            <a:r>
              <a:rPr lang="en-GB" dirty="0" err="1" smtClean="0"/>
              <a:t>consta</a:t>
            </a:r>
            <a:r>
              <a:rPr lang="en-GB" dirty="0" smtClean="0"/>
              <a:t> </a:t>
            </a:r>
            <a:r>
              <a:rPr lang="en-GB" dirty="0" err="1" smtClean="0"/>
              <a:t>normalmente</a:t>
            </a:r>
            <a:r>
              <a:rPr lang="en-GB" dirty="0" smtClean="0"/>
              <a:t> de </a:t>
            </a:r>
            <a:r>
              <a:rPr lang="en-GB" dirty="0" err="1" smtClean="0"/>
              <a:t>una</a:t>
            </a:r>
            <a:r>
              <a:rPr lang="en-GB" dirty="0" smtClean="0"/>
              <a:t> </a:t>
            </a:r>
            <a:r>
              <a:rPr lang="en-GB" dirty="0" err="1" smtClean="0"/>
              <a:t>pareja</a:t>
            </a:r>
            <a:r>
              <a:rPr lang="en-GB" dirty="0" smtClean="0"/>
              <a:t> </a:t>
            </a:r>
            <a:r>
              <a:rPr lang="en-GB" dirty="0" err="1" smtClean="0"/>
              <a:t>formada</a:t>
            </a:r>
            <a:r>
              <a:rPr lang="en-GB" dirty="0" smtClean="0"/>
              <a:t> </a:t>
            </a:r>
            <a:r>
              <a:rPr lang="en-GB" dirty="0" err="1" smtClean="0"/>
              <a:t>por</a:t>
            </a:r>
            <a:r>
              <a:rPr lang="en-GB" dirty="0" smtClean="0"/>
              <a:t> un </a:t>
            </a:r>
            <a:r>
              <a:rPr lang="en-GB" dirty="0" err="1" smtClean="0"/>
              <a:t>emisor</a:t>
            </a:r>
            <a:r>
              <a:rPr lang="en-GB" dirty="0" smtClean="0"/>
              <a:t> (E) y un detector (D).</a:t>
            </a:r>
          </a:p>
          <a:p>
            <a:pPr marL="0" indent="0">
              <a:buNone/>
            </a:pPr>
            <a:endParaRPr lang="it-IT" dirty="0"/>
          </a:p>
        </p:txBody>
      </p:sp>
      <p:sp>
        <p:nvSpPr>
          <p:cNvPr id="4" name="CasellaDiTesto 3"/>
          <p:cNvSpPr txBox="1"/>
          <p:nvPr/>
        </p:nvSpPr>
        <p:spPr>
          <a:xfrm>
            <a:off x="1081820" y="1854105"/>
            <a:ext cx="7135091" cy="2723823"/>
          </a:xfrm>
          <a:prstGeom prst="rect">
            <a:avLst/>
          </a:prstGeom>
          <a:noFill/>
        </p:spPr>
        <p:txBody>
          <a:bodyPr wrap="square" rtlCol="0">
            <a:spAutoFit/>
          </a:bodyPr>
          <a:lstStyle/>
          <a:p>
            <a:pPr marL="342900" indent="-342900">
              <a:buFont typeface="Arial" panose="020B0604020202020204" pitchFamily="34" charset="0"/>
              <a:buChar char="•"/>
            </a:pPr>
            <a:r>
              <a:rPr lang="it-IT" b="1" dirty="0" smtClean="0">
                <a:latin typeface="+mn-lt"/>
              </a:rPr>
              <a:t>SENSORES IR DE CORTE</a:t>
            </a:r>
          </a:p>
          <a:p>
            <a:r>
              <a:rPr lang="it-IT" dirty="0" smtClean="0">
                <a:latin typeface="+mn-lt"/>
              </a:rPr>
              <a:t>Normalmente el emisor se pone frente al detector. </a:t>
            </a:r>
            <a:r>
              <a:rPr lang="en-GB" dirty="0" err="1" smtClean="0">
                <a:latin typeface="+mn-lt"/>
              </a:rPr>
              <a:t>Cuando</a:t>
            </a:r>
            <a:r>
              <a:rPr lang="en-GB" dirty="0" smtClean="0">
                <a:latin typeface="+mn-lt"/>
              </a:rPr>
              <a:t> un </a:t>
            </a:r>
            <a:r>
              <a:rPr lang="en-GB" dirty="0" err="1" smtClean="0">
                <a:latin typeface="+mn-lt"/>
              </a:rPr>
              <a:t>objeto</a:t>
            </a:r>
            <a:r>
              <a:rPr lang="en-GB" dirty="0" smtClean="0">
                <a:latin typeface="+mn-lt"/>
              </a:rPr>
              <a:t> se </a:t>
            </a:r>
            <a:r>
              <a:rPr lang="en-GB" dirty="0" err="1" smtClean="0">
                <a:latin typeface="+mn-lt"/>
              </a:rPr>
              <a:t>interpone</a:t>
            </a:r>
            <a:r>
              <a:rPr lang="en-GB" dirty="0" smtClean="0">
                <a:latin typeface="+mn-lt"/>
              </a:rPr>
              <a:t> entre ambos, la </a:t>
            </a:r>
            <a:r>
              <a:rPr lang="en-GB" dirty="0" err="1" smtClean="0">
                <a:latin typeface="+mn-lt"/>
              </a:rPr>
              <a:t>recepción</a:t>
            </a:r>
            <a:r>
              <a:rPr lang="en-GB" dirty="0" smtClean="0">
                <a:latin typeface="+mn-lt"/>
              </a:rPr>
              <a:t> de la </a:t>
            </a:r>
            <a:r>
              <a:rPr lang="en-GB" dirty="0" err="1" smtClean="0">
                <a:latin typeface="+mn-lt"/>
              </a:rPr>
              <a:t>luz</a:t>
            </a:r>
            <a:r>
              <a:rPr lang="en-GB" dirty="0" smtClean="0">
                <a:latin typeface="+mn-lt"/>
              </a:rPr>
              <a:t> IR se </a:t>
            </a:r>
            <a:r>
              <a:rPr lang="en-GB" dirty="0" err="1" smtClean="0">
                <a:latin typeface="+mn-lt"/>
              </a:rPr>
              <a:t>ve</a:t>
            </a:r>
            <a:r>
              <a:rPr lang="en-GB" dirty="0" smtClean="0">
                <a:latin typeface="+mn-lt"/>
              </a:rPr>
              <a:t> </a:t>
            </a:r>
            <a:r>
              <a:rPr lang="en-GB" dirty="0" err="1" smtClean="0">
                <a:latin typeface="+mn-lt"/>
              </a:rPr>
              <a:t>interrumpida</a:t>
            </a:r>
            <a:r>
              <a:rPr lang="en-GB" dirty="0" smtClean="0">
                <a:latin typeface="+mn-lt"/>
              </a:rPr>
              <a:t> y se genera </a:t>
            </a:r>
            <a:r>
              <a:rPr lang="en-GB" dirty="0" err="1" smtClean="0">
                <a:latin typeface="+mn-lt"/>
              </a:rPr>
              <a:t>una</a:t>
            </a:r>
            <a:r>
              <a:rPr lang="en-GB" dirty="0" smtClean="0">
                <a:latin typeface="+mn-lt"/>
              </a:rPr>
              <a:t> </a:t>
            </a:r>
            <a:r>
              <a:rPr lang="en-GB" dirty="0" err="1" smtClean="0">
                <a:latin typeface="+mn-lt"/>
              </a:rPr>
              <a:t>señal</a:t>
            </a:r>
            <a:r>
              <a:rPr lang="en-GB" dirty="0" smtClean="0">
                <a:latin typeface="+mn-lt"/>
              </a:rPr>
              <a:t>.</a:t>
            </a:r>
            <a:endParaRPr lang="it-IT" dirty="0" smtClean="0">
              <a:latin typeface="+mn-lt"/>
            </a:endParaRP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grpSp>
        <p:nvGrpSpPr>
          <p:cNvPr id="14" name="Gruppo 13"/>
          <p:cNvGrpSpPr/>
          <p:nvPr/>
        </p:nvGrpSpPr>
        <p:grpSpPr>
          <a:xfrm>
            <a:off x="342138" y="3268287"/>
            <a:ext cx="3831656" cy="2852294"/>
            <a:chOff x="0" y="0"/>
            <a:chExt cx="3147695" cy="2120265"/>
          </a:xfrm>
        </p:grpSpPr>
        <p:pic>
          <p:nvPicPr>
            <p:cNvPr id="15" name="Imagen 5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85725"/>
              <a:ext cx="1105535" cy="1671955"/>
            </a:xfrm>
            <a:prstGeom prst="rect">
              <a:avLst/>
            </a:prstGeom>
          </p:spPr>
        </p:pic>
        <p:sp>
          <p:nvSpPr>
            <p:cNvPr id="16" name="Cuadro de texto 55"/>
            <p:cNvSpPr txBox="1"/>
            <p:nvPr/>
          </p:nvSpPr>
          <p:spPr>
            <a:xfrm>
              <a:off x="809625" y="1762125"/>
              <a:ext cx="1105535" cy="3581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15000"/>
                </a:lnSpc>
                <a:spcBef>
                  <a:spcPts val="500"/>
                </a:spcBef>
                <a:spcAft>
                  <a:spcPts val="1000"/>
                </a:spcAft>
              </a:pPr>
              <a:r>
                <a:rPr lang="es-ES" sz="1000" b="1" u="sng">
                  <a:solidFill>
                    <a:srgbClr val="1F497D"/>
                  </a:solidFill>
                  <a:effectLst/>
                  <a:latin typeface="Arial" panose="020B0604020202020204" pitchFamily="34" charset="0"/>
                  <a:ea typeface="Times New Roman" panose="02020603050405020304" pitchFamily="18" charset="0"/>
                </a:rPr>
                <a:t>Figure </a:t>
              </a:r>
              <a:r>
                <a:rPr lang="es-ES" sz="1000" b="1">
                  <a:solidFill>
                    <a:srgbClr val="1F497D"/>
                  </a:solidFill>
                  <a:effectLst/>
                  <a:latin typeface="Arial" panose="020B0604020202020204" pitchFamily="34" charset="0"/>
                  <a:ea typeface="Times New Roman" panose="02020603050405020304" pitchFamily="18" charset="0"/>
                </a:rPr>
                <a:t>6: H22A1</a:t>
              </a:r>
              <a:endParaRPr lang="it-IT" sz="1000" b="1">
                <a:solidFill>
                  <a:srgbClr val="1F497D"/>
                </a:solidFill>
                <a:effectLst/>
                <a:latin typeface="Arial" panose="020B0604020202020204" pitchFamily="34" charset="0"/>
                <a:ea typeface="Times New Roman" panose="02020603050405020304" pitchFamily="18" charset="0"/>
              </a:endParaRPr>
            </a:p>
          </p:txBody>
        </p:sp>
        <p:pic>
          <p:nvPicPr>
            <p:cNvPr id="17" name="Imagen 5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14525" y="0"/>
              <a:ext cx="1233170" cy="1740535"/>
            </a:xfrm>
            <a:prstGeom prst="rect">
              <a:avLst/>
            </a:prstGeom>
          </p:spPr>
        </p:pic>
      </p:grpSp>
      <p:sp>
        <p:nvSpPr>
          <p:cNvPr id="8" name="CasellaDiTesto 7"/>
          <p:cNvSpPr txBox="1"/>
          <p:nvPr/>
        </p:nvSpPr>
        <p:spPr>
          <a:xfrm>
            <a:off x="4013667" y="3369493"/>
            <a:ext cx="4959927" cy="2139047"/>
          </a:xfrm>
          <a:prstGeom prst="rect">
            <a:avLst/>
          </a:prstGeom>
          <a:noFill/>
        </p:spPr>
        <p:txBody>
          <a:bodyPr wrap="square" rtlCol="0">
            <a:spAutoFit/>
          </a:bodyPr>
          <a:lstStyle/>
          <a:p>
            <a:r>
              <a:rPr lang="en-GB" dirty="0" smtClean="0">
                <a:latin typeface="+mn-lt"/>
              </a:rPr>
              <a:t>En </a:t>
            </a:r>
            <a:r>
              <a:rPr lang="en-GB" dirty="0" err="1" smtClean="0">
                <a:latin typeface="+mn-lt"/>
              </a:rPr>
              <a:t>una</a:t>
            </a:r>
            <a:r>
              <a:rPr lang="en-GB" dirty="0" smtClean="0">
                <a:latin typeface="+mn-lt"/>
              </a:rPr>
              <a:t> </a:t>
            </a:r>
            <a:r>
              <a:rPr lang="en-GB" dirty="0" err="1" smtClean="0">
                <a:latin typeface="+mn-lt"/>
              </a:rPr>
              <a:t>misma</a:t>
            </a:r>
            <a:r>
              <a:rPr lang="en-GB" dirty="0" smtClean="0">
                <a:latin typeface="+mn-lt"/>
              </a:rPr>
              <a:t> </a:t>
            </a:r>
            <a:r>
              <a:rPr lang="en-GB" dirty="0" err="1" smtClean="0">
                <a:latin typeface="+mn-lt"/>
              </a:rPr>
              <a:t>cápsula</a:t>
            </a:r>
            <a:r>
              <a:rPr lang="en-GB" dirty="0" smtClean="0">
                <a:latin typeface="+mn-lt"/>
              </a:rPr>
              <a:t>, con forma de U, </a:t>
            </a:r>
            <a:r>
              <a:rPr lang="en-GB" dirty="0" err="1" smtClean="0">
                <a:latin typeface="+mn-lt"/>
              </a:rPr>
              <a:t>residen</a:t>
            </a:r>
            <a:r>
              <a:rPr lang="en-GB" dirty="0" smtClean="0">
                <a:latin typeface="+mn-lt"/>
              </a:rPr>
              <a:t> </a:t>
            </a:r>
            <a:r>
              <a:rPr lang="en-GB" dirty="0" err="1" smtClean="0">
                <a:latin typeface="+mn-lt"/>
              </a:rPr>
              <a:t>tanto</a:t>
            </a:r>
            <a:r>
              <a:rPr lang="en-GB" dirty="0" smtClean="0">
                <a:latin typeface="+mn-lt"/>
              </a:rPr>
              <a:t> el </a:t>
            </a:r>
            <a:r>
              <a:rPr lang="en-GB" dirty="0" err="1" smtClean="0">
                <a:latin typeface="+mn-lt"/>
              </a:rPr>
              <a:t>emisor</a:t>
            </a:r>
            <a:r>
              <a:rPr lang="en-GB" dirty="0" smtClean="0">
                <a:latin typeface="+mn-lt"/>
              </a:rPr>
              <a:t> </a:t>
            </a:r>
            <a:r>
              <a:rPr lang="en-GB" dirty="0" err="1" smtClean="0">
                <a:latin typeface="+mn-lt"/>
              </a:rPr>
              <a:t>como</a:t>
            </a:r>
            <a:r>
              <a:rPr lang="en-GB" dirty="0" smtClean="0">
                <a:latin typeface="+mn-lt"/>
              </a:rPr>
              <a:t> el detector. A la </a:t>
            </a:r>
            <a:r>
              <a:rPr lang="en-GB" dirty="0" err="1" smtClean="0">
                <a:latin typeface="+mn-lt"/>
              </a:rPr>
              <a:t>izquierda</a:t>
            </a:r>
            <a:r>
              <a:rPr lang="en-GB" dirty="0" smtClean="0">
                <a:latin typeface="+mn-lt"/>
              </a:rPr>
              <a:t>, el </a:t>
            </a:r>
            <a:r>
              <a:rPr lang="en-GB" dirty="0" err="1" smtClean="0">
                <a:latin typeface="+mn-lt"/>
              </a:rPr>
              <a:t>diodo</a:t>
            </a:r>
            <a:r>
              <a:rPr lang="en-GB" dirty="0" smtClean="0">
                <a:latin typeface="+mn-lt"/>
              </a:rPr>
              <a:t> </a:t>
            </a:r>
            <a:r>
              <a:rPr lang="en-GB" dirty="0" err="1" smtClean="0">
                <a:latin typeface="+mn-lt"/>
              </a:rPr>
              <a:t>emisor</a:t>
            </a:r>
            <a:r>
              <a:rPr lang="en-GB" dirty="0" smtClean="0">
                <a:latin typeface="+mn-lt"/>
              </a:rPr>
              <a:t> se </a:t>
            </a:r>
            <a:r>
              <a:rPr lang="en-GB" dirty="0" err="1" smtClean="0">
                <a:latin typeface="+mn-lt"/>
              </a:rPr>
              <a:t>corresponde</a:t>
            </a:r>
            <a:r>
              <a:rPr lang="en-GB" dirty="0" smtClean="0">
                <a:latin typeface="+mn-lt"/>
              </a:rPr>
              <a:t> con </a:t>
            </a:r>
            <a:r>
              <a:rPr lang="en-GB" dirty="0" err="1" smtClean="0">
                <a:latin typeface="+mn-lt"/>
              </a:rPr>
              <a:t>las</a:t>
            </a:r>
            <a:r>
              <a:rPr lang="en-GB" dirty="0" smtClean="0">
                <a:latin typeface="+mn-lt"/>
              </a:rPr>
              <a:t> </a:t>
            </a:r>
            <a:r>
              <a:rPr lang="en-GB" dirty="0" err="1" smtClean="0">
                <a:latin typeface="+mn-lt"/>
              </a:rPr>
              <a:t>patillas</a:t>
            </a:r>
            <a:r>
              <a:rPr lang="en-GB" dirty="0" smtClean="0">
                <a:latin typeface="+mn-lt"/>
              </a:rPr>
              <a:t> 1 (</a:t>
            </a:r>
            <a:r>
              <a:rPr lang="en-GB" dirty="0" err="1" smtClean="0">
                <a:latin typeface="+mn-lt"/>
              </a:rPr>
              <a:t>ánodo</a:t>
            </a:r>
            <a:r>
              <a:rPr lang="en-GB" dirty="0" smtClean="0">
                <a:latin typeface="+mn-lt"/>
              </a:rPr>
              <a:t>) y 2 (</a:t>
            </a:r>
            <a:r>
              <a:rPr lang="en-GB" dirty="0" err="1" smtClean="0">
                <a:latin typeface="+mn-lt"/>
              </a:rPr>
              <a:t>cátodo</a:t>
            </a:r>
            <a:r>
              <a:rPr lang="en-GB" dirty="0" smtClean="0">
                <a:latin typeface="+mn-lt"/>
              </a:rPr>
              <a:t>). A la </a:t>
            </a:r>
            <a:r>
              <a:rPr lang="en-GB" dirty="0" err="1" smtClean="0">
                <a:latin typeface="+mn-lt"/>
              </a:rPr>
              <a:t>derecha</a:t>
            </a:r>
            <a:r>
              <a:rPr lang="en-GB" dirty="0" smtClean="0">
                <a:latin typeface="+mn-lt"/>
              </a:rPr>
              <a:t> se </a:t>
            </a:r>
            <a:r>
              <a:rPr lang="en-GB" dirty="0" err="1" smtClean="0">
                <a:latin typeface="+mn-lt"/>
              </a:rPr>
              <a:t>encuentra</a:t>
            </a:r>
            <a:r>
              <a:rPr lang="en-GB" dirty="0" smtClean="0">
                <a:latin typeface="+mn-lt"/>
              </a:rPr>
              <a:t> el </a:t>
            </a:r>
            <a:r>
              <a:rPr lang="en-GB" dirty="0" err="1" smtClean="0">
                <a:latin typeface="+mn-lt"/>
              </a:rPr>
              <a:t>fototransistor</a:t>
            </a:r>
            <a:r>
              <a:rPr lang="en-GB" dirty="0" smtClean="0">
                <a:latin typeface="+mn-lt"/>
              </a:rPr>
              <a:t> detector; la </a:t>
            </a:r>
            <a:r>
              <a:rPr lang="en-GB" dirty="0" err="1" smtClean="0">
                <a:latin typeface="+mn-lt"/>
              </a:rPr>
              <a:t>patilla</a:t>
            </a:r>
            <a:r>
              <a:rPr lang="en-GB" dirty="0" smtClean="0">
                <a:latin typeface="+mn-lt"/>
              </a:rPr>
              <a:t> 3 se </a:t>
            </a:r>
            <a:r>
              <a:rPr lang="en-GB" dirty="0" err="1" smtClean="0">
                <a:latin typeface="+mn-lt"/>
              </a:rPr>
              <a:t>corresponde</a:t>
            </a:r>
            <a:r>
              <a:rPr lang="en-GB" dirty="0" smtClean="0">
                <a:latin typeface="+mn-lt"/>
              </a:rPr>
              <a:t> con el </a:t>
            </a:r>
            <a:r>
              <a:rPr lang="en-GB" dirty="0" err="1" smtClean="0">
                <a:latin typeface="+mn-lt"/>
              </a:rPr>
              <a:t>colector</a:t>
            </a:r>
            <a:r>
              <a:rPr lang="en-GB" dirty="0" smtClean="0">
                <a:latin typeface="+mn-lt"/>
              </a:rPr>
              <a:t> (c</a:t>
            </a:r>
            <a:r>
              <a:rPr lang="en-GB" dirty="0">
                <a:latin typeface="+mn-lt"/>
              </a:rPr>
              <a:t>) </a:t>
            </a:r>
            <a:r>
              <a:rPr lang="en-GB" dirty="0" smtClean="0">
                <a:latin typeface="+mn-lt"/>
              </a:rPr>
              <a:t>y la 4 con el </a:t>
            </a:r>
            <a:r>
              <a:rPr lang="en-GB" dirty="0" err="1" smtClean="0">
                <a:latin typeface="+mn-lt"/>
              </a:rPr>
              <a:t>emisor</a:t>
            </a:r>
            <a:r>
              <a:rPr lang="en-GB" dirty="0" smtClean="0">
                <a:latin typeface="+mn-lt"/>
              </a:rPr>
              <a:t> (e).</a:t>
            </a:r>
            <a:endParaRPr lang="it-IT" dirty="0">
              <a:latin typeface="+mn-lt"/>
            </a:endParaRPr>
          </a:p>
        </p:txBody>
      </p:sp>
    </p:spTree>
    <p:extLst>
      <p:ext uri="{BB962C8B-B14F-4D97-AF65-F5344CB8AC3E}">
        <p14:creationId xmlns:p14="http://schemas.microsoft.com/office/powerpoint/2010/main" val="3248654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a:bodyPr>
          <a:lstStyle>
            <a:lvl1pPr defTabSz="914400" eaLnBrk="1" latinLnBrk="0" hangingPunct="1">
              <a:buNone/>
              <a:defRPr sz="3600">
                <a:latin typeface="+mj-lt"/>
                <a:ea typeface="+mj-ea"/>
                <a:cs typeface="+mj-cs"/>
              </a:defRPr>
            </a:lvl1pPr>
          </a:lstStyle>
          <a:p>
            <a:r>
              <a:rPr lang="en-US" sz="3200" dirty="0" smtClean="0"/>
              <a:t>SENSORES IR </a:t>
            </a:r>
            <a:r>
              <a:rPr lang="en-US" sz="2900" dirty="0" smtClean="0"/>
              <a:t>(de </a:t>
            </a:r>
            <a:r>
              <a:rPr lang="en-US" sz="2900" dirty="0" err="1" smtClean="0"/>
              <a:t>corte</a:t>
            </a:r>
            <a:r>
              <a:rPr lang="en-US" sz="2900" dirty="0" smtClean="0"/>
              <a:t> y de </a:t>
            </a:r>
            <a:r>
              <a:rPr lang="en-US" sz="2900" dirty="0" err="1" smtClean="0"/>
              <a:t>reflexión</a:t>
            </a:r>
            <a:r>
              <a:rPr lang="en-US" sz="2900" dirty="0" smtClean="0"/>
              <a:t>)</a:t>
            </a:r>
            <a:endParaRPr lang="el-GR" sz="2900"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4" name="CasellaDiTesto 3"/>
          <p:cNvSpPr txBox="1"/>
          <p:nvPr/>
        </p:nvSpPr>
        <p:spPr>
          <a:xfrm>
            <a:off x="1081820" y="1854105"/>
            <a:ext cx="7135091" cy="1554272"/>
          </a:xfrm>
          <a:prstGeom prst="rect">
            <a:avLst/>
          </a:prstGeom>
          <a:noFill/>
        </p:spPr>
        <p:txBody>
          <a:bodyPr wrap="square" rtlCol="0">
            <a:spAutoFit/>
          </a:bodyPr>
          <a:lstStyle/>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grpSp>
        <p:nvGrpSpPr>
          <p:cNvPr id="14" name="Gruppo 13"/>
          <p:cNvGrpSpPr/>
          <p:nvPr/>
        </p:nvGrpSpPr>
        <p:grpSpPr>
          <a:xfrm>
            <a:off x="2733537" y="1093988"/>
            <a:ext cx="3831656" cy="2852294"/>
            <a:chOff x="0" y="0"/>
            <a:chExt cx="3147695" cy="2120265"/>
          </a:xfrm>
        </p:grpSpPr>
        <p:pic>
          <p:nvPicPr>
            <p:cNvPr id="15" name="Imagen 5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85725"/>
              <a:ext cx="1105535" cy="1671955"/>
            </a:xfrm>
            <a:prstGeom prst="rect">
              <a:avLst/>
            </a:prstGeom>
          </p:spPr>
        </p:pic>
        <p:sp>
          <p:nvSpPr>
            <p:cNvPr id="16" name="Cuadro de texto 55"/>
            <p:cNvSpPr txBox="1"/>
            <p:nvPr/>
          </p:nvSpPr>
          <p:spPr>
            <a:xfrm>
              <a:off x="809625" y="1762125"/>
              <a:ext cx="1105535" cy="358140"/>
            </a:xfrm>
            <a:prstGeom prst="rect">
              <a:avLst/>
            </a:prstGeom>
            <a:solidFill>
              <a:prstClr val="white"/>
            </a:solidFill>
            <a:ln>
              <a:noFill/>
            </a:ln>
          </p:spPr>
          <p:txBody>
            <a:bodyPr rot="0" spcFirstLastPara="0" vert="horz" wrap="square" lIns="0" tIns="0" rIns="0" bIns="0" numCol="1" spcCol="0" rtlCol="0" fromWordArt="0" anchor="t" anchorCtr="0" forceAA="0" compatLnSpc="1">
              <a:prstTxWarp prst="textNoShape">
                <a:avLst/>
              </a:prstTxWarp>
              <a:spAutoFit/>
            </a:bodyPr>
            <a:lstStyle/>
            <a:p>
              <a:pPr algn="ctr">
                <a:lnSpc>
                  <a:spcPct val="115000"/>
                </a:lnSpc>
                <a:spcBef>
                  <a:spcPts val="500"/>
                </a:spcBef>
                <a:spcAft>
                  <a:spcPts val="1000"/>
                </a:spcAft>
              </a:pPr>
              <a:r>
                <a:rPr lang="es-ES" sz="1000" b="1" u="sng">
                  <a:solidFill>
                    <a:srgbClr val="1F497D"/>
                  </a:solidFill>
                  <a:effectLst/>
                  <a:latin typeface="Arial" panose="020B0604020202020204" pitchFamily="34" charset="0"/>
                  <a:ea typeface="Times New Roman" panose="02020603050405020304" pitchFamily="18" charset="0"/>
                </a:rPr>
                <a:t>Figure </a:t>
              </a:r>
              <a:r>
                <a:rPr lang="es-ES" sz="1000" b="1">
                  <a:solidFill>
                    <a:srgbClr val="1F497D"/>
                  </a:solidFill>
                  <a:effectLst/>
                  <a:latin typeface="Arial" panose="020B0604020202020204" pitchFamily="34" charset="0"/>
                  <a:ea typeface="Times New Roman" panose="02020603050405020304" pitchFamily="18" charset="0"/>
                </a:rPr>
                <a:t>6: H22A1</a:t>
              </a:r>
              <a:endParaRPr lang="it-IT" sz="1000" b="1">
                <a:solidFill>
                  <a:srgbClr val="1F497D"/>
                </a:solidFill>
                <a:effectLst/>
                <a:latin typeface="Arial" panose="020B0604020202020204" pitchFamily="34" charset="0"/>
                <a:ea typeface="Times New Roman" panose="02020603050405020304" pitchFamily="18" charset="0"/>
              </a:endParaRPr>
            </a:p>
          </p:txBody>
        </p:sp>
        <p:pic>
          <p:nvPicPr>
            <p:cNvPr id="17" name="Imagen 5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14525" y="0"/>
              <a:ext cx="1233170" cy="1740535"/>
            </a:xfrm>
            <a:prstGeom prst="rect">
              <a:avLst/>
            </a:prstGeom>
          </p:spPr>
        </p:pic>
      </p:grpSp>
      <p:sp>
        <p:nvSpPr>
          <p:cNvPr id="8" name="CasellaDiTesto 7"/>
          <p:cNvSpPr txBox="1"/>
          <p:nvPr/>
        </p:nvSpPr>
        <p:spPr>
          <a:xfrm>
            <a:off x="457200" y="4133502"/>
            <a:ext cx="8023122" cy="1938992"/>
          </a:xfrm>
          <a:prstGeom prst="rect">
            <a:avLst/>
          </a:prstGeom>
          <a:noFill/>
        </p:spPr>
        <p:txBody>
          <a:bodyPr wrap="square" rtlCol="0">
            <a:spAutoFit/>
          </a:bodyPr>
          <a:lstStyle/>
          <a:p>
            <a:pPr algn="just"/>
            <a:r>
              <a:rPr lang="en-GB" sz="2000" dirty="0">
                <a:latin typeface="+mn-lt"/>
              </a:rPr>
              <a:t>The IR emitting diode, between pins 1 and 2, is directly polarized with the 180 Ω absorption resistor. The phototransistor, between pins 3 and 4, receives the IR light. The Vs output voltage goes through the collector on pin 3. As long as it receives light it stays on level “0”. When we insert an opaque object in the slot and cut the beam of light, the output signal goes to level “1”.  </a:t>
            </a:r>
            <a:endParaRPr lang="it-IT" sz="2000" dirty="0">
              <a:latin typeface="+mn-lt"/>
            </a:endParaRPr>
          </a:p>
        </p:txBody>
      </p:sp>
    </p:spTree>
    <p:extLst>
      <p:ext uri="{BB962C8B-B14F-4D97-AF65-F5344CB8AC3E}">
        <p14:creationId xmlns:p14="http://schemas.microsoft.com/office/powerpoint/2010/main" val="174143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pPr/>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n-US" dirty="0" smtClean="0"/>
              <a:t>SENSORES IR </a:t>
            </a:r>
            <a:r>
              <a:rPr lang="en-US" sz="2900" dirty="0" smtClean="0"/>
              <a:t>(de </a:t>
            </a:r>
            <a:r>
              <a:rPr lang="en-US" sz="2900" dirty="0" err="1" smtClean="0"/>
              <a:t>corte</a:t>
            </a:r>
            <a:r>
              <a:rPr lang="en-US" sz="2900" dirty="0" smtClean="0"/>
              <a:t> y de </a:t>
            </a:r>
            <a:r>
              <a:rPr lang="en-US" sz="2900" dirty="0" err="1" smtClean="0"/>
              <a:t>reflexión</a:t>
            </a:r>
            <a:r>
              <a:rPr lang="en-US" sz="2900" dirty="0" smtClean="0"/>
              <a:t>)</a:t>
            </a:r>
            <a:endParaRPr lang="el-GR" sz="2900" dirty="0"/>
          </a:p>
        </p:txBody>
      </p:sp>
      <p:pic>
        <p:nvPicPr>
          <p:cNvPr id="23" name="Imagen 50">
            <a:extLst>
              <a:ext uri="{FF2B5EF4-FFF2-40B4-BE49-F238E27FC236}">
                <a16:creationId xmlns=""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sp>
        <p:nvSpPr>
          <p:cNvPr id="7" name="Rectángulo 6"/>
          <p:cNvSpPr/>
          <p:nvPr/>
        </p:nvSpPr>
        <p:spPr>
          <a:xfrm>
            <a:off x="1915986" y="4582373"/>
            <a:ext cx="8714606" cy="307777"/>
          </a:xfrm>
          <a:prstGeom prst="rect">
            <a:avLst/>
          </a:prstGeom>
        </p:spPr>
        <p:txBody>
          <a:bodyPr wrap="square">
            <a:spAutoFit/>
          </a:bodyPr>
          <a:lstStyle/>
          <a:p>
            <a:r>
              <a:rPr lang="en-US" sz="1400" dirty="0" smtClean="0"/>
              <a:t>. </a:t>
            </a:r>
            <a:endParaRPr lang="en-US" sz="1400" dirty="0"/>
          </a:p>
        </p:txBody>
      </p:sp>
      <p:sp>
        <p:nvSpPr>
          <p:cNvPr id="2" name="Segnaposto contenuto 1"/>
          <p:cNvSpPr>
            <a:spLocks noGrp="1"/>
          </p:cNvSpPr>
          <p:nvPr>
            <p:ph idx="1"/>
          </p:nvPr>
        </p:nvSpPr>
        <p:spPr>
          <a:xfrm>
            <a:off x="1476375" y="1530900"/>
            <a:ext cx="6162675" cy="1087582"/>
          </a:xfrm>
        </p:spPr>
        <p:txBody>
          <a:bodyPr>
            <a:normAutofit fontScale="85000" lnSpcReduction="10000"/>
          </a:bodyPr>
          <a:lstStyle/>
          <a:p>
            <a:pPr>
              <a:buNone/>
            </a:pPr>
            <a:r>
              <a:rPr lang="es-ES" dirty="0" smtClean="0">
                <a:latin typeface="Arial" pitchFamily="34" charset="0"/>
                <a:cs typeface="Arial" pitchFamily="34" charset="0"/>
              </a:rPr>
              <a:t>   Otra forma de detectar objetos es aprovechando la reflexión de la luz</a:t>
            </a:r>
            <a:r>
              <a:rPr lang="en-GB" dirty="0" smtClean="0">
                <a:latin typeface="Arial" pitchFamily="34" charset="0"/>
                <a:cs typeface="Arial" pitchFamily="34" charset="0"/>
              </a:rPr>
              <a:t>.</a:t>
            </a:r>
          </a:p>
          <a:p>
            <a:pPr marL="0" indent="0">
              <a:buNone/>
            </a:pPr>
            <a:endParaRPr lang="it-IT" dirty="0"/>
          </a:p>
        </p:txBody>
      </p:sp>
      <p:sp>
        <p:nvSpPr>
          <p:cNvPr id="4" name="CasellaDiTesto 3"/>
          <p:cNvSpPr txBox="1"/>
          <p:nvPr/>
        </p:nvSpPr>
        <p:spPr>
          <a:xfrm>
            <a:off x="314904" y="838584"/>
            <a:ext cx="7135091" cy="1846659"/>
          </a:xfrm>
          <a:prstGeom prst="rect">
            <a:avLst/>
          </a:prstGeom>
          <a:noFill/>
        </p:spPr>
        <p:txBody>
          <a:bodyPr wrap="square" rtlCol="0">
            <a:spAutoFit/>
          </a:bodyPr>
          <a:lstStyle/>
          <a:p>
            <a:pPr marL="342900" indent="-342900">
              <a:buFont typeface="Arial" panose="020B0604020202020204" pitchFamily="34" charset="0"/>
              <a:buChar char="•"/>
            </a:pPr>
            <a:r>
              <a:rPr lang="it-IT" b="1" dirty="0" smtClean="0"/>
              <a:t>SENSORES DE REFLEXIÓN</a:t>
            </a:r>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a:p>
            <a:pPr marL="342900" indent="-342900">
              <a:buFont typeface="Arial" panose="020B0604020202020204" pitchFamily="34" charset="0"/>
              <a:buChar char="•"/>
            </a:pPr>
            <a:endParaRPr lang="it-IT" dirty="0" smtClean="0"/>
          </a:p>
          <a:p>
            <a:pPr marL="342900" indent="-342900">
              <a:buFont typeface="Arial" panose="020B0604020202020204" pitchFamily="34" charset="0"/>
              <a:buChar char="•"/>
            </a:pPr>
            <a:endParaRPr lang="it-IT" dirty="0"/>
          </a:p>
        </p:txBody>
      </p:sp>
      <p:sp>
        <p:nvSpPr>
          <p:cNvPr id="8" name="CasellaDiTesto 7"/>
          <p:cNvSpPr txBox="1"/>
          <p:nvPr/>
        </p:nvSpPr>
        <p:spPr>
          <a:xfrm>
            <a:off x="453747" y="3239306"/>
            <a:ext cx="6680477" cy="969496"/>
          </a:xfrm>
          <a:prstGeom prst="rect">
            <a:avLst/>
          </a:prstGeom>
          <a:noFill/>
        </p:spPr>
        <p:txBody>
          <a:bodyPr wrap="square" rtlCol="0">
            <a:spAutoFit/>
          </a:bodyPr>
          <a:lstStyle/>
          <a:p>
            <a:r>
              <a:rPr lang="es-ES" dirty="0" smtClean="0"/>
              <a:t>En este caso tanto el emisor como el detector IR se ponen uno junto al otro, no enfrentados. Cuando la luz IR emitida choca con un objeto, se refleja y “</a:t>
            </a:r>
            <a:r>
              <a:rPr lang="es-ES" i="1" dirty="0" smtClean="0"/>
              <a:t>rebota” hacia el detector.</a:t>
            </a:r>
            <a:endParaRPr lang="it-IT" dirty="0"/>
          </a:p>
        </p:txBody>
      </p:sp>
      <p:sp>
        <p:nvSpPr>
          <p:cNvPr id="18" name="CasellaDiTesto 17"/>
          <p:cNvSpPr txBox="1"/>
          <p:nvPr/>
        </p:nvSpPr>
        <p:spPr>
          <a:xfrm>
            <a:off x="1806449" y="4758240"/>
            <a:ext cx="6889876" cy="1261884"/>
          </a:xfrm>
          <a:prstGeom prst="rect">
            <a:avLst/>
          </a:prstGeom>
          <a:noFill/>
        </p:spPr>
        <p:txBody>
          <a:bodyPr wrap="square" rtlCol="0">
            <a:spAutoFit/>
          </a:bodyPr>
          <a:lstStyle/>
          <a:p>
            <a:pPr algn="just"/>
            <a:r>
              <a:rPr lang="es-ES" dirty="0" smtClean="0"/>
              <a:t>Lo mismo que ocurre con los sensores de corte o barrera, en el mercado existen infinidad de modelos diferentes de sensores de reflexión, que se adaptan a cualquier tipo de aplicación</a:t>
            </a:r>
            <a:r>
              <a:rPr lang="en-GB" dirty="0" smtClean="0"/>
              <a:t>. </a:t>
            </a:r>
            <a:endParaRPr lang="it-IT" dirty="0"/>
          </a:p>
        </p:txBody>
      </p:sp>
    </p:spTree>
    <p:extLst>
      <p:ext uri="{BB962C8B-B14F-4D97-AF65-F5344CB8AC3E}">
        <p14:creationId xmlns:p14="http://schemas.microsoft.com/office/powerpoint/2010/main" val="1661557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65564</TotalTime>
  <Words>1716</Words>
  <Application>Microsoft Office PowerPoint</Application>
  <PresentationFormat>Presentación en pantalla (4:3)</PresentationFormat>
  <Paragraphs>202</Paragraphs>
  <Slides>20</Slides>
  <Notes>18</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20</vt:i4>
      </vt:variant>
    </vt:vector>
  </HeadingPairs>
  <TitlesOfParts>
    <vt:vector size="30" baseType="lpstr">
      <vt:lpstr>ＭＳ Ｐゴシック</vt:lpstr>
      <vt:lpstr>Arial</vt:lpstr>
      <vt:lpstr>Arial Narrow</vt:lpstr>
      <vt:lpstr>Book Antiqua</vt:lpstr>
      <vt:lpstr>Calibri</vt:lpstr>
      <vt:lpstr>Times New Roman</vt:lpstr>
      <vt:lpstr>Trebuchet MS</vt:lpstr>
      <vt:lpstr>Wingdings</vt:lpstr>
      <vt:lpstr>Custom Design</vt:lpstr>
      <vt:lpstr>3_Default Design</vt:lpstr>
      <vt:lpstr>Presentación de PowerPoint</vt:lpstr>
      <vt:lpstr>Objetivo y Programa de la Unidad 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tei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Menica Anabel</cp:lastModifiedBy>
  <cp:revision>1822</cp:revision>
  <cp:lastPrinted>2018-01-26T17:11:53Z</cp:lastPrinted>
  <dcterms:created xsi:type="dcterms:W3CDTF">2010-11-09T19:06:29Z</dcterms:created>
  <dcterms:modified xsi:type="dcterms:W3CDTF">2019-07-15T10:20:07Z</dcterms:modified>
</cp:coreProperties>
</file>