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549" r:id="rId3"/>
    <p:sldId id="537" r:id="rId4"/>
    <p:sldId id="482" r:id="rId5"/>
    <p:sldId id="553" r:id="rId6"/>
    <p:sldId id="560" r:id="rId7"/>
    <p:sldId id="561" r:id="rId8"/>
    <p:sldId id="554" r:id="rId9"/>
    <p:sldId id="562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570" r:id="rId18"/>
    <p:sldId id="55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548" autoAdjust="0"/>
    <p:restoredTop sz="93039" autoAdjust="0"/>
  </p:normalViewPr>
  <p:slideViewPr>
    <p:cSldViewPr snapToGrid="0">
      <p:cViewPr varScale="1">
        <p:scale>
          <a:sx n="101" d="100"/>
          <a:sy n="101" d="100"/>
        </p:scale>
        <p:origin x="-462" y="-84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62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33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14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46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28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25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34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83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09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81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19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99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05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6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PANTALLAS LCD (LIQUID-CRYSTAL DISPLAY)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LIBRERÍA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WRITE() </a:t>
            </a:r>
            <a:endParaRPr lang="es-ES" u="sng" dirty="0" smtClean="0">
              <a:latin typeface="+mn-lt"/>
            </a:endParaRPr>
          </a:p>
          <a:p>
            <a:pPr marL="342900" indent="-342900"/>
            <a:endParaRPr lang="es-ES" sz="2000" u="sng" dirty="0" smtClean="0">
              <a:latin typeface="+mn-lt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s-ES" sz="2000" dirty="0" smtClean="0">
                <a:latin typeface="+mn-lt"/>
              </a:rPr>
              <a:t>Escribe </a:t>
            </a:r>
            <a:r>
              <a:rPr lang="es-ES" sz="2000" dirty="0" smtClean="0">
                <a:latin typeface="+mn-lt"/>
              </a:rPr>
              <a:t>un carácter en la posición actual del cursor.</a:t>
            </a:r>
            <a:endParaRPr lang="es-ES" sz="2000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1958271"/>
            <a:ext cx="87146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var.write</a:t>
            </a:r>
            <a:r>
              <a:rPr lang="en-US" sz="2000" b="1" dirty="0" smtClean="0">
                <a:latin typeface="+mn-lt"/>
              </a:rPr>
              <a:t>(char</a:t>
            </a:r>
            <a:r>
              <a:rPr lang="en-US" sz="2000" b="1" dirty="0">
                <a:latin typeface="+mn-lt"/>
              </a:rPr>
              <a:t>); 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n-US" sz="1600" i="1" dirty="0">
                <a:latin typeface="+mn-lt"/>
              </a:rPr>
              <a:t> </a:t>
            </a:r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</a:p>
          <a:p>
            <a:r>
              <a:rPr lang="es-ES" sz="1600" i="1" dirty="0" err="1" smtClean="0">
                <a:latin typeface="+mn-lt"/>
              </a:rPr>
              <a:t>char</a:t>
            </a:r>
            <a:r>
              <a:rPr lang="es-ES" sz="1600" dirty="0" smtClean="0">
                <a:latin typeface="+mn-lt"/>
              </a:rPr>
              <a:t>:	El carácter a visualizar</a:t>
            </a:r>
            <a:endParaRPr lang="es-E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1" y="3289088"/>
            <a:ext cx="87942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PRINT 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s-ES" sz="2000" dirty="0" smtClean="0">
                <a:latin typeface="+mn-lt"/>
              </a:rPr>
              <a:t>Imprime sobre el LCD a partir de la posición actual del cursor. </a:t>
            </a:r>
            <a:endParaRPr lang="es-ES" sz="2000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292143"/>
            <a:ext cx="87146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var.print</a:t>
            </a:r>
            <a:r>
              <a:rPr lang="en-US" sz="2000" b="1" dirty="0" smtClean="0">
                <a:latin typeface="+mn-lt"/>
              </a:rPr>
              <a:t>(</a:t>
            </a:r>
            <a:r>
              <a:rPr lang="en-US" sz="2000" b="1" dirty="0" err="1" smtClean="0">
                <a:latin typeface="+mn-lt"/>
              </a:rPr>
              <a:t>data,base</a:t>
            </a:r>
            <a:r>
              <a:rPr lang="en-US" sz="2000" b="1" dirty="0" smtClean="0">
                <a:latin typeface="+mn-lt"/>
              </a:rPr>
              <a:t>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</a:p>
          <a:p>
            <a:r>
              <a:rPr lang="es-ES" sz="1600" i="1" dirty="0" smtClean="0">
                <a:latin typeface="+mn-lt"/>
              </a:rPr>
              <a:t>data:</a:t>
            </a:r>
            <a:r>
              <a:rPr lang="es-ES" sz="1600" dirty="0" smtClean="0">
                <a:latin typeface="+mn-lt"/>
              </a:rPr>
              <a:t>	Dato a imprimir. Puede ser </a:t>
            </a:r>
            <a:r>
              <a:rPr lang="es-ES" sz="1600" dirty="0" err="1" smtClean="0">
                <a:latin typeface="+mn-lt"/>
              </a:rPr>
              <a:t>char</a:t>
            </a:r>
            <a:r>
              <a:rPr lang="es-ES" sz="1600" dirty="0" smtClean="0">
                <a:latin typeface="+mn-lt"/>
              </a:rPr>
              <a:t>, </a:t>
            </a:r>
            <a:r>
              <a:rPr lang="es-ES" sz="1600" dirty="0" err="1" smtClean="0">
                <a:latin typeface="+mn-lt"/>
              </a:rPr>
              <a:t>int</a:t>
            </a:r>
            <a:r>
              <a:rPr lang="es-ES" sz="1600" dirty="0" smtClean="0">
                <a:latin typeface="+mn-lt"/>
              </a:rPr>
              <a:t>, </a:t>
            </a:r>
            <a:r>
              <a:rPr lang="es-ES" sz="1600" dirty="0" err="1" smtClean="0">
                <a:latin typeface="+mn-lt"/>
              </a:rPr>
              <a:t>long</a:t>
            </a:r>
            <a:r>
              <a:rPr lang="es-ES" sz="1600" dirty="0" smtClean="0">
                <a:latin typeface="+mn-lt"/>
              </a:rPr>
              <a:t>, </a:t>
            </a:r>
            <a:r>
              <a:rPr lang="es-ES" sz="1600" dirty="0" err="1" smtClean="0">
                <a:latin typeface="+mn-lt"/>
              </a:rPr>
              <a:t>float</a:t>
            </a:r>
            <a:r>
              <a:rPr lang="es-ES" sz="1600" dirty="0" smtClean="0">
                <a:latin typeface="+mn-lt"/>
              </a:rPr>
              <a:t> o </a:t>
            </a:r>
            <a:r>
              <a:rPr lang="es-ES" sz="1600" dirty="0" err="1" smtClean="0">
                <a:latin typeface="+mn-lt"/>
              </a:rPr>
              <a:t>string</a:t>
            </a:r>
            <a:r>
              <a:rPr lang="es-ES" sz="1600" dirty="0" smtClean="0">
                <a:latin typeface="+mn-lt"/>
              </a:rPr>
              <a:t>.</a:t>
            </a:r>
          </a:p>
          <a:p>
            <a:r>
              <a:rPr lang="es-ES" sz="1600" i="1" dirty="0" smtClean="0">
                <a:latin typeface="+mn-lt"/>
              </a:rPr>
              <a:t>base:</a:t>
            </a:r>
            <a:r>
              <a:rPr lang="es-ES" sz="1600" dirty="0" smtClean="0">
                <a:latin typeface="+mn-lt"/>
              </a:rPr>
              <a:t>	Es opcional y expresa la base de numeración deseada: BIN=Binario; </a:t>
            </a:r>
            <a:r>
              <a:rPr lang="es-ES" sz="1600" dirty="0" smtClean="0">
                <a:latin typeface="+mn-lt"/>
              </a:rPr>
              <a:t>	DEC=Decimal(por </a:t>
            </a:r>
            <a:r>
              <a:rPr lang="es-ES" sz="1600" dirty="0" smtClean="0">
                <a:latin typeface="+mn-lt"/>
              </a:rPr>
              <a:t>defecto); OCT=Octal; HEX=Hexadecimal; o N=nº de decimales </a:t>
            </a:r>
            <a:r>
              <a:rPr lang="es-ES" sz="1600" dirty="0" smtClean="0">
                <a:latin typeface="+mn-lt"/>
              </a:rPr>
              <a:t>en el </a:t>
            </a:r>
            <a:r>
              <a:rPr lang="es-ES" sz="1600" dirty="0" smtClean="0">
                <a:latin typeface="+mn-lt"/>
              </a:rPr>
              <a:t>caso </a:t>
            </a:r>
            <a:r>
              <a:rPr lang="es-ES" sz="1600" dirty="0" smtClean="0">
                <a:latin typeface="+mn-lt"/>
              </a:rPr>
              <a:t>	de los </a:t>
            </a:r>
            <a:r>
              <a:rPr lang="es-ES" sz="1600" dirty="0" err="1" smtClean="0">
                <a:latin typeface="+mn-lt"/>
              </a:rPr>
              <a:t>float</a:t>
            </a:r>
            <a:r>
              <a:rPr lang="es-ES" sz="1600" dirty="0" smtClean="0">
                <a:latin typeface="+mn-lt"/>
              </a:rPr>
              <a:t> (por defecto 2).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73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LIBRERÍA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Visualiza el cursor en la pantalla LCD, en su posición actual, en forma de un </a:t>
            </a:r>
            <a:r>
              <a:rPr lang="es-ES" dirty="0" err="1" smtClean="0">
                <a:latin typeface="+mn-lt"/>
              </a:rPr>
              <a:t>guionbajo</a:t>
            </a:r>
            <a:r>
              <a:rPr lang="es-ES" dirty="0" smtClean="0">
                <a:latin typeface="+mn-lt"/>
              </a:rPr>
              <a:t> ( _ ).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var.cursor</a:t>
            </a:r>
            <a:r>
              <a:rPr lang="en-US" sz="2000" b="1" dirty="0">
                <a:latin typeface="+mn-lt"/>
              </a:rPr>
              <a:t>(); 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n-U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NOCURSOR()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Oculta la visualización del cursor de la pantalla LCD</a:t>
            </a:r>
            <a:r>
              <a:rPr lang="es-ES" dirty="0" smtClean="0">
                <a:latin typeface="+mn-lt"/>
              </a:rPr>
              <a:t>.</a:t>
            </a:r>
            <a:endParaRPr lang="es-ES" dirty="0" smtClean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var.noCursor</a:t>
            </a:r>
            <a:r>
              <a:rPr lang="en-US" sz="2000" b="1" dirty="0">
                <a:latin typeface="+mn-lt"/>
              </a:rPr>
              <a:t>();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</a:t>
            </a:r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33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LIBRERÍA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BLINK()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Visualiza el cursor sobre la pantalla, en su posición actual, como un símbolo </a:t>
            </a:r>
            <a:r>
              <a:rPr lang="es-ES" dirty="0" smtClean="0">
                <a:latin typeface="+mn-lt"/>
              </a:rPr>
              <a:t>sólido intermitente</a:t>
            </a:r>
            <a:r>
              <a:rPr lang="en-US" dirty="0" smtClean="0">
                <a:latin typeface="+mn-lt"/>
              </a:rPr>
              <a:t>(</a:t>
            </a:r>
            <a:r>
              <a:rPr lang="en-US" dirty="0">
                <a:latin typeface="+mn-lt"/>
              </a:rPr>
              <a:t>▓).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var.blink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n-US" sz="1600" i="1" dirty="0">
                <a:latin typeface="+mn-lt"/>
              </a:rPr>
              <a:t> </a:t>
            </a:r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dirty="0" smtClean="0">
                <a:latin typeface="+mn-lt"/>
              </a:rPr>
              <a:t>: 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s-E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NOBLINK()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  </a:t>
            </a:r>
            <a:r>
              <a:rPr lang="es-ES" sz="2000" dirty="0" smtClean="0">
                <a:latin typeface="+mn-lt"/>
              </a:rPr>
              <a:t>Oculta </a:t>
            </a:r>
            <a:r>
              <a:rPr lang="es-ES" sz="2000" dirty="0" smtClean="0">
                <a:latin typeface="+mn-lt"/>
              </a:rPr>
              <a:t>la visualización del cursor sólido ( ▓ ) intermitente.</a:t>
            </a:r>
            <a:endParaRPr lang="es-ES" sz="2000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var.noblink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51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LIBRERÍA </a:t>
            </a:r>
            <a:r>
              <a:rPr lang="en-US" dirty="0" smtClean="0"/>
              <a:t>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DISPLAY()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Conecta la LCD restaurando el contenido que hubiera en ella antes de </a:t>
            </a:r>
            <a:r>
              <a:rPr lang="es-ES" dirty="0" smtClean="0">
                <a:latin typeface="+mn-lt"/>
              </a:rPr>
              <a:t>ejecutar </a:t>
            </a:r>
            <a:r>
              <a:rPr lang="es-ES" dirty="0" err="1" smtClean="0">
                <a:latin typeface="+mn-lt"/>
              </a:rPr>
              <a:t>noDisplay</a:t>
            </a:r>
            <a:r>
              <a:rPr lang="es-ES" dirty="0" smtClean="0">
                <a:latin typeface="+mn-lt"/>
              </a:rPr>
              <a:t>().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var.display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s-E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NODISPLAY()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Apaga la pantalla LCD sin perder ni el contenido que hubiera en ella ni la </a:t>
            </a:r>
            <a:r>
              <a:rPr lang="es-ES" dirty="0" err="1" smtClean="0">
                <a:latin typeface="+mn-lt"/>
              </a:rPr>
              <a:t>posiciónactual</a:t>
            </a:r>
            <a:r>
              <a:rPr lang="es-ES" dirty="0" smtClean="0">
                <a:latin typeface="+mn-lt"/>
              </a:rPr>
              <a:t> del </a:t>
            </a:r>
            <a:r>
              <a:rPr lang="es-ES" dirty="0" smtClean="0">
                <a:latin typeface="+mn-lt"/>
              </a:rPr>
              <a:t>cursor.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var.noDisplay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n-US" sz="1600" i="1" dirty="0" smtClean="0">
                <a:latin typeface="+mn-lt"/>
              </a:rPr>
              <a:t> </a:t>
            </a:r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53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LIBRERÍA LIQUIDCRYSTAL.H0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SCROLLDISPLAYLEFT()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Desplaza el contenido que visualiza la pantalla en ese momento (texto y </a:t>
            </a:r>
            <a:r>
              <a:rPr lang="es-ES" dirty="0" err="1" smtClean="0">
                <a:latin typeface="+mn-lt"/>
              </a:rPr>
              <a:t>posicióndel</a:t>
            </a:r>
            <a:r>
              <a:rPr lang="es-ES" dirty="0" smtClean="0">
                <a:latin typeface="+mn-lt"/>
              </a:rPr>
              <a:t> cursor) una posición a la </a:t>
            </a:r>
            <a:r>
              <a:rPr lang="es-ES" dirty="0" smtClean="0">
                <a:latin typeface="+mn-lt"/>
              </a:rPr>
              <a:t>izquierda.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var.scrollDisplayLeft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n-U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SCROLLDISPLAYRIGHT()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Desplaza el contenido que visualiza la pantalla en ese momento (texto y </a:t>
            </a:r>
            <a:r>
              <a:rPr lang="es-ES" dirty="0" err="1" smtClean="0">
                <a:latin typeface="+mn-lt"/>
              </a:rPr>
              <a:t>posicióndel</a:t>
            </a:r>
            <a:r>
              <a:rPr lang="es-ES" dirty="0" smtClean="0">
                <a:latin typeface="+mn-lt"/>
              </a:rPr>
              <a:t> cursor) una posición a la derecha</a:t>
            </a:r>
            <a:r>
              <a:rPr lang="es-ES" dirty="0" smtClean="0">
                <a:latin typeface="+mn-lt"/>
              </a:rPr>
              <a:t>.</a:t>
            </a:r>
            <a:endParaRPr lang="es-ES" dirty="0" smtClean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var.scrollDisplayRight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</a:t>
            </a:r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0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LIBRERÍA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LEFTTORIGHT()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>
                <a:latin typeface="+mn-lt"/>
              </a:rPr>
              <a:t> </a:t>
            </a:r>
            <a:r>
              <a:rPr lang="es-ES" sz="2000" dirty="0" smtClean="0">
                <a:latin typeface="+mn-lt"/>
              </a:rPr>
              <a:t>    Establece </a:t>
            </a:r>
            <a:r>
              <a:rPr lang="es-ES" sz="2000" dirty="0" smtClean="0">
                <a:latin typeface="+mn-lt"/>
              </a:rPr>
              <a:t>la dirección de escritura sobre la pantalla como de izquierda a </a:t>
            </a:r>
            <a:r>
              <a:rPr lang="es-ES" sz="2000" dirty="0" smtClean="0">
                <a:latin typeface="+mn-lt"/>
              </a:rPr>
              <a:t>	derecha(por </a:t>
            </a:r>
            <a:r>
              <a:rPr lang="es-ES" sz="2000" dirty="0" smtClean="0">
                <a:latin typeface="+mn-lt"/>
              </a:rPr>
              <a:t>defecto). Esto implica que los caracteres se van escribiendo </a:t>
            </a:r>
            <a:r>
              <a:rPr lang="es-ES" sz="2000" dirty="0" smtClean="0">
                <a:latin typeface="+mn-lt"/>
              </a:rPr>
              <a:t>	de </a:t>
            </a:r>
            <a:r>
              <a:rPr lang="es-ES" sz="2000" dirty="0" smtClean="0">
                <a:latin typeface="+mn-lt"/>
              </a:rPr>
              <a:t>izquierda </a:t>
            </a:r>
            <a:r>
              <a:rPr lang="es-ES" sz="2000" dirty="0" smtClean="0">
                <a:latin typeface="+mn-lt"/>
              </a:rPr>
              <a:t>a derecha </a:t>
            </a:r>
            <a:r>
              <a:rPr lang="es-ES" sz="2000" dirty="0" smtClean="0">
                <a:latin typeface="+mn-lt"/>
              </a:rPr>
              <a:t>sin afectar a los que ya están escritos.</a:t>
            </a:r>
            <a:endParaRPr lang="es-ES" sz="2000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3" y="2400042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var.LeftToRight</a:t>
            </a:r>
            <a:r>
              <a:rPr lang="en-US" sz="2000" b="1" dirty="0" smtClean="0">
                <a:latin typeface="+mn-lt"/>
              </a:rPr>
              <a:t> 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n-US" sz="1600" i="1" dirty="0">
                <a:latin typeface="+mn-lt"/>
              </a:rPr>
              <a:t> </a:t>
            </a:r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s-E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RIGHTTOLEFT()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>
                <a:latin typeface="+mn-lt"/>
              </a:rPr>
              <a:t> </a:t>
            </a:r>
            <a:r>
              <a:rPr lang="es-ES" sz="2000" dirty="0" smtClean="0">
                <a:latin typeface="+mn-lt"/>
              </a:rPr>
              <a:t>   Establece </a:t>
            </a:r>
            <a:r>
              <a:rPr lang="es-ES" sz="2000" dirty="0" smtClean="0">
                <a:latin typeface="+mn-lt"/>
              </a:rPr>
              <a:t>la dirección de escritura sobre la pantalla como de derecha </a:t>
            </a:r>
            <a:r>
              <a:rPr lang="es-ES" sz="2000" dirty="0" smtClean="0">
                <a:latin typeface="+mn-lt"/>
              </a:rPr>
              <a:t>	a 	izquierda</a:t>
            </a:r>
            <a:r>
              <a:rPr lang="es-ES" sz="2000" dirty="0" smtClean="0">
                <a:latin typeface="+mn-lt"/>
              </a:rPr>
              <a:t>. Esto implica que los caracteres se van escribiendo de derecha a </a:t>
            </a:r>
            <a:r>
              <a:rPr lang="es-ES" sz="2000" dirty="0" smtClean="0">
                <a:latin typeface="+mn-lt"/>
              </a:rPr>
              <a:t>	izquierda sin afectar </a:t>
            </a:r>
            <a:r>
              <a:rPr lang="es-ES" sz="2000" dirty="0" smtClean="0">
                <a:latin typeface="+mn-lt"/>
              </a:rPr>
              <a:t>a los que ya están escritos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14" name="Rectángulo 13"/>
          <p:cNvSpPr/>
          <p:nvPr/>
        </p:nvSpPr>
        <p:spPr>
          <a:xfrm>
            <a:off x="429394" y="4880241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var.RightToLeft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n-US" sz="1600" i="1" dirty="0" smtClean="0">
                <a:latin typeface="+mn-lt"/>
              </a:rPr>
              <a:t> </a:t>
            </a:r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94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LIBRERÍA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AUTOSCROLL()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>
                <a:latin typeface="+mn-lt"/>
              </a:rPr>
              <a:t>     Activa </a:t>
            </a:r>
            <a:r>
              <a:rPr lang="es-ES" sz="2000" dirty="0" smtClean="0">
                <a:latin typeface="+mn-lt"/>
              </a:rPr>
              <a:t>el </a:t>
            </a:r>
            <a:r>
              <a:rPr lang="es-ES" sz="2000" dirty="0" err="1" smtClean="0">
                <a:latin typeface="+mn-lt"/>
              </a:rPr>
              <a:t>scroll</a:t>
            </a:r>
            <a:r>
              <a:rPr lang="es-ES" sz="2000" dirty="0" smtClean="0">
                <a:latin typeface="+mn-lt"/>
              </a:rPr>
              <a:t> o desplazamiento automático de la visualización. Cada vez </a:t>
            </a:r>
            <a:r>
              <a:rPr lang="es-ES" sz="2000" dirty="0" smtClean="0">
                <a:latin typeface="+mn-lt"/>
              </a:rPr>
              <a:t>	que se manda </a:t>
            </a:r>
            <a:r>
              <a:rPr lang="es-ES" sz="2000" dirty="0" smtClean="0">
                <a:latin typeface="+mn-lt"/>
              </a:rPr>
              <a:t>un carácter a la pantalla, este se visualiza y a continuación </a:t>
            </a:r>
            <a:r>
              <a:rPr lang="es-ES" sz="2000" dirty="0" smtClean="0">
                <a:latin typeface="+mn-lt"/>
              </a:rPr>
              <a:t>	se </a:t>
            </a:r>
            <a:r>
              <a:rPr lang="es-ES" sz="2000" dirty="0" smtClean="0">
                <a:latin typeface="+mn-lt"/>
              </a:rPr>
              <a:t>desplaza </a:t>
            </a:r>
            <a:r>
              <a:rPr lang="es-ES" sz="2000" dirty="0" smtClean="0">
                <a:latin typeface="+mn-lt"/>
              </a:rPr>
              <a:t>una posición </a:t>
            </a:r>
            <a:r>
              <a:rPr lang="es-ES" sz="2000" dirty="0" smtClean="0">
                <a:latin typeface="+mn-lt"/>
              </a:rPr>
              <a:t>todo el contenido que hubiera en ella. Si la </a:t>
            </a:r>
            <a:r>
              <a:rPr lang="es-ES" sz="2000" dirty="0" smtClean="0">
                <a:latin typeface="+mn-lt"/>
              </a:rPr>
              <a:t>	dirección </a:t>
            </a:r>
            <a:r>
              <a:rPr lang="es-ES" sz="2000" dirty="0" smtClean="0">
                <a:latin typeface="+mn-lt"/>
              </a:rPr>
              <a:t>actual es de izquierda </a:t>
            </a:r>
            <a:r>
              <a:rPr lang="es-ES" sz="2000" dirty="0" smtClean="0">
                <a:latin typeface="+mn-lt"/>
              </a:rPr>
              <a:t>a derecha </a:t>
            </a:r>
            <a:r>
              <a:rPr lang="es-ES" sz="2000" dirty="0" smtClean="0">
                <a:latin typeface="+mn-lt"/>
              </a:rPr>
              <a:t>(</a:t>
            </a:r>
            <a:r>
              <a:rPr lang="es-ES" sz="2000" dirty="0" err="1" smtClean="0">
                <a:latin typeface="+mn-lt"/>
              </a:rPr>
              <a:t>leftToRight</a:t>
            </a:r>
            <a:r>
              <a:rPr lang="es-ES" sz="2000" dirty="0" smtClean="0">
                <a:latin typeface="+mn-lt"/>
              </a:rPr>
              <a:t>()), el contenido se </a:t>
            </a:r>
            <a:r>
              <a:rPr lang="es-ES" sz="2000" dirty="0" smtClean="0">
                <a:latin typeface="+mn-lt"/>
              </a:rPr>
              <a:t>	desplaza </a:t>
            </a:r>
            <a:r>
              <a:rPr lang="es-ES" sz="2000" dirty="0" smtClean="0">
                <a:latin typeface="+mn-lt"/>
              </a:rPr>
              <a:t>hacia la izquierda. Si la </a:t>
            </a:r>
            <a:r>
              <a:rPr lang="es-ES" sz="2000" dirty="0" smtClean="0">
                <a:latin typeface="+mn-lt"/>
              </a:rPr>
              <a:t>dirección actual </a:t>
            </a:r>
            <a:r>
              <a:rPr lang="es-ES" sz="2000" dirty="0" smtClean="0">
                <a:latin typeface="+mn-lt"/>
              </a:rPr>
              <a:t>es de derecha a izquierda </a:t>
            </a:r>
            <a:r>
              <a:rPr lang="es-ES" sz="2000" dirty="0" smtClean="0">
                <a:latin typeface="+mn-lt"/>
              </a:rPr>
              <a:t>	(</a:t>
            </a:r>
            <a:r>
              <a:rPr lang="es-ES" sz="2000" dirty="0" err="1" smtClean="0">
                <a:latin typeface="+mn-lt"/>
              </a:rPr>
              <a:t>rightToLeft</a:t>
            </a:r>
            <a:r>
              <a:rPr lang="es-ES" sz="2000" dirty="0" smtClean="0">
                <a:latin typeface="+mn-lt"/>
              </a:rPr>
              <a:t>()), el contenido se desplaza hacia </a:t>
            </a:r>
            <a:r>
              <a:rPr lang="es-ES" sz="2000" dirty="0" smtClean="0">
                <a:latin typeface="+mn-lt"/>
              </a:rPr>
              <a:t>la derecha</a:t>
            </a:r>
            <a:r>
              <a:rPr lang="es-ES" sz="2000" dirty="0" smtClean="0">
                <a:latin typeface="+mn-lt"/>
              </a:rPr>
              <a:t>.</a:t>
            </a:r>
            <a:endParaRPr lang="es-ES" sz="2000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1867" y="3257191"/>
            <a:ext cx="8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var.autoscroll</a:t>
            </a:r>
            <a:r>
              <a:rPr lang="en-US" sz="2000" b="1" dirty="0" smtClean="0">
                <a:latin typeface="+mn-lt"/>
              </a:rPr>
              <a:t>(); 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n-US" sz="1600" i="1" dirty="0">
                <a:latin typeface="+mn-lt"/>
              </a:rPr>
              <a:t> </a:t>
            </a:r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s-E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1867" y="4465813"/>
            <a:ext cx="87942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>
                <a:latin typeface="+mn-lt"/>
              </a:rPr>
              <a:t>NOAUTOSCROLL () </a:t>
            </a:r>
            <a:endParaRPr lang="es-ES" u="sng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Desactiva el </a:t>
            </a:r>
            <a:r>
              <a:rPr lang="es-ES" dirty="0" err="1" smtClean="0">
                <a:latin typeface="+mn-lt"/>
              </a:rPr>
              <a:t>scroll</a:t>
            </a:r>
            <a:r>
              <a:rPr lang="es-ES" dirty="0" smtClean="0">
                <a:latin typeface="+mn-lt"/>
              </a:rPr>
              <a:t> o desplazamiento automático de la visualización</a:t>
            </a:r>
            <a:r>
              <a:rPr lang="en-US" dirty="0" smtClean="0">
                <a:latin typeface="+mn-lt"/>
              </a:rPr>
              <a:t>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5094466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var.noAutoscroll</a:t>
            </a:r>
            <a:r>
              <a:rPr lang="en-US" sz="2000" b="1" dirty="0" smtClean="0">
                <a:latin typeface="+mn-lt"/>
              </a:rPr>
              <a:t>(); 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09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</a:t>
            </a:r>
            <a:r>
              <a:rPr lang="en-US" sz="3600" b="1" dirty="0" smtClean="0">
                <a:solidFill>
                  <a:prstClr val="white"/>
                </a:solidFill>
              </a:rPr>
              <a:t>6 PANTALLAS LCD </a:t>
            </a:r>
            <a:r>
              <a:rPr lang="en-US" sz="3600" b="1" dirty="0">
                <a:solidFill>
                  <a:prstClr val="white"/>
                </a:solidFill>
              </a:rPr>
              <a:t>(</a:t>
            </a:r>
            <a:r>
              <a:rPr lang="en-US" sz="3600" b="1" dirty="0" smtClean="0">
                <a:solidFill>
                  <a:prstClr val="white"/>
                </a:solidFill>
              </a:rPr>
              <a:t>Liquid Cristal Display) 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Gracias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Objetivo</a:t>
            </a:r>
            <a:r>
              <a:rPr lang="en-US" sz="3600" dirty="0" smtClean="0"/>
              <a:t> y </a:t>
            </a:r>
            <a:r>
              <a:rPr lang="en-US" sz="3600" dirty="0" err="1" smtClean="0"/>
              <a:t>Programa</a:t>
            </a:r>
            <a:r>
              <a:rPr lang="en-US" sz="3600" dirty="0" smtClean="0"/>
              <a:t> de la </a:t>
            </a:r>
            <a:r>
              <a:rPr lang="en-US" sz="3600" dirty="0" err="1" smtClean="0"/>
              <a:t>Unidad</a:t>
            </a:r>
            <a:r>
              <a:rPr lang="en-US" sz="3600" dirty="0" smtClean="0"/>
              <a:t> 6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En </a:t>
            </a:r>
            <a:r>
              <a:rPr lang="es-ES" dirty="0" smtClean="0"/>
              <a:t>esta Unidad vamos a hablar de la pantalla LCD como periférico de salida</a:t>
            </a:r>
            <a:r>
              <a:rPr lang="en-US" dirty="0" smtClean="0"/>
              <a:t>: </a:t>
            </a:r>
            <a:r>
              <a:rPr lang="es-ES" dirty="0" smtClean="0"/>
              <a:t>te va a permitir visualizar cualquier tipo de información de salida como pueden ser números, letras y </a:t>
            </a:r>
            <a:r>
              <a:rPr lang="es-ES" dirty="0" smtClean="0"/>
              <a:t>símbolos.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746648" y="3296340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Explicar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ideas </a:t>
            </a:r>
            <a:r>
              <a:rPr lang="en-US" sz="2000" dirty="0" err="1" smtClean="0"/>
              <a:t>básicas</a:t>
            </a:r>
            <a:r>
              <a:rPr lang="en-US" sz="2000" dirty="0" smtClean="0"/>
              <a:t> </a:t>
            </a:r>
            <a:r>
              <a:rPr lang="en-US" sz="2000" dirty="0" err="1" smtClean="0"/>
              <a:t>sobre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pantallas</a:t>
            </a:r>
            <a:r>
              <a:rPr lang="en-US" sz="2000" dirty="0" smtClean="0"/>
              <a:t> LCD</a:t>
            </a:r>
            <a:endParaRPr lang="en-US" sz="20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Explicar</a:t>
            </a:r>
            <a:r>
              <a:rPr lang="en-US" sz="2000" dirty="0" smtClean="0"/>
              <a:t> </a:t>
            </a:r>
            <a:r>
              <a:rPr lang="en-US" sz="2000" b="1" dirty="0" smtClean="0"/>
              <a:t>el </a:t>
            </a:r>
            <a:r>
              <a:rPr lang="en-US" sz="2000" b="1" dirty="0" err="1" smtClean="0"/>
              <a:t>juego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carácteres</a:t>
            </a:r>
            <a:r>
              <a:rPr lang="en-US" sz="2000" b="1" dirty="0" smtClean="0"/>
              <a:t> </a:t>
            </a:r>
            <a:r>
              <a:rPr lang="en-US" sz="2000" dirty="0" smtClean="0"/>
              <a:t>y </a:t>
            </a:r>
            <a:r>
              <a:rPr lang="en-US" sz="2000" b="1" dirty="0" smtClean="0"/>
              <a:t>los </a:t>
            </a:r>
            <a:r>
              <a:rPr lang="en-US" sz="2000" b="1" dirty="0" err="1" smtClean="0"/>
              <a:t>carácteres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gráficos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Presentar</a:t>
            </a:r>
            <a:r>
              <a:rPr lang="en-US" sz="2000" dirty="0" smtClean="0"/>
              <a:t> la </a:t>
            </a:r>
            <a:r>
              <a:rPr lang="en-US" sz="2000" dirty="0" err="1" smtClean="0"/>
              <a:t>librería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liquidCrystal.h</a:t>
            </a:r>
            <a:endParaRPr lang="en-US" sz="2000" dirty="0"/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1905" y="830883"/>
            <a:ext cx="27382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Objetivo</a:t>
            </a:r>
            <a:r>
              <a:rPr lang="en-US" sz="1800" i="1" kern="0" dirty="0" smtClean="0">
                <a:latin typeface="+mn-lt"/>
                <a:ea typeface="+mn-ea"/>
                <a:cs typeface="+mn-cs"/>
              </a:rPr>
              <a:t> de la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08016" y="2388363"/>
            <a:ext cx="288572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014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65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Se </a:t>
            </a:r>
            <a:r>
              <a:rPr lang="es-ES" sz="2000" dirty="0" smtClean="0">
                <a:latin typeface="+mn-lt"/>
              </a:rPr>
              <a:t>trata de </a:t>
            </a:r>
            <a:r>
              <a:rPr lang="es-ES" sz="2000" dirty="0" smtClean="0">
                <a:latin typeface="+mn-lt"/>
              </a:rPr>
              <a:t>un  periférico  de </a:t>
            </a:r>
            <a:r>
              <a:rPr lang="es-ES" sz="2000" dirty="0" smtClean="0">
                <a:latin typeface="+mn-lt"/>
              </a:rPr>
              <a:t>salida que permite visualizar no </a:t>
            </a:r>
            <a:r>
              <a:rPr lang="es-ES" sz="2000" dirty="0" smtClean="0">
                <a:latin typeface="+mn-lt"/>
              </a:rPr>
              <a:t>sólo números</a:t>
            </a:r>
            <a:r>
              <a:rPr lang="es-ES" sz="2000" dirty="0" smtClean="0">
                <a:latin typeface="+mn-lt"/>
              </a:rPr>
              <a:t>, sino también todo tipo </a:t>
            </a:r>
            <a:r>
              <a:rPr lang="es-ES" sz="2000" dirty="0" smtClean="0">
                <a:latin typeface="+mn-lt"/>
              </a:rPr>
              <a:t>de caracteres, </a:t>
            </a:r>
            <a:r>
              <a:rPr lang="es-ES" sz="2000" dirty="0" smtClean="0">
                <a:latin typeface="+mn-lt"/>
              </a:rPr>
              <a:t>textos, símbolos e incluso sencillos gráficos.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s-ES" sz="2000" dirty="0" smtClean="0">
                <a:latin typeface="+mn-lt"/>
              </a:rPr>
              <a:t>Vas a utilizar una pantalla LCD de 2x16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Una pantalla LCD es  un periférico digital. Sus señales se  pueden conectar directamente con las patillas de E/S del </a:t>
            </a:r>
            <a:r>
              <a:rPr lang="es-ES" sz="2000" dirty="0" smtClean="0">
                <a:latin typeface="+mn-lt"/>
              </a:rPr>
              <a:t>controlador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Se </a:t>
            </a:r>
            <a:r>
              <a:rPr lang="en-US" sz="2000" dirty="0" err="1" smtClean="0">
                <a:latin typeface="+mn-lt"/>
              </a:rPr>
              <a:t>dividen</a:t>
            </a:r>
            <a:r>
              <a:rPr lang="en-US" sz="2000" dirty="0" smtClean="0">
                <a:latin typeface="+mn-lt"/>
              </a:rPr>
              <a:t> en 3 </a:t>
            </a:r>
            <a:r>
              <a:rPr lang="en-US" sz="2000" dirty="0" err="1" smtClean="0">
                <a:latin typeface="+mn-lt"/>
              </a:rPr>
              <a:t>grupos</a:t>
            </a:r>
            <a:r>
              <a:rPr lang="en-US" sz="2000" dirty="0" smtClean="0">
                <a:latin typeface="+mn-lt"/>
              </a:rPr>
              <a:t>: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Alimentación</a:t>
            </a:r>
            <a:r>
              <a:rPr lang="en-US" sz="2000" dirty="0" smtClean="0">
                <a:latin typeface="+mn-lt"/>
              </a:rPr>
              <a:t>	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Control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Datos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PANTALLAS LCD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60" y="2774174"/>
            <a:ext cx="7692494" cy="15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4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PANTALLAS LCD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195943" y="636367"/>
            <a:ext cx="865414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Mira la </a:t>
            </a:r>
            <a:r>
              <a:rPr lang="en-US" b="1" dirty="0" err="1" smtClean="0">
                <a:latin typeface="+mn-lt"/>
              </a:rPr>
              <a:t>siguiente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tabla</a:t>
            </a:r>
            <a:r>
              <a:rPr lang="en-US" b="1" dirty="0" smtClean="0">
                <a:latin typeface="+mn-lt"/>
              </a:rPr>
              <a:t> con la </a:t>
            </a:r>
            <a:r>
              <a:rPr lang="en-US" b="1" dirty="0" err="1" smtClean="0">
                <a:latin typeface="+mn-lt"/>
              </a:rPr>
              <a:t>descripción</a:t>
            </a:r>
            <a:r>
              <a:rPr lang="en-US" b="1" dirty="0" smtClean="0">
                <a:latin typeface="+mn-lt"/>
              </a:rPr>
              <a:t> de </a:t>
            </a:r>
            <a:r>
              <a:rPr lang="en-US" b="1" dirty="0" err="1" smtClean="0">
                <a:latin typeface="+mn-lt"/>
              </a:rPr>
              <a:t>cada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patilla</a:t>
            </a:r>
            <a:r>
              <a:rPr lang="en-US" b="1" dirty="0" smtClean="0">
                <a:latin typeface="+mn-lt"/>
              </a:rPr>
              <a:t>:</a:t>
            </a:r>
            <a:endParaRPr lang="es-ES" b="1" dirty="0">
              <a:latin typeface="+mn-lt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82425" y="1216056"/>
          <a:ext cx="7711126" cy="4930221"/>
        </p:xfrm>
        <a:graphic>
          <a:graphicData uri="http://schemas.openxmlformats.org/drawingml/2006/table">
            <a:tbl>
              <a:tblPr/>
              <a:tblGrid>
                <a:gridCol w="885061"/>
                <a:gridCol w="1067746"/>
                <a:gridCol w="1413929"/>
                <a:gridCol w="4344390"/>
              </a:tblGrid>
              <a:tr h="442879">
                <a:tc>
                  <a:txBody>
                    <a:bodyPr/>
                    <a:lstStyle/>
                    <a:p>
                      <a:pPr marL="41275" marR="400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 spc="20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P</a:t>
                      </a:r>
                      <a:r>
                        <a:rPr lang="en-GB" sz="800" b="1" spc="-35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A</a:t>
                      </a:r>
                      <a:r>
                        <a:rPr lang="en-GB" sz="800" b="1" spc="15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T</a:t>
                      </a:r>
                      <a:r>
                        <a:rPr lang="en-GB" sz="800" b="1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IL</a:t>
                      </a:r>
                      <a:r>
                        <a:rPr lang="en-GB" sz="800" b="1" spc="30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L</a:t>
                      </a:r>
                      <a:r>
                        <a:rPr lang="en-GB" sz="800" b="1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ANº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NO</a:t>
                      </a:r>
                      <a:r>
                        <a:rPr lang="en-GB" sz="800" b="1" spc="15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n-GB" sz="800" b="1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BRE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80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 spc="15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T</a:t>
                      </a:r>
                      <a:r>
                        <a:rPr lang="en-GB" sz="800" b="1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IPO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1347470" marR="114173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DESCRI</a:t>
                      </a:r>
                      <a:r>
                        <a:rPr lang="en-GB" sz="800" b="1" spc="15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P</a:t>
                      </a:r>
                      <a:r>
                        <a:rPr lang="en-GB" sz="800" b="1">
                          <a:solidFill>
                            <a:srgbClr val="FEFFFE"/>
                          </a:solidFill>
                          <a:latin typeface="Arial"/>
                          <a:ea typeface="Arial"/>
                          <a:cs typeface="Times New Roman"/>
                        </a:rPr>
                        <a:t>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432">
                <a:tc>
                  <a:txBody>
                    <a:bodyPr/>
                    <a:lstStyle/>
                    <a:p>
                      <a:pPr marL="274320" marR="27432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1082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Vss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Ali</a:t>
                      </a:r>
                      <a:r>
                        <a:rPr lang="en-GB" sz="800" spc="20"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entación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Ali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entacióndetierra</a:t>
                      </a:r>
                      <a:r>
                        <a:rPr lang="en-GB" sz="800" b="1" spc="10">
                          <a:latin typeface="Arial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0V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8432">
                <a:tc>
                  <a:txBody>
                    <a:bodyPr/>
                    <a:lstStyle/>
                    <a:p>
                      <a:pPr marL="274320" marR="27432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Vdd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Ali</a:t>
                      </a:r>
                      <a:r>
                        <a:rPr lang="en-GB" sz="800" spc="20"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entación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Ali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entaciónposit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i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vade+5Vcc.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79">
                <a:tc>
                  <a:txBody>
                    <a:bodyPr/>
                    <a:lstStyle/>
                    <a:p>
                      <a:pPr marL="274320" marR="27432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VLC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Ali</a:t>
                      </a:r>
                      <a:r>
                        <a:rPr lang="en-GB" sz="800" spc="20"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entación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Ajustedeco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n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traste.Seleaplicaunaten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iónvari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a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bleentre0y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+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5Vc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c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7606">
                <a:tc>
                  <a:txBody>
                    <a:bodyPr/>
                    <a:lstStyle/>
                    <a:p>
                      <a:pPr marL="274320" marR="27432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0" marR="23558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RS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Entrada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Salida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esdeelArduino.Selecci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ó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ndein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truc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c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iones/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atos: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RS=0ElArduinovaat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an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fe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irinstrucciones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RS=1ElArduinovaat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an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s-ES" sz="800" b="1" spc="10"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erirdatos(cód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i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gosASC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I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I)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664">
                <a:tc>
                  <a:txBody>
                    <a:bodyPr/>
                    <a:lstStyle/>
                    <a:p>
                      <a:pPr marL="274320" marR="27432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R/W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Entrada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Salida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esdeelArduino.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C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ontrolde lectu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a/escritura: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s-ES" sz="800" b="1" spc="-25">
                          <a:latin typeface="Arial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s-ES" sz="800" b="1" spc="55">
                          <a:latin typeface="Arial"/>
                          <a:ea typeface="Arial"/>
                          <a:cs typeface="Times New Roman"/>
                        </a:rPr>
                        <a:t>W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=0</a:t>
                      </a:r>
                      <a:r>
                        <a:rPr lang="es-ES" sz="800" b="1" spc="-15"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lArdui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n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orealizaunaes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c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ritura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obrelapanta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l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laLCD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n-GB" sz="800" b="1" spc="-25">
                          <a:latin typeface="Arial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n-GB" sz="800" b="1" spc="55">
                          <a:latin typeface="Arial"/>
                          <a:ea typeface="Arial"/>
                          <a:cs typeface="Times New Roman"/>
                        </a:rPr>
                        <a:t>W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=1</a:t>
                      </a:r>
                      <a:r>
                        <a:rPr lang="en-GB" sz="800" b="1" spc="-15"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lArdui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n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ore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a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liza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u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nalectura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elapan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t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allaL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C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75041">
                <a:tc>
                  <a:txBody>
                    <a:bodyPr/>
                    <a:lstStyle/>
                    <a:p>
                      <a:pPr marL="274320" marR="27432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2813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Entrada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Salida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esdeelArduino.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H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abilitaci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ó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ndelap</a:t>
                      </a:r>
                      <a:r>
                        <a:rPr lang="es-ES" sz="800" b="1" spc="20">
                          <a:latin typeface="Arial"/>
                          <a:ea typeface="Arial"/>
                          <a:cs typeface="Times New Roman"/>
                        </a:rPr>
                        <a:t>a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ntalla: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0" marR="555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E=0Pan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t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allaLCD</a:t>
                      </a:r>
                      <a:r>
                        <a:rPr lang="es-ES" sz="800" b="1" spc="20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eshabi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l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itada(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naltai</a:t>
                      </a:r>
                      <a:r>
                        <a:rPr lang="es-ES" sz="800" b="1" spc="30"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pedancia)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0" marR="555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spc="-5"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=1Pan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t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allaLCD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h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abilita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729">
                <a:tc>
                  <a:txBody>
                    <a:bodyPr/>
                    <a:lstStyle/>
                    <a:p>
                      <a:pPr marL="20383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GB" sz="800" b="1" spc="5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14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DB0:DB7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03530" marR="30353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E/S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Busdeinst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ucciones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/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dato</a:t>
                      </a:r>
                      <a:r>
                        <a:rPr lang="es-ES" sz="800" b="1" spc="10">
                          <a:latin typeface="Arial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.ElArdu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i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notr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a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ns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ierealapantalla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instruc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c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ioneso</a:t>
                      </a:r>
                      <a:r>
                        <a:rPr lang="es-ES" sz="800" b="1" spc="15">
                          <a:latin typeface="Arial"/>
                          <a:ea typeface="Arial"/>
                          <a:cs typeface="Times New Roman"/>
                        </a:rPr>
                        <a:t>d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atosen</a:t>
                      </a:r>
                      <a:r>
                        <a:rPr lang="es-ES" sz="800" b="1" spc="20"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unciónde laseñalR</a:t>
                      </a:r>
                      <a:r>
                        <a:rPr lang="es-ES" sz="800" b="1" spc="20">
                          <a:latin typeface="Arial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s-ES" sz="800" b="1"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Conuninter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acede8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b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its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ee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pleanlaslíneasD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B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0:DB7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Conuninter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acede4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b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its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ee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pleanlaslín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asDB4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: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DB7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4651">
                <a:tc>
                  <a:txBody>
                    <a:bodyPr/>
                    <a:lstStyle/>
                    <a:p>
                      <a:pPr marL="20383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15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015" marR="24828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L+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Ali</a:t>
                      </a:r>
                      <a:r>
                        <a:rPr lang="en-GB" sz="800" spc="20"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n-GB" sz="800">
                          <a:latin typeface="Arial"/>
                          <a:ea typeface="Arial"/>
                          <a:cs typeface="Times New Roman"/>
                        </a:rPr>
                        <a:t>entación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T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ensiónpositivapa</a:t>
                      </a:r>
                      <a:r>
                        <a:rPr lang="en-GB" sz="800" b="1" spc="10">
                          <a:latin typeface="Arial"/>
                          <a:ea typeface="Arial"/>
                          <a:cs typeface="Times New Roman"/>
                        </a:rPr>
                        <a:t>r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alaluzde</a:t>
                      </a:r>
                      <a:r>
                        <a:rPr lang="en-GB" sz="800" b="1" spc="15">
                          <a:latin typeface="Arial"/>
                          <a:ea typeface="Arial"/>
                          <a:cs typeface="Times New Roman"/>
                        </a:rPr>
                        <a:t>f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ondo(+5 Vcc).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08">
                <a:tc>
                  <a:txBody>
                    <a:bodyPr/>
                    <a:lstStyle/>
                    <a:p>
                      <a:pPr marL="20383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16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255" marR="26416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 spc="5">
                          <a:latin typeface="Arial"/>
                          <a:ea typeface="Arial"/>
                          <a:cs typeface="Times New Roman"/>
                        </a:rPr>
                        <a:t>L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Ali</a:t>
                      </a:r>
                      <a:r>
                        <a:rPr lang="en-GB" sz="800" b="1" spc="20">
                          <a:latin typeface="Arial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en-GB" sz="800" b="1">
                          <a:latin typeface="Arial"/>
                          <a:ea typeface="Arial"/>
                          <a:cs typeface="Times New Roman"/>
                        </a:rPr>
                        <a:t>entación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800" b="1" spc="15" dirty="0" err="1">
                          <a:latin typeface="Arial"/>
                          <a:ea typeface="Arial"/>
                          <a:cs typeface="Times New Roman"/>
                        </a:rPr>
                        <a:t>T</a:t>
                      </a:r>
                      <a:r>
                        <a:rPr lang="en-GB" sz="800" b="1" dirty="0" err="1">
                          <a:latin typeface="Arial"/>
                          <a:ea typeface="Arial"/>
                          <a:cs typeface="Times New Roman"/>
                        </a:rPr>
                        <a:t>ensiónnegativa</a:t>
                      </a:r>
                      <a:r>
                        <a:rPr lang="en-GB" sz="800" b="1" spc="15" dirty="0" err="1">
                          <a:latin typeface="Arial"/>
                          <a:ea typeface="Arial"/>
                          <a:cs typeface="Times New Roman"/>
                        </a:rPr>
                        <a:t>p</a:t>
                      </a:r>
                      <a:r>
                        <a:rPr lang="en-GB" sz="800" b="1" dirty="0" err="1">
                          <a:latin typeface="Arial"/>
                          <a:ea typeface="Arial"/>
                          <a:cs typeface="Times New Roman"/>
                        </a:rPr>
                        <a:t>aralal</a:t>
                      </a:r>
                      <a:r>
                        <a:rPr lang="en-GB" sz="800" b="1" spc="20" dirty="0" err="1">
                          <a:latin typeface="Arial"/>
                          <a:ea typeface="Arial"/>
                          <a:cs typeface="Times New Roman"/>
                        </a:rPr>
                        <a:t>u</a:t>
                      </a:r>
                      <a:r>
                        <a:rPr lang="en-GB" sz="800" b="1" dirty="0" err="1">
                          <a:latin typeface="Arial"/>
                          <a:ea typeface="Arial"/>
                          <a:cs typeface="Times New Roman"/>
                        </a:rPr>
                        <a:t>zdefondo</a:t>
                      </a:r>
                      <a:r>
                        <a:rPr lang="en-GB" sz="800" b="1" dirty="0">
                          <a:latin typeface="Arial"/>
                          <a:ea typeface="Arial"/>
                          <a:cs typeface="Times New Roman"/>
                        </a:rPr>
                        <a:t>(0V).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576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26080" y="965456"/>
            <a:ext cx="8454134" cy="65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Básicamente  la  comunicación  entre  </a:t>
            </a:r>
            <a:r>
              <a:rPr lang="es-ES" sz="2000" dirty="0" err="1" smtClean="0">
                <a:latin typeface="+mn-lt"/>
              </a:rPr>
              <a:t>Arduino</a:t>
            </a:r>
            <a:r>
              <a:rPr lang="es-ES" sz="2000" dirty="0" smtClean="0">
                <a:latin typeface="+mn-lt"/>
              </a:rPr>
              <a:t>  y  la  pantallas  LCD  se  </a:t>
            </a:r>
            <a:r>
              <a:rPr lang="es-ES" sz="2000" dirty="0" err="1" smtClean="0">
                <a:latin typeface="+mn-lt"/>
              </a:rPr>
              <a:t>realizamediante</a:t>
            </a:r>
            <a:r>
              <a:rPr lang="es-ES" sz="2000" dirty="0" smtClean="0">
                <a:latin typeface="+mn-lt"/>
              </a:rPr>
              <a:t> las patillas de datos DB0-DB7.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T</a:t>
            </a:r>
            <a:r>
              <a:rPr lang="es-ES" sz="2000" dirty="0" smtClean="0">
                <a:latin typeface="+mn-lt"/>
              </a:rPr>
              <a:t>ransmite </a:t>
            </a:r>
            <a:r>
              <a:rPr lang="es-ES" sz="2000" dirty="0" smtClean="0">
                <a:latin typeface="+mn-lt"/>
              </a:rPr>
              <a:t>los códigos ASCII de los caracteres que deseas visualizar. Estos códigos son de 8 bits.</a:t>
            </a:r>
            <a:endParaRPr lang="en-US" sz="2000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s-ES" sz="2000" b="1" dirty="0" smtClean="0">
                <a:latin typeface="+mn-lt"/>
              </a:rPr>
              <a:t>Una memoria ROM interna contiene la definición de cada uno de ellos</a:t>
            </a:r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s-ES" sz="2000" dirty="0" smtClean="0">
                <a:latin typeface="+mn-lt"/>
              </a:rPr>
              <a:t>Si empleas un “interface de 8 bits”, cada carácter se visualiza con una única transferencia por parte de </a:t>
            </a:r>
            <a:r>
              <a:rPr lang="es-ES" sz="2000" dirty="0" err="1" smtClean="0">
                <a:latin typeface="+mn-lt"/>
              </a:rPr>
              <a:t>Arduino</a:t>
            </a:r>
            <a:r>
              <a:rPr lang="es-ES" sz="2000" dirty="0" smtClean="0">
                <a:latin typeface="+mn-lt"/>
              </a:rPr>
              <a:t>.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Con </a:t>
            </a:r>
            <a:r>
              <a:rPr lang="es-ES" sz="2000" dirty="0" smtClean="0">
                <a:latin typeface="+mn-lt"/>
              </a:rPr>
              <a:t>un “interface de 4 bits” hacen falta dos transferencias por cada carácter a visualizar. 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 JUEGO DE CARÁCTERES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303018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483930"/>
            <a:ext cx="8454134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Puedes crear un total de hasta 8 caracteres gráficos de 5x8 puntos o “</a:t>
            </a:r>
            <a:r>
              <a:rPr lang="es-ES" sz="2000" dirty="0" err="1" smtClean="0">
                <a:latin typeface="+mn-lt"/>
              </a:rPr>
              <a:t>pixels</a:t>
            </a:r>
            <a:r>
              <a:rPr lang="es-ES" sz="2000" dirty="0" smtClean="0">
                <a:latin typeface="+mn-lt"/>
              </a:rPr>
              <a:t>”. Cada carácter se numera del 0 al 7 y necesita un total de 8 bytes para ser </a:t>
            </a:r>
            <a:r>
              <a:rPr lang="es-ES" sz="2000" dirty="0" smtClean="0">
                <a:latin typeface="+mn-lt"/>
              </a:rPr>
              <a:t>definido.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s-ES" sz="2000" b="1" dirty="0" smtClean="0">
                <a:latin typeface="+mn-lt"/>
              </a:rPr>
              <a:t>Para ello, la pantalla LCD dispone de una memoria RAM interna llamada </a:t>
            </a:r>
            <a:r>
              <a:rPr lang="es-ES" sz="2000" b="1" dirty="0" smtClean="0">
                <a:latin typeface="+mn-lt"/>
              </a:rPr>
              <a:t>CGRAM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Los </a:t>
            </a:r>
            <a:r>
              <a:rPr lang="es-ES" sz="2000" dirty="0" smtClean="0">
                <a:latin typeface="+mn-lt"/>
              </a:rPr>
              <a:t>caracteres gráficos se definen introduciendo en sucesivas posiciones de esa memoria </a:t>
            </a:r>
            <a:r>
              <a:rPr lang="es-ES" sz="2000" dirty="0" smtClean="0">
                <a:latin typeface="+mn-lt"/>
              </a:rPr>
              <a:t>CGRAM.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La CGRAM consiste en una memoria volátil capaz de almacenar un total de 64 bytes.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LOS CARÁCTERES GRÁFICOS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05436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70169" y="795385"/>
            <a:ext cx="845413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err="1" smtClean="0">
                <a:latin typeface="+mn-lt"/>
              </a:rPr>
              <a:t>Vamos</a:t>
            </a:r>
            <a:r>
              <a:rPr lang="en-US" sz="2000" b="1" dirty="0" smtClean="0">
                <a:latin typeface="+mn-lt"/>
              </a:rPr>
              <a:t> a </a:t>
            </a:r>
            <a:r>
              <a:rPr lang="en-US" sz="2000" b="1" dirty="0" err="1" smtClean="0">
                <a:latin typeface="+mn-lt"/>
              </a:rPr>
              <a:t>estudiar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las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funciones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más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representativas</a:t>
            </a:r>
            <a:r>
              <a:rPr lang="en-US" sz="2000" b="1" dirty="0" smtClean="0">
                <a:latin typeface="+mn-lt"/>
              </a:rPr>
              <a:t> e </a:t>
            </a:r>
            <a:r>
              <a:rPr lang="en-US" sz="2000" b="1" dirty="0" err="1" smtClean="0">
                <a:latin typeface="+mn-lt"/>
              </a:rPr>
              <a:t>importantes</a:t>
            </a:r>
            <a:r>
              <a:rPr lang="en-US" sz="2000" b="1" dirty="0" smtClean="0">
                <a:latin typeface="+mn-lt"/>
              </a:rPr>
              <a:t>: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LIBRERÍA </a:t>
            </a:r>
            <a:r>
              <a:rPr lang="en-US" dirty="0" smtClean="0"/>
              <a:t>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170168" y="1401039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LIQUIDCRYSTAL()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Crea una variable tipo “</a:t>
            </a:r>
            <a:r>
              <a:rPr lang="es-ES" dirty="0" err="1" smtClean="0">
                <a:latin typeface="+mn-lt"/>
              </a:rPr>
              <a:t>LiquidCrystal</a:t>
            </a:r>
            <a:r>
              <a:rPr lang="es-ES" dirty="0" smtClean="0">
                <a:latin typeface="+mn-lt"/>
              </a:rPr>
              <a:t>” y establece las conexiones entre la </a:t>
            </a:r>
            <a:r>
              <a:rPr lang="es-ES" dirty="0" err="1" smtClean="0">
                <a:latin typeface="+mn-lt"/>
              </a:rPr>
              <a:t>pantallaLCD</a:t>
            </a:r>
            <a:r>
              <a:rPr lang="es-ES" dirty="0" smtClean="0">
                <a:latin typeface="+mn-lt"/>
              </a:rPr>
              <a:t> y el controlador </a:t>
            </a:r>
            <a:r>
              <a:rPr lang="es-ES" dirty="0" err="1" smtClean="0">
                <a:latin typeface="+mn-lt"/>
              </a:rPr>
              <a:t>Arduino</a:t>
            </a:r>
            <a:r>
              <a:rPr lang="es-ES" dirty="0" smtClean="0">
                <a:latin typeface="+mn-lt"/>
              </a:rPr>
              <a:t>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2502" y="2990966"/>
            <a:ext cx="87146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LiquidCrystal</a:t>
            </a:r>
            <a:r>
              <a:rPr lang="en-US" sz="1400" b="1" dirty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(RS,E,D4,D5,D6,D7);  </a:t>
            </a:r>
            <a:r>
              <a:rPr lang="en-US" sz="1400" dirty="0"/>
              <a:t>		</a:t>
            </a:r>
            <a:r>
              <a:rPr lang="en-US" sz="1400" dirty="0" smtClean="0"/>
              <a:t> </a:t>
            </a:r>
            <a:r>
              <a:rPr lang="en-US" sz="1400" dirty="0" smtClean="0"/>
              <a:t>//</a:t>
            </a:r>
            <a:r>
              <a:rPr lang="es-ES" sz="1400" dirty="0" smtClean="0"/>
              <a:t>Para </a:t>
            </a:r>
            <a:r>
              <a:rPr lang="es-ES" sz="1400" dirty="0" smtClean="0"/>
              <a:t>interface de 4 bits sin señal </a:t>
            </a:r>
            <a:r>
              <a:rPr lang="es-ES" sz="1400" dirty="0" smtClean="0"/>
              <a:t>R/W</a:t>
            </a:r>
            <a:endParaRPr lang="es-ES" sz="1400" dirty="0" smtClean="0"/>
          </a:p>
          <a:p>
            <a:r>
              <a:rPr lang="en-US" sz="1400" b="1" dirty="0" err="1" smtClean="0"/>
              <a:t>LiquidCrystal</a:t>
            </a:r>
            <a:r>
              <a:rPr lang="en-US" sz="1400" b="1" dirty="0" smtClean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(RS,RW,E,D4,D5,D6,D7); </a:t>
            </a:r>
            <a:r>
              <a:rPr lang="en-US" sz="1400" dirty="0"/>
              <a:t>	</a:t>
            </a:r>
            <a:r>
              <a:rPr lang="en-US" sz="1400" dirty="0" smtClean="0"/>
              <a:t>	 </a:t>
            </a:r>
            <a:r>
              <a:rPr lang="en-US" sz="1400" dirty="0" smtClean="0"/>
              <a:t>//</a:t>
            </a:r>
            <a:r>
              <a:rPr lang="es-ES" sz="1400" dirty="0" smtClean="0"/>
              <a:t>Para </a:t>
            </a:r>
            <a:r>
              <a:rPr lang="es-ES" sz="1400" dirty="0" smtClean="0"/>
              <a:t>interface de 4 bits </a:t>
            </a:r>
            <a:r>
              <a:rPr lang="es-ES" sz="1400" dirty="0" smtClean="0"/>
              <a:t>con señal R/W</a:t>
            </a:r>
            <a:endParaRPr lang="es-ES" sz="1400" dirty="0" smtClean="0"/>
          </a:p>
          <a:p>
            <a:pPr algn="just"/>
            <a:r>
              <a:rPr lang="en-US" sz="1400" b="1" dirty="0" err="1" smtClean="0"/>
              <a:t>LiquidCrystal</a:t>
            </a:r>
            <a:r>
              <a:rPr lang="en-US" sz="1400" b="1" dirty="0" smtClean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(RS,E,D0,D1,D2,D3,D4,D5,D6,D7); </a:t>
            </a:r>
            <a:r>
              <a:rPr lang="en-US" sz="1400" dirty="0"/>
              <a:t>	</a:t>
            </a:r>
            <a:r>
              <a:rPr lang="en-US" sz="1400" dirty="0" smtClean="0"/>
              <a:t> </a:t>
            </a:r>
            <a:r>
              <a:rPr lang="en-US" sz="1400" dirty="0" smtClean="0"/>
              <a:t>//Para interface de 8 bits sin </a:t>
            </a:r>
            <a:r>
              <a:rPr lang="en-US" sz="1400" dirty="0" err="1" smtClean="0"/>
              <a:t>señal</a:t>
            </a:r>
            <a:r>
              <a:rPr lang="en-US" sz="1400" dirty="0" smtClean="0"/>
              <a:t> R/W</a:t>
            </a:r>
            <a:endParaRPr lang="en-US" sz="1400" dirty="0"/>
          </a:p>
          <a:p>
            <a:pPr algn="just"/>
            <a:r>
              <a:rPr lang="en-US" sz="1400" b="1" dirty="0" err="1"/>
              <a:t>LiquidCrystal</a:t>
            </a:r>
            <a:r>
              <a:rPr lang="en-US" sz="1400" b="1" dirty="0"/>
              <a:t> </a:t>
            </a:r>
            <a:r>
              <a:rPr lang="en-US" sz="1400" b="1" dirty="0" err="1"/>
              <a:t>var</a:t>
            </a:r>
            <a:r>
              <a:rPr lang="en-US" sz="1400" b="1" dirty="0"/>
              <a:t>(RS,RW,E,D0,D1,D2,D3,D4,D5,D6,D7); </a:t>
            </a:r>
            <a:r>
              <a:rPr lang="en-US" sz="1400" dirty="0" smtClean="0"/>
              <a:t>//Para interface de 8 bits con </a:t>
            </a:r>
            <a:r>
              <a:rPr lang="en-US" sz="1400" dirty="0" err="1" smtClean="0"/>
              <a:t>señal</a:t>
            </a:r>
            <a:r>
              <a:rPr lang="en-US" sz="1400" dirty="0" smtClean="0"/>
              <a:t> R/W</a:t>
            </a:r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r>
              <a:rPr lang="es-ES" sz="1400" i="1" dirty="0" err="1" smtClean="0"/>
              <a:t>var</a:t>
            </a:r>
            <a:r>
              <a:rPr lang="es-ES" sz="1400" i="1" dirty="0" smtClean="0"/>
              <a:t>: </a:t>
            </a:r>
            <a:r>
              <a:rPr lang="es-ES" sz="1400" dirty="0" smtClean="0"/>
              <a:t>	Nombre de la variable que se asigna a la pantalla LCD que vas a controlar.</a:t>
            </a:r>
          </a:p>
          <a:p>
            <a:r>
              <a:rPr lang="es-ES" sz="1400" i="1" dirty="0" smtClean="0"/>
              <a:t>RS:</a:t>
            </a:r>
            <a:r>
              <a:rPr lang="es-ES" sz="1400" dirty="0" smtClean="0"/>
              <a:t>	Patilla del </a:t>
            </a:r>
            <a:r>
              <a:rPr lang="es-ES" sz="1400" dirty="0" err="1" smtClean="0"/>
              <a:t>Arduino</a:t>
            </a:r>
            <a:r>
              <a:rPr lang="es-ES" sz="1400" dirty="0" smtClean="0"/>
              <a:t> que se conecta con la señal RS de la pantalla. </a:t>
            </a:r>
          </a:p>
          <a:p>
            <a:r>
              <a:rPr lang="es-ES" sz="1400" i="1" dirty="0" smtClean="0"/>
              <a:t>RW:</a:t>
            </a:r>
            <a:r>
              <a:rPr lang="es-ES" sz="1400" dirty="0" smtClean="0"/>
              <a:t>	Patilla del </a:t>
            </a:r>
            <a:r>
              <a:rPr lang="es-ES" sz="1400" dirty="0" err="1" smtClean="0"/>
              <a:t>Arduino</a:t>
            </a:r>
            <a:r>
              <a:rPr lang="es-ES" sz="1400" dirty="0" smtClean="0"/>
              <a:t> que se conecta con la señal R/W de la pantalla (si es que se va a usar). </a:t>
            </a:r>
          </a:p>
          <a:p>
            <a:r>
              <a:rPr lang="es-ES" sz="1400" i="1" dirty="0" smtClean="0"/>
              <a:t>E:</a:t>
            </a:r>
            <a:r>
              <a:rPr lang="es-ES" sz="1400" dirty="0" smtClean="0"/>
              <a:t>	Patilla del </a:t>
            </a:r>
            <a:r>
              <a:rPr lang="es-ES" sz="1400" dirty="0" err="1" smtClean="0"/>
              <a:t>Arduino</a:t>
            </a:r>
            <a:r>
              <a:rPr lang="es-ES" sz="1400" dirty="0" smtClean="0"/>
              <a:t> que se conecta con la señal E de la pantalla. </a:t>
            </a:r>
          </a:p>
          <a:p>
            <a:r>
              <a:rPr lang="es-ES" sz="1400" i="1" dirty="0" smtClean="0"/>
              <a:t>D0-D7:</a:t>
            </a:r>
            <a:r>
              <a:rPr lang="es-ES" sz="1400" dirty="0" smtClean="0"/>
              <a:t>	Patillas de </a:t>
            </a:r>
            <a:r>
              <a:rPr lang="es-ES" sz="1400" dirty="0" err="1" smtClean="0"/>
              <a:t>Arduino</a:t>
            </a:r>
            <a:r>
              <a:rPr lang="es-ES" sz="1400" dirty="0" smtClean="0"/>
              <a:t> que se conectan con las líneas de datos DB0-DB7 de la pantalla. Si no se </a:t>
            </a:r>
            <a:r>
              <a:rPr lang="es-ES" sz="1400" dirty="0" smtClean="0"/>
              <a:t>	indican </a:t>
            </a:r>
            <a:r>
              <a:rPr lang="es-ES" sz="1400" dirty="0" smtClean="0"/>
              <a:t>las patillas para DB0-DB3, se supone un interface de 4 bits y únicamente se emplean las </a:t>
            </a:r>
            <a:r>
              <a:rPr lang="es-ES" sz="1400" dirty="0" smtClean="0"/>
              <a:t>	señales </a:t>
            </a:r>
            <a:r>
              <a:rPr lang="es-ES" sz="1400" dirty="0" smtClean="0"/>
              <a:t>DB4-DB7.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350965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LIBRERÍA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BEGIN()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Inicia la pantalla LCD y le asigna el número de filas y el número de caracteres </a:t>
            </a:r>
            <a:r>
              <a:rPr lang="es-ES" dirty="0" err="1" smtClean="0">
                <a:latin typeface="+mn-lt"/>
              </a:rPr>
              <a:t>porfila</a:t>
            </a:r>
            <a:r>
              <a:rPr lang="es-ES" dirty="0" smtClean="0">
                <a:latin typeface="+mn-lt"/>
              </a:rPr>
              <a:t> según el modelo de que se trate.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var.begin</a:t>
            </a:r>
            <a:r>
              <a:rPr lang="en-US" sz="2000" b="1" dirty="0">
                <a:latin typeface="+mn-lt"/>
              </a:rPr>
              <a:t>(</a:t>
            </a:r>
            <a:r>
              <a:rPr lang="en-US" sz="2000" b="1" dirty="0" err="1">
                <a:latin typeface="+mn-lt"/>
              </a:rPr>
              <a:t>c,f</a:t>
            </a:r>
            <a:r>
              <a:rPr lang="en-US" sz="2000" b="1" dirty="0">
                <a:latin typeface="+mn-lt"/>
              </a:rPr>
              <a:t>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</a:t>
            </a:r>
            <a:r>
              <a:rPr lang="es-ES" sz="1600" dirty="0" smtClean="0">
                <a:latin typeface="+mn-lt"/>
              </a:rPr>
              <a:t>que define a la pantalla </a:t>
            </a:r>
            <a:r>
              <a:rPr lang="es-ES" sz="1600" dirty="0" smtClean="0">
                <a:latin typeface="+mn-lt"/>
              </a:rPr>
              <a:t>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 </a:t>
            </a:r>
          </a:p>
          <a:p>
            <a:r>
              <a:rPr lang="es-ES" sz="1600" i="1" dirty="0" smtClean="0">
                <a:latin typeface="+mn-lt"/>
              </a:rPr>
              <a:t>c:</a:t>
            </a:r>
            <a:r>
              <a:rPr lang="es-ES" sz="1600" dirty="0" smtClean="0">
                <a:latin typeface="+mn-lt"/>
              </a:rPr>
              <a:t>	Número de columnas. </a:t>
            </a:r>
          </a:p>
          <a:p>
            <a:r>
              <a:rPr lang="es-ES" sz="1600" i="1" dirty="0" smtClean="0">
                <a:latin typeface="+mn-lt"/>
              </a:rPr>
              <a:t>f:</a:t>
            </a:r>
            <a:r>
              <a:rPr lang="es-ES" sz="1600" dirty="0" smtClean="0">
                <a:latin typeface="+mn-lt"/>
              </a:rPr>
              <a:t>	Número de filas. </a:t>
            </a:r>
            <a:endParaRPr lang="es-E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2" y="3617282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SETCURSOR()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Coloca el cursor de la pantalla LCD en la posición deseada. A partir de ella se </a:t>
            </a:r>
            <a:r>
              <a:rPr lang="es-ES" dirty="0" err="1" smtClean="0">
                <a:latin typeface="+mn-lt"/>
              </a:rPr>
              <a:t>iránvisualizando</a:t>
            </a:r>
            <a:r>
              <a:rPr lang="es-ES" dirty="0" smtClean="0">
                <a:latin typeface="+mn-lt"/>
              </a:rPr>
              <a:t> los posteriores </a:t>
            </a:r>
            <a:r>
              <a:rPr lang="es-ES" dirty="0" smtClean="0">
                <a:latin typeface="+mn-lt"/>
              </a:rPr>
              <a:t>caracteres</a:t>
            </a:r>
            <a:r>
              <a:rPr lang="en-US" dirty="0" smtClean="0">
                <a:latin typeface="+mn-lt"/>
              </a:rPr>
              <a:t>. 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582205"/>
            <a:ext cx="87146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var.begin</a:t>
            </a:r>
            <a:r>
              <a:rPr lang="en-US" sz="2000" b="1" dirty="0" smtClean="0">
                <a:latin typeface="+mn-lt"/>
              </a:rPr>
              <a:t>(</a:t>
            </a:r>
            <a:r>
              <a:rPr lang="en-US" sz="2000" b="1" dirty="0" err="1" smtClean="0">
                <a:latin typeface="+mn-lt"/>
              </a:rPr>
              <a:t>c,f</a:t>
            </a:r>
            <a:r>
              <a:rPr lang="en-US" sz="2000" b="1" dirty="0">
                <a:latin typeface="+mn-lt"/>
              </a:rPr>
              <a:t>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</a:p>
          <a:p>
            <a:r>
              <a:rPr lang="es-ES" sz="1600" i="1" dirty="0" smtClean="0">
                <a:latin typeface="+mn-lt"/>
              </a:rPr>
              <a:t>c:</a:t>
            </a:r>
            <a:r>
              <a:rPr lang="es-ES" sz="1600" dirty="0" smtClean="0">
                <a:latin typeface="+mn-lt"/>
              </a:rPr>
              <a:t>	Número de columna (contando desde 0).</a:t>
            </a:r>
          </a:p>
          <a:p>
            <a:r>
              <a:rPr lang="es-ES" sz="1600" i="1" dirty="0" smtClean="0">
                <a:latin typeface="+mn-lt"/>
              </a:rPr>
              <a:t>f:</a:t>
            </a:r>
            <a:r>
              <a:rPr lang="es-ES" sz="1600" dirty="0" smtClean="0">
                <a:latin typeface="+mn-lt"/>
              </a:rPr>
              <a:t>	Número de fila (contando desde 0).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95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LIBRERÍA LIQUIDCRYSTAL.H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92062" y="845770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HOME()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Coloca el cursor en la primera posición de la pantalla, el ángulo superior izquierdo(posición 0 de la fila 0</a:t>
            </a:r>
            <a:r>
              <a:rPr lang="es-ES" dirty="0" smtClean="0">
                <a:latin typeface="+mn-lt"/>
              </a:rPr>
              <a:t>)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062" y="2154215"/>
            <a:ext cx="8714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var.home</a:t>
            </a:r>
            <a:r>
              <a:rPr lang="en-US" sz="2000" b="1" dirty="0">
                <a:latin typeface="+mn-lt"/>
              </a:rPr>
              <a:t>(); 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pPr algn="just"/>
            <a:r>
              <a:rPr lang="en-US" sz="1600" i="1" dirty="0">
                <a:latin typeface="+mn-lt"/>
              </a:rPr>
              <a:t> </a:t>
            </a:r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i="1" dirty="0" smtClean="0">
                <a:latin typeface="+mn-lt"/>
              </a:rPr>
              <a:t>     </a:t>
            </a:r>
            <a:endParaRPr lang="en-US" sz="1600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061" y="3401105"/>
            <a:ext cx="8794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u="sng" dirty="0" smtClean="0">
                <a:latin typeface="+mn-lt"/>
              </a:rPr>
              <a:t>FUNCIÓN: </a:t>
            </a:r>
            <a:r>
              <a:rPr lang="es-ES" u="sng" dirty="0" smtClean="0">
                <a:latin typeface="+mn-lt"/>
              </a:rPr>
              <a:t>CLEAR()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u="sng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Borra la pantalla LCD y coloca el cursor en el ángulo superior izquierdo (posición0 de la fila 0).</a:t>
            </a:r>
            <a:endParaRPr lang="es-ES" dirty="0">
              <a:latin typeface="+mn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9394" y="4366761"/>
            <a:ext cx="8714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+mn-lt"/>
            </a:endParaRPr>
          </a:p>
          <a:p>
            <a:pPr algn="ctr"/>
            <a:r>
              <a:rPr lang="en-US" sz="2000" b="1" dirty="0" err="1" smtClean="0">
                <a:latin typeface="+mn-lt"/>
              </a:rPr>
              <a:t>var.clear</a:t>
            </a:r>
            <a:r>
              <a:rPr lang="en-US" sz="2000" b="1" dirty="0">
                <a:latin typeface="+mn-lt"/>
              </a:rPr>
              <a:t>(); </a:t>
            </a:r>
            <a:endParaRPr lang="en-US" sz="2000" b="1" dirty="0" smtClean="0">
              <a:latin typeface="+mn-lt"/>
            </a:endParaRPr>
          </a:p>
          <a:p>
            <a:pPr algn="ctr"/>
            <a:endParaRPr lang="en-US" sz="2000" b="1" dirty="0" smtClean="0">
              <a:latin typeface="+mn-lt"/>
            </a:endParaRPr>
          </a:p>
          <a:p>
            <a:r>
              <a:rPr lang="es-ES" sz="1600" i="1" dirty="0" err="1" smtClean="0">
                <a:latin typeface="+mn-lt"/>
              </a:rPr>
              <a:t>var</a:t>
            </a:r>
            <a:r>
              <a:rPr lang="es-ES" sz="1600" i="1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	Es el nombre que define a la pantalla en cuestión (establecido </a:t>
            </a:r>
            <a:r>
              <a:rPr lang="es-ES" sz="1600" dirty="0" err="1" smtClean="0">
                <a:latin typeface="+mn-lt"/>
              </a:rPr>
              <a:t>enLyquidCrystal</a:t>
            </a:r>
            <a:r>
              <a:rPr lang="es-ES" sz="1600" dirty="0" smtClean="0">
                <a:latin typeface="+mn-lt"/>
              </a:rPr>
              <a:t>()).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84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65142</TotalTime>
  <Words>977</Words>
  <Application>Microsoft Office PowerPoint</Application>
  <PresentationFormat>Presentación en pantalla (4:3)</PresentationFormat>
  <Paragraphs>292</Paragraphs>
  <Slides>17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Custom Design</vt:lpstr>
      <vt:lpstr>3_Default Design</vt:lpstr>
      <vt:lpstr>Diapositiva 1</vt:lpstr>
      <vt:lpstr>Objetivo y Programa de la Unidad 6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ikaslea</cp:lastModifiedBy>
  <cp:revision>1765</cp:revision>
  <cp:lastPrinted>2018-01-26T17:11:53Z</cp:lastPrinted>
  <dcterms:created xsi:type="dcterms:W3CDTF">2010-11-09T19:06:29Z</dcterms:created>
  <dcterms:modified xsi:type="dcterms:W3CDTF">2018-04-23T08:37:28Z</dcterms:modified>
</cp:coreProperties>
</file>