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1" r:id="rId13"/>
    <p:sldId id="562" r:id="rId14"/>
    <p:sldId id="563" r:id="rId15"/>
    <p:sldId id="55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48" autoAdjust="0"/>
    <p:restoredTop sz="93039" autoAdjust="0"/>
  </p:normalViewPr>
  <p:slideViewPr>
    <p:cSldViewPr snapToGrid="0">
      <p:cViewPr>
        <p:scale>
          <a:sx n="100" d="100"/>
          <a:sy n="100" d="100"/>
        </p:scale>
        <p:origin x="-492" y="-10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24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39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3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81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45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55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36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75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63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24/4/2018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5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Las </a:t>
            </a:r>
            <a:r>
              <a:rPr lang="en-US" sz="3600" dirty="0" err="1" smtClean="0">
                <a:solidFill>
                  <a:prstClr val="white"/>
                </a:solidFill>
              </a:rPr>
              <a:t>señales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analógicas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PERIFÉRICOS ANALÓGICOS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40700" y="1236937"/>
            <a:ext cx="4151686" cy="324704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SENSOR IR DE REFLEXIÓN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Se trata de otro sensor de luz, pero de luz infra roja (IR) no visible por el ojo humano.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El sensor está compuesto de dos componentes. El diodo emisor (E), y el fototransistor receptor (R) de luz IR.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4785486" y="1221136"/>
            <a:ext cx="4151686" cy="3328091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SENSOR DE TEMPERATURA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Este </a:t>
            </a:r>
            <a:r>
              <a:rPr lang="en-US" sz="2000" dirty="0" err="1" smtClean="0">
                <a:latin typeface="+mn-lt"/>
              </a:rPr>
              <a:t>componente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tiene</a:t>
            </a:r>
            <a:r>
              <a:rPr lang="en-US" sz="2000" dirty="0" smtClean="0">
                <a:latin typeface="+mn-lt"/>
              </a:rPr>
              <a:t> 3 </a:t>
            </a:r>
            <a:r>
              <a:rPr lang="en-US" sz="2000" dirty="0" err="1" smtClean="0">
                <a:latin typeface="+mn-lt"/>
              </a:rPr>
              <a:t>patillas</a:t>
            </a:r>
            <a:endParaRPr lang="en-US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Dos de ellas se conectan con la tensión de alimentación de 0 y +5 V.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Por la tercera patilla circula una intensidad I proporcional a la temperatura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87761" y="4073318"/>
            <a:ext cx="1857564" cy="212691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4073318"/>
            <a:ext cx="1565763" cy="22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4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841011"/>
            <a:ext cx="8454134" cy="642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La </a:t>
            </a:r>
            <a:r>
              <a:rPr lang="en-US" sz="2000" dirty="0" err="1" smtClean="0">
                <a:latin typeface="+mn-lt"/>
              </a:rPr>
              <a:t>tarjeta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Arduino</a:t>
            </a:r>
            <a:r>
              <a:rPr lang="en-US" sz="2000" dirty="0" smtClean="0">
                <a:latin typeface="+mn-lt"/>
              </a:rPr>
              <a:t> UNO </a:t>
            </a:r>
            <a:r>
              <a:rPr lang="en-US" sz="2000" dirty="0" err="1" smtClean="0">
                <a:latin typeface="+mn-lt"/>
              </a:rPr>
              <a:t>dispone</a:t>
            </a:r>
            <a:r>
              <a:rPr lang="en-US" sz="2000" dirty="0" smtClean="0">
                <a:latin typeface="+mn-lt"/>
              </a:rPr>
              <a:t> de 14 </a:t>
            </a:r>
            <a:r>
              <a:rPr lang="en-US" sz="2000" dirty="0" err="1" smtClean="0">
                <a:latin typeface="+mn-lt"/>
              </a:rPr>
              <a:t>patillas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pueden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configurarse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entradas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salidas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digitales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6 de </a:t>
            </a:r>
            <a:r>
              <a:rPr lang="en-US" sz="2000" dirty="0" err="1" smtClean="0">
                <a:latin typeface="+mn-lt"/>
              </a:rPr>
              <a:t>esas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patillas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las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patillas</a:t>
            </a:r>
            <a:r>
              <a:rPr lang="en-US" sz="2000" dirty="0" smtClean="0">
                <a:latin typeface="+mn-lt"/>
              </a:rPr>
              <a:t> 3, 5, 6, 9, 10 y 11, </a:t>
            </a:r>
            <a:r>
              <a:rPr lang="en-US" sz="2000" dirty="0" err="1" smtClean="0">
                <a:latin typeface="+mn-lt"/>
              </a:rPr>
              <a:t>pueden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actuar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también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patillas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salida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señales</a:t>
            </a:r>
            <a:r>
              <a:rPr lang="en-US" sz="2000" dirty="0" smtClean="0">
                <a:latin typeface="+mn-lt"/>
              </a:rPr>
              <a:t> PWM, </a:t>
            </a:r>
            <a:r>
              <a:rPr lang="en-US" sz="2000" dirty="0" err="1" smtClean="0">
                <a:latin typeface="+mn-lt"/>
              </a:rPr>
              <a:t>predecidas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signo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“~” </a:t>
            </a:r>
            <a:endParaRPr lang="en-US" sz="2000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WHAT ARE PWM SIGNALS??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La </a:t>
            </a:r>
            <a:r>
              <a:rPr lang="en-US" sz="2000" dirty="0" err="1" smtClean="0">
                <a:latin typeface="+mn-lt"/>
              </a:rPr>
              <a:t>abreviatura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b="1" dirty="0" smtClean="0">
                <a:latin typeface="+mn-lt"/>
              </a:rPr>
              <a:t>PWM</a:t>
            </a:r>
            <a:r>
              <a:rPr lang="en-US" sz="2000" dirty="0" smtClean="0">
                <a:latin typeface="+mn-lt"/>
              </a:rPr>
              <a:t>” </a:t>
            </a:r>
            <a:r>
              <a:rPr lang="en-US" sz="2000" dirty="0" err="1" smtClean="0">
                <a:latin typeface="+mn-lt"/>
              </a:rPr>
              <a:t>viene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inglés</a:t>
            </a:r>
            <a:r>
              <a:rPr lang="en-US" sz="2000" dirty="0" smtClean="0">
                <a:latin typeface="+mn-lt"/>
              </a:rPr>
              <a:t>: “Pulse Width Modulation”,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quiere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decir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algo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así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 err="1" smtClean="0">
                <a:latin typeface="+mn-lt"/>
              </a:rPr>
              <a:t>Modulación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Anchura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Pulso</a:t>
            </a:r>
            <a:r>
              <a:rPr lang="en-US" sz="2000" dirty="0" smtClean="0">
                <a:latin typeface="+mn-lt"/>
              </a:rPr>
              <a:t>”. Se </a:t>
            </a:r>
            <a:r>
              <a:rPr lang="en-US" sz="2000" dirty="0" err="1" smtClean="0">
                <a:latin typeface="+mn-lt"/>
              </a:rPr>
              <a:t>trata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señal</a:t>
            </a:r>
            <a:r>
              <a:rPr lang="en-US" sz="2000" dirty="0" smtClean="0">
                <a:latin typeface="+mn-lt"/>
              </a:rPr>
              <a:t> digital (de “1”s y “0”s), </a:t>
            </a:r>
            <a:r>
              <a:rPr lang="en-US" sz="2000" dirty="0" err="1" smtClean="0">
                <a:latin typeface="+mn-lt"/>
              </a:rPr>
              <a:t>periódica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repite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constantemente</a:t>
            </a:r>
            <a:r>
              <a:rPr lang="en-US" sz="2000" dirty="0" smtClean="0">
                <a:latin typeface="+mn-lt"/>
              </a:rPr>
              <a:t>), de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determinada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frecuencia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F</a:t>
            </a:r>
            <a:r>
              <a:rPr lang="en-US" sz="2000" dirty="0" smtClean="0">
                <a:latin typeface="+mn-lt"/>
              </a:rPr>
              <a:t> (en un </a:t>
            </a:r>
            <a:r>
              <a:rPr lang="en-US" sz="2000" dirty="0" err="1" smtClean="0">
                <a:latin typeface="+mn-lt"/>
              </a:rPr>
              <a:t>segundo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repiten</a:t>
            </a:r>
            <a:r>
              <a:rPr lang="en-US" sz="2000" dirty="0" smtClean="0">
                <a:latin typeface="+mn-lt"/>
              </a:rPr>
              <a:t> X </a:t>
            </a:r>
            <a:r>
              <a:rPr lang="en-US" sz="2000" dirty="0" err="1" smtClean="0">
                <a:latin typeface="+mn-lt"/>
              </a:rPr>
              <a:t>ciclos</a:t>
            </a:r>
            <a:r>
              <a:rPr lang="en-US" sz="2000" dirty="0" smtClean="0">
                <a:latin typeface="+mn-lt"/>
              </a:rPr>
              <a:t>), </a:t>
            </a:r>
            <a:r>
              <a:rPr lang="en-US" sz="2000" dirty="0" err="1" smtClean="0">
                <a:latin typeface="+mn-lt"/>
              </a:rPr>
              <a:t>pero</a:t>
            </a:r>
            <a:r>
              <a:rPr lang="en-US" sz="2000" dirty="0" smtClean="0">
                <a:latin typeface="+mn-lt"/>
              </a:rPr>
              <a:t> “</a:t>
            </a:r>
            <a:r>
              <a:rPr lang="en-US" sz="2000" dirty="0" err="1" smtClean="0">
                <a:latin typeface="+mn-lt"/>
              </a:rPr>
              <a:t>asimétrica</a:t>
            </a:r>
            <a:r>
              <a:rPr lang="en-US" sz="2000" dirty="0" smtClean="0">
                <a:latin typeface="+mn-lt"/>
              </a:rPr>
              <a:t>”.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El </a:t>
            </a:r>
            <a:r>
              <a:rPr lang="en-US" sz="2000" dirty="0" err="1" smtClean="0">
                <a:latin typeface="+mn-lt"/>
              </a:rPr>
              <a:t>tiempo</a:t>
            </a:r>
            <a:r>
              <a:rPr lang="en-US" sz="2000" dirty="0" smtClean="0">
                <a:latin typeface="+mn-lt"/>
              </a:rPr>
              <a:t> en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señal</a:t>
            </a:r>
            <a:r>
              <a:rPr lang="en-US" sz="2000" dirty="0" smtClean="0">
                <a:latin typeface="+mn-lt"/>
              </a:rPr>
              <a:t> vale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“1” </a:t>
            </a:r>
            <a:r>
              <a:rPr lang="en-US" sz="2000" dirty="0" err="1" smtClean="0">
                <a:latin typeface="+mn-lt"/>
              </a:rPr>
              <a:t>recibe</a:t>
            </a:r>
            <a:r>
              <a:rPr lang="en-US" sz="2000" dirty="0" smtClean="0">
                <a:latin typeface="+mn-lt"/>
              </a:rPr>
              <a:t> el </a:t>
            </a:r>
            <a:r>
              <a:rPr lang="en-US" sz="2000" dirty="0" err="1" smtClean="0">
                <a:latin typeface="+mn-lt"/>
              </a:rPr>
              <a:t>nombre</a:t>
            </a:r>
            <a:r>
              <a:rPr lang="en-US" sz="2000" dirty="0" smtClean="0">
                <a:latin typeface="+mn-lt"/>
              </a:rPr>
              <a:t> de “</a:t>
            </a:r>
            <a:r>
              <a:rPr lang="en-US" sz="2000" dirty="0" err="1" smtClean="0">
                <a:latin typeface="+mn-lt"/>
              </a:rPr>
              <a:t>ciclo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útil</a:t>
            </a:r>
            <a:r>
              <a:rPr lang="en-US" sz="2000" dirty="0" smtClean="0">
                <a:latin typeface="+mn-lt"/>
              </a:rPr>
              <a:t>”.</a:t>
            </a: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LAS SEÑALES PWM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4112271"/>
              </p:ext>
            </p:extLst>
          </p:nvPr>
        </p:nvGraphicFramePr>
        <p:xfrm>
          <a:off x="1446341" y="2536988"/>
          <a:ext cx="5992587" cy="816429"/>
        </p:xfrm>
        <a:graphic>
          <a:graphicData uri="http://schemas.openxmlformats.org/drawingml/2006/table">
            <a:tbl>
              <a:tblPr firstRow="1" firstCol="1" bandRow="1"/>
              <a:tblGrid>
                <a:gridCol w="1409932">
                  <a:extLst>
                    <a:ext uri="{9D8B030D-6E8A-4147-A177-3AD203B41FA5}">
                      <a16:colId xmlns:a16="http://schemas.microsoft.com/office/drawing/2014/main" xmlns="" val="1263707030"/>
                    </a:ext>
                  </a:extLst>
                </a:gridCol>
                <a:gridCol w="2300772">
                  <a:extLst>
                    <a:ext uri="{9D8B030D-6E8A-4147-A177-3AD203B41FA5}">
                      <a16:colId xmlns:a16="http://schemas.microsoft.com/office/drawing/2014/main" xmlns="" val="2155172651"/>
                    </a:ext>
                  </a:extLst>
                </a:gridCol>
                <a:gridCol w="2281883">
                  <a:extLst>
                    <a:ext uri="{9D8B030D-6E8A-4147-A177-3AD203B41FA5}">
                      <a16:colId xmlns:a16="http://schemas.microsoft.com/office/drawing/2014/main" xmlns="" val="3337349167"/>
                    </a:ext>
                  </a:extLst>
                </a:gridCol>
              </a:tblGrid>
              <a:tr h="27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PATILLAS 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FREQUENCIA 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PERIODO T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007047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 Hz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 </a:t>
                      </a:r>
                      <a:r>
                        <a:rPr lang="en-GB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1020 µS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283403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3, 9, 10 </a:t>
                      </a: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11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 Hz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2.04 </a:t>
                      </a:r>
                      <a:r>
                        <a:rPr lang="en-GB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2040 µS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71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670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LAS SEÑALES PWM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 l="21307" t="34295" r="14804" b="18189"/>
          <a:stretch>
            <a:fillRect/>
          </a:stretch>
        </p:blipFill>
        <p:spPr bwMode="auto">
          <a:xfrm>
            <a:off x="694267" y="1185333"/>
            <a:ext cx="7789333" cy="44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290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7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WHAT </a:t>
            </a:r>
            <a:r>
              <a:rPr lang="en-US" sz="2000" b="1" dirty="0">
                <a:latin typeface="+mn-lt"/>
              </a:rPr>
              <a:t>ARE THEY USED FOR??</a:t>
            </a:r>
            <a:endParaRPr lang="en-US" sz="2000" b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Las </a:t>
            </a:r>
            <a:r>
              <a:rPr lang="en-US" sz="2000" dirty="0" err="1" smtClean="0">
                <a:latin typeface="+mn-lt"/>
              </a:rPr>
              <a:t>señales</a:t>
            </a:r>
            <a:r>
              <a:rPr lang="en-US" sz="2000" dirty="0" smtClean="0">
                <a:latin typeface="+mn-lt"/>
              </a:rPr>
              <a:t> PWM </a:t>
            </a:r>
            <a:r>
              <a:rPr lang="en-US" sz="2000" dirty="0" err="1" smtClean="0">
                <a:latin typeface="+mn-lt"/>
              </a:rPr>
              <a:t>permiten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ajustar</a:t>
            </a:r>
            <a:r>
              <a:rPr lang="en-US" sz="2000" dirty="0" smtClean="0">
                <a:latin typeface="+mn-lt"/>
              </a:rPr>
              <a:t> el </a:t>
            </a:r>
            <a:r>
              <a:rPr lang="en-US" sz="2000" dirty="0" err="1" smtClean="0">
                <a:latin typeface="+mn-lt"/>
              </a:rPr>
              <a:t>tiempo</a:t>
            </a:r>
            <a:r>
              <a:rPr lang="en-US" sz="2000" dirty="0" smtClean="0">
                <a:latin typeface="+mn-lt"/>
              </a:rPr>
              <a:t> en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mantiene</a:t>
            </a:r>
            <a:r>
              <a:rPr lang="en-US" sz="2000" dirty="0" smtClean="0">
                <a:latin typeface="+mn-lt"/>
              </a:rPr>
              <a:t> el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“1” (</a:t>
            </a:r>
            <a:r>
              <a:rPr lang="en-US" sz="2000" dirty="0" err="1" smtClean="0">
                <a:latin typeface="+mn-lt"/>
              </a:rPr>
              <a:t>ciclo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útil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dirty="0" err="1" smtClean="0">
                <a:latin typeface="+mn-lt"/>
              </a:rPr>
              <a:t>para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período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No </a:t>
            </a:r>
            <a:r>
              <a:rPr lang="en-US" sz="2000" dirty="0" err="1" smtClean="0">
                <a:latin typeface="+mn-lt"/>
              </a:rPr>
              <a:t>necesitas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configurar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patilla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genera la </a:t>
            </a:r>
            <a:r>
              <a:rPr lang="en-US" sz="2000" dirty="0" err="1" smtClean="0">
                <a:latin typeface="+mn-lt"/>
              </a:rPr>
              <a:t>señal</a:t>
            </a:r>
            <a:r>
              <a:rPr lang="en-US" sz="2000" dirty="0" smtClean="0">
                <a:latin typeface="+mn-lt"/>
              </a:rPr>
              <a:t> PWM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salida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HOW </a:t>
            </a:r>
            <a:r>
              <a:rPr lang="en-US" sz="2000" b="1" dirty="0">
                <a:latin typeface="+mn-lt"/>
              </a:rPr>
              <a:t>ARE THEY GENERATED? </a:t>
            </a:r>
            <a:endParaRPr lang="en-US" sz="2000" b="1" dirty="0" smtClean="0">
              <a:latin typeface="+mn-lt"/>
            </a:endParaRPr>
          </a:p>
          <a:p>
            <a:pPr marL="742950" lvl="1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1800" u="sng" dirty="0" smtClean="0">
                <a:latin typeface="+mn-lt"/>
              </a:rPr>
              <a:t>FUNCIÓN: ANALOGWRITE()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 err="1" smtClean="0">
                <a:latin typeface="+mn-lt"/>
              </a:rPr>
              <a:t>Permite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ajustar</a:t>
            </a:r>
            <a:r>
              <a:rPr lang="en-US" sz="1800" dirty="0" smtClean="0">
                <a:latin typeface="+mn-lt"/>
              </a:rPr>
              <a:t> la </a:t>
            </a:r>
            <a:r>
              <a:rPr lang="en-US" sz="1800" dirty="0" err="1" smtClean="0">
                <a:latin typeface="+mn-lt"/>
              </a:rPr>
              <a:t>duración</a:t>
            </a:r>
            <a:r>
              <a:rPr lang="en-US" sz="1800" dirty="0" smtClean="0">
                <a:latin typeface="+mn-lt"/>
              </a:rPr>
              <a:t> del </a:t>
            </a:r>
            <a:r>
              <a:rPr lang="en-US" sz="1800" dirty="0" err="1" smtClean="0">
                <a:latin typeface="+mn-lt"/>
              </a:rPr>
              <a:t>ciclo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útil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una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señal</a:t>
            </a:r>
            <a:r>
              <a:rPr lang="en-US" sz="1800" dirty="0" smtClean="0">
                <a:latin typeface="+mn-lt"/>
              </a:rPr>
              <a:t> PWM de </a:t>
            </a:r>
            <a:r>
              <a:rPr lang="en-US" sz="1800" dirty="0" err="1" smtClean="0">
                <a:latin typeface="+mn-lt"/>
              </a:rPr>
              <a:t>salida</a:t>
            </a:r>
            <a:r>
              <a:rPr lang="en-US" sz="1800" dirty="0" smtClean="0">
                <a:latin typeface="+mn-lt"/>
              </a:rPr>
              <a:t>.  </a:t>
            </a:r>
            <a:endParaRPr lang="en-US" sz="18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b="1" dirty="0" err="1" smtClean="0">
                <a:latin typeface="+mn-lt"/>
              </a:rPr>
              <a:t>analogWrite</a:t>
            </a:r>
            <a:r>
              <a:rPr lang="en-US" sz="1800" b="1" dirty="0" smtClean="0">
                <a:latin typeface="+mn-lt"/>
              </a:rPr>
              <a:t>(</a:t>
            </a:r>
            <a:r>
              <a:rPr lang="en-US" sz="1800" b="1" dirty="0" err="1" smtClean="0">
                <a:latin typeface="+mn-lt"/>
              </a:rPr>
              <a:t>patilla</a:t>
            </a:r>
            <a:r>
              <a:rPr lang="en-US" sz="1800" b="1" dirty="0" smtClean="0">
                <a:latin typeface="+mn-lt"/>
              </a:rPr>
              <a:t>, valor);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 smtClean="0">
                <a:latin typeface="+mn-lt"/>
              </a:rPr>
              <a:t>patilla</a:t>
            </a:r>
            <a:r>
              <a:rPr lang="en-US" sz="1800" i="1" dirty="0" smtClean="0">
                <a:latin typeface="+mn-lt"/>
              </a:rPr>
              <a:t>: </a:t>
            </a:r>
            <a:r>
              <a:rPr lang="en-US" sz="1800" dirty="0" err="1" smtClean="0">
                <a:latin typeface="+mn-lt"/>
              </a:rPr>
              <a:t>patilla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por</a:t>
            </a:r>
            <a:r>
              <a:rPr lang="en-US" sz="1800" dirty="0" smtClean="0">
                <a:latin typeface="+mn-lt"/>
              </a:rPr>
              <a:t> la </a:t>
            </a:r>
            <a:r>
              <a:rPr lang="en-US" sz="1800" dirty="0" err="1" smtClean="0">
                <a:latin typeface="+mn-lt"/>
              </a:rPr>
              <a:t>cual</a:t>
            </a:r>
            <a:r>
              <a:rPr lang="en-US" sz="1800" dirty="0" smtClean="0">
                <a:latin typeface="+mn-lt"/>
              </a:rPr>
              <a:t> se </a:t>
            </a:r>
            <a:r>
              <a:rPr lang="en-US" sz="1800" dirty="0" err="1" smtClean="0">
                <a:latin typeface="+mn-lt"/>
              </a:rPr>
              <a:t>va</a:t>
            </a:r>
            <a:r>
              <a:rPr lang="en-US" sz="1800" dirty="0" smtClean="0">
                <a:latin typeface="+mn-lt"/>
              </a:rPr>
              <a:t> a </a:t>
            </a:r>
            <a:r>
              <a:rPr lang="en-US" sz="1800" dirty="0" err="1" smtClean="0">
                <a:latin typeface="+mn-lt"/>
              </a:rPr>
              <a:t>generar</a:t>
            </a:r>
            <a:r>
              <a:rPr lang="en-US" sz="1800" dirty="0" smtClean="0">
                <a:latin typeface="+mn-lt"/>
              </a:rPr>
              <a:t> la </a:t>
            </a:r>
            <a:r>
              <a:rPr lang="en-US" sz="1800" dirty="0" err="1" smtClean="0">
                <a:latin typeface="+mn-lt"/>
              </a:rPr>
              <a:t>señal</a:t>
            </a:r>
            <a:r>
              <a:rPr lang="en-US" sz="1800" dirty="0" smtClean="0">
                <a:latin typeface="+mn-lt"/>
              </a:rPr>
              <a:t> PWM. En el </a:t>
            </a:r>
            <a:r>
              <a:rPr lang="en-US" sz="1800" dirty="0" err="1" smtClean="0">
                <a:latin typeface="+mn-lt"/>
              </a:rPr>
              <a:t>caso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nuestro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controlador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Arduino</a:t>
            </a:r>
            <a:r>
              <a:rPr lang="en-US" sz="1800" dirty="0" smtClean="0">
                <a:latin typeface="+mn-lt"/>
              </a:rPr>
              <a:t> UNO </a:t>
            </a:r>
            <a:r>
              <a:rPr lang="en-US" sz="1800" dirty="0" err="1" smtClean="0">
                <a:latin typeface="+mn-lt"/>
              </a:rPr>
              <a:t>pueden</a:t>
            </a:r>
            <a:r>
              <a:rPr lang="en-US" sz="1800" dirty="0" smtClean="0">
                <a:latin typeface="+mn-lt"/>
              </a:rPr>
              <a:t> ser: 3, 5, 6, 9, 10 y 11.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smtClean="0">
                <a:latin typeface="+mn-lt"/>
              </a:rPr>
              <a:t>valor: </a:t>
            </a:r>
            <a:r>
              <a:rPr lang="en-US" sz="1800" dirty="0" err="1" smtClean="0">
                <a:latin typeface="+mn-lt"/>
              </a:rPr>
              <a:t>determina</a:t>
            </a:r>
            <a:r>
              <a:rPr lang="en-US" sz="1800" dirty="0" smtClean="0">
                <a:latin typeface="+mn-lt"/>
              </a:rPr>
              <a:t> la </a:t>
            </a:r>
            <a:r>
              <a:rPr lang="en-US" sz="1800" dirty="0" err="1" smtClean="0">
                <a:latin typeface="+mn-lt"/>
              </a:rPr>
              <a:t>duración</a:t>
            </a:r>
            <a:r>
              <a:rPr lang="en-US" sz="1800" dirty="0" smtClean="0">
                <a:latin typeface="+mn-lt"/>
              </a:rPr>
              <a:t> del </a:t>
            </a:r>
            <a:r>
              <a:rPr lang="en-US" sz="1800" dirty="0" err="1" smtClean="0">
                <a:latin typeface="+mn-lt"/>
              </a:rPr>
              <a:t>ciclo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útil</a:t>
            </a:r>
            <a:r>
              <a:rPr lang="en-US" sz="1800" dirty="0" smtClean="0">
                <a:latin typeface="+mn-lt"/>
              </a:rPr>
              <a:t>. Es un </a:t>
            </a:r>
            <a:r>
              <a:rPr lang="en-US" sz="1800" dirty="0" err="1" smtClean="0">
                <a:latin typeface="+mn-lt"/>
              </a:rPr>
              <a:t>número</a:t>
            </a:r>
            <a:r>
              <a:rPr lang="en-US" sz="1800" dirty="0" smtClean="0">
                <a:latin typeface="+mn-lt"/>
              </a:rPr>
              <a:t> de un byte </a:t>
            </a:r>
            <a:r>
              <a:rPr lang="en-US" sz="1800" dirty="0" err="1" smtClean="0">
                <a:latin typeface="+mn-lt"/>
              </a:rPr>
              <a:t>comprendido</a:t>
            </a:r>
            <a:r>
              <a:rPr lang="en-US" sz="1800" dirty="0" smtClean="0">
                <a:latin typeface="+mn-lt"/>
              </a:rPr>
              <a:t> entre 0 y 255. </a:t>
            </a: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LAS SEÑALES PWM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72095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prstClr val="white"/>
                </a:solidFill>
              </a:rPr>
              <a:t>UNIDAD 5 </a:t>
            </a:r>
            <a:r>
              <a:rPr lang="en-US" sz="3600" b="1" dirty="0" smtClean="0">
                <a:solidFill>
                  <a:prstClr val="white"/>
                </a:solidFill>
              </a:rPr>
              <a:t>Las </a:t>
            </a:r>
            <a:r>
              <a:rPr lang="en-US" sz="3600" b="1" dirty="0" err="1" smtClean="0">
                <a:solidFill>
                  <a:prstClr val="white"/>
                </a:solidFill>
              </a:rPr>
              <a:t>señales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analógicas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Gracias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Objetivo</a:t>
            </a:r>
            <a:r>
              <a:rPr lang="en-US" sz="3600" dirty="0" smtClean="0"/>
              <a:t> y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Unidad</a:t>
            </a:r>
            <a:r>
              <a:rPr lang="en-US" sz="3600" dirty="0" smtClean="0"/>
              <a:t> 5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Presentar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ideas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acerca</a:t>
            </a:r>
            <a:r>
              <a:rPr lang="en-US" dirty="0" smtClean="0"/>
              <a:t> de </a:t>
            </a:r>
            <a:r>
              <a:rPr lang="es-ES" dirty="0" smtClean="0"/>
              <a:t>las señales analógicas y el uso de diferentes tipos de periféricos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637053" y="3124417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Explicar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ideas </a:t>
            </a:r>
            <a:r>
              <a:rPr lang="en-US" sz="1800" dirty="0" err="1" smtClean="0"/>
              <a:t>básicas</a:t>
            </a:r>
            <a:r>
              <a:rPr lang="en-US" sz="1800" dirty="0" smtClean="0"/>
              <a:t> </a:t>
            </a:r>
            <a:r>
              <a:rPr lang="en-US" sz="1800" dirty="0" err="1" smtClean="0"/>
              <a:t>sobre</a:t>
            </a:r>
            <a:r>
              <a:rPr lang="en-US" sz="1800" dirty="0" smtClean="0"/>
              <a:t> la </a:t>
            </a:r>
            <a:r>
              <a:rPr lang="en-US" sz="1800" dirty="0" err="1" smtClean="0"/>
              <a:t>conversión</a:t>
            </a:r>
            <a:r>
              <a:rPr lang="en-US" sz="1800" dirty="0" smtClean="0"/>
              <a:t> digital y la </a:t>
            </a:r>
            <a:r>
              <a:rPr lang="en-US" sz="1800" dirty="0" err="1" smtClean="0"/>
              <a:t>resolución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diferentes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Arduino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utilizar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señales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analógicas</a:t>
            </a:r>
            <a:endParaRPr lang="en-US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</a:t>
            </a:r>
            <a:r>
              <a:rPr lang="en-US" sz="1800" b="1" dirty="0" err="1" smtClean="0"/>
              <a:t>algunos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periféricos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analógicos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Present </a:t>
            </a:r>
            <a:r>
              <a:rPr lang="en-US" sz="1800" b="1" dirty="0" err="1" smtClean="0"/>
              <a:t>algunas</a:t>
            </a:r>
            <a:r>
              <a:rPr lang="en-US" sz="1800" b="1" dirty="0" smtClean="0"/>
              <a:t> ideas </a:t>
            </a:r>
            <a:r>
              <a:rPr lang="en-US" sz="1800" b="1" dirty="0" err="1" smtClean="0"/>
              <a:t>sobre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señales</a:t>
            </a:r>
            <a:r>
              <a:rPr lang="en-US" sz="1800" b="1" dirty="0" smtClean="0"/>
              <a:t> PWM</a:t>
            </a:r>
            <a:endParaRPr lang="en-US" sz="1800" dirty="0" smtClean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48284" y="830883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74544" y="2388363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7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Ya sabes que en el mundo “digital” todo se contempla como si únicamente hubiera dos posibles valores o niveles: el nivel “1” y el nivel “0”.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Sin embargo el mundo “real” es diferente. En la naturaleza nos podemos encontrar con magnitudes que pueden tener múltiples valores o matices y necesitamos las SEÑALES ANA</a:t>
            </a:r>
            <a:r>
              <a:rPr lang="en-US" sz="2000" dirty="0" smtClean="0">
                <a:latin typeface="+mn-lt"/>
              </a:rPr>
              <a:t>LÓGICAS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s-ES" sz="2000" b="1" dirty="0" smtClean="0"/>
              <a:t>No todo es blanco o negro, ¡también hay grises</a:t>
            </a:r>
            <a:r>
              <a:rPr lang="en-US" sz="2000" b="1" dirty="0" smtClean="0">
                <a:latin typeface="+mn-lt"/>
              </a:rPr>
              <a:t>!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SEÑALES ANALÓGICAS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442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18151" y="675805"/>
            <a:ext cx="8454134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1800" dirty="0" smtClean="0">
                <a:latin typeface="+mn-lt"/>
              </a:rPr>
              <a:t>Hoy en día existen todo tipo de sensores y “transductores” capaces de medir y ofrecer una tensión analógica equivalente a la magnitud física que están midiendo.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1800" dirty="0" smtClean="0">
                <a:latin typeface="+mn-lt"/>
              </a:rPr>
              <a:t>Es imprescindible convertir las tensiones analógicas en sus </a:t>
            </a:r>
            <a:r>
              <a:rPr lang="es-ES" sz="1800" dirty="0" err="1" smtClean="0">
                <a:latin typeface="+mn-lt"/>
              </a:rPr>
              <a:t>equivalents</a:t>
            </a:r>
            <a:r>
              <a:rPr lang="es-ES" sz="1800" dirty="0" smtClean="0">
                <a:latin typeface="+mn-lt"/>
              </a:rPr>
              <a:t> valores digitales o binarios. </a:t>
            </a:r>
          </a:p>
          <a:p>
            <a:pPr marL="1184275" lvl="2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ü"/>
            </a:pPr>
            <a:r>
              <a:rPr lang="es-ES" sz="1800" dirty="0" smtClean="0">
                <a:latin typeface="+mn-lt"/>
              </a:rPr>
              <a:t>Para ello se emplean ciertos circuitos electrónicos llamados “Convertidores Analógicos Digitales”, o bien “</a:t>
            </a:r>
            <a:r>
              <a:rPr lang="es-ES" sz="1800" dirty="0" err="1" smtClean="0">
                <a:latin typeface="+mn-lt"/>
              </a:rPr>
              <a:t>Analog</a:t>
            </a:r>
            <a:r>
              <a:rPr lang="es-ES" sz="1800" dirty="0" smtClean="0">
                <a:latin typeface="+mn-lt"/>
              </a:rPr>
              <a:t> Digital </a:t>
            </a:r>
            <a:r>
              <a:rPr lang="es-ES" sz="1800" dirty="0" err="1" smtClean="0">
                <a:latin typeface="+mn-lt"/>
              </a:rPr>
              <a:t>Converters</a:t>
            </a:r>
            <a:r>
              <a:rPr lang="es-ES" sz="1800" dirty="0" smtClean="0">
                <a:latin typeface="+mn-lt"/>
              </a:rPr>
              <a:t>”. Abreviadamente “ADC”. </a:t>
            </a:r>
          </a:p>
          <a:p>
            <a:pPr marL="1184275" lvl="2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ü"/>
            </a:pP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 lleva integrado el circuito convertidor </a:t>
            </a:r>
            <a:r>
              <a:rPr lang="es-ES" sz="1800" b="1" dirty="0" smtClean="0">
                <a:latin typeface="+mn-lt"/>
              </a:rPr>
              <a:t>conectar externamente el sensor o </a:t>
            </a:r>
            <a:r>
              <a:rPr lang="es-ES" sz="1800" b="1" dirty="0" err="1" smtClean="0">
                <a:latin typeface="+mn-lt"/>
              </a:rPr>
              <a:t>transductor</a:t>
            </a:r>
            <a:r>
              <a:rPr lang="es-ES" sz="1800" dirty="0" err="1" smtClean="0">
                <a:latin typeface="+mn-lt"/>
              </a:rPr>
              <a:t>ADC</a:t>
            </a:r>
            <a:r>
              <a:rPr lang="es-ES" sz="1800" dirty="0" smtClean="0">
                <a:latin typeface="+mn-lt"/>
              </a:rPr>
              <a:t>. </a:t>
            </a:r>
          </a:p>
          <a:p>
            <a:pPr marL="1184275" lvl="2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ü"/>
            </a:pPr>
            <a:r>
              <a:rPr lang="es-ES" sz="1800" dirty="0" smtClean="0">
                <a:latin typeface="+mn-lt"/>
              </a:rPr>
              <a:t>Lo único que tienes que hacer es de la magnitud que vayas a medir, </a:t>
            </a:r>
            <a:r>
              <a:rPr lang="es-ES" sz="1800" b="1" dirty="0" smtClean="0">
                <a:latin typeface="+mn-lt"/>
              </a:rPr>
              <a:t>a la patilla de entrada analógica. </a:t>
            </a:r>
            <a:endParaRPr lang="en-US" sz="18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CONVERSIÓN DIGITAL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pSp>
        <p:nvGrpSpPr>
          <p:cNvPr id="2" name="Grupo 1"/>
          <p:cNvGrpSpPr/>
          <p:nvPr/>
        </p:nvGrpSpPr>
        <p:grpSpPr>
          <a:xfrm>
            <a:off x="2002972" y="4325256"/>
            <a:ext cx="5489380" cy="1553029"/>
            <a:chOff x="2119312" y="3921042"/>
            <a:chExt cx="4905375" cy="1152525"/>
          </a:xfrm>
        </p:grpSpPr>
        <p:pic>
          <p:nvPicPr>
            <p:cNvPr id="13" name="Imagen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9312" y="3921042"/>
              <a:ext cx="4905375" cy="1152525"/>
            </a:xfrm>
            <a:prstGeom prst="rect">
              <a:avLst/>
            </a:prstGeom>
          </p:spPr>
        </p:pic>
        <p:grpSp>
          <p:nvGrpSpPr>
            <p:cNvPr id="9" name="Grupo 8"/>
            <p:cNvGrpSpPr/>
            <p:nvPr/>
          </p:nvGrpSpPr>
          <p:grpSpPr>
            <a:xfrm>
              <a:off x="2176461" y="4043518"/>
              <a:ext cx="4791075" cy="1009650"/>
              <a:chOff x="0" y="0"/>
              <a:chExt cx="4791075" cy="1009650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3743325" y="0"/>
                <a:ext cx="1047750" cy="876300"/>
              </a:xfrm>
              <a:prstGeom prst="rect">
                <a:avLst/>
              </a:prstGeom>
              <a:solidFill>
                <a:schemeClr val="accent6">
                  <a:lumMod val="75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1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Digital </a:t>
                </a:r>
                <a:r>
                  <a:rPr lang="es-ES" sz="11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Processing</a:t>
                </a:r>
                <a:endParaRPr lang="es-E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(+,-,&amp;,*,|)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2343150" y="0"/>
                <a:ext cx="1038225" cy="88582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2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ADC </a:t>
                </a:r>
                <a:r>
                  <a:rPr lang="es-ES" sz="12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converter</a:t>
                </a:r>
                <a:endParaRPr lang="es-ES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(100100101)</a:t>
                </a:r>
                <a:endParaRPr lang="es-E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0" y="695325"/>
                <a:ext cx="1028700" cy="314325"/>
              </a:xfrm>
              <a:prstGeom prst="rect">
                <a:avLst/>
              </a:prstGeom>
              <a:solidFill>
                <a:schemeClr val="accent3">
                  <a:lumMod val="100000"/>
                  <a:lumOff val="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400" b="1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Temperature</a:t>
                </a:r>
                <a:endParaRPr lang="es-ES" sz="1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542909" y="5891304"/>
            <a:ext cx="84541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¡¡ La velocidad de conversión de </a:t>
            </a:r>
            <a:r>
              <a:rPr lang="es-ES" b="1" dirty="0" err="1" smtClean="0"/>
              <a:t>Arduino</a:t>
            </a:r>
            <a:r>
              <a:rPr lang="es-ES" b="1" dirty="0" smtClean="0"/>
              <a:t> UNO es más que suficiente para medir la mayor parte de magnitudes físicas analógicas !! </a:t>
            </a:r>
            <a:r>
              <a:rPr lang="en-US" b="1" dirty="0" smtClean="0">
                <a:latin typeface="+mn-lt"/>
              </a:rPr>
              <a:t> </a:t>
            </a:r>
            <a:endParaRPr lang="es-E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7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70169" y="795385"/>
            <a:ext cx="8454134" cy="406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Otro factor que debes tener en cuenta en un circuito convertidor ADC es su precisión o “resolución”.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¿Cómo establecer una relación entre la tensión analógica y el valor binario?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Necesitas conocer una constante llamada “Tensión de referencia” (VREF). Es la tensión que emplea el circuito convertidor para hacer sus operaciones internas.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En el caso del convertidor integrado en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UNO se dice que tiene una resolución de 10 bits. Esto es, el resultado que ofrece tras una conversión, puede tener 1024 valores binarios posibles (210). </a:t>
            </a: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RESOLUCIÓN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2589" y="4200751"/>
            <a:ext cx="7033553" cy="11162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490" y="5353943"/>
            <a:ext cx="8516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atin typeface="+mn-lt"/>
              </a:rPr>
              <a:t>¡¡ IMPORTANTE !! La tensión analógica de entrada que vas a medir NUNCA debe ser superior la tensión de referencia VREF. Por ejemplo, si VREF = 5 V, la tensión analógica de entrada será también de 5 V como máximo. </a:t>
            </a:r>
            <a:endParaRPr lang="es-E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65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65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ANALOGREFERENCE()</a:t>
            </a:r>
            <a:endParaRPr lang="en-US" sz="2000" u="sng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Permite establecer el valor de la tensión de referencia (VREF) que debe emplear el circuito convertidor ADC, para realizar la conversión de una tensión analógica en su equivalente digital o binario. </a:t>
            </a: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La tensión VREF no debe ser mayor que la tensión general que alimenta al controlador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UNO (5 V).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b="1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err="1" smtClean="0">
                <a:latin typeface="+mn-lt"/>
              </a:rPr>
              <a:t>analogReference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tipo</a:t>
            </a:r>
            <a:r>
              <a:rPr lang="en-US" sz="2000" b="1" dirty="0" smtClean="0">
                <a:latin typeface="+mn-lt"/>
              </a:rPr>
              <a:t>); </a:t>
            </a:r>
          </a:p>
          <a:p>
            <a:pPr algn="just" eaLnBrk="0" hangingPunct="0">
              <a:lnSpc>
                <a:spcPct val="150000"/>
              </a:lnSpc>
              <a:spcBef>
                <a:spcPts val="480"/>
              </a:spcBef>
            </a:pPr>
            <a:r>
              <a:rPr lang="en-US" sz="1800" i="1" dirty="0" err="1" smtClean="0">
                <a:latin typeface="+mn-lt"/>
              </a:rPr>
              <a:t>tipo</a:t>
            </a:r>
            <a:r>
              <a:rPr lang="en-US" sz="1800" dirty="0" smtClean="0">
                <a:latin typeface="+mn-lt"/>
              </a:rPr>
              <a:t>: </a:t>
            </a:r>
            <a:r>
              <a:rPr lang="es-ES" sz="1800" dirty="0" smtClean="0">
                <a:latin typeface="+mn-lt"/>
              </a:rPr>
              <a:t>Selecciona el tipo de VREF que va a emplear el controlador </a:t>
            </a:r>
            <a:r>
              <a:rPr lang="en-US" sz="1800" dirty="0" smtClean="0">
                <a:latin typeface="+mn-lt"/>
              </a:rPr>
              <a:t>. Las </a:t>
            </a:r>
            <a:r>
              <a:rPr lang="en-US" sz="1800" dirty="0" err="1" smtClean="0">
                <a:latin typeface="+mn-lt"/>
              </a:rPr>
              <a:t>opciones</a:t>
            </a:r>
            <a:r>
              <a:rPr lang="en-US" sz="1800" dirty="0" smtClean="0">
                <a:latin typeface="+mn-lt"/>
              </a:rPr>
              <a:t> son: </a:t>
            </a:r>
            <a:endParaRPr lang="en-US" sz="1800" dirty="0">
              <a:latin typeface="+mn-lt"/>
            </a:endParaRPr>
          </a:p>
          <a:p>
            <a:pPr lvl="1"/>
            <a:r>
              <a:rPr lang="es-ES" sz="1800" b="1" dirty="0" smtClean="0">
                <a:latin typeface="+mn-lt"/>
              </a:rPr>
              <a:t>DEFAULT</a:t>
            </a:r>
            <a:r>
              <a:rPr lang="es-ES" sz="1800" dirty="0" smtClean="0">
                <a:latin typeface="+mn-lt"/>
              </a:rPr>
              <a:t>: Es la tensión de referencia por defecto. VREF es la misma que la tensión con la que se alimenta el controlador: 5 V (3.3 según modelo). </a:t>
            </a:r>
          </a:p>
          <a:p>
            <a:pPr lvl="1"/>
            <a:r>
              <a:rPr lang="es-ES" sz="1800" b="1" dirty="0" smtClean="0">
                <a:latin typeface="+mn-lt"/>
              </a:rPr>
              <a:t>INTERNAL</a:t>
            </a:r>
            <a:r>
              <a:rPr lang="es-ES" sz="1800" dirty="0" smtClean="0">
                <a:latin typeface="+mn-lt"/>
              </a:rPr>
              <a:t>: Es una tensión VREF fija que se genera internamente en el controlador. En el caso de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 UNO es de 1.1 V </a:t>
            </a:r>
          </a:p>
          <a:p>
            <a:pPr lvl="1"/>
            <a:r>
              <a:rPr lang="es-ES" sz="1800" b="1" dirty="0" smtClean="0">
                <a:latin typeface="+mn-lt"/>
              </a:rPr>
              <a:t>EXTERNAL</a:t>
            </a:r>
            <a:r>
              <a:rPr lang="es-ES" sz="1800" dirty="0" smtClean="0">
                <a:latin typeface="+mn-lt"/>
              </a:rPr>
              <a:t>: La tensión VREF deseada se aplica por la patilla AREF del controlador. </a:t>
            </a:r>
            <a:endParaRPr lang="en-US" sz="1800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FUNCIONES DEL LENGUAJE 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46665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7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ANALOGREAD()</a:t>
            </a:r>
            <a:endParaRPr lang="en-US" sz="2000" u="sng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Es la sentencia que vas a emplear cuando quieras realizar una </a:t>
            </a:r>
            <a:r>
              <a:rPr lang="es-ES" sz="2000" dirty="0" err="1" smtClean="0">
                <a:latin typeface="+mn-lt"/>
              </a:rPr>
              <a:t>conversion</a:t>
            </a:r>
            <a:r>
              <a:rPr lang="es-ES" sz="2000" dirty="0" smtClean="0">
                <a:latin typeface="+mn-lt"/>
              </a:rPr>
              <a:t> analógico/digital.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Cada vez que se ejecuta toma una muestra de la tensión presente en la patilla o canal analógico indicado, y realiza la conversión de la misma.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s-ES" sz="2000" b="1" dirty="0" smtClean="0">
                <a:latin typeface="+mn-lt"/>
              </a:rPr>
              <a:t>				</a:t>
            </a:r>
            <a:r>
              <a:rPr lang="en-US" sz="2000" b="1" dirty="0" err="1" smtClean="0">
                <a:latin typeface="+mn-lt"/>
              </a:rPr>
              <a:t>analogRead</a:t>
            </a:r>
            <a:r>
              <a:rPr lang="en-US" sz="2000" b="1" dirty="0" smtClean="0">
                <a:latin typeface="+mn-lt"/>
              </a:rPr>
              <a:t>(pin</a:t>
            </a:r>
            <a:r>
              <a:rPr lang="en-US" sz="2000" b="1" dirty="0">
                <a:latin typeface="+mn-lt"/>
              </a:rPr>
              <a:t>); </a:t>
            </a: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>
                <a:latin typeface="+mn-lt"/>
              </a:rPr>
              <a:t>pin: </a:t>
            </a:r>
            <a:r>
              <a:rPr lang="en-US" sz="1800" i="1" dirty="0" smtClean="0">
                <a:latin typeface="+mn-lt"/>
              </a:rPr>
              <a:t>	</a:t>
            </a:r>
            <a:r>
              <a:rPr lang="es-ES" sz="1800" i="1" dirty="0" smtClean="0">
                <a:latin typeface="+mn-lt"/>
              </a:rPr>
              <a:t>Es el número de la patilla correspondiente al canal analógico que deseas convertir. En el caso de </a:t>
            </a:r>
            <a:r>
              <a:rPr lang="es-ES" sz="1800" i="1" dirty="0" err="1" smtClean="0">
                <a:latin typeface="+mn-lt"/>
              </a:rPr>
              <a:t>Arduino</a:t>
            </a:r>
            <a:r>
              <a:rPr lang="es-ES" sz="1800" i="1" dirty="0" smtClean="0">
                <a:latin typeface="+mn-lt"/>
              </a:rPr>
              <a:t> UNO puede ser de A0 a A5. </a:t>
            </a:r>
            <a:endParaRPr lang="en-US" sz="2000" i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FUNCIONES DEL LENGUAJE 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333965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636014" cy="54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MAP()</a:t>
            </a:r>
            <a:endParaRPr lang="en-US" sz="2000" u="sng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El convertidor ADC de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tiene una resolución de 10 bits y puede expresar un valor comprendido entre 0 y 1023 (2^10).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Los números con los que trabaja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se empaquetan en bytes (8 bits) o múltiplos de bytes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dirty="0" smtClean="0">
                <a:latin typeface="+mn-lt"/>
              </a:rPr>
              <a:t>Esta función permite mapear, reasignar o acotar un valor comprendido entre un mínimo y un máximo, en otro </a:t>
            </a:r>
            <a:endParaRPr lang="en-US" sz="2000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map(valor, min, max, </a:t>
            </a:r>
            <a:r>
              <a:rPr lang="en-US" sz="2000" b="1" dirty="0" err="1" smtClean="0">
                <a:latin typeface="+mn-lt"/>
              </a:rPr>
              <a:t>Nmin</a:t>
            </a:r>
            <a:r>
              <a:rPr lang="en-US" sz="2000" b="1" dirty="0" smtClean="0">
                <a:latin typeface="+mn-lt"/>
              </a:rPr>
              <a:t>, </a:t>
            </a:r>
            <a:r>
              <a:rPr lang="en-US" sz="2000" b="1" dirty="0" err="1" smtClean="0">
                <a:latin typeface="+mn-lt"/>
              </a:rPr>
              <a:t>Nmax</a:t>
            </a:r>
            <a:r>
              <a:rPr lang="en-US" sz="2000" b="1" dirty="0" smtClean="0">
                <a:latin typeface="+mn-lt"/>
              </a:rPr>
              <a:t>); 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r>
              <a:rPr lang="es-ES" sz="1800" i="1" dirty="0" smtClean="0">
                <a:latin typeface="+mn-lt"/>
              </a:rPr>
              <a:t>valor: 		Es el valor que se desea reasignar. Normalmente es de tipo </a:t>
            </a:r>
            <a:r>
              <a:rPr lang="es-ES" sz="1800" i="1" dirty="0" err="1" smtClean="0">
                <a:latin typeface="+mn-lt"/>
              </a:rPr>
              <a:t>int</a:t>
            </a:r>
            <a:r>
              <a:rPr lang="es-ES" sz="1800" i="1" dirty="0" smtClean="0">
                <a:latin typeface="+mn-lt"/>
              </a:rPr>
              <a:t> (16 			bits) o de tipo </a:t>
            </a:r>
            <a:r>
              <a:rPr lang="es-ES" sz="1800" i="1" dirty="0" err="1" smtClean="0">
                <a:latin typeface="+mn-lt"/>
              </a:rPr>
              <a:t>long</a:t>
            </a:r>
            <a:r>
              <a:rPr lang="es-ES" sz="1800" i="1" dirty="0" smtClean="0">
                <a:latin typeface="+mn-lt"/>
              </a:rPr>
              <a:t> (32 bits). No puede usarse con valores de tipo </a:t>
            </a:r>
            <a:r>
              <a:rPr lang="es-ES" sz="1800" i="1" dirty="0" err="1" smtClean="0">
                <a:latin typeface="+mn-lt"/>
              </a:rPr>
              <a:t>float</a:t>
            </a:r>
            <a:r>
              <a:rPr lang="es-ES" sz="1800" i="1" dirty="0" smtClean="0">
                <a:latin typeface="+mn-lt"/>
              </a:rPr>
              <a:t>. </a:t>
            </a:r>
          </a:p>
          <a:p>
            <a:r>
              <a:rPr lang="es-ES" sz="1800" i="1" dirty="0" smtClean="0">
                <a:latin typeface="+mn-lt"/>
              </a:rPr>
              <a:t>min: 		Expresa el límite mínimo del valor actual.. </a:t>
            </a:r>
          </a:p>
          <a:p>
            <a:r>
              <a:rPr lang="es-ES" sz="1800" i="1" dirty="0" err="1" smtClean="0">
                <a:latin typeface="+mn-lt"/>
              </a:rPr>
              <a:t>max</a:t>
            </a:r>
            <a:r>
              <a:rPr lang="es-ES" sz="1800" i="1" dirty="0" smtClean="0">
                <a:latin typeface="+mn-lt"/>
              </a:rPr>
              <a:t>: 		Expresa el límite máximo del valor actual. </a:t>
            </a:r>
          </a:p>
          <a:p>
            <a:r>
              <a:rPr lang="es-ES" sz="1800" i="1" dirty="0" err="1" smtClean="0">
                <a:latin typeface="+mn-lt"/>
              </a:rPr>
              <a:t>Nmin</a:t>
            </a:r>
            <a:r>
              <a:rPr lang="es-ES" sz="1800" i="1" dirty="0" smtClean="0">
                <a:latin typeface="+mn-lt"/>
              </a:rPr>
              <a:t>: 		Expresa el límite mínimo del nuevo valor. </a:t>
            </a:r>
          </a:p>
          <a:p>
            <a:r>
              <a:rPr lang="es-ES" sz="1800" i="1" dirty="0" err="1" smtClean="0">
                <a:latin typeface="+mn-lt"/>
              </a:rPr>
              <a:t>Nmax</a:t>
            </a:r>
            <a:r>
              <a:rPr lang="es-ES" sz="1800" i="1" dirty="0" smtClean="0">
                <a:latin typeface="+mn-lt"/>
              </a:rPr>
              <a:t>: 		Expresa el límite máximo del nuevo valor.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FUNCIONES DEL LENGUAJE ARDUINO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86492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PERIFÉRICOS ANALÓGICOS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240700" y="1236937"/>
            <a:ext cx="4151686" cy="4571749"/>
            <a:chOff x="240700" y="1236937"/>
            <a:chExt cx="4151686" cy="4571749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40700" y="1236937"/>
              <a:ext cx="4151686" cy="332809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Ø"/>
              </a:pPr>
              <a:r>
                <a:rPr lang="en-US" sz="2000" u="sng" dirty="0" smtClean="0">
                  <a:latin typeface="+mn-lt"/>
                </a:rPr>
                <a:t>POTENCIÓMETROS</a:t>
              </a:r>
              <a:endParaRPr lang="en-US" sz="2000" u="sng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s-ES" sz="2000" dirty="0" smtClean="0">
                  <a:latin typeface="+mn-lt"/>
                </a:rPr>
                <a:t>Son resistencias variables cuyo valor puedes modificar moviendo un eje o mando llamado “cursor”. </a:t>
              </a: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s-ES" sz="2000" dirty="0" smtClean="0">
                  <a:latin typeface="+mn-lt"/>
                </a:rPr>
                <a:t>Son los periféricos analógicos más económicos y simples que puedes encontrar. </a:t>
              </a:r>
              <a:endParaRPr lang="en-US" sz="2000" dirty="0" smtClean="0">
                <a:latin typeface="+mn-lt"/>
              </a:endParaRPr>
            </a:p>
            <a:p>
              <a:pPr eaLnBrk="0" hangingPunct="0">
                <a:lnSpc>
                  <a:spcPct val="110000"/>
                </a:lnSpc>
                <a:spcBef>
                  <a:spcPts val="480"/>
                </a:spcBef>
              </a:pPr>
              <a:endParaRPr lang="en-US" sz="2000" dirty="0">
                <a:latin typeface="+mn-lt"/>
              </a:endParaRPr>
            </a:p>
            <a:p>
              <a:pPr marL="269875" indent="-269875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n-US" sz="1600" dirty="0" smtClean="0">
                <a:latin typeface="+mn-lt"/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9210" y="4308940"/>
              <a:ext cx="2694666" cy="1499746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6" name="Grupo 5"/>
          <p:cNvGrpSpPr/>
          <p:nvPr/>
        </p:nvGrpSpPr>
        <p:grpSpPr>
          <a:xfrm>
            <a:off x="4785486" y="1221136"/>
            <a:ext cx="4151686" cy="4743471"/>
            <a:chOff x="4785486" y="1221136"/>
            <a:chExt cx="4151686" cy="4743471"/>
          </a:xfrm>
        </p:grpSpPr>
        <p:sp>
          <p:nvSpPr>
            <p:cNvPr id="15" name="TextBox 3"/>
            <p:cNvSpPr txBox="1"/>
            <p:nvPr/>
          </p:nvSpPr>
          <p:spPr bwMode="auto">
            <a:xfrm>
              <a:off x="4785486" y="1221136"/>
              <a:ext cx="4151686" cy="3263970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Ø"/>
              </a:pPr>
              <a:r>
                <a:rPr lang="en-US" sz="2000" u="sng" dirty="0" smtClean="0">
                  <a:latin typeface="+mn-lt"/>
                </a:rPr>
                <a:t>SENSOR DE LUZ</a:t>
              </a:r>
              <a:endParaRPr lang="en-US" sz="2000" u="sng" dirty="0">
                <a:latin typeface="+mn-lt"/>
              </a:endParaRP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s-ES" sz="2000" dirty="0" smtClean="0">
                  <a:latin typeface="+mn-lt"/>
                </a:rPr>
                <a:t>Se basa en un pequeño dispositivo llamado “fototransistor”. </a:t>
              </a:r>
            </a:p>
            <a:p>
              <a:pPr marL="342900" indent="-342900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anose="05000000000000000000" pitchFamily="2" charset="2"/>
                <a:buChar char="§"/>
              </a:pPr>
              <a:r>
                <a:rPr lang="es-ES" sz="2000" dirty="0" smtClean="0">
                  <a:latin typeface="+mn-lt"/>
                </a:rPr>
                <a:t>se trata de un componente que deja pasar a su través más o menos intensidad eléctrica, en función de la luz que incide sobre él </a:t>
              </a:r>
              <a:endParaRPr lang="en-US" sz="2000" dirty="0">
                <a:latin typeface="+mn-lt"/>
              </a:endParaRPr>
            </a:p>
            <a:p>
              <a:pPr marL="269875" indent="-269875" algn="just" eaLnBrk="0" hangingPunct="0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n-US" sz="1600" dirty="0" smtClean="0">
                <a:latin typeface="+mn-lt"/>
              </a:endParaRPr>
            </a:p>
          </p:txBody>
        </p:sp>
        <p:pic>
          <p:nvPicPr>
            <p:cNvPr id="17" name="Imagen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02299" y="4308940"/>
              <a:ext cx="2118059" cy="1655667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47554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65085</TotalTime>
  <Words>1223</Words>
  <Application>Microsoft Office PowerPoint</Application>
  <PresentationFormat>Presentación en pantalla (4:3)</PresentationFormat>
  <Paragraphs>147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Custom Design</vt:lpstr>
      <vt:lpstr>3_Default Design</vt:lpstr>
      <vt:lpstr>Diapositiva 1</vt:lpstr>
      <vt:lpstr>Objetivo y Programa de la Unidad 5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ikaslea</cp:lastModifiedBy>
  <cp:revision>1763</cp:revision>
  <cp:lastPrinted>2018-01-26T17:11:53Z</cp:lastPrinted>
  <dcterms:created xsi:type="dcterms:W3CDTF">2010-11-09T19:06:29Z</dcterms:created>
  <dcterms:modified xsi:type="dcterms:W3CDTF">2018-04-24T07:48:13Z</dcterms:modified>
</cp:coreProperties>
</file>