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1"/>
  </p:notesMasterIdLst>
  <p:handoutMasterIdLst>
    <p:handoutMasterId r:id="rId22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6" r:id="rId17"/>
    <p:sldId id="565" r:id="rId18"/>
    <p:sldId id="567" r:id="rId19"/>
    <p:sldId id="55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>
        <p:scale>
          <a:sx n="65" d="100"/>
          <a:sy n="65" d="100"/>
        </p:scale>
        <p:origin x="-1740" y="-162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70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14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140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31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9743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14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23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50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31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7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791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74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855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47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pPr/>
              <a:t>19/4/2018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</a:t>
            </a:r>
            <a:r>
              <a:rPr lang="en-US" sz="3600" b="1" dirty="0">
                <a:solidFill>
                  <a:prstClr val="white"/>
                </a:solidFill>
              </a:rPr>
              <a:t>4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Toma</a:t>
            </a:r>
            <a:r>
              <a:rPr lang="en-US" sz="3600" dirty="0" smtClean="0">
                <a:solidFill>
                  <a:prstClr val="white"/>
                </a:solidFill>
              </a:rPr>
              <a:t> de </a:t>
            </a:r>
            <a:r>
              <a:rPr lang="en-US" sz="3600" dirty="0" err="1" smtClean="0">
                <a:solidFill>
                  <a:prstClr val="white"/>
                </a:solidFill>
              </a:rPr>
              <a:t>decisiones</a:t>
            </a:r>
            <a:r>
              <a:rPr lang="en-US" sz="3600" dirty="0" smtClean="0">
                <a:solidFill>
                  <a:prstClr val="white"/>
                </a:solidFill>
              </a:rPr>
              <a:t> y </a:t>
            </a:r>
            <a:r>
              <a:rPr lang="en-US" sz="3600" dirty="0" err="1" smtClean="0">
                <a:solidFill>
                  <a:prstClr val="white"/>
                </a:solidFill>
              </a:rPr>
              <a:t>funciones</a:t>
            </a:r>
            <a:r>
              <a:rPr lang="en-US" sz="3600" dirty="0" smtClean="0">
                <a:solidFill>
                  <a:prstClr val="white"/>
                </a:solidFill>
              </a:rPr>
              <a:t> de control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678676"/>
            <a:ext cx="8454134" cy="310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FOR()</a:t>
            </a:r>
            <a:endParaRPr lang="en-US" sz="20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Se </a:t>
            </a:r>
            <a:r>
              <a:rPr lang="en-US" sz="2000" dirty="0" err="1" smtClean="0">
                <a:latin typeface="+mn-lt"/>
              </a:rPr>
              <a:t>trata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función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permite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realizar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bucles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controlados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Se </a:t>
            </a:r>
            <a:r>
              <a:rPr lang="en-US" sz="2000" dirty="0" err="1" smtClean="0">
                <a:latin typeface="+mn-lt"/>
              </a:rPr>
              <a:t>declara</a:t>
            </a:r>
            <a:r>
              <a:rPr lang="en-US" sz="2000" dirty="0" smtClean="0">
                <a:latin typeface="+mn-lt"/>
              </a:rPr>
              <a:t> la variable con un valor </a:t>
            </a:r>
            <a:r>
              <a:rPr lang="en-US" sz="2000" dirty="0" err="1" smtClean="0">
                <a:latin typeface="+mn-lt"/>
              </a:rPr>
              <a:t>inicial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n-lt"/>
              </a:rPr>
              <a:t>El valor de l</a:t>
            </a:r>
            <a:r>
              <a:rPr lang="en-US" sz="2000" dirty="0" smtClean="0">
                <a:latin typeface="+mn-lt"/>
              </a:rPr>
              <a:t>a variable se </a:t>
            </a:r>
            <a:r>
              <a:rPr lang="en-US" sz="2000" dirty="0" err="1" smtClean="0">
                <a:latin typeface="+mn-lt"/>
              </a:rPr>
              <a:t>modifica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auomaticamente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+mn-lt"/>
              </a:rPr>
              <a:t>Vuelve a repetirse la evaluación de la condición y, si se sigue cumpliendo, se repite nuevamente la ejecución de las </a:t>
            </a:r>
            <a:r>
              <a:rPr lang="es-ES" sz="2000" dirty="0" smtClean="0">
                <a:latin typeface="+mn-lt"/>
              </a:rPr>
              <a:t>funciones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2000" dirty="0" smtClean="0"/>
              <a:t> </a:t>
            </a:r>
            <a:r>
              <a:rPr lang="es-ES" sz="2000" dirty="0" smtClean="0">
                <a:latin typeface="+mn-lt"/>
              </a:rPr>
              <a:t>El proceso se repite hasta que la condición sea </a:t>
            </a:r>
            <a:r>
              <a:rPr lang="es-ES" sz="2000" dirty="0" smtClean="0">
                <a:latin typeface="+mn-lt"/>
              </a:rPr>
              <a:t>falsa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4857" y="3831421"/>
            <a:ext cx="2305874" cy="28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30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05772" y="556489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FOR()</a:t>
            </a:r>
            <a:endParaRPr lang="en-US" sz="2000" u="sng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06540" y="837375"/>
            <a:ext cx="10042071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for(</a:t>
            </a:r>
            <a:r>
              <a:rPr lang="en-US" b="1" dirty="0" err="1" smtClean="0">
                <a:latin typeface="+mn-lt"/>
              </a:rPr>
              <a:t>inicio</a:t>
            </a:r>
            <a:r>
              <a:rPr lang="en-US" b="1" dirty="0" smtClean="0">
                <a:latin typeface="+mn-lt"/>
              </a:rPr>
              <a:t>, </a:t>
            </a:r>
            <a:r>
              <a:rPr lang="en-US" b="1" dirty="0" err="1" smtClean="0">
                <a:latin typeface="+mn-lt"/>
              </a:rPr>
              <a:t>condición</a:t>
            </a:r>
            <a:r>
              <a:rPr lang="en-US" b="1" dirty="0" smtClean="0">
                <a:latin typeface="+mn-lt"/>
              </a:rPr>
              <a:t>, </a:t>
            </a:r>
            <a:r>
              <a:rPr lang="en-US" b="1" dirty="0" err="1" smtClean="0">
                <a:latin typeface="+mn-lt"/>
              </a:rPr>
              <a:t>modificador</a:t>
            </a:r>
            <a:r>
              <a:rPr lang="en-US" b="1" dirty="0" smtClean="0">
                <a:latin typeface="+mn-lt"/>
              </a:rPr>
              <a:t>) 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{   </a:t>
            </a: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>
                <a:latin typeface="+mn-lt"/>
              </a:rPr>
              <a:t>….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n-US" i="1" dirty="0" err="1" smtClean="0">
                <a:latin typeface="+mn-lt"/>
              </a:rPr>
              <a:t>inicio</a:t>
            </a:r>
            <a:r>
              <a:rPr lang="en-US" i="1" dirty="0" smtClean="0">
                <a:latin typeface="+mn-lt"/>
              </a:rPr>
              <a:t>:  </a:t>
            </a:r>
            <a:r>
              <a:rPr lang="en-US" i="1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permite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establecer</a:t>
            </a:r>
            <a:r>
              <a:rPr lang="en-US" dirty="0" smtClean="0">
                <a:latin typeface="+mn-lt"/>
              </a:rPr>
              <a:t> el valor </a:t>
            </a:r>
            <a:r>
              <a:rPr lang="en-US" dirty="0" err="1" smtClean="0">
                <a:latin typeface="+mn-lt"/>
              </a:rPr>
              <a:t>inicial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variable</a:t>
            </a:r>
            <a:endParaRPr lang="en-US" dirty="0">
              <a:latin typeface="+mn-lt"/>
            </a:endParaRPr>
          </a:p>
          <a:p>
            <a:r>
              <a:rPr lang="en-US" i="1" dirty="0" err="1" smtClean="0">
                <a:latin typeface="+mn-lt"/>
              </a:rPr>
              <a:t>condición</a:t>
            </a:r>
            <a:r>
              <a:rPr lang="en-US" i="1" dirty="0" smtClean="0">
                <a:latin typeface="+mn-lt"/>
              </a:rPr>
              <a:t>: </a:t>
            </a:r>
            <a:r>
              <a:rPr lang="en-US" i="1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es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condición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evaluar</a:t>
            </a:r>
            <a:endParaRPr lang="en-US" dirty="0" smtClean="0">
              <a:latin typeface="+mn-lt"/>
            </a:endParaRPr>
          </a:p>
          <a:p>
            <a:r>
              <a:rPr lang="en-US" i="1" dirty="0" err="1" smtClean="0">
                <a:latin typeface="+mn-lt"/>
              </a:rPr>
              <a:t>modificador</a:t>
            </a:r>
            <a:r>
              <a:rPr lang="en-US" i="1" dirty="0" smtClean="0">
                <a:latin typeface="+mn-lt"/>
              </a:rPr>
              <a:t>: </a:t>
            </a:r>
            <a:r>
              <a:rPr lang="en-US" i="1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permite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modificar</a:t>
            </a:r>
            <a:r>
              <a:rPr lang="en-US" dirty="0" smtClean="0">
                <a:latin typeface="+mn-lt"/>
              </a:rPr>
              <a:t> el valor de la variable con </a:t>
            </a:r>
            <a:r>
              <a:rPr lang="en-US" dirty="0" err="1" smtClean="0">
                <a:latin typeface="+mn-lt"/>
              </a:rPr>
              <a:t>objeto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alcanzar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la </a:t>
            </a:r>
            <a:r>
              <a:rPr lang="en-US" dirty="0" err="1" smtClean="0">
                <a:latin typeface="+mn-lt"/>
              </a:rPr>
              <a:t>condición</a:t>
            </a:r>
            <a:endParaRPr lang="en-US" dirty="0" smtClean="0">
              <a:latin typeface="+mn-lt"/>
            </a:endParaRPr>
          </a:p>
          <a:p>
            <a:r>
              <a:rPr lang="en-US" i="1" dirty="0" err="1" smtClean="0">
                <a:latin typeface="+mn-lt"/>
              </a:rPr>
              <a:t>llaves</a:t>
            </a:r>
            <a:r>
              <a:rPr lang="en-US" i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encierran</a:t>
            </a:r>
            <a:r>
              <a:rPr lang="en-US" dirty="0" smtClean="0">
                <a:latin typeface="+mn-lt"/>
              </a:rPr>
              <a:t> a </a:t>
            </a:r>
            <a:r>
              <a:rPr lang="en-US" dirty="0" err="1" smtClean="0">
                <a:latin typeface="+mn-lt"/>
              </a:rPr>
              <a:t>modo</a:t>
            </a:r>
            <a:r>
              <a:rPr lang="en-US" dirty="0" smtClean="0">
                <a:latin typeface="+mn-lt"/>
              </a:rPr>
              <a:t> “</a:t>
            </a:r>
            <a:r>
              <a:rPr lang="en-US" dirty="0" err="1" smtClean="0">
                <a:latin typeface="+mn-lt"/>
              </a:rPr>
              <a:t>bocadillo</a:t>
            </a:r>
            <a:r>
              <a:rPr lang="en-US" dirty="0" smtClean="0">
                <a:latin typeface="+mn-lt"/>
              </a:rPr>
              <a:t>” </a:t>
            </a:r>
            <a:r>
              <a:rPr lang="en-US" dirty="0" err="1" smtClean="0">
                <a:latin typeface="+mn-lt"/>
              </a:rPr>
              <a:t>todas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funciones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forman</a:t>
            </a:r>
            <a:r>
              <a:rPr lang="en-US" dirty="0" smtClean="0">
                <a:latin typeface="+mn-lt"/>
              </a:rPr>
              <a:t> el </a:t>
            </a:r>
            <a:r>
              <a:rPr lang="en-US" dirty="0" err="1" smtClean="0">
                <a:latin typeface="+mn-lt"/>
              </a:rPr>
              <a:t>bucle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y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ejecutarse</a:t>
            </a:r>
            <a:r>
              <a:rPr lang="en-US" dirty="0" smtClean="0">
                <a:latin typeface="+mn-lt"/>
              </a:rPr>
              <a:t> un </a:t>
            </a:r>
            <a:r>
              <a:rPr lang="en-US" dirty="0" err="1" smtClean="0">
                <a:latin typeface="+mn-lt"/>
              </a:rPr>
              <a:t>número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veces</a:t>
            </a:r>
            <a:endParaRPr lang="en-US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EJEMPLO</a:t>
            </a:r>
            <a:r>
              <a:rPr lang="en-US" sz="2000" b="1" dirty="0" smtClean="0">
                <a:latin typeface="+mn-lt"/>
              </a:rPr>
              <a:t>: </a:t>
            </a:r>
            <a:endParaRPr lang="en-US" sz="2000" b="1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for </a:t>
            </a: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int</a:t>
            </a:r>
            <a:r>
              <a:rPr lang="en-US" sz="1600" dirty="0">
                <a:latin typeface="+mn-lt"/>
              </a:rPr>
              <a:t> N = 1; N &lt; 5; N=N+1) 		//Establishes the loop conditions </a:t>
            </a:r>
          </a:p>
          <a:p>
            <a:r>
              <a:rPr lang="en-US" sz="1600" dirty="0">
                <a:latin typeface="+mn-lt"/>
              </a:rPr>
              <a:t>{  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(6,HIGH);  			//Enables pin 6    </a:t>
            </a:r>
          </a:p>
          <a:p>
            <a:r>
              <a:rPr lang="en-US" sz="1600" dirty="0">
                <a:latin typeface="+mn-lt"/>
              </a:rPr>
              <a:t>delay (150);    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Pauses the program for 0.15”  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(6,LOW);   			//Disenables pin 6    </a:t>
            </a:r>
          </a:p>
          <a:p>
            <a:r>
              <a:rPr lang="en-US" sz="1600" dirty="0">
                <a:latin typeface="+mn-lt"/>
              </a:rPr>
              <a:t>delay (1000);    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Pauses the program for 1” </a:t>
            </a:r>
          </a:p>
          <a:p>
            <a:r>
              <a:rPr lang="en-US" sz="1600" dirty="0">
                <a:latin typeface="+mn-lt"/>
              </a:rPr>
              <a:t>} </a:t>
            </a:r>
          </a:p>
          <a:p>
            <a:r>
              <a:rPr lang="en-US" sz="1600" dirty="0">
                <a:latin typeface="+mn-lt"/>
              </a:rPr>
              <a:t>….      				//Continues executing the program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4267200"/>
            <a:ext cx="8609386" cy="208914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383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654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WHILE()</a:t>
            </a:r>
            <a:endParaRPr lang="en-US" sz="20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Es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variante</a:t>
            </a:r>
            <a:r>
              <a:rPr lang="en-US" sz="2000" dirty="0" smtClean="0">
                <a:latin typeface="+mn-lt"/>
              </a:rPr>
              <a:t> de la </a:t>
            </a:r>
            <a:r>
              <a:rPr lang="en-US" sz="2000" dirty="0" err="1" smtClean="0">
                <a:latin typeface="+mn-lt"/>
              </a:rPr>
              <a:t>función</a:t>
            </a:r>
            <a:r>
              <a:rPr lang="en-US" sz="2000" dirty="0" smtClean="0">
                <a:latin typeface="+mn-lt"/>
              </a:rPr>
              <a:t> for().</a:t>
            </a:r>
            <a:endParaRPr lang="en-US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También</a:t>
            </a:r>
            <a:r>
              <a:rPr lang="en-US" sz="2000" dirty="0" smtClean="0">
                <a:latin typeface="+mn-lt"/>
              </a:rPr>
              <a:t> se </a:t>
            </a:r>
            <a:r>
              <a:rPr lang="en-US" sz="2000" dirty="0" err="1" smtClean="0">
                <a:latin typeface="+mn-lt"/>
              </a:rPr>
              <a:t>emplea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realizar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bucles</a:t>
            </a:r>
            <a:r>
              <a:rPr lang="en-US" sz="2000" dirty="0" smtClean="0">
                <a:latin typeface="+mn-lt"/>
              </a:rPr>
              <a:t> en </a:t>
            </a:r>
            <a:r>
              <a:rPr lang="en-US" sz="2000" dirty="0" err="1" smtClean="0">
                <a:latin typeface="+mn-lt"/>
              </a:rPr>
              <a:t>donde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conjunto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funciones</a:t>
            </a:r>
            <a:r>
              <a:rPr lang="en-US" sz="2000" dirty="0" smtClean="0">
                <a:latin typeface="+mn-lt"/>
              </a:rPr>
              <a:t> se </a:t>
            </a:r>
            <a:r>
              <a:rPr lang="en-US" sz="2000" dirty="0" err="1" smtClean="0">
                <a:latin typeface="+mn-lt"/>
              </a:rPr>
              <a:t>ejecutan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número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deerminado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veces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while(</a:t>
            </a:r>
            <a:r>
              <a:rPr lang="en-US" sz="2000" b="1" dirty="0" err="1" smtClean="0">
                <a:latin typeface="+mn-lt"/>
              </a:rPr>
              <a:t>condición</a:t>
            </a:r>
            <a:r>
              <a:rPr lang="en-US" sz="2000" b="1" dirty="0" smtClean="0">
                <a:latin typeface="+mn-lt"/>
              </a:rPr>
              <a:t>) </a:t>
            </a:r>
            <a:endParaRPr lang="en-US" sz="2000" b="1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{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….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….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>
                <a:latin typeface="+mn-lt"/>
              </a:rPr>
              <a:t>}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i="1" dirty="0" err="1" smtClean="0">
                <a:latin typeface="+mn-lt"/>
              </a:rPr>
              <a:t>condición</a:t>
            </a:r>
            <a:r>
              <a:rPr lang="en-US" i="1" dirty="0" smtClean="0">
                <a:latin typeface="+mn-lt"/>
              </a:rPr>
              <a:t>: </a:t>
            </a:r>
            <a:r>
              <a:rPr lang="en-US" sz="2000" dirty="0" smtClean="0">
                <a:latin typeface="+mn-lt"/>
              </a:rPr>
              <a:t>	</a:t>
            </a:r>
            <a:r>
              <a:rPr lang="es-ES" dirty="0" smtClean="0">
                <a:latin typeface="+mn-lt"/>
              </a:rPr>
              <a:t>Es la expresión condicional. Mientras sea verdadera se ejecutan </a:t>
            </a:r>
            <a:r>
              <a:rPr lang="es-ES" dirty="0" smtClean="0">
                <a:latin typeface="+mn-lt"/>
              </a:rPr>
              <a:t>			las </a:t>
            </a:r>
            <a:r>
              <a:rPr lang="es-ES" dirty="0" smtClean="0">
                <a:latin typeface="+mn-lt"/>
              </a:rPr>
              <a:t>funciones del bucle, las que están encerradas entra las llaves. </a:t>
            </a:r>
            <a:r>
              <a:rPr lang="es-ES" dirty="0" smtClean="0">
                <a:latin typeface="+mn-lt"/>
              </a:rPr>
              <a:t>			Si </a:t>
            </a:r>
            <a:r>
              <a:rPr lang="es-ES" dirty="0" smtClean="0">
                <a:latin typeface="+mn-lt"/>
              </a:rPr>
              <a:t>la condición es falsa el bucle finaliza y la ejecución del </a:t>
            </a:r>
            <a:r>
              <a:rPr lang="es-ES" dirty="0" smtClean="0">
                <a:latin typeface="+mn-lt"/>
              </a:rPr>
              <a:t>			programa </a:t>
            </a:r>
            <a:r>
              <a:rPr lang="es-ES" dirty="0" smtClean="0">
                <a:latin typeface="+mn-lt"/>
              </a:rPr>
              <a:t>sigue su curso.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dirty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13991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232666" y="1631576"/>
            <a:ext cx="8609386" cy="478274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3"/>
          <p:cNvSpPr txBox="1"/>
          <p:nvPr/>
        </p:nvSpPr>
        <p:spPr bwMode="auto">
          <a:xfrm>
            <a:off x="240700" y="914204"/>
            <a:ext cx="8454134" cy="60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WHILE()</a:t>
            </a:r>
            <a:endParaRPr lang="en-US" sz="2000" u="sng" dirty="0" smtClean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</a:pPr>
            <a:r>
              <a:rPr lang="en-US" sz="2000" b="1" dirty="0" smtClean="0">
                <a:latin typeface="+mn-lt"/>
              </a:rPr>
              <a:t>EJEMPLO: </a:t>
            </a:r>
            <a:endParaRPr lang="en-US" sz="2000" b="1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 smtClean="0">
                <a:latin typeface="+mn-lt"/>
              </a:rPr>
              <a:t>int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N = 6 while (N &gt; 0)    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While N is greater than 0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{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>
                <a:latin typeface="+mn-lt"/>
              </a:rPr>
              <a:t>digitalWrite</a:t>
            </a:r>
            <a:r>
              <a:rPr lang="en-US" sz="2000" dirty="0">
                <a:latin typeface="+mn-lt"/>
              </a:rPr>
              <a:t>(6,HIGH);  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Enables pin 6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delay (150);    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Pauses for 0.15”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err="1">
                <a:latin typeface="+mn-lt"/>
              </a:rPr>
              <a:t>digitalWrite</a:t>
            </a:r>
            <a:r>
              <a:rPr lang="en-US" sz="2000" dirty="0">
                <a:latin typeface="+mn-lt"/>
              </a:rPr>
              <a:t>(6,LOW);   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Disenables pin 6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delay (1000);    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Pauses for 1”   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n--;     	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The next value for N ( N = N – 1)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}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…. 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….      				</a:t>
            </a:r>
            <a:r>
              <a:rPr lang="en-US" sz="2000" dirty="0" smtClean="0">
                <a:latin typeface="+mn-lt"/>
              </a:rPr>
              <a:t>//</a:t>
            </a:r>
            <a:r>
              <a:rPr lang="en-US" sz="2000" dirty="0">
                <a:latin typeface="+mn-lt"/>
              </a:rPr>
              <a:t>Continues executing the program </a:t>
            </a:r>
            <a:endParaRPr lang="en-US" sz="2000" dirty="0" smtClean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2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26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n-lt"/>
              </a:rPr>
              <a:t>Esta función te va a permitir elegir entre varios “caminos” para ejecutar diferentes grupos de funciones. </a:t>
            </a:r>
            <a:endParaRPr lang="es-E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+mn-lt"/>
              </a:rPr>
              <a:t>Se </a:t>
            </a:r>
            <a:r>
              <a:rPr lang="es-ES" sz="2000" dirty="0" smtClean="0">
                <a:latin typeface="+mn-lt"/>
              </a:rPr>
              <a:t>compara el valor de una variable con diferentes valores indicados en múltiples funciones “case”. </a:t>
            </a:r>
            <a:endParaRPr lang="es-ES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+mn-lt"/>
            </a:endParaRPr>
          </a:p>
          <a:p>
            <a:r>
              <a:rPr lang="es-ES" sz="2000" b="1" dirty="0" smtClean="0">
                <a:latin typeface="+mn-lt"/>
              </a:rPr>
              <a:t>Cuando </a:t>
            </a:r>
            <a:r>
              <a:rPr lang="es-ES" sz="2000" b="1" dirty="0" smtClean="0">
                <a:latin typeface="+mn-lt"/>
              </a:rPr>
              <a:t>coincide con una de ellas se ejecutan las funciones correspondientes.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FUNCIÓN: </a:t>
            </a:r>
            <a:r>
              <a:rPr lang="es-ES" dirty="0" smtClean="0"/>
              <a:t>SWITCH</a:t>
            </a:r>
            <a:r>
              <a:rPr lang="es-ES" dirty="0"/>
              <a:t>() / </a:t>
            </a:r>
            <a:r>
              <a:rPr lang="es-ES" dirty="0" smtClean="0"/>
              <a:t>CASE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166052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FUNCIÓN: SWITCH</a:t>
            </a:r>
            <a:r>
              <a:rPr lang="es-ES" dirty="0"/>
              <a:t>() / </a:t>
            </a:r>
            <a:r>
              <a:rPr lang="es-ES" dirty="0" smtClean="0"/>
              <a:t>CASE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9" name="Rectángulo 8"/>
          <p:cNvSpPr/>
          <p:nvPr/>
        </p:nvSpPr>
        <p:spPr>
          <a:xfrm>
            <a:off x="394448" y="766855"/>
            <a:ext cx="906049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switch(variable) </a:t>
            </a:r>
          </a:p>
          <a:p>
            <a:r>
              <a:rPr lang="en-US" b="1" dirty="0">
                <a:latin typeface="+mn-lt"/>
              </a:rPr>
              <a:t>{  </a:t>
            </a:r>
          </a:p>
          <a:p>
            <a:r>
              <a:rPr lang="en-US" b="1" dirty="0">
                <a:latin typeface="+mn-lt"/>
              </a:rPr>
              <a:t>case X: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break;  </a:t>
            </a:r>
          </a:p>
          <a:p>
            <a:r>
              <a:rPr lang="en-US" b="1" dirty="0">
                <a:latin typeface="+mn-lt"/>
              </a:rPr>
              <a:t>case n: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break;  </a:t>
            </a:r>
          </a:p>
          <a:p>
            <a:r>
              <a:rPr lang="en-US" b="1" dirty="0">
                <a:latin typeface="+mn-lt"/>
              </a:rPr>
              <a:t>default:   </a:t>
            </a:r>
          </a:p>
          <a:p>
            <a:r>
              <a:rPr lang="en-US" b="1" dirty="0">
                <a:latin typeface="+mn-lt"/>
              </a:rPr>
              <a:t>….;   </a:t>
            </a:r>
          </a:p>
          <a:p>
            <a:r>
              <a:rPr lang="en-US" b="1" dirty="0">
                <a:latin typeface="+mn-lt"/>
              </a:rPr>
              <a:t>} </a:t>
            </a:r>
            <a:endParaRPr lang="en-US" b="1" dirty="0" smtClean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r>
              <a:rPr lang="en-US" i="1" dirty="0">
                <a:latin typeface="+mn-lt"/>
              </a:rPr>
              <a:t>variable</a:t>
            </a:r>
            <a:r>
              <a:rPr lang="en-US" i="1" dirty="0" smtClean="0">
                <a:latin typeface="+mn-lt"/>
              </a:rPr>
              <a:t>:	 </a:t>
            </a:r>
            <a:r>
              <a:rPr lang="es-ES" dirty="0" smtClean="0">
                <a:latin typeface="+mn-lt"/>
              </a:rPr>
              <a:t>Es la variable cuyo valor se va a comparar con los indicados en las diferentes </a:t>
            </a:r>
            <a:r>
              <a:rPr lang="es-ES" dirty="0" smtClean="0">
                <a:latin typeface="+mn-lt"/>
              </a:rPr>
              <a:t>	“</a:t>
            </a:r>
            <a:r>
              <a:rPr lang="es-ES" dirty="0" smtClean="0">
                <a:latin typeface="+mn-lt"/>
              </a:rPr>
              <a:t>case”.</a:t>
            </a:r>
            <a:r>
              <a:rPr lang="en-GB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r>
              <a:rPr lang="en-US" i="1" dirty="0">
                <a:latin typeface="+mn-lt"/>
              </a:rPr>
              <a:t>case</a:t>
            </a:r>
            <a:r>
              <a:rPr lang="en-US" i="1" dirty="0" smtClean="0">
                <a:latin typeface="+mn-lt"/>
              </a:rPr>
              <a:t>:	 </a:t>
            </a:r>
            <a:r>
              <a:rPr lang="es-ES" dirty="0" smtClean="0">
                <a:latin typeface="+mn-lt"/>
              </a:rPr>
              <a:t>Establecen todos los valores con los que se va a comparar el contenido de la </a:t>
            </a:r>
            <a:r>
              <a:rPr lang="es-ES" dirty="0" smtClean="0">
                <a:latin typeface="+mn-lt"/>
              </a:rPr>
              <a:t>	 variable</a:t>
            </a:r>
            <a:endParaRPr lang="en-US" dirty="0" smtClean="0">
              <a:latin typeface="+mn-lt"/>
            </a:endParaRPr>
          </a:p>
          <a:p>
            <a:r>
              <a:rPr lang="en-US" i="1" dirty="0" smtClean="0">
                <a:latin typeface="+mn-lt"/>
              </a:rPr>
              <a:t>default</a:t>
            </a:r>
            <a:r>
              <a:rPr lang="en-US" i="1" dirty="0">
                <a:latin typeface="+mn-lt"/>
              </a:rPr>
              <a:t>: </a:t>
            </a:r>
            <a:r>
              <a:rPr lang="en-US" i="1" dirty="0" smtClean="0">
                <a:latin typeface="+mn-lt"/>
              </a:rPr>
              <a:t>	</a:t>
            </a:r>
            <a:r>
              <a:rPr lang="es-ES" dirty="0" smtClean="0">
                <a:latin typeface="+mn-lt"/>
              </a:rPr>
              <a:t>Es opcional. Si lo usas, en caso de que no haya ninguna coincidencia, se ejecutan </a:t>
            </a:r>
            <a:r>
              <a:rPr lang="es-ES" dirty="0" smtClean="0">
                <a:latin typeface="+mn-lt"/>
              </a:rPr>
              <a:t>	todas </a:t>
            </a:r>
            <a:r>
              <a:rPr lang="es-ES" dirty="0" smtClean="0">
                <a:latin typeface="+mn-lt"/>
              </a:rPr>
              <a:t>sus funciones</a:t>
            </a:r>
            <a:r>
              <a:rPr lang="en-US" dirty="0" smtClean="0">
                <a:latin typeface="+mn-lt"/>
              </a:rPr>
              <a:t>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82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232666" y="914401"/>
            <a:ext cx="8609386" cy="54680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8008" y="584314"/>
            <a:ext cx="7418792" cy="59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96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0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OTRAS 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4" name="Rectángulo 3"/>
          <p:cNvSpPr/>
          <p:nvPr/>
        </p:nvSpPr>
        <p:spPr>
          <a:xfrm>
            <a:off x="182880" y="767506"/>
            <a:ext cx="4443984" cy="27238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FUNCIÓN: </a:t>
            </a:r>
            <a:r>
              <a:rPr lang="en-US" u="sng" dirty="0" smtClean="0">
                <a:latin typeface="+mn-lt"/>
              </a:rPr>
              <a:t>DO…WHILE()</a:t>
            </a:r>
            <a:endParaRPr lang="en-US" u="sng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Es </a:t>
            </a:r>
            <a:r>
              <a:rPr lang="es-ES" dirty="0" smtClean="0">
                <a:latin typeface="+mn-lt"/>
              </a:rPr>
              <a:t>muy parecida a la función </a:t>
            </a:r>
            <a:r>
              <a:rPr lang="es-ES" dirty="0" err="1" smtClean="0">
                <a:latin typeface="+mn-lt"/>
              </a:rPr>
              <a:t>while</a:t>
            </a:r>
            <a:r>
              <a:rPr lang="es-ES" dirty="0" smtClean="0">
                <a:latin typeface="+mn-lt"/>
              </a:rPr>
              <a:t>(). La diferencia se encuentra en que la condición para repetir o no las funciones de un bucle, se establece al final del mismo, no al </a:t>
            </a:r>
            <a:r>
              <a:rPr lang="es-ES" dirty="0" smtClean="0">
                <a:latin typeface="+mn-lt"/>
              </a:rPr>
              <a:t>principio		</a:t>
            </a:r>
            <a:r>
              <a:rPr lang="en-US" b="1" dirty="0" smtClean="0">
                <a:latin typeface="+mn-lt"/>
              </a:rPr>
              <a:t>do </a:t>
            </a:r>
            <a:endParaRPr lang="en-US" b="1" dirty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{   </a:t>
            </a:r>
          </a:p>
          <a:p>
            <a:pPr lvl="4"/>
            <a:r>
              <a:rPr lang="en-US" b="1" dirty="0">
                <a:latin typeface="+mn-lt"/>
              </a:rPr>
              <a:t>….   </a:t>
            </a:r>
          </a:p>
          <a:p>
            <a:pPr lvl="4"/>
            <a:r>
              <a:rPr lang="en-US" b="1" dirty="0">
                <a:latin typeface="+mn-lt"/>
              </a:rPr>
              <a:t>} while(condition)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7464" y="3705265"/>
            <a:ext cx="4443984" cy="27238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FUNCIÓN: RETURN</a:t>
            </a:r>
            <a:endParaRPr lang="en-US" u="sng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Finaliza </a:t>
            </a:r>
            <a:r>
              <a:rPr lang="es-ES" dirty="0" smtClean="0">
                <a:latin typeface="+mn-lt"/>
              </a:rPr>
              <a:t>y retorna de cualquier función creada por el usuario. Si lo deseas puede devolver un valor al programa que llamó e hizo uso a esa función</a:t>
            </a:r>
            <a:r>
              <a:rPr lang="en-US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pPr lvl="4"/>
            <a:r>
              <a:rPr lang="en-US" b="1" dirty="0">
                <a:latin typeface="+mn-lt"/>
              </a:rPr>
              <a:t>return;</a:t>
            </a:r>
          </a:p>
          <a:p>
            <a:pPr lvl="4"/>
            <a:r>
              <a:rPr lang="en-US" b="1" dirty="0">
                <a:latin typeface="+mn-lt"/>
              </a:rPr>
              <a:t>return value; </a:t>
            </a:r>
          </a:p>
          <a:p>
            <a:r>
              <a:rPr lang="en-US" i="1" dirty="0" smtClean="0">
                <a:latin typeface="+mn-lt"/>
              </a:rPr>
              <a:t>valor</a:t>
            </a:r>
            <a:r>
              <a:rPr lang="en-US" dirty="0" smtClean="0">
                <a:latin typeface="+mn-lt"/>
              </a:rPr>
              <a:t>: </a:t>
            </a:r>
            <a:r>
              <a:rPr lang="es-ES" dirty="0" smtClean="0">
                <a:latin typeface="+mn-lt"/>
              </a:rPr>
              <a:t>Es el valor que devuelve la función en su retorno al programa que la </a:t>
            </a:r>
            <a:r>
              <a:rPr lang="es-ES" dirty="0" smtClean="0">
                <a:latin typeface="+mn-lt"/>
              </a:rPr>
              <a:t>llamó.</a:t>
            </a:r>
            <a:endParaRPr lang="en-US" dirty="0">
              <a:latin typeface="+mn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00016" y="723260"/>
            <a:ext cx="4443984" cy="301621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FUNCIÓN: BREAK</a:t>
            </a:r>
            <a:endParaRPr lang="en-US" dirty="0">
              <a:latin typeface="+mn-lt"/>
            </a:endParaRPr>
          </a:p>
          <a:p>
            <a:r>
              <a:rPr lang="es-ES" dirty="0" smtClean="0">
                <a:latin typeface="+mn-lt"/>
              </a:rPr>
              <a:t>Esta </a:t>
            </a:r>
            <a:r>
              <a:rPr lang="es-ES" dirty="0" smtClean="0">
                <a:latin typeface="+mn-lt"/>
              </a:rPr>
              <a:t>función es una forma de “romper” cualquier bucle </a:t>
            </a:r>
            <a:r>
              <a:rPr lang="es-ES" dirty="0" err="1" smtClean="0">
                <a:latin typeface="+mn-lt"/>
              </a:rPr>
              <a:t>for</a:t>
            </a:r>
            <a:r>
              <a:rPr lang="es-ES" dirty="0" smtClean="0">
                <a:latin typeface="+mn-lt"/>
              </a:rPr>
              <a:t>(), </a:t>
            </a:r>
            <a:r>
              <a:rPr lang="es-ES" dirty="0" err="1" smtClean="0">
                <a:latin typeface="+mn-lt"/>
              </a:rPr>
              <a:t>while</a:t>
            </a:r>
            <a:r>
              <a:rPr lang="es-ES" dirty="0" smtClean="0">
                <a:latin typeface="+mn-lt"/>
              </a:rPr>
              <a:t>() o do…</a:t>
            </a:r>
            <a:r>
              <a:rPr lang="es-ES" dirty="0" err="1" smtClean="0">
                <a:latin typeface="+mn-lt"/>
              </a:rPr>
              <a:t>while</a:t>
            </a:r>
            <a:r>
              <a:rPr lang="es-ES" dirty="0" smtClean="0">
                <a:latin typeface="+mn-lt"/>
              </a:rPr>
              <a:t>() aunque no se dé la condición que hayas establecido. También la has usado para salir o finalizar la función </a:t>
            </a:r>
            <a:r>
              <a:rPr lang="es-ES" dirty="0" err="1" smtClean="0">
                <a:latin typeface="+mn-lt"/>
              </a:rPr>
              <a:t>switch</a:t>
            </a:r>
            <a:r>
              <a:rPr lang="es-ES" dirty="0" smtClean="0">
                <a:latin typeface="+mn-lt"/>
              </a:rPr>
              <a:t>() / case.</a:t>
            </a:r>
          </a:p>
          <a:p>
            <a:r>
              <a:rPr lang="en-US" b="1" dirty="0" smtClean="0">
                <a:latin typeface="+mn-lt"/>
              </a:rPr>
              <a:t> </a:t>
            </a:r>
          </a:p>
          <a:p>
            <a:pPr lvl="4"/>
            <a:r>
              <a:rPr lang="en-US" b="1" dirty="0" smtClean="0">
                <a:latin typeface="+mn-lt"/>
              </a:rPr>
              <a:t>break</a:t>
            </a:r>
            <a:r>
              <a:rPr lang="en-US" b="1" dirty="0" smtClean="0">
                <a:latin typeface="+mn-lt"/>
              </a:rPr>
              <a:t>;</a:t>
            </a:r>
          </a:p>
          <a:p>
            <a:pPr lvl="4"/>
            <a:endParaRPr lang="en-US" b="1" dirty="0">
              <a:latin typeface="+mn-lt"/>
            </a:endParaRPr>
          </a:p>
          <a:p>
            <a:pPr lvl="4"/>
            <a:endParaRPr lang="en-US" b="1" dirty="0">
              <a:latin typeface="+mn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71868" y="3720830"/>
            <a:ext cx="4443984" cy="301621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+mn-lt"/>
              </a:rPr>
              <a:t>FUNCIÓN: GO </a:t>
            </a:r>
            <a:r>
              <a:rPr lang="en-US" u="sng" dirty="0" smtClean="0">
                <a:latin typeface="+mn-lt"/>
              </a:rPr>
              <a:t>TO</a:t>
            </a:r>
            <a:r>
              <a:rPr lang="en-US" u="sng" dirty="0" smtClean="0">
                <a:latin typeface="+mn-lt"/>
              </a:rPr>
              <a:t>()</a:t>
            </a:r>
            <a:endParaRPr lang="en-US" u="sng" dirty="0" smtClean="0">
              <a:latin typeface="+mn-lt"/>
            </a:endParaRPr>
          </a:p>
          <a:p>
            <a:r>
              <a:rPr lang="es-ES" dirty="0" smtClean="0">
                <a:latin typeface="+mn-lt"/>
              </a:rPr>
              <a:t>Traslada, de forma incondicional, la ejecución del programa al lugar indicado</a:t>
            </a:r>
            <a:r>
              <a:rPr lang="en-GB" dirty="0" smtClean="0">
                <a:latin typeface="+mn-lt"/>
              </a:rPr>
              <a:t>. </a:t>
            </a:r>
            <a:endParaRPr lang="es-ES" dirty="0" smtClean="0">
              <a:latin typeface="+mn-lt"/>
            </a:endParaRPr>
          </a:p>
          <a:p>
            <a:pPr lvl="4"/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test: </a:t>
            </a:r>
          </a:p>
          <a:p>
            <a:pPr lvl="5"/>
            <a:r>
              <a:rPr lang="en-US" b="1" dirty="0">
                <a:latin typeface="+mn-lt"/>
              </a:rPr>
              <a:t>…. </a:t>
            </a:r>
            <a:endParaRPr lang="en-US" b="1" dirty="0" smtClean="0">
              <a:latin typeface="+mn-lt"/>
            </a:endParaRPr>
          </a:p>
          <a:p>
            <a:pPr lvl="4"/>
            <a:endParaRPr lang="en-US" b="1" dirty="0" smtClean="0">
              <a:latin typeface="+mn-lt"/>
            </a:endParaRPr>
          </a:p>
          <a:p>
            <a:pPr lvl="4"/>
            <a:r>
              <a:rPr lang="en-US" b="1" dirty="0" err="1" smtClean="0">
                <a:latin typeface="+mn-lt"/>
              </a:rPr>
              <a:t>goto</a:t>
            </a:r>
            <a:r>
              <a:rPr lang="en-US" b="1" dirty="0" smtClean="0">
                <a:latin typeface="+mn-lt"/>
              </a:rPr>
              <a:t> test: 	</a:t>
            </a:r>
          </a:p>
          <a:p>
            <a:r>
              <a:rPr lang="es-ES" dirty="0" smtClean="0">
                <a:latin typeface="+mn-lt"/>
              </a:rPr>
              <a:t>Salta </a:t>
            </a:r>
            <a:r>
              <a:rPr lang="es-ES" dirty="0" smtClean="0">
                <a:latin typeface="+mn-lt"/>
              </a:rPr>
              <a:t>incondicionalmente al punto del programa en el que se encuentra la etiqueta indicada (“test”).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22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4 </a:t>
            </a:r>
            <a:r>
              <a:rPr lang="en-US" sz="3600" b="1" dirty="0" err="1" smtClean="0">
                <a:solidFill>
                  <a:prstClr val="white"/>
                </a:solidFill>
              </a:rPr>
              <a:t>Toma</a:t>
            </a:r>
            <a:r>
              <a:rPr lang="en-US" sz="3600" b="1" dirty="0" smtClean="0">
                <a:solidFill>
                  <a:prstClr val="white"/>
                </a:solidFill>
              </a:rPr>
              <a:t> de </a:t>
            </a:r>
            <a:r>
              <a:rPr lang="en-US" sz="3600" b="1" dirty="0" err="1" smtClean="0">
                <a:solidFill>
                  <a:prstClr val="white"/>
                </a:solidFill>
              </a:rPr>
              <a:t>decisiones</a:t>
            </a:r>
            <a:r>
              <a:rPr lang="en-US" sz="3600" b="1" dirty="0" smtClean="0">
                <a:solidFill>
                  <a:prstClr val="white"/>
                </a:solidFill>
              </a:rPr>
              <a:t> y </a:t>
            </a:r>
            <a:r>
              <a:rPr lang="en-US" sz="3600" b="1" dirty="0" err="1" smtClean="0">
                <a:solidFill>
                  <a:prstClr val="white"/>
                </a:solidFill>
              </a:rPr>
              <a:t>funciones</a:t>
            </a:r>
            <a:r>
              <a:rPr lang="en-US" sz="3600" b="1" dirty="0" smtClean="0">
                <a:solidFill>
                  <a:prstClr val="white"/>
                </a:solidFill>
              </a:rPr>
              <a:t> de control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Gracias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Objetivo</a:t>
            </a:r>
            <a:r>
              <a:rPr lang="en-US" sz="3600" dirty="0" smtClean="0"/>
              <a:t> y </a:t>
            </a:r>
            <a:r>
              <a:rPr lang="en-US" sz="3600" dirty="0" err="1" smtClean="0"/>
              <a:t>Programa</a:t>
            </a:r>
            <a:r>
              <a:rPr lang="en-US" sz="3600" dirty="0" smtClean="0"/>
              <a:t> de la </a:t>
            </a:r>
            <a:r>
              <a:rPr lang="en-US" sz="3600" dirty="0" err="1" smtClean="0"/>
              <a:t>Unidad</a:t>
            </a:r>
            <a:r>
              <a:rPr lang="en-US" sz="3600" dirty="0" smtClean="0"/>
              <a:t> 4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Estudiar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funciones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controlan</a:t>
            </a:r>
            <a:r>
              <a:rPr lang="en-GB" dirty="0" smtClean="0"/>
              <a:t> el </a:t>
            </a:r>
            <a:r>
              <a:rPr lang="en-GB" dirty="0" err="1" smtClean="0"/>
              <a:t>flujo</a:t>
            </a:r>
            <a:r>
              <a:rPr lang="en-GB" dirty="0" smtClean="0"/>
              <a:t> de la </a:t>
            </a:r>
            <a:r>
              <a:rPr lang="en-GB" dirty="0" err="1" smtClean="0"/>
              <a:t>ejecución</a:t>
            </a:r>
            <a:r>
              <a:rPr lang="en-GB" dirty="0" smtClean="0"/>
              <a:t> de un </a:t>
            </a:r>
            <a:r>
              <a:rPr lang="en-GB" dirty="0" err="1" smtClean="0"/>
              <a:t>programa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Estudiar</a:t>
            </a:r>
            <a:r>
              <a:rPr lang="en-US" sz="1800" dirty="0" smtClean="0"/>
              <a:t> </a:t>
            </a:r>
            <a:r>
              <a:rPr lang="en-US" sz="1800" dirty="0" smtClean="0"/>
              <a:t>los </a:t>
            </a:r>
            <a:r>
              <a:rPr lang="en-US" sz="1800" dirty="0" err="1" smtClean="0"/>
              <a:t>operadores</a:t>
            </a:r>
            <a:r>
              <a:rPr lang="en-US" sz="1800" dirty="0" smtClean="0"/>
              <a:t> de </a:t>
            </a:r>
            <a:r>
              <a:rPr lang="en-US" sz="1800" b="1" dirty="0" err="1" smtClean="0"/>
              <a:t>comparación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booleanos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compuestos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</a:t>
            </a:r>
            <a:r>
              <a:rPr lang="en-US" sz="1800" dirty="0" smtClean="0"/>
              <a:t> los </a:t>
            </a:r>
            <a:r>
              <a:rPr lang="en-US" sz="1800" dirty="0" err="1" smtClean="0"/>
              <a:t>diferentes</a:t>
            </a:r>
            <a:r>
              <a:rPr lang="en-US" sz="1800" dirty="0" smtClean="0"/>
              <a:t> </a:t>
            </a:r>
            <a:r>
              <a:rPr lang="en-US" sz="1800" dirty="0" err="1" smtClean="0"/>
              <a:t>tipos</a:t>
            </a:r>
            <a:r>
              <a:rPr lang="en-US" sz="1800" dirty="0" smtClean="0"/>
              <a:t> de </a:t>
            </a:r>
            <a:r>
              <a:rPr lang="en-US" sz="1800" b="1" dirty="0" err="1" smtClean="0"/>
              <a:t>funciones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secuenciales</a:t>
            </a:r>
            <a:endParaRPr lang="en-US" sz="1800" b="1" dirty="0" smtClean="0"/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</a:rPr>
              <a:t>Función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: If ()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</a:rPr>
              <a:t>Función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: If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()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else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</a:rPr>
              <a:t>Función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: For()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</a:rPr>
              <a:t>Función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: While()</a:t>
            </a:r>
            <a:endParaRPr lang="en-US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</a:t>
            </a:r>
            <a:r>
              <a:rPr lang="en-US" sz="1800" dirty="0" smtClean="0"/>
              <a:t> los </a:t>
            </a:r>
            <a:r>
              <a:rPr lang="en-US" sz="1800" dirty="0" err="1" smtClean="0"/>
              <a:t>diferentes</a:t>
            </a:r>
            <a:r>
              <a:rPr lang="en-US" sz="1800" dirty="0" smtClean="0"/>
              <a:t> </a:t>
            </a:r>
            <a:r>
              <a:rPr lang="en-US" sz="1800" dirty="0" err="1" smtClean="0"/>
              <a:t>tipos</a:t>
            </a:r>
            <a:r>
              <a:rPr lang="en-US" sz="1800" dirty="0" smtClean="0"/>
              <a:t> de </a:t>
            </a:r>
            <a:r>
              <a:rPr lang="en-US" sz="1800" b="1" dirty="0" err="1" smtClean="0"/>
              <a:t>funciones</a:t>
            </a:r>
            <a:r>
              <a:rPr lang="en-US" sz="1800" b="1" dirty="0" smtClean="0"/>
              <a:t> de control</a:t>
            </a:r>
            <a:endParaRPr lang="en-US" sz="1800" b="1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48284" y="830883"/>
            <a:ext cx="27382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74544" y="2388363"/>
            <a:ext cx="288572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8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 sabe </a:t>
            </a:r>
            <a:r>
              <a:rPr lang="es-ES" sz="2000" dirty="0" smtClean="0">
                <a:latin typeface="+mn-lt"/>
              </a:rPr>
              <a:t>hacer comparaciones entre valores o entre los resultados que ofrecen ciertas </a:t>
            </a:r>
            <a:r>
              <a:rPr lang="es-ES" sz="2000" dirty="0" smtClean="0">
                <a:latin typeface="+mn-lt"/>
              </a:rPr>
              <a:t>funciones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A continuación tienes los diferentes operadores de comparación así como los símbolos que los </a:t>
            </a:r>
            <a:r>
              <a:rPr lang="es-ES" sz="2000" dirty="0" smtClean="0">
                <a:latin typeface="+mn-lt"/>
              </a:rPr>
              <a:t>representan: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OPERADORES DE COMPARACIÓN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829995" y="3161713"/>
          <a:ext cx="7383632" cy="2352824"/>
        </p:xfrm>
        <a:graphic>
          <a:graphicData uri="http://schemas.openxmlformats.org/drawingml/2006/table">
            <a:tbl>
              <a:tblPr/>
              <a:tblGrid>
                <a:gridCol w="1845507"/>
                <a:gridCol w="1845507"/>
                <a:gridCol w="1846309"/>
                <a:gridCol w="1846309"/>
              </a:tblGrid>
              <a:tr h="588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OPERADOR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SIMBOLO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OPERADOR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SIMBOLO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588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Igualdad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= =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Distinto de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!=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88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Menor que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</a:rPr>
                        <a:t>&lt;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Mayor que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</a:rPr>
                        <a:t>&gt;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Menor o igual que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</a:rPr>
                        <a:t>&lt;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=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Mayor igual que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</a:rPr>
                        <a:t>&gt;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=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2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24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871177"/>
            <a:ext cx="8454134" cy="15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Incluso es </a:t>
            </a:r>
            <a:r>
              <a:rPr lang="es-ES" sz="2000" dirty="0" smtClean="0">
                <a:latin typeface="+mn-lt"/>
              </a:rPr>
              <a:t>posible relacionar entre sí varias de las comparaciones </a:t>
            </a:r>
            <a:r>
              <a:rPr lang="es-ES" sz="2000" dirty="0" smtClean="0">
                <a:latin typeface="+mn-lt"/>
              </a:rPr>
              <a:t>anteriores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De igual manera, como consecuencia de relacionar dos o más expresiones mediante estos operadores lógicos, también se generan dos posibles resultados: “Verdadero” o “Falso”.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OPERADORES BOOLEANOS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377106" y="4802078"/>
            <a:ext cx="8245929" cy="155427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+mn-lt"/>
              </a:rPr>
              <a:t>(</a:t>
            </a:r>
            <a:r>
              <a:rPr lang="es-ES" b="1" dirty="0" err="1">
                <a:latin typeface="+mn-lt"/>
              </a:rPr>
              <a:t>Letter</a:t>
            </a:r>
            <a:r>
              <a:rPr lang="es-ES" b="1" dirty="0">
                <a:latin typeface="+mn-lt"/>
              </a:rPr>
              <a:t> == ‘X’) &amp;&amp; (A &gt; 10)</a:t>
            </a:r>
            <a:r>
              <a:rPr lang="es-ES" dirty="0">
                <a:latin typeface="+mn-lt"/>
              </a:rPr>
              <a:t>				</a:t>
            </a:r>
            <a:r>
              <a:rPr lang="es-ES" dirty="0" smtClean="0">
                <a:latin typeface="+mn-lt"/>
              </a:rPr>
              <a:t>	 </a:t>
            </a:r>
            <a:r>
              <a:rPr lang="es-ES" dirty="0">
                <a:latin typeface="+mn-lt"/>
              </a:rPr>
              <a:t>//False </a:t>
            </a:r>
          </a:p>
          <a:p>
            <a:r>
              <a:rPr lang="es-ES" b="1" dirty="0">
                <a:latin typeface="+mn-lt"/>
              </a:rPr>
              <a:t>(A == 10+3) &amp;&amp; (B &gt;= 12345) &amp;&amp; (</a:t>
            </a:r>
            <a:r>
              <a:rPr lang="es-ES" b="1" dirty="0" err="1">
                <a:latin typeface="+mn-lt"/>
              </a:rPr>
              <a:t>Letter</a:t>
            </a:r>
            <a:r>
              <a:rPr lang="es-ES" b="1" dirty="0">
                <a:latin typeface="+mn-lt"/>
              </a:rPr>
              <a:t> != ‘Q’) </a:t>
            </a:r>
            <a:r>
              <a:rPr lang="es-ES" dirty="0">
                <a:latin typeface="+mn-lt"/>
              </a:rPr>
              <a:t>	</a:t>
            </a:r>
            <a:r>
              <a:rPr lang="es-ES" dirty="0" smtClean="0">
                <a:latin typeface="+mn-lt"/>
              </a:rPr>
              <a:t>	//</a:t>
            </a:r>
            <a:r>
              <a:rPr lang="es-ES" dirty="0">
                <a:latin typeface="+mn-lt"/>
              </a:rPr>
              <a:t>True </a:t>
            </a:r>
          </a:p>
          <a:p>
            <a:r>
              <a:rPr lang="es-ES" b="1" dirty="0">
                <a:latin typeface="+mn-lt"/>
              </a:rPr>
              <a:t>(B &gt; 12300) || (PI = 3.1412)    </a:t>
            </a:r>
            <a:r>
              <a:rPr lang="es-ES" dirty="0">
                <a:latin typeface="+mn-lt"/>
              </a:rPr>
              <a:t>				//True </a:t>
            </a:r>
          </a:p>
          <a:p>
            <a:r>
              <a:rPr lang="es-ES" b="1" dirty="0">
                <a:latin typeface="+mn-lt"/>
              </a:rPr>
              <a:t>(A == B) || (A &gt; 10 + 4)     </a:t>
            </a:r>
            <a:r>
              <a:rPr lang="es-ES" dirty="0">
                <a:latin typeface="+mn-lt"/>
              </a:rPr>
              <a:t>				</a:t>
            </a:r>
            <a:r>
              <a:rPr lang="es-ES" dirty="0" smtClean="0">
                <a:latin typeface="+mn-lt"/>
              </a:rPr>
              <a:t>	//</a:t>
            </a:r>
            <a:r>
              <a:rPr lang="es-ES" dirty="0">
                <a:latin typeface="+mn-lt"/>
              </a:rPr>
              <a:t>False </a:t>
            </a:r>
          </a:p>
          <a:p>
            <a:r>
              <a:rPr lang="es-ES" b="1" dirty="0">
                <a:latin typeface="+mn-lt"/>
              </a:rPr>
              <a:t>!(A == B)       </a:t>
            </a:r>
            <a:r>
              <a:rPr lang="es-ES" dirty="0">
                <a:latin typeface="+mn-lt"/>
              </a:rPr>
              <a:t>						//True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06007" y="3882270"/>
            <a:ext cx="39173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			</a:t>
            </a:r>
            <a:r>
              <a:rPr lang="es-ES" sz="2000" u="sng" dirty="0" smtClean="0">
                <a:latin typeface="+mn-lt"/>
              </a:rPr>
              <a:t>EJEMPLOS</a:t>
            </a:r>
            <a:r>
              <a:rPr lang="es-ES" dirty="0"/>
              <a:t>				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3221502" y="2518116"/>
          <a:ext cx="2385548" cy="1459524"/>
        </p:xfrm>
        <a:graphic>
          <a:graphicData uri="http://schemas.openxmlformats.org/drawingml/2006/table">
            <a:tbl>
              <a:tblPr/>
              <a:tblGrid>
                <a:gridCol w="1319369"/>
                <a:gridCol w="1066179"/>
              </a:tblGrid>
              <a:tr h="364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OPERADOR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SIMBOLO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64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NOT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</a:rPr>
                        <a:t>!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4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AND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&amp;&amp;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648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025921"/>
            <a:ext cx="8454134" cy="15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En muchas ocasiones vas a realizar operaciones muy sencillas con una variable y cuyo resultado va a parar a esa misma variable</a:t>
            </a:r>
            <a:r>
              <a:rPr lang="es-ES" sz="2000" dirty="0" smtClean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Acuérdate de que dispones de los llamados “operadores compuestos” que simplifican esas </a:t>
            </a:r>
            <a:r>
              <a:rPr lang="es-ES" sz="2000" dirty="0" smtClean="0">
                <a:latin typeface="+mn-lt"/>
              </a:rPr>
              <a:t>expresiones.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OPERADORES COMPUESTOS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111349" y="2708029"/>
          <a:ext cx="6977574" cy="3636500"/>
        </p:xfrm>
        <a:graphic>
          <a:graphicData uri="http://schemas.openxmlformats.org/drawingml/2006/table">
            <a:tbl>
              <a:tblPr/>
              <a:tblGrid>
                <a:gridCol w="1744015"/>
                <a:gridCol w="1744015"/>
                <a:gridCol w="1744772"/>
                <a:gridCol w="1744772"/>
              </a:tblGrid>
              <a:tr h="519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OPERADOR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OPERACIÓN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EJEMPLO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EQUIVALE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519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++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</a:rPr>
                        <a:t>Incrementa una unidad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X++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X= X + 1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19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- -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</a:rPr>
                        <a:t>Decrementa una unidad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Y- -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Y = Y - 1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19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+ =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</a:rPr>
                        <a:t>Suma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X+=Y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X = X + Y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19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-=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</a:rPr>
                        <a:t>Resta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X-= 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X = X - 3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19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*=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</a:rPr>
                        <a:t>Producto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X *= Y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X = X * Y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19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/=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Calibri"/>
                        </a:rPr>
                        <a:t>División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X /= 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X = X / 5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548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878351"/>
            <a:ext cx="8454134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IF()</a:t>
            </a:r>
            <a:endParaRPr lang="en-US" sz="20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Es la función de control más importante y </a:t>
            </a:r>
            <a:r>
              <a:rPr lang="es-ES" sz="2000" dirty="0" smtClean="0">
                <a:latin typeface="+mn-lt"/>
              </a:rPr>
              <a:t>elemental.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Si </a:t>
            </a:r>
            <a:r>
              <a:rPr lang="es-ES" sz="2000" dirty="0" smtClean="0">
                <a:latin typeface="+mn-lt"/>
              </a:rPr>
              <a:t>el resultado es “Verdadero” se ejecutan todas las funciones que haya encerradas entre las llaves “{ … }”. Si el resultado es “Falso” no se ejecutan y el programa sigue su curso.</a:t>
            </a:r>
            <a:endParaRPr lang="es-E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8774" y="3150281"/>
            <a:ext cx="3477985" cy="25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73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39845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IF()</a:t>
            </a:r>
            <a:endParaRPr lang="en-US" sz="2000" u="sng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364188"/>
            <a:ext cx="1004207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if(</a:t>
            </a:r>
            <a:r>
              <a:rPr lang="en-US" b="1" dirty="0" err="1" smtClean="0">
                <a:latin typeface="+mn-lt"/>
              </a:rPr>
              <a:t>expresión</a:t>
            </a:r>
            <a:r>
              <a:rPr lang="en-US" b="1" dirty="0">
                <a:latin typeface="+mn-lt"/>
              </a:rPr>
              <a:t>)   </a:t>
            </a:r>
          </a:p>
          <a:p>
            <a:r>
              <a:rPr lang="en-US" b="1" dirty="0">
                <a:latin typeface="+mn-lt"/>
              </a:rPr>
              <a:t>{    </a:t>
            </a:r>
            <a:r>
              <a:rPr lang="en-US" b="1" dirty="0" smtClean="0">
                <a:latin typeface="+mn-lt"/>
              </a:rPr>
              <a:t> 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>
                <a:latin typeface="+mn-lt"/>
              </a:rPr>
              <a:t>} </a:t>
            </a:r>
          </a:p>
          <a:p>
            <a:r>
              <a:rPr lang="en-US" i="1" dirty="0" err="1" smtClean="0">
                <a:latin typeface="+mn-lt"/>
              </a:rPr>
              <a:t>expresión</a:t>
            </a:r>
            <a:r>
              <a:rPr lang="en-US" i="1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establece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condición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el </a:t>
            </a:r>
            <a:r>
              <a:rPr lang="en-US" dirty="0" err="1" smtClean="0">
                <a:latin typeface="+mn-lt"/>
              </a:rPr>
              <a:t>controlador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Arduino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debe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evaluar</a:t>
            </a:r>
            <a:r>
              <a:rPr lang="en-US" dirty="0" smtClean="0">
                <a:latin typeface="+mn-lt"/>
              </a:rPr>
              <a:t>. </a:t>
            </a:r>
            <a:endParaRPr lang="en-US" dirty="0" smtClean="0">
              <a:latin typeface="+mn-lt"/>
            </a:endParaRPr>
          </a:p>
          <a:p>
            <a:r>
              <a:rPr lang="en-US" i="1" dirty="0" err="1" smtClean="0">
                <a:latin typeface="+mn-lt"/>
              </a:rPr>
              <a:t>llaves</a:t>
            </a:r>
            <a:r>
              <a:rPr lang="en-US" i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como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fueran</a:t>
            </a:r>
            <a:r>
              <a:rPr lang="en-US" dirty="0" smtClean="0">
                <a:latin typeface="+mn-lt"/>
              </a:rPr>
              <a:t> un “</a:t>
            </a:r>
            <a:r>
              <a:rPr lang="en-US" dirty="0" err="1" smtClean="0">
                <a:latin typeface="+mn-lt"/>
              </a:rPr>
              <a:t>bocadillo</a:t>
            </a:r>
            <a:r>
              <a:rPr lang="en-US" dirty="0" smtClean="0">
                <a:latin typeface="+mn-lt"/>
              </a:rPr>
              <a:t>”, </a:t>
            </a:r>
            <a:r>
              <a:rPr lang="en-US" dirty="0" err="1" smtClean="0">
                <a:latin typeface="+mn-lt"/>
              </a:rPr>
              <a:t>las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llaves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encierran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funciones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el </a:t>
            </a:r>
            <a:r>
              <a:rPr lang="en-US" dirty="0" err="1" smtClean="0">
                <a:latin typeface="+mn-lt"/>
              </a:rPr>
              <a:t>controlador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debe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ejecutar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caso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se </a:t>
            </a:r>
            <a:r>
              <a:rPr lang="en-US" dirty="0" err="1" smtClean="0">
                <a:latin typeface="+mn-lt"/>
              </a:rPr>
              <a:t>cumpla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condición</a:t>
            </a:r>
            <a:r>
              <a:rPr lang="en-US" dirty="0" smtClean="0">
                <a:latin typeface="+mn-lt"/>
              </a:rPr>
              <a:t> 			(“</a:t>
            </a:r>
            <a:r>
              <a:rPr lang="en-US" dirty="0" err="1" smtClean="0">
                <a:latin typeface="+mn-lt"/>
              </a:rPr>
              <a:t>Verdadero</a:t>
            </a:r>
            <a:r>
              <a:rPr lang="en-US" dirty="0" smtClean="0">
                <a:latin typeface="+mn-lt"/>
              </a:rPr>
              <a:t>”).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EJEMPLO: </a:t>
            </a:r>
            <a:endParaRPr lang="en-US" sz="2000" b="1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void loop() </a:t>
            </a:r>
          </a:p>
          <a:p>
            <a:r>
              <a:rPr lang="en-US" sz="1600" b="1" dirty="0">
                <a:latin typeface="+mn-lt"/>
              </a:rPr>
              <a:t>{</a:t>
            </a:r>
            <a:r>
              <a:rPr lang="en-US" sz="1600" dirty="0">
                <a:latin typeface="+mn-lt"/>
              </a:rPr>
              <a:t>   </a:t>
            </a:r>
          </a:p>
          <a:p>
            <a:r>
              <a:rPr lang="en-US" sz="1600" b="1" dirty="0">
                <a:latin typeface="+mn-lt"/>
              </a:rPr>
              <a:t>if((A&gt;B) || (C &lt; 25))    </a:t>
            </a:r>
            <a:r>
              <a:rPr lang="en-US" sz="1600" dirty="0">
                <a:latin typeface="+mn-lt"/>
              </a:rPr>
              <a:t>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If the condition is true…    </a:t>
            </a:r>
          </a:p>
          <a:p>
            <a:r>
              <a:rPr lang="en-US" sz="1600" b="1" dirty="0">
                <a:latin typeface="+mn-lt"/>
              </a:rPr>
              <a:t>{ </a:t>
            </a:r>
            <a:r>
              <a:rPr lang="en-US" sz="1600" dirty="0">
                <a:latin typeface="+mn-lt"/>
              </a:rPr>
              <a:t>    </a:t>
            </a:r>
          </a:p>
          <a:p>
            <a:r>
              <a:rPr lang="en-US" sz="1600" dirty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digitalWrite</a:t>
            </a:r>
            <a:r>
              <a:rPr lang="en-US" sz="1600" b="1" dirty="0" smtClean="0">
                <a:latin typeface="+mn-lt"/>
              </a:rPr>
              <a:t>(6,HIGH</a:t>
            </a:r>
            <a:r>
              <a:rPr lang="en-US" sz="1600" b="1" dirty="0">
                <a:latin typeface="+mn-lt"/>
              </a:rPr>
              <a:t>); 	</a:t>
            </a:r>
            <a:r>
              <a:rPr lang="en-US" sz="1600" dirty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Switches on pin </a:t>
            </a:r>
            <a:r>
              <a:rPr lang="en-US" sz="1600" dirty="0" smtClean="0">
                <a:latin typeface="+mn-lt"/>
              </a:rPr>
              <a:t>6</a:t>
            </a:r>
          </a:p>
          <a:p>
            <a:r>
              <a:rPr lang="en-US" sz="1600" dirty="0" smtClean="0">
                <a:latin typeface="+mn-lt"/>
              </a:rPr>
              <a:t>      </a:t>
            </a:r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C=25;    </a:t>
            </a:r>
            <a:r>
              <a:rPr lang="en-US" sz="1600" dirty="0">
                <a:latin typeface="+mn-lt"/>
              </a:rPr>
              <a:t>	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A value of 25 is stored in the C variable   </a:t>
            </a:r>
          </a:p>
          <a:p>
            <a:r>
              <a:rPr lang="en-US" sz="1600" b="1" dirty="0">
                <a:latin typeface="+mn-lt"/>
              </a:rPr>
              <a:t>}   </a:t>
            </a:r>
          </a:p>
          <a:p>
            <a:r>
              <a:rPr lang="en-US" sz="1600" b="1" dirty="0">
                <a:latin typeface="+mn-lt"/>
              </a:rPr>
              <a:t>....  </a:t>
            </a:r>
            <a:r>
              <a:rPr lang="en-US" sz="1600" dirty="0">
                <a:latin typeface="+mn-lt"/>
              </a:rPr>
              <a:t>   				</a:t>
            </a:r>
            <a:r>
              <a:rPr lang="en-US" sz="1600" dirty="0" smtClean="0">
                <a:latin typeface="+mn-lt"/>
              </a:rPr>
              <a:t>//</a:t>
            </a:r>
            <a:r>
              <a:rPr lang="en-US" sz="1600" dirty="0">
                <a:latin typeface="+mn-lt"/>
              </a:rPr>
              <a:t>Continues the execution.... </a:t>
            </a:r>
          </a:p>
          <a:p>
            <a:r>
              <a:rPr lang="en-US" sz="1600" b="1" dirty="0">
                <a:latin typeface="+mn-lt"/>
              </a:rPr>
              <a:t>}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666" y="3930004"/>
            <a:ext cx="8609386" cy="250621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0859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914204"/>
            <a:ext cx="8454134" cy="333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IF</a:t>
            </a:r>
            <a:r>
              <a:rPr lang="en-US" sz="2000" u="sng" dirty="0" smtClean="0">
                <a:latin typeface="+mn-lt"/>
              </a:rPr>
              <a:t>() </a:t>
            </a:r>
            <a:r>
              <a:rPr lang="en-US" sz="2000" u="sng" dirty="0" smtClean="0">
                <a:latin typeface="+mn-lt"/>
              </a:rPr>
              <a:t>ELSE</a:t>
            </a:r>
            <a:endParaRPr lang="en-US" sz="20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Derivada de la función </a:t>
            </a:r>
            <a:r>
              <a:rPr lang="es-ES" sz="2000" dirty="0" err="1" smtClean="0">
                <a:latin typeface="+mn-lt"/>
              </a:rPr>
              <a:t>if</a:t>
            </a:r>
            <a:r>
              <a:rPr lang="es-ES" sz="2000" dirty="0" smtClean="0">
                <a:latin typeface="+mn-lt"/>
              </a:rPr>
              <a:t>(…) </a:t>
            </a:r>
            <a:r>
              <a:rPr lang="es-ES" sz="2000" dirty="0" smtClean="0">
                <a:latin typeface="+mn-lt"/>
              </a:rPr>
              <a:t>anterior.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Si se cumple, “Verdadero”, se ejecutan todas las funciones que se encuentren entre las llaves “{ … }”. Igual que se hacía con la función </a:t>
            </a:r>
            <a:r>
              <a:rPr lang="es-ES" sz="2000" dirty="0" err="1" smtClean="0">
                <a:latin typeface="+mn-lt"/>
              </a:rPr>
              <a:t>if</a:t>
            </a:r>
            <a:r>
              <a:rPr lang="es-ES" sz="2000" dirty="0" smtClean="0">
                <a:latin typeface="+mn-lt"/>
              </a:rPr>
              <a:t>(…). </a:t>
            </a:r>
            <a:endParaRPr lang="es-ES" sz="20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 Si la condición NO se cumple, “Falso”, se ejecutan todas las funciones que hay encerradas tras las llaves </a:t>
            </a:r>
            <a:r>
              <a:rPr lang="es-ES" sz="2000" dirty="0" err="1" smtClean="0">
                <a:latin typeface="+mn-lt"/>
              </a:rPr>
              <a:t>else</a:t>
            </a:r>
            <a:r>
              <a:rPr lang="es-ES" sz="2000" dirty="0" smtClean="0">
                <a:latin typeface="+mn-lt"/>
              </a:rPr>
              <a:t> {…}. Ejecutadas las funciones en cualquiera de los dos casos (Verdadero o Falso), el programa continua su curso </a:t>
            </a:r>
            <a:r>
              <a:rPr lang="es-E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0350" y="4032188"/>
            <a:ext cx="3351285" cy="250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02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90960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IF</a:t>
            </a:r>
            <a:r>
              <a:rPr lang="en-US" sz="2000" u="sng" dirty="0" smtClean="0">
                <a:latin typeface="+mn-lt"/>
              </a:rPr>
              <a:t>()</a:t>
            </a:r>
            <a:r>
              <a:rPr lang="en-US" sz="2000" u="sng" dirty="0" smtClean="0">
                <a:latin typeface="+mn-lt"/>
              </a:rPr>
              <a:t>ELSE</a:t>
            </a:r>
            <a:endParaRPr lang="en-US" sz="2000" u="sng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u="sng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CONTROL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68909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232666" y="1191669"/>
            <a:ext cx="1004207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if(</a:t>
            </a:r>
            <a:r>
              <a:rPr lang="en-US" b="1" dirty="0" err="1" smtClean="0">
                <a:latin typeface="+mn-lt"/>
              </a:rPr>
              <a:t>expresión</a:t>
            </a:r>
            <a:r>
              <a:rPr lang="en-US" b="1" dirty="0" smtClean="0">
                <a:latin typeface="+mn-lt"/>
              </a:rPr>
              <a:t>)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{</a:t>
            </a:r>
          </a:p>
          <a:p>
            <a:r>
              <a:rPr lang="en-US" b="1" dirty="0">
                <a:latin typeface="+mn-lt"/>
              </a:rPr>
              <a:t>   ….</a:t>
            </a:r>
          </a:p>
          <a:p>
            <a:r>
              <a:rPr lang="en-US" b="1" dirty="0" smtClean="0">
                <a:latin typeface="+mn-lt"/>
              </a:rPr>
              <a:t>} 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else </a:t>
            </a:r>
          </a:p>
          <a:p>
            <a:r>
              <a:rPr lang="en-US" b="1" dirty="0">
                <a:latin typeface="+mn-lt"/>
              </a:rPr>
              <a:t>{   </a:t>
            </a:r>
          </a:p>
          <a:p>
            <a:r>
              <a:rPr lang="en-US" b="1" dirty="0">
                <a:latin typeface="+mn-lt"/>
              </a:rPr>
              <a:t>….   </a:t>
            </a:r>
          </a:p>
          <a:p>
            <a:r>
              <a:rPr lang="en-US" b="1" dirty="0" smtClean="0">
                <a:latin typeface="+mn-lt"/>
              </a:rPr>
              <a:t>} </a:t>
            </a:r>
            <a:endParaRPr lang="en-US" b="1" dirty="0">
              <a:latin typeface="+mn-lt"/>
            </a:endParaRPr>
          </a:p>
          <a:p>
            <a:r>
              <a:rPr lang="en-US" i="1" dirty="0" err="1" smtClean="0">
                <a:latin typeface="+mn-lt"/>
              </a:rPr>
              <a:t>expresión</a:t>
            </a:r>
            <a:r>
              <a:rPr lang="en-US" i="1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establece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condición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el </a:t>
            </a:r>
            <a:r>
              <a:rPr lang="en-US" dirty="0" err="1" smtClean="0">
                <a:latin typeface="+mn-lt"/>
              </a:rPr>
              <a:t>controlador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Arduino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debe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evaluar</a:t>
            </a:r>
            <a:r>
              <a:rPr lang="en-US" dirty="0" smtClean="0">
                <a:latin typeface="+mn-lt"/>
              </a:rPr>
              <a:t>. </a:t>
            </a:r>
            <a:endParaRPr lang="en-US" dirty="0" smtClean="0">
              <a:latin typeface="+mn-lt"/>
            </a:endParaRPr>
          </a:p>
          <a:p>
            <a:r>
              <a:rPr lang="en-US" i="1" dirty="0" err="1" smtClean="0">
                <a:latin typeface="+mn-lt"/>
              </a:rPr>
              <a:t>llaves</a:t>
            </a:r>
            <a:r>
              <a:rPr lang="en-US" i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contiene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todas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funciones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el </a:t>
            </a:r>
            <a:r>
              <a:rPr lang="en-US" dirty="0" err="1" smtClean="0">
                <a:latin typeface="+mn-lt"/>
              </a:rPr>
              <a:t>controlador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debe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ejecutar</a:t>
            </a:r>
            <a:endParaRPr lang="en-US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EJEMPLO: </a:t>
            </a:r>
            <a:endParaRPr lang="en-US" sz="2000" b="1" dirty="0" smtClean="0">
              <a:latin typeface="+mn-lt"/>
            </a:endParaRPr>
          </a:p>
          <a:p>
            <a:r>
              <a:rPr lang="en-US" sz="1600" dirty="0">
                <a:latin typeface="+mn-lt"/>
              </a:rPr>
              <a:t>if(</a:t>
            </a:r>
            <a:r>
              <a:rPr lang="en-US" sz="1600" dirty="0" err="1">
                <a:latin typeface="+mn-lt"/>
              </a:rPr>
              <a:t>digitalRead</a:t>
            </a:r>
            <a:r>
              <a:rPr lang="en-US" sz="1600" dirty="0">
                <a:latin typeface="+mn-lt"/>
              </a:rPr>
              <a:t>(4) == 1)  		//If pin 4 is on “1” …</a:t>
            </a:r>
          </a:p>
          <a:p>
            <a:r>
              <a:rPr lang="en-US" sz="1600" dirty="0" smtClean="0">
                <a:latin typeface="+mn-lt"/>
              </a:rPr>
              <a:t>{  </a:t>
            </a:r>
            <a:endParaRPr lang="en-US" sz="1600" dirty="0">
              <a:latin typeface="+mn-lt"/>
            </a:endParaRP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(6,HIGH); 			//Enables pin 6  </a:t>
            </a:r>
          </a:p>
          <a:p>
            <a:r>
              <a:rPr lang="en-US" sz="1600" dirty="0" smtClean="0">
                <a:latin typeface="+mn-lt"/>
              </a:rPr>
              <a:t>} </a:t>
            </a:r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else     				//…and if not…  </a:t>
            </a:r>
          </a:p>
          <a:p>
            <a:r>
              <a:rPr lang="en-US" sz="1600" dirty="0" err="1">
                <a:latin typeface="+mn-lt"/>
              </a:rPr>
              <a:t>digitalWrite</a:t>
            </a:r>
            <a:r>
              <a:rPr lang="en-US" sz="1600" dirty="0">
                <a:latin typeface="+mn-lt"/>
              </a:rPr>
              <a:t>(6,LOW); 			//Disables output 6 </a:t>
            </a:r>
          </a:p>
          <a:p>
            <a:r>
              <a:rPr lang="en-US" sz="1600" dirty="0">
                <a:latin typeface="+mn-lt"/>
              </a:rPr>
              <a:t>….  </a:t>
            </a:r>
            <a:r>
              <a:rPr lang="en-US" sz="1600" dirty="0" smtClean="0">
                <a:latin typeface="+mn-lt"/>
              </a:rPr>
              <a:t>	</a:t>
            </a:r>
            <a:r>
              <a:rPr lang="en-US" sz="1600" dirty="0">
                <a:latin typeface="+mn-lt"/>
              </a:rPr>
              <a:t>			//Continues executing the program 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2666" y="4428867"/>
            <a:ext cx="8609386" cy="184629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142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65130</TotalTime>
  <Words>956</Words>
  <Application>Microsoft Office PowerPoint</Application>
  <PresentationFormat>Presentación en pantalla (4:3)</PresentationFormat>
  <Paragraphs>283</Paragraphs>
  <Slides>18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Custom Design</vt:lpstr>
      <vt:lpstr>3_Default Design</vt:lpstr>
      <vt:lpstr>Diapositiva 1</vt:lpstr>
      <vt:lpstr>Objetivo y Programa de la Unidad 4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sheila</cp:lastModifiedBy>
  <cp:revision>1758</cp:revision>
  <cp:lastPrinted>2018-01-26T17:11:53Z</cp:lastPrinted>
  <dcterms:created xsi:type="dcterms:W3CDTF">2010-11-09T19:06:29Z</dcterms:created>
  <dcterms:modified xsi:type="dcterms:W3CDTF">2018-04-19T09:04:10Z</dcterms:modified>
</cp:coreProperties>
</file>