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  <p:sldMasterId id="2147483678" r:id="rId2"/>
  </p:sldMasterIdLst>
  <p:notesMasterIdLst>
    <p:notesMasterId r:id="rId18"/>
  </p:notesMasterIdLst>
  <p:handoutMasterIdLst>
    <p:handoutMasterId r:id="rId19"/>
  </p:handoutMasterIdLst>
  <p:sldIdLst>
    <p:sldId id="549" r:id="rId3"/>
    <p:sldId id="537" r:id="rId4"/>
    <p:sldId id="482" r:id="rId5"/>
    <p:sldId id="553" r:id="rId6"/>
    <p:sldId id="554" r:id="rId7"/>
    <p:sldId id="556" r:id="rId8"/>
    <p:sldId id="557" r:id="rId9"/>
    <p:sldId id="555" r:id="rId10"/>
    <p:sldId id="558" r:id="rId11"/>
    <p:sldId id="559" r:id="rId12"/>
    <p:sldId id="560" r:id="rId13"/>
    <p:sldId id="561" r:id="rId14"/>
    <p:sldId id="562" r:id="rId15"/>
    <p:sldId id="563" r:id="rId16"/>
    <p:sldId id="552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73">
          <p15:clr>
            <a:srgbClr val="A4A3A4"/>
          </p15:clr>
        </p15:guide>
        <p15:guide id="2" pos="3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39913"/>
    <a:srgbClr val="005777"/>
    <a:srgbClr val="BFDDB4"/>
    <a:srgbClr val="E6E6E6"/>
    <a:srgbClr val="DDD9C3"/>
    <a:srgbClr val="DDCFB2"/>
    <a:srgbClr val="FFCC99"/>
    <a:srgbClr val="FF9966"/>
    <a:srgbClr val="006699"/>
    <a:srgbClr val="DDD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48" autoAdjust="0"/>
    <p:restoredTop sz="93039" autoAdjust="0"/>
  </p:normalViewPr>
  <p:slideViewPr>
    <p:cSldViewPr snapToGrid="0">
      <p:cViewPr varScale="1">
        <p:scale>
          <a:sx n="68" d="100"/>
          <a:sy n="68" d="100"/>
        </p:scale>
        <p:origin x="-1650" y="-90"/>
      </p:cViewPr>
      <p:guideLst>
        <p:guide orient="horz" pos="773"/>
        <p:guide pos="3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534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17ADA-1638-0643-890A-87F56AED39E9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E7830-05BA-0F48-BBED-6CDD62CC991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396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BE53219-3A05-3D4B-895A-3050F53C435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0402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0457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7289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9685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4038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424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2529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9552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7192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9398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3119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2243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7936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9231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480-73E2-41E9-8038-AB1D1AC0B473}" type="datetime1">
              <a:rPr lang="el-GR" smtClean="0"/>
              <a:pPr/>
              <a:t>18/4/2018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4510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4110-ADAF-4F03-80B9-170642E5484D}" type="datetime1">
              <a:rPr lang="el-GR" smtClean="0"/>
              <a:pPr/>
              <a:t>18/4/2018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8336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80D3-900E-422F-9FAD-55CC391E966A}" type="datetime1">
              <a:rPr lang="el-GR" smtClean="0"/>
              <a:pPr/>
              <a:t>18/4/2018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7035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5" name="Θέση αριθμού διαφάνειας 5">
            <a:extLst>
              <a:ext uri="{FF2B5EF4-FFF2-40B4-BE49-F238E27FC236}">
                <a16:creationId xmlns:a16="http://schemas.microsoft.com/office/drawing/2014/main" xmlns="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974735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  <p:sp>
        <p:nvSpPr>
          <p:cNvPr id="8" name="Θέση αριθμού διαφάνειας 5">
            <a:extLst>
              <a:ext uri="{FF2B5EF4-FFF2-40B4-BE49-F238E27FC236}">
                <a16:creationId xmlns:a16="http://schemas.microsoft.com/office/drawing/2014/main" xmlns="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774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29597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79233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xmlns="" val="3748699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13944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06356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9939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6169-1127-4362-8540-AC4E97E8AA5C}" type="datetime1">
              <a:rPr lang="el-GR" smtClean="0"/>
              <a:pPr/>
              <a:t>18/4/2018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04630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76625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xmlns="" val="3323630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xmlns="" val="490013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72264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5988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6CCA-63C4-4CF9-AE39-DAD6F533A7F9}" type="datetime1">
              <a:rPr lang="el-GR" smtClean="0"/>
              <a:pPr/>
              <a:t>18/4/2018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9892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574A-DA73-4F45-A5DB-BD9EAE214494}" type="datetime1">
              <a:rPr lang="el-GR" smtClean="0"/>
              <a:pPr/>
              <a:t>18/4/2018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2919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B3C0-A42E-43C6-B463-F993698F7A97}" type="datetime1">
              <a:rPr lang="el-GR" smtClean="0"/>
              <a:pPr/>
              <a:t>18/4/2018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9241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D79E-706B-4D49-A0E4-1F8E35DF1797}" type="datetime1">
              <a:rPr lang="el-GR" smtClean="0"/>
              <a:pPr/>
              <a:t>18/4/2018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38556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B233-2020-4E2E-8C15-84DAA0EF36E8}" type="datetime1">
              <a:rPr lang="el-GR" smtClean="0"/>
              <a:pPr/>
              <a:t>18/4/2018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6863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A766-CA29-40F2-83BC-EF09261BB5FC}" type="datetime1">
              <a:rPr lang="el-GR" smtClean="0"/>
              <a:pPr/>
              <a:t>18/4/2018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6448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54C4-4236-43A6-B912-090A3C0F9032}" type="datetime1">
              <a:rPr lang="el-GR" smtClean="0"/>
              <a:pPr/>
              <a:t>18/4/2018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3209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E18B-A9AC-444A-8F3D-6587E3DE7D78}" type="datetime1">
              <a:rPr lang="el-GR" smtClean="0"/>
              <a:pPr/>
              <a:t>18/4/2018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864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53" r:id="rId12"/>
    <p:sldLayoutId id="214748366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3396632" y="3174542"/>
            <a:ext cx="2174773" cy="2273625"/>
          </a:xfrm>
          <a:prstGeom prst="rect">
            <a:avLst/>
          </a:prstGeom>
        </p:spPr>
      </p:pic>
      <p:sp>
        <p:nvSpPr>
          <p:cNvPr id="603144" name="Rectangle 8"/>
          <p:cNvSpPr>
            <a:spLocks noChangeArrowheads="1"/>
          </p:cNvSpPr>
          <p:nvPr userDrawn="1"/>
        </p:nvSpPr>
        <p:spPr bwMode="auto">
          <a:xfrm>
            <a:off x="-1" y="5384800"/>
            <a:ext cx="8766770" cy="1282700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616075" eaLnBrk="0" hangingPunct="0">
              <a:lnSpc>
                <a:spcPct val="110000"/>
              </a:lnSpc>
              <a:defRPr/>
            </a:pPr>
            <a:r>
              <a:rPr lang="en-US" sz="1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TEICrete</a:t>
            </a:r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b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sz="1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Heraklion</a:t>
            </a:r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Crete, Greece</a:t>
            </a:r>
            <a:endParaRPr lang="el-G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051" name="Oval 15"/>
          <p:cNvSpPr>
            <a:spLocks noChangeArrowheads="1"/>
          </p:cNvSpPr>
          <p:nvPr userDrawn="1"/>
        </p:nvSpPr>
        <p:spPr bwMode="auto">
          <a:xfrm>
            <a:off x="101600" y="5241925"/>
            <a:ext cx="1487488" cy="1539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pic>
        <p:nvPicPr>
          <p:cNvPr id="2052" name="Picture 7"/>
          <p:cNvPicPr>
            <a:picLocks noChangeAspect="1" noChangeArrowheads="1"/>
          </p:cNvPicPr>
          <p:nvPr userDrawn="1"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6000" contrast="-10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63" y="5213350"/>
            <a:ext cx="1573212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ChangeArrowheads="1"/>
          </p:cNvSpPr>
          <p:nvPr userDrawn="1"/>
        </p:nvSpPr>
        <p:spPr bwMode="auto">
          <a:xfrm>
            <a:off x="0" y="1319213"/>
            <a:ext cx="9209088" cy="1774825"/>
          </a:xfrm>
          <a:prstGeom prst="rect">
            <a:avLst/>
          </a:prstGeom>
          <a:solidFill>
            <a:srgbClr val="80808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1800">
              <a:solidFill>
                <a:srgbClr val="000000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-3175" y="1317625"/>
            <a:ext cx="6991350" cy="77788"/>
          </a:xfrm>
          <a:prstGeom prst="rect">
            <a:avLst/>
          </a:prstGeom>
          <a:solidFill>
            <a:srgbClr val="00577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l-GR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31838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175" algn="r" eaLnBrk="0" hangingPunct="0">
              <a:lnSpc>
                <a:spcPct val="110000"/>
              </a:lnSpc>
              <a:defRPr/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Technological Educational Institute of Crete</a:t>
            </a:r>
            <a:endParaRPr lang="el-GR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21" name="Rectangle 5"/>
          <p:cNvSpPr>
            <a:spLocks noChangeArrowheads="1"/>
          </p:cNvSpPr>
          <p:nvPr userDrawn="1"/>
        </p:nvSpPr>
        <p:spPr bwMode="auto">
          <a:xfrm>
            <a:off x="2505075" y="3022600"/>
            <a:ext cx="6667500" cy="777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l-GR" sz="2400" dirty="0">
              <a:solidFill>
                <a:srgbClr val="000000"/>
              </a:solidFill>
              <a:latin typeface="Times New Roman" pitchFamily="18" charset="0"/>
              <a:ea typeface="ＭＳ Ｐゴシック" pitchFamily="-111" charset="-128"/>
              <a:cs typeface="+mn-cs"/>
            </a:endParaRPr>
          </a:p>
        </p:txBody>
      </p:sp>
      <p:pic>
        <p:nvPicPr>
          <p:cNvPr id="11" name="Imagen 34"/>
          <p:cNvPicPr/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2762" y="4559984"/>
            <a:ext cx="3131798" cy="681941"/>
          </a:xfrm>
          <a:prstGeom prst="rect">
            <a:avLst/>
          </a:prstGeom>
        </p:spPr>
      </p:pic>
      <p:pic>
        <p:nvPicPr>
          <p:cNvPr id="12" name="Imagen 50"/>
          <p:cNvPicPr/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1405" y="5467537"/>
            <a:ext cx="3106436" cy="1117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1094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9pPr>
    </p:titleStyle>
    <p:bodyStyle>
      <a:lvl1pPr marL="269875" indent="-269875" algn="l" rtl="0" eaLnBrk="0" fontAlgn="base" hangingPunct="0">
        <a:spcBef>
          <a:spcPct val="25000"/>
        </a:spcBef>
        <a:spcAft>
          <a:spcPct val="0"/>
        </a:spcAft>
        <a:buFont typeface="Wingdings" charset="0"/>
        <a:buChar char="§"/>
        <a:defRPr sz="17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27063" indent="-1778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□"/>
        <a:defRPr sz="1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charset="0"/>
        </a:defRPr>
      </a:lvl3pPr>
      <a:lvl4pPr marL="1550988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0"/>
        </a:defRPr>
      </a:lvl4pPr>
      <a:lvl5pPr marL="1978025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charset="0"/>
        </a:defRPr>
      </a:lvl5pPr>
      <a:lvl6pPr marL="24352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8924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3496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068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1346" y="268018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</a:rPr>
              <a:t>UNIDAD 3</a:t>
            </a:r>
            <a:endParaRPr lang="en-US" sz="3600" b="1" dirty="0" smtClean="0">
              <a:solidFill>
                <a:prstClr val="white"/>
              </a:solidFill>
            </a:endParaRPr>
          </a:p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EXPRESIONES, TEMPORIZACIONES Y SONIDO</a:t>
            </a:r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36000"/>
                </a:schemeClr>
              </a:gs>
              <a:gs pos="100000">
                <a:schemeClr val="bg1">
                  <a:alpha val="0"/>
                </a:schemeClr>
              </a:gs>
              <a:gs pos="49000">
                <a:schemeClr val="tx2">
                  <a:lumMod val="20000"/>
                  <a:lumOff val="80000"/>
                  <a:alpha val="39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0681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10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TEMPORIZACIONES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10</a:t>
            </a:fld>
            <a:endParaRPr lang="el-GR" sz="1000" dirty="0"/>
          </a:p>
        </p:txBody>
      </p:sp>
      <p:sp>
        <p:nvSpPr>
          <p:cNvPr id="12" name="TextBox 3"/>
          <p:cNvSpPr txBox="1"/>
          <p:nvPr/>
        </p:nvSpPr>
        <p:spPr bwMode="auto">
          <a:xfrm>
            <a:off x="422299" y="1600711"/>
            <a:ext cx="8454134" cy="4129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Ø"/>
            </a:pPr>
            <a:r>
              <a:rPr lang="en-US" sz="2000" u="sng" dirty="0" smtClean="0">
                <a:latin typeface="+mn-lt"/>
              </a:rPr>
              <a:t>FUNCIÓN: DELAY()</a:t>
            </a:r>
            <a:endParaRPr lang="en-US" sz="2000" u="sng" dirty="0" smtClean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+mn-lt"/>
              </a:rPr>
              <a:t>Realiza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una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temporización</a:t>
            </a:r>
            <a:r>
              <a:rPr lang="en-US" sz="2000" dirty="0" smtClean="0">
                <a:latin typeface="+mn-lt"/>
              </a:rPr>
              <a:t> de </a:t>
            </a:r>
            <a:r>
              <a:rPr lang="en-US" sz="2000" dirty="0" err="1" smtClean="0">
                <a:latin typeface="+mn-lt"/>
              </a:rPr>
              <a:t>tantas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milésimas</a:t>
            </a:r>
            <a:r>
              <a:rPr lang="en-US" sz="2000" dirty="0" smtClean="0">
                <a:latin typeface="+mn-lt"/>
              </a:rPr>
              <a:t> de </a:t>
            </a:r>
            <a:r>
              <a:rPr lang="en-US" sz="2000" dirty="0" err="1" smtClean="0">
                <a:latin typeface="+mn-lt"/>
              </a:rPr>
              <a:t>segundo</a:t>
            </a:r>
            <a:r>
              <a:rPr lang="en-US" sz="2000" dirty="0" err="1" smtClean="0">
                <a:latin typeface="+mn-lt"/>
              </a:rPr>
              <a:t>s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como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indiques</a:t>
            </a:r>
            <a:r>
              <a:rPr lang="en-US" sz="2000" dirty="0" smtClean="0">
                <a:latin typeface="+mn-lt"/>
              </a:rPr>
              <a:t>.</a:t>
            </a:r>
            <a:endParaRPr lang="en-US" sz="2000" dirty="0" smtClean="0">
              <a:latin typeface="+mn-lt"/>
            </a:endParaRPr>
          </a:p>
          <a:p>
            <a:pPr lvl="2" algn="ctr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i="1" dirty="0" smtClean="0">
                <a:latin typeface="+mn-lt"/>
              </a:rPr>
              <a:t>delay(n</a:t>
            </a:r>
            <a:r>
              <a:rPr lang="en-US" sz="2000" b="1" i="1" dirty="0">
                <a:latin typeface="+mn-lt"/>
              </a:rPr>
              <a:t>); </a:t>
            </a:r>
            <a:endParaRPr lang="en-US" sz="2000" b="1" i="1" dirty="0" smtClean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i="1" dirty="0" smtClean="0">
                <a:latin typeface="+mn-lt"/>
              </a:rPr>
              <a:t>n</a:t>
            </a:r>
            <a:r>
              <a:rPr lang="en-US" sz="2000" i="1" dirty="0">
                <a:latin typeface="+mn-lt"/>
              </a:rPr>
              <a:t>: 	</a:t>
            </a:r>
            <a:r>
              <a:rPr lang="en-US" sz="2000" i="1" dirty="0" err="1" smtClean="0">
                <a:latin typeface="+mn-lt"/>
              </a:rPr>
              <a:t>indica</a:t>
            </a:r>
            <a:r>
              <a:rPr lang="en-US" sz="2000" i="1" dirty="0" smtClean="0">
                <a:latin typeface="+mn-lt"/>
              </a:rPr>
              <a:t> la </a:t>
            </a:r>
            <a:r>
              <a:rPr lang="en-US" sz="2000" i="1" dirty="0" err="1" smtClean="0">
                <a:latin typeface="+mn-lt"/>
              </a:rPr>
              <a:t>cantidad</a:t>
            </a:r>
            <a:r>
              <a:rPr lang="en-US" sz="2000" i="1" dirty="0" smtClean="0">
                <a:latin typeface="+mn-lt"/>
              </a:rPr>
              <a:t> de </a:t>
            </a:r>
            <a:r>
              <a:rPr lang="en-US" sz="2000" i="1" dirty="0" err="1" smtClean="0">
                <a:latin typeface="+mn-lt"/>
              </a:rPr>
              <a:t>milésimas</a:t>
            </a:r>
            <a:r>
              <a:rPr lang="en-US" sz="2000" i="1" dirty="0" smtClean="0">
                <a:latin typeface="+mn-lt"/>
              </a:rPr>
              <a:t> de </a:t>
            </a:r>
            <a:r>
              <a:rPr lang="en-US" sz="2000" i="1" dirty="0" err="1" smtClean="0">
                <a:latin typeface="+mn-lt"/>
              </a:rPr>
              <a:t>segundo</a:t>
            </a:r>
            <a:r>
              <a:rPr lang="en-US" sz="2000" i="1" dirty="0" smtClean="0">
                <a:latin typeface="+mn-lt"/>
              </a:rPr>
              <a:t> (</a:t>
            </a:r>
            <a:r>
              <a:rPr lang="en-US" sz="2000" i="1" dirty="0" err="1" smtClean="0">
                <a:latin typeface="+mn-lt"/>
              </a:rPr>
              <a:t>mS</a:t>
            </a:r>
            <a:r>
              <a:rPr lang="en-US" sz="2000" i="1" dirty="0">
                <a:latin typeface="+mn-lt"/>
              </a:rPr>
              <a:t>) </a:t>
            </a:r>
            <a:r>
              <a:rPr lang="en-US" sz="2000" i="1" dirty="0" err="1" smtClean="0">
                <a:latin typeface="+mn-lt"/>
              </a:rPr>
              <a:t>que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deseas</a:t>
            </a:r>
            <a:r>
              <a:rPr lang="en-US" sz="2000" i="1" dirty="0" smtClean="0">
                <a:latin typeface="+mn-lt"/>
              </a:rPr>
              <a:t> 	</a:t>
            </a:r>
            <a:r>
              <a:rPr lang="en-US" sz="2000" i="1" dirty="0" err="1" smtClean="0">
                <a:latin typeface="+mn-lt"/>
              </a:rPr>
              <a:t>temporizar</a:t>
            </a:r>
            <a:r>
              <a:rPr lang="en-US" sz="2000" i="1" dirty="0" smtClean="0">
                <a:latin typeface="+mn-lt"/>
              </a:rPr>
              <a:t>. Es un </a:t>
            </a:r>
            <a:r>
              <a:rPr lang="en-US" sz="2000" i="1" dirty="0" err="1" smtClean="0">
                <a:latin typeface="+mn-lt"/>
              </a:rPr>
              <a:t>número</a:t>
            </a:r>
            <a:r>
              <a:rPr lang="en-US" sz="2000" i="1" dirty="0" smtClean="0">
                <a:latin typeface="+mn-lt"/>
              </a:rPr>
              <a:t> largo sin </a:t>
            </a:r>
            <a:r>
              <a:rPr lang="en-US" sz="2000" i="1" dirty="0" err="1" smtClean="0">
                <a:latin typeface="+mn-lt"/>
              </a:rPr>
              <a:t>signo</a:t>
            </a:r>
            <a:r>
              <a:rPr lang="en-US" sz="2000" i="1" dirty="0" smtClean="0">
                <a:latin typeface="+mn-lt"/>
              </a:rPr>
              <a:t> de 32 bits, (unsigned 	long).</a:t>
            </a:r>
            <a:endParaRPr lang="en-US" sz="2000" b="1" i="1" dirty="0" smtClean="0">
              <a:latin typeface="+mn-lt"/>
            </a:endParaRPr>
          </a:p>
          <a:p>
            <a:pPr lvl="2" algn="ctr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dirty="0" smtClean="0">
                <a:latin typeface="+mn-lt"/>
              </a:rPr>
              <a:t>EJEMPLO</a:t>
            </a:r>
            <a:endParaRPr lang="en-US" sz="2000" b="1" dirty="0" smtClean="0">
              <a:latin typeface="+mn-lt"/>
            </a:endParaRPr>
          </a:p>
          <a:p>
            <a:pPr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1600" b="1" dirty="0">
                <a:latin typeface="+mn-lt"/>
              </a:rPr>
              <a:t> </a:t>
            </a:r>
            <a:r>
              <a:rPr lang="en-US" sz="1600" b="1" dirty="0" smtClean="0">
                <a:latin typeface="+mn-lt"/>
              </a:rPr>
              <a:t>              A </a:t>
            </a:r>
            <a:r>
              <a:rPr lang="en-US" sz="1600" b="1" dirty="0">
                <a:latin typeface="+mn-lt"/>
              </a:rPr>
              <a:t>= 100; </a:t>
            </a:r>
          </a:p>
          <a:p>
            <a:pPr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1600" b="1" dirty="0" smtClean="0">
                <a:latin typeface="+mn-lt"/>
              </a:rPr>
              <a:t>               delay (A</a:t>
            </a:r>
            <a:r>
              <a:rPr lang="en-US" sz="1600" b="1" dirty="0">
                <a:latin typeface="+mn-lt"/>
              </a:rPr>
              <a:t>);  </a:t>
            </a:r>
            <a:r>
              <a:rPr lang="en-US" sz="1600" b="1" dirty="0" smtClean="0">
                <a:latin typeface="+mn-lt"/>
              </a:rPr>
              <a:t>	</a:t>
            </a:r>
            <a:r>
              <a:rPr lang="en-US" sz="1600" i="1" dirty="0">
                <a:latin typeface="+mn-lt"/>
              </a:rPr>
              <a:t>//</a:t>
            </a:r>
            <a:r>
              <a:rPr lang="en-US" sz="1600" i="1" dirty="0" err="1" smtClean="0">
                <a:latin typeface="+mn-lt"/>
              </a:rPr>
              <a:t>Pausa</a:t>
            </a:r>
            <a:r>
              <a:rPr lang="en-US" sz="1600" i="1" dirty="0" smtClean="0">
                <a:latin typeface="+mn-lt"/>
              </a:rPr>
              <a:t> el </a:t>
            </a:r>
            <a:r>
              <a:rPr lang="en-US" sz="1600" i="1" dirty="0" err="1" smtClean="0">
                <a:latin typeface="+mn-lt"/>
              </a:rPr>
              <a:t>programa</a:t>
            </a:r>
            <a:r>
              <a:rPr lang="en-US" sz="1600" i="1" dirty="0" smtClean="0">
                <a:latin typeface="+mn-lt"/>
              </a:rPr>
              <a:t> </a:t>
            </a:r>
            <a:r>
              <a:rPr lang="en-US" sz="1600" i="1" dirty="0" err="1" smtClean="0">
                <a:latin typeface="+mn-lt"/>
              </a:rPr>
              <a:t>durante</a:t>
            </a:r>
            <a:r>
              <a:rPr lang="en-US" sz="1600" i="1" dirty="0" smtClean="0">
                <a:latin typeface="+mn-lt"/>
              </a:rPr>
              <a:t> 100 </a:t>
            </a:r>
            <a:r>
              <a:rPr lang="en-US" sz="1600" i="1" dirty="0" err="1">
                <a:latin typeface="+mn-lt"/>
              </a:rPr>
              <a:t>mS</a:t>
            </a:r>
            <a:r>
              <a:rPr lang="en-US" sz="1600" i="1" dirty="0">
                <a:latin typeface="+mn-lt"/>
              </a:rPr>
              <a:t> = 0.1 </a:t>
            </a:r>
            <a:r>
              <a:rPr lang="en-US" sz="1600" i="1" dirty="0" err="1" smtClean="0">
                <a:latin typeface="+mn-lt"/>
              </a:rPr>
              <a:t>segundos</a:t>
            </a:r>
            <a:r>
              <a:rPr lang="en-US" sz="1600" i="1" dirty="0" smtClean="0">
                <a:latin typeface="+mn-lt"/>
              </a:rPr>
              <a:t> delay(1000</a:t>
            </a:r>
            <a:r>
              <a:rPr lang="en-US" sz="1600" i="1" dirty="0">
                <a:latin typeface="+mn-lt"/>
              </a:rPr>
              <a:t>)</a:t>
            </a:r>
          </a:p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7194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11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TEMPORIZACIONES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11</a:t>
            </a:fld>
            <a:endParaRPr lang="el-GR" sz="1000" dirty="0"/>
          </a:p>
        </p:txBody>
      </p:sp>
      <p:sp>
        <p:nvSpPr>
          <p:cNvPr id="12" name="TextBox 3"/>
          <p:cNvSpPr txBox="1"/>
          <p:nvPr/>
        </p:nvSpPr>
        <p:spPr bwMode="auto">
          <a:xfrm>
            <a:off x="281622" y="690863"/>
            <a:ext cx="8454415" cy="3189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Ø"/>
            </a:pPr>
            <a:r>
              <a:rPr lang="en-US" sz="1800" u="sng" dirty="0" smtClean="0">
                <a:latin typeface="+mn-lt"/>
              </a:rPr>
              <a:t>FUNCIÓN: </a:t>
            </a:r>
            <a:r>
              <a:rPr lang="en-US" sz="1800" u="sng" dirty="0" smtClean="0">
                <a:latin typeface="+mn-lt"/>
              </a:rPr>
              <a:t>MICROS()</a:t>
            </a:r>
            <a:endParaRPr lang="en-US" sz="1800" u="sng" dirty="0" smtClean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1800" dirty="0" err="1" smtClean="0">
                <a:latin typeface="+mn-lt"/>
              </a:rPr>
              <a:t>Devuele</a:t>
            </a:r>
            <a:r>
              <a:rPr lang="en-US" sz="1800" dirty="0" smtClean="0">
                <a:latin typeface="+mn-lt"/>
              </a:rPr>
              <a:t> el </a:t>
            </a:r>
            <a:r>
              <a:rPr lang="en-US" sz="1800" dirty="0" err="1" smtClean="0">
                <a:latin typeface="+mn-lt"/>
              </a:rPr>
              <a:t>número</a:t>
            </a:r>
            <a:r>
              <a:rPr lang="en-US" sz="1800" dirty="0" smtClean="0">
                <a:latin typeface="+mn-lt"/>
              </a:rPr>
              <a:t> de </a:t>
            </a:r>
            <a:r>
              <a:rPr lang="en-US" sz="1800" dirty="0" err="1" smtClean="0">
                <a:latin typeface="+mn-lt"/>
              </a:rPr>
              <a:t>microsegundos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transcurridos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desde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que</a:t>
            </a:r>
            <a:r>
              <a:rPr lang="en-US" sz="1800" dirty="0" smtClean="0">
                <a:latin typeface="+mn-lt"/>
              </a:rPr>
              <a:t> el </a:t>
            </a:r>
            <a:r>
              <a:rPr lang="en-US" sz="1800" dirty="0" err="1" smtClean="0">
                <a:latin typeface="+mn-lt"/>
              </a:rPr>
              <a:t>Arduino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realizó</a:t>
            </a:r>
            <a:r>
              <a:rPr lang="en-US" sz="1800" dirty="0" smtClean="0">
                <a:latin typeface="+mn-lt"/>
              </a:rPr>
              <a:t> la </a:t>
            </a:r>
            <a:r>
              <a:rPr lang="en-US" sz="1800" dirty="0" err="1" smtClean="0">
                <a:latin typeface="+mn-lt"/>
              </a:rPr>
              <a:t>secuencia</a:t>
            </a:r>
            <a:r>
              <a:rPr lang="en-US" sz="1800" dirty="0" smtClean="0">
                <a:latin typeface="+mn-lt"/>
              </a:rPr>
              <a:t> de </a:t>
            </a:r>
            <a:r>
              <a:rPr lang="en-US" sz="1800" dirty="0" err="1" smtClean="0">
                <a:latin typeface="+mn-lt"/>
              </a:rPr>
              <a:t>inicio</a:t>
            </a:r>
            <a:r>
              <a:rPr lang="en-US" sz="1800" dirty="0" smtClean="0">
                <a:latin typeface="+mn-lt"/>
              </a:rPr>
              <a:t> y </a:t>
            </a:r>
            <a:r>
              <a:rPr lang="en-US" sz="1800" dirty="0" err="1" smtClean="0">
                <a:latin typeface="+mn-lt"/>
              </a:rPr>
              <a:t>empezó</a:t>
            </a:r>
            <a:r>
              <a:rPr lang="en-US" sz="1800" dirty="0" smtClean="0">
                <a:latin typeface="+mn-lt"/>
              </a:rPr>
              <a:t> a </a:t>
            </a:r>
            <a:r>
              <a:rPr lang="en-US" sz="1800" dirty="0" err="1" smtClean="0">
                <a:latin typeface="+mn-lt"/>
              </a:rPr>
              <a:t>ejecutar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tu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programa</a:t>
            </a:r>
            <a:r>
              <a:rPr lang="en-US" sz="1800" dirty="0" smtClean="0">
                <a:latin typeface="+mn-lt"/>
              </a:rPr>
              <a:t>.</a:t>
            </a:r>
            <a:endParaRPr lang="en-US" sz="1800" dirty="0" smtClean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1800" dirty="0" err="1" smtClean="0">
                <a:latin typeface="+mn-lt"/>
              </a:rPr>
              <a:t>Devuelve</a:t>
            </a:r>
            <a:r>
              <a:rPr lang="en-US" sz="1800" dirty="0" smtClean="0">
                <a:latin typeface="+mn-lt"/>
              </a:rPr>
              <a:t> un valor largo sin </a:t>
            </a:r>
            <a:r>
              <a:rPr lang="en-US" sz="1800" dirty="0" err="1" smtClean="0">
                <a:latin typeface="+mn-lt"/>
              </a:rPr>
              <a:t>signo</a:t>
            </a:r>
            <a:r>
              <a:rPr lang="en-US" sz="1800" dirty="0" smtClean="0">
                <a:latin typeface="+mn-lt"/>
              </a:rPr>
              <a:t> (unsigned long) </a:t>
            </a:r>
            <a:r>
              <a:rPr lang="en-US" sz="1800" dirty="0" err="1" smtClean="0">
                <a:latin typeface="+mn-lt"/>
              </a:rPr>
              <a:t>capaz</a:t>
            </a:r>
            <a:r>
              <a:rPr lang="en-US" sz="1800" dirty="0" smtClean="0">
                <a:latin typeface="+mn-lt"/>
              </a:rPr>
              <a:t> de </a:t>
            </a:r>
            <a:r>
              <a:rPr lang="en-US" sz="1800" dirty="0" err="1" smtClean="0">
                <a:latin typeface="+mn-lt"/>
              </a:rPr>
              <a:t>representar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aproximadamente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unos</a:t>
            </a:r>
            <a:r>
              <a:rPr lang="en-US" sz="1800" dirty="0" smtClean="0">
                <a:latin typeface="+mn-lt"/>
              </a:rPr>
              <a:t> 70 </a:t>
            </a:r>
            <a:r>
              <a:rPr lang="en-US" sz="1800" dirty="0" err="1" smtClean="0">
                <a:latin typeface="+mn-lt"/>
              </a:rPr>
              <a:t>minutos</a:t>
            </a:r>
            <a:r>
              <a:rPr lang="en-US" sz="1800" dirty="0" smtClean="0">
                <a:latin typeface="+mn-lt"/>
              </a:rPr>
              <a:t> de </a:t>
            </a:r>
            <a:r>
              <a:rPr lang="en-US" sz="1800" dirty="0" err="1" smtClean="0">
                <a:latin typeface="+mn-lt"/>
              </a:rPr>
              <a:t>funcionamiento</a:t>
            </a:r>
            <a:r>
              <a:rPr lang="en-US" sz="1800" dirty="0" smtClean="0">
                <a:latin typeface="+mn-lt"/>
              </a:rPr>
              <a:t>.</a:t>
            </a:r>
            <a:endParaRPr lang="en-US" sz="1800" dirty="0">
              <a:latin typeface="+mn-lt"/>
            </a:endParaRPr>
          </a:p>
          <a:p>
            <a:pPr lvl="2" algn="ctr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1800" b="1" i="1" dirty="0" err="1">
                <a:latin typeface="+mn-lt"/>
              </a:rPr>
              <a:t>var</a:t>
            </a:r>
            <a:r>
              <a:rPr lang="en-US" sz="1800" b="1" i="1" dirty="0">
                <a:latin typeface="+mn-lt"/>
              </a:rPr>
              <a:t> =  micros(); </a:t>
            </a:r>
            <a:endParaRPr lang="en-US" sz="1800" b="1" i="1" dirty="0" smtClean="0">
              <a:latin typeface="+mn-lt"/>
            </a:endParaRPr>
          </a:p>
          <a:p>
            <a:pPr lvl="2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1800" i="1" dirty="0" err="1">
                <a:latin typeface="+mn-lt"/>
              </a:rPr>
              <a:t>var</a:t>
            </a:r>
            <a:r>
              <a:rPr lang="en-US" sz="1800" i="1" dirty="0">
                <a:latin typeface="+mn-lt"/>
              </a:rPr>
              <a:t>: 	</a:t>
            </a:r>
            <a:r>
              <a:rPr lang="en-US" sz="1800" i="1" dirty="0" smtClean="0">
                <a:latin typeface="+mn-lt"/>
              </a:rPr>
              <a:t>Es la variable </a:t>
            </a:r>
            <a:r>
              <a:rPr lang="en-US" sz="1800" i="1" dirty="0" err="1" smtClean="0">
                <a:latin typeface="+mn-lt"/>
              </a:rPr>
              <a:t>donde</a:t>
            </a:r>
            <a:r>
              <a:rPr lang="en-US" sz="1800" i="1" dirty="0" smtClean="0">
                <a:latin typeface="+mn-lt"/>
              </a:rPr>
              <a:t> se </a:t>
            </a:r>
            <a:r>
              <a:rPr lang="en-US" sz="1800" i="1" dirty="0" err="1" smtClean="0">
                <a:latin typeface="+mn-lt"/>
              </a:rPr>
              <a:t>almacenan</a:t>
            </a:r>
            <a:r>
              <a:rPr lang="en-US" sz="1800" i="1" dirty="0" smtClean="0">
                <a:latin typeface="+mn-lt"/>
              </a:rPr>
              <a:t> los </a:t>
            </a:r>
            <a:r>
              <a:rPr lang="en-US" sz="1800" i="1" dirty="0" err="1" smtClean="0">
                <a:latin typeface="+mn-lt"/>
              </a:rPr>
              <a:t>microsegundos</a:t>
            </a:r>
            <a:r>
              <a:rPr lang="en-US" sz="1800" i="1" dirty="0" smtClean="0">
                <a:latin typeface="+mn-lt"/>
              </a:rPr>
              <a:t> (µS</a:t>
            </a:r>
            <a:r>
              <a:rPr lang="en-US" sz="1800" i="1" dirty="0">
                <a:latin typeface="+mn-lt"/>
              </a:rPr>
              <a:t>) </a:t>
            </a:r>
            <a:r>
              <a:rPr lang="en-US" sz="1800" i="1" dirty="0" err="1" smtClean="0">
                <a:latin typeface="+mn-lt"/>
              </a:rPr>
              <a:t>transcurridos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desde</a:t>
            </a:r>
            <a:r>
              <a:rPr lang="en-US" sz="1800" i="1" dirty="0" smtClean="0">
                <a:latin typeface="+mn-lt"/>
              </a:rPr>
              <a:t> </a:t>
            </a:r>
            <a:r>
              <a:rPr lang="en-US" sz="1800" i="1" dirty="0" err="1" smtClean="0">
                <a:latin typeface="+mn-lt"/>
              </a:rPr>
              <a:t>que</a:t>
            </a:r>
            <a:r>
              <a:rPr lang="en-US" sz="1800" i="1" dirty="0" smtClean="0">
                <a:latin typeface="+mn-lt"/>
              </a:rPr>
              <a:t> se </a:t>
            </a:r>
            <a:r>
              <a:rPr lang="en-US" sz="1800" i="1" dirty="0" err="1" smtClean="0">
                <a:latin typeface="+mn-lt"/>
              </a:rPr>
              <a:t>reinició</a:t>
            </a:r>
            <a:r>
              <a:rPr lang="en-US" sz="1800" i="1" dirty="0" smtClean="0">
                <a:latin typeface="+mn-lt"/>
              </a:rPr>
              <a:t> el </a:t>
            </a:r>
            <a:r>
              <a:rPr lang="en-US" sz="1800" i="1" dirty="0" err="1" smtClean="0">
                <a:latin typeface="+mn-lt"/>
              </a:rPr>
              <a:t>sistema</a:t>
            </a:r>
            <a:r>
              <a:rPr lang="en-US" sz="1800" i="1" dirty="0" smtClean="0">
                <a:latin typeface="+mn-lt"/>
              </a:rPr>
              <a:t>.</a:t>
            </a:r>
            <a:endParaRPr lang="en-US" sz="1800" i="1" dirty="0" smtClean="0">
              <a:latin typeface="+mn-lt"/>
            </a:endParaRPr>
          </a:p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b="1" dirty="0" smtClean="0">
              <a:latin typeface="+mn-lt"/>
            </a:endParaRPr>
          </a:p>
        </p:txBody>
      </p:sp>
      <p:sp>
        <p:nvSpPr>
          <p:cNvPr id="9" name="TextBox 3"/>
          <p:cNvSpPr txBox="1"/>
          <p:nvPr/>
        </p:nvSpPr>
        <p:spPr bwMode="auto">
          <a:xfrm>
            <a:off x="281622" y="3547045"/>
            <a:ext cx="8454134" cy="352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Ø"/>
            </a:pPr>
            <a:r>
              <a:rPr lang="en-US" sz="1800" u="sng" dirty="0" smtClean="0">
                <a:latin typeface="+mn-lt"/>
              </a:rPr>
              <a:t>FUNCIÓN: </a:t>
            </a:r>
            <a:r>
              <a:rPr lang="en-US" sz="1800" u="sng" dirty="0" smtClean="0">
                <a:latin typeface="+mn-lt"/>
              </a:rPr>
              <a:t>MILLIS()</a:t>
            </a:r>
            <a:endParaRPr lang="en-US" sz="1800" u="sng" dirty="0" smtClean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s-ES" sz="1800" dirty="0" smtClean="0">
                <a:latin typeface="+mn-lt"/>
              </a:rPr>
              <a:t>Devuelve el número de milésimas de segundos (</a:t>
            </a:r>
            <a:r>
              <a:rPr lang="es-ES" sz="1800" dirty="0" err="1" smtClean="0">
                <a:latin typeface="+mn-lt"/>
              </a:rPr>
              <a:t>mS</a:t>
            </a:r>
            <a:r>
              <a:rPr lang="es-ES" sz="1800" dirty="0" smtClean="0">
                <a:latin typeface="+mn-lt"/>
              </a:rPr>
              <a:t>) transcurridos desde que el </a:t>
            </a:r>
            <a:r>
              <a:rPr lang="es-ES" sz="1800" dirty="0" err="1" smtClean="0">
                <a:latin typeface="+mn-lt"/>
              </a:rPr>
              <a:t>Arduino</a:t>
            </a:r>
            <a:r>
              <a:rPr lang="es-ES" sz="1800" dirty="0" smtClean="0">
                <a:latin typeface="+mn-lt"/>
              </a:rPr>
              <a:t> realizó la secuencia de inicio y comenzó a ejecutar tu programa, hasta el momento actual. </a:t>
            </a:r>
            <a:endParaRPr lang="es-ES" sz="1800" dirty="0" smtClean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s-ES" sz="1800" dirty="0" smtClean="0">
                <a:latin typeface="+mn-lt"/>
              </a:rPr>
              <a:t>Devuelve un valor largo sin signo (</a:t>
            </a:r>
            <a:r>
              <a:rPr lang="es-ES" sz="1800" dirty="0" err="1" smtClean="0">
                <a:latin typeface="+mn-lt"/>
              </a:rPr>
              <a:t>unsigned</a:t>
            </a:r>
            <a:r>
              <a:rPr lang="es-ES" sz="1800" dirty="0" smtClean="0">
                <a:latin typeface="+mn-lt"/>
              </a:rPr>
              <a:t> </a:t>
            </a:r>
            <a:r>
              <a:rPr lang="es-ES" sz="1800" dirty="0" err="1" smtClean="0">
                <a:latin typeface="+mn-lt"/>
              </a:rPr>
              <a:t>long</a:t>
            </a:r>
            <a:r>
              <a:rPr lang="es-ES" sz="1800" dirty="0" smtClean="0">
                <a:latin typeface="+mn-lt"/>
              </a:rPr>
              <a:t>) capaz de representar aproximadamente unos 50 días de funcionamiento. </a:t>
            </a:r>
            <a:endParaRPr lang="es-ES" sz="1800" dirty="0" smtClean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s-ES" sz="1800" b="1" i="1" dirty="0" smtClean="0">
                <a:latin typeface="+mn-lt"/>
              </a:rPr>
              <a:t>	</a:t>
            </a:r>
            <a:r>
              <a:rPr lang="es-ES" sz="1800" b="1" i="1" dirty="0" smtClean="0">
                <a:latin typeface="+mn-lt"/>
              </a:rPr>
              <a:t>			</a:t>
            </a:r>
            <a:r>
              <a:rPr lang="en-US" sz="1800" b="1" i="1" dirty="0" err="1" smtClean="0">
                <a:latin typeface="+mn-lt"/>
              </a:rPr>
              <a:t>var</a:t>
            </a:r>
            <a:r>
              <a:rPr lang="en-US" sz="1800" b="1" i="1" dirty="0" smtClean="0">
                <a:latin typeface="+mn-lt"/>
              </a:rPr>
              <a:t> </a:t>
            </a:r>
            <a:r>
              <a:rPr lang="en-US" sz="1800" b="1" i="1" dirty="0">
                <a:latin typeface="+mn-lt"/>
              </a:rPr>
              <a:t>=  micros(); </a:t>
            </a:r>
            <a:endParaRPr lang="en-US" sz="1800" b="1" i="1" dirty="0" smtClean="0">
              <a:latin typeface="+mn-lt"/>
            </a:endParaRPr>
          </a:p>
          <a:p>
            <a:pPr lvl="2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1800" i="1" dirty="0" err="1">
                <a:latin typeface="+mn-lt"/>
              </a:rPr>
              <a:t>var</a:t>
            </a:r>
            <a:r>
              <a:rPr lang="en-US" sz="1800" i="1" dirty="0">
                <a:latin typeface="+mn-lt"/>
              </a:rPr>
              <a:t>: 	</a:t>
            </a:r>
            <a:r>
              <a:rPr lang="es-ES" sz="1800" dirty="0" smtClean="0">
                <a:latin typeface="+mn-lt"/>
              </a:rPr>
              <a:t>Es la variable donde se almacenan las milésimas de segundo (</a:t>
            </a:r>
            <a:r>
              <a:rPr lang="es-ES" sz="1800" dirty="0" err="1" smtClean="0">
                <a:latin typeface="+mn-lt"/>
              </a:rPr>
              <a:t>mS</a:t>
            </a:r>
            <a:r>
              <a:rPr lang="es-ES" sz="1800" dirty="0" smtClean="0">
                <a:latin typeface="+mn-lt"/>
              </a:rPr>
              <a:t>) </a:t>
            </a:r>
            <a:r>
              <a:rPr lang="es-ES" sz="1800" dirty="0" smtClean="0">
                <a:latin typeface="+mn-lt"/>
              </a:rPr>
              <a:t>	transcurridas </a:t>
            </a:r>
            <a:r>
              <a:rPr lang="es-ES" sz="1800" dirty="0" smtClean="0">
                <a:latin typeface="+mn-lt"/>
              </a:rPr>
              <a:t>desde que se reinició el sistema</a:t>
            </a:r>
            <a:endParaRPr lang="en-US" sz="1800" i="1" dirty="0" smtClean="0">
              <a:latin typeface="+mn-lt"/>
            </a:endParaRPr>
          </a:p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4218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677508"/>
            <a:ext cx="8454134" cy="76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¿</a:t>
            </a:r>
            <a:r>
              <a:rPr lang="en-US" sz="2000" dirty="0" err="1" smtClean="0">
                <a:latin typeface="+mn-lt"/>
              </a:rPr>
              <a:t>Qué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necesitas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para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crear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sonido</a:t>
            </a:r>
            <a:r>
              <a:rPr lang="en-US" sz="2000" dirty="0" smtClean="0">
                <a:latin typeface="+mn-lt"/>
              </a:rPr>
              <a:t>?</a:t>
            </a: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12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SONIDO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12</a:t>
            </a:fld>
            <a:endParaRPr lang="el-GR" sz="1000" dirty="0"/>
          </a:p>
        </p:txBody>
      </p:sp>
      <p:sp>
        <p:nvSpPr>
          <p:cNvPr id="2" name="Rectángulo 1"/>
          <p:cNvSpPr/>
          <p:nvPr/>
        </p:nvSpPr>
        <p:spPr>
          <a:xfrm>
            <a:off x="522383" y="1156695"/>
            <a:ext cx="825396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>
                <a:latin typeface="+mn-lt"/>
              </a:rPr>
              <a:t>Un </a:t>
            </a:r>
            <a:r>
              <a:rPr lang="en-US" dirty="0" err="1" smtClean="0">
                <a:latin typeface="+mn-lt"/>
              </a:rPr>
              <a:t>dispositivo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capaz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vibrar</a:t>
            </a:r>
            <a:r>
              <a:rPr lang="en-US" dirty="0" smtClean="0">
                <a:latin typeface="+mn-lt"/>
              </a:rPr>
              <a:t> y </a:t>
            </a:r>
            <a:r>
              <a:rPr lang="en-US" dirty="0" err="1" smtClean="0">
                <a:latin typeface="+mn-lt"/>
              </a:rPr>
              <a:t>producir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cambios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presión</a:t>
            </a:r>
            <a:r>
              <a:rPr lang="en-US" dirty="0" smtClean="0">
                <a:latin typeface="+mn-lt"/>
              </a:rPr>
              <a:t> u </a:t>
            </a:r>
            <a:r>
              <a:rPr lang="en-US" dirty="0" err="1" smtClean="0">
                <a:latin typeface="+mn-lt"/>
              </a:rPr>
              <a:t>ondas</a:t>
            </a:r>
            <a:r>
              <a:rPr lang="en-US" dirty="0" smtClean="0">
                <a:latin typeface="+mn-lt"/>
              </a:rPr>
              <a:t> en el </a:t>
            </a:r>
            <a:r>
              <a:rPr lang="en-US" dirty="0" err="1" smtClean="0">
                <a:latin typeface="+mn-lt"/>
              </a:rPr>
              <a:t>aire</a:t>
            </a:r>
            <a:endParaRPr lang="en-US" dirty="0" smtClean="0">
              <a:latin typeface="+mn-lt"/>
            </a:endParaRPr>
          </a:p>
          <a:p>
            <a:endParaRPr lang="en-US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err="1" smtClean="0">
                <a:latin typeface="+mn-lt"/>
              </a:rPr>
              <a:t>Estas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ondas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llegan</a:t>
            </a:r>
            <a:r>
              <a:rPr lang="en-US" dirty="0" smtClean="0">
                <a:latin typeface="+mn-lt"/>
              </a:rPr>
              <a:t> </a:t>
            </a:r>
            <a:r>
              <a:rPr lang="es-ES" dirty="0" smtClean="0">
                <a:latin typeface="+mn-lt"/>
              </a:rPr>
              <a:t>al tímpano de nuestro oído, donde nuestro cerebro las percibe como sonidos</a:t>
            </a:r>
            <a:endParaRPr lang="en-US" dirty="0" smtClean="0">
              <a:latin typeface="+mn-lt"/>
            </a:endParaRPr>
          </a:p>
          <a:p>
            <a:endParaRPr lang="en-US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dirty="0" smtClean="0">
                <a:latin typeface="+mn-lt"/>
              </a:rPr>
              <a:t>También hay otros aparatos, por todos conocidos, capaces de producir cambios de presión en el aire y generar por tanto ondas que transportan </a:t>
            </a:r>
            <a:r>
              <a:rPr lang="es-ES" dirty="0" smtClean="0"/>
              <a:t>el sonido: altavoces, auriculares, zumbadores, sirenas, </a:t>
            </a:r>
            <a:r>
              <a:rPr lang="es-ES" dirty="0" err="1" smtClean="0"/>
              <a:t>etc</a:t>
            </a:r>
            <a:r>
              <a:rPr lang="es-ES" dirty="0" smtClean="0"/>
              <a:t>…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S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dirty="0" smtClean="0">
                <a:latin typeface="+mn-lt"/>
              </a:rPr>
              <a:t>El </a:t>
            </a:r>
            <a:r>
              <a:rPr lang="es-ES" dirty="0" smtClean="0">
                <a:latin typeface="+mn-lt"/>
              </a:rPr>
              <a:t>oído humano es capaz de percibir y escuchar vibraciones que van desde los 20 Hz hasta los 20000 Hz (20 </a:t>
            </a:r>
            <a:r>
              <a:rPr lang="es-ES" dirty="0" err="1" smtClean="0">
                <a:latin typeface="+mn-lt"/>
              </a:rPr>
              <a:t>KHz</a:t>
            </a:r>
            <a:r>
              <a:rPr lang="es-ES" dirty="0" smtClean="0">
                <a:latin typeface="+mn-lt"/>
              </a:rPr>
              <a:t>) o ciclos por segundo. Esto es la frecuencia o el número de veces por segundo que una señal pasa de “1” a “0”. </a:t>
            </a:r>
            <a:endParaRPr lang="es-ES" dirty="0">
              <a:latin typeface="+mn-lt"/>
            </a:endParaRPr>
          </a:p>
        </p:txBody>
      </p:sp>
      <p:pic>
        <p:nvPicPr>
          <p:cNvPr id="12" name="Imagen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4394" y="4923693"/>
            <a:ext cx="5729217" cy="14278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30867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04531" y="761913"/>
            <a:ext cx="8454134" cy="638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s-ES" sz="2000" dirty="0" smtClean="0">
                <a:latin typeface="+mn-lt"/>
              </a:rPr>
              <a:t>E</a:t>
            </a:r>
            <a:r>
              <a:rPr lang="es-ES" sz="2000" dirty="0" smtClean="0">
                <a:latin typeface="+mn-lt"/>
              </a:rPr>
              <a:t>l </a:t>
            </a:r>
            <a:r>
              <a:rPr lang="es-ES" sz="2000" dirty="0" smtClean="0">
                <a:latin typeface="+mn-lt"/>
              </a:rPr>
              <a:t>lenguaje </a:t>
            </a:r>
            <a:r>
              <a:rPr lang="es-ES" sz="2000" dirty="0" err="1" smtClean="0">
                <a:latin typeface="+mn-lt"/>
              </a:rPr>
              <a:t>Arduino</a:t>
            </a:r>
            <a:r>
              <a:rPr lang="es-ES" sz="2000" dirty="0" smtClean="0">
                <a:latin typeface="+mn-lt"/>
              </a:rPr>
              <a:t> de programación te va facilitar enormemente la generación de todo tipo de </a:t>
            </a:r>
            <a:r>
              <a:rPr lang="es-ES" sz="2000" dirty="0" smtClean="0">
                <a:latin typeface="+mn-lt"/>
              </a:rPr>
              <a:t>sonidos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s-ES" sz="2000" dirty="0" smtClean="0">
                <a:latin typeface="+mn-lt"/>
              </a:rPr>
              <a:t>	</a:t>
            </a:r>
            <a:r>
              <a:rPr lang="es-ES" sz="2000" dirty="0" smtClean="0">
                <a:latin typeface="+mn-lt"/>
              </a:rPr>
              <a:t>	</a:t>
            </a:r>
            <a:r>
              <a:rPr lang="es-ES" sz="2000" dirty="0" smtClean="0">
                <a:latin typeface="+mn-lt"/>
              </a:rPr>
              <a:t>Simplemente indicarás la frecuencia F deseada y él se encargará de lo </a:t>
            </a:r>
            <a:r>
              <a:rPr lang="es-ES" sz="2000" dirty="0" smtClean="0">
                <a:latin typeface="+mn-lt"/>
              </a:rPr>
              <a:t>	demás</a:t>
            </a:r>
            <a:r>
              <a:rPr lang="en-US" sz="2000" dirty="0" smtClean="0">
                <a:latin typeface="+mn-lt"/>
              </a:rPr>
              <a:t>.</a:t>
            </a:r>
            <a:endParaRPr lang="en-US" sz="2000" dirty="0" smtClean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Ø"/>
            </a:pPr>
            <a:r>
              <a:rPr lang="en-US" sz="2000" u="sng" dirty="0" smtClean="0">
                <a:latin typeface="+mn-lt"/>
              </a:rPr>
              <a:t>FUNCIÓN: TONE()</a:t>
            </a:r>
            <a:endParaRPr lang="en-US" sz="2000" u="sng" dirty="0" smtClean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n-lt"/>
              </a:rPr>
              <a:t>Genera un </a:t>
            </a:r>
            <a:r>
              <a:rPr lang="en-GB" sz="2000" dirty="0" err="1" smtClean="0">
                <a:latin typeface="+mn-lt"/>
              </a:rPr>
              <a:t>sonido</a:t>
            </a:r>
            <a:r>
              <a:rPr lang="en-GB" sz="2000" dirty="0" smtClean="0">
                <a:latin typeface="+mn-lt"/>
              </a:rPr>
              <a:t> con la </a:t>
            </a:r>
            <a:r>
              <a:rPr lang="en-GB" sz="2000" dirty="0" err="1" smtClean="0">
                <a:latin typeface="+mn-lt"/>
              </a:rPr>
              <a:t>frecuencia</a:t>
            </a:r>
            <a:r>
              <a:rPr lang="en-GB" sz="2000" dirty="0" smtClean="0">
                <a:latin typeface="+mn-lt"/>
              </a:rPr>
              <a:t> F </a:t>
            </a:r>
            <a:r>
              <a:rPr lang="en-GB" sz="2000" dirty="0" err="1" smtClean="0">
                <a:latin typeface="+mn-lt"/>
              </a:rPr>
              <a:t>deseada</a:t>
            </a:r>
            <a:r>
              <a:rPr lang="en-GB" sz="2000" dirty="0" smtClean="0">
                <a:latin typeface="+mn-lt"/>
              </a:rPr>
              <a:t>, </a:t>
            </a:r>
            <a:r>
              <a:rPr lang="en-GB" sz="2000" dirty="0" err="1" smtClean="0">
                <a:latin typeface="+mn-lt"/>
              </a:rPr>
              <a:t>sobre</a:t>
            </a:r>
            <a:r>
              <a:rPr lang="en-GB" sz="2000" dirty="0" smtClean="0">
                <a:latin typeface="+mn-lt"/>
              </a:rPr>
              <a:t> la </a:t>
            </a:r>
            <a:r>
              <a:rPr lang="en-GB" sz="2000" dirty="0" err="1" smtClean="0">
                <a:latin typeface="+mn-lt"/>
              </a:rPr>
              <a:t>patilla</a:t>
            </a:r>
            <a:r>
              <a:rPr lang="en-GB" sz="2000" dirty="0" smtClean="0">
                <a:latin typeface="+mn-lt"/>
              </a:rPr>
              <a:t> de </a:t>
            </a:r>
            <a:r>
              <a:rPr lang="en-GB" sz="2000" dirty="0" err="1" smtClean="0">
                <a:latin typeface="+mn-lt"/>
              </a:rPr>
              <a:t>salida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que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indiquemos</a:t>
            </a:r>
            <a:r>
              <a:rPr lang="en-GB" sz="2000" dirty="0" smtClean="0">
                <a:latin typeface="+mn-lt"/>
              </a:rPr>
              <a:t> y con la </a:t>
            </a:r>
            <a:r>
              <a:rPr lang="en-GB" sz="2000" dirty="0" err="1" smtClean="0">
                <a:latin typeface="+mn-lt"/>
              </a:rPr>
              <a:t>duración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que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queramos</a:t>
            </a:r>
            <a:r>
              <a:rPr lang="en-US" sz="2000" dirty="0" smtClean="0">
                <a:latin typeface="+mn-lt"/>
              </a:rPr>
              <a:t>. </a:t>
            </a:r>
            <a:endParaRPr lang="en-US" sz="2000" dirty="0" smtClean="0">
              <a:latin typeface="+mn-lt"/>
            </a:endParaRP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 smtClean="0">
              <a:latin typeface="+mn-lt"/>
            </a:endParaRPr>
          </a:p>
          <a:p>
            <a:pPr lvl="1" algn="ctr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i="1" dirty="0">
                <a:latin typeface="+mn-lt"/>
              </a:rPr>
              <a:t>tone(pin, </a:t>
            </a:r>
            <a:r>
              <a:rPr lang="en-US" sz="2000" b="1" i="1" dirty="0" err="1" smtClean="0">
                <a:latin typeface="+mn-lt"/>
              </a:rPr>
              <a:t>frecuencia</a:t>
            </a:r>
            <a:r>
              <a:rPr lang="en-US" sz="2000" b="1" i="1" dirty="0" smtClean="0">
                <a:latin typeface="+mn-lt"/>
              </a:rPr>
              <a:t>, </a:t>
            </a:r>
            <a:r>
              <a:rPr lang="en-US" sz="2000" b="1" i="1" dirty="0" err="1" smtClean="0">
                <a:latin typeface="+mn-lt"/>
              </a:rPr>
              <a:t>duración</a:t>
            </a:r>
            <a:r>
              <a:rPr lang="en-US" sz="2000" b="1" i="1" dirty="0" smtClean="0">
                <a:latin typeface="+mn-lt"/>
              </a:rPr>
              <a:t>);</a:t>
            </a:r>
            <a:endParaRPr lang="en-US" sz="2000" b="1" i="1" dirty="0" smtClean="0">
              <a:latin typeface="+mn-lt"/>
            </a:endParaRPr>
          </a:p>
          <a:p>
            <a:pPr lvl="1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i="1" dirty="0" smtClean="0">
                <a:latin typeface="+mn-lt"/>
              </a:rPr>
              <a:t>pin</a:t>
            </a:r>
            <a:r>
              <a:rPr lang="en-US" sz="2000" i="1" dirty="0">
                <a:latin typeface="+mn-lt"/>
              </a:rPr>
              <a:t>: </a:t>
            </a:r>
            <a:r>
              <a:rPr lang="en-US" sz="2000" i="1" dirty="0" smtClean="0">
                <a:latin typeface="+mn-lt"/>
              </a:rPr>
              <a:t>	</a:t>
            </a:r>
            <a:r>
              <a:rPr lang="en-US" sz="2000" dirty="0">
                <a:latin typeface="+mn-lt"/>
              </a:rPr>
              <a:t>	</a:t>
            </a:r>
            <a:r>
              <a:rPr lang="es-ES" sz="2000" dirty="0" smtClean="0">
                <a:latin typeface="+mn-lt"/>
              </a:rPr>
              <a:t>Representa sobre qué patilla de salida vas a sacar el sonido</a:t>
            </a:r>
            <a:r>
              <a:rPr lang="en-US" sz="2000" dirty="0" smtClean="0">
                <a:latin typeface="+mn-lt"/>
              </a:rPr>
              <a:t>. </a:t>
            </a:r>
            <a:endParaRPr lang="en-US" sz="2000" dirty="0">
              <a:latin typeface="+mn-lt"/>
            </a:endParaRPr>
          </a:p>
          <a:p>
            <a:pPr lvl="1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i="1" dirty="0" err="1" smtClean="0">
                <a:latin typeface="+mn-lt"/>
              </a:rPr>
              <a:t>frecuencia</a:t>
            </a:r>
            <a:r>
              <a:rPr lang="en-US" sz="2000" i="1" dirty="0" smtClean="0">
                <a:latin typeface="+mn-lt"/>
              </a:rPr>
              <a:t>: </a:t>
            </a:r>
            <a:r>
              <a:rPr lang="en-US" sz="2000" dirty="0">
                <a:latin typeface="+mn-lt"/>
              </a:rPr>
              <a:t>	</a:t>
            </a:r>
            <a:r>
              <a:rPr lang="es-ES" sz="2000" dirty="0" smtClean="0">
                <a:latin typeface="+mn-lt"/>
              </a:rPr>
              <a:t>R</a:t>
            </a:r>
            <a:r>
              <a:rPr lang="es-ES" sz="2000" dirty="0" smtClean="0">
                <a:latin typeface="+mn-lt"/>
              </a:rPr>
              <a:t>epresenta </a:t>
            </a:r>
            <a:r>
              <a:rPr lang="es-ES" sz="2000" dirty="0" smtClean="0">
                <a:latin typeface="+mn-lt"/>
              </a:rPr>
              <a:t>la frecuencia del sonido. Se expresa en Hz </a:t>
            </a:r>
            <a:r>
              <a:rPr lang="es-ES" sz="2000" dirty="0" smtClean="0">
                <a:latin typeface="+mn-lt"/>
              </a:rPr>
              <a:t>			(</a:t>
            </a:r>
            <a:r>
              <a:rPr lang="es-ES" sz="2000" dirty="0" err="1" smtClean="0">
                <a:latin typeface="+mn-lt"/>
              </a:rPr>
              <a:t>herzios</a:t>
            </a:r>
            <a:r>
              <a:rPr lang="es-ES" sz="2000" dirty="0" smtClean="0">
                <a:latin typeface="+mn-lt"/>
              </a:rPr>
              <a:t>)</a:t>
            </a:r>
            <a:endParaRPr lang="en-US" sz="2000" dirty="0" smtClean="0">
              <a:latin typeface="+mn-lt"/>
            </a:endParaRPr>
          </a:p>
          <a:p>
            <a:pPr lvl="1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i="1" dirty="0" err="1" smtClean="0">
                <a:latin typeface="+mn-lt"/>
              </a:rPr>
              <a:t>duración</a:t>
            </a:r>
            <a:r>
              <a:rPr lang="en-US" sz="2000" i="1" dirty="0" smtClean="0">
                <a:latin typeface="+mn-lt"/>
              </a:rPr>
              <a:t>: </a:t>
            </a:r>
            <a:r>
              <a:rPr lang="en-US" sz="2000" dirty="0">
                <a:latin typeface="+mn-lt"/>
              </a:rPr>
              <a:t>	</a:t>
            </a:r>
            <a:r>
              <a:rPr lang="es-ES" sz="2000" dirty="0" smtClean="0">
                <a:latin typeface="+mn-lt"/>
              </a:rPr>
              <a:t>Este parámetro es opcional. Es un valor largo sin signo </a:t>
            </a:r>
            <a:r>
              <a:rPr lang="es-ES" sz="2000" dirty="0" smtClean="0">
                <a:latin typeface="+mn-lt"/>
              </a:rPr>
              <a:t>			(</a:t>
            </a:r>
            <a:r>
              <a:rPr lang="es-ES" sz="2000" dirty="0" err="1" smtClean="0">
                <a:latin typeface="+mn-lt"/>
              </a:rPr>
              <a:t>unsigned</a:t>
            </a:r>
            <a:r>
              <a:rPr lang="es-ES" sz="2000" dirty="0" smtClean="0">
                <a:latin typeface="+mn-lt"/>
              </a:rPr>
              <a:t> </a:t>
            </a:r>
            <a:r>
              <a:rPr lang="es-ES" sz="2000" dirty="0" err="1" smtClean="0">
                <a:latin typeface="+mn-lt"/>
              </a:rPr>
              <a:t>long</a:t>
            </a:r>
            <a:r>
              <a:rPr lang="es-ES" sz="2000" dirty="0" smtClean="0">
                <a:latin typeface="+mn-lt"/>
              </a:rPr>
              <a:t>) que representa, en milisegundos, el tiempo </a:t>
            </a:r>
            <a:r>
              <a:rPr lang="es-ES" sz="2000" dirty="0" smtClean="0">
                <a:latin typeface="+mn-lt"/>
              </a:rPr>
              <a:t>			que </a:t>
            </a:r>
            <a:r>
              <a:rPr lang="es-ES" sz="2000" dirty="0" smtClean="0">
                <a:latin typeface="+mn-lt"/>
              </a:rPr>
              <a:t>dura la salida del sonido. </a:t>
            </a:r>
            <a:endParaRPr lang="en-US" sz="2000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13</a:t>
            </a:fld>
            <a:endParaRPr lang="el-GR" dirty="0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FUNCIONES DE SONIDO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13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xmlns="" val="3275361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958861"/>
            <a:ext cx="8454134" cy="355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Ø"/>
            </a:pPr>
            <a:r>
              <a:rPr lang="en-US" sz="2000" u="sng" dirty="0" smtClean="0">
                <a:latin typeface="+mn-lt"/>
              </a:rPr>
              <a:t>FUNCIÓN: </a:t>
            </a:r>
            <a:r>
              <a:rPr lang="en-US" sz="2000" u="sng" dirty="0" err="1" smtClean="0">
                <a:latin typeface="+mn-lt"/>
              </a:rPr>
              <a:t>noTONE</a:t>
            </a:r>
            <a:r>
              <a:rPr lang="en-US" sz="2000" u="sng" dirty="0" smtClean="0">
                <a:latin typeface="+mn-lt"/>
              </a:rPr>
              <a:t>()</a:t>
            </a:r>
            <a:endParaRPr lang="en-US" sz="2000" u="sng" dirty="0" smtClean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+mn-lt"/>
              </a:rPr>
              <a:t>Finaliza la salida del tono que esté sonando en ese momento por la patilla indicada</a:t>
            </a:r>
            <a:endParaRPr lang="en-US" sz="2000" dirty="0" smtClean="0">
              <a:latin typeface="+mn-lt"/>
            </a:endParaRPr>
          </a:p>
          <a:p>
            <a:pPr lvl="1" algn="ctr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i="1" dirty="0" err="1" smtClean="0">
                <a:latin typeface="+mn-lt"/>
              </a:rPr>
              <a:t>noTone</a:t>
            </a:r>
            <a:r>
              <a:rPr lang="en-US" sz="2000" b="1" i="1" dirty="0" smtClean="0">
                <a:latin typeface="+mn-lt"/>
              </a:rPr>
              <a:t>(pin</a:t>
            </a:r>
            <a:r>
              <a:rPr lang="en-US" sz="2000" b="1" i="1" dirty="0" smtClean="0">
                <a:latin typeface="+mn-lt"/>
              </a:rPr>
              <a:t>);</a:t>
            </a:r>
          </a:p>
          <a:p>
            <a:pPr lvl="1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i="1" dirty="0" smtClean="0">
                <a:latin typeface="+mn-lt"/>
              </a:rPr>
              <a:t>pin</a:t>
            </a:r>
            <a:r>
              <a:rPr lang="en-US" sz="2000" i="1" dirty="0">
                <a:latin typeface="+mn-lt"/>
              </a:rPr>
              <a:t>: </a:t>
            </a:r>
            <a:r>
              <a:rPr lang="en-US" sz="2000" i="1" dirty="0" smtClean="0">
                <a:latin typeface="+mn-lt"/>
              </a:rPr>
              <a:t>	</a:t>
            </a:r>
            <a:r>
              <a:rPr lang="en-US" sz="2000" dirty="0">
                <a:latin typeface="+mn-lt"/>
              </a:rPr>
              <a:t>	</a:t>
            </a:r>
            <a:r>
              <a:rPr lang="en-US" sz="2000" dirty="0" err="1" smtClean="0">
                <a:latin typeface="+mn-lt"/>
              </a:rPr>
              <a:t>Representa</a:t>
            </a:r>
            <a:r>
              <a:rPr lang="en-US" sz="2000" dirty="0" smtClean="0">
                <a:latin typeface="+mn-lt"/>
              </a:rPr>
              <a:t> a la </a:t>
            </a:r>
            <a:r>
              <a:rPr lang="en-US" sz="2000" dirty="0" err="1" smtClean="0">
                <a:latin typeface="+mn-lt"/>
              </a:rPr>
              <a:t>patilla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cuyo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sonido</a:t>
            </a:r>
            <a:r>
              <a:rPr lang="en-US" sz="2000" dirty="0" smtClean="0">
                <a:latin typeface="+mn-lt"/>
              </a:rPr>
              <a:t> vas a </a:t>
            </a:r>
            <a:r>
              <a:rPr lang="en-US" sz="2000" dirty="0" err="1" smtClean="0">
                <a:latin typeface="+mn-lt"/>
              </a:rPr>
              <a:t>anular</a:t>
            </a:r>
            <a:r>
              <a:rPr lang="en-US" sz="2000" dirty="0" smtClean="0">
                <a:latin typeface="+mn-lt"/>
              </a:rPr>
              <a:t>.</a:t>
            </a:r>
            <a:endParaRPr lang="en-US" sz="2000" dirty="0" smtClean="0">
              <a:latin typeface="+mn-lt"/>
            </a:endParaRPr>
          </a:p>
          <a:p>
            <a:pPr lvl="1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 smtClean="0">
              <a:latin typeface="+mn-lt"/>
            </a:endParaRPr>
          </a:p>
          <a:p>
            <a:pPr lvl="1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lvl="1" algn="ctr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dirty="0" smtClean="0">
                <a:latin typeface="+mn-lt"/>
              </a:rPr>
              <a:t>EJEMPLO: </a:t>
            </a:r>
            <a:endParaRPr lang="en-US" sz="2000" b="1" dirty="0" smtClean="0">
              <a:latin typeface="+mn-lt"/>
            </a:endParaRPr>
          </a:p>
          <a:p>
            <a:pPr lvl="1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 smtClean="0">
                <a:latin typeface="+mn-lt"/>
              </a:rPr>
              <a:t> </a:t>
            </a:r>
            <a:endParaRPr lang="en-US" sz="20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14</a:t>
            </a:fld>
            <a:endParaRPr lang="el-GR" dirty="0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FUNCIONES DE SONIDO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14</a:t>
            </a:fld>
            <a:endParaRPr lang="el-GR" sz="1000" dirty="0"/>
          </a:p>
        </p:txBody>
      </p:sp>
      <p:sp>
        <p:nvSpPr>
          <p:cNvPr id="2" name="Rectángulo 1"/>
          <p:cNvSpPr/>
          <p:nvPr/>
        </p:nvSpPr>
        <p:spPr>
          <a:xfrm>
            <a:off x="232667" y="4317388"/>
            <a:ext cx="8454133" cy="1323439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+mn-lt"/>
              </a:rPr>
              <a:t>tone(2,13000</a:t>
            </a:r>
            <a:r>
              <a:rPr lang="en-US" sz="2000" b="1" dirty="0">
                <a:latin typeface="+mn-lt"/>
              </a:rPr>
              <a:t>); </a:t>
            </a:r>
            <a:r>
              <a:rPr lang="en-US" sz="2000" dirty="0">
                <a:latin typeface="+mn-lt"/>
              </a:rPr>
              <a:t>		</a:t>
            </a:r>
            <a:r>
              <a:rPr lang="en-US" sz="2000" i="1" dirty="0" smtClean="0">
                <a:latin typeface="+mn-lt"/>
              </a:rPr>
              <a:t>//Genera un </a:t>
            </a:r>
            <a:r>
              <a:rPr lang="en-US" sz="2000" i="1" dirty="0" err="1" smtClean="0">
                <a:latin typeface="+mn-lt"/>
              </a:rPr>
              <a:t>tono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indefinido</a:t>
            </a:r>
            <a:r>
              <a:rPr lang="en-US" sz="2000" i="1" dirty="0" smtClean="0">
                <a:latin typeface="+mn-lt"/>
              </a:rPr>
              <a:t> de 13 </a:t>
            </a:r>
            <a:r>
              <a:rPr lang="en-US" sz="2000" i="1" dirty="0">
                <a:latin typeface="+mn-lt"/>
              </a:rPr>
              <a:t>KHz </a:t>
            </a:r>
            <a:r>
              <a:rPr lang="en-US" sz="2000" i="1" dirty="0" smtClean="0">
                <a:latin typeface="+mn-lt"/>
              </a:rPr>
              <a:t>en </a:t>
            </a:r>
            <a:r>
              <a:rPr lang="en-US" sz="2000" i="1" dirty="0" err="1" smtClean="0">
                <a:latin typeface="+mn-lt"/>
              </a:rPr>
              <a:t>patilla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smtClean="0">
                <a:latin typeface="+mn-lt"/>
              </a:rPr>
              <a:t>2</a:t>
            </a:r>
            <a:r>
              <a:rPr lang="en-US" sz="2000" i="1" dirty="0">
                <a:latin typeface="+mn-lt"/>
              </a:rPr>
              <a:t>. </a:t>
            </a:r>
          </a:p>
          <a:p>
            <a:r>
              <a:rPr lang="en-US" sz="2000" b="1" dirty="0">
                <a:latin typeface="+mn-lt"/>
              </a:rPr>
              <a:t>….</a:t>
            </a:r>
            <a:r>
              <a:rPr lang="en-US" sz="2000" dirty="0">
                <a:latin typeface="+mn-lt"/>
              </a:rPr>
              <a:t>			 </a:t>
            </a:r>
            <a:r>
              <a:rPr lang="en-US" sz="2000" i="1" dirty="0" smtClean="0">
                <a:latin typeface="+mn-lt"/>
              </a:rPr>
              <a:t>//</a:t>
            </a:r>
            <a:r>
              <a:rPr lang="en-US" sz="2000" i="1" dirty="0" smtClean="0">
                <a:latin typeface="+mn-lt"/>
              </a:rPr>
              <a:t>El </a:t>
            </a:r>
            <a:r>
              <a:rPr lang="en-US" sz="2000" i="1" dirty="0" err="1" smtClean="0">
                <a:latin typeface="+mn-lt"/>
              </a:rPr>
              <a:t>tono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sigue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sonando</a:t>
            </a:r>
            <a:r>
              <a:rPr lang="en-US" sz="2000" i="1" dirty="0" smtClean="0">
                <a:latin typeface="+mn-lt"/>
              </a:rPr>
              <a:t>.</a:t>
            </a:r>
            <a:endParaRPr lang="en-US" sz="2000" i="1" dirty="0">
              <a:latin typeface="+mn-lt"/>
            </a:endParaRPr>
          </a:p>
          <a:p>
            <a:r>
              <a:rPr lang="en-US" sz="2000" dirty="0">
                <a:latin typeface="+mn-lt"/>
              </a:rPr>
              <a:t>			 </a:t>
            </a:r>
          </a:p>
          <a:p>
            <a:r>
              <a:rPr lang="en-US" sz="2000" b="1" dirty="0" err="1">
                <a:latin typeface="+mn-lt"/>
              </a:rPr>
              <a:t>noTone</a:t>
            </a:r>
            <a:r>
              <a:rPr lang="en-US" sz="2000" b="1" dirty="0">
                <a:latin typeface="+mn-lt"/>
              </a:rPr>
              <a:t>(2);  </a:t>
            </a:r>
            <a:r>
              <a:rPr lang="en-US" sz="2000" dirty="0">
                <a:latin typeface="+mn-lt"/>
              </a:rPr>
              <a:t>		</a:t>
            </a:r>
            <a:r>
              <a:rPr lang="en-US" sz="2000" i="1" dirty="0" smtClean="0">
                <a:latin typeface="+mn-lt"/>
              </a:rPr>
              <a:t>//</a:t>
            </a:r>
            <a:r>
              <a:rPr lang="en-US" sz="2000" i="1" dirty="0" smtClean="0">
                <a:latin typeface="+mn-lt"/>
              </a:rPr>
              <a:t>El </a:t>
            </a:r>
            <a:r>
              <a:rPr lang="en-US" sz="2000" i="1" dirty="0" err="1" smtClean="0">
                <a:latin typeface="+mn-lt"/>
              </a:rPr>
              <a:t>tono</a:t>
            </a:r>
            <a:r>
              <a:rPr lang="en-US" sz="2000" i="1" dirty="0" smtClean="0">
                <a:latin typeface="+mn-lt"/>
              </a:rPr>
              <a:t> se </a:t>
            </a:r>
            <a:r>
              <a:rPr lang="en-US" sz="2000" i="1" dirty="0" err="1" smtClean="0">
                <a:latin typeface="+mn-lt"/>
              </a:rPr>
              <a:t>detiene</a:t>
            </a:r>
            <a:r>
              <a:rPr lang="en-US" sz="2000" i="1" dirty="0" smtClean="0">
                <a:latin typeface="+mn-lt"/>
              </a:rPr>
              <a:t>. </a:t>
            </a:r>
            <a:endParaRPr lang="en-US" sz="20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4632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3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1346" y="255760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</a:rPr>
              <a:t>UNIDAD 3 EXPRESIONES, TEMPORIZACIONES Y SONIDO</a:t>
            </a:r>
            <a:endParaRPr lang="en-US" sz="3600" b="1" dirty="0">
              <a:solidFill>
                <a:prstClr val="white"/>
              </a:solidFill>
            </a:endParaRPr>
          </a:p>
          <a:p>
            <a:pPr algn="ctr"/>
            <a:r>
              <a:rPr lang="en-US" sz="3600" smtClean="0">
                <a:solidFill>
                  <a:prstClr val="white"/>
                </a:solidFill>
              </a:rPr>
              <a:t>Gracias</a:t>
            </a:r>
            <a:endParaRPr lang="en-US" sz="3600" dirty="0">
              <a:solidFill>
                <a:prstClr val="white"/>
              </a:solidFill>
            </a:endParaRPr>
          </a:p>
          <a:p>
            <a:pPr algn="ctr"/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708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-2"/>
            <a:ext cx="9144000" cy="581777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600" dirty="0" err="1" smtClean="0"/>
              <a:t>Objetivo</a:t>
            </a:r>
            <a:r>
              <a:rPr lang="en-US" sz="3600" dirty="0" smtClean="0"/>
              <a:t> y </a:t>
            </a:r>
            <a:r>
              <a:rPr lang="en-US" sz="3600" dirty="0" err="1" smtClean="0"/>
              <a:t>P</a:t>
            </a:r>
            <a:r>
              <a:rPr lang="en-US" sz="3600" dirty="0" err="1" smtClean="0"/>
              <a:t>rograma</a:t>
            </a:r>
            <a:r>
              <a:rPr lang="en-US" sz="3600" dirty="0" smtClean="0"/>
              <a:t> de la </a:t>
            </a:r>
            <a:r>
              <a:rPr lang="en-US" sz="3600" dirty="0" err="1" smtClean="0"/>
              <a:t>Unidad</a:t>
            </a:r>
            <a:r>
              <a:rPr lang="en-US" sz="3600" dirty="0" smtClean="0"/>
              <a:t> 3</a:t>
            </a:r>
            <a:endParaRPr lang="el-GR" sz="3600" dirty="0"/>
          </a:p>
        </p:txBody>
      </p:sp>
      <p:sp>
        <p:nvSpPr>
          <p:cNvPr id="11" name="Στρογγυλεμένο ορθογώνιο 7"/>
          <p:cNvSpPr/>
          <p:nvPr/>
        </p:nvSpPr>
        <p:spPr>
          <a:xfrm>
            <a:off x="432080" y="2328577"/>
            <a:ext cx="8434573" cy="351266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Στρογγυλεμένο ορθογώνιο 6"/>
          <p:cNvSpPr/>
          <p:nvPr/>
        </p:nvSpPr>
        <p:spPr>
          <a:xfrm>
            <a:off x="432080" y="829711"/>
            <a:ext cx="8335926" cy="143518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GB" dirty="0" err="1" smtClean="0"/>
              <a:t>Profundizar</a:t>
            </a:r>
            <a:r>
              <a:rPr lang="en-GB" dirty="0" smtClean="0"/>
              <a:t> </a:t>
            </a:r>
            <a:r>
              <a:rPr lang="en-GB" dirty="0" smtClean="0"/>
              <a:t>en el </a:t>
            </a:r>
            <a:r>
              <a:rPr lang="en-GB" dirty="0" err="1" smtClean="0"/>
              <a:t>concepto</a:t>
            </a:r>
            <a:r>
              <a:rPr lang="en-GB" dirty="0" smtClean="0"/>
              <a:t> de lo </a:t>
            </a:r>
            <a:r>
              <a:rPr lang="en-GB" dirty="0" err="1" smtClean="0"/>
              <a:t>que</a:t>
            </a:r>
            <a:r>
              <a:rPr lang="en-GB" dirty="0" smtClean="0"/>
              <a:t> son variables, </a:t>
            </a:r>
            <a:r>
              <a:rPr lang="en-GB" dirty="0" err="1" smtClean="0"/>
              <a:t>constantes</a:t>
            </a:r>
            <a:r>
              <a:rPr lang="en-GB" dirty="0" smtClean="0"/>
              <a:t> y </a:t>
            </a:r>
            <a:r>
              <a:rPr lang="en-GB" dirty="0" err="1" smtClean="0"/>
              <a:t>expresiones</a:t>
            </a:r>
            <a:r>
              <a:rPr lang="en-GB" dirty="0" smtClean="0"/>
              <a:t> en </a:t>
            </a:r>
            <a:r>
              <a:rPr lang="en-GB" dirty="0" smtClean="0"/>
              <a:t>general</a:t>
            </a:r>
            <a:r>
              <a:rPr lang="en-US" dirty="0" smtClean="0"/>
              <a:t>.</a:t>
            </a:r>
            <a:endParaRPr lang="en-US" dirty="0"/>
          </a:p>
          <a:p>
            <a:pPr algn="ctr"/>
            <a:r>
              <a:rPr lang="en-GB" dirty="0" err="1" smtClean="0"/>
              <a:t>Presentar</a:t>
            </a:r>
            <a:r>
              <a:rPr lang="en-GB" dirty="0" smtClean="0"/>
              <a:t> </a:t>
            </a:r>
            <a:r>
              <a:rPr lang="en-GB" dirty="0" err="1" smtClean="0"/>
              <a:t>nuevas</a:t>
            </a:r>
            <a:r>
              <a:rPr lang="en-GB" dirty="0" smtClean="0"/>
              <a:t> </a:t>
            </a:r>
            <a:r>
              <a:rPr lang="en-GB" dirty="0" err="1" smtClean="0"/>
              <a:t>funciones</a:t>
            </a:r>
            <a:r>
              <a:rPr lang="en-GB" dirty="0" smtClean="0"/>
              <a:t> del </a:t>
            </a:r>
            <a:r>
              <a:rPr lang="en-GB" dirty="0" err="1" smtClean="0"/>
              <a:t>lenguaje</a:t>
            </a:r>
            <a:r>
              <a:rPr lang="en-GB" dirty="0" smtClean="0"/>
              <a:t> de </a:t>
            </a:r>
            <a:r>
              <a:rPr lang="en-GB" dirty="0" err="1" smtClean="0"/>
              <a:t>programación</a:t>
            </a:r>
            <a:r>
              <a:rPr lang="en-GB" dirty="0" smtClean="0"/>
              <a:t>  </a:t>
            </a:r>
            <a:r>
              <a:rPr lang="en-GB" dirty="0" err="1" smtClean="0"/>
              <a:t>Arduino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generar</a:t>
            </a:r>
            <a:r>
              <a:rPr lang="en-US" dirty="0" smtClean="0"/>
              <a:t> </a:t>
            </a:r>
            <a:r>
              <a:rPr lang="en-US" dirty="0" err="1" smtClean="0"/>
              <a:t>temporizaciones</a:t>
            </a:r>
            <a:r>
              <a:rPr lang="en-US" dirty="0" smtClean="0"/>
              <a:t> y </a:t>
            </a:r>
            <a:r>
              <a:rPr lang="en-US" dirty="0" err="1" smtClean="0"/>
              <a:t>sonido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13" name="Σύμβολο κράτησης θέσης περιεχομένου 2"/>
          <p:cNvSpPr txBox="1">
            <a:spLocks/>
          </p:cNvSpPr>
          <p:nvPr/>
        </p:nvSpPr>
        <p:spPr>
          <a:xfrm>
            <a:off x="534566" y="2780645"/>
            <a:ext cx="8229600" cy="3588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800" dirty="0" smtClean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err="1" smtClean="0"/>
              <a:t>Presentar</a:t>
            </a:r>
            <a:r>
              <a:rPr lang="en-US" sz="1800" dirty="0" smtClean="0"/>
              <a:t> el </a:t>
            </a:r>
            <a:r>
              <a:rPr lang="en-US" sz="1800" b="1" dirty="0" err="1" smtClean="0"/>
              <a:t>tipo</a:t>
            </a:r>
            <a:r>
              <a:rPr lang="en-US" sz="1800" b="1" dirty="0" smtClean="0"/>
              <a:t> de </a:t>
            </a:r>
            <a:r>
              <a:rPr lang="en-US" sz="1800" b="1" dirty="0" err="1" smtClean="0"/>
              <a:t>expresiones</a:t>
            </a:r>
            <a:r>
              <a:rPr lang="en-US" sz="1800" b="1" dirty="0" smtClean="0"/>
              <a:t> </a:t>
            </a:r>
            <a:r>
              <a:rPr lang="en-US" sz="1800" dirty="0" err="1" smtClean="0"/>
              <a:t>que</a:t>
            </a:r>
            <a:r>
              <a:rPr lang="en-US" sz="1800" dirty="0" smtClean="0"/>
              <a:t> se </a:t>
            </a:r>
            <a:r>
              <a:rPr lang="en-US" sz="1800" dirty="0" err="1" smtClean="0"/>
              <a:t>pueden</a:t>
            </a:r>
            <a:r>
              <a:rPr lang="en-US" sz="1800" dirty="0" smtClean="0"/>
              <a:t> </a:t>
            </a:r>
            <a:r>
              <a:rPr lang="en-US" sz="1800" dirty="0" err="1" smtClean="0"/>
              <a:t>utilizar</a:t>
            </a:r>
            <a:r>
              <a:rPr lang="en-US" sz="1800" dirty="0" smtClean="0"/>
              <a:t> con </a:t>
            </a:r>
            <a:r>
              <a:rPr lang="en-US" sz="1800" dirty="0" err="1" smtClean="0"/>
              <a:t>Arduino</a:t>
            </a:r>
            <a:endParaRPr lang="en-US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err="1" smtClean="0"/>
              <a:t>Mostrar</a:t>
            </a:r>
            <a:r>
              <a:rPr lang="en-US" sz="1800" dirty="0" smtClean="0"/>
              <a:t> </a:t>
            </a:r>
            <a:r>
              <a:rPr lang="en-US" sz="1800" dirty="0" err="1" smtClean="0"/>
              <a:t>las</a:t>
            </a:r>
            <a:r>
              <a:rPr lang="en-US" sz="1800" dirty="0" smtClean="0"/>
              <a:t> </a:t>
            </a:r>
            <a:r>
              <a:rPr lang="en-US" sz="1800" b="1" dirty="0" err="1" smtClean="0"/>
              <a:t>funciones</a:t>
            </a:r>
            <a:r>
              <a:rPr lang="en-US" sz="1800" b="1" dirty="0" smtClean="0"/>
              <a:t> de </a:t>
            </a:r>
            <a:r>
              <a:rPr lang="en-US" sz="1800" b="1" dirty="0" err="1" smtClean="0"/>
              <a:t>temporización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básicas</a:t>
            </a:r>
            <a:endParaRPr lang="en-US" sz="1800" dirty="0" smtClean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err="1" smtClean="0"/>
              <a:t>Mostrar</a:t>
            </a:r>
            <a:r>
              <a:rPr lang="en-US" sz="1800" dirty="0" smtClean="0"/>
              <a:t> </a:t>
            </a:r>
            <a:r>
              <a:rPr lang="en-US" sz="1800" dirty="0" err="1" smtClean="0"/>
              <a:t>las</a:t>
            </a:r>
            <a:r>
              <a:rPr lang="en-US" sz="1800" dirty="0" smtClean="0"/>
              <a:t> </a:t>
            </a:r>
            <a:r>
              <a:rPr lang="en-US" sz="1800" b="1" dirty="0" err="1" smtClean="0"/>
              <a:t>funciones</a:t>
            </a:r>
            <a:r>
              <a:rPr lang="en-US" sz="1800" b="1" dirty="0" smtClean="0"/>
              <a:t> de </a:t>
            </a:r>
            <a:r>
              <a:rPr lang="en-US" sz="1800" b="1" dirty="0" err="1" smtClean="0"/>
              <a:t>sonido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básicas</a:t>
            </a:r>
            <a:endParaRPr lang="en-US" sz="1800" dirty="0" smtClean="0"/>
          </a:p>
          <a:p>
            <a:pPr marL="0" indent="0" algn="just">
              <a:lnSpc>
                <a:spcPct val="110000"/>
              </a:lnSpc>
              <a:spcBef>
                <a:spcPts val="480"/>
              </a:spcBef>
              <a:buNone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l-GR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l-GR" sz="1800" dirty="0"/>
          </a:p>
        </p:txBody>
      </p:sp>
      <p:sp>
        <p:nvSpPr>
          <p:cNvPr id="14" name="TextBox 13"/>
          <p:cNvSpPr txBox="1"/>
          <p:nvPr/>
        </p:nvSpPr>
        <p:spPr bwMode="auto">
          <a:xfrm>
            <a:off x="3062352" y="830883"/>
            <a:ext cx="2738250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/>
            </a:pPr>
            <a:r>
              <a:rPr lang="en-US" sz="1800" i="1" kern="0" dirty="0" err="1" smtClean="0">
                <a:latin typeface="+mn-lt"/>
                <a:ea typeface="+mn-ea"/>
                <a:cs typeface="+mn-cs"/>
              </a:rPr>
              <a:t>Objetivo</a:t>
            </a:r>
            <a:r>
              <a:rPr lang="en-US" sz="1800" i="1" kern="0" dirty="0" smtClean="0">
                <a:latin typeface="+mn-lt"/>
                <a:ea typeface="+mn-ea"/>
                <a:cs typeface="+mn-cs"/>
              </a:rPr>
              <a:t> de la </a:t>
            </a:r>
            <a:r>
              <a:rPr lang="en-US" sz="1800" i="1" kern="0" dirty="0" err="1" smtClean="0">
                <a:latin typeface="+mn-lt"/>
                <a:ea typeface="+mn-ea"/>
                <a:cs typeface="+mn-cs"/>
              </a:rPr>
              <a:t>presentación</a:t>
            </a:r>
            <a:endParaRPr kumimoji="0" lang="el-GR" sz="1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2974544" y="2388363"/>
            <a:ext cx="2885726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Programa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la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presentación</a:t>
            </a:r>
            <a:endParaRPr kumimoji="0" lang="el-GR" sz="1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1B48E73-6241-44FB-9EDB-1A1229FC3D83}" type="slidenum">
              <a:rPr lang="el-GR" smtClean="0"/>
              <a:pPr/>
              <a:t>2</a:t>
            </a:fld>
            <a:endParaRPr lang="el-GR"/>
          </a:p>
        </p:txBody>
      </p:sp>
      <p:pic>
        <p:nvPicPr>
          <p:cNvPr id="25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77174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7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xmlns="" val="213500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76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err="1" smtClean="0">
                <a:latin typeface="+mn-lt"/>
              </a:rPr>
              <a:t>Funciones</a:t>
            </a:r>
            <a:r>
              <a:rPr lang="en-US" sz="2000" dirty="0" smtClean="0">
                <a:latin typeface="+mn-lt"/>
              </a:rPr>
              <a:t> de </a:t>
            </a:r>
            <a:r>
              <a:rPr lang="en-US" sz="2000" dirty="0" err="1" smtClean="0">
                <a:latin typeface="+mn-lt"/>
              </a:rPr>
              <a:t>Arduino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que</a:t>
            </a:r>
            <a:r>
              <a:rPr lang="en-US" sz="2000" dirty="0" smtClean="0">
                <a:latin typeface="+mn-lt"/>
              </a:rPr>
              <a:t> has </a:t>
            </a:r>
            <a:r>
              <a:rPr lang="en-US" sz="2000" dirty="0" err="1" smtClean="0">
                <a:latin typeface="+mn-lt"/>
              </a:rPr>
              <a:t>estudiado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hasta</a:t>
            </a:r>
            <a:r>
              <a:rPr lang="en-US" sz="2000" dirty="0" smtClean="0">
                <a:latin typeface="+mn-lt"/>
              </a:rPr>
              <a:t> el </a:t>
            </a:r>
            <a:r>
              <a:rPr lang="en-US" sz="2000" dirty="0" err="1" smtClean="0">
                <a:latin typeface="+mn-lt"/>
              </a:rPr>
              <a:t>momento</a:t>
            </a:r>
            <a:r>
              <a:rPr lang="en-US" sz="2000" dirty="0" smtClean="0">
                <a:latin typeface="+mn-lt"/>
              </a:rPr>
              <a:t>:</a:t>
            </a: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EXPRESIONES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</a:t>
            </a:fld>
            <a:endParaRPr lang="el-GR" sz="1000" dirty="0"/>
          </a:p>
        </p:txBody>
      </p:sp>
      <p:sp>
        <p:nvSpPr>
          <p:cNvPr id="2" name="Rectángulo 1"/>
          <p:cNvSpPr/>
          <p:nvPr/>
        </p:nvSpPr>
        <p:spPr>
          <a:xfrm>
            <a:off x="522384" y="1709988"/>
            <a:ext cx="8253963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1" dirty="0" err="1" smtClean="0">
                <a:latin typeface="+mn-lt"/>
              </a:rPr>
              <a:t>pinMode</a:t>
            </a:r>
            <a:r>
              <a:rPr lang="en-US" b="1" dirty="0" smtClean="0">
                <a:latin typeface="+mn-lt"/>
              </a:rPr>
              <a:t>(pin</a:t>
            </a:r>
            <a:r>
              <a:rPr lang="en-US" b="1" dirty="0">
                <a:latin typeface="+mn-lt"/>
              </a:rPr>
              <a:t>, mode</a:t>
            </a:r>
            <a:r>
              <a:rPr lang="en-US" b="1" dirty="0" smtClean="0">
                <a:latin typeface="+mn-lt"/>
              </a:rPr>
              <a:t>)</a:t>
            </a:r>
            <a:r>
              <a:rPr lang="en-US" dirty="0" smtClean="0">
                <a:latin typeface="+mn-lt"/>
              </a:rPr>
              <a:t>: </a:t>
            </a:r>
            <a:r>
              <a:rPr lang="en-GB" dirty="0" smtClean="0">
                <a:latin typeface="+mn-lt"/>
              </a:rPr>
              <a:t>Hay </a:t>
            </a:r>
            <a:r>
              <a:rPr lang="en-GB" dirty="0" err="1" smtClean="0">
                <a:latin typeface="+mn-lt"/>
              </a:rPr>
              <a:t>que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indicar</a:t>
            </a:r>
            <a:r>
              <a:rPr lang="en-GB" dirty="0" smtClean="0">
                <a:latin typeface="+mn-lt"/>
              </a:rPr>
              <a:t> el </a:t>
            </a:r>
            <a:r>
              <a:rPr lang="en-GB" dirty="0" err="1" smtClean="0">
                <a:latin typeface="+mn-lt"/>
              </a:rPr>
              <a:t>número</a:t>
            </a:r>
            <a:r>
              <a:rPr lang="en-GB" dirty="0" smtClean="0">
                <a:latin typeface="+mn-lt"/>
              </a:rPr>
              <a:t> de la </a:t>
            </a:r>
            <a:r>
              <a:rPr lang="en-GB" dirty="0" err="1" smtClean="0">
                <a:latin typeface="+mn-lt"/>
              </a:rPr>
              <a:t>patilla</a:t>
            </a:r>
            <a:r>
              <a:rPr lang="en-GB" dirty="0" smtClean="0">
                <a:latin typeface="+mn-lt"/>
              </a:rPr>
              <a:t> a la </a:t>
            </a:r>
            <a:r>
              <a:rPr lang="en-GB" dirty="0" err="1" smtClean="0">
                <a:latin typeface="+mn-lt"/>
              </a:rPr>
              <a:t>que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haces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referencia</a:t>
            </a:r>
            <a:r>
              <a:rPr lang="en-GB" dirty="0" smtClean="0">
                <a:latin typeface="+mn-lt"/>
              </a:rPr>
              <a:t> y </a:t>
            </a:r>
            <a:r>
              <a:rPr lang="en-GB" dirty="0" err="1" smtClean="0">
                <a:latin typeface="+mn-lt"/>
              </a:rPr>
              <a:t>si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es</a:t>
            </a:r>
            <a:r>
              <a:rPr lang="en-GB" dirty="0" smtClean="0">
                <a:latin typeface="+mn-lt"/>
              </a:rPr>
              <a:t> de </a:t>
            </a:r>
            <a:r>
              <a:rPr lang="en-GB" dirty="0" err="1" smtClean="0">
                <a:latin typeface="+mn-lt"/>
              </a:rPr>
              <a:t>entrada</a:t>
            </a:r>
            <a:r>
              <a:rPr lang="en-GB" dirty="0" smtClean="0">
                <a:latin typeface="+mn-lt"/>
              </a:rPr>
              <a:t> o de </a:t>
            </a:r>
            <a:r>
              <a:rPr lang="en-GB" dirty="0" err="1" smtClean="0">
                <a:latin typeface="+mn-lt"/>
              </a:rPr>
              <a:t>salida</a:t>
            </a:r>
            <a:endParaRPr lang="en-US" dirty="0" smtClean="0">
              <a:latin typeface="+mn-lt"/>
            </a:endParaRPr>
          </a:p>
          <a:p>
            <a:endParaRPr lang="en-US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1" dirty="0" err="1" smtClean="0">
                <a:latin typeface="+mn-lt"/>
              </a:rPr>
              <a:t>digitalRead</a:t>
            </a:r>
            <a:r>
              <a:rPr lang="en-US" b="1" dirty="0" smtClean="0">
                <a:latin typeface="+mn-lt"/>
              </a:rPr>
              <a:t>(pin</a:t>
            </a:r>
            <a:r>
              <a:rPr lang="en-US" b="1" dirty="0" smtClean="0">
                <a:latin typeface="+mn-lt"/>
              </a:rPr>
              <a:t>)</a:t>
            </a:r>
            <a:r>
              <a:rPr lang="en-US" dirty="0" smtClean="0">
                <a:latin typeface="+mn-lt"/>
              </a:rPr>
              <a:t>:</a:t>
            </a:r>
            <a:r>
              <a:rPr lang="en-GB" dirty="0" smtClean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Hay </a:t>
            </a:r>
            <a:r>
              <a:rPr lang="en-GB" dirty="0" err="1" smtClean="0">
                <a:latin typeface="+mn-lt"/>
              </a:rPr>
              <a:t>que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indicar</a:t>
            </a:r>
            <a:r>
              <a:rPr lang="en-GB" dirty="0" smtClean="0">
                <a:latin typeface="+mn-lt"/>
              </a:rPr>
              <a:t> el </a:t>
            </a:r>
            <a:r>
              <a:rPr lang="en-GB" dirty="0" err="1" smtClean="0">
                <a:latin typeface="+mn-lt"/>
              </a:rPr>
              <a:t>número</a:t>
            </a:r>
            <a:r>
              <a:rPr lang="en-GB" dirty="0" smtClean="0">
                <a:latin typeface="+mn-lt"/>
              </a:rPr>
              <a:t> de la </a:t>
            </a:r>
            <a:r>
              <a:rPr lang="en-GB" dirty="0" err="1" smtClean="0">
                <a:latin typeface="+mn-lt"/>
              </a:rPr>
              <a:t>patilla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que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deseas</a:t>
            </a:r>
            <a:r>
              <a:rPr lang="en-GB" dirty="0" smtClean="0">
                <a:latin typeface="+mn-lt"/>
              </a:rPr>
              <a:t> leer</a:t>
            </a:r>
            <a:r>
              <a:rPr lang="en-GB" dirty="0" smtClean="0"/>
              <a:t>. </a:t>
            </a:r>
            <a:endParaRPr lang="en-US" dirty="0" smtClean="0">
              <a:latin typeface="+mn-lt"/>
            </a:endParaRPr>
          </a:p>
          <a:p>
            <a:endParaRPr lang="en-US" dirty="0">
              <a:latin typeface="+mn-lt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b="1" dirty="0" err="1" smtClean="0">
                <a:latin typeface="+mn-lt"/>
              </a:rPr>
              <a:t>digitalWrite</a:t>
            </a:r>
            <a:r>
              <a:rPr lang="en-US" b="1" dirty="0" smtClean="0">
                <a:latin typeface="+mn-lt"/>
              </a:rPr>
              <a:t>(</a:t>
            </a:r>
            <a:r>
              <a:rPr lang="en-US" b="1" dirty="0" err="1" smtClean="0">
                <a:latin typeface="+mn-lt"/>
              </a:rPr>
              <a:t>pin,value</a:t>
            </a:r>
            <a:r>
              <a:rPr lang="en-US" b="1" dirty="0">
                <a:latin typeface="+mn-lt"/>
              </a:rPr>
              <a:t>)</a:t>
            </a:r>
            <a:r>
              <a:rPr lang="en-US" dirty="0">
                <a:latin typeface="+mn-lt"/>
              </a:rPr>
              <a:t>: </a:t>
            </a:r>
            <a:r>
              <a:rPr lang="en-GB" dirty="0" smtClean="0">
                <a:latin typeface="+mn-lt"/>
              </a:rPr>
              <a:t>Hay </a:t>
            </a:r>
            <a:r>
              <a:rPr lang="en-GB" dirty="0" err="1" smtClean="0">
                <a:latin typeface="+mn-lt"/>
              </a:rPr>
              <a:t>que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indicar</a:t>
            </a:r>
            <a:r>
              <a:rPr lang="en-GB" dirty="0" smtClean="0">
                <a:latin typeface="+mn-lt"/>
              </a:rPr>
              <a:t> el </a:t>
            </a:r>
            <a:r>
              <a:rPr lang="en-GB" dirty="0" err="1" smtClean="0">
                <a:latin typeface="+mn-lt"/>
              </a:rPr>
              <a:t>número</a:t>
            </a:r>
            <a:r>
              <a:rPr lang="en-GB" dirty="0" smtClean="0">
                <a:latin typeface="+mn-lt"/>
              </a:rPr>
              <a:t> de </a:t>
            </a:r>
            <a:r>
              <a:rPr lang="en-GB" dirty="0" err="1" smtClean="0">
                <a:latin typeface="+mn-lt"/>
              </a:rPr>
              <a:t>patilla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por</a:t>
            </a:r>
            <a:r>
              <a:rPr lang="en-GB" dirty="0" smtClean="0">
                <a:latin typeface="+mn-lt"/>
              </a:rPr>
              <a:t> la </a:t>
            </a:r>
            <a:r>
              <a:rPr lang="en-GB" dirty="0" err="1" smtClean="0">
                <a:latin typeface="+mn-lt"/>
              </a:rPr>
              <a:t>que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quieres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sacar</a:t>
            </a:r>
            <a:r>
              <a:rPr lang="en-GB" dirty="0" smtClean="0">
                <a:latin typeface="+mn-lt"/>
              </a:rPr>
              <a:t> el </a:t>
            </a:r>
            <a:r>
              <a:rPr lang="en-GB" dirty="0" err="1" smtClean="0">
                <a:latin typeface="+mn-lt"/>
              </a:rPr>
              <a:t>valor</a:t>
            </a:r>
            <a:r>
              <a:rPr lang="en-GB" dirty="0" smtClean="0">
                <a:latin typeface="+mn-lt"/>
              </a:rPr>
              <a:t>. </a:t>
            </a:r>
            <a:endParaRPr lang="es-ES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dirty="0">
              <a:latin typeface="+mn-lt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81542" y="3979523"/>
            <a:ext cx="81724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>
                <a:latin typeface="+mn-lt"/>
              </a:rPr>
              <a:t>Estos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parámetros</a:t>
            </a:r>
            <a:r>
              <a:rPr lang="en-US" sz="2000" dirty="0" smtClean="0">
                <a:latin typeface="+mn-lt"/>
              </a:rPr>
              <a:t> los </a:t>
            </a:r>
            <a:r>
              <a:rPr lang="en-US" sz="2000" dirty="0" err="1" smtClean="0">
                <a:latin typeface="+mn-lt"/>
              </a:rPr>
              <a:t>puedes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expresar</a:t>
            </a:r>
            <a:r>
              <a:rPr lang="en-US" sz="2000" dirty="0" smtClean="0">
                <a:latin typeface="+mn-lt"/>
              </a:rPr>
              <a:t> de </a:t>
            </a:r>
            <a:r>
              <a:rPr lang="en-US" sz="2000" dirty="0" err="1" smtClean="0">
                <a:latin typeface="+mn-lt"/>
              </a:rPr>
              <a:t>diferentes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formas</a:t>
            </a:r>
            <a:r>
              <a:rPr lang="en-US" sz="2000" dirty="0" smtClean="0">
                <a:latin typeface="+mn-lt"/>
              </a:rPr>
              <a:t>:</a:t>
            </a:r>
            <a:endParaRPr lang="es-ES" sz="2000" dirty="0">
              <a:latin typeface="+mn-lt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22384" y="4617944"/>
            <a:ext cx="8792519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1" dirty="0" err="1" smtClean="0">
                <a:latin typeface="+mn-lt"/>
              </a:rPr>
              <a:t>Constante</a:t>
            </a:r>
            <a:r>
              <a:rPr lang="en-US" dirty="0" smtClean="0">
                <a:latin typeface="+mn-lt"/>
              </a:rPr>
              <a:t>: </a:t>
            </a:r>
            <a:r>
              <a:rPr lang="en-US" dirty="0" err="1" smtClean="0">
                <a:latin typeface="+mn-lt"/>
              </a:rPr>
              <a:t>digitalRead</a:t>
            </a:r>
            <a:r>
              <a:rPr lang="en-US" dirty="0" smtClean="0">
                <a:latin typeface="+mn-lt"/>
              </a:rPr>
              <a:t>(4) lee </a:t>
            </a:r>
            <a:r>
              <a:rPr lang="en-US" dirty="0" err="1" smtClean="0">
                <a:latin typeface="+mn-lt"/>
              </a:rPr>
              <a:t>directamente</a:t>
            </a:r>
            <a:r>
              <a:rPr lang="en-US" dirty="0" smtClean="0">
                <a:latin typeface="+mn-lt"/>
              </a:rPr>
              <a:t> el </a:t>
            </a:r>
            <a:r>
              <a:rPr lang="en-US" dirty="0" err="1" smtClean="0">
                <a:latin typeface="+mn-lt"/>
              </a:rPr>
              <a:t>estado</a:t>
            </a:r>
            <a:r>
              <a:rPr lang="en-US" dirty="0" smtClean="0">
                <a:latin typeface="+mn-lt"/>
              </a:rPr>
              <a:t> de la </a:t>
            </a:r>
            <a:r>
              <a:rPr lang="en-US" dirty="0" err="1" smtClean="0">
                <a:latin typeface="+mn-lt"/>
              </a:rPr>
              <a:t>patilla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entrada</a:t>
            </a:r>
            <a:r>
              <a:rPr lang="en-US" dirty="0" smtClean="0">
                <a:latin typeface="+mn-lt"/>
              </a:rPr>
              <a:t> 4.  </a:t>
            </a:r>
            <a:endParaRPr lang="en-US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1" dirty="0" smtClean="0">
                <a:latin typeface="+mn-lt"/>
              </a:rPr>
              <a:t>Variable</a:t>
            </a:r>
            <a:r>
              <a:rPr lang="en-US" dirty="0" smtClean="0">
                <a:latin typeface="+mn-lt"/>
              </a:rPr>
              <a:t>: </a:t>
            </a:r>
            <a:r>
              <a:rPr lang="en-US" dirty="0" err="1" smtClean="0">
                <a:latin typeface="+mn-lt"/>
              </a:rPr>
              <a:t>digitalRead</a:t>
            </a:r>
            <a:r>
              <a:rPr lang="en-US" dirty="0" smtClean="0">
                <a:latin typeface="+mn-lt"/>
              </a:rPr>
              <a:t>(</a:t>
            </a:r>
            <a:r>
              <a:rPr lang="en-US" dirty="0" err="1" smtClean="0">
                <a:latin typeface="+mn-lt"/>
              </a:rPr>
              <a:t>pulsador</a:t>
            </a:r>
            <a:r>
              <a:rPr lang="en-US" dirty="0" smtClean="0">
                <a:latin typeface="+mn-lt"/>
              </a:rPr>
              <a:t>), lee la </a:t>
            </a:r>
            <a:r>
              <a:rPr lang="en-US" dirty="0" err="1" smtClean="0">
                <a:latin typeface="+mn-lt"/>
              </a:rPr>
              <a:t>patilla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entrada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que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está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definida</a:t>
            </a:r>
            <a:r>
              <a:rPr lang="en-US" dirty="0" smtClean="0">
                <a:latin typeface="+mn-lt"/>
              </a:rPr>
              <a:t> en la variable “</a:t>
            </a:r>
            <a:r>
              <a:rPr lang="en-US" dirty="0" err="1" smtClean="0">
                <a:latin typeface="+mn-lt"/>
              </a:rPr>
              <a:t>Pulsador</a:t>
            </a:r>
            <a:r>
              <a:rPr lang="en-US" dirty="0" smtClean="0">
                <a:latin typeface="+mn-lt"/>
              </a:rPr>
              <a:t>”.</a:t>
            </a:r>
            <a:endParaRPr lang="en-US" dirty="0" smtClean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1" dirty="0" err="1" smtClean="0">
                <a:latin typeface="+mn-lt"/>
              </a:rPr>
              <a:t>Operación</a:t>
            </a:r>
            <a:r>
              <a:rPr lang="en-US" dirty="0" smtClean="0">
                <a:latin typeface="+mn-lt"/>
              </a:rPr>
              <a:t>:, </a:t>
            </a:r>
            <a:r>
              <a:rPr lang="en-US" dirty="0" err="1">
                <a:latin typeface="+mn-lt"/>
              </a:rPr>
              <a:t>digitalRead</a:t>
            </a:r>
            <a:r>
              <a:rPr lang="en-US" dirty="0">
                <a:latin typeface="+mn-lt"/>
              </a:rPr>
              <a:t>((1+1)*</a:t>
            </a:r>
            <a:r>
              <a:rPr lang="en-US" dirty="0" smtClean="0">
                <a:latin typeface="+mn-lt"/>
              </a:rPr>
              <a:t>2) lee el </a:t>
            </a:r>
            <a:r>
              <a:rPr lang="en-US" dirty="0" err="1" smtClean="0">
                <a:latin typeface="+mn-lt"/>
              </a:rPr>
              <a:t>estado</a:t>
            </a:r>
            <a:r>
              <a:rPr lang="en-US" dirty="0" smtClean="0">
                <a:latin typeface="+mn-lt"/>
              </a:rPr>
              <a:t> de la </a:t>
            </a:r>
            <a:r>
              <a:rPr lang="en-US" dirty="0" err="1" smtClean="0">
                <a:latin typeface="+mn-lt"/>
              </a:rPr>
              <a:t>patilla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que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resulta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calcular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(1+1)*2. </a:t>
            </a:r>
          </a:p>
        </p:txBody>
      </p:sp>
    </p:spTree>
    <p:extLst>
      <p:ext uri="{BB962C8B-B14F-4D97-AF65-F5344CB8AC3E}">
        <p14:creationId xmlns:p14="http://schemas.microsoft.com/office/powerpoint/2010/main" xmlns="" val="44240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420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u="sng" dirty="0" smtClean="0">
                <a:latin typeface="+mn-lt"/>
              </a:rPr>
              <a:t>CONSTANTES</a:t>
            </a:r>
            <a:endParaRPr lang="en-US" sz="2000" u="sng" dirty="0" smtClean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GB" sz="2000" dirty="0" err="1" smtClean="0">
                <a:latin typeface="+mn-lt"/>
              </a:rPr>
              <a:t>Cuando</a:t>
            </a:r>
            <a:r>
              <a:rPr lang="en-GB" sz="2000" dirty="0" smtClean="0">
                <a:latin typeface="+mn-lt"/>
              </a:rPr>
              <a:t> en un </a:t>
            </a:r>
            <a:r>
              <a:rPr lang="en-GB" sz="2000" dirty="0" err="1" smtClean="0">
                <a:latin typeface="+mn-lt"/>
              </a:rPr>
              <a:t>programa</a:t>
            </a:r>
            <a:r>
              <a:rPr lang="en-GB" sz="2000" dirty="0" smtClean="0">
                <a:latin typeface="+mn-lt"/>
              </a:rPr>
              <a:t> se </a:t>
            </a:r>
            <a:r>
              <a:rPr lang="en-GB" sz="2000" dirty="0" err="1" smtClean="0">
                <a:latin typeface="+mn-lt"/>
              </a:rPr>
              <a:t>utiliza</a:t>
            </a:r>
            <a:r>
              <a:rPr lang="en-GB" sz="2000" dirty="0" smtClean="0">
                <a:latin typeface="+mn-lt"/>
              </a:rPr>
              <a:t> un </a:t>
            </a:r>
            <a:r>
              <a:rPr lang="en-GB" sz="2000" b="1" dirty="0" err="1" smtClean="0">
                <a:latin typeface="+mn-lt"/>
              </a:rPr>
              <a:t>valor</a:t>
            </a:r>
            <a:r>
              <a:rPr lang="en-GB" sz="2000" b="1" dirty="0" smtClean="0">
                <a:latin typeface="+mn-lt"/>
              </a:rPr>
              <a:t> </a:t>
            </a:r>
            <a:r>
              <a:rPr lang="en-GB" sz="2000" b="1" dirty="0" err="1" smtClean="0">
                <a:latin typeface="+mn-lt"/>
              </a:rPr>
              <a:t>que</a:t>
            </a:r>
            <a:r>
              <a:rPr lang="en-GB" sz="2000" b="1" dirty="0" smtClean="0">
                <a:latin typeface="+mn-lt"/>
              </a:rPr>
              <a:t> </a:t>
            </a:r>
            <a:r>
              <a:rPr lang="en-GB" sz="2000" b="1" dirty="0" err="1" smtClean="0">
                <a:latin typeface="+mn-lt"/>
              </a:rPr>
              <a:t>siempre</a:t>
            </a:r>
            <a:r>
              <a:rPr lang="en-GB" sz="2000" b="1" dirty="0" smtClean="0">
                <a:latin typeface="+mn-lt"/>
              </a:rPr>
              <a:t> </a:t>
            </a:r>
            <a:r>
              <a:rPr lang="en-GB" sz="2000" b="1" dirty="0" err="1" smtClean="0">
                <a:latin typeface="+mn-lt"/>
              </a:rPr>
              <a:t>es</a:t>
            </a:r>
            <a:r>
              <a:rPr lang="en-GB" sz="2000" b="1" dirty="0" smtClean="0">
                <a:latin typeface="+mn-lt"/>
              </a:rPr>
              <a:t> el </a:t>
            </a:r>
            <a:r>
              <a:rPr lang="en-GB" sz="2000" b="1" dirty="0" err="1" smtClean="0">
                <a:latin typeface="+mn-lt"/>
              </a:rPr>
              <a:t>mismo</a:t>
            </a:r>
            <a:r>
              <a:rPr lang="en-GB" sz="2000" b="1" dirty="0" smtClean="0">
                <a:latin typeface="+mn-lt"/>
              </a:rPr>
              <a:t> y </a:t>
            </a:r>
            <a:r>
              <a:rPr lang="en-GB" sz="2000" b="1" dirty="0" err="1" smtClean="0">
                <a:latin typeface="+mn-lt"/>
              </a:rPr>
              <a:t>nunca</a:t>
            </a:r>
            <a:r>
              <a:rPr lang="en-GB" sz="2000" b="1" dirty="0" smtClean="0">
                <a:latin typeface="+mn-lt"/>
              </a:rPr>
              <a:t> </a:t>
            </a:r>
            <a:r>
              <a:rPr lang="en-GB" sz="2000" b="1" dirty="0" err="1" smtClean="0">
                <a:latin typeface="+mn-lt"/>
              </a:rPr>
              <a:t>varía</a:t>
            </a:r>
            <a:r>
              <a:rPr lang="en-GB" sz="2000" dirty="0" smtClean="0">
                <a:latin typeface="+mn-lt"/>
              </a:rPr>
              <a:t>, se </a:t>
            </a:r>
            <a:r>
              <a:rPr lang="en-GB" sz="2000" dirty="0" err="1" smtClean="0">
                <a:latin typeface="+mn-lt"/>
              </a:rPr>
              <a:t>puede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emplear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 err="1" smtClean="0">
                <a:latin typeface="+mn-lt"/>
              </a:rPr>
              <a:t>como</a:t>
            </a:r>
            <a:r>
              <a:rPr lang="en-GB" sz="2000" dirty="0" smtClean="0">
                <a:latin typeface="+mn-lt"/>
              </a:rPr>
              <a:t> un </a:t>
            </a:r>
            <a:r>
              <a:rPr lang="en-GB" sz="2000" dirty="0" err="1" smtClean="0">
                <a:latin typeface="+mn-lt"/>
              </a:rPr>
              <a:t>valor</a:t>
            </a:r>
            <a:r>
              <a:rPr lang="en-GB" sz="2000" dirty="0" smtClean="0">
                <a:latin typeface="+mn-lt"/>
              </a:rPr>
              <a:t> “</a:t>
            </a:r>
            <a:r>
              <a:rPr lang="en-GB" sz="2000" dirty="0" err="1" smtClean="0">
                <a:latin typeface="+mn-lt"/>
              </a:rPr>
              <a:t>constante</a:t>
            </a:r>
            <a:r>
              <a:rPr lang="en-GB" sz="2000" dirty="0" smtClean="0">
                <a:latin typeface="+mn-lt"/>
              </a:rPr>
              <a:t>”. </a:t>
            </a:r>
            <a:endParaRPr lang="en-GB" sz="2000" dirty="0" smtClean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+mn-lt"/>
              </a:rPr>
              <a:t>Este hecho </a:t>
            </a:r>
            <a:r>
              <a:rPr lang="es-ES" sz="2000" b="1" dirty="0" smtClean="0">
                <a:latin typeface="+mn-lt"/>
              </a:rPr>
              <a:t>NO</a:t>
            </a:r>
            <a:r>
              <a:rPr lang="es-ES" sz="2000" dirty="0" smtClean="0">
                <a:latin typeface="+mn-lt"/>
              </a:rPr>
              <a:t> se puede variar dinámicamente </a:t>
            </a:r>
            <a:r>
              <a:rPr lang="es-ES" sz="2000" b="1" dirty="0" smtClean="0">
                <a:latin typeface="+mn-lt"/>
              </a:rPr>
              <a:t>durante</a:t>
            </a:r>
            <a:r>
              <a:rPr lang="es-ES" sz="2000" dirty="0" smtClean="0">
                <a:latin typeface="+mn-lt"/>
              </a:rPr>
              <a:t> la ejecución del </a:t>
            </a:r>
            <a:r>
              <a:rPr lang="es-ES" sz="2000" dirty="0" smtClean="0">
                <a:latin typeface="+mn-lt"/>
              </a:rPr>
              <a:t>programa.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s-ES" sz="2000" b="1" dirty="0" smtClean="0">
                <a:latin typeface="+mn-lt"/>
              </a:rPr>
              <a:t>La </a:t>
            </a:r>
            <a:r>
              <a:rPr lang="es-ES" sz="2000" b="1" dirty="0" smtClean="0">
                <a:latin typeface="+mn-lt"/>
              </a:rPr>
              <a:t>única forma de cambiarlo es que modifiques el programa </a:t>
            </a:r>
            <a:r>
              <a:rPr lang="es-ES" sz="2000" dirty="0" smtClean="0">
                <a:latin typeface="+mn-lt"/>
              </a:rPr>
              <a:t>y lo vuelvas a grabar nuevamente en la memoria del controlador.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s-ES" sz="2000" b="1" dirty="0" smtClean="0">
                <a:latin typeface="+mn-lt"/>
              </a:rPr>
              <a:t>Se guardan </a:t>
            </a:r>
            <a:r>
              <a:rPr lang="es-ES" sz="2000" dirty="0" smtClean="0">
                <a:latin typeface="+mn-lt"/>
              </a:rPr>
              <a:t>en la memoria de programa </a:t>
            </a:r>
            <a:r>
              <a:rPr lang="es-ES" sz="2000" b="1" dirty="0" smtClean="0">
                <a:latin typeface="+mn-lt"/>
              </a:rPr>
              <a:t>FLASH</a:t>
            </a:r>
            <a:r>
              <a:rPr lang="es-ES" sz="2000" dirty="0" smtClean="0">
                <a:latin typeface="+mn-lt"/>
              </a:rPr>
              <a:t> del </a:t>
            </a:r>
            <a:r>
              <a:rPr lang="es-ES" sz="2000" dirty="0" smtClean="0">
                <a:latin typeface="+mn-lt"/>
              </a:rPr>
              <a:t>controlador.</a:t>
            </a:r>
            <a:endParaRPr lang="en-US" sz="2000" dirty="0" smtClean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s-ES" sz="2000" b="1" dirty="0" smtClean="0">
                <a:latin typeface="+mn-lt"/>
              </a:rPr>
              <a:t>No </a:t>
            </a:r>
            <a:r>
              <a:rPr lang="es-ES" sz="2000" b="1" dirty="0" smtClean="0">
                <a:latin typeface="+mn-lt"/>
              </a:rPr>
              <a:t>son volátiles </a:t>
            </a:r>
            <a:r>
              <a:rPr lang="es-ES" sz="2000" dirty="0" smtClean="0">
                <a:latin typeface="+mn-lt"/>
              </a:rPr>
              <a:t>y se mantienen incluso cuando se desconecta la tensión de alimentación</a:t>
            </a:r>
            <a:r>
              <a:rPr lang="es-ES" sz="2000" dirty="0" smtClean="0"/>
              <a:t>.</a:t>
            </a:r>
          </a:p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dirty="0" smtClean="0">
                <a:latin typeface="+mn-lt"/>
              </a:rPr>
              <a:t>EJEMPLOS</a:t>
            </a:r>
            <a:endParaRPr lang="en-US" sz="2000" b="1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EXPRESIONES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4</a:t>
            </a:fld>
            <a:endParaRPr lang="el-GR" sz="1000" dirty="0"/>
          </a:p>
        </p:txBody>
      </p:sp>
      <p:sp>
        <p:nvSpPr>
          <p:cNvPr id="7" name="Rectángulo 6"/>
          <p:cNvSpPr/>
          <p:nvPr/>
        </p:nvSpPr>
        <p:spPr>
          <a:xfrm>
            <a:off x="1314320" y="5272594"/>
            <a:ext cx="7380514" cy="969496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dirty="0" err="1">
                <a:latin typeface="+mn-lt"/>
              </a:rPr>
              <a:t>digitalRead</a:t>
            </a:r>
            <a:r>
              <a:rPr lang="en-US" b="1" dirty="0">
                <a:latin typeface="+mn-lt"/>
              </a:rPr>
              <a:t>(12)</a:t>
            </a:r>
            <a:r>
              <a:rPr lang="en-US" dirty="0">
                <a:latin typeface="+mn-lt"/>
              </a:rPr>
              <a:t>;			</a:t>
            </a:r>
            <a:r>
              <a:rPr lang="en-US" i="1" dirty="0" smtClean="0">
                <a:latin typeface="+mn-lt"/>
              </a:rPr>
              <a:t>//leer pin </a:t>
            </a:r>
            <a:r>
              <a:rPr lang="en-US" i="1" dirty="0">
                <a:latin typeface="+mn-lt"/>
              </a:rPr>
              <a:t>12 </a:t>
            </a:r>
          </a:p>
          <a:p>
            <a:r>
              <a:rPr lang="en-US" b="1" dirty="0" err="1">
                <a:latin typeface="+mn-lt"/>
              </a:rPr>
              <a:t>digitalWrite</a:t>
            </a:r>
            <a:r>
              <a:rPr lang="en-US" b="1" dirty="0">
                <a:latin typeface="+mn-lt"/>
              </a:rPr>
              <a:t>(6,HIGH); </a:t>
            </a:r>
            <a:r>
              <a:rPr lang="en-US" dirty="0">
                <a:latin typeface="+mn-lt"/>
              </a:rPr>
              <a:t>		</a:t>
            </a:r>
            <a:r>
              <a:rPr lang="en-US" i="1" dirty="0" smtClean="0">
                <a:latin typeface="+mn-lt"/>
              </a:rPr>
              <a:t>//</a:t>
            </a:r>
            <a:r>
              <a:rPr lang="en-US" i="1" dirty="0" err="1" smtClean="0">
                <a:latin typeface="+mn-lt"/>
              </a:rPr>
              <a:t>poner</a:t>
            </a:r>
            <a:r>
              <a:rPr lang="en-US" i="1" dirty="0" smtClean="0">
                <a:latin typeface="+mn-lt"/>
              </a:rPr>
              <a:t> pin 6 a </a:t>
            </a:r>
            <a:r>
              <a:rPr lang="en-US" i="1" dirty="0" err="1" smtClean="0">
                <a:latin typeface="+mn-lt"/>
              </a:rPr>
              <a:t>salida</a:t>
            </a:r>
            <a:r>
              <a:rPr lang="en-US" i="1" dirty="0" smtClean="0">
                <a:latin typeface="+mn-lt"/>
              </a:rPr>
              <a:t> “1</a:t>
            </a:r>
            <a:r>
              <a:rPr lang="en-US" i="1" dirty="0">
                <a:latin typeface="+mn-lt"/>
              </a:rPr>
              <a:t>” </a:t>
            </a:r>
          </a:p>
          <a:p>
            <a:r>
              <a:rPr lang="en-US" b="1" dirty="0" err="1">
                <a:latin typeface="+mn-lt"/>
              </a:rPr>
              <a:t>pinMode</a:t>
            </a:r>
            <a:r>
              <a:rPr lang="en-US" b="1" dirty="0">
                <a:latin typeface="+mn-lt"/>
              </a:rPr>
              <a:t>(9,OUTPUT)</a:t>
            </a:r>
            <a:r>
              <a:rPr lang="en-US" dirty="0">
                <a:latin typeface="+mn-lt"/>
              </a:rPr>
              <a:t>;		</a:t>
            </a:r>
            <a:r>
              <a:rPr lang="en-US" i="1" dirty="0" smtClean="0">
                <a:latin typeface="+mn-lt"/>
              </a:rPr>
              <a:t>//</a:t>
            </a:r>
            <a:r>
              <a:rPr lang="en-US" i="1" dirty="0" err="1" smtClean="0">
                <a:latin typeface="+mn-lt"/>
              </a:rPr>
              <a:t>Configura</a:t>
            </a:r>
            <a:r>
              <a:rPr lang="en-US" i="1" dirty="0" smtClean="0">
                <a:latin typeface="+mn-lt"/>
              </a:rPr>
              <a:t> pin </a:t>
            </a:r>
            <a:r>
              <a:rPr lang="en-US" i="1" dirty="0">
                <a:latin typeface="+mn-lt"/>
              </a:rPr>
              <a:t>9 </a:t>
            </a:r>
            <a:r>
              <a:rPr lang="en-US" i="1" dirty="0" err="1" smtClean="0">
                <a:latin typeface="+mn-lt"/>
              </a:rPr>
              <a:t>como</a:t>
            </a:r>
            <a:r>
              <a:rPr lang="en-US" i="1" dirty="0" smtClean="0">
                <a:latin typeface="+mn-lt"/>
              </a:rPr>
              <a:t> </a:t>
            </a:r>
            <a:r>
              <a:rPr lang="en-US" i="1" dirty="0" err="1" smtClean="0">
                <a:latin typeface="+mn-lt"/>
              </a:rPr>
              <a:t>salida</a:t>
            </a:r>
            <a:endParaRPr lang="en-US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251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231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u="sng" dirty="0" smtClean="0">
                <a:latin typeface="+mn-lt"/>
              </a:rPr>
              <a:t>VARIABLES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+mn-lt"/>
              </a:rPr>
              <a:t>Son espacios </a:t>
            </a:r>
            <a:r>
              <a:rPr lang="es-ES" sz="2000" dirty="0" smtClean="0">
                <a:latin typeface="+mn-lt"/>
              </a:rPr>
              <a:t>que se reservan en la memoria RAM del controlador para guardar diferentes tipos de datos</a:t>
            </a:r>
            <a:r>
              <a:rPr lang="es-ES" sz="2000" dirty="0" smtClean="0">
                <a:latin typeface="+mn-lt"/>
              </a:rPr>
              <a:t>.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+mn-lt"/>
              </a:rPr>
              <a:t>La memoria RAM es una memoria que, de la forma adecuada, la puedes leer y escribir tantas veces como </a:t>
            </a:r>
            <a:r>
              <a:rPr lang="es-ES" sz="2000" dirty="0" smtClean="0">
                <a:latin typeface="+mn-lt"/>
              </a:rPr>
              <a:t>quieras</a:t>
            </a:r>
            <a:r>
              <a:rPr lang="es-ES" sz="2000" dirty="0" smtClean="0"/>
              <a:t>.</a:t>
            </a:r>
            <a:endParaRPr lang="en-US" sz="2000" b="1" dirty="0" smtClean="0">
              <a:latin typeface="+mn-lt"/>
            </a:endParaRPr>
          </a:p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dirty="0" smtClean="0">
                <a:latin typeface="+mn-lt"/>
              </a:rPr>
              <a:t>                  </a:t>
            </a:r>
            <a:r>
              <a:rPr lang="en-US" sz="2000" b="1" dirty="0" smtClean="0">
                <a:latin typeface="+mn-lt"/>
              </a:rPr>
              <a:t>EJEMPLO</a:t>
            </a:r>
            <a:endParaRPr lang="en-US" sz="2000" b="1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EXPRESIONES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5</a:t>
            </a:fld>
            <a:endParaRPr lang="el-GR" sz="1000" dirty="0"/>
          </a:p>
        </p:txBody>
      </p:sp>
      <p:sp>
        <p:nvSpPr>
          <p:cNvPr id="7" name="Rectángulo 6"/>
          <p:cNvSpPr/>
          <p:nvPr/>
        </p:nvSpPr>
        <p:spPr>
          <a:xfrm>
            <a:off x="1314320" y="4029413"/>
            <a:ext cx="7380514" cy="1631216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+mn-lt"/>
              </a:rPr>
              <a:t>Tipo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nombre</a:t>
            </a:r>
            <a:r>
              <a:rPr lang="en-US" sz="2400" b="1" dirty="0" smtClean="0">
                <a:latin typeface="+mn-lt"/>
              </a:rPr>
              <a:t> = valor</a:t>
            </a:r>
            <a:endParaRPr lang="en-US" sz="2400" b="1" dirty="0" smtClean="0">
              <a:latin typeface="+mn-lt"/>
            </a:endParaRPr>
          </a:p>
          <a:p>
            <a:pPr algn="ctr"/>
            <a:endParaRPr lang="en-US" b="1" dirty="0">
              <a:latin typeface="+mn-lt"/>
            </a:endParaRPr>
          </a:p>
          <a:p>
            <a:r>
              <a:rPr lang="en-US" b="1" dirty="0" err="1" smtClean="0">
                <a:latin typeface="+mn-lt"/>
              </a:rPr>
              <a:t>tipo</a:t>
            </a:r>
            <a:r>
              <a:rPr lang="en-US" b="1" dirty="0" smtClean="0">
                <a:latin typeface="+mn-lt"/>
              </a:rPr>
              <a:t>: </a:t>
            </a:r>
            <a:r>
              <a:rPr lang="en-US" b="1" dirty="0">
                <a:latin typeface="+mn-lt"/>
              </a:rPr>
              <a:t>	</a:t>
            </a:r>
            <a:r>
              <a:rPr lang="en-US" i="1" dirty="0" err="1" smtClean="0">
                <a:latin typeface="+mn-lt"/>
              </a:rPr>
              <a:t>Establece</a:t>
            </a:r>
            <a:r>
              <a:rPr lang="en-US" i="1" dirty="0" smtClean="0">
                <a:latin typeface="+mn-lt"/>
              </a:rPr>
              <a:t> el </a:t>
            </a:r>
            <a:r>
              <a:rPr lang="en-US" i="1" dirty="0" err="1" smtClean="0">
                <a:latin typeface="+mn-lt"/>
              </a:rPr>
              <a:t>tipo</a:t>
            </a:r>
            <a:r>
              <a:rPr lang="en-US" i="1" dirty="0" smtClean="0">
                <a:latin typeface="+mn-lt"/>
              </a:rPr>
              <a:t> de </a:t>
            </a:r>
            <a:r>
              <a:rPr lang="en-US" i="1" dirty="0" err="1" smtClean="0">
                <a:latin typeface="+mn-lt"/>
              </a:rPr>
              <a:t>información</a:t>
            </a:r>
            <a:r>
              <a:rPr lang="en-US" i="1" dirty="0" smtClean="0">
                <a:latin typeface="+mn-lt"/>
              </a:rPr>
              <a:t> </a:t>
            </a:r>
            <a:r>
              <a:rPr lang="en-US" i="1" dirty="0" err="1" smtClean="0">
                <a:latin typeface="+mn-lt"/>
              </a:rPr>
              <a:t>qu</a:t>
            </a:r>
            <a:r>
              <a:rPr lang="en-US" i="1" dirty="0" err="1" smtClean="0">
                <a:latin typeface="+mn-lt"/>
              </a:rPr>
              <a:t>e</a:t>
            </a:r>
            <a:r>
              <a:rPr lang="en-US" i="1" dirty="0" smtClean="0">
                <a:latin typeface="+mn-lt"/>
              </a:rPr>
              <a:t> </a:t>
            </a:r>
            <a:r>
              <a:rPr lang="en-US" i="1" dirty="0" err="1" smtClean="0">
                <a:latin typeface="+mn-lt"/>
              </a:rPr>
              <a:t>va</a:t>
            </a:r>
            <a:r>
              <a:rPr lang="en-US" i="1" dirty="0" smtClean="0">
                <a:latin typeface="+mn-lt"/>
              </a:rPr>
              <a:t> a </a:t>
            </a:r>
            <a:r>
              <a:rPr lang="en-US" i="1" dirty="0" err="1" smtClean="0">
                <a:latin typeface="+mn-lt"/>
              </a:rPr>
              <a:t>contener</a:t>
            </a:r>
            <a:r>
              <a:rPr lang="en-US" i="1" dirty="0" smtClean="0">
                <a:latin typeface="+mn-lt"/>
              </a:rPr>
              <a:t> la variable</a:t>
            </a:r>
            <a:endParaRPr lang="en-US" i="1" dirty="0" smtClean="0">
              <a:latin typeface="+mn-lt"/>
            </a:endParaRPr>
          </a:p>
          <a:p>
            <a:r>
              <a:rPr lang="en-US" b="1" dirty="0" err="1" smtClean="0">
                <a:latin typeface="+mn-lt"/>
              </a:rPr>
              <a:t>nombre</a:t>
            </a:r>
            <a:r>
              <a:rPr lang="en-US" b="1" dirty="0" smtClean="0">
                <a:latin typeface="+mn-lt"/>
              </a:rPr>
              <a:t>: </a:t>
            </a:r>
            <a:r>
              <a:rPr lang="en-US" b="1" dirty="0" smtClean="0">
                <a:latin typeface="+mn-lt"/>
              </a:rPr>
              <a:t>	</a:t>
            </a:r>
            <a:r>
              <a:rPr lang="en-US" i="1" dirty="0" smtClean="0">
                <a:latin typeface="+mn-lt"/>
              </a:rPr>
              <a:t>Es el </a:t>
            </a:r>
            <a:r>
              <a:rPr lang="en-US" i="1" dirty="0" err="1" smtClean="0">
                <a:latin typeface="+mn-lt"/>
              </a:rPr>
              <a:t>nombre</a:t>
            </a:r>
            <a:r>
              <a:rPr lang="en-US" i="1" dirty="0" smtClean="0">
                <a:latin typeface="+mn-lt"/>
              </a:rPr>
              <a:t> </a:t>
            </a:r>
            <a:r>
              <a:rPr lang="en-US" i="1" dirty="0" err="1" smtClean="0">
                <a:latin typeface="+mn-lt"/>
              </a:rPr>
              <a:t>que</a:t>
            </a:r>
            <a:r>
              <a:rPr lang="en-US" i="1" dirty="0" smtClean="0">
                <a:latin typeface="+mn-lt"/>
              </a:rPr>
              <a:t> </a:t>
            </a:r>
            <a:r>
              <a:rPr lang="en-US" i="1" dirty="0" err="1" smtClean="0">
                <a:latin typeface="+mn-lt"/>
              </a:rPr>
              <a:t>asignas</a:t>
            </a:r>
            <a:r>
              <a:rPr lang="en-US" i="1" dirty="0" smtClean="0">
                <a:latin typeface="+mn-lt"/>
              </a:rPr>
              <a:t> a </a:t>
            </a:r>
            <a:r>
              <a:rPr lang="en-US" i="1" dirty="0" err="1" smtClean="0">
                <a:latin typeface="+mn-lt"/>
              </a:rPr>
              <a:t>esa</a:t>
            </a:r>
            <a:r>
              <a:rPr lang="en-US" i="1" dirty="0" smtClean="0">
                <a:latin typeface="+mn-lt"/>
              </a:rPr>
              <a:t> variable, a </a:t>
            </a:r>
            <a:r>
              <a:rPr lang="en-US" i="1" dirty="0" err="1" smtClean="0">
                <a:latin typeface="+mn-lt"/>
              </a:rPr>
              <a:t>ese</a:t>
            </a:r>
            <a:r>
              <a:rPr lang="en-US" i="1" dirty="0" smtClean="0">
                <a:latin typeface="+mn-lt"/>
              </a:rPr>
              <a:t> </a:t>
            </a:r>
            <a:r>
              <a:rPr lang="en-US" i="1" dirty="0" err="1" smtClean="0">
                <a:latin typeface="+mn-lt"/>
              </a:rPr>
              <a:t>contenedor</a:t>
            </a:r>
            <a:endParaRPr lang="en-US" i="1" dirty="0" smtClean="0">
              <a:latin typeface="+mn-lt"/>
            </a:endParaRPr>
          </a:p>
          <a:p>
            <a:r>
              <a:rPr lang="en-US" b="1" dirty="0" smtClean="0">
                <a:latin typeface="+mn-lt"/>
              </a:rPr>
              <a:t>valor: </a:t>
            </a:r>
            <a:r>
              <a:rPr lang="en-US" b="1" dirty="0" smtClean="0">
                <a:latin typeface="+mn-lt"/>
              </a:rPr>
              <a:t>	</a:t>
            </a:r>
            <a:r>
              <a:rPr lang="en-US" i="1" dirty="0" smtClean="0">
                <a:latin typeface="+mn-lt"/>
              </a:rPr>
              <a:t>Es el </a:t>
            </a:r>
            <a:r>
              <a:rPr lang="en-US" i="1" dirty="0" err="1" smtClean="0">
                <a:latin typeface="+mn-lt"/>
              </a:rPr>
              <a:t>contenido</a:t>
            </a:r>
            <a:r>
              <a:rPr lang="en-US" i="1" dirty="0" smtClean="0">
                <a:latin typeface="+mn-lt"/>
              </a:rPr>
              <a:t> o valor </a:t>
            </a:r>
            <a:r>
              <a:rPr lang="en-US" i="1" dirty="0" err="1" smtClean="0">
                <a:latin typeface="+mn-lt"/>
              </a:rPr>
              <a:t>que</a:t>
            </a:r>
            <a:r>
              <a:rPr lang="en-US" i="1" dirty="0" smtClean="0">
                <a:latin typeface="+mn-lt"/>
              </a:rPr>
              <a:t> </a:t>
            </a:r>
            <a:r>
              <a:rPr lang="en-US" i="1" dirty="0" err="1" smtClean="0">
                <a:latin typeface="+mn-lt"/>
              </a:rPr>
              <a:t>introducimos</a:t>
            </a:r>
            <a:r>
              <a:rPr lang="en-US" i="1" dirty="0" smtClean="0">
                <a:latin typeface="+mn-lt"/>
              </a:rPr>
              <a:t> en la variable</a:t>
            </a:r>
            <a:endParaRPr lang="en-US" i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2360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12564" y="674230"/>
            <a:ext cx="89314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s-ES" sz="2000" b="1" dirty="0" smtClean="0">
                <a:latin typeface="+mn-lt"/>
              </a:rPr>
              <a:t>En la siguiente tabla tienes el resumen de los tipos más corrientes de variables</a:t>
            </a:r>
            <a:r>
              <a:rPr lang="en-GB" sz="2000" b="1" dirty="0" smtClean="0">
                <a:latin typeface="+mn-lt"/>
              </a:rPr>
              <a:t>: </a:t>
            </a:r>
            <a:endParaRPr lang="es-ES" sz="2000" b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6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EXPRESIONES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6</a:t>
            </a:fld>
            <a:endParaRPr lang="el-GR" sz="1000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520505" y="1181687"/>
          <a:ext cx="8229600" cy="4997633"/>
        </p:xfrm>
        <a:graphic>
          <a:graphicData uri="http://schemas.openxmlformats.org/drawingml/2006/table">
            <a:tbl>
              <a:tblPr/>
              <a:tblGrid>
                <a:gridCol w="937180"/>
                <a:gridCol w="469589"/>
                <a:gridCol w="4557932"/>
                <a:gridCol w="2264899"/>
              </a:tblGrid>
              <a:tr h="3481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5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en-GB" sz="5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GB" sz="12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TIPO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82" marR="2988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BITS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82" marR="298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DESCRIPCIÓN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82" marR="2988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</a:rPr>
                        <a:t>EJEMPLOS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82" marR="29882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7806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Calibri"/>
                          <a:ea typeface="Calibri"/>
                          <a:cs typeface="Calibri"/>
                        </a:rPr>
                        <a:t>char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82" marR="29882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82" marR="29882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4F4E4E"/>
                          </a:solidFill>
                          <a:latin typeface="Calibri"/>
                          <a:ea typeface="Calibri"/>
                          <a:cs typeface="Calibri"/>
                        </a:rPr>
                        <a:t>Almacena un valor del tipo carácter (8 bits) que debe ir entre comilla simple (‘). Es con signo y codifica números del rango -128 a +127.</a:t>
                      </a:r>
                      <a:r>
                        <a:rPr lang="en-GB" sz="1100" dirty="0">
                          <a:latin typeface="Calibri"/>
                          <a:ea typeface="Calibri"/>
                          <a:cs typeface="Calibri"/>
                        </a:rPr>
                        <a:t>.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82" marR="29882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solidFill>
                            <a:srgbClr val="4F4E4E"/>
                          </a:solidFill>
                          <a:latin typeface="Calibri"/>
                          <a:ea typeface="Calibri"/>
                          <a:cs typeface="Calibri"/>
                        </a:rPr>
                        <a:t>char</a:t>
                      </a:r>
                      <a:r>
                        <a:rPr lang="es-ES" sz="1200" dirty="0">
                          <a:solidFill>
                            <a:srgbClr val="4F4E4E"/>
                          </a:solidFill>
                          <a:latin typeface="Calibri"/>
                          <a:ea typeface="Calibri"/>
                          <a:cs typeface="Calibri"/>
                        </a:rPr>
                        <a:t> N = ‘1’ 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solidFill>
                            <a:srgbClr val="4F4E4E"/>
                          </a:solidFill>
                          <a:latin typeface="Calibri"/>
                          <a:ea typeface="Calibri"/>
                          <a:cs typeface="Calibri"/>
                        </a:rPr>
                        <a:t>char</a:t>
                      </a:r>
                      <a:r>
                        <a:rPr lang="es-ES" sz="1200" dirty="0">
                          <a:solidFill>
                            <a:srgbClr val="4F4E4E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s-ES" sz="1200" dirty="0" err="1">
                          <a:solidFill>
                            <a:srgbClr val="4F4E4E"/>
                          </a:solidFill>
                          <a:latin typeface="Calibri"/>
                          <a:ea typeface="Calibri"/>
                          <a:cs typeface="Calibri"/>
                        </a:rPr>
                        <a:t>letter</a:t>
                      </a:r>
                      <a:r>
                        <a:rPr lang="es-ES" sz="1200" dirty="0">
                          <a:solidFill>
                            <a:srgbClr val="4F4E4E"/>
                          </a:solidFill>
                          <a:latin typeface="Calibri"/>
                          <a:ea typeface="Calibri"/>
                          <a:cs typeface="Calibri"/>
                        </a:rPr>
                        <a:t> =‘A’</a:t>
                      </a:r>
                      <a:r>
                        <a:rPr lang="es-ES" sz="1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82" marR="29882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5147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Calibri"/>
                          <a:ea typeface="Calibri"/>
                          <a:cs typeface="Calibri"/>
                        </a:rPr>
                        <a:t>byte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82" marR="29882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82" marR="29882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rgbClr val="4F4E4E"/>
                          </a:solidFill>
                          <a:latin typeface="Calibri"/>
                          <a:ea typeface="Calibri"/>
                          <a:cs typeface="Calibri"/>
                        </a:rPr>
                        <a:t>Almacena</a:t>
                      </a:r>
                      <a:r>
                        <a:rPr lang="en-GB" sz="1200" dirty="0">
                          <a:solidFill>
                            <a:srgbClr val="4F4E4E"/>
                          </a:solidFill>
                          <a:latin typeface="Calibri"/>
                          <a:ea typeface="Calibri"/>
                          <a:cs typeface="Calibri"/>
                        </a:rPr>
                        <a:t> un </a:t>
                      </a:r>
                      <a:r>
                        <a:rPr lang="en-GB" sz="1200" dirty="0" err="1">
                          <a:solidFill>
                            <a:srgbClr val="4F4E4E"/>
                          </a:solidFill>
                          <a:latin typeface="Calibri"/>
                          <a:ea typeface="Calibri"/>
                          <a:cs typeface="Calibri"/>
                        </a:rPr>
                        <a:t>número</a:t>
                      </a:r>
                      <a:r>
                        <a:rPr lang="en-GB" sz="1200" dirty="0">
                          <a:solidFill>
                            <a:srgbClr val="4F4E4E"/>
                          </a:solidFill>
                          <a:latin typeface="Calibri"/>
                          <a:ea typeface="Calibri"/>
                          <a:cs typeface="Calibri"/>
                        </a:rPr>
                        <a:t> de 8 bits sin </a:t>
                      </a:r>
                      <a:r>
                        <a:rPr lang="en-GB" sz="1200" dirty="0" err="1">
                          <a:solidFill>
                            <a:srgbClr val="4F4E4E"/>
                          </a:solidFill>
                          <a:latin typeface="Calibri"/>
                          <a:ea typeface="Calibri"/>
                          <a:cs typeface="Calibri"/>
                        </a:rPr>
                        <a:t>signoen</a:t>
                      </a:r>
                      <a:r>
                        <a:rPr lang="en-GB" sz="1200" dirty="0">
                          <a:solidFill>
                            <a:srgbClr val="4F4E4E"/>
                          </a:solidFill>
                          <a:latin typeface="Calibri"/>
                          <a:ea typeface="Calibri"/>
                          <a:cs typeface="Calibri"/>
                        </a:rPr>
                        <a:t> el </a:t>
                      </a:r>
                      <a:r>
                        <a:rPr lang="en-GB" sz="1200" dirty="0" err="1">
                          <a:solidFill>
                            <a:srgbClr val="4F4E4E"/>
                          </a:solidFill>
                          <a:latin typeface="Calibri"/>
                          <a:ea typeface="Calibri"/>
                          <a:cs typeface="Calibri"/>
                        </a:rPr>
                        <a:t>rango</a:t>
                      </a:r>
                      <a:r>
                        <a:rPr lang="en-GB" sz="1200" dirty="0">
                          <a:solidFill>
                            <a:srgbClr val="4F4E4E"/>
                          </a:solidFill>
                          <a:latin typeface="Calibri"/>
                          <a:ea typeface="Calibri"/>
                          <a:cs typeface="Calibri"/>
                        </a:rPr>
                        <a:t> de 0 a 255 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82" marR="29882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Calibri"/>
                          <a:cs typeface="Calibri"/>
                        </a:rPr>
                        <a:t>byte C = 23 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Calibri"/>
                          <a:cs typeface="Calibri"/>
                        </a:rPr>
                        <a:t>byte result = C +18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82" marR="29882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38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Calibri"/>
                          <a:ea typeface="Calibri"/>
                          <a:cs typeface="Calibri"/>
                        </a:rPr>
                        <a:t>int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82" marR="29882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82" marR="29882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4F4E4E"/>
                          </a:solidFill>
                          <a:latin typeface="Calibri"/>
                          <a:ea typeface="Calibri"/>
                          <a:cs typeface="Calibri"/>
                        </a:rPr>
                        <a:t>Es el tipo por defecto. Almacena un número de 16 bits con signo en el rango de -32768 a +32767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82" marR="29882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latin typeface="Calibri"/>
                          <a:ea typeface="Calibri"/>
                          <a:cs typeface="Calibri"/>
                        </a:rPr>
                        <a:t>int</a:t>
                      </a:r>
                      <a:r>
                        <a:rPr lang="en-GB" sz="1200" dirty="0">
                          <a:latin typeface="Calibri"/>
                          <a:ea typeface="Calibri"/>
                          <a:cs typeface="Calibri"/>
                        </a:rPr>
                        <a:t> C = 2453 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latin typeface="Calibri"/>
                          <a:ea typeface="Calibri"/>
                          <a:cs typeface="Calibri"/>
                        </a:rPr>
                        <a:t>int</a:t>
                      </a:r>
                      <a:r>
                        <a:rPr lang="en-GB" sz="1200" dirty="0">
                          <a:latin typeface="Calibri"/>
                          <a:ea typeface="Calibri"/>
                          <a:cs typeface="Calibri"/>
                        </a:rPr>
                        <a:t> value = C * 10 number = 2453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82" marR="29882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66138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Calibri"/>
                          <a:ea typeface="Calibri"/>
                          <a:cs typeface="Calibri"/>
                        </a:rPr>
                        <a:t>unsigned int or word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82" marR="29882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82" marR="29882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4F4E4E"/>
                          </a:solidFill>
                          <a:latin typeface="Calibri"/>
                          <a:ea typeface="Calibri"/>
                          <a:cs typeface="Calibri"/>
                        </a:rPr>
                        <a:t>Almacena un número de 16 bits sin signo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4F4E4E"/>
                          </a:solidFill>
                          <a:latin typeface="Calibri"/>
                          <a:ea typeface="Calibri"/>
                          <a:cs typeface="Calibri"/>
                        </a:rPr>
                        <a:t>y con un rango de 0 a 65535 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82" marR="29882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Calibri"/>
                          <a:cs typeface="Calibri"/>
                        </a:rPr>
                        <a:t>unsigned </a:t>
                      </a:r>
                      <a:r>
                        <a:rPr lang="en-GB" sz="1200" dirty="0" err="1">
                          <a:latin typeface="Calibri"/>
                          <a:ea typeface="Calibri"/>
                          <a:cs typeface="Calibri"/>
                        </a:rPr>
                        <a:t>int</a:t>
                      </a:r>
                      <a:r>
                        <a:rPr lang="en-GB" sz="1200" dirty="0"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GB" sz="1200" dirty="0" err="1">
                          <a:latin typeface="Calibri"/>
                          <a:ea typeface="Calibri"/>
                          <a:cs typeface="Calibri"/>
                        </a:rPr>
                        <a:t>valor</a:t>
                      </a:r>
                      <a:r>
                        <a:rPr lang="en-GB" sz="1200" dirty="0">
                          <a:latin typeface="Calibri"/>
                          <a:ea typeface="Calibri"/>
                          <a:cs typeface="Calibri"/>
                        </a:rPr>
                        <a:t> = 60000 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Calibri"/>
                          <a:cs typeface="Calibri"/>
                        </a:rPr>
                        <a:t>word </a:t>
                      </a:r>
                      <a:r>
                        <a:rPr lang="en-GB" sz="1200" dirty="0" err="1">
                          <a:latin typeface="Calibri"/>
                          <a:ea typeface="Calibri"/>
                          <a:cs typeface="Calibri"/>
                        </a:rPr>
                        <a:t>valor</a:t>
                      </a:r>
                      <a:r>
                        <a:rPr lang="en-GB" sz="1200" dirty="0">
                          <a:latin typeface="Calibri"/>
                          <a:ea typeface="Calibri"/>
                          <a:cs typeface="Calibri"/>
                        </a:rPr>
                        <a:t> = 4328 * 10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82" marR="29882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5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Calibri"/>
                          <a:ea typeface="Calibri"/>
                          <a:cs typeface="Calibri"/>
                        </a:rPr>
                        <a:t>long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82" marR="29882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Calibri"/>
                          <a:ea typeface="Calibri"/>
                          <a:cs typeface="Calibri"/>
                        </a:rPr>
                        <a:t>4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82" marR="29882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4F4E4E"/>
                          </a:solidFill>
                          <a:latin typeface="Calibri"/>
                          <a:ea typeface="Calibri"/>
                          <a:cs typeface="Calibri"/>
                        </a:rPr>
                        <a:t>Almacena un número de 32 bits con signo en el rango de -2.147.483.648 a +2.147.483.647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82" marR="29882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Calibri"/>
                          <a:cs typeface="Calibri"/>
                        </a:rPr>
                        <a:t>long counter = -123456789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82" marR="29882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66138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Calibri"/>
                          <a:ea typeface="Calibri"/>
                          <a:cs typeface="Calibri"/>
                        </a:rPr>
                        <a:t>unsigned long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82" marR="29882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Calibri"/>
                          <a:ea typeface="Calibri"/>
                          <a:cs typeface="Calibri"/>
                        </a:rPr>
                        <a:t>4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82" marR="29882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4F4E4E"/>
                          </a:solidFill>
                          <a:latin typeface="Calibri"/>
                          <a:ea typeface="Calibri"/>
                          <a:cs typeface="Calibri"/>
                        </a:rPr>
                        <a:t>Almacena un número de 32 bits sin signo en el rango de 0 a 4.292.967.295</a:t>
                      </a:r>
                      <a:endParaRPr lang="es-E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82" marR="29882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Calibri"/>
                          <a:cs typeface="Calibri"/>
                        </a:rPr>
                        <a:t>unsigned long </a:t>
                      </a:r>
                      <a:r>
                        <a:rPr lang="en-GB" sz="1200" dirty="0" err="1">
                          <a:latin typeface="Calibri"/>
                          <a:ea typeface="Calibri"/>
                          <a:cs typeface="Calibri"/>
                        </a:rPr>
                        <a:t>speedOfLight</a:t>
                      </a:r>
                      <a:r>
                        <a:rPr lang="en-GB" sz="1200" dirty="0">
                          <a:latin typeface="Calibri"/>
                          <a:ea typeface="Calibri"/>
                          <a:cs typeface="Calibri"/>
                        </a:rPr>
                        <a:t> = 299792468 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82" marR="29882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6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Calibri"/>
                          <a:ea typeface="Calibri"/>
                          <a:cs typeface="Calibri"/>
                        </a:rPr>
                        <a:t>float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82" marR="29882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Calibri"/>
                          <a:cs typeface="Calibri"/>
                        </a:rPr>
                        <a:t>4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82" marR="29882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rgbClr val="4F4E4E"/>
                          </a:solidFill>
                          <a:latin typeface="Calibri"/>
                          <a:ea typeface="Calibri"/>
                          <a:cs typeface="Calibri"/>
                        </a:rPr>
                        <a:t>Almacena</a:t>
                      </a:r>
                      <a:r>
                        <a:rPr lang="en-GB" sz="1200" dirty="0">
                          <a:solidFill>
                            <a:srgbClr val="4F4E4E"/>
                          </a:solidFill>
                          <a:latin typeface="Calibri"/>
                          <a:ea typeface="Calibri"/>
                          <a:cs typeface="Calibri"/>
                        </a:rPr>
                        <a:t> un </a:t>
                      </a:r>
                      <a:r>
                        <a:rPr lang="en-GB" sz="1200" dirty="0" err="1">
                          <a:solidFill>
                            <a:srgbClr val="4F4E4E"/>
                          </a:solidFill>
                          <a:latin typeface="Calibri"/>
                          <a:ea typeface="Calibri"/>
                          <a:cs typeface="Calibri"/>
                        </a:rPr>
                        <a:t>número</a:t>
                      </a:r>
                      <a:r>
                        <a:rPr lang="en-GB" sz="1200" dirty="0">
                          <a:solidFill>
                            <a:srgbClr val="4F4E4E"/>
                          </a:solidFill>
                          <a:latin typeface="Calibri"/>
                          <a:ea typeface="Calibri"/>
                          <a:cs typeface="Calibri"/>
                        </a:rPr>
                        <a:t> de 32 bits en coma </a:t>
                      </a:r>
                      <a:r>
                        <a:rPr lang="en-GB" sz="1200" dirty="0" err="1">
                          <a:solidFill>
                            <a:srgbClr val="4F4E4E"/>
                          </a:solidFill>
                          <a:latin typeface="Calibri"/>
                          <a:ea typeface="Calibri"/>
                          <a:cs typeface="Calibri"/>
                        </a:rPr>
                        <a:t>flotante</a:t>
                      </a:r>
                      <a:r>
                        <a:rPr lang="en-GB" sz="1200" dirty="0">
                          <a:solidFill>
                            <a:srgbClr val="4F4E4E"/>
                          </a:solidFill>
                          <a:latin typeface="Calibri"/>
                          <a:ea typeface="Calibri"/>
                          <a:cs typeface="Calibri"/>
                        </a:rPr>
                        <a:t> con un </a:t>
                      </a:r>
                      <a:r>
                        <a:rPr lang="en-GB" sz="1200" dirty="0" err="1">
                          <a:solidFill>
                            <a:srgbClr val="4F4E4E"/>
                          </a:solidFill>
                          <a:latin typeface="Calibri"/>
                          <a:ea typeface="Calibri"/>
                          <a:cs typeface="Calibri"/>
                        </a:rPr>
                        <a:t>máximo</a:t>
                      </a:r>
                      <a:r>
                        <a:rPr lang="en-GB" sz="1200" dirty="0">
                          <a:solidFill>
                            <a:srgbClr val="4F4E4E"/>
                          </a:solidFill>
                          <a:latin typeface="Calibri"/>
                          <a:ea typeface="Calibri"/>
                          <a:cs typeface="Calibri"/>
                        </a:rPr>
                        <a:t> de 3.4028235^-38 y un </a:t>
                      </a:r>
                      <a:r>
                        <a:rPr lang="en-GB" sz="1200" dirty="0" err="1">
                          <a:solidFill>
                            <a:srgbClr val="4F4E4E"/>
                          </a:solidFill>
                          <a:latin typeface="Calibri"/>
                          <a:ea typeface="Calibri"/>
                          <a:cs typeface="Calibri"/>
                        </a:rPr>
                        <a:t>mínimo</a:t>
                      </a:r>
                      <a:r>
                        <a:rPr lang="en-GB" sz="1200" dirty="0">
                          <a:solidFill>
                            <a:srgbClr val="4F4E4E"/>
                          </a:solidFill>
                          <a:latin typeface="Calibri"/>
                          <a:ea typeface="Calibri"/>
                          <a:cs typeface="Calibri"/>
                        </a:rPr>
                        <a:t> de 3.4028235^+38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4F4E4E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82" marR="29882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Calibri"/>
                          <a:ea typeface="Calibri"/>
                          <a:cs typeface="Calibri"/>
                        </a:rPr>
                        <a:t>float pi = 3.1416 float L = 4 * pi </a:t>
                      </a:r>
                      <a:endParaRPr lang="es-E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82" marR="29882" marT="0" marB="0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71500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1913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s-ES" sz="2000" b="1" dirty="0" smtClean="0">
                <a:latin typeface="+mn-lt"/>
              </a:rPr>
              <a:t>Otro tipo de variables son las llamadas “</a:t>
            </a:r>
            <a:r>
              <a:rPr lang="es-ES" sz="2000" b="1" dirty="0" err="1" smtClean="0">
                <a:latin typeface="+mn-lt"/>
              </a:rPr>
              <a:t>Arrays</a:t>
            </a:r>
            <a:r>
              <a:rPr lang="es-ES" sz="2000" b="1" dirty="0" smtClean="0">
                <a:latin typeface="+mn-lt"/>
              </a:rPr>
              <a:t>”</a:t>
            </a:r>
            <a:endParaRPr lang="en-US" sz="2000" b="1" dirty="0" smtClean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s-ES" sz="2000" dirty="0" smtClean="0">
                <a:latin typeface="+mn-lt"/>
              </a:rPr>
              <a:t>Un </a:t>
            </a:r>
            <a:r>
              <a:rPr lang="es-ES" sz="2000" dirty="0" err="1" smtClean="0">
                <a:latin typeface="+mn-lt"/>
              </a:rPr>
              <a:t>array</a:t>
            </a:r>
            <a:r>
              <a:rPr lang="es-ES" sz="2000" dirty="0" smtClean="0">
                <a:latin typeface="+mn-lt"/>
              </a:rPr>
              <a:t> es una colección de variables de cualquiera de los </a:t>
            </a:r>
            <a:r>
              <a:rPr lang="es-ES" sz="2000" dirty="0" smtClean="0">
                <a:latin typeface="+mn-lt"/>
              </a:rPr>
              <a:t>tipos de la tabla de arriba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s-ES" sz="2000" dirty="0" smtClean="0">
                <a:latin typeface="+mn-lt"/>
              </a:rPr>
              <a:t>Para acceder al contenido de una variable en particular, dentro de la colección, debes indicar el índice de la misma</a:t>
            </a:r>
            <a:r>
              <a:rPr lang="es-ES" sz="2000" dirty="0" smtClean="0"/>
              <a:t>. </a:t>
            </a:r>
            <a:endParaRPr lang="en-US" sz="20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7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EXPRESIONES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7</a:t>
            </a:fld>
            <a:endParaRPr lang="el-GR" sz="1000" dirty="0"/>
          </a:p>
        </p:txBody>
      </p:sp>
      <p:sp>
        <p:nvSpPr>
          <p:cNvPr id="10" name="TextBox 3"/>
          <p:cNvSpPr txBox="1"/>
          <p:nvPr/>
        </p:nvSpPr>
        <p:spPr bwMode="auto">
          <a:xfrm>
            <a:off x="240700" y="3560134"/>
            <a:ext cx="8454134" cy="25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GB" sz="2000" b="1" dirty="0" err="1" smtClean="0">
                <a:latin typeface="+mn-lt"/>
              </a:rPr>
              <a:t>Según</a:t>
            </a:r>
            <a:r>
              <a:rPr lang="en-GB" sz="2000" b="1" dirty="0" smtClean="0">
                <a:latin typeface="+mn-lt"/>
              </a:rPr>
              <a:t> el </a:t>
            </a:r>
            <a:r>
              <a:rPr lang="en-GB" sz="2000" b="1" dirty="0" err="1" smtClean="0">
                <a:latin typeface="+mn-lt"/>
              </a:rPr>
              <a:t>lugar</a:t>
            </a:r>
            <a:r>
              <a:rPr lang="en-GB" sz="2000" b="1" dirty="0" smtClean="0">
                <a:latin typeface="+mn-lt"/>
              </a:rPr>
              <a:t> del </a:t>
            </a:r>
            <a:r>
              <a:rPr lang="en-GB" sz="2000" b="1" dirty="0" err="1" smtClean="0">
                <a:latin typeface="+mn-lt"/>
              </a:rPr>
              <a:t>programa</a:t>
            </a:r>
            <a:r>
              <a:rPr lang="en-GB" sz="2000" b="1" dirty="0" smtClean="0">
                <a:latin typeface="+mn-lt"/>
              </a:rPr>
              <a:t> en </a:t>
            </a:r>
            <a:r>
              <a:rPr lang="en-GB" sz="2000" b="1" dirty="0" err="1" smtClean="0">
                <a:latin typeface="+mn-lt"/>
              </a:rPr>
              <a:t>donde</a:t>
            </a:r>
            <a:r>
              <a:rPr lang="en-GB" sz="2000" b="1" dirty="0" smtClean="0">
                <a:latin typeface="+mn-lt"/>
              </a:rPr>
              <a:t> declares </a:t>
            </a:r>
            <a:r>
              <a:rPr lang="en-GB" sz="2000" b="1" dirty="0" err="1" smtClean="0">
                <a:latin typeface="+mn-lt"/>
              </a:rPr>
              <a:t>las</a:t>
            </a:r>
            <a:r>
              <a:rPr lang="en-GB" sz="2000" b="1" dirty="0" smtClean="0">
                <a:latin typeface="+mn-lt"/>
              </a:rPr>
              <a:t> variables, </a:t>
            </a:r>
            <a:r>
              <a:rPr lang="en-GB" sz="2000" b="1" dirty="0" err="1" smtClean="0">
                <a:latin typeface="+mn-lt"/>
              </a:rPr>
              <a:t>estas</a:t>
            </a:r>
            <a:r>
              <a:rPr lang="en-GB" sz="2000" b="1" dirty="0" smtClean="0">
                <a:latin typeface="+mn-lt"/>
              </a:rPr>
              <a:t> </a:t>
            </a:r>
            <a:r>
              <a:rPr lang="en-GB" sz="2000" b="1" dirty="0" err="1" smtClean="0">
                <a:latin typeface="+mn-lt"/>
              </a:rPr>
              <a:t>pueden</a:t>
            </a:r>
            <a:r>
              <a:rPr lang="en-GB" sz="2000" b="1" dirty="0" smtClean="0">
                <a:latin typeface="+mn-lt"/>
              </a:rPr>
              <a:t> ser “</a:t>
            </a:r>
            <a:r>
              <a:rPr lang="en-GB" sz="2000" b="1" dirty="0" err="1" smtClean="0">
                <a:latin typeface="+mn-lt"/>
              </a:rPr>
              <a:t>globales</a:t>
            </a:r>
            <a:r>
              <a:rPr lang="en-GB" sz="2000" b="1" dirty="0" smtClean="0">
                <a:latin typeface="+mn-lt"/>
              </a:rPr>
              <a:t>” o </a:t>
            </a:r>
            <a:r>
              <a:rPr lang="en-GB" sz="2000" b="1" dirty="0" err="1" smtClean="0">
                <a:latin typeface="+mn-lt"/>
              </a:rPr>
              <a:t>bien</a:t>
            </a:r>
            <a:r>
              <a:rPr lang="en-GB" sz="2000" b="1" dirty="0" smtClean="0">
                <a:latin typeface="+mn-lt"/>
              </a:rPr>
              <a:t> “locales”. </a:t>
            </a:r>
            <a:endParaRPr lang="en-GB" sz="2000" b="1" dirty="0" smtClean="0">
              <a:latin typeface="+mn-lt"/>
            </a:endParaRPr>
          </a:p>
          <a:p>
            <a:pPr marL="1184275" lvl="2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ü"/>
            </a:pPr>
            <a:r>
              <a:rPr lang="en-US" sz="2000" b="1" u="sng" dirty="0" err="1" smtClean="0">
                <a:latin typeface="+mn-lt"/>
              </a:rPr>
              <a:t>Globales</a:t>
            </a:r>
            <a:r>
              <a:rPr lang="en-US" sz="2000" b="1" dirty="0">
                <a:latin typeface="+mn-lt"/>
              </a:rPr>
              <a:t>: </a:t>
            </a:r>
            <a:r>
              <a:rPr lang="es-ES" sz="2000" dirty="0" smtClean="0">
                <a:latin typeface="+mn-lt"/>
              </a:rPr>
              <a:t>Son las variables que se declaran o definen fuera de todas las funciones que haya en el programa, incluidas las funciones </a:t>
            </a:r>
            <a:r>
              <a:rPr lang="es-ES" sz="2000" dirty="0" err="1" smtClean="0">
                <a:latin typeface="+mn-lt"/>
              </a:rPr>
              <a:t>setup</a:t>
            </a:r>
            <a:r>
              <a:rPr lang="es-ES" sz="2000" dirty="0" smtClean="0">
                <a:latin typeface="+mn-lt"/>
              </a:rPr>
              <a:t>() y </a:t>
            </a:r>
            <a:r>
              <a:rPr lang="es-ES" sz="2000" dirty="0" err="1" smtClean="0">
                <a:latin typeface="+mn-lt"/>
              </a:rPr>
              <a:t>loop</a:t>
            </a:r>
            <a:r>
              <a:rPr lang="es-ES" sz="2000" dirty="0" smtClean="0">
                <a:latin typeface="+mn-lt"/>
              </a:rPr>
              <a:t>(). </a:t>
            </a:r>
            <a:endParaRPr lang="en-US" sz="2000" dirty="0" smtClean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b="1" u="sng" dirty="0" smtClean="0">
                <a:latin typeface="+mn-lt"/>
              </a:rPr>
              <a:t>Locales</a:t>
            </a:r>
            <a:r>
              <a:rPr lang="en-US" sz="2000" b="1" dirty="0">
                <a:latin typeface="+mn-lt"/>
              </a:rPr>
              <a:t>: </a:t>
            </a:r>
            <a:r>
              <a:rPr lang="es-ES" sz="2000" dirty="0" smtClean="0">
                <a:latin typeface="+mn-lt"/>
              </a:rPr>
              <a:t>Son variables que se declaran y crean dentro de una determinada función, y sólo pueden ser usadas por ella. </a:t>
            </a:r>
            <a:endParaRPr lang="en-US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7408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68835" y="955583"/>
            <a:ext cx="8454134" cy="184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u="sng" dirty="0" smtClean="0">
                <a:latin typeface="+mn-lt"/>
              </a:rPr>
              <a:t>OPERACIONES</a:t>
            </a:r>
            <a:endParaRPr lang="en-US" sz="2000" u="sng" dirty="0" smtClean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+mn-lt"/>
              </a:rPr>
              <a:t>Tanto </a:t>
            </a:r>
            <a:r>
              <a:rPr lang="es-ES" sz="2000" dirty="0" smtClean="0">
                <a:latin typeface="+mn-lt"/>
              </a:rPr>
              <a:t>los parámetros que acompañan a las sentencias del lenguaje </a:t>
            </a:r>
            <a:r>
              <a:rPr lang="es-ES" sz="2000" dirty="0" err="1" smtClean="0">
                <a:latin typeface="+mn-lt"/>
              </a:rPr>
              <a:t>Arduino</a:t>
            </a:r>
            <a:r>
              <a:rPr lang="es-ES" sz="2000" dirty="0" smtClean="0">
                <a:latin typeface="+mn-lt"/>
              </a:rPr>
              <a:t>, como los valores que cargas en las variables, se pueden obtener como resultado de hacer todo tipo de operaciones aritméticas entre variables y/o constantes. </a:t>
            </a:r>
            <a:endParaRPr lang="en-US" sz="20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8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EXPRESIONES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8</a:t>
            </a:fld>
            <a:endParaRPr lang="el-GR" sz="1000" dirty="0"/>
          </a:p>
        </p:txBody>
      </p:sp>
      <p:sp>
        <p:nvSpPr>
          <p:cNvPr id="7" name="Rectángulo 6"/>
          <p:cNvSpPr/>
          <p:nvPr/>
        </p:nvSpPr>
        <p:spPr>
          <a:xfrm>
            <a:off x="479554" y="2878095"/>
            <a:ext cx="8184891" cy="2431435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Las </a:t>
            </a:r>
            <a:r>
              <a:rPr lang="en-US" b="1" dirty="0" err="1" smtClean="0">
                <a:latin typeface="+mn-lt"/>
              </a:rPr>
              <a:t>operaciones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matemáticas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típicas</a:t>
            </a:r>
            <a:r>
              <a:rPr lang="en-US" b="1" dirty="0" smtClean="0">
                <a:latin typeface="+mn-lt"/>
              </a:rPr>
              <a:t> son:</a:t>
            </a:r>
            <a:endParaRPr lang="en-US" b="1" dirty="0" smtClean="0">
              <a:latin typeface="+mn-lt"/>
            </a:endParaRPr>
          </a:p>
          <a:p>
            <a:endParaRPr lang="en-US" b="1" dirty="0">
              <a:latin typeface="+mn-lt"/>
            </a:endParaRPr>
          </a:p>
          <a:p>
            <a:r>
              <a:rPr lang="en-US" b="1" dirty="0">
                <a:latin typeface="+mn-lt"/>
              </a:rPr>
              <a:t>= 	</a:t>
            </a:r>
            <a:r>
              <a:rPr lang="en-US" b="1" dirty="0" err="1" smtClean="0">
                <a:latin typeface="+mn-lt"/>
              </a:rPr>
              <a:t>Adignación</a:t>
            </a:r>
            <a:endParaRPr lang="en-US" b="1" dirty="0">
              <a:latin typeface="+mn-lt"/>
            </a:endParaRPr>
          </a:p>
          <a:p>
            <a:r>
              <a:rPr lang="en-US" b="1" dirty="0">
                <a:latin typeface="+mn-lt"/>
              </a:rPr>
              <a:t>+ 	</a:t>
            </a:r>
            <a:r>
              <a:rPr lang="en-US" b="1" dirty="0" smtClean="0">
                <a:latin typeface="+mn-lt"/>
              </a:rPr>
              <a:t>Suma</a:t>
            </a:r>
            <a:endParaRPr lang="en-US" b="1" dirty="0">
              <a:latin typeface="+mn-lt"/>
            </a:endParaRPr>
          </a:p>
          <a:p>
            <a:r>
              <a:rPr lang="en-US" b="1" dirty="0">
                <a:latin typeface="+mn-lt"/>
              </a:rPr>
              <a:t>- 	</a:t>
            </a:r>
            <a:r>
              <a:rPr lang="en-US" b="1" dirty="0" err="1" smtClean="0">
                <a:latin typeface="+mn-lt"/>
              </a:rPr>
              <a:t>Resta</a:t>
            </a:r>
            <a:endParaRPr lang="en-US" b="1" dirty="0">
              <a:latin typeface="+mn-lt"/>
            </a:endParaRPr>
          </a:p>
          <a:p>
            <a:r>
              <a:rPr lang="en-US" b="1" dirty="0">
                <a:latin typeface="+mn-lt"/>
              </a:rPr>
              <a:t>* 	</a:t>
            </a:r>
            <a:r>
              <a:rPr lang="en-US" b="1" dirty="0" err="1" smtClean="0">
                <a:latin typeface="+mn-lt"/>
              </a:rPr>
              <a:t>Multiplicación</a:t>
            </a:r>
            <a:endParaRPr lang="en-US" b="1" dirty="0">
              <a:latin typeface="+mn-lt"/>
            </a:endParaRPr>
          </a:p>
          <a:p>
            <a:r>
              <a:rPr lang="en-US" b="1" dirty="0">
                <a:latin typeface="+mn-lt"/>
              </a:rPr>
              <a:t>/ 	</a:t>
            </a:r>
            <a:r>
              <a:rPr lang="en-US" b="1" dirty="0" err="1" smtClean="0">
                <a:latin typeface="+mn-lt"/>
              </a:rPr>
              <a:t>División</a:t>
            </a:r>
            <a:endParaRPr lang="en-US" b="1" dirty="0">
              <a:latin typeface="+mn-lt"/>
            </a:endParaRPr>
          </a:p>
          <a:p>
            <a:r>
              <a:rPr lang="en-US" b="1" dirty="0">
                <a:latin typeface="+mn-lt"/>
              </a:rPr>
              <a:t>% 	</a:t>
            </a:r>
            <a:r>
              <a:rPr lang="en-US" b="1" dirty="0" err="1" smtClean="0">
                <a:latin typeface="+mn-lt"/>
              </a:rPr>
              <a:t>Módulo</a:t>
            </a:r>
            <a:r>
              <a:rPr lang="en-US" b="1" dirty="0" smtClean="0">
                <a:latin typeface="+mn-lt"/>
              </a:rPr>
              <a:t> (</a:t>
            </a:r>
            <a:r>
              <a:rPr lang="en-US" b="1" dirty="0" err="1" smtClean="0">
                <a:latin typeface="+mn-lt"/>
              </a:rPr>
              <a:t>es</a:t>
            </a:r>
            <a:r>
              <a:rPr lang="en-US" b="1" dirty="0" smtClean="0">
                <a:latin typeface="+mn-lt"/>
              </a:rPr>
              <a:t> el </a:t>
            </a:r>
            <a:r>
              <a:rPr lang="en-US" b="1" dirty="0" err="1" smtClean="0">
                <a:latin typeface="+mn-lt"/>
              </a:rPr>
              <a:t>resto</a:t>
            </a:r>
            <a:r>
              <a:rPr lang="en-US" b="1" dirty="0" smtClean="0">
                <a:latin typeface="+mn-lt"/>
              </a:rPr>
              <a:t> de </a:t>
            </a:r>
            <a:r>
              <a:rPr lang="en-US" b="1" dirty="0" err="1" smtClean="0">
                <a:latin typeface="+mn-lt"/>
              </a:rPr>
              <a:t>una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división</a:t>
            </a:r>
            <a:r>
              <a:rPr lang="en-US" b="1" dirty="0" smtClean="0">
                <a:latin typeface="+mn-lt"/>
              </a:rPr>
              <a:t> entre dos </a:t>
            </a:r>
            <a:r>
              <a:rPr lang="en-US" b="1" dirty="0" err="1" smtClean="0">
                <a:latin typeface="+mn-lt"/>
              </a:rPr>
              <a:t>números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enteros</a:t>
            </a:r>
            <a:r>
              <a:rPr lang="en-US" b="1" dirty="0" smtClean="0">
                <a:latin typeface="+mn-lt"/>
              </a:rPr>
              <a:t>) </a:t>
            </a:r>
            <a:endParaRPr lang="en-US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7384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26632" y="786770"/>
            <a:ext cx="8454134" cy="218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s-ES" sz="2000" dirty="0" smtClean="0">
                <a:latin typeface="+mn-lt"/>
              </a:rPr>
              <a:t>Aunque te pueda parecer paradójico, hay muchas ocasiones en las que interesa que el controlador </a:t>
            </a:r>
            <a:r>
              <a:rPr lang="es-ES" sz="2000" b="1" dirty="0" smtClean="0">
                <a:latin typeface="+mn-lt"/>
              </a:rPr>
              <a:t>no haga absolutamente nada útil</a:t>
            </a:r>
            <a:r>
              <a:rPr lang="es-ES" sz="2000" dirty="0" smtClean="0">
                <a:latin typeface="+mn-lt"/>
              </a:rPr>
              <a:t>. Es decir, </a:t>
            </a:r>
            <a:r>
              <a:rPr lang="es-ES" sz="2000" b="1" dirty="0" smtClean="0">
                <a:latin typeface="+mn-lt"/>
              </a:rPr>
              <a:t>que pierda una determinada cantidad de tiempo. </a:t>
            </a:r>
            <a:r>
              <a:rPr lang="en-US" sz="2000" b="1" dirty="0" smtClean="0">
                <a:latin typeface="+mn-lt"/>
              </a:rPr>
              <a:t> 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s-ES" sz="2000" dirty="0" smtClean="0">
                <a:latin typeface="+mn-lt"/>
              </a:rPr>
              <a:t>El lenguaje de programación </a:t>
            </a:r>
            <a:r>
              <a:rPr lang="es-ES" sz="2000" dirty="0" err="1" smtClean="0">
                <a:latin typeface="+mn-lt"/>
              </a:rPr>
              <a:t>Arduino</a:t>
            </a:r>
            <a:r>
              <a:rPr lang="es-ES" sz="2000" dirty="0" smtClean="0">
                <a:latin typeface="+mn-lt"/>
              </a:rPr>
              <a:t> dispone de unas funciones que </a:t>
            </a:r>
            <a:r>
              <a:rPr lang="es-ES" sz="2000" b="1" dirty="0" smtClean="0">
                <a:latin typeface="+mn-lt"/>
              </a:rPr>
              <a:t>detienen la ejecución </a:t>
            </a:r>
            <a:r>
              <a:rPr lang="es-ES" sz="2000" dirty="0" smtClean="0">
                <a:latin typeface="+mn-lt"/>
              </a:rPr>
              <a:t>de un programa durante un cierto tiempo establecido por ti. </a:t>
            </a:r>
            <a:endParaRPr lang="en-US" sz="20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9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TEMPORIZACIONES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9</a:t>
            </a:fld>
            <a:endParaRPr lang="el-GR" sz="1000" dirty="0"/>
          </a:p>
        </p:txBody>
      </p:sp>
      <p:sp>
        <p:nvSpPr>
          <p:cNvPr id="12" name="TextBox 3"/>
          <p:cNvSpPr txBox="1"/>
          <p:nvPr/>
        </p:nvSpPr>
        <p:spPr bwMode="auto">
          <a:xfrm>
            <a:off x="240700" y="2804137"/>
            <a:ext cx="8454134" cy="345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Ø"/>
            </a:pPr>
            <a:r>
              <a:rPr lang="en-US" sz="2000" u="sng" dirty="0" smtClean="0">
                <a:latin typeface="+mn-lt"/>
              </a:rPr>
              <a:t>FUNCIÓN: DELAYMICROSECONDS()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+mn-lt"/>
              </a:rPr>
              <a:t>Realiza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una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temporización</a:t>
            </a:r>
            <a:r>
              <a:rPr lang="en-US" sz="2000" dirty="0" smtClean="0">
                <a:latin typeface="+mn-lt"/>
              </a:rPr>
              <a:t> de </a:t>
            </a:r>
            <a:r>
              <a:rPr lang="en-US" sz="2000" dirty="0" err="1" smtClean="0">
                <a:latin typeface="+mn-lt"/>
              </a:rPr>
              <a:t>tantos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microsegundos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como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indiques</a:t>
            </a:r>
            <a:r>
              <a:rPr lang="en-US" sz="2000" dirty="0" smtClean="0">
                <a:latin typeface="+mn-lt"/>
              </a:rPr>
              <a:t>.</a:t>
            </a:r>
            <a:endParaRPr lang="en-US" sz="2000" dirty="0" smtClean="0">
              <a:latin typeface="+mn-lt"/>
            </a:endParaRPr>
          </a:p>
          <a:p>
            <a:pPr lvl="2" algn="ctr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i="1" dirty="0" err="1" smtClean="0">
                <a:latin typeface="+mn-lt"/>
              </a:rPr>
              <a:t>delayMicroseconds</a:t>
            </a:r>
            <a:r>
              <a:rPr lang="en-US" sz="2000" b="1" i="1" dirty="0" smtClean="0">
                <a:latin typeface="+mn-lt"/>
              </a:rPr>
              <a:t>(n</a:t>
            </a:r>
            <a:r>
              <a:rPr lang="en-US" sz="2000" b="1" i="1" dirty="0">
                <a:latin typeface="+mn-lt"/>
              </a:rPr>
              <a:t>); </a:t>
            </a:r>
            <a:endParaRPr lang="en-US" sz="2000" b="1" i="1" dirty="0" smtClean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i="1" dirty="0" smtClean="0">
                <a:latin typeface="+mn-lt"/>
              </a:rPr>
              <a:t>n</a:t>
            </a:r>
            <a:r>
              <a:rPr lang="en-US" sz="2000" i="1" dirty="0">
                <a:latin typeface="+mn-lt"/>
              </a:rPr>
              <a:t>: 	</a:t>
            </a:r>
            <a:r>
              <a:rPr lang="en-US" sz="2000" i="1" dirty="0" err="1" smtClean="0">
                <a:latin typeface="+mn-lt"/>
              </a:rPr>
              <a:t>indica</a:t>
            </a:r>
            <a:r>
              <a:rPr lang="en-US" sz="2000" i="1" dirty="0" smtClean="0">
                <a:latin typeface="+mn-lt"/>
              </a:rPr>
              <a:t> el </a:t>
            </a:r>
            <a:r>
              <a:rPr lang="en-US" sz="2000" i="1" dirty="0" err="1" smtClean="0">
                <a:latin typeface="+mn-lt"/>
              </a:rPr>
              <a:t>número</a:t>
            </a:r>
            <a:r>
              <a:rPr lang="en-US" sz="2000" i="1" dirty="0" smtClean="0">
                <a:latin typeface="+mn-lt"/>
              </a:rPr>
              <a:t> de </a:t>
            </a:r>
            <a:r>
              <a:rPr lang="en-US" sz="2000" i="1" dirty="0" err="1" smtClean="0">
                <a:latin typeface="+mn-lt"/>
              </a:rPr>
              <a:t>microsegundos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que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deseas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temporizar</a:t>
            </a:r>
            <a:r>
              <a:rPr lang="en-US" sz="2000" i="1" dirty="0" smtClean="0">
                <a:latin typeface="+mn-lt"/>
              </a:rPr>
              <a:t>. Se 	</a:t>
            </a:r>
            <a:r>
              <a:rPr lang="en-US" sz="2000" i="1" dirty="0" err="1" smtClean="0">
                <a:latin typeface="+mn-lt"/>
              </a:rPr>
              <a:t>trata</a:t>
            </a:r>
            <a:r>
              <a:rPr lang="en-US" sz="2000" i="1" dirty="0" smtClean="0">
                <a:latin typeface="+mn-lt"/>
              </a:rPr>
              <a:t> de un </a:t>
            </a:r>
            <a:r>
              <a:rPr lang="en-US" sz="2000" i="1" dirty="0" err="1" smtClean="0">
                <a:latin typeface="+mn-lt"/>
              </a:rPr>
              <a:t>número</a:t>
            </a:r>
            <a:r>
              <a:rPr lang="en-US" sz="2000" i="1" dirty="0" smtClean="0">
                <a:latin typeface="+mn-lt"/>
              </a:rPr>
              <a:t> </a:t>
            </a:r>
            <a:r>
              <a:rPr lang="en-US" sz="2000" i="1" dirty="0" err="1" smtClean="0">
                <a:latin typeface="+mn-lt"/>
              </a:rPr>
              <a:t>entero</a:t>
            </a:r>
            <a:r>
              <a:rPr lang="en-US" sz="2000" i="1" dirty="0" smtClean="0">
                <a:latin typeface="+mn-lt"/>
              </a:rPr>
              <a:t> sin </a:t>
            </a:r>
            <a:r>
              <a:rPr lang="en-US" sz="2000" i="1" dirty="0" err="1" smtClean="0">
                <a:latin typeface="+mn-lt"/>
              </a:rPr>
              <a:t>signo</a:t>
            </a:r>
            <a:r>
              <a:rPr lang="en-US" sz="2000" i="1" dirty="0" smtClean="0">
                <a:latin typeface="+mn-lt"/>
              </a:rPr>
              <a:t> (unsigned </a:t>
            </a:r>
            <a:r>
              <a:rPr lang="en-US" sz="2000" i="1" dirty="0" err="1" smtClean="0">
                <a:latin typeface="+mn-lt"/>
              </a:rPr>
              <a:t>int</a:t>
            </a:r>
            <a:r>
              <a:rPr lang="en-US" sz="2000" i="1" dirty="0" smtClean="0">
                <a:latin typeface="+mn-lt"/>
              </a:rPr>
              <a:t>) de 16 bits.</a:t>
            </a:r>
            <a:endParaRPr lang="en-US" sz="2000" i="1" dirty="0" smtClean="0">
              <a:latin typeface="+mn-lt"/>
            </a:endParaRPr>
          </a:p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b="1" dirty="0" smtClean="0">
                <a:latin typeface="+mn-lt"/>
              </a:rPr>
              <a:t>                  EXAMPLE</a:t>
            </a:r>
          </a:p>
          <a:p>
            <a:pPr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1600" b="1" dirty="0">
                <a:latin typeface="+mn-lt"/>
              </a:rPr>
              <a:t> </a:t>
            </a:r>
            <a:r>
              <a:rPr lang="en-US" sz="1600" b="1" dirty="0" smtClean="0">
                <a:latin typeface="+mn-lt"/>
              </a:rPr>
              <a:t>              A </a:t>
            </a:r>
            <a:r>
              <a:rPr lang="en-US" sz="1600" b="1" dirty="0">
                <a:latin typeface="+mn-lt"/>
              </a:rPr>
              <a:t>= 100; </a:t>
            </a:r>
          </a:p>
          <a:p>
            <a:pPr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1600" b="1" dirty="0" smtClean="0">
                <a:latin typeface="+mn-lt"/>
              </a:rPr>
              <a:t>               </a:t>
            </a:r>
            <a:r>
              <a:rPr lang="en-US" sz="1600" b="1" dirty="0" err="1" smtClean="0">
                <a:latin typeface="+mn-lt"/>
              </a:rPr>
              <a:t>delayMicroseconds</a:t>
            </a:r>
            <a:r>
              <a:rPr lang="en-US" sz="1600" b="1" dirty="0" smtClean="0">
                <a:latin typeface="+mn-lt"/>
              </a:rPr>
              <a:t>(A</a:t>
            </a:r>
            <a:r>
              <a:rPr lang="en-US" sz="1600" b="1" dirty="0">
                <a:latin typeface="+mn-lt"/>
              </a:rPr>
              <a:t>);  </a:t>
            </a:r>
            <a:r>
              <a:rPr lang="en-US" sz="1600" b="1" dirty="0" smtClean="0">
                <a:latin typeface="+mn-lt"/>
              </a:rPr>
              <a:t>	</a:t>
            </a:r>
            <a:r>
              <a:rPr lang="en-US" sz="1600" i="1" dirty="0" smtClean="0">
                <a:latin typeface="+mn-lt"/>
              </a:rPr>
              <a:t>//</a:t>
            </a:r>
            <a:r>
              <a:rPr lang="en-US" sz="1600" i="1" dirty="0" err="1" smtClean="0">
                <a:latin typeface="+mn-lt"/>
              </a:rPr>
              <a:t>pausa</a:t>
            </a:r>
            <a:r>
              <a:rPr lang="en-US" sz="1600" i="1" dirty="0" smtClean="0">
                <a:latin typeface="+mn-lt"/>
              </a:rPr>
              <a:t> el </a:t>
            </a:r>
            <a:r>
              <a:rPr lang="en-US" sz="1600" i="1" dirty="0" err="1" smtClean="0">
                <a:latin typeface="+mn-lt"/>
              </a:rPr>
              <a:t>programa</a:t>
            </a:r>
            <a:r>
              <a:rPr lang="en-US" sz="1600" i="1" dirty="0" smtClean="0">
                <a:latin typeface="+mn-lt"/>
              </a:rPr>
              <a:t> urante100 </a:t>
            </a:r>
            <a:r>
              <a:rPr lang="en-US" sz="1600" i="1" dirty="0">
                <a:latin typeface="+mn-lt"/>
              </a:rPr>
              <a:t>µS = 0.1 </a:t>
            </a:r>
            <a:r>
              <a:rPr lang="en-US" sz="1600" i="1" dirty="0" err="1">
                <a:latin typeface="+mn-lt"/>
              </a:rPr>
              <a:t>mS</a:t>
            </a:r>
            <a:r>
              <a:rPr lang="en-US" sz="1600" i="1" dirty="0">
                <a:latin typeface="+mn-lt"/>
              </a:rPr>
              <a:t> = 0.0001 </a:t>
            </a:r>
            <a:r>
              <a:rPr lang="en-US" sz="1600" i="1" dirty="0" err="1" smtClean="0">
                <a:latin typeface="+mn-lt"/>
              </a:rPr>
              <a:t>segundos</a:t>
            </a:r>
            <a:endParaRPr lang="en-US" sz="1600" i="1" dirty="0">
              <a:latin typeface="+mn-lt"/>
            </a:endParaRPr>
          </a:p>
          <a:p>
            <a:pPr algn="ctr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0141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3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DEF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D3F6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Trebuchet M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DE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D3F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65076</TotalTime>
  <Words>1193</Words>
  <Application>Microsoft Office PowerPoint</Application>
  <PresentationFormat>Presentación en pantalla (4:3)</PresentationFormat>
  <Paragraphs>206</Paragraphs>
  <Slides>15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17" baseType="lpstr">
      <vt:lpstr>Custom Design</vt:lpstr>
      <vt:lpstr>3_Default Design</vt:lpstr>
      <vt:lpstr>Diapositiva 1</vt:lpstr>
      <vt:lpstr>Objetivo y Programa de la Unidad 3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Company>tei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circBalance_nodither_ts500_sine_55deg_6sec</dc:title>
  <dc:creator>Michail Sfakiotakis</dc:creator>
  <cp:lastModifiedBy>sheila</cp:lastModifiedBy>
  <cp:revision>1757</cp:revision>
  <cp:lastPrinted>2018-01-26T17:11:53Z</cp:lastPrinted>
  <dcterms:created xsi:type="dcterms:W3CDTF">2010-11-09T19:06:29Z</dcterms:created>
  <dcterms:modified xsi:type="dcterms:W3CDTF">2018-04-18T12:48:32Z</dcterms:modified>
</cp:coreProperties>
</file>