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7"/>
  </p:notesMasterIdLst>
  <p:handoutMasterIdLst>
    <p:handoutMasterId r:id="rId18"/>
  </p:handoutMasterIdLst>
  <p:sldIdLst>
    <p:sldId id="549" r:id="rId3"/>
    <p:sldId id="537" r:id="rId4"/>
    <p:sldId id="482" r:id="rId5"/>
    <p:sldId id="554" r:id="rId6"/>
    <p:sldId id="555" r:id="rId7"/>
    <p:sldId id="556" r:id="rId8"/>
    <p:sldId id="557" r:id="rId9"/>
    <p:sldId id="558" r:id="rId10"/>
    <p:sldId id="559" r:id="rId11"/>
    <p:sldId id="560" r:id="rId12"/>
    <p:sldId id="562" r:id="rId13"/>
    <p:sldId id="561" r:id="rId14"/>
    <p:sldId id="563" r:id="rId15"/>
    <p:sldId id="55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3039" autoAdjust="0"/>
  </p:normalViewPr>
  <p:slideViewPr>
    <p:cSldViewPr snapToGrid="0">
      <p:cViewPr varScale="1">
        <p:scale>
          <a:sx n="68" d="100"/>
          <a:sy n="68" d="100"/>
        </p:scale>
        <p:origin x="-1458" y="-90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366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3479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848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711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98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5049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4824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954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507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xmlns="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xmlns="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pPr/>
              <a:t>18/4/2018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UNIDAD </a:t>
            </a:r>
            <a:r>
              <a:rPr lang="en-US" sz="3600" b="1" dirty="0" smtClean="0">
                <a:solidFill>
                  <a:prstClr val="white"/>
                </a:solidFill>
              </a:rPr>
              <a:t>2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I/O DIGITALES E INTERRUPCIONES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LAS INTERRUPCIONES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509451" y="732525"/>
            <a:ext cx="8177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atin typeface="+mn-lt"/>
              </a:rPr>
              <a:t>Para </a:t>
            </a:r>
            <a:r>
              <a:rPr lang="en-GB" sz="2000" b="1" dirty="0" err="1" smtClean="0">
                <a:latin typeface="+mn-lt"/>
              </a:rPr>
              <a:t>que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puedas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gestionar</a:t>
            </a:r>
            <a:r>
              <a:rPr lang="en-GB" sz="2000" b="1" dirty="0" smtClean="0">
                <a:latin typeface="+mn-lt"/>
              </a:rPr>
              <a:t> y </a:t>
            </a:r>
            <a:r>
              <a:rPr lang="en-GB" sz="2000" b="1" dirty="0" err="1" smtClean="0">
                <a:latin typeface="+mn-lt"/>
              </a:rPr>
              <a:t>usar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las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interrupciones</a:t>
            </a:r>
            <a:r>
              <a:rPr lang="en-GB" sz="2000" b="1" dirty="0" smtClean="0">
                <a:latin typeface="+mn-lt"/>
              </a:rPr>
              <a:t> de </a:t>
            </a:r>
            <a:r>
              <a:rPr lang="en-GB" sz="2000" b="1" dirty="0" err="1" smtClean="0">
                <a:latin typeface="+mn-lt"/>
              </a:rPr>
              <a:t>Arduino</a:t>
            </a:r>
            <a:r>
              <a:rPr lang="en-GB" sz="2000" b="1" dirty="0" smtClean="0">
                <a:latin typeface="+mn-lt"/>
              </a:rPr>
              <a:t> UNO </a:t>
            </a:r>
            <a:r>
              <a:rPr lang="en-GB" sz="2000" b="1" dirty="0" err="1" smtClean="0">
                <a:latin typeface="+mn-lt"/>
              </a:rPr>
              <a:t>dispones</a:t>
            </a:r>
            <a:r>
              <a:rPr lang="en-GB" sz="2000" b="1" dirty="0" smtClean="0">
                <a:latin typeface="+mn-lt"/>
              </a:rPr>
              <a:t> de </a:t>
            </a:r>
            <a:r>
              <a:rPr lang="en-GB" sz="2000" b="1" dirty="0" err="1" smtClean="0">
                <a:latin typeface="+mn-lt"/>
              </a:rPr>
              <a:t>cuatro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 err="1" smtClean="0">
                <a:latin typeface="+mn-lt"/>
              </a:rPr>
              <a:t>funciones</a:t>
            </a:r>
            <a:endParaRPr lang="es-ES" sz="2000" b="1" dirty="0">
              <a:latin typeface="+mn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1694" y="1552803"/>
            <a:ext cx="837027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err="1" smtClean="0">
                <a:latin typeface="+mn-lt"/>
              </a:rPr>
              <a:t>Función</a:t>
            </a:r>
            <a:r>
              <a:rPr lang="en-US" u="sng" dirty="0" smtClean="0">
                <a:latin typeface="+mn-lt"/>
              </a:rPr>
              <a:t> </a:t>
            </a:r>
            <a:r>
              <a:rPr lang="en-US" u="sng" dirty="0" err="1" smtClean="0">
                <a:latin typeface="+mn-lt"/>
              </a:rPr>
              <a:t>attachInterrupt</a:t>
            </a:r>
            <a:r>
              <a:rPr lang="en-US" u="sng" dirty="0">
                <a:latin typeface="+mn-lt"/>
              </a:rPr>
              <a:t>() </a:t>
            </a:r>
            <a:endParaRPr lang="en-US" u="sng" dirty="0" smtClean="0">
              <a:latin typeface="+mn-lt"/>
            </a:endParaRPr>
          </a:p>
          <a:p>
            <a:endParaRPr lang="en-US" u="sng" dirty="0" smtClean="0">
              <a:latin typeface="+mn-lt"/>
            </a:endParaRPr>
          </a:p>
          <a:p>
            <a:r>
              <a:rPr lang="en-US" dirty="0" err="1" smtClean="0">
                <a:latin typeface="+mn-lt"/>
              </a:rPr>
              <a:t>Configura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cómo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debe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funcionar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interrupción</a:t>
            </a:r>
            <a:r>
              <a:rPr lang="en-US" dirty="0" smtClean="0">
                <a:latin typeface="+mn-lt"/>
              </a:rPr>
              <a:t>.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b="1" u="sng" dirty="0" err="1" smtClean="0">
                <a:latin typeface="+mn-lt"/>
              </a:rPr>
              <a:t>Sintaxis</a:t>
            </a:r>
            <a:r>
              <a:rPr lang="en-US" b="1" u="sng" dirty="0" smtClean="0">
                <a:latin typeface="+mn-lt"/>
              </a:rPr>
              <a:t>: </a:t>
            </a:r>
            <a:endParaRPr lang="en-US" b="1" u="sng" dirty="0">
              <a:latin typeface="+mn-lt"/>
            </a:endParaRPr>
          </a:p>
          <a:p>
            <a:pPr algn="ctr"/>
            <a:r>
              <a:rPr lang="en-US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attachInterrupt</a:t>
            </a:r>
            <a:r>
              <a:rPr lang="en-US" b="1" dirty="0">
                <a:latin typeface="+mn-lt"/>
              </a:rPr>
              <a:t>(pin, ISR, </a:t>
            </a:r>
            <a:r>
              <a:rPr lang="en-US" b="1" dirty="0" err="1">
                <a:latin typeface="+mn-lt"/>
              </a:rPr>
              <a:t>modo</a:t>
            </a:r>
            <a:r>
              <a:rPr lang="en-US" b="1" dirty="0">
                <a:latin typeface="+mn-lt"/>
              </a:rPr>
              <a:t>); </a:t>
            </a:r>
            <a:endParaRPr lang="en-US" b="1" dirty="0" smtClean="0">
              <a:latin typeface="+mn-lt"/>
            </a:endParaRPr>
          </a:p>
          <a:p>
            <a:pPr algn="ctr"/>
            <a:endParaRPr lang="en-US" b="1" dirty="0">
              <a:latin typeface="+mn-lt"/>
            </a:endParaRPr>
          </a:p>
          <a:p>
            <a:r>
              <a:rPr lang="en-GB" sz="1600" i="1" dirty="0" smtClean="0">
                <a:latin typeface="+mn-lt"/>
              </a:rPr>
              <a:t> </a:t>
            </a:r>
            <a:r>
              <a:rPr lang="en-GB" sz="1600" b="1" dirty="0" smtClean="0">
                <a:latin typeface="+mn-lt"/>
              </a:rPr>
              <a:t>Pin</a:t>
            </a:r>
            <a:r>
              <a:rPr lang="en-GB" sz="1600" dirty="0" smtClean="0">
                <a:latin typeface="+mn-lt"/>
              </a:rPr>
              <a:t>: </a:t>
            </a:r>
            <a:r>
              <a:rPr lang="en-GB" sz="1600" dirty="0" err="1" smtClean="0">
                <a:latin typeface="+mn-lt"/>
              </a:rPr>
              <a:t>Representa</a:t>
            </a:r>
            <a:r>
              <a:rPr lang="en-GB" sz="1600" dirty="0" smtClean="0">
                <a:latin typeface="+mn-lt"/>
              </a:rPr>
              <a:t> a la </a:t>
            </a:r>
            <a:r>
              <a:rPr lang="en-GB" sz="1600" dirty="0" err="1" smtClean="0">
                <a:latin typeface="+mn-lt"/>
              </a:rPr>
              <a:t>patilla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que</a:t>
            </a:r>
            <a:r>
              <a:rPr lang="en-GB" sz="1600" dirty="0" smtClean="0">
                <a:latin typeface="+mn-lt"/>
              </a:rPr>
              <a:t> se </a:t>
            </a:r>
            <a:r>
              <a:rPr lang="en-GB" sz="1600" dirty="0" err="1" smtClean="0">
                <a:latin typeface="+mn-lt"/>
              </a:rPr>
              <a:t>va</a:t>
            </a:r>
            <a:r>
              <a:rPr lang="en-GB" sz="1600" dirty="0" smtClean="0">
                <a:latin typeface="+mn-lt"/>
              </a:rPr>
              <a:t> a </a:t>
            </a:r>
            <a:r>
              <a:rPr lang="en-GB" sz="1600" dirty="0" err="1" smtClean="0">
                <a:latin typeface="+mn-lt"/>
              </a:rPr>
              <a:t>configurar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como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entrada</a:t>
            </a:r>
            <a:r>
              <a:rPr lang="en-GB" sz="1600" dirty="0" smtClean="0">
                <a:latin typeface="+mn-lt"/>
              </a:rPr>
              <a:t> de </a:t>
            </a:r>
            <a:r>
              <a:rPr lang="en-GB" sz="1600" dirty="0" err="1" smtClean="0">
                <a:latin typeface="+mn-lt"/>
              </a:rPr>
              <a:t>interrupción</a:t>
            </a:r>
            <a:r>
              <a:rPr lang="en-GB" sz="1600" dirty="0" smtClean="0">
                <a:latin typeface="+mn-lt"/>
              </a:rPr>
              <a:t>. En el </a:t>
            </a:r>
            <a:r>
              <a:rPr lang="en-GB" sz="1600" dirty="0" err="1" smtClean="0">
                <a:latin typeface="+mn-lt"/>
              </a:rPr>
              <a:t>caso</a:t>
            </a:r>
            <a:r>
              <a:rPr lang="en-GB" sz="1600" dirty="0" smtClean="0">
                <a:latin typeface="+mn-lt"/>
              </a:rPr>
              <a:t> de </a:t>
            </a:r>
            <a:r>
              <a:rPr lang="en-GB" sz="1600" dirty="0" err="1" smtClean="0">
                <a:latin typeface="+mn-lt"/>
              </a:rPr>
              <a:t>Arduino</a:t>
            </a:r>
            <a:r>
              <a:rPr lang="en-GB" sz="1600" dirty="0" smtClean="0">
                <a:latin typeface="+mn-lt"/>
              </a:rPr>
              <a:t> NANO </a:t>
            </a:r>
            <a:r>
              <a:rPr lang="en-GB" sz="1600" dirty="0" err="1" smtClean="0">
                <a:latin typeface="+mn-lt"/>
              </a:rPr>
              <a:t>puede</a:t>
            </a:r>
            <a:r>
              <a:rPr lang="en-GB" sz="1600" dirty="0" smtClean="0">
                <a:latin typeface="+mn-lt"/>
              </a:rPr>
              <a:t> ser INT0 (D2) o </a:t>
            </a:r>
            <a:r>
              <a:rPr lang="en-GB" sz="1600" dirty="0" err="1" smtClean="0">
                <a:latin typeface="+mn-lt"/>
              </a:rPr>
              <a:t>bien</a:t>
            </a:r>
            <a:r>
              <a:rPr lang="en-GB" sz="1600" dirty="0" smtClean="0">
                <a:latin typeface="+mn-lt"/>
              </a:rPr>
              <a:t> INT1 (D3).</a:t>
            </a:r>
            <a:endParaRPr lang="es-ES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 </a:t>
            </a:r>
            <a:endParaRPr lang="es-ES" sz="1600" dirty="0" smtClean="0">
              <a:latin typeface="+mn-lt"/>
            </a:endParaRPr>
          </a:p>
          <a:p>
            <a:r>
              <a:rPr lang="en-GB" sz="1600" b="1" dirty="0" smtClean="0">
                <a:latin typeface="+mn-lt"/>
              </a:rPr>
              <a:t>ISR</a:t>
            </a:r>
            <a:r>
              <a:rPr lang="en-GB" sz="1600" dirty="0" smtClean="0">
                <a:latin typeface="+mn-lt"/>
              </a:rPr>
              <a:t>: </a:t>
            </a:r>
            <a:r>
              <a:rPr lang="en-GB" sz="1600" dirty="0" err="1" smtClean="0">
                <a:latin typeface="+mn-lt"/>
              </a:rPr>
              <a:t>Nombre</a:t>
            </a:r>
            <a:r>
              <a:rPr lang="en-GB" sz="1600" dirty="0" smtClean="0">
                <a:latin typeface="+mn-lt"/>
              </a:rPr>
              <a:t> de la </a:t>
            </a:r>
            <a:r>
              <a:rPr lang="en-GB" sz="1600" dirty="0" err="1" smtClean="0">
                <a:latin typeface="+mn-lt"/>
              </a:rPr>
              <a:t>función</a:t>
            </a:r>
            <a:r>
              <a:rPr lang="en-GB" sz="1600" dirty="0" smtClean="0">
                <a:latin typeface="+mn-lt"/>
              </a:rPr>
              <a:t> o </a:t>
            </a:r>
            <a:r>
              <a:rPr lang="en-GB" sz="1600" dirty="0" err="1" smtClean="0">
                <a:latin typeface="+mn-lt"/>
              </a:rPr>
              <a:t>rutina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que</a:t>
            </a:r>
            <a:r>
              <a:rPr lang="en-GB" sz="1600" dirty="0" smtClean="0">
                <a:latin typeface="+mn-lt"/>
              </a:rPr>
              <a:t> se </a:t>
            </a:r>
            <a:r>
              <a:rPr lang="en-GB" sz="1600" dirty="0" err="1" smtClean="0">
                <a:latin typeface="+mn-lt"/>
              </a:rPr>
              <a:t>debe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ejecutar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cada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vez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que</a:t>
            </a:r>
            <a:r>
              <a:rPr lang="en-GB" sz="1600" dirty="0" smtClean="0">
                <a:latin typeface="+mn-lt"/>
              </a:rPr>
              <a:t> se produce </a:t>
            </a:r>
            <a:r>
              <a:rPr lang="en-GB" sz="1600" dirty="0" err="1" smtClean="0">
                <a:latin typeface="+mn-lt"/>
              </a:rPr>
              <a:t>esa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interrupción</a:t>
            </a:r>
            <a:r>
              <a:rPr lang="en-GB" sz="1600" dirty="0" smtClean="0">
                <a:latin typeface="+mn-lt"/>
              </a:rPr>
              <a:t>.</a:t>
            </a:r>
            <a:endParaRPr lang="es-ES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 </a:t>
            </a:r>
            <a:endParaRPr lang="es-ES" sz="1600" dirty="0" smtClean="0">
              <a:latin typeface="+mn-lt"/>
            </a:endParaRPr>
          </a:p>
          <a:p>
            <a:r>
              <a:rPr lang="en-GB" sz="1600" b="1" dirty="0" smtClean="0">
                <a:latin typeface="+mn-lt"/>
              </a:rPr>
              <a:t>Mode</a:t>
            </a:r>
            <a:r>
              <a:rPr lang="en-GB" sz="1600" dirty="0" smtClean="0">
                <a:latin typeface="+mn-lt"/>
              </a:rPr>
              <a:t>: </a:t>
            </a:r>
            <a:r>
              <a:rPr lang="en-GB" sz="1600" dirty="0" err="1" smtClean="0">
                <a:latin typeface="+mn-lt"/>
              </a:rPr>
              <a:t>Cuándo</a:t>
            </a:r>
            <a:r>
              <a:rPr lang="en-GB" sz="1600" dirty="0" smtClean="0">
                <a:latin typeface="+mn-lt"/>
              </a:rPr>
              <a:t> se </a:t>
            </a:r>
            <a:r>
              <a:rPr lang="en-GB" sz="1600" dirty="0" err="1" smtClean="0">
                <a:latin typeface="+mn-lt"/>
              </a:rPr>
              <a:t>debe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producir</a:t>
            </a:r>
            <a:r>
              <a:rPr lang="en-GB" sz="1600" dirty="0" smtClean="0">
                <a:latin typeface="+mn-lt"/>
              </a:rPr>
              <a:t> la </a:t>
            </a:r>
            <a:r>
              <a:rPr lang="en-GB" sz="1600" dirty="0" err="1" smtClean="0">
                <a:latin typeface="+mn-lt"/>
              </a:rPr>
              <a:t>interrupción</a:t>
            </a:r>
            <a:r>
              <a:rPr lang="en-GB" sz="1600" dirty="0" smtClean="0">
                <a:latin typeface="+mn-lt"/>
              </a:rPr>
              <a:t>:</a:t>
            </a:r>
            <a:endParaRPr lang="es-ES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	LOW</a:t>
            </a:r>
            <a:r>
              <a:rPr lang="en-GB" sz="1600" dirty="0" smtClean="0">
                <a:latin typeface="+mn-lt"/>
              </a:rPr>
              <a:t>: </a:t>
            </a:r>
            <a:r>
              <a:rPr lang="en-GB" sz="1600" dirty="0" err="1" smtClean="0">
                <a:latin typeface="+mn-lt"/>
              </a:rPr>
              <a:t>Cuando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por</a:t>
            </a:r>
            <a:r>
              <a:rPr lang="en-GB" sz="1600" dirty="0" smtClean="0">
                <a:latin typeface="+mn-lt"/>
              </a:rPr>
              <a:t> el pin se </a:t>
            </a:r>
            <a:r>
              <a:rPr lang="en-GB" sz="1600" dirty="0" err="1" smtClean="0">
                <a:latin typeface="+mn-lt"/>
              </a:rPr>
              <a:t>recibe</a:t>
            </a:r>
            <a:r>
              <a:rPr lang="en-GB" sz="1600" dirty="0" smtClean="0">
                <a:latin typeface="+mn-lt"/>
              </a:rPr>
              <a:t> un </a:t>
            </a:r>
            <a:r>
              <a:rPr lang="en-GB" sz="1600" dirty="0" err="1" smtClean="0">
                <a:latin typeface="+mn-lt"/>
              </a:rPr>
              <a:t>nivel</a:t>
            </a:r>
            <a:r>
              <a:rPr lang="en-GB" sz="1600" dirty="0" smtClean="0">
                <a:latin typeface="+mn-lt"/>
              </a:rPr>
              <a:t> “0”.</a:t>
            </a:r>
            <a:endParaRPr lang="es-ES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	CHANGE</a:t>
            </a:r>
            <a:r>
              <a:rPr lang="en-GB" sz="1600" dirty="0" smtClean="0">
                <a:latin typeface="+mn-lt"/>
              </a:rPr>
              <a:t>: </a:t>
            </a:r>
            <a:r>
              <a:rPr lang="en-GB" sz="1600" dirty="0" err="1" smtClean="0">
                <a:latin typeface="+mn-lt"/>
              </a:rPr>
              <a:t>Cuando</a:t>
            </a:r>
            <a:r>
              <a:rPr lang="en-GB" sz="1600" dirty="0" smtClean="0">
                <a:latin typeface="+mn-lt"/>
              </a:rPr>
              <a:t> se </a:t>
            </a:r>
            <a:r>
              <a:rPr lang="en-GB" sz="1600" dirty="0" err="1" smtClean="0">
                <a:latin typeface="+mn-lt"/>
              </a:rPr>
              <a:t>detecta</a:t>
            </a:r>
            <a:r>
              <a:rPr lang="en-GB" sz="1600" dirty="0" smtClean="0">
                <a:latin typeface="+mn-lt"/>
              </a:rPr>
              <a:t> un </a:t>
            </a:r>
            <a:r>
              <a:rPr lang="en-GB" sz="1600" dirty="0" err="1" smtClean="0">
                <a:latin typeface="+mn-lt"/>
              </a:rPr>
              <a:t>cambio</a:t>
            </a:r>
            <a:r>
              <a:rPr lang="en-GB" sz="1600" dirty="0" smtClean="0">
                <a:latin typeface="+mn-lt"/>
              </a:rPr>
              <a:t> de </a:t>
            </a:r>
            <a:r>
              <a:rPr lang="en-GB" sz="1600" dirty="0" err="1" smtClean="0">
                <a:latin typeface="+mn-lt"/>
              </a:rPr>
              <a:t>estado</a:t>
            </a:r>
            <a:r>
              <a:rPr lang="en-GB" sz="1600" dirty="0" smtClean="0">
                <a:latin typeface="+mn-lt"/>
              </a:rPr>
              <a:t> en el pin.</a:t>
            </a:r>
            <a:endParaRPr lang="es-ES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	RISING</a:t>
            </a:r>
            <a:r>
              <a:rPr lang="en-GB" sz="1600" dirty="0" smtClean="0">
                <a:latin typeface="+mn-lt"/>
              </a:rPr>
              <a:t>: </a:t>
            </a:r>
            <a:r>
              <a:rPr lang="en-GB" sz="1600" dirty="0" err="1" smtClean="0">
                <a:latin typeface="+mn-lt"/>
              </a:rPr>
              <a:t>Cuando</a:t>
            </a:r>
            <a:r>
              <a:rPr lang="en-GB" sz="1600" dirty="0" smtClean="0">
                <a:latin typeface="+mn-lt"/>
              </a:rPr>
              <a:t> se </a:t>
            </a:r>
            <a:r>
              <a:rPr lang="en-GB" sz="1600" dirty="0" err="1" smtClean="0">
                <a:latin typeface="+mn-lt"/>
              </a:rPr>
              <a:t>detecta</a:t>
            </a:r>
            <a:r>
              <a:rPr lang="en-GB" sz="1600" dirty="0" smtClean="0">
                <a:latin typeface="+mn-lt"/>
              </a:rPr>
              <a:t> un </a:t>
            </a:r>
            <a:r>
              <a:rPr lang="en-GB" sz="1600" dirty="0" err="1" smtClean="0">
                <a:latin typeface="+mn-lt"/>
              </a:rPr>
              <a:t>flanco</a:t>
            </a:r>
            <a:r>
              <a:rPr lang="en-GB" sz="1600" dirty="0" smtClean="0">
                <a:latin typeface="+mn-lt"/>
              </a:rPr>
              <a:t> de </a:t>
            </a:r>
            <a:r>
              <a:rPr lang="en-GB" sz="1600" dirty="0" err="1" smtClean="0">
                <a:latin typeface="+mn-lt"/>
              </a:rPr>
              <a:t>subida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por</a:t>
            </a:r>
            <a:r>
              <a:rPr lang="en-GB" sz="1600" dirty="0" smtClean="0">
                <a:latin typeface="+mn-lt"/>
              </a:rPr>
              <a:t> el pin (“0” </a:t>
            </a:r>
            <a:r>
              <a:rPr lang="en-GB" sz="1600" dirty="0" smtClean="0">
                <a:latin typeface="+mn-lt"/>
                <a:sym typeface="Wingdings"/>
              </a:rPr>
              <a:t></a:t>
            </a:r>
            <a:r>
              <a:rPr lang="en-GB" sz="1600" dirty="0" smtClean="0">
                <a:latin typeface="+mn-lt"/>
              </a:rPr>
              <a:t> “1”).</a:t>
            </a:r>
            <a:endParaRPr lang="es-ES" sz="1600" dirty="0" smtClean="0">
              <a:latin typeface="+mn-lt"/>
            </a:endParaRPr>
          </a:p>
          <a:p>
            <a:r>
              <a:rPr lang="en-GB" sz="1600" dirty="0" smtClean="0">
                <a:latin typeface="+mn-lt"/>
              </a:rPr>
              <a:t>	FALLING</a:t>
            </a:r>
            <a:r>
              <a:rPr lang="en-GB" sz="1600" dirty="0" smtClean="0">
                <a:latin typeface="+mn-lt"/>
              </a:rPr>
              <a:t>: </a:t>
            </a:r>
            <a:r>
              <a:rPr lang="en-GB" sz="1600" dirty="0" err="1" smtClean="0">
                <a:latin typeface="+mn-lt"/>
              </a:rPr>
              <a:t>Cuando</a:t>
            </a:r>
            <a:r>
              <a:rPr lang="en-GB" sz="1600" dirty="0" smtClean="0">
                <a:latin typeface="+mn-lt"/>
              </a:rPr>
              <a:t> se </a:t>
            </a:r>
            <a:r>
              <a:rPr lang="en-GB" sz="1600" dirty="0" err="1" smtClean="0">
                <a:latin typeface="+mn-lt"/>
              </a:rPr>
              <a:t>detecta</a:t>
            </a:r>
            <a:r>
              <a:rPr lang="en-GB" sz="1600" dirty="0" smtClean="0">
                <a:latin typeface="+mn-lt"/>
              </a:rPr>
              <a:t> un </a:t>
            </a:r>
            <a:r>
              <a:rPr lang="en-GB" sz="1600" dirty="0" err="1" smtClean="0">
                <a:latin typeface="+mn-lt"/>
              </a:rPr>
              <a:t>flanco</a:t>
            </a:r>
            <a:r>
              <a:rPr lang="en-GB" sz="1600" dirty="0" smtClean="0">
                <a:latin typeface="+mn-lt"/>
              </a:rPr>
              <a:t> de </a:t>
            </a:r>
            <a:r>
              <a:rPr lang="en-GB" sz="1600" dirty="0" err="1" smtClean="0">
                <a:latin typeface="+mn-lt"/>
              </a:rPr>
              <a:t>bajada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 err="1" smtClean="0">
                <a:latin typeface="+mn-lt"/>
              </a:rPr>
              <a:t>por</a:t>
            </a:r>
            <a:r>
              <a:rPr lang="en-GB" sz="1600" dirty="0" smtClean="0">
                <a:latin typeface="+mn-lt"/>
              </a:rPr>
              <a:t> el pin (“1”</a:t>
            </a:r>
            <a:r>
              <a:rPr lang="en-GB" sz="1600" dirty="0" smtClean="0">
                <a:latin typeface="+mn-lt"/>
                <a:sym typeface="Wingdings"/>
              </a:rPr>
              <a:t></a:t>
            </a:r>
            <a:r>
              <a:rPr lang="en-GB" sz="1600" dirty="0" smtClean="0">
                <a:latin typeface="+mn-lt"/>
              </a:rPr>
              <a:t> “0”).</a:t>
            </a:r>
            <a:endParaRPr lang="es-ES" sz="1600" dirty="0" smtClean="0">
              <a:latin typeface="+mn-lt"/>
            </a:endParaRPr>
          </a:p>
          <a:p>
            <a:r>
              <a:rPr lang="es-ES" dirty="0" smtClean="0"/>
              <a:t>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74339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Las interrupciones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sp>
        <p:nvSpPr>
          <p:cNvPr id="5" name="Rectángulo 4"/>
          <p:cNvSpPr/>
          <p:nvPr/>
        </p:nvSpPr>
        <p:spPr>
          <a:xfrm>
            <a:off x="1063611" y="1233538"/>
            <a:ext cx="717151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err="1" smtClean="0">
                <a:latin typeface="+mn-lt"/>
              </a:rPr>
              <a:t>Función</a:t>
            </a:r>
            <a:r>
              <a:rPr lang="en-US" u="sng" dirty="0" smtClean="0">
                <a:latin typeface="+mn-lt"/>
              </a:rPr>
              <a:t> </a:t>
            </a:r>
            <a:r>
              <a:rPr lang="en-US" u="sng" dirty="0" err="1" smtClean="0">
                <a:latin typeface="+mn-lt"/>
              </a:rPr>
              <a:t>detachInterrupt</a:t>
            </a:r>
            <a:r>
              <a:rPr lang="en-US" u="sng" dirty="0">
                <a:latin typeface="+mn-lt"/>
              </a:rPr>
              <a:t>() </a:t>
            </a:r>
            <a:endParaRPr lang="en-US" u="sng" dirty="0" smtClean="0">
              <a:latin typeface="+mn-lt"/>
            </a:endParaRPr>
          </a:p>
          <a:p>
            <a:endParaRPr lang="en-US" u="sng" dirty="0">
              <a:latin typeface="+mn-lt"/>
            </a:endParaRPr>
          </a:p>
          <a:p>
            <a:r>
              <a:rPr lang="en-US" dirty="0" err="1" smtClean="0">
                <a:latin typeface="+mn-lt"/>
              </a:rPr>
              <a:t>Desactiva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interrupción</a:t>
            </a:r>
            <a:r>
              <a:rPr lang="en-US" dirty="0" smtClean="0">
                <a:latin typeface="+mn-lt"/>
              </a:rPr>
              <a:t>.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b="1" u="sng" dirty="0" err="1" smtClean="0">
                <a:latin typeface="+mn-lt"/>
              </a:rPr>
              <a:t>Sintaxis</a:t>
            </a:r>
            <a:r>
              <a:rPr lang="en-US" b="1" u="sng" dirty="0" smtClean="0">
                <a:latin typeface="+mn-lt"/>
              </a:rPr>
              <a:t>: </a:t>
            </a:r>
            <a:endParaRPr lang="en-US" b="1" u="sng" dirty="0">
              <a:latin typeface="+mn-lt"/>
            </a:endParaRPr>
          </a:p>
          <a:p>
            <a:pPr algn="ctr"/>
            <a:r>
              <a:rPr lang="en-US" b="1" dirty="0" err="1">
                <a:latin typeface="+mn-lt"/>
              </a:rPr>
              <a:t>detachInterrupt</a:t>
            </a:r>
            <a:r>
              <a:rPr lang="en-US" b="1" dirty="0">
                <a:latin typeface="+mn-lt"/>
              </a:rPr>
              <a:t>(pin); </a:t>
            </a:r>
            <a:endParaRPr lang="en-US" b="1" dirty="0" smtClean="0">
              <a:latin typeface="+mn-lt"/>
            </a:endParaRPr>
          </a:p>
          <a:p>
            <a:pPr algn="ctr"/>
            <a:endParaRPr lang="en-US" b="1" dirty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pin</a:t>
            </a:r>
            <a:r>
              <a:rPr lang="en-US" b="1" dirty="0" smtClean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En el </a:t>
            </a:r>
            <a:r>
              <a:rPr lang="en-US" dirty="0" err="1" smtClean="0">
                <a:latin typeface="+mn-lt"/>
              </a:rPr>
              <a:t>caso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Arduino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UNO </a:t>
            </a:r>
            <a:r>
              <a:rPr lang="en-US" dirty="0" err="1" smtClean="0">
                <a:latin typeface="+mn-lt"/>
              </a:rPr>
              <a:t>puede</a:t>
            </a:r>
            <a:r>
              <a:rPr lang="en-US" dirty="0" smtClean="0">
                <a:latin typeface="+mn-lt"/>
              </a:rPr>
              <a:t> ser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INT0 (D2) </a:t>
            </a:r>
            <a:r>
              <a:rPr lang="en-US" dirty="0" smtClean="0">
                <a:latin typeface="+mn-lt"/>
              </a:rPr>
              <a:t>o </a:t>
            </a:r>
            <a:r>
              <a:rPr lang="en-US" dirty="0" err="1" smtClean="0">
                <a:latin typeface="+mn-lt"/>
              </a:rPr>
              <a:t>bien</a:t>
            </a:r>
            <a:r>
              <a:rPr lang="en-US" dirty="0" smtClean="0">
                <a:latin typeface="+mn-lt"/>
              </a:rPr>
              <a:t> INT1 </a:t>
            </a:r>
            <a:r>
              <a:rPr lang="en-US" dirty="0">
                <a:latin typeface="+mn-lt"/>
              </a:rPr>
              <a:t>(D3</a:t>
            </a:r>
            <a:r>
              <a:rPr lang="en-US" dirty="0" smtClean="0">
                <a:latin typeface="+mn-lt"/>
              </a:rPr>
              <a:t>).  </a:t>
            </a:r>
            <a:endParaRPr lang="en-US" dirty="0">
              <a:latin typeface="+mn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63611" y="3835958"/>
            <a:ext cx="717151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err="1" smtClean="0">
                <a:latin typeface="+mn-lt"/>
              </a:rPr>
              <a:t>Función</a:t>
            </a:r>
            <a:r>
              <a:rPr lang="en-US" u="sng" dirty="0" smtClean="0">
                <a:latin typeface="+mn-lt"/>
              </a:rPr>
              <a:t> interrupts</a:t>
            </a:r>
            <a:r>
              <a:rPr lang="en-US" u="sng" dirty="0" smtClean="0">
                <a:latin typeface="+mn-lt"/>
              </a:rPr>
              <a:t>() </a:t>
            </a:r>
          </a:p>
          <a:p>
            <a:endParaRPr lang="en-US" u="sng" dirty="0">
              <a:latin typeface="+mn-lt"/>
            </a:endParaRPr>
          </a:p>
          <a:p>
            <a:r>
              <a:rPr lang="en-GB" dirty="0" err="1" smtClean="0">
                <a:latin typeface="+mn-lt"/>
              </a:rPr>
              <a:t>Habilita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las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interrupciones</a:t>
            </a:r>
            <a:r>
              <a:rPr lang="en-GB" dirty="0" smtClean="0">
                <a:latin typeface="+mn-lt"/>
              </a:rPr>
              <a:t>. </a:t>
            </a:r>
            <a:r>
              <a:rPr lang="en-GB" dirty="0" err="1" smtClean="0">
                <a:latin typeface="+mn-lt"/>
              </a:rPr>
              <a:t>Considérala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como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especie</a:t>
            </a:r>
            <a:r>
              <a:rPr lang="en-GB" dirty="0" smtClean="0">
                <a:latin typeface="+mn-lt"/>
              </a:rPr>
              <a:t> de </a:t>
            </a:r>
            <a:r>
              <a:rPr lang="en-GB" dirty="0" err="1" smtClean="0">
                <a:latin typeface="+mn-lt"/>
              </a:rPr>
              <a:t>permiso</a:t>
            </a:r>
            <a:r>
              <a:rPr lang="en-GB" dirty="0" smtClean="0">
                <a:latin typeface="+mn-lt"/>
              </a:rPr>
              <a:t> global </a:t>
            </a:r>
            <a:r>
              <a:rPr lang="en-GB" dirty="0" err="1" smtClean="0">
                <a:latin typeface="+mn-lt"/>
              </a:rPr>
              <a:t>que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permite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aquellas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interrupciones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previamente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hubieran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sido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configuradas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mediante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attachInterrupt</a:t>
            </a:r>
            <a:r>
              <a:rPr lang="en-GB" dirty="0" smtClean="0">
                <a:latin typeface="+mn-lt"/>
              </a:rPr>
              <a:t>().</a:t>
            </a:r>
            <a:endParaRPr lang="es-E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b="1" u="sng" dirty="0" err="1" smtClean="0">
                <a:latin typeface="+mn-lt"/>
              </a:rPr>
              <a:t>Sintaxis</a:t>
            </a:r>
            <a:r>
              <a:rPr lang="en-US" b="1" u="sng" dirty="0" smtClean="0">
                <a:latin typeface="+mn-lt"/>
              </a:rPr>
              <a:t>: </a:t>
            </a:r>
            <a:endParaRPr lang="en-US" b="1" u="sng" dirty="0">
              <a:latin typeface="+mn-lt"/>
            </a:endParaRPr>
          </a:p>
          <a:p>
            <a:pPr algn="ctr"/>
            <a:r>
              <a:rPr lang="en-US" b="1" dirty="0" smtClean="0">
                <a:latin typeface="+mn-lt"/>
              </a:rPr>
              <a:t>interrupts(); </a:t>
            </a:r>
          </a:p>
          <a:p>
            <a:pPr algn="ct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83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LAS INTERRUPCIONES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sp>
        <p:nvSpPr>
          <p:cNvPr id="13" name="Rectángulo 12"/>
          <p:cNvSpPr/>
          <p:nvPr/>
        </p:nvSpPr>
        <p:spPr>
          <a:xfrm>
            <a:off x="1025434" y="1194757"/>
            <a:ext cx="717151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err="1" smtClean="0">
                <a:latin typeface="+mn-lt"/>
              </a:rPr>
              <a:t>Función</a:t>
            </a:r>
            <a:r>
              <a:rPr lang="en-US" u="sng" dirty="0" smtClean="0">
                <a:latin typeface="+mn-lt"/>
              </a:rPr>
              <a:t> </a:t>
            </a:r>
            <a:r>
              <a:rPr lang="en-US" u="sng" dirty="0" err="1" smtClean="0">
                <a:latin typeface="+mn-lt"/>
              </a:rPr>
              <a:t>noInterrupts</a:t>
            </a:r>
            <a:r>
              <a:rPr lang="en-US" u="sng" dirty="0" smtClean="0">
                <a:latin typeface="+mn-lt"/>
              </a:rPr>
              <a:t>() </a:t>
            </a:r>
          </a:p>
          <a:p>
            <a:endParaRPr lang="en-US" u="sng" dirty="0">
              <a:latin typeface="+mn-lt"/>
            </a:endParaRPr>
          </a:p>
          <a:p>
            <a:pPr algn="just"/>
            <a:r>
              <a:rPr lang="en-US" dirty="0" err="1" smtClean="0">
                <a:latin typeface="+mn-lt"/>
              </a:rPr>
              <a:t>Deshabilita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todas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las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interrupciones</a:t>
            </a:r>
            <a:r>
              <a:rPr lang="en-US" dirty="0" smtClean="0">
                <a:latin typeface="+mn-lt"/>
              </a:rPr>
              <a:t>. </a:t>
            </a:r>
            <a:r>
              <a:rPr lang="en-US" dirty="0" err="1" smtClean="0">
                <a:latin typeface="+mn-lt"/>
              </a:rPr>
              <a:t>Considérala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como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prohibición</a:t>
            </a:r>
            <a:r>
              <a:rPr lang="en-US" dirty="0" smtClean="0">
                <a:latin typeface="+mn-lt"/>
              </a:rPr>
              <a:t> global </a:t>
            </a:r>
            <a:r>
              <a:rPr lang="en-US" dirty="0" err="1" smtClean="0">
                <a:latin typeface="+mn-lt"/>
              </a:rPr>
              <a:t>que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impide</a:t>
            </a:r>
            <a:r>
              <a:rPr lang="en-US" dirty="0" smtClean="0">
                <a:latin typeface="+mn-lt"/>
              </a:rPr>
              <a:t> el </a:t>
            </a:r>
            <a:r>
              <a:rPr lang="en-US" dirty="0" err="1" smtClean="0">
                <a:latin typeface="+mn-lt"/>
              </a:rPr>
              <a:t>funcionamiento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todas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las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interrupciones</a:t>
            </a:r>
            <a:r>
              <a:rPr lang="en-US" dirty="0" smtClean="0">
                <a:latin typeface="+mn-lt"/>
              </a:rPr>
              <a:t>.</a:t>
            </a:r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b="1" u="sng" dirty="0" err="1" smtClean="0">
                <a:latin typeface="+mn-lt"/>
              </a:rPr>
              <a:t>Sintaxis</a:t>
            </a:r>
            <a:r>
              <a:rPr lang="en-US" b="1" u="sng" dirty="0" smtClean="0">
                <a:latin typeface="+mn-lt"/>
              </a:rPr>
              <a:t>: </a:t>
            </a:r>
            <a:endParaRPr lang="en-US" b="1" u="sng" dirty="0">
              <a:latin typeface="+mn-lt"/>
            </a:endParaRPr>
          </a:p>
          <a:p>
            <a:pPr algn="ctr"/>
            <a:endParaRPr lang="en-US" b="1" dirty="0" smtClean="0">
              <a:latin typeface="+mn-lt"/>
            </a:endParaRPr>
          </a:p>
          <a:p>
            <a:pPr algn="ctr"/>
            <a:r>
              <a:rPr lang="en-US" b="1" dirty="0" err="1" smtClean="0">
                <a:latin typeface="+mn-lt"/>
              </a:rPr>
              <a:t>noInterrupts</a:t>
            </a:r>
            <a:r>
              <a:rPr lang="en-US" b="1" dirty="0" smtClean="0">
                <a:latin typeface="+mn-lt"/>
              </a:rPr>
              <a:t>(); </a:t>
            </a:r>
          </a:p>
          <a:p>
            <a:pPr algn="ct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7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486669" y="975942"/>
            <a:ext cx="4040188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s-ES" dirty="0" smtClean="0"/>
              <a:t>Limitaciones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486669" y="1835240"/>
            <a:ext cx="4040188" cy="3951288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/>
            <a:r>
              <a:rPr lang="en-GB" sz="2000" dirty="0" smtClean="0"/>
              <a:t>Las </a:t>
            </a:r>
            <a:r>
              <a:rPr lang="en-GB" sz="2000" dirty="0" err="1" smtClean="0"/>
              <a:t>funciones</a:t>
            </a:r>
            <a:r>
              <a:rPr lang="en-GB" sz="2000" dirty="0" smtClean="0"/>
              <a:t> </a:t>
            </a:r>
            <a:r>
              <a:rPr lang="en-GB" sz="2000" dirty="0" smtClean="0"/>
              <a:t>delay() y </a:t>
            </a:r>
            <a:r>
              <a:rPr lang="en-GB" sz="2000" dirty="0" err="1" smtClean="0"/>
              <a:t>millis</a:t>
            </a:r>
            <a:r>
              <a:rPr lang="en-GB" sz="2000" dirty="0" smtClean="0"/>
              <a:t>() no </a:t>
            </a:r>
            <a:r>
              <a:rPr lang="en-GB" sz="2000" dirty="0" err="1" smtClean="0"/>
              <a:t>funcionan</a:t>
            </a:r>
            <a:r>
              <a:rPr lang="en-GB" sz="2000" dirty="0" smtClean="0"/>
              <a:t> </a:t>
            </a:r>
            <a:r>
              <a:rPr lang="en-GB" sz="2000" dirty="0" err="1" smtClean="0"/>
              <a:t>si</a:t>
            </a:r>
            <a:r>
              <a:rPr lang="en-GB" sz="2000" dirty="0" smtClean="0"/>
              <a:t> se </a:t>
            </a:r>
            <a:r>
              <a:rPr lang="en-GB" sz="2000" dirty="0" err="1" smtClean="0"/>
              <a:t>encuentran</a:t>
            </a:r>
            <a:r>
              <a:rPr lang="en-GB" sz="2000" dirty="0" smtClean="0"/>
              <a:t> </a:t>
            </a:r>
            <a:r>
              <a:rPr lang="en-GB" sz="2000" dirty="0" err="1" smtClean="0"/>
              <a:t>dentro</a:t>
            </a:r>
            <a:r>
              <a:rPr lang="en-GB" sz="2000" dirty="0" smtClean="0"/>
              <a:t> del </a:t>
            </a:r>
            <a:r>
              <a:rPr lang="en-GB" sz="2000" dirty="0" err="1" smtClean="0"/>
              <a:t>programa</a:t>
            </a:r>
            <a:r>
              <a:rPr lang="en-GB" sz="2000" dirty="0" smtClean="0"/>
              <a:t> de </a:t>
            </a:r>
            <a:r>
              <a:rPr lang="en-GB" sz="2000" dirty="0" err="1" smtClean="0"/>
              <a:t>tratamiento</a:t>
            </a:r>
            <a:r>
              <a:rPr lang="en-GB" sz="2000" dirty="0" smtClean="0"/>
              <a:t> (ISR</a:t>
            </a:r>
            <a:r>
              <a:rPr lang="en-GB" sz="2000" dirty="0" smtClean="0"/>
              <a:t>).</a:t>
            </a:r>
          </a:p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GB" sz="2000" dirty="0" err="1" smtClean="0"/>
              <a:t>Tampoco</a:t>
            </a:r>
            <a:r>
              <a:rPr lang="en-GB" sz="2000" dirty="0" smtClean="0"/>
              <a:t> </a:t>
            </a:r>
            <a:r>
              <a:rPr lang="en-GB" sz="2000" dirty="0" err="1" smtClean="0"/>
              <a:t>puedes</a:t>
            </a:r>
            <a:r>
              <a:rPr lang="en-GB" sz="2000" dirty="0" smtClean="0"/>
              <a:t> </a:t>
            </a:r>
            <a:r>
              <a:rPr lang="en-GB" sz="2000" dirty="0" err="1" smtClean="0"/>
              <a:t>pasar</a:t>
            </a:r>
            <a:r>
              <a:rPr lang="en-GB" sz="2000" dirty="0" smtClean="0"/>
              <a:t> </a:t>
            </a:r>
            <a:r>
              <a:rPr lang="en-GB" sz="2000" dirty="0" err="1" smtClean="0"/>
              <a:t>parámetros</a:t>
            </a:r>
            <a:r>
              <a:rPr lang="en-GB" sz="2000" dirty="0" smtClean="0"/>
              <a:t> a </a:t>
            </a:r>
            <a:r>
              <a:rPr lang="en-GB" sz="2000" dirty="0" err="1" smtClean="0"/>
              <a:t>una</a:t>
            </a:r>
            <a:r>
              <a:rPr lang="en-GB" sz="2000" dirty="0" smtClean="0"/>
              <a:t> </a:t>
            </a:r>
            <a:r>
              <a:rPr lang="en-GB" sz="2000" dirty="0" err="1" smtClean="0"/>
              <a:t>función</a:t>
            </a:r>
            <a:r>
              <a:rPr lang="en-GB" sz="2000" dirty="0" smtClean="0"/>
              <a:t> de </a:t>
            </a:r>
            <a:r>
              <a:rPr lang="en-GB" sz="2000" dirty="0" err="1" smtClean="0"/>
              <a:t>tratamiento</a:t>
            </a:r>
            <a:r>
              <a:rPr lang="en-GB" sz="2000" dirty="0" smtClean="0"/>
              <a:t> (ISR) </a:t>
            </a:r>
            <a:r>
              <a:rPr lang="en-GB" sz="2000" dirty="0" err="1" smtClean="0"/>
              <a:t>ni</a:t>
            </a:r>
            <a:r>
              <a:rPr lang="en-GB" sz="2000" dirty="0" smtClean="0"/>
              <a:t> </a:t>
            </a:r>
            <a:r>
              <a:rPr lang="en-GB" sz="2000" dirty="0" err="1" smtClean="0"/>
              <a:t>esta</a:t>
            </a:r>
            <a:r>
              <a:rPr lang="en-GB" sz="2000" dirty="0" smtClean="0"/>
              <a:t>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puede</a:t>
            </a:r>
            <a:r>
              <a:rPr lang="en-GB" sz="2000" dirty="0" smtClean="0"/>
              <a:t> </a:t>
            </a:r>
            <a:r>
              <a:rPr lang="en-GB" sz="2000" dirty="0" err="1" smtClean="0"/>
              <a:t>devolver</a:t>
            </a:r>
            <a:r>
              <a:rPr lang="en-GB" sz="2000" dirty="0" smtClean="0"/>
              <a:t> nada</a:t>
            </a:r>
            <a:r>
              <a:rPr lang="en-GB" sz="2000" dirty="0" smtClean="0"/>
              <a:t>.</a:t>
            </a:r>
          </a:p>
          <a:p>
            <a:pPr algn="just">
              <a:buNone/>
            </a:pPr>
            <a:endParaRPr lang="en-US" sz="2000" dirty="0" smtClean="0"/>
          </a:p>
          <a:p>
            <a:pPr algn="just"/>
            <a:r>
              <a:rPr lang="en-GB" sz="2000" dirty="0" err="1" smtClean="0"/>
              <a:t>Mientras</a:t>
            </a:r>
            <a:r>
              <a:rPr lang="en-GB" sz="2000" dirty="0" smtClean="0"/>
              <a:t> se </a:t>
            </a:r>
            <a:r>
              <a:rPr lang="en-GB" sz="2000" dirty="0" err="1" smtClean="0"/>
              <a:t>ejecuta</a:t>
            </a:r>
            <a:r>
              <a:rPr lang="en-GB" sz="2000" dirty="0" smtClean="0"/>
              <a:t> la </a:t>
            </a:r>
            <a:r>
              <a:rPr lang="en-GB" sz="2000" dirty="0" err="1" smtClean="0"/>
              <a:t>función</a:t>
            </a:r>
            <a:r>
              <a:rPr lang="en-GB" sz="2000" dirty="0" smtClean="0"/>
              <a:t> de </a:t>
            </a:r>
            <a:r>
              <a:rPr lang="en-GB" sz="2000" dirty="0" err="1" smtClean="0"/>
              <a:t>tratamiento</a:t>
            </a:r>
            <a:r>
              <a:rPr lang="en-GB" sz="2000" dirty="0" smtClean="0"/>
              <a:t> (ISR), </a:t>
            </a:r>
            <a:r>
              <a:rPr lang="en-GB" sz="2000" dirty="0" smtClean="0"/>
              <a:t>la </a:t>
            </a:r>
            <a:r>
              <a:rPr lang="en-GB" sz="2000" dirty="0" err="1" smtClean="0"/>
              <a:t>ejecución</a:t>
            </a:r>
            <a:r>
              <a:rPr lang="en-GB" sz="2000" dirty="0" smtClean="0"/>
              <a:t> del </a:t>
            </a:r>
            <a:r>
              <a:rPr lang="en-GB" sz="2000" dirty="0" err="1" smtClean="0"/>
              <a:t>programa</a:t>
            </a:r>
            <a:r>
              <a:rPr lang="en-GB" sz="2000" dirty="0" smtClean="0"/>
              <a:t> principal </a:t>
            </a:r>
            <a:r>
              <a:rPr lang="en-GB" sz="2000" dirty="0" err="1" smtClean="0"/>
              <a:t>queda</a:t>
            </a:r>
            <a:r>
              <a:rPr lang="en-GB" sz="2000" dirty="0" smtClean="0"/>
              <a:t> “</a:t>
            </a:r>
            <a:r>
              <a:rPr lang="en-GB" sz="2000" dirty="0" err="1" smtClean="0"/>
              <a:t>abandonada</a:t>
            </a:r>
            <a:r>
              <a:rPr lang="en-GB" sz="2000" dirty="0" smtClean="0"/>
              <a:t>”.</a:t>
            </a:r>
            <a:endParaRPr lang="es-ES" sz="2000" dirty="0" smtClean="0"/>
          </a:p>
          <a:p>
            <a:pPr algn="just">
              <a:buNone/>
            </a:pPr>
            <a:endParaRPr lang="es-ES" sz="2000" dirty="0"/>
          </a:p>
          <a:p>
            <a:pPr marL="0" indent="0" algn="just">
              <a:buNone/>
            </a:pPr>
            <a:endParaRPr lang="es-ES" sz="20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4645025" y="989005"/>
            <a:ext cx="4041775" cy="6397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err="1" smtClean="0"/>
              <a:t>Ventajas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4645024" y="1835240"/>
            <a:ext cx="4041775" cy="395128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GB" sz="2000" dirty="0" err="1" smtClean="0"/>
              <a:t>Tu</a:t>
            </a:r>
            <a:r>
              <a:rPr lang="en-GB" sz="2000" dirty="0" smtClean="0"/>
              <a:t> </a:t>
            </a:r>
            <a:r>
              <a:rPr lang="en-GB" sz="2000" dirty="0" err="1" smtClean="0"/>
              <a:t>programa</a:t>
            </a:r>
            <a:r>
              <a:rPr lang="en-GB" sz="2000" dirty="0" smtClean="0"/>
              <a:t> principal </a:t>
            </a:r>
            <a:r>
              <a:rPr lang="en-GB" sz="2000" dirty="0" err="1" smtClean="0"/>
              <a:t>puede</a:t>
            </a:r>
            <a:r>
              <a:rPr lang="en-GB" sz="2000" dirty="0" smtClean="0"/>
              <a:t> </a:t>
            </a:r>
            <a:r>
              <a:rPr lang="en-GB" sz="2000" dirty="0" err="1" smtClean="0"/>
              <a:t>estar</a:t>
            </a:r>
            <a:r>
              <a:rPr lang="en-GB" sz="2000" dirty="0" smtClean="0"/>
              <a:t> </a:t>
            </a:r>
            <a:r>
              <a:rPr lang="en-GB" sz="2000" dirty="0" err="1" smtClean="0"/>
              <a:t>realizando</a:t>
            </a:r>
            <a:r>
              <a:rPr lang="en-GB" sz="2000" dirty="0" smtClean="0"/>
              <a:t> lo </a:t>
            </a:r>
            <a:r>
              <a:rPr lang="en-GB" sz="2000" dirty="0" err="1" smtClean="0"/>
              <a:t>que</a:t>
            </a:r>
            <a:r>
              <a:rPr lang="en-GB" sz="2000" dirty="0" smtClean="0"/>
              <a:t> sea. </a:t>
            </a:r>
            <a:r>
              <a:rPr lang="en-GB" sz="2000" dirty="0" err="1" smtClean="0"/>
              <a:t>Cuando</a:t>
            </a:r>
            <a:r>
              <a:rPr lang="en-GB" sz="2000" dirty="0" smtClean="0"/>
              <a:t> le </a:t>
            </a:r>
            <a:r>
              <a:rPr lang="en-GB" sz="2000" dirty="0" err="1" smtClean="0"/>
              <a:t>llegue</a:t>
            </a:r>
            <a:r>
              <a:rPr lang="en-GB" sz="2000" dirty="0" smtClean="0"/>
              <a:t> la </a:t>
            </a:r>
            <a:r>
              <a:rPr lang="en-GB" sz="2000" dirty="0" err="1" smtClean="0"/>
              <a:t>señal</a:t>
            </a:r>
            <a:r>
              <a:rPr lang="en-GB" sz="2000" dirty="0" smtClean="0"/>
              <a:t>, y </a:t>
            </a:r>
            <a:r>
              <a:rPr lang="en-GB" sz="2000" dirty="0" err="1" smtClean="0"/>
              <a:t>sólo</a:t>
            </a:r>
            <a:r>
              <a:rPr lang="en-GB" sz="2000" dirty="0" smtClean="0"/>
              <a:t> </a:t>
            </a:r>
            <a:r>
              <a:rPr lang="en-GB" sz="2000" dirty="0" err="1" smtClean="0"/>
              <a:t>entonces</a:t>
            </a:r>
            <a:r>
              <a:rPr lang="en-GB" sz="2000" dirty="0" smtClean="0"/>
              <a:t>, el </a:t>
            </a:r>
            <a:r>
              <a:rPr lang="en-GB" sz="2000" dirty="0" err="1" smtClean="0"/>
              <a:t>controlador</a:t>
            </a:r>
            <a:r>
              <a:rPr lang="en-GB" sz="2000" dirty="0" smtClean="0"/>
              <a:t> “</a:t>
            </a:r>
            <a:r>
              <a:rPr lang="en-GB" sz="2000" dirty="0" err="1" smtClean="0"/>
              <a:t>atiende</a:t>
            </a:r>
            <a:r>
              <a:rPr lang="en-GB" sz="2000" dirty="0" smtClean="0"/>
              <a:t>” a la </a:t>
            </a:r>
            <a:r>
              <a:rPr lang="en-GB" sz="2000" dirty="0" err="1" smtClean="0"/>
              <a:t>interrupción</a:t>
            </a:r>
            <a:r>
              <a:rPr lang="en-GB" sz="2000" dirty="0" smtClean="0"/>
              <a:t> y </a:t>
            </a:r>
            <a:r>
              <a:rPr lang="en-GB" sz="2000" dirty="0" err="1" smtClean="0"/>
              <a:t>desarrolla</a:t>
            </a:r>
            <a:r>
              <a:rPr lang="en-GB" sz="2000" dirty="0" smtClean="0"/>
              <a:t> el </a:t>
            </a:r>
            <a:r>
              <a:rPr lang="en-GB" sz="2000" dirty="0" err="1" smtClean="0"/>
              <a:t>trabajo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corresponda</a:t>
            </a:r>
            <a:r>
              <a:rPr lang="en-GB" sz="2000" dirty="0" smtClean="0"/>
              <a:t>.</a:t>
            </a:r>
            <a:endParaRPr lang="es-ES" sz="2000" dirty="0" smtClean="0"/>
          </a:p>
          <a:p>
            <a:pPr algn="just">
              <a:buNone/>
            </a:pPr>
            <a:endParaRPr lang="en-US" sz="2000" dirty="0"/>
          </a:p>
          <a:p>
            <a:r>
              <a:rPr lang="en-GB" sz="2000" dirty="0" err="1" smtClean="0"/>
              <a:t>Digamos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no hay “</a:t>
            </a:r>
            <a:r>
              <a:rPr lang="en-GB" sz="2000" dirty="0" err="1" smtClean="0"/>
              <a:t>tiempos</a:t>
            </a:r>
            <a:r>
              <a:rPr lang="en-GB" sz="2000" dirty="0" smtClean="0"/>
              <a:t> </a:t>
            </a:r>
            <a:r>
              <a:rPr lang="en-GB" sz="2000" dirty="0" err="1" smtClean="0"/>
              <a:t>muertos</a:t>
            </a:r>
            <a:r>
              <a:rPr lang="en-GB" sz="2000" dirty="0" smtClean="0"/>
              <a:t>” </a:t>
            </a:r>
            <a:r>
              <a:rPr lang="en-GB" sz="2000" dirty="0" err="1" smtClean="0"/>
              <a:t>ya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el </a:t>
            </a:r>
            <a:r>
              <a:rPr lang="en-GB" sz="2000" dirty="0" err="1" smtClean="0"/>
              <a:t>controlador</a:t>
            </a:r>
            <a:r>
              <a:rPr lang="en-GB" sz="2000" dirty="0" smtClean="0"/>
              <a:t> </a:t>
            </a:r>
            <a:r>
              <a:rPr lang="en-GB" sz="2000" dirty="0" err="1" smtClean="0"/>
              <a:t>siempre</a:t>
            </a:r>
            <a:r>
              <a:rPr lang="en-GB" sz="2000" dirty="0" smtClean="0"/>
              <a:t> </a:t>
            </a:r>
            <a:r>
              <a:rPr lang="en-GB" sz="2000" dirty="0" err="1" smtClean="0"/>
              <a:t>está</a:t>
            </a:r>
            <a:r>
              <a:rPr lang="en-GB" sz="2000" dirty="0" smtClean="0"/>
              <a:t> </a:t>
            </a:r>
            <a:r>
              <a:rPr lang="en-GB" sz="2000" dirty="0" err="1" smtClean="0"/>
              <a:t>haciendo</a:t>
            </a:r>
            <a:r>
              <a:rPr lang="es-ES" sz="2000" dirty="0" smtClean="0"/>
              <a:t> </a:t>
            </a:r>
            <a:r>
              <a:rPr lang="en-GB" sz="2000" dirty="0" err="1" smtClean="0"/>
              <a:t>algo</a:t>
            </a:r>
            <a:r>
              <a:rPr lang="en-GB" sz="2000" dirty="0" smtClean="0"/>
              <a:t> </a:t>
            </a:r>
            <a:r>
              <a:rPr lang="en-GB" sz="2000" dirty="0" err="1" smtClean="0"/>
              <a:t>útil</a:t>
            </a:r>
            <a:r>
              <a:rPr lang="en-GB" sz="2000" dirty="0" smtClean="0"/>
              <a:t>, </a:t>
            </a:r>
            <a:r>
              <a:rPr lang="en-GB" sz="2000" dirty="0" err="1" smtClean="0"/>
              <a:t>como</a:t>
            </a:r>
            <a:r>
              <a:rPr lang="en-GB" sz="2000" dirty="0" smtClean="0"/>
              <a:t> </a:t>
            </a:r>
            <a:r>
              <a:rPr lang="en-GB" sz="2000" dirty="0" err="1" smtClean="0"/>
              <a:t>si</a:t>
            </a:r>
            <a:r>
              <a:rPr lang="en-GB" sz="2000" dirty="0" smtClean="0"/>
              <a:t> </a:t>
            </a:r>
            <a:r>
              <a:rPr lang="en-GB" sz="2000" dirty="0" err="1" smtClean="0"/>
              <a:t>hiciera</a:t>
            </a:r>
            <a:r>
              <a:rPr lang="en-GB" sz="2000" dirty="0" smtClean="0"/>
              <a:t> </a:t>
            </a:r>
            <a:r>
              <a:rPr lang="en-GB" sz="2000" dirty="0" err="1" smtClean="0"/>
              <a:t>varias</a:t>
            </a:r>
            <a:r>
              <a:rPr lang="en-GB" sz="2000" dirty="0" smtClean="0"/>
              <a:t> </a:t>
            </a:r>
            <a:r>
              <a:rPr lang="en-GB" sz="2000" dirty="0" err="1" smtClean="0"/>
              <a:t>tareas</a:t>
            </a:r>
            <a:r>
              <a:rPr lang="en-GB" sz="2000" dirty="0" smtClean="0"/>
              <a:t> </a:t>
            </a:r>
            <a:r>
              <a:rPr lang="en-GB" sz="2000" dirty="0" err="1" smtClean="0"/>
              <a:t>casi</a:t>
            </a:r>
            <a:r>
              <a:rPr lang="en-GB" sz="2000" dirty="0" smtClean="0"/>
              <a:t> al </a:t>
            </a:r>
            <a:r>
              <a:rPr lang="en-GB" sz="2000" dirty="0" err="1" smtClean="0"/>
              <a:t>mismo</a:t>
            </a:r>
            <a:r>
              <a:rPr lang="en-GB" sz="2000" dirty="0" smtClean="0"/>
              <a:t> </a:t>
            </a:r>
            <a:r>
              <a:rPr lang="en-GB" sz="2000" dirty="0" err="1" smtClean="0"/>
              <a:t>tiempo</a:t>
            </a:r>
            <a:r>
              <a:rPr lang="en-GB" sz="2000" dirty="0" smtClean="0"/>
              <a:t>.</a:t>
            </a:r>
            <a:endParaRPr lang="es-E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LAS INTERRUPCIONES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238353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1346" y="205715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</a:rPr>
              <a:t>UNIDAD 2 </a:t>
            </a:r>
            <a:r>
              <a:rPr lang="en-US" sz="3600" dirty="0" smtClean="0">
                <a:solidFill>
                  <a:prstClr val="white"/>
                </a:solidFill>
              </a:rPr>
              <a:t>I/O DIGITALES E INTERRUPCIONES</a:t>
            </a:r>
            <a:endParaRPr lang="el-GR" sz="3600" dirty="0"/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Gracias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Objetivo</a:t>
            </a:r>
            <a:r>
              <a:rPr lang="en-US" sz="3600" dirty="0" smtClean="0"/>
              <a:t> y </a:t>
            </a:r>
            <a:r>
              <a:rPr lang="en-US" sz="3600" dirty="0" err="1" smtClean="0"/>
              <a:t>programa</a:t>
            </a:r>
            <a:r>
              <a:rPr lang="en-US" sz="3600" dirty="0" smtClean="0"/>
              <a:t> de la </a:t>
            </a:r>
            <a:r>
              <a:rPr lang="en-US" sz="3600" dirty="0" err="1" smtClean="0"/>
              <a:t>Unidad</a:t>
            </a:r>
            <a:r>
              <a:rPr lang="en-US" sz="3600" dirty="0" smtClean="0"/>
              <a:t> 2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GB" dirty="0" err="1" smtClean="0"/>
              <a:t>Aclarar</a:t>
            </a:r>
            <a:r>
              <a:rPr lang="en-GB" dirty="0" smtClean="0"/>
              <a:t> </a:t>
            </a:r>
            <a:r>
              <a:rPr lang="en-GB" dirty="0" err="1" smtClean="0"/>
              <a:t>algunas</a:t>
            </a:r>
            <a:r>
              <a:rPr lang="en-GB" dirty="0" smtClean="0"/>
              <a:t> ideas </a:t>
            </a:r>
            <a:r>
              <a:rPr lang="en-GB" dirty="0" err="1" smtClean="0"/>
              <a:t>acerca</a:t>
            </a:r>
            <a:r>
              <a:rPr lang="en-GB" dirty="0" smtClean="0"/>
              <a:t> del control de </a:t>
            </a:r>
            <a:r>
              <a:rPr lang="en-GB" dirty="0" err="1" smtClean="0"/>
              <a:t>dispositivos</a:t>
            </a:r>
            <a:r>
              <a:rPr lang="en-GB" dirty="0" smtClean="0"/>
              <a:t> </a:t>
            </a:r>
            <a:r>
              <a:rPr lang="en-GB" dirty="0" err="1" smtClean="0"/>
              <a:t>digitales</a:t>
            </a:r>
            <a:r>
              <a:rPr lang="en-GB" dirty="0" smtClean="0"/>
              <a:t>, </a:t>
            </a:r>
            <a:r>
              <a:rPr lang="en-GB" dirty="0" smtClean="0"/>
              <a:t>y </a:t>
            </a:r>
            <a:r>
              <a:rPr lang="en-GB" dirty="0" err="1" smtClean="0"/>
              <a:t>explicar</a:t>
            </a:r>
            <a:r>
              <a:rPr lang="en-GB" dirty="0" smtClean="0"/>
              <a:t> lo </a:t>
            </a:r>
            <a:r>
              <a:rPr lang="en-GB" dirty="0" err="1" smtClean="0"/>
              <a:t>que</a:t>
            </a:r>
            <a:r>
              <a:rPr lang="en-GB" dirty="0" smtClean="0"/>
              <a:t> son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cargas</a:t>
            </a:r>
            <a:r>
              <a:rPr lang="en-GB" dirty="0" smtClean="0"/>
              <a:t> “Pull-Up” o </a:t>
            </a:r>
            <a:r>
              <a:rPr lang="en-GB" dirty="0" err="1" smtClean="0"/>
              <a:t>las</a:t>
            </a:r>
            <a:r>
              <a:rPr lang="en-GB" dirty="0" smtClean="0"/>
              <a:t> </a:t>
            </a:r>
            <a:r>
              <a:rPr lang="en-GB" dirty="0" err="1" smtClean="0"/>
              <a:t>cargas</a:t>
            </a:r>
            <a:r>
              <a:rPr lang="en-GB" dirty="0" smtClean="0"/>
              <a:t> “Pull-Down</a:t>
            </a:r>
            <a:r>
              <a:rPr lang="en-GB" dirty="0" smtClean="0"/>
              <a:t>”. </a:t>
            </a:r>
            <a:r>
              <a:rPr lang="en-US" dirty="0" err="1" smtClean="0"/>
              <a:t>Daremos</a:t>
            </a:r>
            <a:r>
              <a:rPr lang="en-US" dirty="0" smtClean="0"/>
              <a:t> especial </a:t>
            </a:r>
            <a:r>
              <a:rPr lang="en-US" dirty="0" err="1" smtClean="0"/>
              <a:t>importancia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interrupciones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Salidas</a:t>
            </a:r>
            <a:r>
              <a:rPr lang="en-US" sz="1800" dirty="0" smtClean="0"/>
              <a:t> </a:t>
            </a:r>
            <a:r>
              <a:rPr lang="en-US" sz="1800" dirty="0" err="1" smtClean="0"/>
              <a:t>digitales</a:t>
            </a:r>
            <a:r>
              <a:rPr lang="en-US" sz="1800" dirty="0" smtClean="0"/>
              <a:t>: </a:t>
            </a:r>
            <a:r>
              <a:rPr lang="en-US" sz="1800" dirty="0" err="1" smtClean="0"/>
              <a:t>explicar</a:t>
            </a:r>
            <a:r>
              <a:rPr lang="en-US" sz="1800" dirty="0" smtClean="0"/>
              <a:t> los </a:t>
            </a:r>
            <a:r>
              <a:rPr lang="en-US" sz="1800" dirty="0" err="1" smtClean="0"/>
              <a:t>niveles</a:t>
            </a:r>
            <a:r>
              <a:rPr lang="en-US" sz="1800" dirty="0" smtClean="0"/>
              <a:t> </a:t>
            </a:r>
            <a:r>
              <a:rPr lang="en-US" sz="1800" b="1" dirty="0" err="1" smtClean="0"/>
              <a:t>lógicos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activación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Explicar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diferencias</a:t>
            </a:r>
            <a:r>
              <a:rPr lang="en-US" sz="1800" dirty="0" smtClean="0"/>
              <a:t> entre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dirty="0" err="1" smtClean="0"/>
              <a:t>cargas</a:t>
            </a:r>
            <a:r>
              <a:rPr lang="en-US" sz="1800" dirty="0" smtClean="0"/>
              <a:t> </a:t>
            </a:r>
            <a:r>
              <a:rPr lang="en-US" sz="1800" b="1" dirty="0" smtClean="0"/>
              <a:t>PULL-UP</a:t>
            </a:r>
            <a:r>
              <a:rPr lang="en-US" sz="1800" dirty="0" smtClean="0"/>
              <a:t> y </a:t>
            </a:r>
            <a:r>
              <a:rPr lang="en-US" sz="1800" b="1" dirty="0" smtClean="0"/>
              <a:t>PULL-DOWN</a:t>
            </a:r>
            <a:endParaRPr lang="en-US" sz="1800" dirty="0" smtClean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 smtClean="0"/>
              <a:t>Proporcionar</a:t>
            </a:r>
            <a:r>
              <a:rPr lang="en-US" sz="1800" dirty="0" smtClean="0"/>
              <a:t> </a:t>
            </a:r>
            <a:r>
              <a:rPr lang="en-US" sz="1800" dirty="0" err="1" smtClean="0"/>
              <a:t>conocimientos</a:t>
            </a:r>
            <a:r>
              <a:rPr lang="en-US" sz="1800" dirty="0" smtClean="0"/>
              <a:t> </a:t>
            </a:r>
            <a:r>
              <a:rPr lang="en-US" sz="1800" dirty="0" err="1" smtClean="0"/>
              <a:t>básicos</a:t>
            </a:r>
            <a:r>
              <a:rPr lang="en-US" sz="1800" dirty="0" smtClean="0"/>
              <a:t> </a:t>
            </a:r>
            <a:r>
              <a:rPr lang="en-US" sz="1800" dirty="0" err="1" smtClean="0"/>
              <a:t>sobre</a:t>
            </a:r>
            <a:r>
              <a:rPr lang="en-US" sz="1800" dirty="0" smtClean="0"/>
              <a:t> </a:t>
            </a:r>
            <a:r>
              <a:rPr lang="en-US" sz="1800" dirty="0" err="1" smtClean="0"/>
              <a:t>las</a:t>
            </a:r>
            <a:r>
              <a:rPr lang="en-US" sz="1800" dirty="0" smtClean="0"/>
              <a:t> </a:t>
            </a:r>
            <a:r>
              <a:rPr lang="en-US" sz="1800" b="1" dirty="0" err="1" smtClean="0"/>
              <a:t>interrupciones</a:t>
            </a:r>
            <a:endParaRPr lang="el-GR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048284" y="830883"/>
            <a:ext cx="273825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Objetivo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</a:t>
            </a:r>
            <a:r>
              <a:rPr kumimoji="0" lang="en-US" sz="18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1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74544" y="2388363"/>
            <a:ext cx="2885726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Programa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la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presentaci</a:t>
            </a:r>
            <a:r>
              <a:rPr lang="en-US" sz="1800" i="1" kern="0" noProof="0" dirty="0" err="1" smtClean="0">
                <a:latin typeface="+mn-lt"/>
                <a:ea typeface="+mn-ea"/>
                <a:cs typeface="+mn-cs"/>
              </a:rPr>
              <a:t>ón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21350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6"/>
            <a:ext cx="8454134" cy="265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Siempre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hablamos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sacar</a:t>
            </a:r>
            <a:r>
              <a:rPr lang="en-US" sz="2000" dirty="0" smtClean="0">
                <a:latin typeface="+mn-lt"/>
              </a:rPr>
              <a:t> un </a:t>
            </a:r>
            <a:r>
              <a:rPr lang="en-US" sz="2000" b="1" dirty="0" err="1" smtClean="0">
                <a:latin typeface="+mn-lt"/>
              </a:rPr>
              <a:t>nivel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“1</a:t>
            </a:r>
            <a:r>
              <a:rPr lang="en-US" sz="2000" b="1" dirty="0">
                <a:latin typeface="+mn-lt"/>
              </a:rPr>
              <a:t>” (+5 V) </a:t>
            </a:r>
            <a:r>
              <a:rPr lang="en-US" sz="2000" dirty="0" err="1" smtClean="0">
                <a:latin typeface="+mn-lt"/>
              </a:rPr>
              <a:t>cada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vez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que</a:t>
            </a:r>
            <a:r>
              <a:rPr lang="en-US" sz="2000" dirty="0" smtClean="0">
                <a:latin typeface="+mn-lt"/>
              </a:rPr>
              <a:t> se </a:t>
            </a:r>
            <a:r>
              <a:rPr lang="en-US" sz="2000" dirty="0" err="1" smtClean="0">
                <a:latin typeface="+mn-lt"/>
              </a:rPr>
              <a:t>quiere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activar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algo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y un </a:t>
            </a:r>
            <a:r>
              <a:rPr lang="en-US" sz="2000" b="1" dirty="0" err="1" smtClean="0">
                <a:latin typeface="+mn-lt"/>
              </a:rPr>
              <a:t>nivel</a:t>
            </a:r>
            <a:r>
              <a:rPr lang="en-US" sz="2000" b="1" dirty="0" smtClean="0">
                <a:latin typeface="+mn-lt"/>
              </a:rPr>
              <a:t> “0</a:t>
            </a:r>
            <a:r>
              <a:rPr lang="en-US" sz="2000" b="1" dirty="0">
                <a:latin typeface="+mn-lt"/>
              </a:rPr>
              <a:t>” (0 V)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desactivar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algo</a:t>
            </a:r>
            <a:endParaRPr lang="en-US" sz="2000" b="1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¿No </a:t>
            </a:r>
            <a:r>
              <a:rPr lang="en-US" sz="2000" dirty="0" err="1" smtClean="0">
                <a:latin typeface="+mn-lt"/>
              </a:rPr>
              <a:t>puede</a:t>
            </a:r>
            <a:r>
              <a:rPr lang="en-US" sz="2000" dirty="0" smtClean="0">
                <a:latin typeface="+mn-lt"/>
              </a:rPr>
              <a:t> ser al </a:t>
            </a:r>
            <a:r>
              <a:rPr lang="en-US" sz="2000" dirty="0" err="1" smtClean="0">
                <a:latin typeface="+mn-lt"/>
              </a:rPr>
              <a:t>revés</a:t>
            </a:r>
            <a:r>
              <a:rPr lang="en-US" sz="2000" dirty="0" smtClean="0">
                <a:latin typeface="+mn-lt"/>
              </a:rPr>
              <a:t>? 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SÍ</a:t>
            </a:r>
            <a:r>
              <a:rPr lang="en-US" sz="2000" dirty="0" smtClean="0">
                <a:latin typeface="+mn-lt"/>
              </a:rPr>
              <a:t>!!!! </a:t>
            </a:r>
            <a:r>
              <a:rPr lang="en-US" sz="2000" dirty="0" err="1" smtClean="0">
                <a:latin typeface="+mn-lt"/>
              </a:rPr>
              <a:t>Efectivamente</a:t>
            </a:r>
            <a:r>
              <a:rPr lang="en-US" sz="2000" dirty="0" smtClean="0">
                <a:latin typeface="+mn-lt"/>
              </a:rPr>
              <a:t> , </a:t>
            </a:r>
            <a:r>
              <a:rPr lang="en-US" sz="2000" dirty="0" err="1" smtClean="0">
                <a:latin typeface="+mn-lt"/>
              </a:rPr>
              <a:t>tanto</a:t>
            </a:r>
            <a:r>
              <a:rPr lang="en-US" sz="2000" dirty="0" smtClean="0">
                <a:latin typeface="+mn-lt"/>
              </a:rPr>
              <a:t> el </a:t>
            </a:r>
            <a:r>
              <a:rPr lang="en-US" sz="2000" dirty="0" err="1" smtClean="0">
                <a:latin typeface="+mn-lt"/>
              </a:rPr>
              <a:t>nivel</a:t>
            </a:r>
            <a:r>
              <a:rPr lang="en-US" sz="2000" dirty="0" smtClean="0">
                <a:latin typeface="+mn-lt"/>
              </a:rPr>
              <a:t> “1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 smtClean="0">
                <a:latin typeface="+mn-lt"/>
              </a:rPr>
              <a:t>como</a:t>
            </a:r>
            <a:r>
              <a:rPr lang="en-US" sz="2000" dirty="0" smtClean="0">
                <a:latin typeface="+mn-lt"/>
              </a:rPr>
              <a:t> el </a:t>
            </a:r>
            <a:r>
              <a:rPr lang="en-US" sz="2000" dirty="0" err="1" smtClean="0">
                <a:latin typeface="+mn-lt"/>
              </a:rPr>
              <a:t>nivel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“0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smtClean="0">
                <a:latin typeface="+mn-lt"/>
              </a:rPr>
              <a:t>son </a:t>
            </a:r>
            <a:r>
              <a:rPr lang="en-US" sz="2000" dirty="0" err="1" smtClean="0">
                <a:latin typeface="+mn-lt"/>
              </a:rPr>
              <a:t>igual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dirty="0" err="1" smtClean="0">
                <a:latin typeface="+mn-lt"/>
              </a:rPr>
              <a:t>represenativos</a:t>
            </a:r>
            <a:r>
              <a:rPr lang="en-US" sz="2000" dirty="0" smtClean="0">
                <a:latin typeface="+mn-lt"/>
              </a:rPr>
              <a:t>. 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El </a:t>
            </a:r>
            <a:r>
              <a:rPr lang="en-US" sz="2000" b="1" dirty="0" err="1" smtClean="0">
                <a:latin typeface="+mn-lt"/>
              </a:rPr>
              <a:t>á</a:t>
            </a:r>
            <a:r>
              <a:rPr lang="en-US" sz="2000" b="1" dirty="0" err="1" smtClean="0">
                <a:latin typeface="+mn-lt"/>
              </a:rPr>
              <a:t>nodo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debe</a:t>
            </a:r>
            <a:r>
              <a:rPr lang="en-US" sz="2000" b="1" dirty="0" smtClean="0">
                <a:latin typeface="+mn-lt"/>
              </a:rPr>
              <a:t> ser </a:t>
            </a:r>
            <a:r>
              <a:rPr lang="en-US" sz="2000" b="1" dirty="0" err="1" smtClean="0">
                <a:latin typeface="+mn-lt"/>
              </a:rPr>
              <a:t>positivo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respecto</a:t>
            </a:r>
            <a:r>
              <a:rPr lang="en-US" sz="2000" b="1" dirty="0" smtClean="0">
                <a:latin typeface="+mn-lt"/>
              </a:rPr>
              <a:t> al </a:t>
            </a:r>
            <a:r>
              <a:rPr lang="en-US" sz="2000" b="1" dirty="0" err="1" smtClean="0">
                <a:latin typeface="+mn-lt"/>
              </a:rPr>
              <a:t>cátodo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para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poder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activarlo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SALIDAS DIGITALES Y NIVELES LÓGICOS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0484" y="3470249"/>
            <a:ext cx="6728805" cy="1352881"/>
          </a:xfrm>
          <a:prstGeom prst="rect">
            <a:avLst/>
          </a:prstGeom>
        </p:spPr>
      </p:pic>
      <p:sp>
        <p:nvSpPr>
          <p:cNvPr id="5" name="Llamada de flecha hacia arriba 4"/>
          <p:cNvSpPr/>
          <p:nvPr/>
        </p:nvSpPr>
        <p:spPr>
          <a:xfrm>
            <a:off x="413853" y="4276827"/>
            <a:ext cx="4053913" cy="2003566"/>
          </a:xfrm>
          <a:prstGeom prst="upArrowCallout">
            <a:avLst>
              <a:gd name="adj1" fmla="val 34128"/>
              <a:gd name="adj2" fmla="val 14568"/>
              <a:gd name="adj3" fmla="val 25000"/>
              <a:gd name="adj4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Hay </a:t>
            </a:r>
            <a:r>
              <a:rPr lang="en-US" sz="1400" dirty="0" err="1" smtClean="0">
                <a:solidFill>
                  <a:schemeClr val="tx1"/>
                </a:solidFill>
              </a:rPr>
              <a:t>que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sacar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nivel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“1</a:t>
            </a:r>
            <a:r>
              <a:rPr lang="en-US" sz="1400" dirty="0">
                <a:solidFill>
                  <a:schemeClr val="tx1"/>
                </a:solidFill>
              </a:rPr>
              <a:t>” (+5 V) </a:t>
            </a:r>
            <a:r>
              <a:rPr lang="en-US" sz="1400" dirty="0" err="1" smtClean="0">
                <a:solidFill>
                  <a:schemeClr val="tx1"/>
                </a:solidFill>
              </a:rPr>
              <a:t>por</a:t>
            </a:r>
            <a:r>
              <a:rPr lang="en-US" sz="1400" dirty="0" smtClean="0">
                <a:solidFill>
                  <a:schemeClr val="tx1"/>
                </a:solidFill>
              </a:rPr>
              <a:t> D4 (</a:t>
            </a:r>
            <a:r>
              <a:rPr lang="en-US" sz="1400" dirty="0" err="1" smtClean="0">
                <a:solidFill>
                  <a:schemeClr val="tx1"/>
                </a:solidFill>
              </a:rPr>
              <a:t>patilla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7</a:t>
            </a:r>
            <a:r>
              <a:rPr lang="en-US" sz="1400" dirty="0" smtClean="0">
                <a:solidFill>
                  <a:schemeClr val="tx1"/>
                </a:solidFill>
              </a:rPr>
              <a:t>) </a:t>
            </a:r>
            <a:r>
              <a:rPr lang="en-US" sz="1400" dirty="0" smtClean="0">
                <a:solidFill>
                  <a:schemeClr val="tx1"/>
                </a:solidFill>
              </a:rPr>
              <a:t>al </a:t>
            </a:r>
            <a:r>
              <a:rPr lang="en-US" sz="1400" dirty="0" err="1" smtClean="0">
                <a:solidFill>
                  <a:schemeClr val="tx1"/>
                </a:solidFill>
              </a:rPr>
              <a:t>á</a:t>
            </a:r>
            <a:r>
              <a:rPr lang="en-US" sz="1400" dirty="0" err="1" smtClean="0">
                <a:solidFill>
                  <a:schemeClr val="tx1"/>
                </a:solidFill>
              </a:rPr>
              <a:t>nodo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ya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que</a:t>
            </a:r>
            <a:r>
              <a:rPr lang="en-US" sz="1400" dirty="0" smtClean="0">
                <a:solidFill>
                  <a:schemeClr val="tx1"/>
                </a:solidFill>
              </a:rPr>
              <a:t> el </a:t>
            </a:r>
            <a:r>
              <a:rPr lang="en-US" sz="1400" dirty="0" err="1" smtClean="0">
                <a:solidFill>
                  <a:schemeClr val="tx1"/>
                </a:solidFill>
              </a:rPr>
              <a:t>cátodo</a:t>
            </a:r>
            <a:r>
              <a:rPr lang="en-US" sz="1400" dirty="0" smtClean="0">
                <a:solidFill>
                  <a:schemeClr val="tx1"/>
                </a:solidFill>
              </a:rPr>
              <a:t>  se </a:t>
            </a:r>
            <a:r>
              <a:rPr lang="en-US" sz="1400" dirty="0" err="1" smtClean="0">
                <a:solidFill>
                  <a:schemeClr val="tx1"/>
                </a:solidFill>
              </a:rPr>
              <a:t>conecta</a:t>
            </a:r>
            <a:r>
              <a:rPr lang="en-US" sz="1400" dirty="0" smtClean="0">
                <a:solidFill>
                  <a:schemeClr val="tx1"/>
                </a:solidFill>
              </a:rPr>
              <a:t> con GND (0 V) a </a:t>
            </a:r>
            <a:r>
              <a:rPr lang="en-US" sz="1400" dirty="0" err="1" smtClean="0">
                <a:solidFill>
                  <a:schemeClr val="tx1"/>
                </a:solidFill>
              </a:rPr>
              <a:t>través</a:t>
            </a:r>
            <a:r>
              <a:rPr lang="en-US" sz="1400" dirty="0" smtClean="0">
                <a:solidFill>
                  <a:schemeClr val="tx1"/>
                </a:solidFill>
              </a:rPr>
              <a:t> de la </a:t>
            </a:r>
            <a:r>
              <a:rPr lang="en-US" sz="1400" dirty="0" err="1" smtClean="0">
                <a:solidFill>
                  <a:schemeClr val="tx1"/>
                </a:solidFill>
              </a:rPr>
              <a:t>resistencia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absorción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para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que</a:t>
            </a:r>
            <a:r>
              <a:rPr lang="en-US" sz="1400" dirty="0" smtClean="0">
                <a:solidFill>
                  <a:schemeClr val="tx1"/>
                </a:solidFill>
              </a:rPr>
              <a:t> se active el LED.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2" name="Llamada de flecha hacia arriba 11"/>
          <p:cNvSpPr/>
          <p:nvPr/>
        </p:nvSpPr>
        <p:spPr>
          <a:xfrm>
            <a:off x="4635298" y="4290895"/>
            <a:ext cx="4053913" cy="2003566"/>
          </a:xfrm>
          <a:prstGeom prst="upArrowCallout">
            <a:avLst>
              <a:gd name="adj1" fmla="val 29136"/>
              <a:gd name="adj2" fmla="val 14568"/>
              <a:gd name="adj3" fmla="val 25000"/>
              <a:gd name="adj4" fmla="val 7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Hay </a:t>
            </a:r>
            <a:r>
              <a:rPr lang="en-US" sz="1400" dirty="0" err="1" smtClean="0">
                <a:solidFill>
                  <a:schemeClr val="tx1"/>
                </a:solidFill>
              </a:rPr>
              <a:t>que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sacar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nivel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“0” (0 V) </a:t>
            </a:r>
            <a:r>
              <a:rPr lang="en-US" sz="1400" dirty="0" err="1" smtClean="0">
                <a:solidFill>
                  <a:schemeClr val="tx1"/>
                </a:solidFill>
              </a:rPr>
              <a:t>por</a:t>
            </a:r>
            <a:r>
              <a:rPr lang="en-US" sz="1400" dirty="0" smtClean="0">
                <a:solidFill>
                  <a:schemeClr val="tx1"/>
                </a:solidFill>
              </a:rPr>
              <a:t> D4 al </a:t>
            </a:r>
            <a:r>
              <a:rPr lang="en-US" sz="1400" dirty="0" err="1" smtClean="0">
                <a:solidFill>
                  <a:schemeClr val="tx1"/>
                </a:solidFill>
              </a:rPr>
              <a:t>cátodo</a:t>
            </a:r>
            <a:r>
              <a:rPr lang="en-US" sz="1400" dirty="0" smtClean="0">
                <a:solidFill>
                  <a:schemeClr val="tx1"/>
                </a:solidFill>
              </a:rPr>
              <a:t> en </a:t>
            </a:r>
            <a:r>
              <a:rPr lang="en-US" sz="1400" dirty="0" smtClean="0">
                <a:solidFill>
                  <a:schemeClr val="tx1"/>
                </a:solidFill>
              </a:rPr>
              <a:t>el </a:t>
            </a:r>
            <a:r>
              <a:rPr lang="en-US" sz="1400" dirty="0" err="1" smtClean="0">
                <a:solidFill>
                  <a:schemeClr val="tx1"/>
                </a:solidFill>
              </a:rPr>
              <a:t>circuito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ya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que</a:t>
            </a:r>
            <a:r>
              <a:rPr lang="en-US" sz="1400" dirty="0" smtClean="0">
                <a:solidFill>
                  <a:schemeClr val="tx1"/>
                </a:solidFill>
              </a:rPr>
              <a:t> el </a:t>
            </a:r>
            <a:r>
              <a:rPr lang="en-US" sz="1400" dirty="0" err="1" smtClean="0">
                <a:solidFill>
                  <a:schemeClr val="tx1"/>
                </a:solidFill>
              </a:rPr>
              <a:t>á</a:t>
            </a:r>
            <a:r>
              <a:rPr lang="en-US" sz="1400" dirty="0" err="1" smtClean="0">
                <a:solidFill>
                  <a:schemeClr val="tx1"/>
                </a:solidFill>
              </a:rPr>
              <a:t>nodo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está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coectado</a:t>
            </a:r>
            <a:r>
              <a:rPr lang="en-US" sz="1400" dirty="0" smtClean="0">
                <a:solidFill>
                  <a:schemeClr val="tx1"/>
                </a:solidFill>
              </a:rPr>
              <a:t> con </a:t>
            </a:r>
            <a:r>
              <a:rPr lang="en-US" sz="1400" dirty="0">
                <a:solidFill>
                  <a:schemeClr val="tx1"/>
                </a:solidFill>
              </a:rPr>
              <a:t>+5 V </a:t>
            </a:r>
            <a:r>
              <a:rPr lang="en-US" sz="1400" dirty="0" smtClean="0">
                <a:solidFill>
                  <a:schemeClr val="tx1"/>
                </a:solidFill>
              </a:rPr>
              <a:t>a </a:t>
            </a:r>
            <a:r>
              <a:rPr lang="en-US" sz="1400" dirty="0" err="1" smtClean="0">
                <a:solidFill>
                  <a:schemeClr val="tx1"/>
                </a:solidFill>
              </a:rPr>
              <a:t>través</a:t>
            </a:r>
            <a:r>
              <a:rPr lang="en-US" sz="1400" dirty="0" smtClean="0">
                <a:solidFill>
                  <a:schemeClr val="tx1"/>
                </a:solidFill>
              </a:rPr>
              <a:t> de </a:t>
            </a:r>
            <a:r>
              <a:rPr lang="en-US" sz="1400" dirty="0" err="1" smtClean="0">
                <a:solidFill>
                  <a:schemeClr val="tx1"/>
                </a:solidFill>
              </a:rPr>
              <a:t>su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resistencia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s-E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4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9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Los </a:t>
            </a:r>
            <a:r>
              <a:rPr lang="en-US" sz="2000" dirty="0" err="1" smtClean="0">
                <a:latin typeface="+mn-lt"/>
              </a:rPr>
              <a:t>periféricos</a:t>
            </a:r>
            <a:r>
              <a:rPr lang="en-US" sz="2000" dirty="0" smtClean="0">
                <a:latin typeface="+mn-lt"/>
              </a:rPr>
              <a:t> de </a:t>
            </a:r>
            <a:r>
              <a:rPr lang="en-US" sz="2000" b="1" dirty="0" err="1" smtClean="0">
                <a:latin typeface="+mn-lt"/>
              </a:rPr>
              <a:t>entrada</a:t>
            </a:r>
            <a:r>
              <a:rPr lang="en-US" sz="2000" b="1" dirty="0" smtClean="0">
                <a:latin typeface="+mn-lt"/>
              </a:rPr>
              <a:t> digital </a:t>
            </a:r>
            <a:r>
              <a:rPr lang="en-US" sz="2000" b="1" dirty="0" err="1" smtClean="0">
                <a:latin typeface="+mn-lt"/>
              </a:rPr>
              <a:t>más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err="1" smtClean="0">
                <a:latin typeface="+mn-lt"/>
              </a:rPr>
              <a:t>sencillos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y </a:t>
            </a:r>
            <a:r>
              <a:rPr lang="en-US" sz="2000" b="1" dirty="0" err="1" smtClean="0">
                <a:latin typeface="+mn-lt"/>
              </a:rPr>
              <a:t>económicos</a:t>
            </a:r>
            <a:r>
              <a:rPr lang="en-US" sz="2000" dirty="0" smtClean="0">
                <a:latin typeface="+mn-lt"/>
              </a:rPr>
              <a:t> son </a:t>
            </a:r>
            <a:r>
              <a:rPr lang="en-US" sz="2000" dirty="0" err="1" smtClean="0">
                <a:latin typeface="+mn-lt"/>
              </a:rPr>
              <a:t>unos</a:t>
            </a:r>
            <a:r>
              <a:rPr lang="en-US" sz="2000" dirty="0" smtClean="0">
                <a:latin typeface="+mn-lt"/>
              </a:rPr>
              <a:t> simples </a:t>
            </a:r>
            <a:r>
              <a:rPr lang="en-US" sz="2000" b="1" dirty="0" err="1" smtClean="0">
                <a:latin typeface="+mn-lt"/>
              </a:rPr>
              <a:t>pulsadores</a:t>
            </a:r>
            <a:r>
              <a:rPr lang="en-US" sz="2000" dirty="0" smtClean="0">
                <a:latin typeface="+mn-lt"/>
              </a:rPr>
              <a:t> y/o </a:t>
            </a:r>
            <a:r>
              <a:rPr lang="en-US" sz="2000" b="1" dirty="0" err="1" smtClean="0">
                <a:latin typeface="+mn-lt"/>
              </a:rPr>
              <a:t>interruptores</a:t>
            </a:r>
            <a:r>
              <a:rPr lang="en-US" sz="2000" dirty="0" smtClean="0">
                <a:latin typeface="+mn-lt"/>
              </a:rPr>
              <a:t>.</a:t>
            </a:r>
            <a:endParaRPr lang="en-US" sz="2000" b="1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 smtClean="0">
                <a:latin typeface="+mn-lt"/>
              </a:rPr>
              <a:t>Elpulsador</a:t>
            </a:r>
            <a:r>
              <a:rPr lang="en-US" sz="2000" dirty="0" smtClean="0">
                <a:latin typeface="+mn-lt"/>
              </a:rPr>
              <a:t> se ha </a:t>
            </a:r>
            <a:r>
              <a:rPr lang="en-US" sz="2000" dirty="0" err="1" smtClean="0">
                <a:latin typeface="+mn-lt"/>
              </a:rPr>
              <a:t>conectado</a:t>
            </a:r>
            <a:r>
              <a:rPr lang="en-US" sz="2000" dirty="0" smtClean="0">
                <a:latin typeface="+mn-lt"/>
              </a:rPr>
              <a:t> con D2 (</a:t>
            </a:r>
            <a:r>
              <a:rPr lang="en-US" sz="2000" dirty="0" err="1" smtClean="0">
                <a:latin typeface="+mn-lt"/>
              </a:rPr>
              <a:t>patilla</a:t>
            </a:r>
            <a:r>
              <a:rPr lang="en-US" sz="2000" dirty="0" smtClean="0">
                <a:latin typeface="+mn-lt"/>
              </a:rPr>
              <a:t> 5</a:t>
            </a:r>
            <a:r>
              <a:rPr lang="en-US" sz="2000" dirty="0">
                <a:latin typeface="+mn-lt"/>
              </a:rPr>
              <a:t>) </a:t>
            </a:r>
            <a:r>
              <a:rPr lang="en-US" sz="2000" dirty="0" err="1" smtClean="0">
                <a:latin typeface="+mn-lt"/>
              </a:rPr>
              <a:t>que</a:t>
            </a:r>
            <a:r>
              <a:rPr lang="en-US" sz="2000" dirty="0" smtClean="0">
                <a:latin typeface="+mn-lt"/>
              </a:rPr>
              <a:t> se </a:t>
            </a:r>
            <a:r>
              <a:rPr lang="en-US" sz="2000" dirty="0" err="1" smtClean="0">
                <a:latin typeface="+mn-lt"/>
              </a:rPr>
              <a:t>supone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configurada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como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entrada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cap="all" dirty="0" smtClean="0"/>
              <a:t>ENTRADAS DIITALES; CARGAS PULL-UP Y PULL-DOWN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7334" y="2842605"/>
            <a:ext cx="5389331" cy="999831"/>
          </a:xfrm>
          <a:prstGeom prst="rect">
            <a:avLst/>
          </a:prstGeom>
        </p:spPr>
      </p:pic>
      <p:sp>
        <p:nvSpPr>
          <p:cNvPr id="7" name="Llamada de flecha hacia arriba 6"/>
          <p:cNvSpPr/>
          <p:nvPr/>
        </p:nvSpPr>
        <p:spPr>
          <a:xfrm>
            <a:off x="1877334" y="3546458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Cada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vez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que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accionas</a:t>
            </a:r>
            <a:r>
              <a:rPr lang="en-US" sz="1400" dirty="0" smtClean="0">
                <a:solidFill>
                  <a:schemeClr val="tx1"/>
                </a:solidFill>
              </a:rPr>
              <a:t> el </a:t>
            </a:r>
            <a:r>
              <a:rPr lang="en-US" sz="1400" dirty="0" err="1" smtClean="0">
                <a:solidFill>
                  <a:schemeClr val="tx1"/>
                </a:solidFill>
              </a:rPr>
              <a:t>pulsador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s-ES" sz="1400" dirty="0" smtClean="0">
                <a:solidFill>
                  <a:schemeClr val="tx1"/>
                </a:solidFill>
              </a:rPr>
              <a:t>la patilla D2 se conecta con GND (0 V) y por tanto está a nivel “0”.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4" name="Llamada de flecha hacia arriba 13"/>
          <p:cNvSpPr/>
          <p:nvPr/>
        </p:nvSpPr>
        <p:spPr>
          <a:xfrm>
            <a:off x="4804376" y="3546458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Cuando accionas el pulsador la patilla D2 se conecta con +5 V y por lo tanto queda a nivel “1”.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5438" y="5493609"/>
            <a:ext cx="88816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¿QUÉ LES OCURRE A LAS PATILLAS SI EN NINGUNO DE LOS DOS CIRCUITOS SE ACCIONA EL PULSADOR?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9299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528537"/>
            <a:ext cx="8454134" cy="366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800" b="1" dirty="0" err="1" smtClean="0">
                <a:latin typeface="+mn-lt"/>
              </a:rPr>
              <a:t>Absolutamente</a:t>
            </a:r>
            <a:r>
              <a:rPr lang="en-US" sz="2800" b="1" dirty="0" smtClean="0">
                <a:latin typeface="+mn-lt"/>
              </a:rPr>
              <a:t> nada. </a:t>
            </a:r>
            <a:r>
              <a:rPr lang="es-ES" sz="2800" b="1" dirty="0" smtClean="0">
                <a:latin typeface="+mn-lt"/>
              </a:rPr>
              <a:t>En ambos casos D2 se queda sin conexión</a:t>
            </a:r>
            <a:r>
              <a:rPr lang="es-ES" sz="2800" b="1" dirty="0" smtClean="0">
                <a:latin typeface="+mn-lt"/>
              </a:rPr>
              <a:t>. </a:t>
            </a:r>
            <a:r>
              <a:rPr lang="es-ES" sz="2800" b="1" dirty="0" smtClean="0">
                <a:latin typeface="+mn-lt"/>
              </a:rPr>
              <a:t>Se dice que está “al aire”. </a:t>
            </a:r>
            <a:endParaRPr lang="es-ES" sz="2800" b="1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800" b="1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800" b="1" dirty="0" smtClean="0">
                <a:latin typeface="+mn-lt"/>
              </a:rPr>
              <a:t>¿Quién gana, el nivel “1” o el nivel “0”? </a:t>
            </a:r>
            <a:r>
              <a:rPr lang="en-US" sz="2800" b="1" dirty="0" smtClean="0">
                <a:latin typeface="+mn-lt"/>
              </a:rPr>
              <a:t>No hay </a:t>
            </a:r>
            <a:r>
              <a:rPr lang="en-US" sz="2800" b="1" dirty="0" err="1" smtClean="0">
                <a:latin typeface="+mn-lt"/>
              </a:rPr>
              <a:t>una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respuesta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clara</a:t>
            </a:r>
            <a:r>
              <a:rPr lang="en-US" sz="2800" b="1" dirty="0" smtClean="0">
                <a:latin typeface="+mn-lt"/>
              </a:rPr>
              <a:t>.</a:t>
            </a:r>
            <a:endParaRPr lang="en-US" sz="2800" b="1" dirty="0" smtClean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8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800" b="1" dirty="0" err="1" smtClean="0">
                <a:latin typeface="+mn-lt"/>
              </a:rPr>
              <a:t>Alguna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veces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prevalecerá</a:t>
            </a:r>
            <a:r>
              <a:rPr lang="en-US" sz="2800" b="1" dirty="0" smtClean="0">
                <a:latin typeface="+mn-lt"/>
              </a:rPr>
              <a:t> el “</a:t>
            </a:r>
            <a:r>
              <a:rPr lang="en-US" sz="2800" b="1" dirty="0">
                <a:latin typeface="+mn-lt"/>
              </a:rPr>
              <a:t>1</a:t>
            </a:r>
            <a:r>
              <a:rPr lang="en-US" sz="2800" b="1" dirty="0" smtClean="0">
                <a:latin typeface="+mn-lt"/>
              </a:rPr>
              <a:t>” y </a:t>
            </a:r>
            <a:r>
              <a:rPr lang="en-US" sz="2800" b="1" dirty="0" err="1" smtClean="0">
                <a:latin typeface="+mn-lt"/>
              </a:rPr>
              <a:t>otras</a:t>
            </a:r>
            <a:r>
              <a:rPr lang="en-US" sz="2800" b="1" dirty="0" smtClean="0">
                <a:latin typeface="+mn-lt"/>
              </a:rPr>
              <a:t> el “0”.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cap="all" dirty="0" smtClean="0"/>
              <a:t>ENTRADAS DIGITALES; CARGAS PULL-UP Y PULL-DOWN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xmlns="" val="348948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528537"/>
            <a:ext cx="845413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s-ES" sz="2800" b="1" dirty="0" smtClean="0">
                <a:latin typeface="+mn-lt"/>
              </a:rPr>
              <a:t>A nivel eléctrico lo correcto es añadir al circuito una resistencia</a:t>
            </a:r>
            <a:r>
              <a:rPr lang="en-US" sz="2800" b="1" dirty="0" smtClean="0">
                <a:latin typeface="+mn-lt"/>
              </a:rPr>
              <a:t>.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cap="all" dirty="0" err="1" smtClean="0"/>
              <a:t>Entradas</a:t>
            </a:r>
            <a:r>
              <a:rPr lang="en-US" b="1" cap="all" dirty="0" smtClean="0"/>
              <a:t> </a:t>
            </a:r>
            <a:r>
              <a:rPr lang="en-US" b="1" cap="all" dirty="0" err="1" smtClean="0"/>
              <a:t>digitales</a:t>
            </a:r>
            <a:r>
              <a:rPr lang="en-US" b="1" cap="all" dirty="0" smtClean="0"/>
              <a:t>; </a:t>
            </a:r>
            <a:r>
              <a:rPr lang="en-US" b="1" cap="all" dirty="0" err="1" smtClean="0"/>
              <a:t>cargas</a:t>
            </a:r>
            <a:r>
              <a:rPr lang="en-US" b="1" cap="all" dirty="0" smtClean="0"/>
              <a:t> PULL-UP y PULL-DOWN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pic>
        <p:nvPicPr>
          <p:cNvPr id="9" name="Imagen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8274" y="2633662"/>
            <a:ext cx="7524206" cy="2128120"/>
          </a:xfrm>
          <a:prstGeom prst="rect">
            <a:avLst/>
          </a:prstGeom>
        </p:spPr>
      </p:pic>
      <p:sp>
        <p:nvSpPr>
          <p:cNvPr id="10" name="Llamada de flecha hacia arriba 9"/>
          <p:cNvSpPr/>
          <p:nvPr/>
        </p:nvSpPr>
        <p:spPr>
          <a:xfrm>
            <a:off x="1610419" y="4710439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Si esta se conecta con el positivo +5 V se le llama resistencia o carga </a:t>
            </a:r>
            <a:r>
              <a:rPr lang="es-ES" sz="1400" b="1" dirty="0" smtClean="0">
                <a:solidFill>
                  <a:schemeClr val="tx1"/>
                </a:solidFill>
              </a:rPr>
              <a:t>“PULL-UP”.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1" name="Llamada de flecha hacia arriba 10"/>
          <p:cNvSpPr/>
          <p:nvPr/>
        </p:nvSpPr>
        <p:spPr>
          <a:xfrm>
            <a:off x="5011449" y="4710439"/>
            <a:ext cx="2312125" cy="1697254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Si se conecta con GND o 0 V, se le llama </a:t>
            </a:r>
            <a:r>
              <a:rPr lang="es-ES" sz="1400" b="1" dirty="0" smtClean="0">
                <a:solidFill>
                  <a:schemeClr val="tx1"/>
                </a:solidFill>
              </a:rPr>
              <a:t>“PULL-DOWN”.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92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68901" y="1162359"/>
            <a:ext cx="8454134" cy="160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800" b="1" dirty="0" smtClean="0">
                <a:latin typeface="+mn-lt"/>
              </a:rPr>
              <a:t>¿</a:t>
            </a:r>
            <a:r>
              <a:rPr lang="en-US" sz="2800" b="1" dirty="0" err="1" smtClean="0">
                <a:latin typeface="+mn-lt"/>
              </a:rPr>
              <a:t>Qué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nos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 err="1" smtClean="0">
                <a:latin typeface="+mn-lt"/>
              </a:rPr>
              <a:t>aporta</a:t>
            </a:r>
            <a:r>
              <a:rPr lang="en-US" sz="2800" b="1" dirty="0" smtClean="0">
                <a:latin typeface="+mn-lt"/>
              </a:rPr>
              <a:t> el </a:t>
            </a:r>
            <a:r>
              <a:rPr lang="en-US" sz="2800" b="1" dirty="0" err="1" smtClean="0">
                <a:latin typeface="+mn-lt"/>
              </a:rPr>
              <a:t>Arduino</a:t>
            </a:r>
            <a:r>
              <a:rPr lang="en-US" sz="2800" b="1" dirty="0" smtClean="0">
                <a:latin typeface="+mn-lt"/>
              </a:rPr>
              <a:t>?</a:t>
            </a:r>
            <a:endParaRPr lang="en-US" sz="2800" b="1" dirty="0" smtClean="0">
              <a:latin typeface="+mn-lt"/>
            </a:endParaRPr>
          </a:p>
          <a:p>
            <a:pPr marL="1371600" lvl="2" indent="-4572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La posibilidad de que la resistencia </a:t>
            </a:r>
            <a:r>
              <a:rPr lang="es-ES" sz="1800" dirty="0" err="1" smtClean="0">
                <a:latin typeface="+mn-lt"/>
              </a:rPr>
              <a:t>Pull</a:t>
            </a:r>
            <a:r>
              <a:rPr lang="es-ES" sz="1800" dirty="0" smtClean="0">
                <a:latin typeface="+mn-lt"/>
              </a:rPr>
              <a:t>-Up la ponga él mismo, evitando así que la tengas que poner tú externamente en tus </a:t>
            </a:r>
            <a:r>
              <a:rPr lang="es-ES" sz="1800" dirty="0" smtClean="0">
                <a:latin typeface="+mn-lt"/>
              </a:rPr>
              <a:t>circuitos.</a:t>
            </a:r>
          </a:p>
          <a:p>
            <a:pPr marL="1371600" lvl="2" indent="-4572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s-ES" sz="1800" dirty="0" smtClean="0">
                <a:latin typeface="+mn-lt"/>
              </a:rPr>
              <a:t>La </a:t>
            </a:r>
            <a:r>
              <a:rPr lang="es-ES" sz="1800" dirty="0" smtClean="0">
                <a:latin typeface="+mn-lt"/>
              </a:rPr>
              <a:t>resistencia está integrada dentro del propio controlador </a:t>
            </a:r>
            <a:r>
              <a:rPr lang="es-ES" sz="1800" dirty="0" err="1" smtClean="0">
                <a:latin typeface="+mn-lt"/>
              </a:rPr>
              <a:t>Arduino</a:t>
            </a:r>
            <a:r>
              <a:rPr lang="es-ES" sz="1800" dirty="0" smtClean="0">
                <a:latin typeface="+mn-lt"/>
              </a:rPr>
              <a:t>.</a:t>
            </a:r>
            <a:endParaRPr lang="es-E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b="1" cap="all" dirty="0" smtClean="0"/>
              <a:t>ENTRADAS DIGITALES; CARGAS PULL-UP Y PULL-DOWN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4738" y="2664493"/>
            <a:ext cx="2441728" cy="203612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30865" y="4543173"/>
            <a:ext cx="881313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 smtClean="0">
                <a:latin typeface="+mn-lt"/>
              </a:rPr>
              <a:t>Esta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opción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puedes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configurar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mediante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función</a:t>
            </a:r>
            <a:r>
              <a:rPr lang="en-US" dirty="0" smtClean="0">
                <a:latin typeface="+mn-lt"/>
              </a:rPr>
              <a:t>: </a:t>
            </a:r>
            <a:endParaRPr lang="en-US" dirty="0">
              <a:latin typeface="+mn-lt"/>
            </a:endParaRPr>
          </a:p>
          <a:p>
            <a:pPr algn="ctr"/>
            <a:endParaRPr lang="en-US" b="1" dirty="0" smtClean="0">
              <a:latin typeface="+mn-lt"/>
            </a:endParaRPr>
          </a:p>
          <a:p>
            <a:pPr algn="ctr"/>
            <a:r>
              <a:rPr lang="en-US" b="1" dirty="0" err="1" smtClean="0">
                <a:latin typeface="+mn-lt"/>
              </a:rPr>
              <a:t>pinMode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>
                <a:latin typeface="+mn-lt"/>
              </a:rPr>
              <a:t>(n, </a:t>
            </a:r>
            <a:r>
              <a:rPr lang="en-US" b="1" dirty="0" smtClean="0">
                <a:latin typeface="+mn-lt"/>
              </a:rPr>
              <a:t>INPUT_PULLUP)</a:t>
            </a:r>
          </a:p>
          <a:p>
            <a:endParaRPr lang="en-US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n </a:t>
            </a:r>
            <a:r>
              <a:rPr lang="en-US" dirty="0" err="1" smtClean="0">
                <a:latin typeface="+mn-lt"/>
              </a:rPr>
              <a:t>representa</a:t>
            </a:r>
            <a:r>
              <a:rPr lang="en-US" dirty="0" smtClean="0">
                <a:latin typeface="+mn-lt"/>
              </a:rPr>
              <a:t> la </a:t>
            </a:r>
            <a:r>
              <a:rPr lang="en-US" dirty="0" err="1" smtClean="0">
                <a:latin typeface="+mn-lt"/>
              </a:rPr>
              <a:t>patilla</a:t>
            </a:r>
            <a:r>
              <a:rPr lang="en-US" dirty="0" smtClean="0">
                <a:latin typeface="+mn-lt"/>
              </a:rPr>
              <a:t> de </a:t>
            </a:r>
            <a:r>
              <a:rPr lang="en-US" dirty="0" err="1" smtClean="0">
                <a:latin typeface="+mn-lt"/>
              </a:rPr>
              <a:t>entrada</a:t>
            </a:r>
            <a:r>
              <a:rPr lang="en-US" dirty="0" smtClean="0">
                <a:latin typeface="+mn-lt"/>
              </a:rPr>
              <a:t> a la </a:t>
            </a:r>
            <a:r>
              <a:rPr lang="en-US" dirty="0" err="1" smtClean="0">
                <a:latin typeface="+mn-lt"/>
              </a:rPr>
              <a:t>que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deseas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asociar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su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correspondiente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resistencia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ull-Up. 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77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LAS INTERRUPCIONES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509451" y="901337"/>
            <a:ext cx="817734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Una</a:t>
            </a:r>
            <a:r>
              <a:rPr lang="en-GB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interrupción</a:t>
            </a:r>
            <a:r>
              <a:rPr lang="en-GB" dirty="0" smtClean="0">
                <a:latin typeface="+mn-lt"/>
              </a:rPr>
              <a:t> </a:t>
            </a:r>
            <a:r>
              <a:rPr lang="en-GB" b="1" dirty="0" smtClean="0">
                <a:latin typeface="+mn-lt"/>
              </a:rPr>
              <a:t>no </a:t>
            </a:r>
            <a:r>
              <a:rPr lang="en-GB" b="1" dirty="0" err="1" smtClean="0">
                <a:latin typeface="+mn-lt"/>
              </a:rPr>
              <a:t>implica</a:t>
            </a:r>
            <a:r>
              <a:rPr lang="en-GB" b="1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que</a:t>
            </a:r>
            <a:r>
              <a:rPr lang="en-GB" dirty="0" smtClean="0">
                <a:latin typeface="+mn-lt"/>
              </a:rPr>
              <a:t> el </a:t>
            </a:r>
            <a:r>
              <a:rPr lang="en-GB" dirty="0" err="1" smtClean="0">
                <a:latin typeface="+mn-lt"/>
              </a:rPr>
              <a:t>controlador</a:t>
            </a:r>
            <a:r>
              <a:rPr lang="en-GB" dirty="0" smtClean="0">
                <a:latin typeface="+mn-lt"/>
              </a:rPr>
              <a:t> se </a:t>
            </a:r>
            <a:r>
              <a:rPr lang="en-GB" dirty="0" err="1" smtClean="0">
                <a:latin typeface="+mn-lt"/>
              </a:rPr>
              <a:t>detenga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sino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que</a:t>
            </a:r>
            <a:r>
              <a:rPr lang="en-GB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interrumpa</a:t>
            </a:r>
            <a:r>
              <a:rPr lang="en-GB" b="1" dirty="0" smtClean="0">
                <a:latin typeface="+mn-lt"/>
              </a:rPr>
              <a:t> la </a:t>
            </a:r>
            <a:r>
              <a:rPr lang="en-GB" b="1" dirty="0" err="1" smtClean="0">
                <a:latin typeface="+mn-lt"/>
              </a:rPr>
              <a:t>tarea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que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está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ejecutando</a:t>
            </a:r>
            <a:r>
              <a:rPr lang="en-GB" b="1" dirty="0" smtClean="0">
                <a:latin typeface="+mn-lt"/>
              </a:rPr>
              <a:t> en </a:t>
            </a:r>
            <a:r>
              <a:rPr lang="en-GB" b="1" dirty="0" err="1" smtClean="0">
                <a:latin typeface="+mn-lt"/>
              </a:rPr>
              <a:t>ese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momento</a:t>
            </a:r>
            <a:r>
              <a:rPr lang="en-GB" b="1" dirty="0" smtClean="0">
                <a:latin typeface="+mn-lt"/>
              </a:rPr>
              <a:t> y </a:t>
            </a:r>
            <a:r>
              <a:rPr lang="en-GB" b="1" dirty="0" err="1" smtClean="0">
                <a:latin typeface="+mn-lt"/>
              </a:rPr>
              <a:t>pase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ejecutar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otra</a:t>
            </a:r>
            <a:r>
              <a:rPr lang="en-GB" b="1" dirty="0" smtClean="0">
                <a:latin typeface="+mn-lt"/>
              </a:rPr>
              <a:t> </a:t>
            </a:r>
            <a:r>
              <a:rPr lang="en-GB" b="1" dirty="0" err="1" smtClean="0">
                <a:latin typeface="+mn-lt"/>
              </a:rPr>
              <a:t>distinta</a:t>
            </a:r>
            <a:endParaRPr lang="en-US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¿</a:t>
            </a:r>
            <a:r>
              <a:rPr lang="en-US" dirty="0" err="1" smtClean="0">
                <a:latin typeface="+mn-lt"/>
              </a:rPr>
              <a:t>Cómo</a:t>
            </a:r>
            <a:r>
              <a:rPr lang="en-US" dirty="0" smtClean="0">
                <a:latin typeface="+mn-lt"/>
              </a:rPr>
              <a:t> se </a:t>
            </a:r>
            <a:r>
              <a:rPr lang="en-US" dirty="0" err="1" smtClean="0">
                <a:latin typeface="+mn-lt"/>
              </a:rPr>
              <a:t>provoca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una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interrupción</a:t>
            </a:r>
            <a:r>
              <a:rPr lang="en-US" dirty="0" smtClean="0">
                <a:latin typeface="+mn-lt"/>
              </a:rPr>
              <a:t>?</a:t>
            </a:r>
            <a:endParaRPr lang="en-US" dirty="0" smtClean="0">
              <a:latin typeface="+mn-lt"/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latin typeface="+mn-lt"/>
              </a:rPr>
              <a:t>Lo </a:t>
            </a:r>
            <a:r>
              <a:rPr lang="en-GB" dirty="0" err="1" smtClean="0">
                <a:latin typeface="+mn-lt"/>
              </a:rPr>
              <a:t>típico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sean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periféricos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externos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que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aplican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señales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por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determinadas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patillas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controlador</a:t>
            </a:r>
            <a:r>
              <a:rPr lang="en-GB" dirty="0" smtClean="0">
                <a:latin typeface="+mn-lt"/>
              </a:rPr>
              <a:t>.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GB" dirty="0" smtClean="0">
                <a:latin typeface="+mn-lt"/>
              </a:rPr>
              <a:t>En el </a:t>
            </a:r>
            <a:r>
              <a:rPr lang="en-GB" dirty="0" err="1" smtClean="0">
                <a:latin typeface="+mn-lt"/>
              </a:rPr>
              <a:t>caso</a:t>
            </a:r>
            <a:r>
              <a:rPr lang="en-GB" dirty="0" smtClean="0">
                <a:latin typeface="+mn-lt"/>
              </a:rPr>
              <a:t> del </a:t>
            </a:r>
            <a:r>
              <a:rPr lang="en-GB" dirty="0" err="1" smtClean="0">
                <a:latin typeface="+mn-lt"/>
              </a:rPr>
              <a:t>Arduino</a:t>
            </a:r>
            <a:r>
              <a:rPr lang="en-GB" dirty="0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UNO, </a:t>
            </a:r>
            <a:r>
              <a:rPr lang="en-GB" dirty="0" err="1" smtClean="0">
                <a:latin typeface="+mn-lt"/>
              </a:rPr>
              <a:t>dispone</a:t>
            </a:r>
            <a:r>
              <a:rPr lang="en-GB" dirty="0" smtClean="0">
                <a:latin typeface="+mn-lt"/>
              </a:rPr>
              <a:t> de dos </a:t>
            </a:r>
            <a:r>
              <a:rPr lang="en-GB" dirty="0" err="1" smtClean="0">
                <a:latin typeface="+mn-lt"/>
              </a:rPr>
              <a:t>fuentes</a:t>
            </a:r>
            <a:r>
              <a:rPr lang="en-GB" dirty="0" smtClean="0">
                <a:latin typeface="+mn-lt"/>
              </a:rPr>
              <a:t> o </a:t>
            </a:r>
            <a:r>
              <a:rPr lang="en-GB" dirty="0" err="1" smtClean="0">
                <a:latin typeface="+mn-lt"/>
              </a:rPr>
              <a:t>patillas</a:t>
            </a:r>
            <a:r>
              <a:rPr lang="en-GB" dirty="0" smtClean="0">
                <a:latin typeface="+mn-lt"/>
              </a:rPr>
              <a:t> de </a:t>
            </a:r>
            <a:r>
              <a:rPr lang="en-GB" dirty="0" err="1" smtClean="0">
                <a:latin typeface="+mn-lt"/>
              </a:rPr>
              <a:t>Interrupción</a:t>
            </a:r>
            <a:r>
              <a:rPr lang="en-GB" dirty="0" smtClean="0">
                <a:latin typeface="+mn-lt"/>
              </a:rPr>
              <a:t> </a:t>
            </a:r>
            <a:r>
              <a:rPr lang="en-GB" dirty="0" err="1" smtClean="0">
                <a:latin typeface="+mn-lt"/>
              </a:rPr>
              <a:t>diferentes</a:t>
            </a:r>
            <a:r>
              <a:rPr lang="en-GB" dirty="0" smtClean="0">
                <a:latin typeface="+mn-lt"/>
              </a:rPr>
              <a:t>: D2/INT0 y D3/INT1</a:t>
            </a:r>
            <a:endParaRPr lang="es-E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7154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b="1" cap="all" dirty="0" smtClean="0"/>
              <a:t>LAS INTERRUPCIONES</a:t>
            </a:r>
            <a:endParaRPr lang="es-ES" b="1" cap="all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xmlns="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8963" y="6479184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xmlns="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6" name="Rectángulo 5"/>
          <p:cNvSpPr/>
          <p:nvPr/>
        </p:nvSpPr>
        <p:spPr>
          <a:xfrm>
            <a:off x="0" y="901337"/>
            <a:ext cx="8634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n-lt"/>
              </a:rPr>
              <a:t>¿</a:t>
            </a:r>
            <a:r>
              <a:rPr lang="en-GB" sz="2400" b="1" dirty="0" err="1" smtClean="0">
                <a:latin typeface="+mn-lt"/>
              </a:rPr>
              <a:t>Qué</a:t>
            </a: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 err="1" smtClean="0">
                <a:latin typeface="+mn-lt"/>
              </a:rPr>
              <a:t>ocurre</a:t>
            </a:r>
            <a:r>
              <a:rPr lang="en-GB" sz="2400" b="1" dirty="0" smtClean="0">
                <a:latin typeface="+mn-lt"/>
              </a:rPr>
              <a:t> en el </a:t>
            </a:r>
            <a:r>
              <a:rPr lang="en-GB" sz="2400" b="1" dirty="0" err="1" smtClean="0">
                <a:latin typeface="+mn-lt"/>
              </a:rPr>
              <a:t>controlador</a:t>
            </a: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 err="1" smtClean="0">
                <a:latin typeface="+mn-lt"/>
              </a:rPr>
              <a:t>cuando</a:t>
            </a: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 err="1" smtClean="0">
                <a:latin typeface="+mn-lt"/>
              </a:rPr>
              <a:t>recibe</a:t>
            </a: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 err="1" smtClean="0">
                <a:latin typeface="+mn-lt"/>
              </a:rPr>
              <a:t>una</a:t>
            </a:r>
            <a:r>
              <a:rPr lang="en-GB" sz="2400" b="1" dirty="0" smtClean="0">
                <a:latin typeface="+mn-lt"/>
              </a:rPr>
              <a:t> </a:t>
            </a:r>
            <a:r>
              <a:rPr lang="en-GB" sz="2400" b="1" dirty="0" err="1" smtClean="0">
                <a:latin typeface="+mn-lt"/>
              </a:rPr>
              <a:t>interrupción</a:t>
            </a:r>
            <a:r>
              <a:rPr lang="en-GB" sz="2400" b="1" dirty="0" smtClean="0">
                <a:latin typeface="+mn-lt"/>
              </a:rPr>
              <a:t>? </a:t>
            </a:r>
            <a:endParaRPr lang="es-ES" sz="2400" b="1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67297" y="1467500"/>
            <a:ext cx="3409406" cy="302143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78823" y="4637899"/>
            <a:ext cx="86084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sz="1400" dirty="0" smtClean="0">
                <a:latin typeface="+mn-lt"/>
              </a:rPr>
              <a:t>a. El </a:t>
            </a:r>
            <a:r>
              <a:rPr lang="en-GB" sz="1400" dirty="0" err="1" smtClean="0">
                <a:latin typeface="+mn-lt"/>
              </a:rPr>
              <a:t>controlador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err="1" smtClean="0">
                <a:latin typeface="+mn-lt"/>
              </a:rPr>
              <a:t>está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err="1" smtClean="0">
                <a:latin typeface="+mn-lt"/>
              </a:rPr>
              <a:t>ejecutando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err="1" smtClean="0">
                <a:latin typeface="+mn-lt"/>
              </a:rPr>
              <a:t>su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err="1" smtClean="0">
                <a:latin typeface="+mn-lt"/>
              </a:rPr>
              <a:t>programa</a:t>
            </a:r>
            <a:r>
              <a:rPr lang="en-GB" sz="1400" dirty="0" smtClean="0">
                <a:latin typeface="+mn-lt"/>
              </a:rPr>
              <a:t> habitual </a:t>
            </a:r>
            <a:r>
              <a:rPr lang="en-GB" sz="1400" dirty="0" err="1" smtClean="0">
                <a:latin typeface="+mn-lt"/>
              </a:rPr>
              <a:t>llamado</a:t>
            </a:r>
            <a:r>
              <a:rPr lang="en-GB" sz="1400" dirty="0" smtClean="0">
                <a:latin typeface="+mn-lt"/>
              </a:rPr>
              <a:t> “</a:t>
            </a:r>
            <a:r>
              <a:rPr lang="en-GB" sz="1400" dirty="0" err="1" smtClean="0">
                <a:latin typeface="+mn-lt"/>
              </a:rPr>
              <a:t>Programa</a:t>
            </a:r>
            <a:r>
              <a:rPr lang="en-GB" sz="1400" dirty="0" smtClean="0">
                <a:latin typeface="+mn-lt"/>
              </a:rPr>
              <a:t> principal”.</a:t>
            </a:r>
            <a:endParaRPr lang="es-ES" sz="1400" dirty="0" smtClean="0">
              <a:latin typeface="+mn-lt"/>
            </a:endParaRPr>
          </a:p>
          <a:p>
            <a:pPr lvl="0" algn="just"/>
            <a:r>
              <a:rPr lang="en-GB" sz="1400" dirty="0" smtClean="0">
                <a:latin typeface="+mn-lt"/>
              </a:rPr>
              <a:t>b. En </a:t>
            </a:r>
            <a:r>
              <a:rPr lang="en-GB" sz="1400" dirty="0" smtClean="0">
                <a:latin typeface="+mn-lt"/>
              </a:rPr>
              <a:t>un </a:t>
            </a:r>
            <a:r>
              <a:rPr lang="en-GB" sz="1400" dirty="0" err="1" smtClean="0">
                <a:latin typeface="+mn-lt"/>
              </a:rPr>
              <a:t>momento</a:t>
            </a:r>
            <a:r>
              <a:rPr lang="en-GB" sz="1400" dirty="0" smtClean="0">
                <a:latin typeface="+mn-lt"/>
              </a:rPr>
              <a:t> dado un </a:t>
            </a:r>
            <a:r>
              <a:rPr lang="en-GB" sz="1400" dirty="0" err="1" smtClean="0">
                <a:latin typeface="+mn-lt"/>
              </a:rPr>
              <a:t>periférico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err="1" smtClean="0">
                <a:latin typeface="+mn-lt"/>
              </a:rPr>
              <a:t>solicita</a:t>
            </a:r>
            <a:r>
              <a:rPr lang="en-GB" sz="1400" dirty="0" smtClean="0">
                <a:latin typeface="+mn-lt"/>
              </a:rPr>
              <a:t> y </a:t>
            </a:r>
            <a:r>
              <a:rPr lang="en-GB" sz="1400" dirty="0" err="1" smtClean="0">
                <a:latin typeface="+mn-lt"/>
              </a:rPr>
              <a:t>provoca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err="1" smtClean="0">
                <a:latin typeface="+mn-lt"/>
              </a:rPr>
              <a:t>una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err="1" smtClean="0">
                <a:latin typeface="+mn-lt"/>
              </a:rPr>
              <a:t>interrupción</a:t>
            </a:r>
            <a:r>
              <a:rPr lang="en-GB" sz="1400" dirty="0" smtClean="0">
                <a:latin typeface="+mn-lt"/>
              </a:rPr>
              <a:t>.</a:t>
            </a:r>
            <a:endParaRPr lang="es-ES" sz="1400" dirty="0" smtClean="0">
              <a:latin typeface="+mn-lt"/>
            </a:endParaRPr>
          </a:p>
          <a:p>
            <a:pPr lvl="0" algn="just">
              <a:tabLst>
                <a:tab pos="179388" algn="l"/>
              </a:tabLst>
            </a:pPr>
            <a:r>
              <a:rPr lang="en-GB" sz="1400" dirty="0" smtClean="0">
                <a:latin typeface="+mn-lt"/>
              </a:rPr>
              <a:t>c. El </a:t>
            </a:r>
            <a:r>
              <a:rPr lang="en-GB" sz="1400" dirty="0" err="1" smtClean="0">
                <a:latin typeface="+mn-lt"/>
              </a:rPr>
              <a:t>controlador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err="1" smtClean="0">
                <a:latin typeface="+mn-lt"/>
              </a:rPr>
              <a:t>deja</a:t>
            </a:r>
            <a:r>
              <a:rPr lang="en-GB" sz="1400" dirty="0" smtClean="0">
                <a:latin typeface="+mn-lt"/>
              </a:rPr>
              <a:t> el </a:t>
            </a:r>
            <a:r>
              <a:rPr lang="en-GB" sz="1400" dirty="0" err="1" smtClean="0">
                <a:latin typeface="+mn-lt"/>
              </a:rPr>
              <a:t>programa</a:t>
            </a:r>
            <a:r>
              <a:rPr lang="en-GB" sz="1400" dirty="0" smtClean="0">
                <a:latin typeface="+mn-lt"/>
              </a:rPr>
              <a:t> principal y </a:t>
            </a:r>
            <a:r>
              <a:rPr lang="en-GB" sz="1400" dirty="0" err="1" smtClean="0">
                <a:latin typeface="+mn-lt"/>
              </a:rPr>
              <a:t>pasa</a:t>
            </a:r>
            <a:r>
              <a:rPr lang="en-GB" sz="1400" dirty="0" smtClean="0">
                <a:latin typeface="+mn-lt"/>
              </a:rPr>
              <a:t> a </a:t>
            </a:r>
            <a:r>
              <a:rPr lang="en-GB" sz="1400" dirty="0" err="1" smtClean="0">
                <a:latin typeface="+mn-lt"/>
              </a:rPr>
              <a:t>ejecutar</a:t>
            </a:r>
            <a:r>
              <a:rPr lang="en-GB" sz="1400" dirty="0" smtClean="0">
                <a:latin typeface="+mn-lt"/>
              </a:rPr>
              <a:t> el </a:t>
            </a:r>
            <a:r>
              <a:rPr lang="en-GB" sz="1400" dirty="0" err="1" smtClean="0">
                <a:latin typeface="+mn-lt"/>
              </a:rPr>
              <a:t>programa</a:t>
            </a:r>
            <a:r>
              <a:rPr lang="en-GB" sz="1400" dirty="0" smtClean="0">
                <a:latin typeface="+mn-lt"/>
              </a:rPr>
              <a:t> de </a:t>
            </a:r>
            <a:r>
              <a:rPr lang="en-GB" sz="1400" dirty="0" err="1" smtClean="0">
                <a:latin typeface="+mn-lt"/>
              </a:rPr>
              <a:t>tratamiento</a:t>
            </a:r>
            <a:r>
              <a:rPr lang="en-GB" sz="1400" dirty="0" smtClean="0">
                <a:latin typeface="+mn-lt"/>
              </a:rPr>
              <a:t>. </a:t>
            </a:r>
            <a:r>
              <a:rPr lang="en-GB" sz="1400" dirty="0" err="1" smtClean="0">
                <a:latin typeface="+mn-lt"/>
              </a:rPr>
              <a:t>También</a:t>
            </a:r>
            <a:r>
              <a:rPr lang="en-GB" sz="1400" dirty="0" smtClean="0">
                <a:latin typeface="+mn-lt"/>
              </a:rPr>
              <a:t> se le </a:t>
            </a:r>
            <a:r>
              <a:rPr lang="en-GB" sz="1400" dirty="0" err="1" smtClean="0">
                <a:latin typeface="+mn-lt"/>
              </a:rPr>
              <a:t>conoce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	</a:t>
            </a:r>
            <a:r>
              <a:rPr lang="en-GB" sz="1400" dirty="0" err="1" smtClean="0">
                <a:latin typeface="+mn-lt"/>
              </a:rPr>
              <a:t>como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ISR (Interrupt Service Routine – </a:t>
            </a:r>
            <a:r>
              <a:rPr lang="en-GB" sz="1400" dirty="0" err="1" smtClean="0">
                <a:latin typeface="+mn-lt"/>
              </a:rPr>
              <a:t>Rutina</a:t>
            </a:r>
            <a:r>
              <a:rPr lang="en-GB" sz="1400" dirty="0" smtClean="0">
                <a:latin typeface="+mn-lt"/>
              </a:rPr>
              <a:t> de </a:t>
            </a:r>
            <a:r>
              <a:rPr lang="en-GB" sz="1400" dirty="0" err="1" smtClean="0">
                <a:latin typeface="+mn-lt"/>
              </a:rPr>
              <a:t>servicio</a:t>
            </a:r>
            <a:r>
              <a:rPr lang="en-GB" sz="1400" dirty="0" smtClean="0">
                <a:latin typeface="+mn-lt"/>
              </a:rPr>
              <a:t> a la </a:t>
            </a:r>
            <a:r>
              <a:rPr lang="en-GB" sz="1400" dirty="0" err="1" smtClean="0">
                <a:latin typeface="+mn-lt"/>
              </a:rPr>
              <a:t>interrupción</a:t>
            </a:r>
            <a:r>
              <a:rPr lang="en-GB" sz="1400" dirty="0" smtClean="0">
                <a:latin typeface="+mn-lt"/>
              </a:rPr>
              <a:t>).</a:t>
            </a:r>
            <a:endParaRPr lang="es-ES" sz="1400" dirty="0" smtClean="0">
              <a:latin typeface="+mn-lt"/>
            </a:endParaRPr>
          </a:p>
          <a:p>
            <a:pPr lvl="0" algn="just"/>
            <a:r>
              <a:rPr lang="en-GB" sz="1400" dirty="0" smtClean="0">
                <a:latin typeface="+mn-lt"/>
              </a:rPr>
              <a:t>d. </a:t>
            </a:r>
            <a:r>
              <a:rPr lang="en-GB" sz="1400" dirty="0" err="1" smtClean="0">
                <a:latin typeface="+mn-lt"/>
              </a:rPr>
              <a:t>Finalizada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smtClean="0">
                <a:latin typeface="+mn-lt"/>
              </a:rPr>
              <a:t>la </a:t>
            </a:r>
            <a:r>
              <a:rPr lang="en-GB" sz="1400" dirty="0" err="1" smtClean="0">
                <a:latin typeface="+mn-lt"/>
              </a:rPr>
              <a:t>ejecución</a:t>
            </a:r>
            <a:r>
              <a:rPr lang="en-GB" sz="1400" dirty="0" smtClean="0">
                <a:latin typeface="+mn-lt"/>
              </a:rPr>
              <a:t> de la ISR, el </a:t>
            </a:r>
            <a:r>
              <a:rPr lang="en-GB" sz="1400" dirty="0" err="1" smtClean="0">
                <a:latin typeface="+mn-lt"/>
              </a:rPr>
              <a:t>controlador</a:t>
            </a:r>
            <a:r>
              <a:rPr lang="en-GB" sz="1400" dirty="0" smtClean="0">
                <a:latin typeface="+mn-lt"/>
              </a:rPr>
              <a:t> </a:t>
            </a:r>
            <a:r>
              <a:rPr lang="en-GB" sz="1400" dirty="0" err="1" smtClean="0">
                <a:latin typeface="+mn-lt"/>
              </a:rPr>
              <a:t>retorna</a:t>
            </a:r>
            <a:r>
              <a:rPr lang="en-GB" sz="1400" dirty="0" smtClean="0">
                <a:latin typeface="+mn-lt"/>
              </a:rPr>
              <a:t> al </a:t>
            </a:r>
            <a:r>
              <a:rPr lang="en-GB" sz="1400" dirty="0" err="1" smtClean="0">
                <a:latin typeface="+mn-lt"/>
              </a:rPr>
              <a:t>programa</a:t>
            </a:r>
            <a:r>
              <a:rPr lang="en-GB" sz="1400" dirty="0" smtClean="0">
                <a:latin typeface="+mn-lt"/>
              </a:rPr>
              <a:t> principal.</a:t>
            </a:r>
            <a:endParaRPr lang="es-ES" sz="1400" dirty="0" smtClean="0">
              <a:latin typeface="+mn-lt"/>
            </a:endParaRPr>
          </a:p>
          <a:p>
            <a:pPr lvl="0" algn="just"/>
            <a:r>
              <a:rPr lang="en-GB" sz="1400" dirty="0" smtClean="0">
                <a:latin typeface="+mn-lt"/>
              </a:rPr>
              <a:t>e. La </a:t>
            </a:r>
            <a:r>
              <a:rPr lang="en-GB" sz="1400" dirty="0" err="1" smtClean="0">
                <a:latin typeface="+mn-lt"/>
              </a:rPr>
              <a:t>ejecución</a:t>
            </a:r>
            <a:r>
              <a:rPr lang="en-GB" sz="1400" dirty="0" smtClean="0">
                <a:latin typeface="+mn-lt"/>
              </a:rPr>
              <a:t> se </a:t>
            </a:r>
            <a:r>
              <a:rPr lang="en-GB" sz="1400" dirty="0" err="1" smtClean="0">
                <a:latin typeface="+mn-lt"/>
              </a:rPr>
              <a:t>reanuda</a:t>
            </a:r>
            <a:r>
              <a:rPr lang="en-GB" sz="1400" dirty="0" smtClean="0">
                <a:latin typeface="+mn-lt"/>
              </a:rPr>
              <a:t> a </a:t>
            </a:r>
            <a:r>
              <a:rPr lang="en-GB" sz="1400" dirty="0" err="1" smtClean="0">
                <a:latin typeface="+mn-lt"/>
              </a:rPr>
              <a:t>partir</a:t>
            </a:r>
            <a:r>
              <a:rPr lang="en-GB" sz="1400" dirty="0" smtClean="0">
                <a:latin typeface="+mn-lt"/>
              </a:rPr>
              <a:t> del </a:t>
            </a:r>
            <a:r>
              <a:rPr lang="en-GB" sz="1400" dirty="0" err="1" smtClean="0">
                <a:latin typeface="+mn-lt"/>
              </a:rPr>
              <a:t>punto</a:t>
            </a:r>
            <a:r>
              <a:rPr lang="en-GB" sz="1400" dirty="0" smtClean="0">
                <a:latin typeface="+mn-lt"/>
              </a:rPr>
              <a:t> en </a:t>
            </a:r>
            <a:r>
              <a:rPr lang="en-GB" sz="1400" dirty="0" err="1" smtClean="0">
                <a:latin typeface="+mn-lt"/>
              </a:rPr>
              <a:t>que</a:t>
            </a:r>
            <a:r>
              <a:rPr lang="en-GB" sz="1400" dirty="0" smtClean="0">
                <a:latin typeface="+mn-lt"/>
              </a:rPr>
              <a:t> se </a:t>
            </a:r>
            <a:r>
              <a:rPr lang="en-GB" sz="1400" dirty="0" err="1" smtClean="0">
                <a:latin typeface="+mn-lt"/>
              </a:rPr>
              <a:t>abandonó</a:t>
            </a:r>
            <a:r>
              <a:rPr lang="en-GB" sz="1400" dirty="0" smtClean="0">
                <a:latin typeface="+mn-lt"/>
              </a:rPr>
              <a:t>.</a:t>
            </a:r>
            <a:endParaRPr lang="es-ES" sz="1400" dirty="0" smtClean="0">
              <a:latin typeface="+mn-lt"/>
            </a:endParaRPr>
          </a:p>
          <a:p>
            <a:pPr marL="342900" indent="-342900"/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98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65256</TotalTime>
  <Words>1001</Words>
  <Application>Microsoft Office PowerPoint</Application>
  <PresentationFormat>Presentación en pantalla (4:3)</PresentationFormat>
  <Paragraphs>148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Custom Design</vt:lpstr>
      <vt:lpstr>3_Default Design</vt:lpstr>
      <vt:lpstr>Diapositiva 1</vt:lpstr>
      <vt:lpstr>Objetivo y programa de la Unidad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tei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sheila</cp:lastModifiedBy>
  <cp:revision>1765</cp:revision>
  <cp:lastPrinted>2018-01-26T17:11:53Z</cp:lastPrinted>
  <dcterms:created xsi:type="dcterms:W3CDTF">2010-11-09T19:06:29Z</dcterms:created>
  <dcterms:modified xsi:type="dcterms:W3CDTF">2018-04-18T11:29:30Z</dcterms:modified>
</cp:coreProperties>
</file>