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549" r:id="rId3"/>
    <p:sldId id="537" r:id="rId4"/>
    <p:sldId id="482" r:id="rId5"/>
    <p:sldId id="553" r:id="rId6"/>
    <p:sldId id="560" r:id="rId7"/>
    <p:sldId id="559" r:id="rId8"/>
    <p:sldId id="558" r:id="rId9"/>
    <p:sldId id="557" r:id="rId10"/>
    <p:sldId id="563" r:id="rId11"/>
    <p:sldId id="556" r:id="rId12"/>
    <p:sldId id="562" r:id="rId13"/>
    <p:sldId id="564" r:id="rId14"/>
    <p:sldId id="561" r:id="rId15"/>
    <p:sldId id="565" r:id="rId16"/>
    <p:sldId id="566" r:id="rId17"/>
    <p:sldId id="567" r:id="rId18"/>
    <p:sldId id="55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48" autoAdjust="0"/>
    <p:restoredTop sz="93039" autoAdjust="0"/>
  </p:normalViewPr>
  <p:slideViewPr>
    <p:cSldViewPr snapToGrid="0">
      <p:cViewPr varScale="1">
        <p:scale>
          <a:sx n="101" d="100"/>
          <a:sy n="101" d="100"/>
        </p:scale>
        <p:origin x="-462" y="-84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664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82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077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1661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830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83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67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8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52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05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4936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544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pPr/>
              <a:t>11/4/2018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pPr/>
              <a:t>11/4/2018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pPr/>
              <a:t>11/4/2018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pPr/>
              <a:t>11/4/2018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pPr/>
              <a:t>11/4/2018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pPr/>
              <a:t>11/4/2018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pPr/>
              <a:t>11/4/2018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pPr/>
              <a:t>11/4/2018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pPr/>
              <a:t>11/4/2018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pPr/>
              <a:t>11/4/2018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pPr/>
              <a:t>11/4/2018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pPr/>
              <a:t>11/4/2018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UNIDAD 1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Primeros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</a:rPr>
              <a:t>programas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 smtClean="0"/>
              <a:t>FUNCIÓN: PINMODE()</a:t>
            </a:r>
            <a:endParaRPr lang="en-GB" sz="1600" u="sng" cap="all" dirty="0" smtClean="0"/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Configura cualquiera de las patillas digitales del controlador </a:t>
            </a:r>
            <a:r>
              <a:rPr lang="es-ES" sz="1800" dirty="0" err="1" smtClean="0">
                <a:latin typeface="+mn-lt"/>
              </a:rPr>
              <a:t>Arduino</a:t>
            </a:r>
            <a:r>
              <a:rPr lang="es-ES" sz="1800" dirty="0" smtClean="0">
                <a:latin typeface="+mn-lt"/>
              </a:rPr>
              <a:t> para que actúe como entrada o como </a:t>
            </a:r>
            <a:r>
              <a:rPr lang="es-ES" sz="1800" dirty="0" smtClean="0">
                <a:latin typeface="+mn-lt"/>
              </a:rPr>
              <a:t>salida</a:t>
            </a:r>
            <a:endParaRPr lang="en-GB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Normalmente </a:t>
            </a:r>
            <a:r>
              <a:rPr lang="es-ES" sz="1800" dirty="0" smtClean="0">
                <a:latin typeface="+mn-lt"/>
              </a:rPr>
              <a:t>se suele poner al principio de un programa, incluida en la función </a:t>
            </a:r>
            <a:r>
              <a:rPr lang="es-ES" sz="1800" dirty="0" err="1" smtClean="0">
                <a:latin typeface="+mn-lt"/>
              </a:rPr>
              <a:t>setup</a:t>
            </a:r>
            <a:r>
              <a:rPr lang="es-ES" sz="1800" dirty="0" smtClean="0">
                <a:latin typeface="+mn-lt"/>
              </a:rPr>
              <a:t>()</a:t>
            </a:r>
            <a:endParaRPr lang="es-ES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Por </a:t>
            </a:r>
            <a:r>
              <a:rPr lang="es-ES" sz="1800" dirty="0" smtClean="0">
                <a:latin typeface="+mn-lt"/>
              </a:rPr>
              <a:t>defecto, cada vez que se reinicia el sistema, todas las patillas digitales quedan configuradas como </a:t>
            </a:r>
            <a:r>
              <a:rPr lang="es-ES" sz="1800" dirty="0" smtClean="0">
                <a:latin typeface="+mn-lt"/>
              </a:rPr>
              <a:t>entradas</a:t>
            </a:r>
            <a:endParaRPr lang="es-ES" sz="1800" dirty="0" smtClean="0">
              <a:latin typeface="+mn-lt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0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SENTENCIAS EN UN PROGRAMA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85651" y="3970747"/>
            <a:ext cx="8292143" cy="14619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/>
              <a:t>Sintaxis:</a:t>
            </a:r>
            <a:endParaRPr lang="es-ES" b="1" dirty="0"/>
          </a:p>
          <a:p>
            <a:pPr algn="ctr"/>
            <a:r>
              <a:rPr lang="es-ES" dirty="0" smtClean="0"/>
              <a:t>	</a:t>
            </a:r>
            <a:r>
              <a:rPr lang="en-US" b="1" dirty="0" err="1" smtClean="0">
                <a:latin typeface="+mn-lt"/>
              </a:rPr>
              <a:t>pinMode</a:t>
            </a:r>
            <a:r>
              <a:rPr lang="en-US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patilla,modo</a:t>
            </a:r>
            <a:r>
              <a:rPr lang="en-US" b="1" dirty="0" smtClean="0">
                <a:latin typeface="+mn-lt"/>
              </a:rPr>
              <a:t>);</a:t>
            </a:r>
            <a:endParaRPr lang="en-US" b="1" dirty="0" smtClean="0">
              <a:latin typeface="+mn-lt"/>
            </a:endParaRPr>
          </a:p>
          <a:p>
            <a:endParaRPr lang="en-US" dirty="0"/>
          </a:p>
          <a:p>
            <a:r>
              <a:rPr lang="en-US" sz="1600" dirty="0" err="1" smtClean="0">
                <a:latin typeface="+mn-lt"/>
              </a:rPr>
              <a:t>P</a:t>
            </a:r>
            <a:r>
              <a:rPr lang="en-US" sz="1600" dirty="0" err="1" smtClean="0">
                <a:latin typeface="+mn-lt"/>
              </a:rPr>
              <a:t>atilla</a:t>
            </a:r>
            <a:r>
              <a:rPr lang="en-US" sz="1600" dirty="0" smtClean="0">
                <a:latin typeface="+mn-lt"/>
              </a:rPr>
              <a:t>: </a:t>
            </a:r>
            <a:r>
              <a:rPr lang="es-ES" sz="1600" dirty="0" smtClean="0">
                <a:latin typeface="+mn-lt"/>
              </a:rPr>
              <a:t>e</a:t>
            </a:r>
            <a:r>
              <a:rPr lang="es-ES" sz="1600" dirty="0" smtClean="0">
                <a:latin typeface="+mn-lt"/>
              </a:rPr>
              <a:t>xpresa </a:t>
            </a:r>
            <a:r>
              <a:rPr lang="es-ES" sz="1600" dirty="0" smtClean="0">
                <a:latin typeface="+mn-lt"/>
              </a:rPr>
              <a:t>el número de patilla que vamos a configurar. En el caso de </a:t>
            </a:r>
            <a:r>
              <a:rPr lang="es-ES" sz="1600" dirty="0" err="1" smtClean="0">
                <a:latin typeface="+mn-lt"/>
              </a:rPr>
              <a:t>Arduino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smtClean="0">
                <a:latin typeface="+mn-lt"/>
              </a:rPr>
              <a:t>UNO puede </a:t>
            </a:r>
            <a:r>
              <a:rPr lang="es-ES" sz="1600" dirty="0" smtClean="0">
                <a:latin typeface="+mn-lt"/>
              </a:rPr>
              <a:t>ser entre la 0 y la </a:t>
            </a:r>
            <a:r>
              <a:rPr lang="es-ES" sz="1600" dirty="0" smtClean="0">
                <a:latin typeface="+mn-lt"/>
              </a:rPr>
              <a:t>13</a:t>
            </a:r>
            <a:r>
              <a:rPr lang="en-US" sz="1600" dirty="0" smtClean="0">
                <a:latin typeface="+mn-lt"/>
              </a:rPr>
              <a:t>; </a:t>
            </a:r>
            <a:r>
              <a:rPr lang="en-US" sz="1600" dirty="0" err="1" smtClean="0">
                <a:latin typeface="+mn-lt"/>
              </a:rPr>
              <a:t>Modo</a:t>
            </a:r>
            <a:r>
              <a:rPr lang="en-US" sz="1600" dirty="0" smtClean="0">
                <a:latin typeface="+mn-lt"/>
              </a:rPr>
              <a:t>: </a:t>
            </a:r>
            <a:r>
              <a:rPr lang="es-ES" sz="1600" dirty="0" smtClean="0">
                <a:latin typeface="+mn-lt"/>
              </a:rPr>
              <a:t>e</a:t>
            </a:r>
            <a:r>
              <a:rPr lang="es-ES" sz="1600" dirty="0" smtClean="0">
                <a:latin typeface="+mn-lt"/>
              </a:rPr>
              <a:t>stablece </a:t>
            </a:r>
            <a:r>
              <a:rPr lang="es-ES" sz="1600" dirty="0" smtClean="0">
                <a:latin typeface="+mn-lt"/>
              </a:rPr>
              <a:t>si se comporta como entrada (INPUT) o salida (OUTPUT).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40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 smtClean="0"/>
              <a:t>FUNCIÓN:  </a:t>
            </a:r>
            <a:r>
              <a:rPr lang="en-GB" sz="1600" u="sng" cap="all" dirty="0" err="1" smtClean="0"/>
              <a:t>digitalread</a:t>
            </a:r>
            <a:r>
              <a:rPr lang="en-GB" sz="1600" u="sng" cap="all" dirty="0" smtClean="0"/>
              <a:t>()</a:t>
            </a:r>
            <a:endParaRPr lang="en-GB" sz="1600" u="sng" cap="all" dirty="0" smtClean="0"/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Lee y devuelve el estado lógico binario (“1” o “0”, “HIGH” o “LOW”) de cualquiera de las patillas del controlador </a:t>
            </a:r>
            <a:r>
              <a:rPr lang="es-ES" sz="1800" dirty="0" err="1" smtClean="0">
                <a:latin typeface="+mn-lt"/>
              </a:rPr>
              <a:t>Arduino</a:t>
            </a:r>
            <a:endParaRPr lang="en-GB" sz="1800" cap="all" dirty="0" smtClean="0">
              <a:latin typeface="+mn-lt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SENTENCIAS EN UN PROGRAMA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85651" y="2798185"/>
            <a:ext cx="8657903" cy="15081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/>
              <a:t>Sintaxis:</a:t>
            </a:r>
            <a:endParaRPr lang="es-ES" b="1" dirty="0"/>
          </a:p>
          <a:p>
            <a:pPr algn="ctr"/>
            <a:r>
              <a:rPr lang="es-ES" dirty="0" smtClean="0"/>
              <a:t>	</a:t>
            </a:r>
            <a:r>
              <a:rPr lang="en-US" b="1" dirty="0" err="1" smtClean="0">
                <a:latin typeface="+mn-lt"/>
              </a:rPr>
              <a:t>digitalRead</a:t>
            </a:r>
            <a:r>
              <a:rPr lang="en-US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patilla</a:t>
            </a:r>
            <a:r>
              <a:rPr lang="en-US" b="1" dirty="0" smtClean="0">
                <a:latin typeface="+mn-lt"/>
              </a:rPr>
              <a:t>);</a:t>
            </a:r>
            <a:endParaRPr lang="en-US" b="1" dirty="0" smtClean="0">
              <a:latin typeface="+mn-lt"/>
            </a:endParaRP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sz="1600" dirty="0" err="1" smtClean="0">
                <a:latin typeface="+mn-lt"/>
              </a:rPr>
              <a:t>Patilla</a:t>
            </a:r>
            <a:r>
              <a:rPr lang="en-US" sz="1600" dirty="0" smtClean="0">
                <a:latin typeface="+mn-lt"/>
              </a:rPr>
              <a:t>: </a:t>
            </a:r>
            <a:r>
              <a:rPr lang="es-ES" sz="1600" dirty="0" smtClean="0">
                <a:latin typeface="+mn-lt"/>
              </a:rPr>
              <a:t>e</a:t>
            </a:r>
            <a:r>
              <a:rPr lang="es-ES" sz="1600" dirty="0" smtClean="0">
                <a:latin typeface="+mn-lt"/>
              </a:rPr>
              <a:t>x</a:t>
            </a:r>
            <a:r>
              <a:rPr lang="es-ES" sz="1600" dirty="0" smtClean="0">
                <a:latin typeface="+mn-lt"/>
              </a:rPr>
              <a:t>presa </a:t>
            </a:r>
            <a:r>
              <a:rPr lang="es-ES" sz="1600" dirty="0" smtClean="0">
                <a:latin typeface="+mn-lt"/>
              </a:rPr>
              <a:t>el número de patilla que vamos a leer. En el caso de </a:t>
            </a:r>
            <a:r>
              <a:rPr lang="es-ES" sz="1600" dirty="0" err="1" smtClean="0">
                <a:latin typeface="+mn-lt"/>
              </a:rPr>
              <a:t>Arduino</a:t>
            </a:r>
            <a:r>
              <a:rPr lang="es-ES" sz="1600" dirty="0" smtClean="0">
                <a:latin typeface="+mn-lt"/>
              </a:rPr>
              <a:t> UNO puede </a:t>
            </a:r>
            <a:r>
              <a:rPr lang="es-ES" sz="1600" dirty="0" smtClean="0">
                <a:latin typeface="+mn-lt"/>
              </a:rPr>
              <a:t>ser entre </a:t>
            </a:r>
            <a:r>
              <a:rPr lang="es-ES" sz="1600" dirty="0" smtClean="0">
                <a:latin typeface="+mn-lt"/>
              </a:rPr>
              <a:t>la 0 y la 13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73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 smtClean="0"/>
              <a:t>FUNCIÓN: </a:t>
            </a:r>
            <a:r>
              <a:rPr lang="en-GB" sz="1600" u="sng" cap="all" dirty="0" err="1" smtClean="0"/>
              <a:t>digitalwrite</a:t>
            </a:r>
            <a:r>
              <a:rPr lang="en-GB" sz="1600" u="sng" cap="all" dirty="0" smtClean="0"/>
              <a:t>()</a:t>
            </a:r>
            <a:endParaRPr lang="en-GB" sz="1600" u="sng" cap="all" dirty="0" smtClean="0"/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Escribe o saca por una patilla de salida un valor binario (“1” o “0”, “HIGH” o “LOW”).</a:t>
            </a:r>
            <a:endParaRPr lang="es-ES" sz="1600" cap="all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SENTENCIAS EN UN PROGRAMA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85651" y="2798185"/>
            <a:ext cx="8657903" cy="14619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/>
              <a:t>Sintaxis:</a:t>
            </a:r>
            <a:endParaRPr lang="es-ES" b="1" dirty="0"/>
          </a:p>
          <a:p>
            <a:pPr algn="ctr"/>
            <a:r>
              <a:rPr lang="es-ES" dirty="0" smtClean="0"/>
              <a:t>	</a:t>
            </a:r>
            <a:r>
              <a:rPr lang="en-US" b="1" dirty="0" err="1" smtClean="0">
                <a:latin typeface="+mn-lt"/>
              </a:rPr>
              <a:t>digitalWrite</a:t>
            </a:r>
            <a:r>
              <a:rPr lang="en-US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patilla</a:t>
            </a:r>
            <a:r>
              <a:rPr lang="en-US" b="1" dirty="0" smtClean="0">
                <a:latin typeface="+mn-lt"/>
              </a:rPr>
              <a:t>, valor);</a:t>
            </a:r>
            <a:endParaRPr lang="en-US" b="1" dirty="0" smtClean="0">
              <a:latin typeface="+mn-lt"/>
            </a:endParaRP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sz="1600" dirty="0" err="1" smtClean="0">
                <a:latin typeface="+mn-lt"/>
              </a:rPr>
              <a:t>Patilla</a:t>
            </a:r>
            <a:r>
              <a:rPr lang="en-US" sz="1600" dirty="0" smtClean="0">
                <a:latin typeface="+mn-lt"/>
              </a:rPr>
              <a:t>: </a:t>
            </a:r>
            <a:r>
              <a:rPr lang="es-ES" sz="1600" dirty="0" smtClean="0">
                <a:latin typeface="+mn-lt"/>
              </a:rPr>
              <a:t>e</a:t>
            </a:r>
            <a:r>
              <a:rPr lang="es-ES" sz="1600" dirty="0" smtClean="0">
                <a:latin typeface="+mn-lt"/>
              </a:rPr>
              <a:t>xpresa </a:t>
            </a:r>
            <a:r>
              <a:rPr lang="es-ES" sz="1600" dirty="0" smtClean="0">
                <a:latin typeface="+mn-lt"/>
              </a:rPr>
              <a:t>el número de patilla por la que vamos a sacar el valor. En el caso de </a:t>
            </a:r>
            <a:r>
              <a:rPr lang="es-ES" sz="1600" dirty="0" err="1" smtClean="0">
                <a:latin typeface="+mn-lt"/>
              </a:rPr>
              <a:t>Arduino</a:t>
            </a:r>
            <a:r>
              <a:rPr lang="es-ES" sz="1600" dirty="0" smtClean="0">
                <a:latin typeface="+mn-lt"/>
              </a:rPr>
              <a:t> UNO puede ser entre la 0 y la </a:t>
            </a:r>
            <a:r>
              <a:rPr lang="es-ES" sz="1600" dirty="0" smtClean="0">
                <a:latin typeface="+mn-lt"/>
              </a:rPr>
              <a:t>13</a:t>
            </a:r>
            <a:r>
              <a:rPr lang="en-US" sz="1600" dirty="0" smtClean="0">
                <a:latin typeface="+mn-lt"/>
              </a:rPr>
              <a:t>; </a:t>
            </a:r>
            <a:r>
              <a:rPr lang="en-GB" sz="1600" dirty="0" err="1" smtClean="0">
                <a:latin typeface="+mn-lt"/>
              </a:rPr>
              <a:t>Valor</a:t>
            </a:r>
            <a:r>
              <a:rPr lang="en-GB" sz="1600" dirty="0" smtClean="0">
                <a:latin typeface="+mn-lt"/>
              </a:rPr>
              <a:t>:</a:t>
            </a:r>
            <a:r>
              <a:rPr lang="es-ES" sz="1600" dirty="0" smtClean="0">
                <a:latin typeface="+mn-lt"/>
              </a:rPr>
              <a:t> </a:t>
            </a:r>
            <a:r>
              <a:rPr lang="es-ES" sz="1600" dirty="0" smtClean="0">
                <a:latin typeface="+mn-lt"/>
              </a:rPr>
              <a:t>Indica </a:t>
            </a:r>
            <a:r>
              <a:rPr lang="es-ES" sz="1600" dirty="0" smtClean="0">
                <a:latin typeface="+mn-lt"/>
              </a:rPr>
              <a:t>el valor a sacar (“1” o “0”, “HIGH” o “LOW”). </a:t>
            </a: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7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 smtClean="0"/>
              <a:t>OPERADOR NO (NOT)</a:t>
            </a:r>
            <a:endParaRPr lang="en-GB" sz="1600" u="sng" cap="all" dirty="0" smtClean="0"/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Expresa una negación (NO o NOT) y se simboliza mediante el signo de admiración “!”</a:t>
            </a:r>
            <a:endParaRPr lang="en-GB" sz="18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OPERADORES LÓGICOS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650448" y="2921006"/>
            <a:ext cx="7748834" cy="20005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Ejemplo:</a:t>
            </a:r>
            <a:endParaRPr lang="es-ES" dirty="0" smtClean="0"/>
          </a:p>
          <a:p>
            <a:endParaRPr lang="es-ES" dirty="0"/>
          </a:p>
          <a:p>
            <a:pPr algn="ctr"/>
            <a:r>
              <a:rPr lang="es-ES" b="1" dirty="0" smtClean="0">
                <a:latin typeface="+mn-lt"/>
              </a:rPr>
              <a:t>Valor= ! </a:t>
            </a:r>
            <a:r>
              <a:rPr lang="es-ES" b="1" dirty="0" err="1" smtClean="0">
                <a:latin typeface="+mn-lt"/>
              </a:rPr>
              <a:t>digitalRead</a:t>
            </a:r>
            <a:r>
              <a:rPr lang="es-ES" b="1" dirty="0" smtClean="0">
                <a:latin typeface="+mn-lt"/>
              </a:rPr>
              <a:t>(Pulsador);</a:t>
            </a:r>
            <a:endParaRPr lang="es-ES" dirty="0" smtClean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r>
              <a:rPr lang="es-ES" sz="1600" dirty="0" smtClean="0">
                <a:latin typeface="+mn-lt"/>
              </a:rPr>
              <a:t>La </a:t>
            </a:r>
            <a:r>
              <a:rPr lang="es-ES" sz="1600" dirty="0" smtClean="0">
                <a:latin typeface="+mn-lt"/>
              </a:rPr>
              <a:t>variable “Valor” será de nivel “1” si al leer “Pulsador” éste NO se encuentra a nivel “1”, es decir está a nivel “0”. En caso contrario, si el pulsador se encuentra a nivel“1”, la variable “Valor” será de nivel “0”.</a:t>
            </a: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71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OPERADORES LÓGICOS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584463" y="3410056"/>
            <a:ext cx="8003356" cy="20005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Ejemplo:</a:t>
            </a:r>
            <a:endParaRPr lang="es-ES" dirty="0" smtClean="0"/>
          </a:p>
          <a:p>
            <a:endParaRPr lang="es-ES" dirty="0"/>
          </a:p>
          <a:p>
            <a:pPr algn="ctr"/>
            <a:r>
              <a:rPr lang="es-ES" b="1" dirty="0" smtClean="0">
                <a:latin typeface="+mn-lt"/>
              </a:rPr>
              <a:t>Valor=</a:t>
            </a:r>
            <a:r>
              <a:rPr lang="es-ES" b="1" dirty="0" err="1" smtClean="0">
                <a:latin typeface="+mn-lt"/>
              </a:rPr>
              <a:t>digitalRead</a:t>
            </a:r>
            <a:r>
              <a:rPr lang="es-ES" b="1" dirty="0" smtClean="0">
                <a:latin typeface="+mn-lt"/>
              </a:rPr>
              <a:t>(4) &amp;&amp; </a:t>
            </a:r>
            <a:r>
              <a:rPr lang="es-ES" b="1" dirty="0" err="1" smtClean="0">
                <a:latin typeface="+mn-lt"/>
              </a:rPr>
              <a:t>digitalRead</a:t>
            </a:r>
            <a:r>
              <a:rPr lang="es-ES" b="1" dirty="0" smtClean="0">
                <a:latin typeface="+mn-lt"/>
              </a:rPr>
              <a:t>(12); </a:t>
            </a:r>
            <a:endParaRPr lang="es-ES" b="1" dirty="0" smtClean="0">
              <a:latin typeface="+mn-lt"/>
            </a:endParaRPr>
          </a:p>
          <a:p>
            <a:pPr algn="ctr"/>
            <a:endParaRPr lang="es-ES" dirty="0" smtClean="0">
              <a:latin typeface="+mn-lt"/>
            </a:endParaRPr>
          </a:p>
          <a:p>
            <a:r>
              <a:rPr lang="es-ES" sz="1600" dirty="0" smtClean="0">
                <a:latin typeface="+mn-lt"/>
              </a:rPr>
              <a:t>La variable “Valor” será de nivel “1”, “verdadero”, si al leer las entradas 4 Y 12 ambas están también a nivel “1”. Si cualquiera de las entradas está a nivel “0”, el resultado en la variable “Valor” también será de nivel “0” o “falso</a:t>
            </a:r>
            <a:r>
              <a:rPr lang="es-ES" sz="1600" dirty="0" smtClean="0">
                <a:latin typeface="+mn-lt"/>
              </a:rPr>
              <a:t>”.</a:t>
            </a:r>
            <a:endParaRPr lang="en-US" sz="160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5943" y="1168631"/>
            <a:ext cx="79865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cap="all" dirty="0" err="1" smtClean="0"/>
              <a:t>Operador</a:t>
            </a:r>
            <a:r>
              <a:rPr lang="en-US" sz="1600" u="sng" cap="all" dirty="0" smtClean="0"/>
              <a:t> y (and)</a:t>
            </a:r>
            <a:endParaRPr lang="en-US" sz="1600" u="sng" cap="all" dirty="0"/>
          </a:p>
          <a:p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Esta operación genera un nivel “1”, también llamado “verdadero”, si TODOS los elementos que relacionas están también a nivel “1” o son verdaderos</a:t>
            </a:r>
            <a:endParaRPr lang="en-US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Se </a:t>
            </a:r>
            <a:r>
              <a:rPr lang="es-ES" sz="1800" dirty="0" smtClean="0">
                <a:latin typeface="+mn-lt"/>
              </a:rPr>
              <a:t>representa mediante los signos “&amp;&amp;”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3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OPERADORES LÓGICOS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650449" y="3400629"/>
            <a:ext cx="7824248" cy="20005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Ejemplo:</a:t>
            </a:r>
            <a:endParaRPr lang="es-ES" dirty="0" smtClean="0"/>
          </a:p>
          <a:p>
            <a:endParaRPr lang="es-ES" dirty="0"/>
          </a:p>
          <a:p>
            <a:pPr algn="ctr"/>
            <a:r>
              <a:rPr lang="es-ES" b="1" dirty="0" smtClean="0">
                <a:latin typeface="+mn-lt"/>
              </a:rPr>
              <a:t>Valor=</a:t>
            </a:r>
            <a:r>
              <a:rPr lang="es-ES" b="1" dirty="0" err="1" smtClean="0">
                <a:latin typeface="+mn-lt"/>
              </a:rPr>
              <a:t>digitalRead</a:t>
            </a:r>
            <a:r>
              <a:rPr lang="es-ES" b="1" dirty="0" smtClean="0">
                <a:latin typeface="+mn-lt"/>
              </a:rPr>
              <a:t>(4) || </a:t>
            </a:r>
            <a:r>
              <a:rPr lang="es-ES" b="1" dirty="0" err="1" smtClean="0">
                <a:latin typeface="+mn-lt"/>
              </a:rPr>
              <a:t>digitalRead</a:t>
            </a:r>
            <a:r>
              <a:rPr lang="es-ES" b="1" dirty="0" smtClean="0">
                <a:latin typeface="+mn-lt"/>
              </a:rPr>
              <a:t>(12);</a:t>
            </a:r>
            <a:endParaRPr lang="es-ES" dirty="0" smtClean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r>
              <a:rPr lang="es-ES" sz="1600" dirty="0" smtClean="0">
                <a:latin typeface="+mn-lt"/>
              </a:rPr>
              <a:t>La </a:t>
            </a:r>
            <a:r>
              <a:rPr lang="es-ES" sz="1600" dirty="0" smtClean="0">
                <a:latin typeface="+mn-lt"/>
              </a:rPr>
              <a:t>variable “Valor” será de nivel “1”, “verdadero”, si las entradas 4 O 12 O ambas están a nivel “1”. Si toda la entrada está a nivel “0”, el resultado en la variable “Valor” también será de nivel “0” o “falso”</a:t>
            </a:r>
            <a:endParaRPr lang="en-US" sz="160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5942" y="1168631"/>
            <a:ext cx="79676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cap="all" dirty="0" smtClean="0"/>
              <a:t>OPERADOR O (OR)</a:t>
            </a:r>
            <a:endParaRPr lang="en-US" sz="1600" u="sng" cap="all" dirty="0"/>
          </a:p>
          <a:p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Esta operación genera un nivel “1”, también llamado “verdadero”, si CUALQUIERA de los elementos que relacionas están también a nivel “1” o son verdaderos</a:t>
            </a:r>
            <a:endParaRPr lang="en-US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Se representa mediante los signos “||”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21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OPERADORES LÓGICOS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214847" y="3400629"/>
            <a:ext cx="6904116" cy="24314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Ejemplo:</a:t>
            </a:r>
            <a:endParaRPr lang="es-ES" dirty="0" smtClean="0"/>
          </a:p>
          <a:p>
            <a:endParaRPr lang="es-ES" dirty="0"/>
          </a:p>
          <a:p>
            <a:pPr algn="ctr"/>
            <a:r>
              <a:rPr lang="es-ES" b="1" dirty="0" smtClean="0">
                <a:latin typeface="+mn-lt"/>
              </a:rPr>
              <a:t>Valor= (</a:t>
            </a:r>
            <a:r>
              <a:rPr lang="es-ES" b="1" dirty="0" err="1" smtClean="0">
                <a:latin typeface="+mn-lt"/>
              </a:rPr>
              <a:t>digitalRead</a:t>
            </a:r>
            <a:r>
              <a:rPr lang="es-ES" b="1" dirty="0" smtClean="0">
                <a:latin typeface="+mn-lt"/>
              </a:rPr>
              <a:t>(8) &amp;&amp; ! </a:t>
            </a:r>
            <a:r>
              <a:rPr lang="es-ES" b="1" dirty="0" err="1" smtClean="0">
                <a:latin typeface="+mn-lt"/>
              </a:rPr>
              <a:t>digitalRead</a:t>
            </a:r>
            <a:r>
              <a:rPr lang="es-ES" b="1" dirty="0" smtClean="0">
                <a:latin typeface="+mn-lt"/>
              </a:rPr>
              <a:t>(12)) || </a:t>
            </a:r>
            <a:r>
              <a:rPr lang="es-ES" b="1" dirty="0" err="1" smtClean="0">
                <a:latin typeface="+mn-lt"/>
              </a:rPr>
              <a:t>digitalRead</a:t>
            </a:r>
            <a:r>
              <a:rPr lang="es-ES" b="1" dirty="0" smtClean="0">
                <a:latin typeface="+mn-lt"/>
              </a:rPr>
              <a:t>(4));</a:t>
            </a:r>
            <a:endParaRPr lang="es-ES" dirty="0" smtClean="0">
              <a:latin typeface="+mn-lt"/>
            </a:endParaRPr>
          </a:p>
          <a:p>
            <a:pPr algn="ctr"/>
            <a:endParaRPr lang="es-ES" dirty="0"/>
          </a:p>
          <a:p>
            <a:pPr algn="ctr"/>
            <a:r>
              <a:rPr lang="es-ES" sz="1600" dirty="0" smtClean="0">
                <a:latin typeface="+mn-lt"/>
              </a:rPr>
              <a:t>“Valor” es de nivel “1” o “verdadero” si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patilla 8 está a nivel 1 y patilla 12 está a nivel 0 o patilla 4 está a nivel 1</a:t>
            </a:r>
            <a:endParaRPr lang="es-ES" dirty="0" smtClean="0"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es-ES" sz="1600" dirty="0" smtClean="0">
                <a:latin typeface="+mn-lt"/>
              </a:rPr>
              <a:t>“Valor” es de nivel “0” o “falso” si</a:t>
            </a:r>
            <a:r>
              <a:rPr lang="es-ES" sz="16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latin typeface="+mn-lt"/>
                <a:sym typeface="Wingdings" panose="05000000000000000000" pitchFamily="2" charset="2"/>
              </a:rPr>
              <a:t>patilla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 8 </a:t>
            </a:r>
            <a:r>
              <a:rPr lang="en-US" sz="1600" dirty="0" err="1" smtClean="0">
                <a:latin typeface="+mn-lt"/>
                <a:sym typeface="Wingdings" panose="05000000000000000000" pitchFamily="2" charset="2"/>
              </a:rPr>
              <a:t>está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 a </a:t>
            </a:r>
            <a:r>
              <a:rPr lang="en-US" sz="1600" dirty="0" err="1" smtClean="0">
                <a:latin typeface="+mn-lt"/>
                <a:sym typeface="Wingdings" panose="05000000000000000000" pitchFamily="2" charset="2"/>
              </a:rPr>
              <a:t>nivel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 0 o </a:t>
            </a:r>
            <a:r>
              <a:rPr lang="en-US" sz="1600" dirty="0" err="1" smtClean="0">
                <a:latin typeface="+mn-lt"/>
                <a:sym typeface="Wingdings" panose="05000000000000000000" pitchFamily="2" charset="2"/>
              </a:rPr>
              <a:t>patilla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 12 </a:t>
            </a:r>
            <a:r>
              <a:rPr lang="en-US" sz="1600" dirty="0" err="1" smtClean="0">
                <a:latin typeface="+mn-lt"/>
                <a:sym typeface="Wingdings" panose="05000000000000000000" pitchFamily="2" charset="2"/>
              </a:rPr>
              <a:t>está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 a </a:t>
            </a:r>
            <a:r>
              <a:rPr lang="en-US" sz="1600" dirty="0" err="1" smtClean="0">
                <a:latin typeface="+mn-lt"/>
                <a:sym typeface="Wingdings" panose="05000000000000000000" pitchFamily="2" charset="2"/>
              </a:rPr>
              <a:t>nivel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 1 y </a:t>
            </a:r>
            <a:r>
              <a:rPr lang="en-US" sz="1600" dirty="0" err="1" smtClean="0">
                <a:latin typeface="+mn-lt"/>
                <a:sym typeface="Wingdings" panose="05000000000000000000" pitchFamily="2" charset="2"/>
              </a:rPr>
              <a:t>patilla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 4 </a:t>
            </a:r>
            <a:r>
              <a:rPr lang="en-US" sz="1600" dirty="0" err="1" smtClean="0">
                <a:latin typeface="+mn-lt"/>
                <a:sym typeface="Wingdings" panose="05000000000000000000" pitchFamily="2" charset="2"/>
              </a:rPr>
              <a:t>está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 a </a:t>
            </a:r>
            <a:r>
              <a:rPr lang="en-US" sz="1600" dirty="0" err="1" smtClean="0">
                <a:latin typeface="+mn-lt"/>
                <a:sym typeface="Wingdings" panose="05000000000000000000" pitchFamily="2" charset="2"/>
              </a:rPr>
              <a:t>nivel</a:t>
            </a:r>
            <a:r>
              <a:rPr lang="en-US" sz="1600" dirty="0" smtClean="0">
                <a:latin typeface="+mn-lt"/>
                <a:sym typeface="Wingdings" panose="05000000000000000000" pitchFamily="2" charset="2"/>
              </a:rPr>
              <a:t> 0</a:t>
            </a:r>
            <a:endParaRPr lang="en-US" sz="160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5942" y="1168631"/>
            <a:ext cx="7920535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cap="all" dirty="0" smtClean="0"/>
              <a:t>COMBINANDO OPERADORES</a:t>
            </a:r>
            <a:endParaRPr lang="en-US" sz="1600" u="sng" cap="all" dirty="0"/>
          </a:p>
          <a:p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Por supuesto que también es posible combinar diferentes operadores lógicos en una misma función</a:t>
            </a:r>
            <a:endParaRPr lang="en-US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Debes emplear los paréntesis para establecer el orden en que se deben evaluar y calcular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76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UNIDAD 1: </a:t>
            </a:r>
            <a:r>
              <a:rPr lang="en-US" sz="3600" b="1" dirty="0" err="1" smtClean="0">
                <a:solidFill>
                  <a:prstClr val="white"/>
                </a:solidFill>
              </a:rPr>
              <a:t>Primeros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</a:rPr>
              <a:t>programas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Gracias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Objetivos</a:t>
            </a:r>
            <a:r>
              <a:rPr lang="en-US" sz="3600" dirty="0" smtClean="0"/>
              <a:t> y</a:t>
            </a:r>
            <a:r>
              <a:rPr lang="en-US" sz="3600" dirty="0" smtClean="0"/>
              <a:t> </a:t>
            </a:r>
            <a:r>
              <a:rPr lang="en-US" sz="3600" dirty="0" err="1" smtClean="0"/>
              <a:t>Programa</a:t>
            </a:r>
            <a:r>
              <a:rPr lang="en-US" sz="3600" dirty="0" smtClean="0"/>
              <a:t> de </a:t>
            </a:r>
            <a:r>
              <a:rPr lang="en-US" sz="3600" dirty="0" smtClean="0"/>
              <a:t>la </a:t>
            </a:r>
            <a:r>
              <a:rPr lang="en-US" sz="3600" dirty="0" err="1" smtClean="0"/>
              <a:t>Unidad</a:t>
            </a:r>
            <a:r>
              <a:rPr lang="en-US" sz="3600" dirty="0" smtClean="0"/>
              <a:t> 1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22653" y="2649088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79" y="772999"/>
            <a:ext cx="8335926" cy="17570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Realizar </a:t>
            </a:r>
            <a:r>
              <a:rPr lang="es-ES" dirty="0" smtClean="0"/>
              <a:t>los primeros programas que te permitan manejar periféricos de entradas y salidas (E/S) digitales de forma rápida y </a:t>
            </a:r>
            <a:r>
              <a:rPr lang="es-ES" dirty="0" smtClean="0"/>
              <a:t>sencilla. Vamos a </a:t>
            </a:r>
            <a:r>
              <a:rPr lang="es-ES" dirty="0" smtClean="0"/>
              <a:t>estudiar las sentencias elementales que deberás usar para el control básico de los periféricos de entrada y salida digital</a:t>
            </a:r>
            <a:r>
              <a:rPr lang="en-GB" dirty="0" smtClean="0"/>
              <a:t>;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06285" y="3541809"/>
            <a:ext cx="8229600" cy="179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1800" dirty="0" smtClean="0"/>
              <a:t>Aspecto de un </a:t>
            </a:r>
            <a:r>
              <a:rPr lang="es-ES" sz="1800" dirty="0" smtClean="0"/>
              <a:t>programa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1800" dirty="0" smtClean="0"/>
              <a:t>Sentencias </a:t>
            </a:r>
            <a:r>
              <a:rPr lang="es-ES" sz="1800" dirty="0" smtClean="0"/>
              <a:t>en un programa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Operadores</a:t>
            </a:r>
            <a:r>
              <a:rPr lang="en-US" sz="1800" dirty="0" smtClean="0"/>
              <a:t> </a:t>
            </a:r>
            <a:r>
              <a:rPr lang="en-US" sz="1800" dirty="0" err="1" smtClean="0"/>
              <a:t>lógicos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52478" y="772999"/>
            <a:ext cx="273825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011711" y="2765435"/>
            <a:ext cx="288572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ASPECTO DE UN PROGRAMA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278" y="866659"/>
            <a:ext cx="6410175" cy="54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4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1273" y="1133242"/>
            <a:ext cx="8454134" cy="2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u="sng" dirty="0" smtClean="0">
                <a:latin typeface="+mn-lt"/>
                <a:cs typeface="Arial" panose="020B0604020202020204" pitchFamily="34" charset="0"/>
              </a:rPr>
              <a:t>ZONA DE COMENTARIOS</a:t>
            </a:r>
            <a:endParaRPr lang="en-US" sz="1800" u="sng" dirty="0" smtClean="0">
              <a:latin typeface="+mn-lt"/>
              <a:cs typeface="Arial" panose="020B0604020202020204" pitchFamily="34" charset="0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Todo programa debiera de empezar dando una serie de </a:t>
            </a:r>
            <a:r>
              <a:rPr lang="es-ES" sz="1800" dirty="0" smtClean="0">
                <a:latin typeface="+mn-lt"/>
              </a:rPr>
              <a:t>información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Reciben el nombre de “Comentarios de cabecera”. </a:t>
            </a:r>
            <a:endParaRPr lang="es-ES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Puedes poner todos los comentarios que quieras y donde quieras, pero siempre deben ir encerrados entre los caracteres “/*” y </a:t>
            </a:r>
            <a:r>
              <a:rPr lang="es-ES" sz="1800" dirty="0" smtClean="0">
                <a:latin typeface="+mn-lt"/>
              </a:rPr>
              <a:t>“*/” </a:t>
            </a: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ASPECTO DE UN PROGRAMA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grpSp>
        <p:nvGrpSpPr>
          <p:cNvPr id="10" name="Grupo 9"/>
          <p:cNvGrpSpPr/>
          <p:nvPr/>
        </p:nvGrpSpPr>
        <p:grpSpPr>
          <a:xfrm>
            <a:off x="1113410" y="3915819"/>
            <a:ext cx="6917180" cy="2039264"/>
            <a:chOff x="0" y="0"/>
            <a:chExt cx="5991225" cy="129540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5893"/>
            <a:stretch/>
          </p:blipFill>
          <p:spPr bwMode="auto">
            <a:xfrm>
              <a:off x="0" y="0"/>
              <a:ext cx="5743575" cy="1295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12" name="Rectángulo 11"/>
            <p:cNvSpPr/>
            <p:nvPr/>
          </p:nvSpPr>
          <p:spPr>
            <a:xfrm>
              <a:off x="0" y="304800"/>
              <a:ext cx="5734050" cy="8763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3" name="Elipse 12"/>
            <p:cNvSpPr/>
            <p:nvPr/>
          </p:nvSpPr>
          <p:spPr>
            <a:xfrm>
              <a:off x="5486400" y="485775"/>
              <a:ext cx="504825" cy="466725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3801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12420" y="1095536"/>
            <a:ext cx="8454134" cy="281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1800" u="sng" dirty="0" smtClean="0">
                <a:latin typeface="+mn-lt"/>
              </a:rPr>
              <a:t>ZONA DE DECLARACIÓN DE VARIABLES Y FUNCIONES</a:t>
            </a:r>
          </a:p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18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U</a:t>
            </a:r>
            <a:r>
              <a:rPr lang="es-ES" sz="1800" dirty="0" smtClean="0">
                <a:latin typeface="+mn-lt"/>
              </a:rPr>
              <a:t>sa </a:t>
            </a:r>
            <a:r>
              <a:rPr lang="es-ES" sz="1800" dirty="0" smtClean="0">
                <a:latin typeface="+mn-lt"/>
              </a:rPr>
              <a:t>para hacer la declaración de variables y </a:t>
            </a:r>
            <a:r>
              <a:rPr lang="es-ES" sz="1800" dirty="0" smtClean="0">
                <a:latin typeface="+mn-lt"/>
              </a:rPr>
              <a:t>funciones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Imagina a una variable como una especie de caja o receptáculo a la que le asignas un nombre y quizá también le des un </a:t>
            </a:r>
            <a:r>
              <a:rPr lang="es-ES" sz="1800" dirty="0" smtClean="0">
                <a:latin typeface="+mn-lt"/>
              </a:rPr>
              <a:t>valor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En general, </a:t>
            </a:r>
            <a:r>
              <a:rPr lang="es-ES" sz="1800" dirty="0" smtClean="0">
                <a:latin typeface="+mn-lt"/>
              </a:rPr>
              <a:t>tanto las variables como las funciones han de declararse ANTES de ser utilizadas posteriormente por el </a:t>
            </a:r>
            <a:r>
              <a:rPr lang="es-ES" sz="1800" dirty="0" smtClean="0">
                <a:latin typeface="+mn-lt"/>
              </a:rPr>
              <a:t>programa</a:t>
            </a:r>
            <a:endParaRPr lang="es-ES" sz="18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-16892" y="0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ASPECTO DE UN PROGRAMA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068834" y="4047877"/>
            <a:ext cx="7123355" cy="1418305"/>
            <a:chOff x="0" y="0"/>
            <a:chExt cx="6077585" cy="82931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" y="0"/>
              <a:ext cx="3858895" cy="829310"/>
            </a:xfrm>
            <a:prstGeom prst="rect">
              <a:avLst/>
            </a:prstGeom>
            <a:noFill/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6077585" cy="8001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19701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4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u="sng" dirty="0" smtClean="0">
                <a:latin typeface="+mn-lt"/>
              </a:rPr>
              <a:t>ZONA PARA TAREAS DE CONFIGURACIÓN</a:t>
            </a:r>
            <a:endParaRPr lang="en-US" sz="18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Normalmente todo programa escrito en el lenguaje </a:t>
            </a:r>
            <a:r>
              <a:rPr lang="es-ES" sz="1800" dirty="0" err="1" smtClean="0">
                <a:latin typeface="+mn-lt"/>
              </a:rPr>
              <a:t>Arduino</a:t>
            </a:r>
            <a:r>
              <a:rPr lang="es-ES" sz="1800" dirty="0" smtClean="0">
                <a:latin typeface="+mn-lt"/>
              </a:rPr>
              <a:t>, empieza ejecutando unas cuantas instrucciones o funciones de configuración</a:t>
            </a:r>
            <a:r>
              <a:rPr lang="en-US" sz="1800" dirty="0" smtClean="0">
                <a:latin typeface="+mn-lt"/>
              </a:rPr>
              <a:t>.</a:t>
            </a:r>
            <a:endParaRPr lang="en-US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Normalmente las sentencias o funciones de configuración sólo se ejecutan una vez, cada vez que reinicias el sistema (RESET) o conectas la alimentación</a:t>
            </a:r>
            <a:r>
              <a:rPr lang="en-US" sz="1800" dirty="0" smtClean="0">
                <a:latin typeface="+mn-lt"/>
              </a:rPr>
              <a:t>. </a:t>
            </a:r>
            <a:endParaRPr lang="en-US" sz="18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ASPECTO DE UN PROGRAMA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grpSp>
        <p:nvGrpSpPr>
          <p:cNvPr id="5" name="Grupo 4"/>
          <p:cNvGrpSpPr/>
          <p:nvPr/>
        </p:nvGrpSpPr>
        <p:grpSpPr>
          <a:xfrm>
            <a:off x="1182188" y="3909899"/>
            <a:ext cx="6779623" cy="1907177"/>
            <a:chOff x="1514157" y="2867025"/>
            <a:chExt cx="6115685" cy="1123950"/>
          </a:xfrm>
        </p:grpSpPr>
        <p:pic>
          <p:nvPicPr>
            <p:cNvPr id="10" name="Imagen 9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157" y="2867025"/>
              <a:ext cx="6115685" cy="112395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419" y="2874463"/>
              <a:ext cx="5353050" cy="105473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06906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21847" y="1029548"/>
            <a:ext cx="8454134" cy="309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u="sng" dirty="0" smtClean="0">
                <a:latin typeface="+mn-lt"/>
              </a:rPr>
              <a:t>ZONA PARA EL CUERPO PRINCIPAL DEL PROGRAMA</a:t>
            </a:r>
            <a:endParaRPr lang="en-US" sz="18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Aquí es donde debes escribir todas las instrucciones, sentencias o funciones que forman parte de tu </a:t>
            </a:r>
            <a:r>
              <a:rPr lang="es-ES" sz="1800" dirty="0" smtClean="0">
                <a:latin typeface="+mn-lt"/>
              </a:rPr>
              <a:t>programa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Todas las funciones que forman el cuerpo principal del programa se ejecutan de forma repetida, de la primera a la última, e indefinidamente, a la máxima velocidad que pueda ofrecer el </a:t>
            </a:r>
            <a:r>
              <a:rPr lang="es-ES" sz="1800" dirty="0" smtClean="0">
                <a:latin typeface="+mn-lt"/>
              </a:rPr>
              <a:t>controlador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Importante: Observa que al declarar las variables, así como todas las funciones de configuración y del programa principal, finalizan SIEMPRE con “;”</a:t>
            </a: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ASPECTO DE UN PROGRAMA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grpSp>
        <p:nvGrpSpPr>
          <p:cNvPr id="5" name="Grupo 4"/>
          <p:cNvGrpSpPr/>
          <p:nvPr/>
        </p:nvGrpSpPr>
        <p:grpSpPr>
          <a:xfrm>
            <a:off x="1097280" y="4394171"/>
            <a:ext cx="6949440" cy="1738804"/>
            <a:chOff x="1581150" y="2971800"/>
            <a:chExt cx="5981700" cy="914400"/>
          </a:xfrm>
        </p:grpSpPr>
        <p:grpSp>
          <p:nvGrpSpPr>
            <p:cNvPr id="10" name="Grupo 9"/>
            <p:cNvGrpSpPr/>
            <p:nvPr/>
          </p:nvGrpSpPr>
          <p:grpSpPr>
            <a:xfrm>
              <a:off x="1581150" y="2971800"/>
              <a:ext cx="5981700" cy="914400"/>
              <a:chOff x="0" y="0"/>
              <a:chExt cx="5981700" cy="914400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0" y="0"/>
                <a:ext cx="5772150" cy="914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5581650" y="285750"/>
                <a:ext cx="400050" cy="42481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0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pic>
          <p:nvPicPr>
            <p:cNvPr id="13" name="Imagen 12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890" y="3011862"/>
              <a:ext cx="3999276" cy="83427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73303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21847" y="784450"/>
            <a:ext cx="8454134" cy="376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1800" u="sng" dirty="0" smtClean="0">
                <a:latin typeface="+mn-lt"/>
              </a:rPr>
              <a:t>ZONA DE MENSAJES</a:t>
            </a:r>
            <a:endParaRPr lang="en-GB" sz="18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GB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E</a:t>
            </a:r>
            <a:r>
              <a:rPr lang="es-ES" sz="1800" dirty="0" smtClean="0">
                <a:latin typeface="+mn-lt"/>
              </a:rPr>
              <a:t>l </a:t>
            </a:r>
            <a:r>
              <a:rPr lang="es-ES" sz="1800" dirty="0" smtClean="0">
                <a:latin typeface="+mn-lt"/>
              </a:rPr>
              <a:t>entorno IDE de trabado de </a:t>
            </a:r>
            <a:r>
              <a:rPr lang="es-ES" sz="1800" dirty="0" err="1" smtClean="0">
                <a:latin typeface="+mn-lt"/>
              </a:rPr>
              <a:t>Arduino</a:t>
            </a:r>
            <a:r>
              <a:rPr lang="es-ES" sz="1800" dirty="0" smtClean="0">
                <a:latin typeface="+mn-lt"/>
              </a:rPr>
              <a:t> te irá mostrando diferentes  mensajes: si estás guardando un programa, o compilándolo, o grabándolo sobre la memoria del </a:t>
            </a:r>
            <a:r>
              <a:rPr lang="es-ES" sz="1800" dirty="0" smtClean="0">
                <a:latin typeface="+mn-lt"/>
              </a:rPr>
              <a:t>controlador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También te informa si ha habido errores de compilación, tipo de error y en dónde se ha </a:t>
            </a:r>
            <a:r>
              <a:rPr lang="es-ES" sz="1800" dirty="0" smtClean="0">
                <a:latin typeface="+mn-lt"/>
              </a:rPr>
              <a:t>producido</a:t>
            </a:r>
            <a:endParaRPr lang="es-ES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“</a:t>
            </a:r>
            <a:r>
              <a:rPr lang="es-ES" sz="1800" dirty="0" smtClean="0">
                <a:latin typeface="+mn-lt"/>
              </a:rPr>
              <a:t>Compilar” un programa es traducir el programa que has escrito </a:t>
            </a:r>
            <a:r>
              <a:rPr lang="es-ES" sz="1800" dirty="0" err="1" smtClean="0">
                <a:latin typeface="+mn-lt"/>
              </a:rPr>
              <a:t>empleandoellenguaje</a:t>
            </a:r>
            <a:r>
              <a:rPr lang="es-ES" sz="1800" dirty="0" smtClean="0">
                <a:latin typeface="+mn-lt"/>
              </a:rPr>
              <a:t> </a:t>
            </a:r>
            <a:r>
              <a:rPr lang="es-ES" sz="1800" dirty="0" err="1" smtClean="0">
                <a:latin typeface="+mn-lt"/>
              </a:rPr>
              <a:t>Arduino</a:t>
            </a:r>
            <a:r>
              <a:rPr lang="es-ES" sz="1800" dirty="0" smtClean="0">
                <a:latin typeface="+mn-lt"/>
              </a:rPr>
              <a:t> de alto nivel, a su equivalente en códigos binarios (código máquina)que es lo que realmente se graba en la memoria FLASH del controlador</a:t>
            </a:r>
            <a:endParaRPr lang="en-US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ASPECTO DE UN PROGRAMA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pic>
        <p:nvPicPr>
          <p:cNvPr id="10" name="Imagen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114" y="4626748"/>
            <a:ext cx="5761342" cy="1623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996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 smtClean="0"/>
              <a:t>FUNCIÓN: SETUP ()</a:t>
            </a:r>
            <a:endParaRPr lang="en-GB" sz="1600" u="sng" cap="all" dirty="0" smtClean="0"/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Esta función y todas las funciones contenidas en ella, se ejecutan al reiniciar el sistema. Esto ocurre cada vez que pulsas el botón RESET o bien conectas la alimentación</a:t>
            </a:r>
            <a:endParaRPr lang="en-GB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Dentro de esta función se suelen colocar las funciones para la configuración de las patillas de entrada o de salida, inicio de ciertas variables, librerías, </a:t>
            </a:r>
            <a:r>
              <a:rPr lang="es-ES" sz="1800" dirty="0" err="1" smtClean="0">
                <a:latin typeface="+mn-lt"/>
              </a:rPr>
              <a:t>etc</a:t>
            </a:r>
            <a:r>
              <a:rPr lang="es-ES" sz="1800" dirty="0" smtClean="0">
                <a:latin typeface="+mn-lt"/>
              </a:rPr>
              <a:t>…</a:t>
            </a:r>
            <a:r>
              <a:rPr lang="en-GB" sz="1800" dirty="0" smtClean="0">
                <a:latin typeface="+mn-lt"/>
              </a:rPr>
              <a:t>. </a:t>
            </a:r>
            <a:endParaRPr lang="en-GB" sz="1800" dirty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puedes colocar las sentencias o funciones que quieras, siempre que estén encerradas entre las llaves “{ … }”</a:t>
            </a:r>
            <a:endParaRPr lang="en-GB" sz="1800" cap="all" dirty="0" smtClean="0">
              <a:latin typeface="+mn-lt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0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err="1" smtClean="0"/>
              <a:t>Sentencias</a:t>
            </a:r>
            <a:r>
              <a:rPr lang="en-GB" cap="all" dirty="0" smtClean="0"/>
              <a:t> en un </a:t>
            </a:r>
            <a:r>
              <a:rPr lang="en-GB" cap="all" dirty="0" err="1" smtClean="0"/>
              <a:t>programa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721167" y="4526929"/>
            <a:ext cx="5720520" cy="15542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Sintaxis:</a:t>
            </a:r>
            <a:endParaRPr lang="es-ES" dirty="0"/>
          </a:p>
          <a:p>
            <a:r>
              <a:rPr lang="es-ES" dirty="0" smtClean="0"/>
              <a:t>	</a:t>
            </a:r>
            <a:r>
              <a:rPr lang="es-ES" dirty="0" err="1" smtClean="0"/>
              <a:t>Void</a:t>
            </a:r>
            <a:r>
              <a:rPr lang="es-ES" dirty="0" smtClean="0"/>
              <a:t> </a:t>
            </a:r>
            <a:r>
              <a:rPr lang="es-ES" dirty="0" err="1"/>
              <a:t>setup</a:t>
            </a:r>
            <a:r>
              <a:rPr lang="es-ES" dirty="0"/>
              <a:t>()</a:t>
            </a:r>
          </a:p>
          <a:p>
            <a:r>
              <a:rPr lang="es-ES" dirty="0" smtClean="0"/>
              <a:t>	{</a:t>
            </a:r>
            <a:endParaRPr lang="es-ES" dirty="0"/>
          </a:p>
          <a:p>
            <a:r>
              <a:rPr lang="es-ES" dirty="0" smtClean="0"/>
              <a:t>	.......</a:t>
            </a:r>
          </a:p>
          <a:p>
            <a:r>
              <a:rPr lang="es-ES" dirty="0"/>
              <a:t>	</a:t>
            </a:r>
            <a:r>
              <a:rPr lang="es-ES" dirty="0" smtClean="0"/>
              <a:t>}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4787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65229</TotalTime>
  <Words>1130</Words>
  <Application>Microsoft Office PowerPoint</Application>
  <PresentationFormat>Presentación en pantalla (4:3)</PresentationFormat>
  <Paragraphs>166</Paragraphs>
  <Slides>17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Custom Design</vt:lpstr>
      <vt:lpstr>3_Default Design</vt:lpstr>
      <vt:lpstr>Diapositiva 1</vt:lpstr>
      <vt:lpstr>Objetivos y Programa de la Unidad 1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tei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ikaslea</cp:lastModifiedBy>
  <cp:revision>1775</cp:revision>
  <cp:lastPrinted>2018-01-26T17:11:53Z</cp:lastPrinted>
  <dcterms:created xsi:type="dcterms:W3CDTF">2010-11-09T19:06:29Z</dcterms:created>
  <dcterms:modified xsi:type="dcterms:W3CDTF">2018-04-11T11:25:30Z</dcterms:modified>
</cp:coreProperties>
</file>