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43"/>
  </p:notesMasterIdLst>
  <p:handoutMasterIdLst>
    <p:handoutMasterId r:id="rId44"/>
  </p:handoutMasterIdLst>
  <p:sldIdLst>
    <p:sldId id="549" r:id="rId3"/>
    <p:sldId id="537" r:id="rId4"/>
    <p:sldId id="584" r:id="rId5"/>
    <p:sldId id="585" r:id="rId6"/>
    <p:sldId id="482" r:id="rId7"/>
    <p:sldId id="553" r:id="rId8"/>
    <p:sldId id="554" r:id="rId9"/>
    <p:sldId id="555" r:id="rId10"/>
    <p:sldId id="556" r:id="rId11"/>
    <p:sldId id="557" r:id="rId12"/>
    <p:sldId id="558" r:id="rId13"/>
    <p:sldId id="559" r:id="rId14"/>
    <p:sldId id="560" r:id="rId15"/>
    <p:sldId id="561" r:id="rId16"/>
    <p:sldId id="562" r:id="rId17"/>
    <p:sldId id="563" r:id="rId18"/>
    <p:sldId id="586" r:id="rId19"/>
    <p:sldId id="564" r:id="rId20"/>
    <p:sldId id="565" r:id="rId21"/>
    <p:sldId id="588" r:id="rId22"/>
    <p:sldId id="589" r:id="rId23"/>
    <p:sldId id="566" r:id="rId24"/>
    <p:sldId id="567" r:id="rId25"/>
    <p:sldId id="568" r:id="rId26"/>
    <p:sldId id="569" r:id="rId27"/>
    <p:sldId id="570" r:id="rId28"/>
    <p:sldId id="571" r:id="rId29"/>
    <p:sldId id="587" r:id="rId30"/>
    <p:sldId id="572" r:id="rId31"/>
    <p:sldId id="573" r:id="rId32"/>
    <p:sldId id="574" r:id="rId33"/>
    <p:sldId id="575" r:id="rId34"/>
    <p:sldId id="576" r:id="rId35"/>
    <p:sldId id="577" r:id="rId36"/>
    <p:sldId id="578" r:id="rId37"/>
    <p:sldId id="579" r:id="rId38"/>
    <p:sldId id="580" r:id="rId39"/>
    <p:sldId id="581" r:id="rId40"/>
    <p:sldId id="582" r:id="rId41"/>
    <p:sldId id="552" r:id="rId42"/>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68" d="100"/>
          <a:sy n="68" d="100"/>
        </p:scale>
        <p:origin x="1650" y="60"/>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11/16/2018</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s-E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s-E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s-E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s-ES"/>
          </a:p>
        </p:txBody>
      </p:sp>
    </p:spTree>
    <p:extLst>
      <p:ext uri="{BB962C8B-B14F-4D97-AF65-F5344CB8AC3E}">
        <p14:creationId xmlns:p14="http://schemas.microsoft.com/office/powerpoint/2010/main" val="101733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s-ES"/>
          </a:p>
        </p:txBody>
      </p:sp>
    </p:spTree>
    <p:extLst>
      <p:ext uri="{BB962C8B-B14F-4D97-AF65-F5344CB8AC3E}">
        <p14:creationId xmlns:p14="http://schemas.microsoft.com/office/powerpoint/2010/main" val="393498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s-ES"/>
          </a:p>
        </p:txBody>
      </p:sp>
    </p:spTree>
    <p:extLst>
      <p:ext uri="{BB962C8B-B14F-4D97-AF65-F5344CB8AC3E}">
        <p14:creationId xmlns:p14="http://schemas.microsoft.com/office/powerpoint/2010/main" val="99401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s-ES"/>
          </a:p>
        </p:txBody>
      </p:sp>
    </p:spTree>
    <p:extLst>
      <p:ext uri="{BB962C8B-B14F-4D97-AF65-F5344CB8AC3E}">
        <p14:creationId xmlns:p14="http://schemas.microsoft.com/office/powerpoint/2010/main" val="376693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s-ES"/>
          </a:p>
        </p:txBody>
      </p:sp>
    </p:spTree>
    <p:extLst>
      <p:ext uri="{BB962C8B-B14F-4D97-AF65-F5344CB8AC3E}">
        <p14:creationId xmlns:p14="http://schemas.microsoft.com/office/powerpoint/2010/main" val="428102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s-ES"/>
          </a:p>
        </p:txBody>
      </p:sp>
    </p:spTree>
    <p:extLst>
      <p:ext uri="{BB962C8B-B14F-4D97-AF65-F5344CB8AC3E}">
        <p14:creationId xmlns:p14="http://schemas.microsoft.com/office/powerpoint/2010/main" val="83032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s-ES"/>
          </a:p>
        </p:txBody>
      </p:sp>
    </p:spTree>
    <p:extLst>
      <p:ext uri="{BB962C8B-B14F-4D97-AF65-F5344CB8AC3E}">
        <p14:creationId xmlns:p14="http://schemas.microsoft.com/office/powerpoint/2010/main" val="408966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s-ES"/>
          </a:p>
        </p:txBody>
      </p:sp>
    </p:spTree>
    <p:extLst>
      <p:ext uri="{BB962C8B-B14F-4D97-AF65-F5344CB8AC3E}">
        <p14:creationId xmlns:p14="http://schemas.microsoft.com/office/powerpoint/2010/main" val="177901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s-ES"/>
          </a:p>
        </p:txBody>
      </p:sp>
    </p:spTree>
    <p:extLst>
      <p:ext uri="{BB962C8B-B14F-4D97-AF65-F5344CB8AC3E}">
        <p14:creationId xmlns:p14="http://schemas.microsoft.com/office/powerpoint/2010/main" val="287558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22</a:t>
            </a:fld>
            <a:endParaRPr lang="es-ES"/>
          </a:p>
        </p:txBody>
      </p:sp>
    </p:spTree>
    <p:extLst>
      <p:ext uri="{BB962C8B-B14F-4D97-AF65-F5344CB8AC3E}">
        <p14:creationId xmlns:p14="http://schemas.microsoft.com/office/powerpoint/2010/main" val="20516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s-ES"/>
          </a:p>
        </p:txBody>
      </p:sp>
    </p:spTree>
    <p:extLst>
      <p:ext uri="{BB962C8B-B14F-4D97-AF65-F5344CB8AC3E}">
        <p14:creationId xmlns:p14="http://schemas.microsoft.com/office/powerpoint/2010/main" val="148704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23</a:t>
            </a:fld>
            <a:endParaRPr lang="es-ES"/>
          </a:p>
        </p:txBody>
      </p:sp>
    </p:spTree>
    <p:extLst>
      <p:ext uri="{BB962C8B-B14F-4D97-AF65-F5344CB8AC3E}">
        <p14:creationId xmlns:p14="http://schemas.microsoft.com/office/powerpoint/2010/main" val="93550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24</a:t>
            </a:fld>
            <a:endParaRPr lang="es-ES"/>
          </a:p>
        </p:txBody>
      </p:sp>
    </p:spTree>
    <p:extLst>
      <p:ext uri="{BB962C8B-B14F-4D97-AF65-F5344CB8AC3E}">
        <p14:creationId xmlns:p14="http://schemas.microsoft.com/office/powerpoint/2010/main" val="179049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25</a:t>
            </a:fld>
            <a:endParaRPr lang="es-ES"/>
          </a:p>
        </p:txBody>
      </p:sp>
    </p:spTree>
    <p:extLst>
      <p:ext uri="{BB962C8B-B14F-4D97-AF65-F5344CB8AC3E}">
        <p14:creationId xmlns:p14="http://schemas.microsoft.com/office/powerpoint/2010/main" val="284660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26</a:t>
            </a:fld>
            <a:endParaRPr lang="es-ES"/>
          </a:p>
        </p:txBody>
      </p:sp>
    </p:spTree>
    <p:extLst>
      <p:ext uri="{BB962C8B-B14F-4D97-AF65-F5344CB8AC3E}">
        <p14:creationId xmlns:p14="http://schemas.microsoft.com/office/powerpoint/2010/main" val="363933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27</a:t>
            </a:fld>
            <a:endParaRPr lang="es-ES"/>
          </a:p>
        </p:txBody>
      </p:sp>
    </p:spTree>
    <p:extLst>
      <p:ext uri="{BB962C8B-B14F-4D97-AF65-F5344CB8AC3E}">
        <p14:creationId xmlns:p14="http://schemas.microsoft.com/office/powerpoint/2010/main" val="206682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29</a:t>
            </a:fld>
            <a:endParaRPr lang="es-ES"/>
          </a:p>
        </p:txBody>
      </p:sp>
    </p:spTree>
    <p:extLst>
      <p:ext uri="{BB962C8B-B14F-4D97-AF65-F5344CB8AC3E}">
        <p14:creationId xmlns:p14="http://schemas.microsoft.com/office/powerpoint/2010/main" val="1538043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30</a:t>
            </a:fld>
            <a:endParaRPr lang="es-ES"/>
          </a:p>
        </p:txBody>
      </p:sp>
    </p:spTree>
    <p:extLst>
      <p:ext uri="{BB962C8B-B14F-4D97-AF65-F5344CB8AC3E}">
        <p14:creationId xmlns:p14="http://schemas.microsoft.com/office/powerpoint/2010/main" val="2622748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31</a:t>
            </a:fld>
            <a:endParaRPr lang="es-ES"/>
          </a:p>
        </p:txBody>
      </p:sp>
    </p:spTree>
    <p:extLst>
      <p:ext uri="{BB962C8B-B14F-4D97-AF65-F5344CB8AC3E}">
        <p14:creationId xmlns:p14="http://schemas.microsoft.com/office/powerpoint/2010/main" val="939392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32</a:t>
            </a:fld>
            <a:endParaRPr lang="es-ES"/>
          </a:p>
        </p:txBody>
      </p:sp>
    </p:spTree>
    <p:extLst>
      <p:ext uri="{BB962C8B-B14F-4D97-AF65-F5344CB8AC3E}">
        <p14:creationId xmlns:p14="http://schemas.microsoft.com/office/powerpoint/2010/main" val="4149115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33</a:t>
            </a:fld>
            <a:endParaRPr lang="es-ES"/>
          </a:p>
        </p:txBody>
      </p:sp>
    </p:spTree>
    <p:extLst>
      <p:ext uri="{BB962C8B-B14F-4D97-AF65-F5344CB8AC3E}">
        <p14:creationId xmlns:p14="http://schemas.microsoft.com/office/powerpoint/2010/main" val="126814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s-ES"/>
          </a:p>
        </p:txBody>
      </p:sp>
    </p:spTree>
    <p:extLst>
      <p:ext uri="{BB962C8B-B14F-4D97-AF65-F5344CB8AC3E}">
        <p14:creationId xmlns:p14="http://schemas.microsoft.com/office/powerpoint/2010/main" val="119252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34</a:t>
            </a:fld>
            <a:endParaRPr lang="es-ES"/>
          </a:p>
        </p:txBody>
      </p:sp>
    </p:spTree>
    <p:extLst>
      <p:ext uri="{BB962C8B-B14F-4D97-AF65-F5344CB8AC3E}">
        <p14:creationId xmlns:p14="http://schemas.microsoft.com/office/powerpoint/2010/main" val="416289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35</a:t>
            </a:fld>
            <a:endParaRPr lang="es-ES"/>
          </a:p>
        </p:txBody>
      </p:sp>
    </p:spTree>
    <p:extLst>
      <p:ext uri="{BB962C8B-B14F-4D97-AF65-F5344CB8AC3E}">
        <p14:creationId xmlns:p14="http://schemas.microsoft.com/office/powerpoint/2010/main" val="3573127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36</a:t>
            </a:fld>
            <a:endParaRPr lang="es-ES"/>
          </a:p>
        </p:txBody>
      </p:sp>
    </p:spTree>
    <p:extLst>
      <p:ext uri="{BB962C8B-B14F-4D97-AF65-F5344CB8AC3E}">
        <p14:creationId xmlns:p14="http://schemas.microsoft.com/office/powerpoint/2010/main" val="194482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37</a:t>
            </a:fld>
            <a:endParaRPr lang="es-ES"/>
          </a:p>
        </p:txBody>
      </p:sp>
    </p:spTree>
    <p:extLst>
      <p:ext uri="{BB962C8B-B14F-4D97-AF65-F5344CB8AC3E}">
        <p14:creationId xmlns:p14="http://schemas.microsoft.com/office/powerpoint/2010/main" val="458110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38</a:t>
            </a:fld>
            <a:endParaRPr lang="es-ES"/>
          </a:p>
        </p:txBody>
      </p:sp>
    </p:spTree>
    <p:extLst>
      <p:ext uri="{BB962C8B-B14F-4D97-AF65-F5344CB8AC3E}">
        <p14:creationId xmlns:p14="http://schemas.microsoft.com/office/powerpoint/2010/main" val="2586455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39</a:t>
            </a:fld>
            <a:endParaRPr lang="es-ES"/>
          </a:p>
        </p:txBody>
      </p:sp>
    </p:spTree>
    <p:extLst>
      <p:ext uri="{BB962C8B-B14F-4D97-AF65-F5344CB8AC3E}">
        <p14:creationId xmlns:p14="http://schemas.microsoft.com/office/powerpoint/2010/main" val="318426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s-ES"/>
          </a:p>
        </p:txBody>
      </p:sp>
    </p:spTree>
    <p:extLst>
      <p:ext uri="{BB962C8B-B14F-4D97-AF65-F5344CB8AC3E}">
        <p14:creationId xmlns:p14="http://schemas.microsoft.com/office/powerpoint/2010/main" val="139359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s-ES"/>
          </a:p>
        </p:txBody>
      </p:sp>
    </p:spTree>
    <p:extLst>
      <p:ext uri="{BB962C8B-B14F-4D97-AF65-F5344CB8AC3E}">
        <p14:creationId xmlns:p14="http://schemas.microsoft.com/office/powerpoint/2010/main" val="377809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s-ES"/>
          </a:p>
        </p:txBody>
      </p:sp>
    </p:spTree>
    <p:extLst>
      <p:ext uri="{BB962C8B-B14F-4D97-AF65-F5344CB8AC3E}">
        <p14:creationId xmlns:p14="http://schemas.microsoft.com/office/powerpoint/2010/main" val="34846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s-ES"/>
          </a:p>
        </p:txBody>
      </p:sp>
    </p:spTree>
    <p:extLst>
      <p:ext uri="{BB962C8B-B14F-4D97-AF65-F5344CB8AC3E}">
        <p14:creationId xmlns:p14="http://schemas.microsoft.com/office/powerpoint/2010/main" val="270145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s-ES"/>
          </a:p>
        </p:txBody>
      </p:sp>
    </p:spTree>
    <p:extLst>
      <p:ext uri="{BB962C8B-B14F-4D97-AF65-F5344CB8AC3E}">
        <p14:creationId xmlns:p14="http://schemas.microsoft.com/office/powerpoint/2010/main" val="322596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s-ES"/>
          </a:p>
        </p:txBody>
      </p:sp>
    </p:spTree>
    <p:extLst>
      <p:ext uri="{BB962C8B-B14F-4D97-AF65-F5344CB8AC3E}">
        <p14:creationId xmlns:p14="http://schemas.microsoft.com/office/powerpoint/2010/main" val="390527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16/11/2018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16/11/2018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16/11/2018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
        <p:nvSpPr>
          <p:cNvPr id="8"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16/11/2018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16/11/2018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16/11/2018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16/11/2018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16/11/2018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16/11/2018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16/11/2018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16/11/2018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16/11/2018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s-ES" sz="1800" b="1" dirty="0">
                <a:solidFill>
                  <a:srgbClr val="FFFFFF"/>
                </a:solidFill>
                <a:effectLst>
                  <a:outerShdw blurRad="38100" dist="38100" dir="2700000" algn="tl">
                    <a:srgbClr val="000000"/>
                  </a:outerShdw>
                </a:effectLst>
              </a:rPr>
              <a:t>ITECreta</a:t>
            </a:r>
            <a:r>
              <a:rPr lang="es-ES"/>
              <a:t> </a:t>
            </a:r>
            <a:r>
              <a:t/>
            </a:r>
            <a:br/>
            <a:r>
              <a:rPr lang="es-ES" sz="1800" b="1" dirty="0">
                <a:solidFill>
                  <a:srgbClr val="FFFFFF"/>
                </a:solidFill>
                <a:effectLst>
                  <a:outerShdw blurRad="38100" dist="38100" dir="2700000" algn="tl">
                    <a:srgbClr val="000000"/>
                  </a:outerShdw>
                </a:effectLst>
              </a:rPr>
              <a:t>Heraclión Creta, Grecia</a:t>
            </a:r>
            <a:endParaRPr lang="es-ES"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s-ES" sz="2000" b="1" dirty="0">
                <a:solidFill>
                  <a:srgbClr val="FFFFFF"/>
                </a:solidFill>
                <a:effectLst>
                  <a:outerShdw blurRad="38100" dist="38100" dir="2700000" algn="tl">
                    <a:srgbClr val="000000"/>
                  </a:outerShdw>
                </a:effectLst>
                <a:latin typeface="Arial Narrow"/>
              </a:rPr>
              <a:t>Instituto Tecnológico de Educación de Creta</a:t>
            </a:r>
            <a:endParaRPr lang="es-ES" sz="2000" b="1" dirty="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prstClr val="white"/>
                </a:solidFill>
              </a:rPr>
              <a:t>UNIDAD 14</a:t>
            </a:r>
          </a:p>
          <a:p>
            <a:pPr algn="ctr"/>
            <a:r>
              <a:rPr lang="es-ES" sz="3600" dirty="0">
                <a:solidFill>
                  <a:prstClr val="white"/>
                </a:solidFill>
              </a:rPr>
              <a:t>Protocolos de comunicación</a:t>
            </a:r>
            <a:endParaRPr lang="es-ES"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Código (2)</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s-ES" sz="1000" dirty="0"/>
          </a:p>
        </p:txBody>
      </p:sp>
      <p:sp>
        <p:nvSpPr>
          <p:cNvPr id="9" name="Ορθογώνιο 8">
            <a:extLst>
              <a:ext uri="{FF2B5EF4-FFF2-40B4-BE49-F238E27FC236}">
                <a16:creationId xmlns:a16="http://schemas.microsoft.com/office/drawing/2014/main" id="{4200BF44-83D5-46BE-A437-E23BD236C1BE}"/>
              </a:ext>
            </a:extLst>
          </p:cNvPr>
          <p:cNvSpPr/>
          <p:nvPr/>
        </p:nvSpPr>
        <p:spPr>
          <a:xfrm>
            <a:off x="404037" y="451936"/>
            <a:ext cx="8335926" cy="5444504"/>
          </a:xfrm>
          <a:prstGeom prst="rect">
            <a:avLst/>
          </a:prstGeom>
        </p:spPr>
        <p:txBody>
          <a:bodyPr wrap="square">
            <a:spAutoFit/>
          </a:bodyPr>
          <a:lstStyle/>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void</a:t>
            </a:r>
            <a:r>
              <a:rPr lang="es-ES" dirty="0"/>
              <a:t> </a:t>
            </a:r>
            <a:r>
              <a:rPr lang="es-ES" sz="1100" dirty="0">
                <a:latin typeface="Consolas" panose="020B0609020204030204" pitchFamily="49" charset="0"/>
              </a:rPr>
              <a:t>loop()</a:t>
            </a:r>
          </a:p>
          <a:p>
            <a:pPr algn="just" fontAlgn="auto">
              <a:lnSpc>
                <a:spcPct val="150000"/>
              </a:lnSpc>
              <a:spcBef>
                <a:spcPts val="0"/>
              </a:spcBef>
              <a:spcAft>
                <a:spcPts val="0"/>
              </a:spcAft>
              <a:defRPr/>
            </a:pPr>
            <a:r>
              <a:rPr lang="es-ES" sz="1100" dirty="0">
                <a:latin typeface="Consolas" panose="020B0609020204030204" pitchFamily="49" charset="0"/>
              </a:rPr>
              <a:t>{</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a:t>
            </a:r>
            <a:r>
              <a:rPr lang="es-ES" sz="1100" dirty="0">
                <a:solidFill>
                  <a:schemeClr val="bg1">
                    <a:lumMod val="65000"/>
                  </a:schemeClr>
                </a:solidFill>
                <a:latin typeface="Consolas" panose="020B0609020204030204" pitchFamily="49" charset="0"/>
              </a:rPr>
              <a:t>// Comprueba si hay datos entrantes. </a:t>
            </a:r>
          </a:p>
          <a:p>
            <a:pPr algn="just" fontAlgn="auto">
              <a:lnSpc>
                <a:spcPct val="150000"/>
              </a:lnSpc>
              <a:spcBef>
                <a:spcPts val="0"/>
              </a:spcBef>
              <a:spcAft>
                <a:spcPts val="0"/>
              </a:spcAft>
              <a:defRPr/>
            </a:pPr>
            <a:r>
              <a:rPr lang="es-ES" sz="1100" dirty="0">
                <a:solidFill>
                  <a:schemeClr val="accent4">
                    <a:lumMod val="75000"/>
                  </a:schemeClr>
                </a:solidFill>
                <a:latin typeface="Consolas" panose="020B0609020204030204" pitchFamily="49" charset="0"/>
              </a:rPr>
              <a:t>  </a:t>
            </a:r>
            <a:r>
              <a:rPr lang="en-US" sz="1100" dirty="0">
                <a:solidFill>
                  <a:schemeClr val="accent4">
                    <a:lumMod val="75000"/>
                  </a:schemeClr>
                </a:solidFill>
                <a:latin typeface="Consolas" panose="020B0609020204030204" pitchFamily="49" charset="0"/>
              </a:rPr>
              <a:t>	</a:t>
            </a:r>
            <a:r>
              <a:rPr lang="es-ES" sz="1100" dirty="0">
                <a:solidFill>
                  <a:schemeClr val="accent4">
                    <a:lumMod val="75000"/>
                  </a:schemeClr>
                </a:solidFill>
                <a:latin typeface="Consolas" panose="020B0609020204030204" pitchFamily="49" charset="0"/>
              </a:rPr>
              <a:t>if</a:t>
            </a:r>
            <a:r>
              <a:rPr lang="es-ES" sz="1100" dirty="0">
                <a:latin typeface="Consolas" panose="020B0609020204030204" pitchFamily="49" charset="0"/>
              </a:rPr>
              <a:t> (bluetooth.</a:t>
            </a:r>
            <a:r>
              <a:rPr lang="es-ES" sz="1100" dirty="0">
                <a:solidFill>
                  <a:schemeClr val="accent2"/>
                </a:solidFill>
                <a:latin typeface="Consolas" panose="020B0609020204030204" pitchFamily="49" charset="0"/>
              </a:rPr>
              <a:t>available</a:t>
            </a:r>
            <a:r>
              <a:rPr lang="es-ES" sz="1100" dirty="0">
                <a:latin typeface="Consolas" panose="020B0609020204030204" pitchFamily="49" charset="0"/>
              </a:rPr>
              <a:t>())</a:t>
            </a:r>
          </a:p>
          <a:p>
            <a:pPr algn="just" fontAlgn="auto">
              <a:lnSpc>
                <a:spcPct val="150000"/>
              </a:lnSpc>
              <a:spcBef>
                <a:spcPts val="0"/>
              </a:spcBef>
              <a:spcAft>
                <a:spcPts val="0"/>
              </a:spcAft>
              <a:defRPr/>
            </a:pPr>
            <a:r>
              <a:rPr lang="es-ES" sz="1100" dirty="0">
                <a:latin typeface="Consolas" panose="020B0609020204030204" pitchFamily="49" charset="0"/>
              </a:rPr>
              <a:t>  </a:t>
            </a:r>
            <a:r>
              <a:rPr lang="en-US" sz="1100" dirty="0">
                <a:latin typeface="Consolas" panose="020B0609020204030204" pitchFamily="49" charset="0"/>
              </a:rPr>
              <a:t>	</a:t>
            </a:r>
            <a:r>
              <a:rPr lang="es-ES" sz="1100" dirty="0">
                <a:latin typeface="Consolas" panose="020B0609020204030204" pitchFamily="49" charset="0"/>
              </a:rPr>
              <a:t>{</a:t>
            </a:r>
          </a:p>
          <a:p>
            <a:pPr algn="just" fontAlgn="auto">
              <a:lnSpc>
                <a:spcPct val="150000"/>
              </a:lnSpc>
              <a:spcBef>
                <a:spcPts val="0"/>
              </a:spcBef>
              <a:spcAft>
                <a:spcPts val="0"/>
              </a:spcAft>
              <a:defRPr/>
            </a:pPr>
            <a:r>
              <a:rPr lang="en-US" sz="1100" dirty="0">
                <a:solidFill>
                  <a:schemeClr val="bg1">
                    <a:lumMod val="65000"/>
                  </a:schemeClr>
                </a:solidFill>
                <a:latin typeface="Consolas" panose="020B0609020204030204" pitchFamily="49" charset="0"/>
              </a:rPr>
              <a:t>		</a:t>
            </a:r>
            <a:r>
              <a:rPr lang="es-ES" sz="1100" dirty="0">
                <a:solidFill>
                  <a:schemeClr val="bg1">
                    <a:lumMod val="65000"/>
                  </a:schemeClr>
                </a:solidFill>
                <a:latin typeface="Consolas" panose="020B0609020204030204" pitchFamily="49" charset="0"/>
              </a:rPr>
              <a:t>// Lee los datos entrantes.</a:t>
            </a:r>
          </a:p>
          <a:p>
            <a:pPr algn="just" fontAlgn="auto">
              <a:lnSpc>
                <a:spcPct val="150000"/>
              </a:lnSpc>
              <a:spcBef>
                <a:spcPts val="0"/>
              </a:spcBef>
              <a:spcAft>
                <a:spcPts val="0"/>
              </a:spcAft>
              <a:defRPr/>
            </a:pPr>
            <a:r>
              <a:rPr lang="es-ES" dirty="0"/>
              <a:t>    </a:t>
            </a:r>
            <a:r>
              <a:rPr lang="en-US" dirty="0"/>
              <a:t>		</a:t>
            </a:r>
            <a:r>
              <a:rPr lang="es-ES" sz="1100" dirty="0">
                <a:latin typeface="Consolas" panose="020B0609020204030204" pitchFamily="49" charset="0"/>
              </a:rPr>
              <a:t>bt_input = bluetooth.</a:t>
            </a:r>
            <a:r>
              <a:rPr lang="es-ES" sz="1100" dirty="0">
                <a:solidFill>
                  <a:schemeClr val="accent2"/>
                </a:solidFill>
                <a:latin typeface="Consolas" panose="020B0609020204030204" pitchFamily="49" charset="0"/>
              </a:rPr>
              <a:t>read</a:t>
            </a:r>
            <a:r>
              <a:rPr lang="es-ES" sz="1100" dirty="0">
                <a:latin typeface="Consolas" panose="020B0609020204030204" pitchFamily="49" charset="0"/>
              </a:rPr>
              <a:t>();</a:t>
            </a:r>
          </a:p>
          <a:p>
            <a:pPr algn="just" fontAlgn="auto">
              <a:lnSpc>
                <a:spcPct val="150000"/>
              </a:lnSpc>
              <a:spcBef>
                <a:spcPts val="0"/>
              </a:spcBef>
              <a:spcAft>
                <a:spcPts val="0"/>
              </a:spcAft>
              <a:defRPr/>
            </a:pPr>
            <a:r>
              <a:rPr lang="es-ES" dirty="0"/>
              <a:t>    </a:t>
            </a:r>
            <a:r>
              <a:rPr lang="en-US" dirty="0"/>
              <a:t>		</a:t>
            </a:r>
            <a:r>
              <a:rPr lang="es-ES" sz="1100" dirty="0">
                <a:solidFill>
                  <a:schemeClr val="bg1">
                    <a:lumMod val="65000"/>
                  </a:schemeClr>
                </a:solidFill>
                <a:latin typeface="Consolas" panose="020B0609020204030204" pitchFamily="49" charset="0"/>
              </a:rPr>
              <a:t>// Si el carácter entrante es un «1», fija el GPIO 13 (LED) en «ALTO».</a:t>
            </a:r>
          </a:p>
          <a:p>
            <a:pPr algn="just" fontAlgn="auto">
              <a:lnSpc>
                <a:spcPct val="150000"/>
              </a:lnSpc>
              <a:spcBef>
                <a:spcPts val="0"/>
              </a:spcBef>
              <a:spcAft>
                <a:spcPts val="0"/>
              </a:spcAft>
              <a:defRPr/>
            </a:pPr>
            <a:r>
              <a:rPr lang="es-ES" dirty="0"/>
              <a:t>    </a:t>
            </a:r>
            <a:r>
              <a:rPr lang="en-US" dirty="0"/>
              <a:t>		</a:t>
            </a:r>
            <a:r>
              <a:rPr lang="es-ES" sz="1100" dirty="0">
                <a:solidFill>
                  <a:schemeClr val="accent4">
                    <a:lumMod val="75000"/>
                  </a:schemeClr>
                </a:solidFill>
                <a:latin typeface="Consolas" panose="020B0609020204030204" pitchFamily="49" charset="0"/>
              </a:rPr>
              <a:t>if</a:t>
            </a:r>
            <a:r>
              <a:rPr lang="es-ES" sz="1100" dirty="0">
                <a:latin typeface="Consolas" panose="020B0609020204030204" pitchFamily="49" charset="0"/>
              </a:rPr>
              <a:t> ((</a:t>
            </a:r>
            <a:r>
              <a:rPr lang="es-ES" sz="1100" dirty="0">
                <a:solidFill>
                  <a:schemeClr val="accent5">
                    <a:lumMod val="75000"/>
                  </a:schemeClr>
                </a:solidFill>
                <a:latin typeface="Consolas" panose="020B0609020204030204" pitchFamily="49" charset="0"/>
              </a:rPr>
              <a:t>char</a:t>
            </a:r>
            <a:r>
              <a:rPr lang="es-ES" sz="1100" dirty="0">
                <a:latin typeface="Consolas" panose="020B0609020204030204" pitchFamily="49" charset="0"/>
              </a:rPr>
              <a:t>)bt_input == </a:t>
            </a:r>
            <a:r>
              <a:rPr lang="es-ES" sz="1100" dirty="0">
                <a:solidFill>
                  <a:schemeClr val="accent5">
                    <a:lumMod val="75000"/>
                  </a:schemeClr>
                </a:solidFill>
                <a:latin typeface="Consolas" panose="020B0609020204030204" pitchFamily="49" charset="0"/>
              </a:rPr>
              <a:t>'1'</a:t>
            </a:r>
            <a:r>
              <a:rPr lang="es-ES" sz="1100" dirty="0">
                <a:latin typeface="Consolas" panose="020B0609020204030204" pitchFamily="49" charset="0"/>
              </a:rPr>
              <a:t>)</a:t>
            </a:r>
          </a:p>
          <a:p>
            <a:pPr algn="just" fontAlgn="auto">
              <a:lnSpc>
                <a:spcPct val="150000"/>
              </a:lnSpc>
              <a:spcBef>
                <a:spcPts val="0"/>
              </a:spcBef>
              <a:spcAft>
                <a:spcPts val="0"/>
              </a:spcAft>
              <a:defRPr/>
            </a:pPr>
            <a:r>
              <a:rPr lang="es-ES" sz="1100" dirty="0">
                <a:latin typeface="Consolas" panose="020B0609020204030204" pitchFamily="49" charset="0"/>
              </a:rPr>
              <a:t>    </a:t>
            </a:r>
            <a:r>
              <a:rPr lang="en-US" sz="1100" dirty="0">
                <a:latin typeface="Consolas" panose="020B0609020204030204" pitchFamily="49" charset="0"/>
              </a:rPr>
              <a:t>		</a:t>
            </a:r>
            <a:r>
              <a:rPr lang="es-ES" sz="1100" dirty="0">
                <a:latin typeface="Consolas" panose="020B0609020204030204" pitchFamily="49" charset="0"/>
              </a:rPr>
              <a:t>{</a:t>
            </a:r>
          </a:p>
          <a:p>
            <a:pPr algn="just" fontAlgn="auto">
              <a:lnSpc>
                <a:spcPct val="150000"/>
              </a:lnSpc>
              <a:spcBef>
                <a:spcPts val="0"/>
              </a:spcBef>
              <a:spcAft>
                <a:spcPts val="0"/>
              </a:spcAft>
              <a:defRPr/>
            </a:pPr>
            <a:r>
              <a:rPr lang="es-ES" dirty="0"/>
              <a:t>      </a:t>
            </a:r>
            <a:r>
              <a:rPr lang="en-US" dirty="0"/>
              <a:t>			</a:t>
            </a:r>
            <a:r>
              <a:rPr lang="es-ES" sz="1100" dirty="0">
                <a:solidFill>
                  <a:schemeClr val="accent2"/>
                </a:solidFill>
                <a:latin typeface="Consolas" panose="020B0609020204030204" pitchFamily="49" charset="0"/>
              </a:rPr>
              <a:t>digitalWrite</a:t>
            </a:r>
            <a:r>
              <a:rPr lang="es-ES" sz="1100" dirty="0">
                <a:latin typeface="Consolas" panose="020B0609020204030204" pitchFamily="49" charset="0"/>
              </a:rPr>
              <a:t>(13, </a:t>
            </a:r>
            <a:r>
              <a:rPr lang="es-ES" sz="1100" dirty="0">
                <a:solidFill>
                  <a:schemeClr val="accent5">
                    <a:lumMod val="75000"/>
                  </a:schemeClr>
                </a:solidFill>
                <a:latin typeface="Consolas" panose="020B0609020204030204" pitchFamily="49" charset="0"/>
              </a:rPr>
              <a:t>HIGH</a:t>
            </a:r>
            <a:r>
              <a:rPr lang="es-ES" sz="1100" dirty="0">
                <a:latin typeface="Consolas" panose="020B0609020204030204" pitchFamily="49" charset="0"/>
              </a:rPr>
              <a:t>);</a:t>
            </a:r>
          </a:p>
          <a:p>
            <a:pPr algn="just" fontAlgn="auto">
              <a:lnSpc>
                <a:spcPct val="150000"/>
              </a:lnSpc>
              <a:spcBef>
                <a:spcPts val="0"/>
              </a:spcBef>
              <a:spcAft>
                <a:spcPts val="0"/>
              </a:spcAft>
              <a:defRPr/>
            </a:pPr>
            <a:r>
              <a:rPr lang="es-ES" sz="1100" dirty="0">
                <a:latin typeface="Consolas" panose="020B0609020204030204" pitchFamily="49" charset="0"/>
              </a:rPr>
              <a:t>    </a:t>
            </a:r>
            <a:r>
              <a:rPr lang="en-US" sz="1100" dirty="0">
                <a:latin typeface="Consolas" panose="020B0609020204030204" pitchFamily="49" charset="0"/>
              </a:rPr>
              <a:t>		</a:t>
            </a:r>
            <a:r>
              <a:rPr lang="es-ES" sz="1100" dirty="0">
                <a:latin typeface="Consolas" panose="020B0609020204030204" pitchFamily="49" charset="0"/>
              </a:rPr>
              <a:t>}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Si el carácter entrante es un «0», fija el GPIO 13 (LED) en «BAJO».</a:t>
            </a:r>
          </a:p>
          <a:p>
            <a:pPr lvl="4"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char</a:t>
            </a:r>
            <a:r>
              <a:rPr lang="es-ES" sz="1000" dirty="0">
                <a:latin typeface="Consolas" panose="020B0609020204030204" pitchFamily="49" charset="0"/>
              </a:rPr>
              <a:t>)bt_input == </a:t>
            </a:r>
            <a:r>
              <a:rPr lang="es-ES" sz="1000" dirty="0">
                <a:solidFill>
                  <a:schemeClr val="accent5">
                    <a:lumMod val="75000"/>
                  </a:schemeClr>
                </a:solidFill>
                <a:latin typeface="Consolas" panose="020B0609020204030204" pitchFamily="49" charset="0"/>
              </a:rPr>
              <a:t>'0'</a:t>
            </a:r>
            <a:r>
              <a:rPr lang="es-ES" sz="1000" dirty="0">
                <a:latin typeface="Consolas" panose="020B0609020204030204" pitchFamily="49" charset="0"/>
              </a:rPr>
              <a:t>)</a:t>
            </a:r>
          </a:p>
          <a:p>
            <a:pPr lvl="4" algn="just" fontAlgn="auto">
              <a:lnSpc>
                <a:spcPct val="150000"/>
              </a:lnSpc>
              <a:spcBef>
                <a:spcPts val="0"/>
              </a:spcBef>
              <a:spcAft>
                <a:spcPts val="0"/>
              </a:spcAft>
              <a:defRPr/>
            </a:pPr>
            <a:r>
              <a:rPr lang="es-ES" sz="1000" dirty="0">
                <a:latin typeface="Consolas" panose="020B0609020204030204" pitchFamily="49" charset="0"/>
              </a:rPr>
              <a:t>{</a:t>
            </a:r>
          </a:p>
          <a:p>
            <a:pPr lvl="4" algn="just"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digitalWrite</a:t>
            </a:r>
            <a:r>
              <a:rPr lang="es-ES" sz="1000" dirty="0">
                <a:latin typeface="Consolas" panose="020B0609020204030204" pitchFamily="49" charset="0"/>
              </a:rPr>
              <a:t>(13, </a:t>
            </a:r>
            <a:r>
              <a:rPr lang="es-ES" sz="1000" dirty="0">
                <a:solidFill>
                  <a:schemeClr val="accent5">
                    <a:lumMod val="75000"/>
                  </a:schemeClr>
                </a:solidFill>
                <a:latin typeface="Consolas" panose="020B0609020204030204" pitchFamily="49" charset="0"/>
              </a:rPr>
              <a:t>LOW</a:t>
            </a:r>
            <a:r>
              <a:rPr lang="es-ES" sz="1000" dirty="0">
                <a:latin typeface="Consolas" panose="020B0609020204030204" pitchFamily="49" charset="0"/>
              </a:rPr>
              <a:t>);</a:t>
            </a:r>
          </a:p>
          <a:p>
            <a:pPr lvl="4" algn="just" fontAlgn="auto">
              <a:lnSpc>
                <a:spcPct val="150000"/>
              </a:lnSpc>
              <a:spcBef>
                <a:spcPts val="0"/>
              </a:spcBef>
              <a:spcAft>
                <a:spcPts val="0"/>
              </a:spcAft>
              <a:defRPr/>
            </a:pP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Graba la lectura de caracteres en el hardware UART para depurar.</a:t>
            </a:r>
          </a:p>
          <a:p>
            <a:pPr algn="just"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println</a:t>
            </a:r>
            <a:r>
              <a:rPr lang="es-ES" sz="1000" dirty="0">
                <a:latin typeface="Consolas" panose="020B0609020204030204" pitchFamily="49" charset="0"/>
              </a:rPr>
              <a:t>(bt_input);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endParaRPr lang="es-ES" sz="1100" dirty="0">
              <a:latin typeface="Calibri" pitchFamily="34" charset="0"/>
            </a:endParaRPr>
          </a:p>
        </p:txBody>
      </p:sp>
    </p:spTree>
    <p:extLst>
      <p:ext uri="{BB962C8B-B14F-4D97-AF65-F5344CB8AC3E}">
        <p14:creationId xmlns:p14="http://schemas.microsoft.com/office/powerpoint/2010/main" val="187402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s-ES"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La Aplicación Móvil</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s-ES" sz="1000" dirty="0"/>
          </a:p>
        </p:txBody>
      </p:sp>
      <p:sp>
        <p:nvSpPr>
          <p:cNvPr id="10" name="TextBox 11">
            <a:extLst>
              <a:ext uri="{FF2B5EF4-FFF2-40B4-BE49-F238E27FC236}">
                <a16:creationId xmlns:a16="http://schemas.microsoft.com/office/drawing/2014/main" id="{2535E791-FE7C-4B63-B5AE-08FFD5F0EF57}"/>
              </a:ext>
            </a:extLst>
          </p:cNvPr>
          <p:cNvSpPr txBox="1">
            <a:spLocks noChangeArrowheads="1"/>
          </p:cNvSpPr>
          <p:nvPr/>
        </p:nvSpPr>
        <p:spPr bwMode="auto">
          <a:xfrm>
            <a:off x="177640" y="1297746"/>
            <a:ext cx="8200239" cy="4247317"/>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rPr>
              <a:t>Existen varias aplicaciones móviles para comunicarse con </a:t>
            </a:r>
          </a:p>
          <a:p>
            <a:pPr algn="just">
              <a:lnSpc>
                <a:spcPct val="150000"/>
              </a:lnSpc>
            </a:pPr>
            <a:r>
              <a:rPr lang="es-ES" sz="2000" dirty="0">
                <a:latin typeface="Calibri" pitchFamily="34" charset="0"/>
              </a:rPr>
              <a:t>una conexión Bluetooth. Están disponibles para la</a:t>
            </a:r>
          </a:p>
          <a:p>
            <a:pPr algn="just">
              <a:lnSpc>
                <a:spcPct val="150000"/>
              </a:lnSpc>
            </a:pPr>
            <a:r>
              <a:rPr lang="es-ES" sz="2000" dirty="0">
                <a:latin typeface="Calibri" pitchFamily="34" charset="0"/>
              </a:rPr>
              <a:t>mayoría de las plataformas, incluyendo Android e iOS.</a:t>
            </a:r>
          </a:p>
          <a:p>
            <a:pPr algn="just">
              <a:lnSpc>
                <a:spcPct val="150000"/>
              </a:lnSpc>
            </a:pPr>
            <a:endParaRPr lang="es-ES" sz="2000" dirty="0">
              <a:latin typeface="Calibri" pitchFamily="34" charset="0"/>
            </a:endParaRPr>
          </a:p>
          <a:p>
            <a:pPr algn="just">
              <a:lnSpc>
                <a:spcPct val="150000"/>
              </a:lnSpc>
            </a:pPr>
            <a:r>
              <a:rPr lang="es-ES" sz="2000" dirty="0">
                <a:latin typeface="Calibri" pitchFamily="34" charset="0"/>
              </a:rPr>
              <a:t>Como vamos a intercambiar datos de serie y necesitamoss</a:t>
            </a:r>
          </a:p>
          <a:p>
            <a:pPr algn="just">
              <a:lnSpc>
                <a:spcPct val="150000"/>
              </a:lnSpc>
            </a:pPr>
            <a:r>
              <a:rPr lang="es-ES" sz="2000" dirty="0">
                <a:latin typeface="Calibri" pitchFamily="34" charset="0"/>
              </a:rPr>
              <a:t>un poco más de control durante el proceso, escogimos </a:t>
            </a:r>
            <a:r>
              <a:rPr lang="es-ES" sz="2000" b="1" dirty="0">
                <a:latin typeface="Calibri" pitchFamily="34" charset="0"/>
              </a:rPr>
              <a:t>Terminal Serie Bluetooth </a:t>
            </a:r>
            <a:r>
              <a:rPr lang="es-ES" sz="2000" dirty="0">
                <a:latin typeface="Calibri" pitchFamily="34" charset="0"/>
              </a:rPr>
              <a:t>para el sistema operativo de Android por Kai Morich (disponible en la Tienda de Google Play). Como implica el nombre, es una aplicación de terminal para dispositivos de serie. </a:t>
            </a:r>
          </a:p>
        </p:txBody>
      </p:sp>
      <p:pic>
        <p:nvPicPr>
          <p:cNvPr id="11" name="Εικόνα 5">
            <a:extLst>
              <a:ext uri="{FF2B5EF4-FFF2-40B4-BE49-F238E27FC236}">
                <a16:creationId xmlns:a16="http://schemas.microsoft.com/office/drawing/2014/main" id="{F316B6B2-9604-473E-8869-A27D10E06380}"/>
              </a:ext>
            </a:extLst>
          </p:cNvPr>
          <p:cNvPicPr>
            <a:picLocks noChangeAspect="1"/>
          </p:cNvPicPr>
          <p:nvPr/>
        </p:nvPicPr>
        <p:blipFill>
          <a:blip r:embed="rId5"/>
          <a:srcRect/>
          <a:stretch>
            <a:fillRect/>
          </a:stretch>
        </p:blipFill>
        <p:spPr bwMode="auto">
          <a:xfrm>
            <a:off x="5936021" y="814195"/>
            <a:ext cx="2857500" cy="2857500"/>
          </a:xfrm>
          <a:prstGeom prst="rect">
            <a:avLst/>
          </a:prstGeom>
          <a:noFill/>
          <a:ln w="9525">
            <a:noFill/>
            <a:miter lim="800000"/>
            <a:headEnd/>
            <a:tailEnd/>
          </a:ln>
        </p:spPr>
      </p:pic>
    </p:spTree>
    <p:extLst>
      <p:ext uri="{BB962C8B-B14F-4D97-AF65-F5344CB8AC3E}">
        <p14:creationId xmlns:p14="http://schemas.microsoft.com/office/powerpoint/2010/main" val="399849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La Aplicación Móvil</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s-ES" sz="1000" dirty="0"/>
          </a:p>
        </p:txBody>
      </p:sp>
      <p:sp>
        <p:nvSpPr>
          <p:cNvPr id="14" name="TextBox 11">
            <a:extLst>
              <a:ext uri="{FF2B5EF4-FFF2-40B4-BE49-F238E27FC236}">
                <a16:creationId xmlns:a16="http://schemas.microsoft.com/office/drawing/2014/main" id="{C1A93469-0A74-41A7-88E3-C2E092A87192}"/>
              </a:ext>
            </a:extLst>
          </p:cNvPr>
          <p:cNvSpPr txBox="1">
            <a:spLocks noChangeArrowheads="1"/>
          </p:cNvSpPr>
          <p:nvPr/>
        </p:nvSpPr>
        <p:spPr bwMode="auto">
          <a:xfrm>
            <a:off x="346745" y="532262"/>
            <a:ext cx="4744499" cy="4201150"/>
          </a:xfrm>
          <a:prstGeom prst="rect">
            <a:avLst/>
          </a:prstGeom>
          <a:noFill/>
          <a:ln w="9525">
            <a:noFill/>
            <a:miter lim="800000"/>
            <a:headEnd/>
            <a:tailEnd/>
          </a:ln>
        </p:spPr>
        <p:txBody>
          <a:bodyPr wrap="square">
            <a:spAutoFit/>
          </a:bodyPr>
          <a:lstStyle/>
          <a:p>
            <a:pPr algn="just">
              <a:lnSpc>
                <a:spcPct val="150000"/>
              </a:lnSpc>
            </a:pPr>
            <a:endParaRPr lang="es-ES" dirty="0">
              <a:latin typeface="Calibri" pitchFamily="34" charset="0"/>
            </a:endParaRPr>
          </a:p>
          <a:p>
            <a:pPr algn="just">
              <a:lnSpc>
                <a:spcPct val="150000"/>
              </a:lnSpc>
            </a:pPr>
            <a:r>
              <a:rPr lang="es-ES" sz="2000" dirty="0">
                <a:latin typeface="Calibri" pitchFamily="34" charset="0"/>
              </a:rPr>
              <a:t>La aplicación mostrará una pantalla de terminal vacía cuando se pone en marcha. Tendremos que conectar el dispositivo Bluetooth capaz de intercambiar datos serie.</a:t>
            </a:r>
          </a:p>
          <a:p>
            <a:pPr algn="just">
              <a:lnSpc>
                <a:spcPct val="150000"/>
              </a:lnSpc>
            </a:pPr>
            <a:endParaRPr lang="es-ES" sz="2000" dirty="0">
              <a:latin typeface="Calibri" pitchFamily="34" charset="0"/>
            </a:endParaRPr>
          </a:p>
          <a:p>
            <a:pPr algn="just">
              <a:lnSpc>
                <a:spcPct val="150000"/>
              </a:lnSpc>
            </a:pPr>
            <a:r>
              <a:rPr lang="es-ES" sz="2000" dirty="0">
                <a:latin typeface="Calibri" pitchFamily="34" charset="0"/>
              </a:rPr>
              <a:t>Pulsa en el icono siguiente al rótulo «Terminal» para abrir el menú de la aplicación. </a:t>
            </a:r>
          </a:p>
          <a:p>
            <a:pPr algn="just">
              <a:lnSpc>
                <a:spcPct val="150000"/>
              </a:lnSpc>
            </a:pPr>
            <a:endParaRPr lang="es-ES" dirty="0">
              <a:latin typeface="Calibri" pitchFamily="34" charset="0"/>
            </a:endParaRPr>
          </a:p>
        </p:txBody>
      </p:sp>
      <p:pic>
        <p:nvPicPr>
          <p:cNvPr id="15" name="Εικόνα 2">
            <a:extLst>
              <a:ext uri="{FF2B5EF4-FFF2-40B4-BE49-F238E27FC236}">
                <a16:creationId xmlns:a16="http://schemas.microsoft.com/office/drawing/2014/main" id="{816A66F7-D296-44BF-B298-E0D33146D4D2}"/>
              </a:ext>
            </a:extLst>
          </p:cNvPr>
          <p:cNvPicPr>
            <a:picLocks noChangeAspect="1"/>
          </p:cNvPicPr>
          <p:nvPr/>
        </p:nvPicPr>
        <p:blipFill>
          <a:blip r:embed="rId5"/>
          <a:srcRect/>
          <a:stretch>
            <a:fillRect/>
          </a:stretch>
        </p:blipFill>
        <p:spPr bwMode="auto">
          <a:xfrm>
            <a:off x="5473700" y="1168631"/>
            <a:ext cx="3213100" cy="4016375"/>
          </a:xfrm>
          <a:prstGeom prst="rect">
            <a:avLst/>
          </a:prstGeom>
          <a:noFill/>
          <a:ln w="9525">
            <a:noFill/>
            <a:miter lim="800000"/>
            <a:headEnd/>
            <a:tailEnd/>
          </a:ln>
        </p:spPr>
      </p:pic>
    </p:spTree>
    <p:extLst>
      <p:ext uri="{BB962C8B-B14F-4D97-AF65-F5344CB8AC3E}">
        <p14:creationId xmlns:p14="http://schemas.microsoft.com/office/powerpoint/2010/main" val="213198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La Aplicación Móvil</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s-ES" sz="1000" dirty="0"/>
          </a:p>
        </p:txBody>
      </p:sp>
      <p:sp>
        <p:nvSpPr>
          <p:cNvPr id="10" name="TextBox 11">
            <a:extLst>
              <a:ext uri="{FF2B5EF4-FFF2-40B4-BE49-F238E27FC236}">
                <a16:creationId xmlns:a16="http://schemas.microsoft.com/office/drawing/2014/main" id="{E02D3FCF-702A-4BA7-BE2C-FC6360C80C05}"/>
              </a:ext>
            </a:extLst>
          </p:cNvPr>
          <p:cNvSpPr txBox="1">
            <a:spLocks noChangeArrowheads="1"/>
          </p:cNvSpPr>
          <p:nvPr/>
        </p:nvSpPr>
        <p:spPr bwMode="auto">
          <a:xfrm>
            <a:off x="457199" y="1114039"/>
            <a:ext cx="4706937" cy="3208571"/>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rPr>
              <a:t>Tan pronto como aparezca el menú, pulsa en «Dispositivos».</a:t>
            </a:r>
          </a:p>
          <a:p>
            <a:pPr algn="just">
              <a:lnSpc>
                <a:spcPct val="150000"/>
              </a:lnSpc>
            </a:pPr>
            <a:endParaRPr lang="es-ES" dirty="0">
              <a:latin typeface="Calibri" pitchFamily="34" charset="0"/>
            </a:endParaRPr>
          </a:p>
          <a:p>
            <a:pPr algn="just">
              <a:lnSpc>
                <a:spcPct val="150000"/>
              </a:lnSpc>
            </a:pPr>
            <a:endParaRPr lang="es-ES" dirty="0">
              <a:latin typeface="Calibri" pitchFamily="34" charset="0"/>
            </a:endParaRPr>
          </a:p>
          <a:p>
            <a:pPr algn="just">
              <a:lnSpc>
                <a:spcPct val="150000"/>
              </a:lnSpc>
            </a:pPr>
            <a:endParaRPr lang="es-ES" dirty="0">
              <a:latin typeface="Calibri" pitchFamily="34" charset="0"/>
            </a:endParaRPr>
          </a:p>
          <a:p>
            <a:pPr algn="just">
              <a:lnSpc>
                <a:spcPct val="150000"/>
              </a:lnSpc>
            </a:pPr>
            <a:endParaRPr lang="es-ES" dirty="0">
              <a:latin typeface="Calibri" pitchFamily="34" charset="0"/>
            </a:endParaRPr>
          </a:p>
          <a:p>
            <a:pPr algn="just">
              <a:lnSpc>
                <a:spcPct val="150000"/>
              </a:lnSpc>
            </a:pPr>
            <a:endParaRPr lang="es-ES" dirty="0">
              <a:latin typeface="Calibri" pitchFamily="34" charset="0"/>
            </a:endParaRPr>
          </a:p>
        </p:txBody>
      </p:sp>
      <p:pic>
        <p:nvPicPr>
          <p:cNvPr id="11" name="Εικόνα 2">
            <a:extLst>
              <a:ext uri="{FF2B5EF4-FFF2-40B4-BE49-F238E27FC236}">
                <a16:creationId xmlns:a16="http://schemas.microsoft.com/office/drawing/2014/main" id="{F0F0014F-C1EC-48E2-964E-54C860637172}"/>
              </a:ext>
            </a:extLst>
          </p:cNvPr>
          <p:cNvPicPr>
            <a:picLocks noChangeAspect="1"/>
          </p:cNvPicPr>
          <p:nvPr/>
        </p:nvPicPr>
        <p:blipFill>
          <a:blip r:embed="rId5"/>
          <a:srcRect/>
          <a:stretch>
            <a:fillRect/>
          </a:stretch>
        </p:blipFill>
        <p:spPr bwMode="auto">
          <a:xfrm>
            <a:off x="5476875" y="1114039"/>
            <a:ext cx="3209925" cy="4016375"/>
          </a:xfrm>
          <a:prstGeom prst="rect">
            <a:avLst/>
          </a:prstGeom>
          <a:noFill/>
          <a:ln w="9525">
            <a:noFill/>
            <a:miter lim="800000"/>
            <a:headEnd/>
            <a:tailEnd/>
          </a:ln>
        </p:spPr>
      </p:pic>
    </p:spTree>
    <p:extLst>
      <p:ext uri="{BB962C8B-B14F-4D97-AF65-F5344CB8AC3E}">
        <p14:creationId xmlns:p14="http://schemas.microsoft.com/office/powerpoint/2010/main" val="230991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La Aplicación Móvil</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s-ES" sz="1000" dirty="0"/>
          </a:p>
        </p:txBody>
      </p:sp>
      <p:sp>
        <p:nvSpPr>
          <p:cNvPr id="12" name="TextBox 11">
            <a:extLst>
              <a:ext uri="{FF2B5EF4-FFF2-40B4-BE49-F238E27FC236}">
                <a16:creationId xmlns:a16="http://schemas.microsoft.com/office/drawing/2014/main" id="{B7863FB6-B5BC-4528-A7C4-62D4CCEBB063}"/>
              </a:ext>
            </a:extLst>
          </p:cNvPr>
          <p:cNvSpPr txBox="1">
            <a:spLocks noChangeArrowheads="1"/>
          </p:cNvSpPr>
          <p:nvPr/>
        </p:nvSpPr>
        <p:spPr bwMode="auto">
          <a:xfrm>
            <a:off x="478173" y="809243"/>
            <a:ext cx="8208628" cy="1429622"/>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rPr>
              <a:t>(</a:t>
            </a:r>
            <a:r>
              <a:rPr lang="es-ES" sz="2000" b="1" dirty="0">
                <a:latin typeface="Calibri" pitchFamily="34" charset="0"/>
              </a:rPr>
              <a:t>1</a:t>
            </a:r>
            <a:r>
              <a:rPr lang="es-ES" sz="2000" dirty="0">
                <a:latin typeface="Calibri" pitchFamily="34" charset="0"/>
              </a:rPr>
              <a:t>)Elige entre Bluetooth Classic o BLE (dependiendo del módulo que has usado) y después (</a:t>
            </a:r>
            <a:r>
              <a:rPr lang="es-ES" sz="2000" b="1" dirty="0">
                <a:latin typeface="Calibri" pitchFamily="34" charset="0"/>
              </a:rPr>
              <a:t>2</a:t>
            </a:r>
            <a:r>
              <a:rPr lang="es-ES" sz="2000" dirty="0">
                <a:latin typeface="Calibri" pitchFamily="34" charset="0"/>
              </a:rPr>
              <a:t>) pulsa en su nombre. Finalmente, (</a:t>
            </a:r>
            <a:r>
              <a:rPr lang="es-ES" sz="2000" b="1" dirty="0">
                <a:latin typeface="Calibri" pitchFamily="34" charset="0"/>
              </a:rPr>
              <a:t>3</a:t>
            </a:r>
            <a:r>
              <a:rPr lang="es-ES" sz="2000" dirty="0">
                <a:latin typeface="Calibri" pitchFamily="34" charset="0"/>
              </a:rPr>
              <a:t>) pulsa de nuevo en el icono del menú y selecciona «Terminal» para volver al menú principal.</a:t>
            </a:r>
          </a:p>
        </p:txBody>
      </p:sp>
      <p:pic>
        <p:nvPicPr>
          <p:cNvPr id="13" name="Εικόνα 5">
            <a:extLst>
              <a:ext uri="{FF2B5EF4-FFF2-40B4-BE49-F238E27FC236}">
                <a16:creationId xmlns:a16="http://schemas.microsoft.com/office/drawing/2014/main" id="{3F9882B8-C400-4A06-97CB-31AE9A30A636}"/>
              </a:ext>
            </a:extLst>
          </p:cNvPr>
          <p:cNvPicPr>
            <a:picLocks noChangeAspect="1"/>
          </p:cNvPicPr>
          <p:nvPr/>
        </p:nvPicPr>
        <p:blipFill>
          <a:blip r:embed="rId5"/>
          <a:srcRect/>
          <a:stretch>
            <a:fillRect/>
          </a:stretch>
        </p:blipFill>
        <p:spPr bwMode="auto">
          <a:xfrm>
            <a:off x="1610419" y="2484332"/>
            <a:ext cx="6210375" cy="3494030"/>
          </a:xfrm>
          <a:prstGeom prst="rect">
            <a:avLst/>
          </a:prstGeom>
          <a:noFill/>
          <a:ln w="9525">
            <a:noFill/>
            <a:miter lim="800000"/>
            <a:headEnd/>
            <a:tailEnd/>
          </a:ln>
        </p:spPr>
      </p:pic>
    </p:spTree>
    <p:extLst>
      <p:ext uri="{BB962C8B-B14F-4D97-AF65-F5344CB8AC3E}">
        <p14:creationId xmlns:p14="http://schemas.microsoft.com/office/powerpoint/2010/main" val="11623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La Aplicación Móvil</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s-ES" sz="1000" dirty="0"/>
          </a:p>
        </p:txBody>
      </p:sp>
      <p:sp>
        <p:nvSpPr>
          <p:cNvPr id="10" name="TextBox 11">
            <a:extLst>
              <a:ext uri="{FF2B5EF4-FFF2-40B4-BE49-F238E27FC236}">
                <a16:creationId xmlns:a16="http://schemas.microsoft.com/office/drawing/2014/main" id="{4E126F3E-7C31-47EF-BC83-F423C1F9701B}"/>
              </a:ext>
            </a:extLst>
          </p:cNvPr>
          <p:cNvSpPr txBox="1">
            <a:spLocks noChangeArrowheads="1"/>
          </p:cNvSpPr>
          <p:nvPr/>
        </p:nvSpPr>
        <p:spPr bwMode="auto">
          <a:xfrm>
            <a:off x="457200" y="1114039"/>
            <a:ext cx="8229600" cy="3323987"/>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rPr>
              <a:t>El último paso es pulsar en el icono «Conectar».</a:t>
            </a:r>
          </a:p>
          <a:p>
            <a:pPr algn="just">
              <a:lnSpc>
                <a:spcPct val="150000"/>
              </a:lnSpc>
            </a:pPr>
            <a:r>
              <a:rPr lang="es-ES" sz="2000" dirty="0">
                <a:latin typeface="Calibri" pitchFamily="34" charset="0"/>
              </a:rPr>
              <a:t>Esto establecerá la conexión entre el</a:t>
            </a:r>
          </a:p>
          <a:p>
            <a:pPr algn="just">
              <a:lnSpc>
                <a:spcPct val="150000"/>
              </a:lnSpc>
            </a:pPr>
            <a:r>
              <a:rPr lang="es-ES" sz="2000" dirty="0">
                <a:latin typeface="Calibri" pitchFamily="34" charset="0"/>
              </a:rPr>
              <a:t>dispositivo y el módulo Bluetooth que has</a:t>
            </a:r>
          </a:p>
          <a:p>
            <a:pPr algn="just">
              <a:lnSpc>
                <a:spcPct val="150000"/>
              </a:lnSpc>
            </a:pPr>
            <a:r>
              <a:rPr lang="es-ES" sz="2000" dirty="0">
                <a:latin typeface="Calibri" pitchFamily="34" charset="0"/>
              </a:rPr>
              <a:t>seleccionado.</a:t>
            </a:r>
          </a:p>
          <a:p>
            <a:pPr algn="just">
              <a:lnSpc>
                <a:spcPct val="150000"/>
              </a:lnSpc>
            </a:pPr>
            <a:endParaRPr lang="es-ES" sz="2000" dirty="0">
              <a:latin typeface="Calibri" pitchFamily="34" charset="0"/>
            </a:endParaRPr>
          </a:p>
          <a:p>
            <a:pPr algn="just">
              <a:lnSpc>
                <a:spcPct val="150000"/>
              </a:lnSpc>
            </a:pPr>
            <a:r>
              <a:rPr lang="es-ES" sz="2000" dirty="0">
                <a:latin typeface="Calibri" pitchFamily="34" charset="0"/>
              </a:rPr>
              <a:t>¡Eso es todo! Ahora la aplicación está lista para intercambiar datos con el módulo Bluetooth.</a:t>
            </a:r>
          </a:p>
        </p:txBody>
      </p:sp>
      <p:pic>
        <p:nvPicPr>
          <p:cNvPr id="11" name="Εικόνα 2">
            <a:extLst>
              <a:ext uri="{FF2B5EF4-FFF2-40B4-BE49-F238E27FC236}">
                <a16:creationId xmlns:a16="http://schemas.microsoft.com/office/drawing/2014/main" id="{7B579A69-82D2-4A5E-8B57-01CD730EEC49}"/>
              </a:ext>
            </a:extLst>
          </p:cNvPr>
          <p:cNvPicPr>
            <a:picLocks noChangeAspect="1"/>
          </p:cNvPicPr>
          <p:nvPr/>
        </p:nvPicPr>
        <p:blipFill>
          <a:blip r:embed="rId5"/>
          <a:srcRect/>
          <a:stretch>
            <a:fillRect/>
          </a:stretch>
        </p:blipFill>
        <p:spPr bwMode="auto">
          <a:xfrm>
            <a:off x="5539960" y="1322001"/>
            <a:ext cx="3213100" cy="1814513"/>
          </a:xfrm>
          <a:prstGeom prst="rect">
            <a:avLst/>
          </a:prstGeom>
          <a:noFill/>
          <a:ln w="9525">
            <a:noFill/>
            <a:miter lim="800000"/>
            <a:headEnd/>
            <a:tailEnd/>
          </a:ln>
        </p:spPr>
      </p:pic>
    </p:spTree>
    <p:extLst>
      <p:ext uri="{BB962C8B-B14F-4D97-AF65-F5344CB8AC3E}">
        <p14:creationId xmlns:p14="http://schemas.microsoft.com/office/powerpoint/2010/main" val="297399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Conclusión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s-ES" sz="1000" dirty="0"/>
          </a:p>
        </p:txBody>
      </p:sp>
      <p:sp>
        <p:nvSpPr>
          <p:cNvPr id="12" name="TextBox 11">
            <a:extLst>
              <a:ext uri="{FF2B5EF4-FFF2-40B4-BE49-F238E27FC236}">
                <a16:creationId xmlns:a16="http://schemas.microsoft.com/office/drawing/2014/main" id="{2CA59AFF-0078-44A8-AB6C-E5FBC00AAB33}"/>
              </a:ext>
            </a:extLst>
          </p:cNvPr>
          <p:cNvSpPr txBox="1">
            <a:spLocks noChangeArrowheads="1"/>
          </p:cNvSpPr>
          <p:nvPr/>
        </p:nvSpPr>
        <p:spPr bwMode="auto">
          <a:xfrm>
            <a:off x="324749" y="1114039"/>
            <a:ext cx="8369301" cy="5081519"/>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rPr>
              <a:t>Si has recopilado y subido</a:t>
            </a:r>
          </a:p>
          <a:p>
            <a:pPr algn="just">
              <a:lnSpc>
                <a:spcPct val="150000"/>
              </a:lnSpc>
            </a:pPr>
            <a:r>
              <a:rPr lang="es-ES" sz="2000" dirty="0">
                <a:latin typeface="Calibri" pitchFamily="34" charset="0"/>
              </a:rPr>
              <a:t>el código suministrado en</a:t>
            </a:r>
          </a:p>
          <a:p>
            <a:pPr algn="just">
              <a:lnSpc>
                <a:spcPct val="150000"/>
              </a:lnSpc>
            </a:pPr>
            <a:r>
              <a:rPr lang="es-ES" sz="2000" dirty="0">
                <a:latin typeface="Calibri" pitchFamily="34" charset="0"/>
              </a:rPr>
              <a:t>tu placa Arduino,</a:t>
            </a:r>
          </a:p>
          <a:p>
            <a:pPr algn="just">
              <a:lnSpc>
                <a:spcPct val="150000"/>
              </a:lnSpc>
            </a:pPr>
            <a:r>
              <a:rPr lang="es-ES" sz="2000" dirty="0">
                <a:latin typeface="Calibri" pitchFamily="34" charset="0"/>
              </a:rPr>
              <a:t>ahora deberías poder</a:t>
            </a:r>
          </a:p>
          <a:p>
            <a:pPr algn="just">
              <a:lnSpc>
                <a:spcPct val="150000"/>
              </a:lnSpc>
            </a:pPr>
            <a:r>
              <a:rPr lang="es-ES" sz="2000" dirty="0">
                <a:latin typeface="Calibri" pitchFamily="34" charset="0"/>
              </a:rPr>
              <a:t>ver los datos entrantes</a:t>
            </a:r>
          </a:p>
          <a:p>
            <a:pPr algn="just">
              <a:lnSpc>
                <a:spcPct val="150000"/>
              </a:lnSpc>
            </a:pPr>
            <a:r>
              <a:rPr lang="es-ES" sz="2000" dirty="0">
                <a:latin typeface="Calibri" pitchFamily="34" charset="0"/>
              </a:rPr>
              <a:t>en la terminal de la aplicación.</a:t>
            </a:r>
          </a:p>
          <a:p>
            <a:pPr algn="just">
              <a:lnSpc>
                <a:spcPct val="150000"/>
              </a:lnSpc>
            </a:pPr>
            <a:endParaRPr lang="es-ES" sz="2000" dirty="0">
              <a:latin typeface="Calibri" pitchFamily="34" charset="0"/>
            </a:endParaRPr>
          </a:p>
          <a:p>
            <a:pPr algn="just">
              <a:lnSpc>
                <a:spcPct val="150000"/>
              </a:lnSpc>
            </a:pPr>
            <a:r>
              <a:rPr lang="es-ES" sz="2000" dirty="0">
                <a:latin typeface="Calibri" pitchFamily="34" charset="0"/>
              </a:rPr>
              <a:t>Aparte de eso,</a:t>
            </a:r>
          </a:p>
          <a:p>
            <a:pPr algn="just">
              <a:lnSpc>
                <a:spcPct val="150000"/>
              </a:lnSpc>
            </a:pPr>
            <a:r>
              <a:rPr lang="es-ES" sz="2000" dirty="0">
                <a:latin typeface="Calibri" pitchFamily="34" charset="0"/>
              </a:rPr>
              <a:t>deberías poder cambiar el estado del LED conectado simplemente mandando una cadena de caracteres de «1» o «0». </a:t>
            </a:r>
          </a:p>
          <a:p>
            <a:pPr algn="just">
              <a:lnSpc>
                <a:spcPct val="150000"/>
              </a:lnSpc>
            </a:pPr>
            <a:endParaRPr lang="es-ES" sz="1800" dirty="0">
              <a:latin typeface="Calibri" pitchFamily="34" charset="0"/>
            </a:endParaRPr>
          </a:p>
        </p:txBody>
      </p:sp>
      <p:pic>
        <p:nvPicPr>
          <p:cNvPr id="15" name="Εικόνα 8">
            <a:extLst>
              <a:ext uri="{FF2B5EF4-FFF2-40B4-BE49-F238E27FC236}">
                <a16:creationId xmlns:a16="http://schemas.microsoft.com/office/drawing/2014/main" id="{E21CBA71-5D23-4080-B573-E6E3B23F0BC8}"/>
              </a:ext>
            </a:extLst>
          </p:cNvPr>
          <p:cNvPicPr>
            <a:picLocks noChangeAspect="1"/>
          </p:cNvPicPr>
          <p:nvPr/>
        </p:nvPicPr>
        <p:blipFill>
          <a:blip r:embed="rId5"/>
          <a:srcRect/>
          <a:stretch>
            <a:fillRect/>
          </a:stretch>
        </p:blipFill>
        <p:spPr bwMode="auto">
          <a:xfrm>
            <a:off x="3551228" y="1114039"/>
            <a:ext cx="5500627" cy="3094709"/>
          </a:xfrm>
          <a:prstGeom prst="rect">
            <a:avLst/>
          </a:prstGeom>
          <a:noFill/>
          <a:ln w="9525">
            <a:noFill/>
            <a:miter lim="800000"/>
            <a:headEnd/>
            <a:tailEnd/>
          </a:ln>
        </p:spPr>
      </p:pic>
      <p:sp>
        <p:nvSpPr>
          <p:cNvPr id="16" name="TextBox 1">
            <a:extLst>
              <a:ext uri="{FF2B5EF4-FFF2-40B4-BE49-F238E27FC236}">
                <a16:creationId xmlns:a16="http://schemas.microsoft.com/office/drawing/2014/main" id="{93775D26-0311-4777-8649-CB2C69F3677B}"/>
              </a:ext>
            </a:extLst>
          </p:cNvPr>
          <p:cNvSpPr txBox="1">
            <a:spLocks noChangeArrowheads="1"/>
          </p:cNvSpPr>
          <p:nvPr/>
        </p:nvSpPr>
        <p:spPr bwMode="auto">
          <a:xfrm>
            <a:off x="6434778" y="3307974"/>
            <a:ext cx="1543050" cy="369888"/>
          </a:xfrm>
          <a:prstGeom prst="rect">
            <a:avLst/>
          </a:prstGeom>
          <a:noFill/>
          <a:ln w="9525">
            <a:noFill/>
            <a:miter lim="800000"/>
            <a:headEnd/>
            <a:tailEnd/>
          </a:ln>
        </p:spPr>
        <p:txBody>
          <a:bodyPr wrap="none">
            <a:spAutoFit/>
          </a:bodyPr>
          <a:lstStyle/>
          <a:p>
            <a:r>
              <a:rPr lang="es-ES" dirty="0">
                <a:solidFill>
                  <a:srgbClr val="FF0000"/>
                </a:solidFill>
                <a:latin typeface="Calibri" pitchFamily="34" charset="0"/>
              </a:rPr>
              <a:t>BOTÓN DE ENVÍO</a:t>
            </a:r>
          </a:p>
        </p:txBody>
      </p:sp>
      <p:cxnSp>
        <p:nvCxnSpPr>
          <p:cNvPr id="17" name="Ευθύγραμμο βέλος σύνδεσης 16">
            <a:extLst>
              <a:ext uri="{FF2B5EF4-FFF2-40B4-BE49-F238E27FC236}">
                <a16:creationId xmlns:a16="http://schemas.microsoft.com/office/drawing/2014/main" id="{A3E47412-B253-4985-80E3-77E281609ED5}"/>
              </a:ext>
            </a:extLst>
          </p:cNvPr>
          <p:cNvCxnSpPr>
            <a:cxnSpLocks/>
          </p:cNvCxnSpPr>
          <p:nvPr/>
        </p:nvCxnSpPr>
        <p:spPr>
          <a:xfrm>
            <a:off x="7892103" y="3509587"/>
            <a:ext cx="3857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87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prstClr val="white"/>
                </a:solidFill>
              </a:rPr>
              <a:t>ETHERNET</a:t>
            </a:r>
            <a:endParaRPr lang="es-ES"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6724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72514" y="1063249"/>
            <a:ext cx="8191495" cy="4199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a:lnSpc>
                <a:spcPct val="150000"/>
              </a:lnSpc>
              <a:buFont typeface="Wingdings" panose="05000000000000000000" pitchFamily="2" charset="2"/>
              <a:buChar char="§"/>
            </a:pPr>
            <a:r>
              <a:rPr lang="es-ES" sz="2000" dirty="0">
                <a:latin typeface="Calibri" pitchFamily="34" charset="0"/>
              </a:rPr>
              <a:t>El Ethernet es otro popular y cómodo protocolo de comunicación ya que capacita la comunicación inalámbrica con el mundo de internet. Usando Ethernet, una aplicación Arduino puede comunicarse con cualquier aplicación basada en TCP/IP, incluyendo aplicaciones RIA. </a:t>
            </a:r>
          </a:p>
          <a:p>
            <a:pPr marL="342900" indent="-342900" algn="just">
              <a:lnSpc>
                <a:spcPct val="150000"/>
              </a:lnSpc>
              <a:buFont typeface="Wingdings" panose="05000000000000000000" pitchFamily="2" charset="2"/>
              <a:buChar char="§"/>
            </a:pPr>
            <a:r>
              <a:rPr lang="es-ES" sz="2000" dirty="0">
                <a:latin typeface="Calibri" pitchFamily="34" charset="0"/>
              </a:rPr>
              <a:t>La placa Ethernet está disponible es una forma fácil, fiable y fácil de programar es una forma de enriquecer una aplicación basada en Arduino y que se pueda conectar a Ethernet. </a:t>
            </a:r>
          </a:p>
          <a:p>
            <a:pPr marL="342900" indent="-342900" algn="just">
              <a:lnSpc>
                <a:spcPct val="150000"/>
              </a:lnSpc>
              <a:buFont typeface="Wingdings" panose="05000000000000000000" pitchFamily="2" charset="2"/>
              <a:buChar char="§"/>
            </a:pPr>
            <a:r>
              <a:rPr lang="es-ES" sz="2000" dirty="0">
                <a:latin typeface="Calibri" pitchFamily="34" charset="0"/>
              </a:rPr>
              <a:t>Vamos a usar la placa Ethernet para lograr comunicación bidireccional con la aplicación web diseñada a medida para este propósito.</a:t>
            </a:r>
          </a:p>
        </p:txBody>
      </p:sp>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ETHERNET - Introducción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s-ES" sz="1000" dirty="0"/>
          </a:p>
        </p:txBody>
      </p:sp>
    </p:spTree>
    <p:extLst>
      <p:ext uri="{BB962C8B-B14F-4D97-AF65-F5344CB8AC3E}">
        <p14:creationId xmlns:p14="http://schemas.microsoft.com/office/powerpoint/2010/main" val="346819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03338" y="1236937"/>
            <a:ext cx="8191495" cy="4199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85750" indent="-285750" algn="just">
              <a:lnSpc>
                <a:spcPct val="150000"/>
              </a:lnSpc>
              <a:buFont typeface="Wingdings" panose="05000000000000000000" pitchFamily="2" charset="2"/>
              <a:buChar char="§"/>
            </a:pPr>
            <a:r>
              <a:rPr lang="es-ES" sz="2000" dirty="0">
                <a:latin typeface="Calibri" pitchFamily="34" charset="0"/>
              </a:rPr>
              <a:t>En este ejercicio combinaremos una placa de desarrolo Arduino con una placa Ethernet Arduino. Al pulsar una tecla, la placa Arduino hará lecturas de nivel de brillo de un LDR y después enviará los datos a la placa Ethernet mediante SPI. La placa Ethernet, por otro lado, estará transmitiendo los datos a un servidor HTTP que aloja una web configurada para aceptar los datos.</a:t>
            </a:r>
          </a:p>
          <a:p>
            <a:pPr marL="285750" indent="-285750" algn="just">
              <a:lnSpc>
                <a:spcPct val="150000"/>
              </a:lnSpc>
              <a:buFont typeface="Wingdings" panose="05000000000000000000" pitchFamily="2" charset="2"/>
              <a:buChar char="§"/>
            </a:pPr>
            <a:endParaRPr lang="es-ES" sz="2000" dirty="0">
              <a:latin typeface="Calibri" pitchFamily="34" charset="0"/>
            </a:endParaRPr>
          </a:p>
          <a:p>
            <a:pPr marL="285750" indent="-285750" algn="just">
              <a:lnSpc>
                <a:spcPct val="150000"/>
              </a:lnSpc>
              <a:buFont typeface="Wingdings" panose="05000000000000000000" pitchFamily="2" charset="2"/>
              <a:buChar char="§"/>
            </a:pPr>
            <a:r>
              <a:rPr lang="es-ES" sz="2000" dirty="0">
                <a:latin typeface="Calibri" pitchFamily="34" charset="0"/>
              </a:rPr>
              <a:t>El usuario tendrá la opción de controlar un LED conectado a la placa Arduino de la página web haciendo clic en el link apropiado.</a:t>
            </a:r>
          </a:p>
        </p:txBody>
      </p:sp>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Descripción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s-ES" sz="1000" dirty="0"/>
          </a:p>
        </p:txBody>
      </p:sp>
    </p:spTree>
    <p:extLst>
      <p:ext uri="{BB962C8B-B14F-4D97-AF65-F5344CB8AC3E}">
        <p14:creationId xmlns:p14="http://schemas.microsoft.com/office/powerpoint/2010/main" val="277180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s-ES" sz="3600" dirty="0"/>
              <a:t>Objetivo de la Unidad 14  </a:t>
            </a:r>
          </a:p>
        </p:txBody>
      </p:sp>
      <p:sp>
        <p:nvSpPr>
          <p:cNvPr id="12" name="Στρογγυλεμένο ορθογώνιο 6"/>
          <p:cNvSpPr/>
          <p:nvPr/>
        </p:nvSpPr>
        <p:spPr>
          <a:xfrm>
            <a:off x="485243" y="936439"/>
            <a:ext cx="8335926" cy="106620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sz="1600" dirty="0"/>
              <a:t>La familiarización de los estudiantes con los protocolos de comunicación más populares para el Internet de lo material del desarrollo de aplicaciones, principalmente: Bluetooth, Ethernet y </a:t>
            </a:r>
            <a:r>
              <a:rPr lang="es-ES" sz="1600" dirty="0" err="1"/>
              <a:t>WiFi</a:t>
            </a:r>
            <a:r>
              <a:rPr lang="es-ES" sz="1600" dirty="0"/>
              <a:t>.</a:t>
            </a:r>
          </a:p>
        </p:txBody>
      </p:sp>
      <p:sp>
        <p:nvSpPr>
          <p:cNvPr id="13" name="Σύμβολο κράτησης θέσης περιεχομένου 2"/>
          <p:cNvSpPr txBox="1">
            <a:spLocks/>
          </p:cNvSpPr>
          <p:nvPr/>
        </p:nvSpPr>
        <p:spPr>
          <a:xfrm>
            <a:off x="485243" y="2370596"/>
            <a:ext cx="8229600" cy="1822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480"/>
              </a:spcBef>
              <a:buNone/>
            </a:pPr>
            <a:endParaRPr lang="el-GR" sz="1800" dirty="0"/>
          </a:p>
        </p:txBody>
      </p:sp>
      <p:sp>
        <p:nvSpPr>
          <p:cNvPr id="14" name="TextBox 13"/>
          <p:cNvSpPr txBox="1"/>
          <p:nvPr/>
        </p:nvSpPr>
        <p:spPr bwMode="auto">
          <a:xfrm>
            <a:off x="3239300" y="937611"/>
            <a:ext cx="2462534"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s-ES" sz="1800" b="1" i="1" kern="0" dirty="0">
                <a:latin typeface="+mn-lt"/>
              </a:rPr>
              <a:t>O</a:t>
            </a:r>
            <a:r>
              <a:rPr kumimoji="0" lang="es-ES" sz="1800" b="1" i="1" u="none" strike="noStrike" kern="0" cap="none" spc="0" normalizeH="0" baseline="0" noProof="0" dirty="0">
                <a:ln>
                  <a:noFill/>
                </a:ln>
                <a:solidFill>
                  <a:schemeClr val="tx1"/>
                </a:solidFill>
                <a:effectLst/>
                <a:uLnTx/>
                <a:uFillTx/>
                <a:latin typeface="+mn-lt"/>
              </a:rPr>
              <a:t>bjetivo de </a:t>
            </a:r>
            <a:r>
              <a:rPr kumimoji="0" lang="es-ES" sz="1800" b="1" i="1" u="none" strike="noStrike" kern="0" cap="none" spc="0" normalizeH="0" noProof="0" dirty="0">
                <a:ln>
                  <a:noFill/>
                </a:ln>
                <a:solidFill>
                  <a:schemeClr val="tx1"/>
                </a:solidFill>
                <a:effectLst/>
                <a:uLnTx/>
                <a:uFillTx/>
                <a:latin typeface="+mn-lt"/>
              </a:rPr>
              <a:t> la presentación</a:t>
            </a:r>
            <a:endParaRPr kumimoji="0" lang="es-ES" sz="1800" b="1"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s-ES"/>
          </a:p>
        </p:txBody>
      </p:sp>
      <p:pic>
        <p:nvPicPr>
          <p:cNvPr id="25"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s-ES" sz="1000" dirty="0"/>
          </a:p>
        </p:txBody>
      </p:sp>
      <p:grpSp>
        <p:nvGrpSpPr>
          <p:cNvPr id="4" name="Ομάδα 3">
            <a:extLst>
              <a:ext uri="{FF2B5EF4-FFF2-40B4-BE49-F238E27FC236}">
                <a16:creationId xmlns:a16="http://schemas.microsoft.com/office/drawing/2014/main" id="{4622F079-2642-4EEB-8C22-7809E331B8D8}"/>
              </a:ext>
            </a:extLst>
          </p:cNvPr>
          <p:cNvGrpSpPr/>
          <p:nvPr/>
        </p:nvGrpSpPr>
        <p:grpSpPr>
          <a:xfrm>
            <a:off x="485243" y="2879817"/>
            <a:ext cx="8374498" cy="3588955"/>
            <a:chOff x="435705" y="2780645"/>
            <a:chExt cx="8374498" cy="3588955"/>
          </a:xfrm>
        </p:grpSpPr>
        <p:sp>
          <p:nvSpPr>
            <p:cNvPr id="17" name="Στρογγυλεμένο ορθογώνιο 7">
              <a:extLst>
                <a:ext uri="{FF2B5EF4-FFF2-40B4-BE49-F238E27FC236}">
                  <a16:creationId xmlns:a16="http://schemas.microsoft.com/office/drawing/2014/main" id="{3AC07904-AD1C-4576-B74D-DB4B4810EDC7}"/>
                </a:ext>
              </a:extLst>
            </p:cNvPr>
            <p:cNvSpPr/>
            <p:nvPr/>
          </p:nvSpPr>
          <p:spPr>
            <a:xfrm>
              <a:off x="435705" y="2780645"/>
              <a:ext cx="8374498" cy="2157274"/>
            </a:xfrm>
            <a:prstGeom prst="roundRect">
              <a:avLst>
                <a:gd name="adj" fmla="val 169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ύμβολο κράτησης θέσης περιεχομένου 2">
              <a:extLst>
                <a:ext uri="{FF2B5EF4-FFF2-40B4-BE49-F238E27FC236}">
                  <a16:creationId xmlns:a16="http://schemas.microsoft.com/office/drawing/2014/main" id="{01B1CE7F-D9A1-4568-9109-54206B95D939}"/>
                </a:ext>
              </a:extLst>
            </p:cNvPr>
            <p:cNvSpPr txBox="1">
              <a:spLocks/>
            </p:cNvSpPr>
            <p:nvPr/>
          </p:nvSpPr>
          <p:spPr>
            <a:xfrm>
              <a:off x="534566" y="3314277"/>
              <a:ext cx="8229600" cy="30553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s-ES" sz="1800" dirty="0"/>
                <a:t>Que Arduino interactúe con una Aplicación móvil mediante Bluetooth</a:t>
              </a:r>
            </a:p>
            <a:p>
              <a:pPr algn="just">
                <a:lnSpc>
                  <a:spcPct val="110000"/>
                </a:lnSpc>
                <a:spcBef>
                  <a:spcPts val="480"/>
                </a:spcBef>
                <a:buFont typeface="Wingdings" pitchFamily="2" charset="2"/>
                <a:buChar char="§"/>
              </a:pPr>
              <a:r>
                <a:rPr lang="es-ES" sz="1800" dirty="0"/>
                <a:t>Que Arduino interactúe con una Aplicación web mediante Ethernet</a:t>
              </a:r>
              <a:endParaRPr lang="es-ES" sz="1400" dirty="0">
                <a:solidFill>
                  <a:schemeClr val="accent5">
                    <a:lumMod val="75000"/>
                  </a:schemeClr>
                </a:solidFill>
              </a:endParaRPr>
            </a:p>
            <a:p>
              <a:pPr algn="just">
                <a:lnSpc>
                  <a:spcPct val="110000"/>
                </a:lnSpc>
                <a:spcBef>
                  <a:spcPts val="480"/>
                </a:spcBef>
                <a:buFont typeface="Wingdings" pitchFamily="2" charset="2"/>
                <a:buChar char="§"/>
              </a:pPr>
              <a:r>
                <a:rPr lang="es-ES" sz="1800" dirty="0"/>
                <a:t>Que Arduino interactúe con una Aplicación web mediante WiFi</a:t>
              </a:r>
            </a:p>
            <a:p>
              <a:pPr algn="just">
                <a:lnSpc>
                  <a:spcPct val="110000"/>
                </a:lnSpc>
                <a:spcBef>
                  <a:spcPts val="480"/>
                </a:spcBef>
                <a:buFont typeface="Wingdings" pitchFamily="2" charset="2"/>
                <a:buChar char="§"/>
              </a:pPr>
              <a:r>
                <a:rPr lang="es-ES" sz="1800" dirty="0"/>
                <a:t>Probar algunos ejercicios de ejemplo</a:t>
              </a:r>
              <a:endParaRPr lang="es-ES" sz="1400" dirty="0">
                <a:solidFill>
                  <a:schemeClr val="accent5">
                    <a:lumMod val="75000"/>
                  </a:schemeClr>
                </a:solidFill>
              </a:endParaRPr>
            </a:p>
            <a:p>
              <a:pPr algn="just">
                <a:lnSpc>
                  <a:spcPct val="110000"/>
                </a:lnSpc>
                <a:spcBef>
                  <a:spcPts val="480"/>
                </a:spcBef>
                <a:buFont typeface="Wingdings" pitchFamily="2" charset="2"/>
                <a:buChar char="§"/>
              </a:pPr>
              <a:endParaRPr lang="es-ES" sz="1800" dirty="0"/>
            </a:p>
          </p:txBody>
        </p:sp>
        <p:sp>
          <p:nvSpPr>
            <p:cNvPr id="19" name="TextBox 18">
              <a:extLst>
                <a:ext uri="{FF2B5EF4-FFF2-40B4-BE49-F238E27FC236}">
                  <a16:creationId xmlns:a16="http://schemas.microsoft.com/office/drawing/2014/main" id="{DB97EF76-A85E-434A-98AC-DDC3193E3207}"/>
                </a:ext>
              </a:extLst>
            </p:cNvPr>
            <p:cNvSpPr txBox="1"/>
            <p:nvPr/>
          </p:nvSpPr>
          <p:spPr bwMode="auto">
            <a:xfrm>
              <a:off x="3006599" y="2839925"/>
              <a:ext cx="2821606"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s-ES" sz="1800" b="1" i="1" kern="0" dirty="0">
                  <a:latin typeface="+mn-lt"/>
                </a:rPr>
                <a:t>P</a:t>
              </a:r>
              <a:r>
                <a:rPr kumimoji="0" lang="es-ES" sz="1800" b="1" i="1" u="none" strike="noStrike" kern="0" cap="none" spc="0" normalizeH="0" baseline="0" noProof="0" dirty="0">
                  <a:ln>
                    <a:noFill/>
                  </a:ln>
                  <a:solidFill>
                    <a:schemeClr val="tx1"/>
                  </a:solidFill>
                  <a:effectLst/>
                  <a:uLnTx/>
                  <a:uFillTx/>
                  <a:latin typeface="+mn-lt"/>
                </a:rPr>
                <a:t>rograma de </a:t>
              </a:r>
              <a:r>
                <a:rPr kumimoji="0" lang="es-ES" sz="1800" b="1" i="1" u="none" strike="noStrike" kern="0" cap="none" spc="0" normalizeH="0" noProof="0" dirty="0">
                  <a:ln>
                    <a:noFill/>
                  </a:ln>
                  <a:solidFill>
                    <a:schemeClr val="tx1"/>
                  </a:solidFill>
                  <a:effectLst/>
                  <a:uLnTx/>
                  <a:uFillTx/>
                  <a:latin typeface="+mn-lt"/>
                </a:rPr>
                <a:t> la presentación</a:t>
              </a:r>
              <a:endParaRPr kumimoji="0" lang="es-ES" sz="1800" b="1" i="1" u="none" strike="noStrike" kern="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13500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Esquema</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s-ES" sz="1000" dirty="0"/>
          </a:p>
        </p:txBody>
      </p:sp>
      <p:pic>
        <p:nvPicPr>
          <p:cNvPr id="9" name="Εικόνα 8">
            <a:extLst>
              <a:ext uri="{FF2B5EF4-FFF2-40B4-BE49-F238E27FC236}">
                <a16:creationId xmlns:a16="http://schemas.microsoft.com/office/drawing/2014/main" id="{7D90A339-1D07-4FF7-AB71-A7594D4B393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27000" y="1417133"/>
            <a:ext cx="3597729" cy="4049267"/>
          </a:xfrm>
          <a:prstGeom prst="rect">
            <a:avLst/>
          </a:prstGeom>
        </p:spPr>
      </p:pic>
      <p:sp>
        <p:nvSpPr>
          <p:cNvPr id="10" name="TextBox 9">
            <a:extLst>
              <a:ext uri="{FF2B5EF4-FFF2-40B4-BE49-F238E27FC236}">
                <a16:creationId xmlns:a16="http://schemas.microsoft.com/office/drawing/2014/main" id="{F3269C7B-B51E-499C-AA3D-90318FB81718}"/>
              </a:ext>
            </a:extLst>
          </p:cNvPr>
          <p:cNvSpPr txBox="1"/>
          <p:nvPr/>
        </p:nvSpPr>
        <p:spPr>
          <a:xfrm>
            <a:off x="119271" y="1422682"/>
            <a:ext cx="5019674" cy="2723823"/>
          </a:xfrm>
          <a:prstGeom prst="rect">
            <a:avLst/>
          </a:prstGeom>
          <a:noFill/>
        </p:spPr>
        <p:txBody>
          <a:bodyPr wrap="square" rtlCol="0">
            <a:spAutoFit/>
          </a:bodyPr>
          <a:lstStyle/>
          <a:p>
            <a:pPr algn="just">
              <a:lnSpc>
                <a:spcPct val="150000"/>
              </a:lnSpc>
            </a:pPr>
            <a:r>
              <a:rPr lang="es-ES"/>
              <a:t>El LDR (R1) junto con el R2 forman un divisor de voltaje del que tomaremos mediciones de tensión analógicas.</a:t>
            </a:r>
          </a:p>
          <a:p>
            <a:pPr algn="just">
              <a:lnSpc>
                <a:spcPct val="150000"/>
              </a:lnSpc>
            </a:pPr>
            <a:endParaRPr lang="es-ES" dirty="0"/>
          </a:p>
          <a:p>
            <a:pPr algn="just">
              <a:lnSpc>
                <a:spcPct val="150000"/>
              </a:lnSpc>
            </a:pPr>
            <a:r>
              <a:rPr lang="es-ES"/>
              <a:t>El interruptor (S1) desencadenará una interrupción en el pin 2 GPIO cuando se clique.</a:t>
            </a:r>
          </a:p>
        </p:txBody>
      </p:sp>
    </p:spTree>
    <p:extLst>
      <p:ext uri="{BB962C8B-B14F-4D97-AF65-F5344CB8AC3E}">
        <p14:creationId xmlns:p14="http://schemas.microsoft.com/office/powerpoint/2010/main" val="248092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Placa de pruebas</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s-ES" sz="1000" dirty="0"/>
          </a:p>
        </p:txBody>
      </p:sp>
      <p:pic>
        <p:nvPicPr>
          <p:cNvPr id="11" name="Εικόνα 10">
            <a:extLst>
              <a:ext uri="{FF2B5EF4-FFF2-40B4-BE49-F238E27FC236}">
                <a16:creationId xmlns:a16="http://schemas.microsoft.com/office/drawing/2014/main" id="{500C8CD5-5B03-47BA-80EA-91100BC149A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26200" y="1452124"/>
            <a:ext cx="6691600" cy="4781348"/>
          </a:xfrm>
          <a:prstGeom prst="rect">
            <a:avLst/>
          </a:prstGeom>
        </p:spPr>
      </p:pic>
      <p:sp>
        <p:nvSpPr>
          <p:cNvPr id="12" name="TextBox 11">
            <a:extLst>
              <a:ext uri="{FF2B5EF4-FFF2-40B4-BE49-F238E27FC236}">
                <a16:creationId xmlns:a16="http://schemas.microsoft.com/office/drawing/2014/main" id="{B06C471F-3884-4CE6-AAED-0014B5BDF202}"/>
              </a:ext>
            </a:extLst>
          </p:cNvPr>
          <p:cNvSpPr txBox="1"/>
          <p:nvPr/>
        </p:nvSpPr>
        <p:spPr>
          <a:xfrm>
            <a:off x="296772" y="673605"/>
            <a:ext cx="8229598" cy="1408078"/>
          </a:xfrm>
          <a:prstGeom prst="rect">
            <a:avLst/>
          </a:prstGeom>
          <a:noFill/>
        </p:spPr>
        <p:txBody>
          <a:bodyPr wrap="square" rtlCol="0">
            <a:spAutoFit/>
          </a:bodyPr>
          <a:lstStyle/>
          <a:p>
            <a:pPr algn="just">
              <a:lnSpc>
                <a:spcPct val="150000"/>
              </a:lnSpc>
            </a:pPr>
            <a:r>
              <a:rPr lang="es-ES" dirty="0"/>
              <a:t>El mismo circuito presentado en la placa de pruebas para hacer prototipos más fácilmente.</a:t>
            </a:r>
          </a:p>
          <a:p>
            <a:pPr algn="just">
              <a:lnSpc>
                <a:spcPct val="150000"/>
              </a:lnSpc>
            </a:pPr>
            <a:endParaRPr lang="es-ES" dirty="0"/>
          </a:p>
          <a:p>
            <a:pPr algn="just">
              <a:lnSpc>
                <a:spcPct val="150000"/>
              </a:lnSpc>
            </a:pPr>
            <a:endParaRPr lang="es-ES" dirty="0"/>
          </a:p>
        </p:txBody>
      </p:sp>
    </p:spTree>
    <p:extLst>
      <p:ext uri="{BB962C8B-B14F-4D97-AF65-F5344CB8AC3E}">
        <p14:creationId xmlns:p14="http://schemas.microsoft.com/office/powerpoint/2010/main" val="275148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22</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Código (1)</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22</a:t>
            </a:fld>
            <a:endParaRPr lang="es-ES" sz="1000" dirty="0"/>
          </a:p>
        </p:txBody>
      </p:sp>
      <p:sp>
        <p:nvSpPr>
          <p:cNvPr id="2" name="Ορθογώνιο 1">
            <a:extLst>
              <a:ext uri="{FF2B5EF4-FFF2-40B4-BE49-F238E27FC236}">
                <a16:creationId xmlns:a16="http://schemas.microsoft.com/office/drawing/2014/main" id="{2FFAD60E-F13F-4575-A9C9-442BE7480AB4}"/>
              </a:ext>
            </a:extLst>
          </p:cNvPr>
          <p:cNvSpPr/>
          <p:nvPr/>
        </p:nvSpPr>
        <p:spPr>
          <a:xfrm>
            <a:off x="489908" y="1168631"/>
            <a:ext cx="3746532" cy="4428264"/>
          </a:xfrm>
          <a:prstGeom prst="rect">
            <a:avLst/>
          </a:prstGeom>
        </p:spPr>
        <p:txBody>
          <a:bodyPr wrap="square">
            <a:spAutoFit/>
          </a:bodyPr>
          <a:lstStyle/>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La placa Ethernet usa el SPI para comunicarse // con la placa Arduino.</a:t>
            </a:r>
          </a:p>
          <a:p>
            <a:pPr algn="just"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#include </a:t>
            </a:r>
            <a:r>
              <a:rPr lang="es-ES" sz="1050" dirty="0">
                <a:latin typeface="Consolas" panose="020B0609020204030204" pitchFamily="49" charset="0"/>
              </a:rPr>
              <a:t>&lt;</a:t>
            </a:r>
            <a:r>
              <a:rPr lang="es-ES" sz="1050" dirty="0">
                <a:solidFill>
                  <a:schemeClr val="accent2"/>
                </a:solidFill>
                <a:latin typeface="Consolas" panose="020B0609020204030204" pitchFamily="49" charset="0"/>
              </a:rPr>
              <a:t>SPI</a:t>
            </a:r>
            <a:r>
              <a:rPr lang="es-ES" sz="1050" dirty="0">
                <a:latin typeface="Consolas" panose="020B0609020204030204" pitchFamily="49" charset="0"/>
              </a:rPr>
              <a:t>.h&gt;</a:t>
            </a:r>
          </a:p>
          <a:p>
            <a:pPr algn="just"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#include </a:t>
            </a:r>
            <a:r>
              <a:rPr lang="es-ES" sz="1050" dirty="0">
                <a:latin typeface="Consolas" panose="020B0609020204030204" pitchFamily="49" charset="0"/>
              </a:rPr>
              <a:t>&lt;</a:t>
            </a:r>
            <a:r>
              <a:rPr lang="es-ES" sz="1050" dirty="0">
                <a:solidFill>
                  <a:schemeClr val="accent5">
                    <a:lumMod val="75000"/>
                  </a:schemeClr>
                </a:solidFill>
                <a:latin typeface="Consolas" panose="020B0609020204030204" pitchFamily="49" charset="0"/>
              </a:rPr>
              <a:t>String</a:t>
            </a:r>
            <a:r>
              <a:rPr lang="es-ES" sz="1050" dirty="0">
                <a:latin typeface="Consolas" panose="020B0609020204030204" pitchFamily="49" charset="0"/>
              </a:rPr>
              <a:t>.h&gt;</a:t>
            </a:r>
          </a:p>
          <a:p>
            <a:pPr algn="just"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#include </a:t>
            </a:r>
            <a:r>
              <a:rPr lang="es-ES" sz="1050" dirty="0">
                <a:latin typeface="Consolas" panose="020B0609020204030204" pitchFamily="49" charset="0"/>
              </a:rPr>
              <a:t>&lt;</a:t>
            </a:r>
            <a:r>
              <a:rPr lang="es-ES" sz="1050" dirty="0">
                <a:solidFill>
                  <a:schemeClr val="accent2"/>
                </a:solidFill>
                <a:latin typeface="Consolas" panose="020B0609020204030204" pitchFamily="49" charset="0"/>
              </a:rPr>
              <a:t>Ethernet</a:t>
            </a:r>
            <a:r>
              <a:rPr lang="es-ES" sz="1050" dirty="0">
                <a:latin typeface="Consolas" panose="020B0609020204030204" pitchFamily="49" charset="0"/>
              </a:rPr>
              <a:t>.h&gt;</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La memoria intermedia almacenará la respuesta del servidor.</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char</a:t>
            </a:r>
            <a:r>
              <a:rPr lang="es-ES" sz="1050" dirty="0">
                <a:latin typeface="Consolas" panose="020B0609020204030204" pitchFamily="49" charset="0"/>
              </a:rPr>
              <a:t> buffer;</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El botón es un indicador variable.</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bool</a:t>
            </a:r>
            <a:r>
              <a:rPr lang="es-ES" sz="1050" dirty="0">
                <a:latin typeface="Consolas" panose="020B0609020204030204" pitchFamily="49" charset="0"/>
              </a:rPr>
              <a:t> button;</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El botón y los pines LED GPIO.</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const byte </a:t>
            </a:r>
            <a:r>
              <a:rPr lang="es-ES" sz="1050" dirty="0">
                <a:latin typeface="Consolas" panose="020B0609020204030204" pitchFamily="49" charset="0"/>
              </a:rPr>
              <a:t>GPIO_led = 8;</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const byte </a:t>
            </a:r>
            <a:r>
              <a:rPr lang="es-ES" sz="1050" dirty="0">
                <a:latin typeface="Consolas" panose="020B0609020204030204" pitchFamily="49" charset="0"/>
              </a:rPr>
              <a:t>GPIO_btn = 2;</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Pedir un temporizador de intervalos.</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unsigned long </a:t>
            </a:r>
            <a:r>
              <a:rPr lang="es-ES" sz="1050" dirty="0">
                <a:latin typeface="Consolas" panose="020B0609020204030204" pitchFamily="49" charset="0"/>
              </a:rPr>
              <a:t>request_timer;</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Tiempo de espera para la respuesta del servidor.</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unsigned long </a:t>
            </a:r>
            <a:r>
              <a:rPr lang="es-ES" sz="1050" dirty="0">
                <a:latin typeface="Consolas" panose="020B0609020204030204" pitchFamily="49" charset="0"/>
              </a:rPr>
              <a:t>timeout_timer;</a:t>
            </a:r>
            <a:endParaRPr lang="es-ES" sz="1050" dirty="0"/>
          </a:p>
        </p:txBody>
      </p:sp>
      <p:sp>
        <p:nvSpPr>
          <p:cNvPr id="12" name="TextBox 11">
            <a:extLst>
              <a:ext uri="{FF2B5EF4-FFF2-40B4-BE49-F238E27FC236}">
                <a16:creationId xmlns:a16="http://schemas.microsoft.com/office/drawing/2014/main" id="{E5AA937D-FC74-4331-84F6-902D3F7D6407}"/>
              </a:ext>
            </a:extLst>
          </p:cNvPr>
          <p:cNvSpPr txBox="1"/>
          <p:nvPr/>
        </p:nvSpPr>
        <p:spPr>
          <a:xfrm>
            <a:off x="4181448" y="1168631"/>
            <a:ext cx="4945660" cy="4625305"/>
          </a:xfrm>
          <a:prstGeom prst="rect">
            <a:avLst/>
          </a:prstGeom>
          <a:noFill/>
        </p:spPr>
        <p:txBody>
          <a:bodyPr wrap="square">
            <a:spAutoFit/>
          </a:bodyPr>
          <a:lstStyle/>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La dirección MAC de tu placa Ethernet. Normalmente está en una pegatina</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debajo de la placa. Si no está disponible, introduce la tuya. </a:t>
            </a:r>
            <a:endParaRPr lang="es-ES" sz="1050" dirty="0">
              <a:latin typeface="Consolas" panose="020B0609020204030204" pitchFamily="49" charset="0"/>
            </a:endParaRP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byte</a:t>
            </a:r>
            <a:r>
              <a:rPr lang="es-ES" sz="1050" dirty="0">
                <a:latin typeface="Consolas" panose="020B0609020204030204" pitchFamily="49" charset="0"/>
              </a:rPr>
              <a:t> mac[] = { 0xFF, 0xFF, 0xFF, 0xFF, 0xFF, 0xFF };</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El dominio / servidor al que conectarse y su puerto.</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const char </a:t>
            </a:r>
            <a:r>
              <a:rPr lang="es-ES" sz="1050" dirty="0">
                <a:latin typeface="Consolas" panose="020B0609020204030204" pitchFamily="49" charset="0"/>
              </a:rPr>
              <a:t>host[] = "</a:t>
            </a:r>
            <a:r>
              <a:rPr lang="es-ES" sz="1050" dirty="0">
                <a:solidFill>
                  <a:schemeClr val="accent5">
                    <a:lumMod val="75000"/>
                  </a:schemeClr>
                </a:solidFill>
                <a:latin typeface="Consolas" panose="020B0609020204030204" pitchFamily="49" charset="0"/>
              </a:rPr>
              <a:t>spyrosrallis.com</a:t>
            </a:r>
            <a:r>
              <a:rPr lang="es-ES" sz="1050" dirty="0">
                <a:latin typeface="Consolas" panose="020B0609020204030204" pitchFamily="49" charset="0"/>
              </a:rPr>
              <a:t>";</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const byte </a:t>
            </a:r>
            <a:r>
              <a:rPr lang="es-ES" sz="1050" dirty="0">
                <a:latin typeface="Consolas" panose="020B0609020204030204" pitchFamily="49" charset="0"/>
              </a:rPr>
              <a:t>port   = 80;</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Dispositivo único de identificación. Para el objetivo de este ejercicio, un</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//valor entre 0-255 es adecuado. </a:t>
            </a:r>
          </a:p>
          <a:p>
            <a:pPr algn="just" fontAlgn="auto">
              <a:lnSpc>
                <a:spcPct val="150000"/>
              </a:lnSpc>
              <a:spcBef>
                <a:spcPts val="0"/>
              </a:spcBef>
              <a:spcAft>
                <a:spcPts val="0"/>
              </a:spcAft>
              <a:defRPr/>
            </a:pPr>
            <a:r>
              <a:rPr lang="es-ES" sz="1050" dirty="0">
                <a:solidFill>
                  <a:schemeClr val="accent5">
                    <a:lumMod val="75000"/>
                  </a:schemeClr>
                </a:solidFill>
                <a:latin typeface="Consolas" panose="020B0609020204030204" pitchFamily="49" charset="0"/>
              </a:rPr>
              <a:t>const byte </a:t>
            </a:r>
            <a:r>
              <a:rPr lang="es-ES" sz="1050" dirty="0">
                <a:latin typeface="Consolas" panose="020B0609020204030204" pitchFamily="49" charset="0"/>
              </a:rPr>
              <a:t>device = 1;</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La dirección IP que vamos a consultar en el rúter. Si</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estás usando DHCP, puede que no tengas que hacerlo.</a:t>
            </a:r>
          </a:p>
          <a:p>
            <a:pPr algn="just" fontAlgn="auto">
              <a:lnSpc>
                <a:spcPct val="150000"/>
              </a:lnSpc>
              <a:spcBef>
                <a:spcPts val="0"/>
              </a:spcBef>
              <a:spcAft>
                <a:spcPts val="0"/>
              </a:spcAft>
              <a:defRPr/>
            </a:pPr>
            <a:r>
              <a:rPr lang="es-ES" sz="1050" dirty="0">
                <a:solidFill>
                  <a:schemeClr val="accent2"/>
                </a:solidFill>
                <a:latin typeface="Consolas" panose="020B0609020204030204" pitchFamily="49" charset="0"/>
              </a:rPr>
              <a:t>DirecciónIP</a:t>
            </a:r>
            <a:r>
              <a:rPr lang="es-ES" dirty="0"/>
              <a:t> </a:t>
            </a:r>
            <a:r>
              <a:rPr lang="es-ES" sz="1050" dirty="0">
                <a:latin typeface="Consolas" panose="020B0609020204030204" pitchFamily="49" charset="0"/>
              </a:rPr>
              <a:t>ip ( xxx, xxx, xxx, xxx );</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Inicialización del objeto ClienteEthernet. Requerido para</a:t>
            </a:r>
          </a:p>
          <a:p>
            <a:pPr algn="just"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conectarse o comunicarse a través de la red.</a:t>
            </a:r>
          </a:p>
          <a:p>
            <a:pPr algn="just" fontAlgn="auto">
              <a:lnSpc>
                <a:spcPct val="150000"/>
              </a:lnSpc>
              <a:spcBef>
                <a:spcPts val="0"/>
              </a:spcBef>
              <a:spcAft>
                <a:spcPts val="0"/>
              </a:spcAft>
              <a:defRPr/>
            </a:pPr>
            <a:r>
              <a:rPr lang="es-ES" sz="1050" dirty="0" err="1">
                <a:solidFill>
                  <a:schemeClr val="accent2"/>
                </a:solidFill>
                <a:latin typeface="Consolas" panose="020B0609020204030204" pitchFamily="49" charset="0"/>
              </a:rPr>
              <a:t>ethernetClient</a:t>
            </a:r>
            <a:r>
              <a:rPr lang="es-ES" sz="1050" dirty="0">
                <a:latin typeface="Consolas" panose="020B0609020204030204" pitchFamily="49" charset="0"/>
              </a:rPr>
              <a:t> client;</a:t>
            </a:r>
          </a:p>
          <a:p>
            <a:pPr fontAlgn="auto">
              <a:lnSpc>
                <a:spcPct val="150000"/>
              </a:lnSpc>
              <a:spcBef>
                <a:spcPts val="0"/>
              </a:spcBef>
              <a:spcAft>
                <a:spcPts val="0"/>
              </a:spcAft>
              <a:defRPr/>
            </a:pPr>
            <a:endParaRPr lang="es-ES" sz="1050" dirty="0">
              <a:latin typeface="Consolas" panose="020B0609020204030204" pitchFamily="49" charset="0"/>
            </a:endParaRPr>
          </a:p>
        </p:txBody>
      </p:sp>
    </p:spTree>
    <p:extLst>
      <p:ext uri="{BB962C8B-B14F-4D97-AF65-F5344CB8AC3E}">
        <p14:creationId xmlns:p14="http://schemas.microsoft.com/office/powerpoint/2010/main" val="143949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23</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Código (2)</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23</a:t>
            </a:fld>
            <a:endParaRPr lang="es-ES" sz="1000" dirty="0"/>
          </a:p>
        </p:txBody>
      </p:sp>
      <p:sp>
        <p:nvSpPr>
          <p:cNvPr id="10" name="TextBox 9">
            <a:extLst>
              <a:ext uri="{FF2B5EF4-FFF2-40B4-BE49-F238E27FC236}">
                <a16:creationId xmlns:a16="http://schemas.microsoft.com/office/drawing/2014/main" id="{BBFF909D-2075-4A09-93C1-1B64B13C03A9}"/>
              </a:ext>
            </a:extLst>
          </p:cNvPr>
          <p:cNvSpPr txBox="1"/>
          <p:nvPr/>
        </p:nvSpPr>
        <p:spPr>
          <a:xfrm>
            <a:off x="-51545" y="438655"/>
            <a:ext cx="4079846" cy="4130233"/>
          </a:xfrm>
          <a:prstGeom prst="rect">
            <a:avLst/>
          </a:prstGeom>
          <a:noFill/>
        </p:spPr>
        <p:txBody>
          <a:bodyPr wrap="square">
            <a:spAutoFit/>
          </a:bodyPr>
          <a:lstStyle/>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void</a:t>
            </a:r>
            <a:r>
              <a:rPr lang="es-ES" dirty="0"/>
              <a:t> </a:t>
            </a:r>
            <a:r>
              <a:rPr lang="es-ES" sz="1000" dirty="0">
                <a:solidFill>
                  <a:schemeClr val="accent4">
                    <a:lumMod val="75000"/>
                  </a:schemeClr>
                </a:solidFill>
                <a:latin typeface="Consolas" panose="020B0609020204030204" pitchFamily="49" charset="0"/>
              </a:rPr>
              <a:t>setup</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r>
              <a:rPr lang="en-U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Registrar el GPIO_btn como salida y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acopla un interruptor al mismo para seguir</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en un extremo ascendente.</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dirty="0"/>
              <a:t>	</a:t>
            </a: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GPIO_btn</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INPUT</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attachInterrupt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digitalPinToInterrupt</a:t>
            </a:r>
            <a:r>
              <a:rPr lang="en-US" sz="1000" dirty="0">
                <a:latin typeface="Consolas" panose="020B0609020204030204" pitchFamily="49" charset="0"/>
              </a:rPr>
              <a:t>(2), 	</a:t>
            </a:r>
            <a:r>
              <a:rPr lang="en-US" sz="1000" dirty="0" err="1">
                <a:latin typeface="Consolas" panose="020B0609020204030204" pitchFamily="49" charset="0"/>
              </a:rPr>
              <a:t>button_click</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RISING</a:t>
            </a:r>
            <a:r>
              <a:rPr lang="en-U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Registrar GPIO_led como una salida.</a:t>
            </a:r>
          </a:p>
          <a:p>
            <a:pPr algn="just" fontAlgn="auto">
              <a:lnSpc>
                <a:spcPct val="150000"/>
              </a:lnSpc>
              <a:spcBef>
                <a:spcPts val="0"/>
              </a:spcBef>
              <a:spcAft>
                <a:spcPts val="0"/>
              </a:spcAft>
              <a:defRPr/>
            </a:pPr>
            <a:r>
              <a:rPr lang="en-US" dirty="0"/>
              <a:t>	</a:t>
            </a:r>
            <a:r>
              <a:rPr lang="en-US" sz="1000" dirty="0" err="1">
                <a:solidFill>
                  <a:schemeClr val="accent2"/>
                </a:solidFill>
                <a:latin typeface="Consolas" panose="020B0609020204030204" pitchFamily="49" charset="0"/>
              </a:rPr>
              <a:t>pinMode</a:t>
            </a:r>
            <a:r>
              <a:rPr lang="en-US" sz="1000" dirty="0">
                <a:latin typeface="Consolas" panose="020B0609020204030204" pitchFamily="49" charset="0"/>
              </a:rPr>
              <a:t>(</a:t>
            </a:r>
            <a:r>
              <a:rPr lang="en-US" sz="1000" dirty="0" err="1">
                <a:latin typeface="Consolas" panose="020B0609020204030204" pitchFamily="49" charset="0"/>
              </a:rPr>
              <a:t>GPIO_led</a:t>
            </a:r>
            <a:r>
              <a:rPr lang="en-US" sz="1000" dirty="0">
                <a:latin typeface="Consolas" panose="020B0609020204030204" pitchFamily="49" charset="0"/>
              </a:rPr>
              <a:t>, </a:t>
            </a:r>
            <a:r>
              <a:rPr lang="en-US" sz="1000" dirty="0">
                <a:solidFill>
                  <a:schemeClr val="accent5">
                    <a:lumMod val="75000"/>
                  </a:schemeClr>
                </a:solidFill>
                <a:latin typeface="Consolas" panose="020B0609020204030204" pitchFamily="49" charset="0"/>
              </a:rPr>
              <a:t>OUTPUT</a:t>
            </a:r>
            <a:r>
              <a:rPr lang="en-U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Iniciar el hardware UART con una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velocidad de transmisión de 115200 bps.</a:t>
            </a:r>
          </a:p>
          <a:p>
            <a:pPr algn="just" fontAlgn="auto">
              <a:lnSpc>
                <a:spcPct val="150000"/>
              </a:lnSpc>
              <a:spcBef>
                <a:spcPts val="0"/>
              </a:spcBef>
              <a:spcAft>
                <a:spcPts val="0"/>
              </a:spcAft>
              <a:defRPr/>
            </a:pPr>
            <a:r>
              <a:rPr lang="en-US" dirty="0"/>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(115200);</a:t>
            </a:r>
          </a:p>
          <a:p>
            <a:pPr algn="just" fontAlgn="auto">
              <a:lnSpc>
                <a:spcPct val="150000"/>
              </a:lnSpc>
              <a:spcBef>
                <a:spcPts val="0"/>
              </a:spcBef>
              <a:spcAft>
                <a:spcPts val="0"/>
              </a:spcAft>
              <a:defRPr/>
            </a:pPr>
            <a:endParaRPr lang="es-ES" sz="1000" dirty="0">
              <a:latin typeface="Consolas" panose="020B0609020204030204" pitchFamily="49" charset="0"/>
            </a:endParaRPr>
          </a:p>
        </p:txBody>
      </p:sp>
      <p:sp>
        <p:nvSpPr>
          <p:cNvPr id="11" name="TextBox 10">
            <a:extLst>
              <a:ext uri="{FF2B5EF4-FFF2-40B4-BE49-F238E27FC236}">
                <a16:creationId xmlns:a16="http://schemas.microsoft.com/office/drawing/2014/main" id="{4A308934-E449-443C-816D-C199971E9C0C}"/>
              </a:ext>
            </a:extLst>
          </p:cNvPr>
          <p:cNvSpPr txBox="1"/>
          <p:nvPr/>
        </p:nvSpPr>
        <p:spPr>
          <a:xfrm>
            <a:off x="4572000" y="3630620"/>
            <a:ext cx="4572000" cy="2560573"/>
          </a:xfrm>
          <a:prstGeom prst="rect">
            <a:avLst/>
          </a:prstGeom>
          <a:noFill/>
        </p:spPr>
        <p:txBody>
          <a:bodyPr>
            <a:spAutoFit/>
          </a:bodyPr>
          <a:lstStyle/>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Conectarse a la red.</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dirty="0"/>
              <a:t>	</a:t>
            </a:r>
            <a:r>
              <a:rPr lang="en-US" sz="1000" dirty="0" err="1">
                <a:solidFill>
                  <a:schemeClr val="accent2"/>
                </a:solidFill>
                <a:latin typeface="Consolas" panose="020B0609020204030204" pitchFamily="49" charset="0"/>
              </a:rPr>
              <a:t>Ethernet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begin</a:t>
            </a:r>
            <a:r>
              <a:rPr lang="en-US" sz="1000" dirty="0">
                <a:latin typeface="Consolas" panose="020B0609020204030204" pitchFamily="49" charset="0"/>
              </a:rPr>
              <a:t>(mac, </a:t>
            </a:r>
            <a:r>
              <a:rPr lang="en-US" sz="1000" dirty="0" err="1">
                <a:latin typeface="Consolas" panose="020B0609020204030204" pitchFamily="49" charset="0"/>
              </a:rPr>
              <a:t>ip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Your IP Address is: </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Grabar la IP local. Si está detras de un rúter</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NAT, podrá grabar la IP NAT, no la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IP externa.</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dirty="0"/>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err="1">
                <a:solidFill>
                  <a:schemeClr val="accent2"/>
                </a:solidFill>
                <a:latin typeface="Consolas" panose="020B0609020204030204" pitchFamily="49" charset="0"/>
              </a:rPr>
              <a:t>Ethernet</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localIP</a:t>
            </a:r>
            <a:r>
              <a:rPr lang="en-U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n-US" sz="1000" dirty="0" err="1">
                <a:solidFill>
                  <a:schemeClr val="accent2"/>
                </a:solidFill>
                <a:latin typeface="Consolas" panose="020B0609020204030204" pitchFamily="49" charset="0"/>
              </a:rPr>
              <a:t>Serial</a:t>
            </a:r>
            <a:r>
              <a:rPr lang="en-US" sz="1000" dirty="0" err="1">
                <a:latin typeface="Consolas" panose="020B0609020204030204" pitchFamily="49" charset="0"/>
              </a:rPr>
              <a:t>.</a:t>
            </a:r>
            <a:r>
              <a:rPr lang="en-US" sz="1000" dirty="0" err="1">
                <a:solidFill>
                  <a:schemeClr val="accent2"/>
                </a:solidFill>
                <a:latin typeface="Consolas" panose="020B0609020204030204" pitchFamily="49" charset="0"/>
              </a:rPr>
              <a:t>print</a:t>
            </a:r>
            <a:r>
              <a:rPr lang="en-U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\r\n</a:t>
            </a:r>
            <a:r>
              <a:rPr lang="en-U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p:txBody>
      </p:sp>
    </p:spTree>
    <p:extLst>
      <p:ext uri="{BB962C8B-B14F-4D97-AF65-F5344CB8AC3E}">
        <p14:creationId xmlns:p14="http://schemas.microsoft.com/office/powerpoint/2010/main" val="176271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24</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Código (3)</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24</a:t>
            </a:fld>
            <a:endParaRPr lang="es-ES" sz="1000" dirty="0"/>
          </a:p>
        </p:txBody>
      </p:sp>
      <p:sp>
        <p:nvSpPr>
          <p:cNvPr id="12" name="TextBox 11">
            <a:extLst>
              <a:ext uri="{FF2B5EF4-FFF2-40B4-BE49-F238E27FC236}">
                <a16:creationId xmlns:a16="http://schemas.microsoft.com/office/drawing/2014/main" id="{9AB7ACAC-DA8D-4712-B516-8DA9EC3602B3}"/>
              </a:ext>
            </a:extLst>
          </p:cNvPr>
          <p:cNvSpPr txBox="1"/>
          <p:nvPr/>
        </p:nvSpPr>
        <p:spPr>
          <a:xfrm>
            <a:off x="550877" y="920241"/>
            <a:ext cx="4572000" cy="3785652"/>
          </a:xfrm>
          <a:prstGeom prst="rect">
            <a:avLst/>
          </a:prstGeom>
          <a:noFill/>
        </p:spPr>
        <p:txBody>
          <a:bodyPr>
            <a:spAutoFit/>
          </a:bodyPr>
          <a:lstStyle/>
          <a:p>
            <a:pPr algn="just" fontAlgn="auto">
              <a:lnSpc>
                <a:spcPct val="150000"/>
              </a:lnSpc>
              <a:spcBef>
                <a:spcPts val="0"/>
              </a:spcBef>
              <a:spcAft>
                <a:spcPts val="0"/>
              </a:spcAft>
              <a:defRPr/>
            </a:pPr>
            <a:r>
              <a:rPr lang="es-ES" sz="1000" dirty="0">
                <a:latin typeface="Consolas" panose="020B0609020204030204" pitchFamily="49" charset="0"/>
              </a:rPr>
              <a:t>void </a:t>
            </a:r>
            <a:r>
              <a:rPr lang="es-ES" sz="1000" dirty="0">
                <a:solidFill>
                  <a:schemeClr val="accent4">
                    <a:lumMod val="75000"/>
                  </a:schemeClr>
                </a:solidFill>
                <a:latin typeface="Consolas" panose="020B0609020204030204" pitchFamily="49" charset="0"/>
              </a:rPr>
              <a:t>loop</a:t>
            </a:r>
            <a:r>
              <a:rPr lang="es-ES" sz="1000" dirty="0">
                <a:latin typeface="Consolas" panose="020B0609020204030204" pitchFamily="49" charset="0"/>
              </a:rPr>
              <a:t>() {</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Interrumpir cualquier conexión que se mantuviera previamente.</a:t>
            </a:r>
          </a:p>
          <a:p>
            <a:pPr algn="just" fontAlgn="auto">
              <a:lnSpc>
                <a:spcPct val="150000"/>
              </a:lnSpc>
              <a:spcBef>
                <a:spcPts val="0"/>
              </a:spcBef>
              <a:spcAft>
                <a:spcPts val="0"/>
              </a:spcAft>
              <a:defRPr/>
            </a:pP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stop</a:t>
            </a:r>
            <a:r>
              <a:rPr lang="es-ES" sz="1000" dirty="0">
                <a:latin typeface="Consolas" panose="020B0609020204030204" pitchFamily="49" charset="0"/>
              </a:rPr>
              <a:t>();</a:t>
            </a:r>
            <a:r>
              <a:rPr lang="es-ES"/>
              <a:t> </a:t>
            </a:r>
            <a:r>
              <a:rPr lang="en-US"/>
              <a:t>	</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Conectarse al servidor.</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a:t>
            </a:r>
            <a:r>
              <a:rPr lang="es-ES" sz="1000" dirty="0">
                <a:latin typeface="Consolas" panose="020B0609020204030204" pitchFamily="49" charset="0"/>
              </a:rPr>
              <a:t>(host, port);</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Cuando haya una buena conexión, envía la consulta.</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connected</a:t>
            </a:r>
            <a:r>
              <a:rPr lang="es-ES" sz="1000" dirty="0">
                <a:latin typeface="Consolas" panose="020B0609020204030204" pitchFamily="49" charset="0"/>
              </a:rPr>
              <a:t>() ) {</a:t>
            </a:r>
          </a:p>
          <a:p>
            <a:pPr algn="just"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GET /</a:t>
            </a:r>
            <a:r>
              <a:rPr lang="en-US" sz="1000" dirty="0">
                <a:solidFill>
                  <a:schemeClr val="accent5">
                    <a:lumMod val="75000"/>
                  </a:schemeClr>
                </a:solidFill>
                <a:latin typeface="Consolas" panose="020B0609020204030204" pitchFamily="49" charset="0"/>
              </a:rPr>
              <a:t>	</a:t>
            </a:r>
            <a:r>
              <a:rPr lang="es-ES" sz="1000" dirty="0">
                <a:solidFill>
                  <a:schemeClr val="accent5">
                    <a:lumMod val="75000"/>
                  </a:schemeClr>
                </a:solidFill>
                <a:latin typeface="Consolas" panose="020B0609020204030204" pitchFamily="49" charset="0"/>
              </a:rPr>
              <a:t>arduino/getdata.php?deviceid=</a:t>
            </a:r>
            <a:r>
              <a:rPr lang="es-ES" sz="1000" dirty="0">
                <a:latin typeface="Consolas" panose="020B0609020204030204" pitchFamily="49" charset="0"/>
              </a:rPr>
              <a:t>" + </a:t>
            </a:r>
            <a:r>
              <a:rPr lang="en-U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(device) + " </a:t>
            </a:r>
            <a:r>
              <a:rPr lang="es-ES" sz="1000" dirty="0">
                <a:solidFill>
                  <a:schemeClr val="accent5">
                    <a:lumMod val="75000"/>
                  </a:schemeClr>
                </a:solidFill>
                <a:latin typeface="Consolas" panose="020B0609020204030204" pitchFamily="49" charset="0"/>
              </a:rPr>
              <a:t>HTTP/1.0\r\n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User-Agent: Arduino\r\n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Host: </a:t>
            </a:r>
            <a:r>
              <a:rPr lang="es-ES" sz="1000" dirty="0">
                <a:latin typeface="Consolas" panose="020B0609020204030204" pitchFamily="49" charset="0"/>
              </a:rPr>
              <a:t>" + host + "</a:t>
            </a:r>
            <a:r>
              <a:rPr lang="es-ES" sz="1000" dirty="0">
                <a:solidFill>
                  <a:schemeClr val="accent5">
                    <a:lumMod val="75000"/>
                  </a:schemeClr>
                </a:solidFill>
                <a:latin typeface="Consolas" panose="020B0609020204030204" pitchFamily="49" charset="0"/>
              </a:rPr>
              <a:t>\r\n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Connection: close\r\n\r\n</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Almacenar el tiempo de consulta.</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a:t>    </a:t>
            </a:r>
            <a:r>
              <a:rPr lang="en-US"/>
              <a:t>	</a:t>
            </a:r>
            <a:r>
              <a:rPr lang="es-ES" sz="1000" dirty="0">
                <a:latin typeface="Consolas" panose="020B0609020204030204" pitchFamily="49" charset="0"/>
              </a:rPr>
              <a:t>timeout_timer =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p>
        </p:txBody>
      </p:sp>
      <p:sp>
        <p:nvSpPr>
          <p:cNvPr id="13" name="TextBox 12">
            <a:extLst>
              <a:ext uri="{FF2B5EF4-FFF2-40B4-BE49-F238E27FC236}">
                <a16:creationId xmlns:a16="http://schemas.microsoft.com/office/drawing/2014/main" id="{613102E5-5AD3-4759-BED7-2A03B3702F49}"/>
              </a:ext>
            </a:extLst>
          </p:cNvPr>
          <p:cNvSpPr txBox="1"/>
          <p:nvPr/>
        </p:nvSpPr>
        <p:spPr>
          <a:xfrm>
            <a:off x="4393857" y="918951"/>
            <a:ext cx="5257800" cy="4753481"/>
          </a:xfrm>
          <a:prstGeom prst="rect">
            <a:avLst/>
          </a:prstGeom>
          <a:noFill/>
        </p:spPr>
        <p:txBody>
          <a:bodyPr>
            <a:spAutoFit/>
          </a:bodyPr>
          <a:lstStyle/>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else</a:t>
            </a:r>
            <a:r>
              <a:rPr lang="es-ES" sz="1000" dirty="0">
                <a:latin typeface="Consolas" panose="020B0609020204030204" pitchFamily="49" charset="0"/>
              </a:rPr>
              <a:t> {</a:t>
            </a:r>
          </a:p>
          <a:p>
            <a:pPr algn="just" fontAlgn="auto">
              <a:lnSpc>
                <a:spcPct val="150000"/>
              </a:lnSpc>
              <a:spcBef>
                <a:spcPts val="0"/>
              </a:spcBef>
              <a:spcAft>
                <a:spcPts val="0"/>
              </a:spcAft>
              <a:defRPr/>
            </a:pPr>
            <a:r>
              <a:rPr lang="es-ES" dirty="0"/>
              <a:t>  </a:t>
            </a:r>
            <a:r>
              <a:rPr lang="en-US" dirty="0"/>
              <a:t>		</a:t>
            </a:r>
            <a:r>
              <a:rPr lang="es-ES" sz="1000" dirty="0" err="1">
                <a:solidFill>
                  <a:schemeClr val="accent2"/>
                </a:solidFill>
                <a:latin typeface="Consolas" panose="020B0609020204030204" pitchFamily="49" charset="0"/>
              </a:rPr>
              <a:t>Serial</a:t>
            </a:r>
            <a:r>
              <a:rPr lang="es-ES" sz="1000" dirty="0" err="1">
                <a:latin typeface="Consolas" panose="020B0609020204030204" pitchFamily="49" charset="0"/>
              </a:rPr>
              <a:t>.</a:t>
            </a:r>
            <a:r>
              <a:rPr lang="es-ES" sz="1000" dirty="0" err="1">
                <a:solidFill>
                  <a:schemeClr val="accent2"/>
                </a:solidFill>
                <a:latin typeface="Consolas" panose="020B0609020204030204" pitchFamily="49" charset="0"/>
              </a:rPr>
              <a:t>println</a:t>
            </a:r>
            <a:r>
              <a:rPr lang="es-E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 Client not connected</a:t>
            </a:r>
            <a:r>
              <a:rPr lang="es-ES" sz="1000" dirty="0">
                <a:solidFill>
                  <a:schemeClr val="accent5">
                    <a:lumMod val="75000"/>
                  </a:schemeClr>
                </a:solidFill>
                <a:latin typeface="Consolas" panose="020B0609020204030204" pitchFamily="49" charset="0"/>
              </a:rPr>
              <a:t>.</a:t>
            </a:r>
            <a:r>
              <a:rPr lang="es-ES" sz="1000" dirty="0">
                <a:latin typeface="Consolas" panose="020B0609020204030204" pitchFamily="49" charset="0"/>
              </a:rPr>
              <a:t>");</a:t>
            </a:r>
          </a:p>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return</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Si el servidor no ha respondido...</a:t>
            </a:r>
          </a:p>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while</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available</a:t>
            </a:r>
            <a:r>
              <a:rPr lang="es-ES" sz="1000" dirty="0">
                <a:latin typeface="Consolas" panose="020B0609020204030204" pitchFamily="49" charset="0"/>
              </a:rPr>
              <a:t>()) {</a:t>
            </a:r>
          </a:p>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 &gt; timeout_timer + 5000 )</a:t>
            </a:r>
          </a:p>
          <a:p>
            <a:pPr lvl="1"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Se agotó el tiempo de espera.</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return</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...esperar una respuesta.</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delay</a:t>
            </a:r>
            <a:r>
              <a:rPr lang="es-ES" sz="1000" dirty="0">
                <a:latin typeface="Consolas" panose="020B0609020204030204" pitchFamily="49" charset="0"/>
              </a:rPr>
              <a:t>(10);</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a:t>
            </a:r>
          </a:p>
        </p:txBody>
      </p:sp>
    </p:spTree>
    <p:extLst>
      <p:ext uri="{BB962C8B-B14F-4D97-AF65-F5344CB8AC3E}">
        <p14:creationId xmlns:p14="http://schemas.microsoft.com/office/powerpoint/2010/main" val="260381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Código (4)</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25</a:t>
            </a:fld>
            <a:endParaRPr lang="es-ES" sz="1000" dirty="0"/>
          </a:p>
        </p:txBody>
      </p:sp>
      <p:sp>
        <p:nvSpPr>
          <p:cNvPr id="10" name="TextBox 9">
            <a:extLst>
              <a:ext uri="{FF2B5EF4-FFF2-40B4-BE49-F238E27FC236}">
                <a16:creationId xmlns:a16="http://schemas.microsoft.com/office/drawing/2014/main" id="{576D1F4E-0F58-4F74-993B-3D70540DDD04}"/>
              </a:ext>
            </a:extLst>
          </p:cNvPr>
          <p:cNvSpPr txBox="1"/>
          <p:nvPr/>
        </p:nvSpPr>
        <p:spPr>
          <a:xfrm>
            <a:off x="243280" y="1331090"/>
            <a:ext cx="4328719" cy="3737818"/>
          </a:xfrm>
          <a:prstGeom prst="rect">
            <a:avLst/>
          </a:prstGeom>
          <a:noFill/>
        </p:spPr>
        <p:txBody>
          <a:bodyPr wrap="square">
            <a:spAutoFit/>
          </a:bodyPr>
          <a:lstStyle/>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Si el servidor ha respondido, leer la respuesta </a:t>
            </a:r>
            <a:r>
              <a:rPr lang="en-US" sz="1000" dirty="0">
                <a:solidFill>
                  <a:schemeClr val="bg1">
                    <a:lumMod val="65000"/>
                  </a:schemeClr>
                </a:solidFill>
                <a:latin typeface="Consolas" panose="020B0609020204030204" pitchFamily="49" charset="0"/>
              </a:rPr>
              <a:t>	</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carácter por carácter. Solo se almacenará el último </a:t>
            </a:r>
            <a:r>
              <a:rPr lang="en-US" sz="1000" dirty="0">
                <a:solidFill>
                  <a:schemeClr val="bg1">
                    <a:lumMod val="65000"/>
                  </a:schemeClr>
                </a:solidFill>
                <a:latin typeface="Consolas" panose="020B0609020204030204" pitchFamily="49" charset="0"/>
              </a:rPr>
              <a:t>	</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carácter en la memoria intermedia.</a:t>
            </a:r>
          </a:p>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while</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available</a:t>
            </a:r>
            <a:r>
              <a:rPr lang="es-ES" sz="1000" dirty="0">
                <a:latin typeface="Consolas" panose="020B0609020204030204" pitchFamily="49" charset="0"/>
              </a:rPr>
              <a:t>() ) {</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buffer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read</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Si la memoria intermedia es «1», enciende el LED.</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Si no, apágalo. </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(buffer == '1’) {</a:t>
            </a:r>
          </a:p>
          <a:p>
            <a:pPr lvl="1" algn="just" fontAlgn="auto">
              <a:lnSpc>
                <a:spcPct val="150000"/>
              </a:lnSpc>
              <a:spcBef>
                <a:spcPts val="0"/>
              </a:spcBef>
              <a:spcAft>
                <a:spcPts val="0"/>
              </a:spcAft>
              <a:defRPr/>
            </a:pPr>
            <a:r>
              <a:rPr lang="es-ES" sz="1000" dirty="0">
                <a:solidFill>
                  <a:schemeClr val="accent2"/>
                </a:solidFill>
                <a:latin typeface="Consolas" panose="020B0609020204030204" pitchFamily="49" charset="0"/>
              </a:rPr>
              <a:t>digitalWrite</a:t>
            </a:r>
            <a:r>
              <a:rPr lang="es-ES" sz="1000" dirty="0">
                <a:latin typeface="Consolas" panose="020B0609020204030204" pitchFamily="49" charset="0"/>
              </a:rPr>
              <a:t>(GPIO_led, </a:t>
            </a:r>
            <a:r>
              <a:rPr lang="es-ES" sz="1000" dirty="0">
                <a:solidFill>
                  <a:schemeClr val="accent5">
                    <a:lumMod val="75000"/>
                  </a:schemeClr>
                </a:solidFill>
                <a:latin typeface="Consolas" panose="020B0609020204030204" pitchFamily="49" charset="0"/>
              </a:rPr>
              <a:t>HIGH</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else</a:t>
            </a:r>
            <a:r>
              <a:rPr lang="es-ES" sz="1000" dirty="0">
                <a:latin typeface="Consolas" panose="020B0609020204030204" pitchFamily="49" charset="0"/>
              </a:rPr>
              <a:t> {</a:t>
            </a:r>
          </a:p>
          <a:p>
            <a:pPr algn="just"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digitalWrite</a:t>
            </a:r>
            <a:r>
              <a:rPr lang="es-ES" sz="1000" dirty="0">
                <a:latin typeface="Consolas" panose="020B0609020204030204" pitchFamily="49" charset="0"/>
              </a:rPr>
              <a:t>(GPIO_led, </a:t>
            </a:r>
            <a:r>
              <a:rPr lang="es-ES" sz="1000" dirty="0">
                <a:solidFill>
                  <a:schemeClr val="accent5">
                    <a:lumMod val="75000"/>
                  </a:schemeClr>
                </a:solidFill>
                <a:latin typeface="Consolas" panose="020B0609020204030204" pitchFamily="49" charset="0"/>
              </a:rPr>
              <a:t>LOW</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p:txBody>
      </p:sp>
      <p:sp>
        <p:nvSpPr>
          <p:cNvPr id="11" name="TextBox 10">
            <a:extLst>
              <a:ext uri="{FF2B5EF4-FFF2-40B4-BE49-F238E27FC236}">
                <a16:creationId xmlns:a16="http://schemas.microsoft.com/office/drawing/2014/main" id="{82E699CC-7E2F-478C-BB17-90AAC9F6C19E}"/>
              </a:ext>
            </a:extLst>
          </p:cNvPr>
          <p:cNvSpPr txBox="1"/>
          <p:nvPr/>
        </p:nvSpPr>
        <p:spPr>
          <a:xfrm>
            <a:off x="3924300" y="1331090"/>
            <a:ext cx="5257800" cy="3554819"/>
          </a:xfrm>
          <a:prstGeom prst="rect">
            <a:avLst/>
          </a:prstGeom>
          <a:noFill/>
        </p:spPr>
        <p:txBody>
          <a:bodyPr>
            <a:spAutoFit/>
          </a:bodyPr>
          <a:lstStyle/>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 button ) {</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Interrumpir cualquier conexión que se mantuviera previamente.</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stop</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Conectarse al servidor.</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a:t>
            </a:r>
            <a:r>
              <a:rPr lang="es-ES" sz="1000" dirty="0">
                <a:latin typeface="Consolas" panose="020B0609020204030204" pitchFamily="49" charset="0"/>
              </a:rPr>
              <a:t>(host, port);</a:t>
            </a:r>
          </a:p>
          <a:p>
            <a:pPr algn="just"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Cuando haya una buena conexión, envía la consulta.</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a:t>	</a:t>
            </a: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connected</a:t>
            </a:r>
            <a:r>
              <a:rPr lang="es-ES" sz="1000" dirty="0">
                <a:latin typeface="Consolas" panose="020B0609020204030204" pitchFamily="49" charset="0"/>
              </a:rPr>
              <a:t>() ) {</a:t>
            </a:r>
          </a:p>
          <a:p>
            <a:pPr algn="just" fontAlgn="auto">
              <a:lnSpc>
                <a:spcPct val="150000"/>
              </a:lnSpc>
              <a:spcBef>
                <a:spcPts val="0"/>
              </a:spcBef>
              <a:spcAft>
                <a:spcPts val="0"/>
              </a:spcAft>
              <a:defRPr/>
            </a:pPr>
            <a:r>
              <a:rPr lang="es-ES"/>
              <a:t>      </a:t>
            </a:r>
            <a:r>
              <a:rPr lang="en-US"/>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GET </a:t>
            </a:r>
            <a:r>
              <a:rPr lang="en-US" sz="1000" dirty="0">
                <a:solidFill>
                  <a:schemeClr val="accent5">
                    <a:lumMod val="75000"/>
                  </a:schemeClr>
                </a:solidFill>
                <a:latin typeface="Consolas" panose="020B0609020204030204" pitchFamily="49" charset="0"/>
              </a:rPr>
              <a:t>				</a:t>
            </a:r>
            <a:r>
              <a:rPr lang="es-ES" sz="1000" dirty="0">
                <a:solidFill>
                  <a:schemeClr val="accent5">
                    <a:lumMod val="75000"/>
                  </a:schemeClr>
                </a:solidFill>
                <a:latin typeface="Consolas" panose="020B0609020204030204" pitchFamily="49" charset="0"/>
              </a:rPr>
              <a:t>/arduino/setdata.php?deviceid=</a:t>
            </a:r>
            <a:r>
              <a:rPr lang="es-ES" sz="1000" dirty="0">
                <a:latin typeface="Consolas" panose="020B0609020204030204" pitchFamily="49" charset="0"/>
              </a:rPr>
              <a:t>" + </a:t>
            </a:r>
            <a:r>
              <a:rPr lang="en-U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(device) + "</a:t>
            </a:r>
            <a:r>
              <a:rPr lang="es-ES" sz="1000" dirty="0">
                <a:solidFill>
                  <a:schemeClr val="accent5">
                    <a:lumMod val="75000"/>
                  </a:schemeClr>
                </a:solidFill>
                <a:latin typeface="Consolas" panose="020B0609020204030204" pitchFamily="49" charset="0"/>
              </a:rPr>
              <a:t>&amp;data=</a:t>
            </a:r>
            <a:r>
              <a:rPr lang="es-ES" sz="1000" dirty="0">
                <a:latin typeface="Consolas" panose="020B0609020204030204" pitchFamily="49" charset="0"/>
              </a:rPr>
              <a:t>" + </a:t>
            </a:r>
            <a:r>
              <a:rPr lang="en-U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analogRead</a:t>
            </a:r>
            <a:r>
              <a:rPr lang="es-ES" sz="1000" dirty="0">
                <a:latin typeface="Consolas" panose="020B0609020204030204" pitchFamily="49" charset="0"/>
              </a:rPr>
              <a:t>(A0)) + " </a:t>
            </a:r>
            <a:r>
              <a:rPr lang="es-ES" sz="1000" dirty="0">
                <a:solidFill>
                  <a:schemeClr val="accent5">
                    <a:lumMod val="75000"/>
                  </a:schemeClr>
                </a:solidFill>
                <a:latin typeface="Consolas" panose="020B0609020204030204" pitchFamily="49" charset="0"/>
              </a:rPr>
              <a:t>HTTP/1.0\r\n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User-Agent: Arduino\r\n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Host: " + host + "\r\n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Connection: close\r\n\r\n</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p:txBody>
      </p:sp>
    </p:spTree>
    <p:extLst>
      <p:ext uri="{BB962C8B-B14F-4D97-AF65-F5344CB8AC3E}">
        <p14:creationId xmlns:p14="http://schemas.microsoft.com/office/powerpoint/2010/main" val="401889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Código (5)</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26</a:t>
            </a:fld>
            <a:endParaRPr lang="es-ES" sz="1000" dirty="0"/>
          </a:p>
        </p:txBody>
      </p:sp>
      <p:sp>
        <p:nvSpPr>
          <p:cNvPr id="12" name="TextBox 11">
            <a:extLst>
              <a:ext uri="{FF2B5EF4-FFF2-40B4-BE49-F238E27FC236}">
                <a16:creationId xmlns:a16="http://schemas.microsoft.com/office/drawing/2014/main" id="{9FBE6CB6-4821-48BD-A091-92ABB60AA96A}"/>
              </a:ext>
            </a:extLst>
          </p:cNvPr>
          <p:cNvSpPr txBox="1"/>
          <p:nvPr/>
        </p:nvSpPr>
        <p:spPr>
          <a:xfrm>
            <a:off x="505320" y="1162933"/>
            <a:ext cx="4867275" cy="3183820"/>
          </a:xfrm>
          <a:prstGeom prst="rect">
            <a:avLst/>
          </a:prstGeom>
          <a:noFill/>
        </p:spPr>
        <p:txBody>
          <a:bodyPr>
            <a:spAutoFit/>
          </a:bodyPr>
          <a:lstStyle/>
          <a:p>
            <a:pPr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else</a:t>
            </a:r>
            <a:r>
              <a:rPr lang="es-ES" sz="1000" dirty="0">
                <a:latin typeface="Consolas" panose="020B0609020204030204" pitchFamily="49" charset="0"/>
              </a:rPr>
              <a:t> {</a:t>
            </a:r>
          </a:p>
          <a:p>
            <a:pPr lvl="1" algn="just" fontAlgn="auto">
              <a:lnSpc>
                <a:spcPct val="150000"/>
              </a:lnSpc>
              <a:spcBef>
                <a:spcPts val="0"/>
              </a:spcBef>
              <a:spcAft>
                <a:spcPts val="0"/>
              </a:spcAft>
              <a:defRPr/>
            </a:pPr>
            <a:r>
              <a:rPr lang="en-US" dirty="0"/>
              <a:t>	</a:t>
            </a:r>
            <a:r>
              <a:rPr lang="es-ES" sz="1000" dirty="0" err="1">
                <a:solidFill>
                  <a:schemeClr val="accent2"/>
                </a:solidFill>
                <a:latin typeface="Consolas" panose="020B0609020204030204" pitchFamily="49" charset="0"/>
              </a:rPr>
              <a:t>Serial</a:t>
            </a:r>
            <a:r>
              <a:rPr lang="es-ES" sz="1000" dirty="0" err="1">
                <a:latin typeface="Consolas" panose="020B0609020204030204" pitchFamily="49" charset="0"/>
              </a:rPr>
              <a:t>.</a:t>
            </a:r>
            <a:r>
              <a:rPr lang="es-ES" sz="1000" dirty="0" err="1">
                <a:solidFill>
                  <a:schemeClr val="accent2"/>
                </a:solidFill>
                <a:latin typeface="Consolas" panose="020B0609020204030204" pitchFamily="49" charset="0"/>
              </a:rPr>
              <a:t>println</a:t>
            </a:r>
            <a:r>
              <a:rPr lang="es-ES" sz="1000" dirty="0">
                <a:latin typeface="Consolas" panose="020B0609020204030204" pitchFamily="49" charset="0"/>
              </a:rPr>
              <a:t>("</a:t>
            </a:r>
            <a:r>
              <a:rPr lang="en-US" sz="1000" dirty="0">
                <a:solidFill>
                  <a:schemeClr val="accent5">
                    <a:lumMod val="75000"/>
                  </a:schemeClr>
                </a:solidFill>
                <a:latin typeface="Consolas" panose="020B0609020204030204" pitchFamily="49" charset="0"/>
              </a:rPr>
              <a:t> Client not connected.</a:t>
            </a:r>
            <a:r>
              <a:rPr lang="es-ES" sz="1000" dirty="0">
                <a:latin typeface="Consolas" panose="020B0609020204030204" pitchFamily="49" charset="0"/>
              </a:rPr>
              <a:t>");</a:t>
            </a:r>
          </a:p>
          <a:p>
            <a:pPr lvl="1" algn="just"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return</a:t>
            </a:r>
            <a:r>
              <a:rPr lang="es-ES" sz="1000" dirty="0">
                <a:latin typeface="Consolas" panose="020B0609020204030204" pitchFamily="49" charset="0"/>
              </a:rPr>
              <a:t>;</a:t>
            </a:r>
          </a:p>
          <a:p>
            <a:pPr lvl="1"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button = </a:t>
            </a:r>
            <a:r>
              <a:rPr lang="es-ES" sz="1000" dirty="0">
                <a:solidFill>
                  <a:schemeClr val="accent5">
                    <a:lumMod val="75000"/>
                  </a:schemeClr>
                </a:solidFill>
                <a:latin typeface="Consolas" panose="020B0609020204030204" pitchFamily="49" charset="0"/>
              </a:rPr>
              <a:t>false</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if ( button ) </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Ethernet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maintain</a:t>
            </a:r>
            <a:r>
              <a:rPr lang="es-ES" sz="1000" dirty="0">
                <a:latin typeface="Consolas" panose="020B0609020204030204" pitchFamily="49" charset="0"/>
              </a:rPr>
              <a:t>();</a:t>
            </a:r>
          </a:p>
          <a:p>
            <a:pPr algn="just"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delay</a:t>
            </a:r>
            <a:r>
              <a:rPr lang="es-ES" sz="1000" dirty="0">
                <a:latin typeface="Consolas" panose="020B0609020204030204" pitchFamily="49" charset="0"/>
              </a:rPr>
              <a:t>(500);</a:t>
            </a:r>
          </a:p>
          <a:p>
            <a:pPr algn="just" fontAlgn="auto">
              <a:lnSpc>
                <a:spcPct val="150000"/>
              </a:lnSpc>
              <a:spcBef>
                <a:spcPts val="0"/>
              </a:spcBef>
              <a:spcAft>
                <a:spcPts val="0"/>
              </a:spcAft>
              <a:defRPr/>
            </a:pPr>
            <a:r>
              <a:rPr lang="es-E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loop()</a:t>
            </a:r>
          </a:p>
        </p:txBody>
      </p:sp>
      <p:sp>
        <p:nvSpPr>
          <p:cNvPr id="13" name="TextBox 12">
            <a:extLst>
              <a:ext uri="{FF2B5EF4-FFF2-40B4-BE49-F238E27FC236}">
                <a16:creationId xmlns:a16="http://schemas.microsoft.com/office/drawing/2014/main" id="{8A50D3CB-A429-4914-A16C-473774503AB6}"/>
              </a:ext>
            </a:extLst>
          </p:cNvPr>
          <p:cNvSpPr txBox="1"/>
          <p:nvPr/>
        </p:nvSpPr>
        <p:spPr>
          <a:xfrm>
            <a:off x="4572000" y="1311893"/>
            <a:ext cx="4291013" cy="2400657"/>
          </a:xfrm>
          <a:prstGeom prst="rect">
            <a:avLst/>
          </a:prstGeom>
          <a:noFill/>
        </p:spPr>
        <p:txBody>
          <a:bodyPr>
            <a:spAutoFit/>
          </a:bodyPr>
          <a:lstStyle/>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void</a:t>
            </a:r>
            <a:r>
              <a:rPr lang="es-ES"/>
              <a:t> </a:t>
            </a:r>
            <a:r>
              <a:rPr lang="es-ES" sz="1000" dirty="0">
                <a:latin typeface="Consolas" panose="020B0609020204030204" pitchFamily="49" charset="0"/>
              </a:rPr>
              <a:t>button_click(</a:t>
            </a:r>
            <a:r>
              <a:rPr lang="es-ES" sz="1000" dirty="0">
                <a:solidFill>
                  <a:schemeClr val="accent5">
                    <a:lumMod val="75000"/>
                  </a:schemeClr>
                </a:solidFill>
                <a:latin typeface="Consolas" panose="020B0609020204030204" pitchFamily="49" charset="0"/>
              </a:rPr>
              <a:t>void</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Si han pasado más de 0,5s desde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la petición anterior, pon el indicador en verdad y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registra el tiempo de espera actual.</a:t>
            </a:r>
            <a:endParaRPr lang="es-ES" sz="1000" dirty="0">
              <a:latin typeface="Consolas" panose="020B0609020204030204" pitchFamily="49" charset="0"/>
            </a:endParaRPr>
          </a:p>
          <a:p>
            <a:pPr algn="just" fontAlgn="auto">
              <a:lnSpc>
                <a:spcPct val="150000"/>
              </a:lnSpc>
              <a:spcBef>
                <a:spcPts val="0"/>
              </a:spcBef>
              <a:spcAft>
                <a:spcPts val="0"/>
              </a:spcAft>
              <a:defRPr/>
            </a:pPr>
            <a:r>
              <a:rPr lang="en-US"/>
              <a:t>	</a:t>
            </a: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 &gt; request_timer + 500)</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n-US"/>
              <a:t>		</a:t>
            </a:r>
            <a:r>
              <a:rPr lang="es-ES" sz="1000" dirty="0">
                <a:latin typeface="Consolas" panose="020B0609020204030204" pitchFamily="49" charset="0"/>
              </a:rPr>
              <a:t>request_timer =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button        = </a:t>
            </a:r>
            <a:r>
              <a:rPr lang="es-ES" sz="1000" dirty="0">
                <a:solidFill>
                  <a:schemeClr val="accent5">
                    <a:lumMod val="75000"/>
                  </a:schemeClr>
                </a:solidFill>
                <a:latin typeface="Consolas" panose="020B0609020204030204" pitchFamily="49" charset="0"/>
              </a:rPr>
              <a:t>true</a:t>
            </a:r>
            <a:r>
              <a:rPr lang="es-ES" sz="1000" dirty="0">
                <a:latin typeface="Consolas" panose="020B0609020204030204" pitchFamily="49" charset="0"/>
              </a:rPr>
              <a:t>;</a:t>
            </a:r>
          </a:p>
          <a:p>
            <a:pPr algn="just"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latin typeface="Consolas" panose="020B0609020204030204" pitchFamily="49" charset="0"/>
              </a:rPr>
              <a:t>}</a:t>
            </a:r>
          </a:p>
        </p:txBody>
      </p:sp>
    </p:spTree>
    <p:extLst>
      <p:ext uri="{BB962C8B-B14F-4D97-AF65-F5344CB8AC3E}">
        <p14:creationId xmlns:p14="http://schemas.microsoft.com/office/powerpoint/2010/main" val="135855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Ethernet: Conclusión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27</a:t>
            </a:fld>
            <a:endParaRPr lang="es-ES" sz="1000" dirty="0"/>
          </a:p>
        </p:txBody>
      </p:sp>
      <p:sp>
        <p:nvSpPr>
          <p:cNvPr id="10" name="TextBox 11">
            <a:extLst>
              <a:ext uri="{FF2B5EF4-FFF2-40B4-BE49-F238E27FC236}">
                <a16:creationId xmlns:a16="http://schemas.microsoft.com/office/drawing/2014/main" id="{47BA0DEB-187E-48DC-92F8-8F217E705956}"/>
              </a:ext>
            </a:extLst>
          </p:cNvPr>
          <p:cNvSpPr txBox="1">
            <a:spLocks noChangeArrowheads="1"/>
          </p:cNvSpPr>
          <p:nvPr/>
        </p:nvSpPr>
        <p:spPr bwMode="auto">
          <a:xfrm>
            <a:off x="164636" y="636367"/>
            <a:ext cx="3848580" cy="5863144"/>
          </a:xfrm>
          <a:prstGeom prst="rect">
            <a:avLst/>
          </a:prstGeom>
          <a:noFill/>
          <a:ln w="9525">
            <a:noFill/>
            <a:miter lim="800000"/>
            <a:headEnd/>
            <a:tailEnd/>
          </a:ln>
        </p:spPr>
        <p:txBody>
          <a:bodyPr wrap="square">
            <a:spAutoFit/>
          </a:bodyPr>
          <a:lstStyle/>
          <a:p>
            <a:pPr algn="just">
              <a:lnSpc>
                <a:spcPct val="150000"/>
              </a:lnSpc>
            </a:pPr>
            <a:r>
              <a:rPr lang="es-ES" sz="1800" dirty="0">
                <a:latin typeface="Calibri" pitchFamily="34" charset="0"/>
              </a:rPr>
              <a:t>Tras completar el ejercicio</a:t>
            </a:r>
          </a:p>
          <a:p>
            <a:pPr algn="just">
              <a:lnSpc>
                <a:spcPct val="150000"/>
              </a:lnSpc>
            </a:pPr>
            <a:r>
              <a:rPr lang="es-ES" sz="1800" dirty="0">
                <a:latin typeface="Calibri" pitchFamily="34" charset="0"/>
              </a:rPr>
              <a:t>correctamente, deberías poder ver</a:t>
            </a:r>
          </a:p>
          <a:p>
            <a:pPr algn="just">
              <a:lnSpc>
                <a:spcPct val="150000"/>
              </a:lnSpc>
            </a:pPr>
            <a:r>
              <a:rPr lang="es-ES" sz="1800" dirty="0">
                <a:latin typeface="Calibri" pitchFamily="34" charset="0"/>
              </a:rPr>
              <a:t>los valores del LDR que aparecen en</a:t>
            </a:r>
          </a:p>
          <a:p>
            <a:pPr algn="just">
              <a:lnSpc>
                <a:spcPct val="150000"/>
              </a:lnSpc>
            </a:pPr>
            <a:r>
              <a:rPr lang="es-ES" sz="1800" dirty="0">
                <a:latin typeface="Calibri" pitchFamily="34" charset="0"/>
              </a:rPr>
              <a:t>la página web cada vez que provocas</a:t>
            </a:r>
          </a:p>
          <a:p>
            <a:pPr algn="just">
              <a:lnSpc>
                <a:spcPct val="150000"/>
              </a:lnSpc>
            </a:pPr>
            <a:r>
              <a:rPr lang="es-ES" sz="1800" dirty="0">
                <a:latin typeface="Calibri" pitchFamily="34" charset="0"/>
              </a:rPr>
              <a:t> la interrupción clicando el botón.</a:t>
            </a:r>
          </a:p>
          <a:p>
            <a:pPr algn="just">
              <a:lnSpc>
                <a:spcPct val="150000"/>
              </a:lnSpc>
            </a:pPr>
            <a:r>
              <a:rPr lang="es-ES" sz="1800" dirty="0">
                <a:latin typeface="Calibri" pitchFamily="34" charset="0"/>
              </a:rPr>
              <a:t>Ten en cuenta que si la página web</a:t>
            </a:r>
          </a:p>
          <a:p>
            <a:pPr algn="just">
              <a:lnSpc>
                <a:spcPct val="150000"/>
              </a:lnSpc>
            </a:pPr>
            <a:r>
              <a:rPr lang="es-ES" sz="1800" dirty="0">
                <a:latin typeface="Calibri" pitchFamily="34" charset="0"/>
              </a:rPr>
              <a:t>no se actualiza automáticamente, tienes </a:t>
            </a:r>
            <a:r>
              <a:rPr lang="es-ES" sz="1800" dirty="0" smtClean="0">
                <a:latin typeface="Calibri" pitchFamily="34" charset="0"/>
              </a:rPr>
              <a:t>que hacerlo </a:t>
            </a:r>
            <a:r>
              <a:rPr lang="es-ES" sz="1800" dirty="0">
                <a:latin typeface="Calibri" pitchFamily="34" charset="0"/>
              </a:rPr>
              <a:t>manualmente. </a:t>
            </a:r>
          </a:p>
          <a:p>
            <a:pPr algn="just">
              <a:lnSpc>
                <a:spcPct val="150000"/>
              </a:lnSpc>
            </a:pPr>
            <a:r>
              <a:rPr lang="es-ES" sz="1800" dirty="0">
                <a:latin typeface="Calibri" pitchFamily="34" charset="0"/>
              </a:rPr>
              <a:t>También deberías poder cambiar </a:t>
            </a:r>
          </a:p>
          <a:p>
            <a:pPr algn="just">
              <a:lnSpc>
                <a:spcPct val="150000"/>
              </a:lnSpc>
            </a:pPr>
            <a:r>
              <a:rPr lang="es-ES" sz="1800" dirty="0">
                <a:latin typeface="Calibri" pitchFamily="34" charset="0"/>
              </a:rPr>
              <a:t>el estado de la LED conectada </a:t>
            </a:r>
          </a:p>
          <a:p>
            <a:pPr algn="just">
              <a:lnSpc>
                <a:spcPct val="150000"/>
              </a:lnSpc>
            </a:pPr>
            <a:r>
              <a:rPr lang="es-ES" sz="1800" dirty="0">
                <a:latin typeface="Calibri" pitchFamily="34" charset="0"/>
              </a:rPr>
              <a:t>simplemente clicando los links «ON» / «OFF» </a:t>
            </a:r>
            <a:r>
              <a:rPr lang="es-ES" sz="1800" dirty="0" smtClean="0">
                <a:latin typeface="Calibri" pitchFamily="34" charset="0"/>
              </a:rPr>
              <a:t>de </a:t>
            </a:r>
            <a:r>
              <a:rPr lang="es-ES" sz="1800" dirty="0">
                <a:latin typeface="Calibri" pitchFamily="34" charset="0"/>
              </a:rPr>
              <a:t>la página web que está a nombre </a:t>
            </a:r>
            <a:r>
              <a:rPr lang="es-ES" sz="1800" dirty="0" smtClean="0">
                <a:latin typeface="Calibri" pitchFamily="34" charset="0"/>
              </a:rPr>
              <a:t>de </a:t>
            </a:r>
            <a:r>
              <a:rPr lang="es-ES" sz="1800" dirty="0">
                <a:latin typeface="Calibri" pitchFamily="34" charset="0"/>
              </a:rPr>
              <a:t>tu cliente.</a:t>
            </a:r>
          </a:p>
          <a:p>
            <a:pPr algn="just">
              <a:lnSpc>
                <a:spcPct val="150000"/>
              </a:lnSpc>
            </a:pPr>
            <a:endParaRPr lang="es-ES" sz="1600" dirty="0">
              <a:latin typeface="Calibri" pitchFamily="34" charset="0"/>
            </a:endParaRPr>
          </a:p>
        </p:txBody>
      </p:sp>
      <p:pic>
        <p:nvPicPr>
          <p:cNvPr id="11" name="Εικόνα 2">
            <a:extLst>
              <a:ext uri="{FF2B5EF4-FFF2-40B4-BE49-F238E27FC236}">
                <a16:creationId xmlns:a16="http://schemas.microsoft.com/office/drawing/2014/main" id="{A511607A-0A45-4CBA-B49B-0FCDBD94F7A5}"/>
              </a:ext>
            </a:extLst>
          </p:cNvPr>
          <p:cNvPicPr>
            <a:picLocks noChangeAspect="1"/>
          </p:cNvPicPr>
          <p:nvPr/>
        </p:nvPicPr>
        <p:blipFill>
          <a:blip r:embed="rId5"/>
          <a:srcRect/>
          <a:stretch>
            <a:fillRect/>
          </a:stretch>
        </p:blipFill>
        <p:spPr bwMode="auto">
          <a:xfrm>
            <a:off x="4333215" y="1168631"/>
            <a:ext cx="4756150" cy="3535363"/>
          </a:xfrm>
          <a:prstGeom prst="rect">
            <a:avLst/>
          </a:prstGeom>
          <a:noFill/>
          <a:ln w="9525">
            <a:noFill/>
            <a:miter lim="800000"/>
            <a:headEnd/>
            <a:tailEnd/>
          </a:ln>
        </p:spPr>
      </p:pic>
      <p:pic>
        <p:nvPicPr>
          <p:cNvPr id="15" name="Εικόνα 2">
            <a:extLst>
              <a:ext uri="{FF2B5EF4-FFF2-40B4-BE49-F238E27FC236}">
                <a16:creationId xmlns:a16="http://schemas.microsoft.com/office/drawing/2014/main" id="{4DA074A0-86BB-467A-A8E0-8FDAC0D104A7}"/>
              </a:ext>
            </a:extLst>
          </p:cNvPr>
          <p:cNvPicPr>
            <a:picLocks noChangeAspect="1"/>
          </p:cNvPicPr>
          <p:nvPr/>
        </p:nvPicPr>
        <p:blipFill>
          <a:blip r:embed="rId6"/>
          <a:srcRect/>
          <a:stretch>
            <a:fillRect/>
          </a:stretch>
        </p:blipFill>
        <p:spPr bwMode="auto">
          <a:xfrm>
            <a:off x="4282892" y="4496371"/>
            <a:ext cx="4756150" cy="1817010"/>
          </a:xfrm>
          <a:prstGeom prst="rect">
            <a:avLst/>
          </a:prstGeom>
          <a:noFill/>
          <a:ln w="9525">
            <a:noFill/>
            <a:miter lim="800000"/>
            <a:headEnd/>
            <a:tailEnd/>
          </a:ln>
        </p:spPr>
      </p:pic>
    </p:spTree>
    <p:extLst>
      <p:ext uri="{BB962C8B-B14F-4D97-AF65-F5344CB8AC3E}">
        <p14:creationId xmlns:p14="http://schemas.microsoft.com/office/powerpoint/2010/main" val="220050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prstClr val="white"/>
                </a:solidFill>
              </a:rPr>
              <a:t>WiFi</a:t>
            </a:r>
            <a:endParaRPr lang="es-ES"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24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29</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WiFi - Introducción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29</a:t>
            </a:fld>
            <a:endParaRPr lang="es-ES" sz="1000" dirty="0"/>
          </a:p>
        </p:txBody>
      </p:sp>
      <p:sp>
        <p:nvSpPr>
          <p:cNvPr id="12" name="TextBox 21">
            <a:extLst>
              <a:ext uri="{FF2B5EF4-FFF2-40B4-BE49-F238E27FC236}">
                <a16:creationId xmlns:a16="http://schemas.microsoft.com/office/drawing/2014/main" id="{AD20D996-E5CA-47BE-9DD9-DDADB4F98AE5}"/>
              </a:ext>
            </a:extLst>
          </p:cNvPr>
          <p:cNvSpPr txBox="1">
            <a:spLocks noChangeArrowheads="1"/>
          </p:cNvSpPr>
          <p:nvPr/>
        </p:nvSpPr>
        <p:spPr bwMode="auto">
          <a:xfrm>
            <a:off x="344499" y="926767"/>
            <a:ext cx="8278536" cy="5122941"/>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s-ES" sz="2000" dirty="0">
                <a:latin typeface="Calibri" pitchFamily="34" charset="0"/>
              </a:rPr>
              <a:t>El WiFi es el protocolo de comunicación inalámbrico más popular ya que habilita el acceso inalámbrico al mundo del Internet, es gratuito y disponible en casi todos los espacios públicos o privados. Sin embargo, no es tan efectivo con las aplicaciones IoT de las baterías. </a:t>
            </a:r>
          </a:p>
          <a:p>
            <a:pPr marL="171450" indent="-171450" algn="just">
              <a:lnSpc>
                <a:spcPct val="150000"/>
              </a:lnSpc>
              <a:buFont typeface="Wingdings" panose="05000000000000000000" pitchFamily="2" charset="2"/>
              <a:buChar char="§"/>
            </a:pPr>
            <a:endParaRPr lang="es-ES" sz="2000" dirty="0">
              <a:latin typeface="Calibri" pitchFamily="34" charset="0"/>
            </a:endParaRPr>
          </a:p>
          <a:p>
            <a:pPr marL="285750" indent="-285750" algn="just">
              <a:lnSpc>
                <a:spcPct val="150000"/>
              </a:lnSpc>
              <a:buFont typeface="Wingdings" panose="05000000000000000000" pitchFamily="2" charset="2"/>
              <a:buChar char="§"/>
            </a:pPr>
            <a:r>
              <a:rPr lang="es-ES" sz="2000" dirty="0">
                <a:latin typeface="Calibri" pitchFamily="34" charset="0"/>
              </a:rPr>
              <a:t>Para que Arduino interactúe con el WiFi no hay una opción directa, ya que la placa </a:t>
            </a:r>
            <a:r>
              <a:rPr lang="es-ES" sz="2000" dirty="0" err="1">
                <a:latin typeface="Calibri" pitchFamily="34" charset="0"/>
              </a:rPr>
              <a:t>WiFi</a:t>
            </a:r>
            <a:r>
              <a:rPr lang="es-ES" sz="2000" dirty="0">
                <a:latin typeface="Calibri" pitchFamily="34" charset="0"/>
              </a:rPr>
              <a:t> que está disponible es cara para que sea popular. La alternativa más popular se basa en el microcontrolador ESP8266, que es muy asequible y fiable. Que ESP8266 sea un microcontrolador por sí mismo y no un secundario de Arduino y utilizarlo como extensión WiFi para el Arduino es posible, pero puede ser difícil.</a:t>
            </a:r>
          </a:p>
        </p:txBody>
      </p:sp>
    </p:spTree>
    <p:extLst>
      <p:ext uri="{BB962C8B-B14F-4D97-AF65-F5344CB8AC3E}">
        <p14:creationId xmlns:p14="http://schemas.microsoft.com/office/powerpoint/2010/main" val="95420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76252" y="1318978"/>
            <a:ext cx="8191495" cy="439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s-ES" sz="2000" dirty="0">
                <a:latin typeface="+mn-lt"/>
              </a:rPr>
              <a:t>El objetivo de esta UNIDAD es familiarizar a los estudiantes con los protocolos de comunicación más populares para el Internet de lo material del desarrollo de aplicaciones, principalmente, el Bluetooth, Ethernet y WiFi.</a:t>
            </a:r>
          </a:p>
          <a:p>
            <a:pPr marL="269875" indent="-269875" algn="just" eaLnBrk="0" hangingPunct="0">
              <a:lnSpc>
                <a:spcPct val="110000"/>
              </a:lnSpc>
              <a:spcBef>
                <a:spcPts val="480"/>
              </a:spcBef>
              <a:buFont typeface="Wingdings" pitchFamily="2" charset="2"/>
              <a:buChar char="§"/>
            </a:pPr>
            <a:endParaRPr lang="es-ES" sz="2000" dirty="0">
              <a:latin typeface="+mn-lt"/>
            </a:endParaRPr>
          </a:p>
          <a:p>
            <a:pPr marL="269875" indent="-269875" algn="just" eaLnBrk="0" hangingPunct="0">
              <a:lnSpc>
                <a:spcPct val="110000"/>
              </a:lnSpc>
              <a:spcBef>
                <a:spcPts val="480"/>
              </a:spcBef>
              <a:buFont typeface="Wingdings" pitchFamily="2" charset="2"/>
              <a:buChar char="§"/>
            </a:pPr>
            <a:r>
              <a:rPr lang="es-ES" sz="2000" dirty="0">
                <a:latin typeface="+mn-lt"/>
              </a:rPr>
              <a:t>Pondremos en práctica estos protocolos a través de un simple escenario de comunicación bidireccional que implica un placa de desarrollo Arduino y una aplicación móvil (para Bluetooth) o web (para Ethernet y WiFi) intercambiando datos de los sensores y controlando el estado remoto de un LED.</a:t>
            </a:r>
          </a:p>
          <a:p>
            <a:pPr marL="269875" indent="-269875" algn="just" eaLnBrk="0" hangingPunct="0">
              <a:lnSpc>
                <a:spcPct val="110000"/>
              </a:lnSpc>
              <a:spcBef>
                <a:spcPts val="480"/>
              </a:spcBef>
              <a:buFont typeface="Wingdings" pitchFamily="2" charset="2"/>
              <a:buChar char="§"/>
            </a:pPr>
            <a:endParaRPr lang="es-ES" sz="2000" dirty="0">
              <a:latin typeface="+mn-lt"/>
            </a:endParaRPr>
          </a:p>
          <a:p>
            <a:pPr marL="269875" indent="-269875" algn="just" eaLnBrk="0" hangingPunct="0">
              <a:lnSpc>
                <a:spcPct val="110000"/>
              </a:lnSpc>
              <a:spcBef>
                <a:spcPts val="480"/>
              </a:spcBef>
              <a:buFont typeface="Wingdings" pitchFamily="2" charset="2"/>
              <a:buChar char="§"/>
            </a:pPr>
            <a:r>
              <a:rPr lang="es-ES" sz="2000" dirty="0">
                <a:latin typeface="+mn-lt"/>
              </a:rPr>
              <a:t>Teniendo en cuenta el alcance de OpenIn, lo relevante de la Unidad será la programación Arduino. Por lo tanto, probaremos las aplicaciones móviles y web sin centrarnos en su desarrollo. </a:t>
            </a:r>
          </a:p>
        </p:txBody>
      </p:sp>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Introducción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s-ES" sz="1000" dirty="0"/>
          </a:p>
        </p:txBody>
      </p:sp>
    </p:spTree>
    <p:extLst>
      <p:ext uri="{BB962C8B-B14F-4D97-AF65-F5344CB8AC3E}">
        <p14:creationId xmlns:p14="http://schemas.microsoft.com/office/powerpoint/2010/main" val="3298935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30</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WiFi - Introducción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30</a:t>
            </a:fld>
            <a:endParaRPr lang="es-ES" sz="1000" dirty="0"/>
          </a:p>
        </p:txBody>
      </p:sp>
      <p:sp>
        <p:nvSpPr>
          <p:cNvPr id="9" name="TextBox 21">
            <a:extLst>
              <a:ext uri="{FF2B5EF4-FFF2-40B4-BE49-F238E27FC236}">
                <a16:creationId xmlns:a16="http://schemas.microsoft.com/office/drawing/2014/main" id="{D3FB6475-5C0F-4E48-AF4B-BFE1902D38A9}"/>
              </a:ext>
            </a:extLst>
          </p:cNvPr>
          <p:cNvSpPr txBox="1">
            <a:spLocks noChangeArrowheads="1"/>
          </p:cNvSpPr>
          <p:nvPr/>
        </p:nvSpPr>
        <p:spPr bwMode="auto">
          <a:xfrm>
            <a:off x="534566" y="1168631"/>
            <a:ext cx="8229600" cy="4199611"/>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s-ES" sz="2000" dirty="0">
                <a:latin typeface="Calibri" pitchFamily="34" charset="0"/>
              </a:rPr>
              <a:t>En cambio, se han desarrollado varias placas basadas en ESP8266 para facilitar la comunicación vía WiFi. La mayoría de estas placas son compatibles con Arduino, lo que significa que se pueden programar con la IDE Arduino por su extensión con los estudios necesarios.</a:t>
            </a:r>
          </a:p>
          <a:p>
            <a:pPr marL="171450" indent="-171450" algn="just">
              <a:lnSpc>
                <a:spcPct val="150000"/>
              </a:lnSpc>
              <a:buFont typeface="Wingdings" panose="05000000000000000000" pitchFamily="2" charset="2"/>
              <a:buChar char="§"/>
            </a:pPr>
            <a:endParaRPr lang="es-ES" sz="2000" dirty="0">
              <a:latin typeface="Calibri" pitchFamily="34" charset="0"/>
            </a:endParaRPr>
          </a:p>
          <a:p>
            <a:pPr marL="285750" indent="-285750" algn="just">
              <a:lnSpc>
                <a:spcPct val="150000"/>
              </a:lnSpc>
              <a:buFont typeface="Wingdings" panose="05000000000000000000" pitchFamily="2" charset="2"/>
              <a:buChar char="§"/>
            </a:pPr>
            <a:r>
              <a:rPr lang="es-ES" sz="2000" dirty="0">
                <a:latin typeface="Calibri" pitchFamily="34" charset="0"/>
              </a:rPr>
              <a:t>Usaremos dicha placa, principalmente la ESP32 (que es la versión más nueva y prometedora de la ESP8266). Usando esta placa habilitaremos comunicación bidireccional via WiFi con el la misma aplicación web que usamos en la Unidad del Ethernet.</a:t>
            </a:r>
          </a:p>
        </p:txBody>
      </p:sp>
    </p:spTree>
    <p:extLst>
      <p:ext uri="{BB962C8B-B14F-4D97-AF65-F5344CB8AC3E}">
        <p14:creationId xmlns:p14="http://schemas.microsoft.com/office/powerpoint/2010/main" val="259591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31</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Descripción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31</a:t>
            </a:fld>
            <a:endParaRPr lang="es-ES" sz="1000" dirty="0"/>
          </a:p>
        </p:txBody>
      </p:sp>
      <p:sp>
        <p:nvSpPr>
          <p:cNvPr id="10" name="TextBox 21">
            <a:extLst>
              <a:ext uri="{FF2B5EF4-FFF2-40B4-BE49-F238E27FC236}">
                <a16:creationId xmlns:a16="http://schemas.microsoft.com/office/drawing/2014/main" id="{E8AB57FE-1E00-4110-B84E-6B29F9213E24}"/>
              </a:ext>
            </a:extLst>
          </p:cNvPr>
          <p:cNvSpPr txBox="1">
            <a:spLocks noChangeArrowheads="1"/>
          </p:cNvSpPr>
          <p:nvPr/>
        </p:nvSpPr>
        <p:spPr bwMode="auto">
          <a:xfrm>
            <a:off x="641525" y="1168631"/>
            <a:ext cx="8015681" cy="4661276"/>
          </a:xfrm>
          <a:prstGeom prst="rect">
            <a:avLst/>
          </a:prstGeom>
          <a:noFill/>
          <a:ln w="9525">
            <a:noFill/>
            <a:miter lim="800000"/>
            <a:headEnd/>
            <a:tailEnd/>
          </a:ln>
        </p:spPr>
        <p:txBody>
          <a:bodyPr wrap="square">
            <a:spAutoFit/>
          </a:bodyPr>
          <a:lstStyle/>
          <a:p>
            <a:pPr marL="285750" indent="-285750" algn="just">
              <a:lnSpc>
                <a:spcPct val="150000"/>
              </a:lnSpc>
              <a:buFont typeface="Wingdings" panose="05000000000000000000" pitchFamily="2" charset="2"/>
              <a:buChar char="§"/>
            </a:pPr>
            <a:r>
              <a:rPr lang="es-ES" sz="2000" dirty="0">
                <a:latin typeface="Calibri" pitchFamily="34" charset="0"/>
              </a:rPr>
              <a:t>Este ejercicio, a pesar de que no se usa una placa Arduino, es bastante similar al anterior (11(b)). Esta vez usaremos el ESP32-DEVKIT, una placa de desarrollo </a:t>
            </a:r>
          </a:p>
          <a:p>
            <a:pPr marL="285750" indent="-285750" algn="just">
              <a:lnSpc>
                <a:spcPct val="150000"/>
              </a:lnSpc>
              <a:buFont typeface="Wingdings" panose="05000000000000000000" pitchFamily="2" charset="2"/>
              <a:buChar char="§"/>
            </a:pPr>
            <a:endParaRPr lang="es-ES" sz="2000" dirty="0">
              <a:latin typeface="Calibri" pitchFamily="34" charset="0"/>
            </a:endParaRPr>
          </a:p>
          <a:p>
            <a:pPr marL="285750" indent="-285750" algn="just">
              <a:lnSpc>
                <a:spcPct val="150000"/>
              </a:lnSpc>
              <a:buFont typeface="Wingdings" panose="05000000000000000000" pitchFamily="2" charset="2"/>
              <a:buChar char="§"/>
            </a:pPr>
            <a:r>
              <a:rPr lang="es-ES" sz="2000" dirty="0">
                <a:latin typeface="Calibri" pitchFamily="34" charset="0"/>
              </a:rPr>
              <a:t>El ejercicio tiene el mismo escenario: cuando se presione un botón mediremos los niveles de brillo producidos en un LDR. Los datos se enviarán a un servidor que aloja una página web especialmente diseñada para el ejercicio mediante un link WiFi. El usuario tendrá la opción de controlar un LED conectado a la placa ESP32-DEVKIT de la página web haciendo clic en el link apropiado.</a:t>
            </a:r>
          </a:p>
        </p:txBody>
      </p:sp>
    </p:spTree>
    <p:extLst>
      <p:ext uri="{BB962C8B-B14F-4D97-AF65-F5344CB8AC3E}">
        <p14:creationId xmlns:p14="http://schemas.microsoft.com/office/powerpoint/2010/main" val="250966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32</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Esquema</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32</a:t>
            </a:fld>
            <a:endParaRPr lang="es-ES" sz="1000" dirty="0"/>
          </a:p>
        </p:txBody>
      </p:sp>
      <p:sp>
        <p:nvSpPr>
          <p:cNvPr id="10" name="TextBox 21">
            <a:extLst>
              <a:ext uri="{FF2B5EF4-FFF2-40B4-BE49-F238E27FC236}">
                <a16:creationId xmlns:a16="http://schemas.microsoft.com/office/drawing/2014/main" id="{E8AB57FE-1E00-4110-B84E-6B29F9213E24}"/>
              </a:ext>
            </a:extLst>
          </p:cNvPr>
          <p:cNvSpPr txBox="1">
            <a:spLocks noChangeArrowheads="1"/>
          </p:cNvSpPr>
          <p:nvPr/>
        </p:nvSpPr>
        <p:spPr bwMode="auto">
          <a:xfrm>
            <a:off x="641525" y="1168631"/>
            <a:ext cx="8015681" cy="792781"/>
          </a:xfrm>
          <a:prstGeom prst="rect">
            <a:avLst/>
          </a:prstGeom>
          <a:noFill/>
          <a:ln w="9525">
            <a:noFill/>
            <a:miter lim="800000"/>
            <a:headEnd/>
            <a:tailEnd/>
          </a:ln>
        </p:spPr>
        <p:txBody>
          <a:bodyPr wrap="square">
            <a:spAutoFit/>
          </a:bodyPr>
          <a:lstStyle/>
          <a:p>
            <a:pPr algn="just">
              <a:lnSpc>
                <a:spcPct val="150000"/>
              </a:lnSpc>
            </a:pPr>
            <a:r>
              <a:rPr lang="es-ES" sz="1600" dirty="0">
                <a:latin typeface="Calibri" pitchFamily="34" charset="0"/>
              </a:rPr>
              <a:t>El LDR (R1) junto con el R2 forman un divisor de voltaje con el que mediremos los niveles de tensión. El interruptor (S1) desencadenará una interrupción en el pin 25 GPIO cuando se clique.</a:t>
            </a:r>
          </a:p>
        </p:txBody>
      </p:sp>
      <p:pic>
        <p:nvPicPr>
          <p:cNvPr id="9" name="Εικόνα 2">
            <a:extLst>
              <a:ext uri="{FF2B5EF4-FFF2-40B4-BE49-F238E27FC236}">
                <a16:creationId xmlns:a16="http://schemas.microsoft.com/office/drawing/2014/main" id="{378F9169-53B1-4895-A815-B0AA18F77A14}"/>
              </a:ext>
            </a:extLst>
          </p:cNvPr>
          <p:cNvPicPr>
            <a:picLocks noChangeAspect="1"/>
          </p:cNvPicPr>
          <p:nvPr/>
        </p:nvPicPr>
        <p:blipFill>
          <a:blip r:embed="rId5"/>
          <a:srcRect/>
          <a:stretch>
            <a:fillRect/>
          </a:stretch>
        </p:blipFill>
        <p:spPr bwMode="auto">
          <a:xfrm>
            <a:off x="2773362" y="2054602"/>
            <a:ext cx="4184029" cy="4243115"/>
          </a:xfrm>
          <a:prstGeom prst="rect">
            <a:avLst/>
          </a:prstGeom>
          <a:noFill/>
          <a:ln w="9525">
            <a:noFill/>
            <a:miter lim="800000"/>
            <a:headEnd/>
            <a:tailEnd/>
          </a:ln>
        </p:spPr>
      </p:pic>
    </p:spTree>
    <p:extLst>
      <p:ext uri="{BB962C8B-B14F-4D97-AF65-F5344CB8AC3E}">
        <p14:creationId xmlns:p14="http://schemas.microsoft.com/office/powerpoint/2010/main" val="2618503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33</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Placa de pruebas</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33</a:t>
            </a:fld>
            <a:endParaRPr lang="es-ES" sz="1000" dirty="0"/>
          </a:p>
        </p:txBody>
      </p:sp>
      <p:sp>
        <p:nvSpPr>
          <p:cNvPr id="10" name="TextBox 21">
            <a:extLst>
              <a:ext uri="{FF2B5EF4-FFF2-40B4-BE49-F238E27FC236}">
                <a16:creationId xmlns:a16="http://schemas.microsoft.com/office/drawing/2014/main" id="{E8AB57FE-1E00-4110-B84E-6B29F9213E24}"/>
              </a:ext>
            </a:extLst>
          </p:cNvPr>
          <p:cNvSpPr txBox="1">
            <a:spLocks noChangeArrowheads="1"/>
          </p:cNvSpPr>
          <p:nvPr/>
        </p:nvSpPr>
        <p:spPr bwMode="auto">
          <a:xfrm>
            <a:off x="641525" y="1168631"/>
            <a:ext cx="8015681" cy="1200329"/>
          </a:xfrm>
          <a:prstGeom prst="rect">
            <a:avLst/>
          </a:prstGeom>
          <a:noFill/>
          <a:ln w="9525">
            <a:noFill/>
            <a:miter lim="800000"/>
            <a:headEnd/>
            <a:tailEnd/>
          </a:ln>
        </p:spPr>
        <p:txBody>
          <a:bodyPr wrap="square">
            <a:spAutoFit/>
          </a:bodyPr>
          <a:lstStyle/>
          <a:p>
            <a:pPr algn="just">
              <a:lnSpc>
                <a:spcPct val="150000"/>
              </a:lnSpc>
            </a:pPr>
            <a:r>
              <a:rPr lang="es-ES" sz="1600" dirty="0">
                <a:latin typeface="Calibri" pitchFamily="34" charset="0"/>
              </a:rPr>
              <a:t>El mismo circuito presentado en la placa de pruebas para hacer prototipos más fácilmente. Ten en cuenta que como la placa ESP32-DEVKIT viene equipado con unas clavijas macho.</a:t>
            </a:r>
          </a:p>
        </p:txBody>
      </p:sp>
      <p:pic>
        <p:nvPicPr>
          <p:cNvPr id="11" name="Εικόνα 2">
            <a:extLst>
              <a:ext uri="{FF2B5EF4-FFF2-40B4-BE49-F238E27FC236}">
                <a16:creationId xmlns:a16="http://schemas.microsoft.com/office/drawing/2014/main" id="{F6C8DDF8-6718-448D-8889-BBCA7FBB8325}"/>
              </a:ext>
            </a:extLst>
          </p:cNvPr>
          <p:cNvPicPr>
            <a:picLocks noChangeAspect="1"/>
          </p:cNvPicPr>
          <p:nvPr/>
        </p:nvPicPr>
        <p:blipFill>
          <a:blip r:embed="rId5"/>
          <a:srcRect/>
          <a:stretch>
            <a:fillRect/>
          </a:stretch>
        </p:blipFill>
        <p:spPr bwMode="auto">
          <a:xfrm>
            <a:off x="1074315" y="2520950"/>
            <a:ext cx="7150100" cy="3835400"/>
          </a:xfrm>
          <a:prstGeom prst="rect">
            <a:avLst/>
          </a:prstGeom>
          <a:noFill/>
          <a:ln w="9525">
            <a:noFill/>
            <a:miter lim="800000"/>
            <a:headEnd/>
            <a:tailEnd/>
          </a:ln>
        </p:spPr>
      </p:pic>
    </p:spTree>
    <p:extLst>
      <p:ext uri="{BB962C8B-B14F-4D97-AF65-F5344CB8AC3E}">
        <p14:creationId xmlns:p14="http://schemas.microsoft.com/office/powerpoint/2010/main" val="252970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34</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Código (1)</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34</a:t>
            </a:fld>
            <a:endParaRPr lang="es-ES" sz="1000" dirty="0"/>
          </a:p>
        </p:txBody>
      </p:sp>
      <p:sp>
        <p:nvSpPr>
          <p:cNvPr id="12" name="TextBox 11">
            <a:extLst>
              <a:ext uri="{FF2B5EF4-FFF2-40B4-BE49-F238E27FC236}">
                <a16:creationId xmlns:a16="http://schemas.microsoft.com/office/drawing/2014/main" id="{306A872A-EF52-400E-9E48-A158A92A01B6}"/>
              </a:ext>
            </a:extLst>
          </p:cNvPr>
          <p:cNvSpPr txBox="1"/>
          <p:nvPr/>
        </p:nvSpPr>
        <p:spPr>
          <a:xfrm>
            <a:off x="378234" y="1535552"/>
            <a:ext cx="4193766" cy="3554819"/>
          </a:xfrm>
          <a:prstGeom prst="rect">
            <a:avLst/>
          </a:prstGeom>
          <a:noFill/>
        </p:spPr>
        <p:txBody>
          <a:bodyPr wrap="square">
            <a:spAutoFit/>
          </a:bodyPr>
          <a:lstStyle/>
          <a:p>
            <a:pPr algn="just"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#include </a:t>
            </a:r>
            <a:r>
              <a:rPr lang="es-ES" sz="1000" dirty="0">
                <a:latin typeface="Consolas" panose="020B0609020204030204" pitchFamily="49" charset="0"/>
              </a:rPr>
              <a:t>&lt;</a:t>
            </a:r>
            <a:r>
              <a:rPr lang="es-ES" sz="1000" dirty="0">
                <a:solidFill>
                  <a:schemeClr val="accent2"/>
                </a:solidFill>
                <a:latin typeface="Consolas" panose="020B0609020204030204" pitchFamily="49" charset="0"/>
              </a:rPr>
              <a:t>WiFi</a:t>
            </a:r>
            <a:r>
              <a:rPr lang="es-ES" sz="1000" dirty="0">
                <a:latin typeface="Consolas" panose="020B0609020204030204" pitchFamily="49" charset="0"/>
              </a:rPr>
              <a:t>.h&gt;</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La memoria intermedia almacenará la respuesta del servidor.</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char</a:t>
            </a:r>
            <a:r>
              <a:rPr lang="es-ES" sz="1000" dirty="0">
                <a:latin typeface="Consolas" panose="020B0609020204030204" pitchFamily="49" charset="0"/>
              </a:rPr>
              <a:t> buffer;</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El botón es un indicador variable.</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bool</a:t>
            </a:r>
            <a:r>
              <a:rPr lang="es-ES" sz="1000" dirty="0">
                <a:latin typeface="Consolas" panose="020B0609020204030204" pitchFamily="49" charset="0"/>
              </a:rPr>
              <a:t> button;</a:t>
            </a:r>
          </a:p>
          <a:p>
            <a:pPr algn="just" fontAlgn="auto">
              <a:lnSpc>
                <a:spcPct val="150000"/>
              </a:lnSpc>
              <a:spcBef>
                <a:spcPts val="0"/>
              </a:spcBef>
              <a:spcAft>
                <a:spcPts val="0"/>
              </a:spcAft>
              <a:defRPr/>
            </a:pP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El botón y los pines LED GPIO.</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byte </a:t>
            </a:r>
            <a:r>
              <a:rPr lang="es-ES" sz="1000" dirty="0">
                <a:latin typeface="Consolas" panose="020B0609020204030204" pitchFamily="49" charset="0"/>
              </a:rPr>
              <a:t>GPIO_led = 2;</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byte </a:t>
            </a:r>
            <a:r>
              <a:rPr lang="es-ES" sz="1000" dirty="0">
                <a:latin typeface="Consolas" panose="020B0609020204030204" pitchFamily="49" charset="0"/>
              </a:rPr>
              <a:t>GPIO_btn = 25;</a:t>
            </a:r>
          </a:p>
          <a:p>
            <a:pPr algn="just" fontAlgn="auto">
              <a:lnSpc>
                <a:spcPct val="150000"/>
              </a:lnSpc>
              <a:spcBef>
                <a:spcPts val="0"/>
              </a:spcBef>
              <a:spcAft>
                <a:spcPts val="0"/>
              </a:spcAft>
              <a:defRPr/>
            </a:pP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Pedir un temporizador de intervalos.</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unsigned long </a:t>
            </a:r>
            <a:r>
              <a:rPr lang="es-ES" sz="1000" dirty="0">
                <a:latin typeface="Consolas" panose="020B0609020204030204" pitchFamily="49" charset="0"/>
              </a:rPr>
              <a:t>request_timer;</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Tiempo de espera para la respuesta del servidor.</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unsigned long </a:t>
            </a:r>
            <a:r>
              <a:rPr lang="es-ES" sz="1000" dirty="0">
                <a:latin typeface="Consolas" panose="020B0609020204030204" pitchFamily="49" charset="0"/>
              </a:rPr>
              <a:t>timeout_timer;</a:t>
            </a:r>
          </a:p>
          <a:p>
            <a:pPr fontAlgn="auto">
              <a:lnSpc>
                <a:spcPct val="150000"/>
              </a:lnSpc>
              <a:spcBef>
                <a:spcPts val="0"/>
              </a:spcBef>
              <a:spcAft>
                <a:spcPts val="0"/>
              </a:spcAft>
              <a:defRPr/>
            </a:pPr>
            <a:endParaRPr lang="es-ES" sz="1000" dirty="0">
              <a:latin typeface="Consolas" panose="020B0609020204030204" pitchFamily="49" charset="0"/>
            </a:endParaRPr>
          </a:p>
        </p:txBody>
      </p:sp>
      <p:sp>
        <p:nvSpPr>
          <p:cNvPr id="13" name="TextBox 12">
            <a:extLst>
              <a:ext uri="{FF2B5EF4-FFF2-40B4-BE49-F238E27FC236}">
                <a16:creationId xmlns:a16="http://schemas.microsoft.com/office/drawing/2014/main" id="{9E87F6A1-C3C5-4488-AAD3-0BA9F34EBFE9}"/>
              </a:ext>
            </a:extLst>
          </p:cNvPr>
          <p:cNvSpPr txBox="1"/>
          <p:nvPr/>
        </p:nvSpPr>
        <p:spPr>
          <a:xfrm>
            <a:off x="4572001" y="1535552"/>
            <a:ext cx="4114799" cy="3335528"/>
          </a:xfrm>
          <a:prstGeom prst="rect">
            <a:avLst/>
          </a:prstGeom>
          <a:noFill/>
        </p:spPr>
        <p:txBody>
          <a:bodyPr wrap="square">
            <a:spAutoFit/>
          </a:bodyPr>
          <a:lstStyle/>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La SSID de la red y contraseña.</a:t>
            </a: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char </a:t>
            </a:r>
            <a:r>
              <a:rPr lang="es-ES" sz="1000" dirty="0">
                <a:latin typeface="Consolas" panose="020B0609020204030204" pitchFamily="49" charset="0"/>
              </a:rPr>
              <a:t>ssid[] = "</a:t>
            </a:r>
            <a:r>
              <a:rPr lang="es-ES" sz="1000" dirty="0">
                <a:solidFill>
                  <a:schemeClr val="accent5">
                    <a:lumMod val="75000"/>
                  </a:schemeClr>
                </a:solidFill>
                <a:latin typeface="Consolas" panose="020B0609020204030204" pitchFamily="49" charset="0"/>
              </a:rPr>
              <a:t>ssid</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char </a:t>
            </a:r>
            <a:r>
              <a:rPr lang="es-ES" sz="1000" dirty="0">
                <a:latin typeface="Consolas" panose="020B0609020204030204" pitchFamily="49" charset="0"/>
              </a:rPr>
              <a:t>pass[] = "</a:t>
            </a:r>
            <a:r>
              <a:rPr lang="es-ES" sz="1000" dirty="0">
                <a:solidFill>
                  <a:schemeClr val="accent5">
                    <a:lumMod val="75000"/>
                  </a:schemeClr>
                </a:solidFill>
                <a:latin typeface="Consolas" panose="020B0609020204030204" pitchFamily="49" charset="0"/>
              </a:rPr>
              <a:t>pass</a:t>
            </a:r>
            <a:r>
              <a:rPr lang="es-ES" sz="1000" dirty="0">
                <a:latin typeface="Consolas" panose="020B0609020204030204" pitchFamily="49" charset="0"/>
              </a:rPr>
              <a:t>";</a:t>
            </a:r>
          </a:p>
          <a:p>
            <a:pPr algn="just" fontAlgn="auto">
              <a:lnSpc>
                <a:spcPct val="150000"/>
              </a:lnSpc>
              <a:spcBef>
                <a:spcPts val="0"/>
              </a:spcBef>
              <a:spcAft>
                <a:spcPts val="0"/>
              </a:spcAft>
              <a:defRPr/>
            </a:pPr>
            <a:endParaRPr lang="es-ES" sz="1000" dirty="0">
              <a:latin typeface="Consolas" panose="020B0609020204030204" pitchFamily="49" charset="0"/>
            </a:endParaRP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El dominio / servidor al que conectarse y su puerto.</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char </a:t>
            </a:r>
            <a:r>
              <a:rPr lang="es-ES" sz="1000" dirty="0">
                <a:latin typeface="Consolas" panose="020B0609020204030204" pitchFamily="49" charset="0"/>
              </a:rPr>
              <a:t>host[] = "</a:t>
            </a:r>
            <a:r>
              <a:rPr lang="es-ES" sz="1000" dirty="0">
                <a:solidFill>
                  <a:schemeClr val="accent5">
                    <a:lumMod val="75000"/>
                  </a:schemeClr>
                </a:solidFill>
                <a:latin typeface="Consolas" panose="020B0609020204030204" pitchFamily="49" charset="0"/>
              </a:rPr>
              <a:t>spyrosrallis.com</a:t>
            </a:r>
            <a:r>
              <a:rPr lang="es-ES" sz="1000" dirty="0">
                <a:latin typeface="Consolas" panose="020B0609020204030204" pitchFamily="49" charset="0"/>
              </a:rPr>
              <a:t>";</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byte </a:t>
            </a:r>
            <a:r>
              <a:rPr lang="es-ES" sz="1000" dirty="0">
                <a:latin typeface="Consolas" panose="020B0609020204030204" pitchFamily="49" charset="0"/>
              </a:rPr>
              <a:t>port   = 80;</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Dispositivo único de identificación. Para el objetivo de este ejercicio, un</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valor entre 0-255 es adecuado. </a:t>
            </a:r>
          </a:p>
          <a:p>
            <a:pPr algn="just"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const byte </a:t>
            </a:r>
            <a:r>
              <a:rPr lang="es-ES" sz="1000" dirty="0">
                <a:latin typeface="Consolas" panose="020B0609020204030204" pitchFamily="49" charset="0"/>
              </a:rPr>
              <a:t>device = 1;</a:t>
            </a:r>
          </a:p>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Inicialización del objeto ClienteWifi. // Requerido para // conectarse o comunicarse a través de la red.</a:t>
            </a:r>
          </a:p>
          <a:p>
            <a:pPr algn="just" fontAlgn="auto">
              <a:lnSpc>
                <a:spcPct val="150000"/>
              </a:lnSpc>
              <a:spcBef>
                <a:spcPts val="0"/>
              </a:spcBef>
              <a:spcAft>
                <a:spcPts val="0"/>
              </a:spcAft>
              <a:defRPr/>
            </a:pPr>
            <a:r>
              <a:rPr lang="es-ES" sz="1000" dirty="0">
                <a:solidFill>
                  <a:schemeClr val="accent2"/>
                </a:solidFill>
                <a:latin typeface="Consolas" panose="020B0609020204030204" pitchFamily="49" charset="0"/>
              </a:rPr>
              <a:t>WiFiClient</a:t>
            </a:r>
            <a:r>
              <a:rPr lang="es-ES" sz="1000" dirty="0">
                <a:latin typeface="Consolas" panose="020B0609020204030204" pitchFamily="49" charset="0"/>
              </a:rPr>
              <a:t> client;</a:t>
            </a:r>
          </a:p>
          <a:p>
            <a:pPr algn="just" fontAlgn="auto">
              <a:lnSpc>
                <a:spcPct val="150000"/>
              </a:lnSpc>
              <a:spcBef>
                <a:spcPts val="0"/>
              </a:spcBef>
              <a:spcAft>
                <a:spcPts val="0"/>
              </a:spcAft>
              <a:defRPr/>
            </a:pPr>
            <a:endParaRPr lang="es-ES" sz="1050" dirty="0">
              <a:latin typeface="Consolas" panose="020B0609020204030204" pitchFamily="49" charset="0"/>
            </a:endParaRPr>
          </a:p>
        </p:txBody>
      </p:sp>
    </p:spTree>
    <p:extLst>
      <p:ext uri="{BB962C8B-B14F-4D97-AF65-F5344CB8AC3E}">
        <p14:creationId xmlns:p14="http://schemas.microsoft.com/office/powerpoint/2010/main" val="203194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35</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Código (2)</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35</a:t>
            </a:fld>
            <a:endParaRPr lang="es-ES" sz="1000" dirty="0"/>
          </a:p>
        </p:txBody>
      </p:sp>
      <p:sp>
        <p:nvSpPr>
          <p:cNvPr id="10" name="TextBox 9">
            <a:extLst>
              <a:ext uri="{FF2B5EF4-FFF2-40B4-BE49-F238E27FC236}">
                <a16:creationId xmlns:a16="http://schemas.microsoft.com/office/drawing/2014/main" id="{2E388606-4BDF-4DAE-A1E6-978CD5D89BDD}"/>
              </a:ext>
            </a:extLst>
          </p:cNvPr>
          <p:cNvSpPr txBox="1"/>
          <p:nvPr/>
        </p:nvSpPr>
        <p:spPr>
          <a:xfrm>
            <a:off x="341467" y="785327"/>
            <a:ext cx="3889066" cy="3554819"/>
          </a:xfrm>
          <a:prstGeom prst="rect">
            <a:avLst/>
          </a:prstGeom>
          <a:noFill/>
        </p:spPr>
        <p:txBody>
          <a:bodyPr wrap="square">
            <a:spAutoFit/>
          </a:bodyPr>
          <a:lstStyle/>
          <a:p>
            <a:pPr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void</a:t>
            </a:r>
            <a:r>
              <a:rPr lang="es-ES"/>
              <a:t> </a:t>
            </a:r>
            <a:r>
              <a:rPr lang="es-ES" sz="1000" dirty="0">
                <a:solidFill>
                  <a:schemeClr val="accent4">
                    <a:lumMod val="75000"/>
                  </a:schemeClr>
                </a:solidFill>
                <a:latin typeface="Consolas" panose="020B0609020204030204" pitchFamily="49" charset="0"/>
              </a:rPr>
              <a:t>setup</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a:t>
            </a:r>
            <a:r>
              <a:rPr lang="es-ES" sz="1000" dirty="0">
                <a:solidFill>
                  <a:schemeClr val="bg1">
                    <a:lumMod val="65000"/>
                  </a:schemeClr>
                </a:solidFill>
                <a:latin typeface="Consolas" panose="020B0609020204030204" pitchFamily="49" charset="0"/>
              </a:rPr>
              <a:t>// Registrar GPIO_btn como entrada y acoplar un // interruptor a este para seguir en un extremo ascendente.</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pinMode</a:t>
            </a:r>
            <a:r>
              <a:rPr lang="es-ES" sz="1000" dirty="0">
                <a:latin typeface="Consolas" panose="020B0609020204030204" pitchFamily="49" charset="0"/>
              </a:rPr>
              <a:t>(GPIO_btn,  </a:t>
            </a:r>
            <a:r>
              <a:rPr lang="es-ES" sz="1000" dirty="0">
                <a:solidFill>
                  <a:schemeClr val="accent5">
                    <a:lumMod val="75000"/>
                  </a:schemeClr>
                </a:solidFill>
                <a:latin typeface="Consolas" panose="020B0609020204030204" pitchFamily="49" charset="0"/>
              </a:rPr>
              <a:t>INPUT</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attachInterrupt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digitalPinToInterrupt</a:t>
            </a:r>
            <a:r>
              <a:rPr lang="es-ES" sz="1000" dirty="0">
                <a:latin typeface="Consolas" panose="020B0609020204030204" pitchFamily="49" charset="0"/>
              </a:rPr>
              <a:t>(GPIO_btn), button_click, </a:t>
            </a:r>
            <a:r>
              <a:rPr lang="es-ES" sz="1000" dirty="0">
                <a:solidFill>
                  <a:schemeClr val="accent5">
                    <a:lumMod val="75000"/>
                  </a:schemeClr>
                </a:solidFill>
                <a:latin typeface="Consolas" panose="020B0609020204030204" pitchFamily="49" charset="0"/>
              </a:rPr>
              <a:t>RISING</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Registrar GPIO_led como una salida.</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pinMode</a:t>
            </a:r>
            <a:r>
              <a:rPr lang="es-ES" sz="1000" dirty="0">
                <a:latin typeface="Consolas" panose="020B0609020204030204" pitchFamily="49" charset="0"/>
              </a:rPr>
              <a:t>(GPIO_led, </a:t>
            </a:r>
            <a:r>
              <a:rPr lang="es-ES" sz="1000" dirty="0">
                <a:solidFill>
                  <a:schemeClr val="accent5">
                    <a:lumMod val="75000"/>
                  </a:schemeClr>
                </a:solidFill>
                <a:latin typeface="Consolas" panose="020B0609020204030204" pitchFamily="49" charset="0"/>
              </a:rPr>
              <a:t>OUTPUT</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Iniciar el hardware UART con una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velocidad de transmisión de 115200 bps.</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begin</a:t>
            </a:r>
            <a:r>
              <a:rPr lang="es-ES" sz="1000" dirty="0">
                <a:latin typeface="Consolas" panose="020B0609020204030204" pitchFamily="49" charset="0"/>
              </a:rPr>
              <a:t>(115200);</a:t>
            </a:r>
            <a:r>
              <a:t/>
            </a:r>
            <a:br/>
            <a:r>
              <a:rPr lang="es-ES" sz="1000" dirty="0">
                <a:solidFill>
                  <a:schemeClr val="bg1">
                    <a:lumMod val="65000"/>
                  </a:schemeClr>
                </a:solidFill>
                <a:latin typeface="Consolas" panose="020B0609020204030204" pitchFamily="49" charset="0"/>
              </a:rPr>
              <a:t>// Grabar la información de depuración.</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Connecting to </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(ssid);</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a:t>
            </a:r>
            <a:r>
              <a:rPr lang="es-ES" sz="1000" dirty="0">
                <a:latin typeface="Consolas" panose="020B0609020204030204" pitchFamily="49" charset="0"/>
              </a:rPr>
              <a:t>");</a:t>
            </a:r>
          </a:p>
        </p:txBody>
      </p:sp>
      <p:sp>
        <p:nvSpPr>
          <p:cNvPr id="11" name="TextBox 10">
            <a:extLst>
              <a:ext uri="{FF2B5EF4-FFF2-40B4-BE49-F238E27FC236}">
                <a16:creationId xmlns:a16="http://schemas.microsoft.com/office/drawing/2014/main" id="{E02026EA-324C-486A-8A46-C88C5CF9D803}"/>
              </a:ext>
            </a:extLst>
          </p:cNvPr>
          <p:cNvSpPr txBox="1"/>
          <p:nvPr/>
        </p:nvSpPr>
        <p:spPr>
          <a:xfrm>
            <a:off x="4572000" y="785327"/>
            <a:ext cx="4438511" cy="4016484"/>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Intenta conectar a la red WiFi.</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WiFi</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begin</a:t>
            </a:r>
            <a:r>
              <a:rPr lang="es-ES" sz="1000" dirty="0">
                <a:latin typeface="Consolas" panose="020B0609020204030204" pitchFamily="49" charset="0"/>
              </a:rPr>
              <a:t>(ssid, pass);</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Mientras no se conecta, espera. Comprobar cada 0,5s.</a:t>
            </a:r>
          </a:p>
          <a:p>
            <a:pPr fontAlgn="auto">
              <a:lnSpc>
                <a:spcPct val="150000"/>
              </a:lnSpc>
              <a:spcBef>
                <a:spcPts val="0"/>
              </a:spcBef>
              <a:spcAft>
                <a:spcPts val="0"/>
              </a:spcAft>
              <a:defRPr/>
            </a:pPr>
            <a:r>
              <a:rPr lang="en-US"/>
              <a:t>	</a:t>
            </a:r>
            <a:r>
              <a:rPr lang="es-ES" sz="1000" dirty="0">
                <a:solidFill>
                  <a:schemeClr val="accent4">
                    <a:lumMod val="75000"/>
                  </a:schemeClr>
                </a:solidFill>
                <a:latin typeface="Consolas" panose="020B0609020204030204" pitchFamily="49" charset="0"/>
              </a:rPr>
              <a:t>while</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WiFi</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status</a:t>
            </a:r>
            <a:r>
              <a:rPr lang="es-ES" sz="1000" dirty="0">
                <a:latin typeface="Consolas" panose="020B0609020204030204" pitchFamily="49" charset="0"/>
              </a:rPr>
              <a:t>() != WL_CONNECTED )</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delay</a:t>
            </a:r>
            <a:r>
              <a:rPr lang="es-ES" sz="1000" dirty="0">
                <a:latin typeface="Consolas" panose="020B0609020204030204" pitchFamily="49" charset="0"/>
              </a:rPr>
              <a:t>(500);</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Cuando haya una conexión exitosa, graba un mensaje.</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\r\n</a:t>
            </a:r>
            <a:r>
              <a:rPr lang="es-ES" sz="1000" dirty="0">
                <a:latin typeface="Consolas" panose="020B0609020204030204" pitchFamily="49" charset="0"/>
              </a:rPr>
              <a:t>");</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Connected succesfully! Su dirección IP es: </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Grabar la IP local. Si estás detrás de un rúter NAT,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podrá grabar la IP NAT, no la IP externa.</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WiFi</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localIP</a:t>
            </a:r>
            <a:r>
              <a:rPr lang="es-ES" sz="1000" dirty="0">
                <a:latin typeface="Consolas" panose="020B0609020204030204" pitchFamily="49" charset="0"/>
              </a:rPr>
              <a:t>());</a:t>
            </a:r>
          </a:p>
          <a:p>
            <a:pPr fontAlgn="auto">
              <a:lnSpc>
                <a:spcPct val="150000"/>
              </a:lnSpc>
              <a:spcBef>
                <a:spcPts val="0"/>
              </a:spcBef>
              <a:spcAft>
                <a:spcPts val="0"/>
              </a:spcAft>
              <a:defRPr/>
            </a:pPr>
            <a:r>
              <a:rPr lang="en-US"/>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a:t>
            </a:r>
            <a:endParaRPr lang="es-ES" sz="1050" dirty="0">
              <a:latin typeface="Consolas" panose="020B0609020204030204" pitchFamily="49" charset="0"/>
            </a:endParaRPr>
          </a:p>
        </p:txBody>
      </p:sp>
    </p:spTree>
    <p:extLst>
      <p:ext uri="{BB962C8B-B14F-4D97-AF65-F5344CB8AC3E}">
        <p14:creationId xmlns:p14="http://schemas.microsoft.com/office/powerpoint/2010/main" val="146494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36</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Código (3)</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36</a:t>
            </a:fld>
            <a:endParaRPr lang="es-ES" sz="1000" dirty="0"/>
          </a:p>
        </p:txBody>
      </p:sp>
      <p:sp>
        <p:nvSpPr>
          <p:cNvPr id="12" name="TextBox 11">
            <a:extLst>
              <a:ext uri="{FF2B5EF4-FFF2-40B4-BE49-F238E27FC236}">
                <a16:creationId xmlns:a16="http://schemas.microsoft.com/office/drawing/2014/main" id="{D7636B72-011C-426C-B3FA-BCD4CF7870FA}"/>
              </a:ext>
            </a:extLst>
          </p:cNvPr>
          <p:cNvSpPr txBox="1"/>
          <p:nvPr/>
        </p:nvSpPr>
        <p:spPr>
          <a:xfrm>
            <a:off x="179901" y="636367"/>
            <a:ext cx="3911982" cy="4708981"/>
          </a:xfrm>
          <a:prstGeom prst="rect">
            <a:avLst/>
          </a:prstGeom>
          <a:noFill/>
        </p:spPr>
        <p:txBody>
          <a:bodyPr wrap="square">
            <a:spAutoFit/>
          </a:bodyPr>
          <a:lstStyle/>
          <a:p>
            <a:pPr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void</a:t>
            </a:r>
            <a:r>
              <a:rPr lang="es-ES" dirty="0"/>
              <a:t> </a:t>
            </a:r>
            <a:r>
              <a:rPr lang="es-ES" sz="1000" dirty="0">
                <a:solidFill>
                  <a:schemeClr val="accent4">
                    <a:lumMod val="75000"/>
                  </a:schemeClr>
                </a:solidFill>
                <a:latin typeface="Consolas" panose="020B0609020204030204" pitchFamily="49" charset="0"/>
              </a:rPr>
              <a:t>loop</a:t>
            </a:r>
            <a:r>
              <a:rPr lang="es-ES" sz="1000" dirty="0">
                <a:latin typeface="Consolas" panose="020B0609020204030204" pitchFamily="49" charset="0"/>
              </a:rPr>
              <a:t>() {</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Interrumpir cualquier conexión que se mantuviera previamente.</a:t>
            </a:r>
          </a:p>
          <a:p>
            <a:pPr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stop</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Conectarse al servidor.</a:t>
            </a:r>
          </a:p>
          <a:p>
            <a:pPr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a:t>
            </a:r>
            <a:r>
              <a:rPr lang="es-ES" sz="1000" dirty="0">
                <a:latin typeface="Consolas" panose="020B0609020204030204" pitchFamily="49" charset="0"/>
              </a:rPr>
              <a:t>(host, port);</a:t>
            </a:r>
          </a:p>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Cuando haya una buena conexión, envía la consulta.</a:t>
            </a:r>
          </a:p>
          <a:p>
            <a:pPr fontAlgn="auto">
              <a:lnSpc>
                <a:spcPct val="150000"/>
              </a:lnSpc>
              <a:spcBef>
                <a:spcPts val="0"/>
              </a:spcBef>
              <a:spcAft>
                <a:spcPts val="0"/>
              </a:spcAft>
              <a:defRPr/>
            </a:pPr>
            <a:r>
              <a:rPr lang="es-ES" dirty="0"/>
              <a:t>  </a:t>
            </a:r>
            <a:r>
              <a:rPr lang="en-US" dirty="0"/>
              <a:t>	</a:t>
            </a: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connected</a:t>
            </a:r>
            <a:r>
              <a:rPr lang="es-ES" sz="1000" dirty="0">
                <a:latin typeface="Consolas" panose="020B0609020204030204" pitchFamily="49" charset="0"/>
              </a:rPr>
              <a:t>() ) {</a:t>
            </a:r>
          </a:p>
          <a:p>
            <a:pPr fontAlgn="auto">
              <a:lnSpc>
                <a:spcPct val="150000"/>
              </a:lnSpc>
              <a:spcBef>
                <a:spcPts val="0"/>
              </a:spcBef>
              <a:spcAft>
                <a:spcPts val="0"/>
              </a:spcAft>
              <a:defRPr/>
            </a:pPr>
            <a:r>
              <a:rPr lang="es-ES" dirty="0"/>
              <a:t>    </a:t>
            </a:r>
            <a:r>
              <a:rPr lang="en-US" dirty="0"/>
              <a:t>		</a:t>
            </a:r>
            <a:r>
              <a:rPr lang="es-ES" sz="1000" dirty="0">
                <a:solidFill>
                  <a:schemeClr val="accent2"/>
                </a:solidFill>
                <a:latin typeface="Consolas" panose="020B0609020204030204" pitchFamily="49" charset="0"/>
              </a:rPr>
              <a:t>client</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GET</a:t>
            </a:r>
            <a:r>
              <a:rPr lang="es-ES" sz="1000" dirty="0">
                <a:latin typeface="Consolas" panose="020B0609020204030204" pitchFamily="49" charset="0"/>
              </a:rPr>
              <a:t> ") + </a:t>
            </a:r>
            <a:r>
              <a:rPr lang="en-US" sz="1000" dirty="0">
                <a:latin typeface="Consolas" panose="020B0609020204030204" pitchFamily="49" charset="0"/>
              </a:rPr>
              <a:t>		</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/arduino/getdata.php?deviceid=</a:t>
            </a:r>
            <a:r>
              <a:rPr lang="es-ES" sz="1000" dirty="0">
                <a:latin typeface="Consolas" panose="020B0609020204030204" pitchFamily="49" charset="0"/>
              </a:rPr>
              <a:t>" + </a:t>
            </a:r>
            <a:r>
              <a:rPr lang="en-U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String</a:t>
            </a:r>
            <a:r>
              <a:rPr lang="es-ES" sz="1000" dirty="0">
                <a:latin typeface="Consolas" panose="020B0609020204030204" pitchFamily="49" charset="0"/>
              </a:rPr>
              <a:t>(device) + " </a:t>
            </a:r>
            <a:r>
              <a:rPr lang="es-ES" sz="1000" dirty="0">
                <a:solidFill>
                  <a:schemeClr val="accent5">
                    <a:lumMod val="75000"/>
                  </a:schemeClr>
                </a:solidFill>
                <a:latin typeface="Consolas" panose="020B0609020204030204" pitchFamily="49" charset="0"/>
              </a:rPr>
              <a:t>HTTP/1.0\r\n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User-Agent: ESP32\r\n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Host: " + host + "\r\n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r>
              <a:rPr lang="en-US" sz="1000" dirty="0">
                <a:latin typeface="Consolas" panose="020B0609020204030204" pitchFamily="49" charset="0"/>
              </a:rPr>
              <a:t>	</a:t>
            </a:r>
            <a:r>
              <a:rPr lang="es-ES" sz="1000" dirty="0">
                <a:latin typeface="Consolas" panose="020B0609020204030204" pitchFamily="49" charset="0"/>
              </a:rPr>
              <a:t>+ "</a:t>
            </a:r>
            <a:r>
              <a:rPr lang="es-ES" sz="1000" dirty="0">
                <a:solidFill>
                  <a:schemeClr val="accent5">
                    <a:lumMod val="75000"/>
                  </a:schemeClr>
                </a:solidFill>
                <a:latin typeface="Consolas" panose="020B0609020204030204" pitchFamily="49" charset="0"/>
              </a:rPr>
              <a:t>Connection: close\r\n\r\n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Almacenar el tiempo de consulta.</a:t>
            </a:r>
          </a:p>
          <a:p>
            <a:pPr fontAlgn="auto">
              <a:lnSpc>
                <a:spcPct val="150000"/>
              </a:lnSpc>
              <a:spcBef>
                <a:spcPts val="0"/>
              </a:spcBef>
              <a:spcAft>
                <a:spcPts val="0"/>
              </a:spcAft>
              <a:defRPr/>
            </a:pPr>
            <a:r>
              <a:rPr lang="en-US" dirty="0"/>
              <a:t>		</a:t>
            </a:r>
            <a:r>
              <a:rPr lang="es-ES" sz="1000" dirty="0">
                <a:latin typeface="Consolas" panose="020B0609020204030204" pitchFamily="49" charset="0"/>
              </a:rPr>
              <a:t>timeout_timer =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a:t>
            </a:r>
          </a:p>
        </p:txBody>
      </p:sp>
      <p:sp>
        <p:nvSpPr>
          <p:cNvPr id="13" name="TextBox 12">
            <a:extLst>
              <a:ext uri="{FF2B5EF4-FFF2-40B4-BE49-F238E27FC236}">
                <a16:creationId xmlns:a16="http://schemas.microsoft.com/office/drawing/2014/main" id="{68619242-0B06-4E63-B53B-DAB9129310FE}"/>
              </a:ext>
            </a:extLst>
          </p:cNvPr>
          <p:cNvSpPr txBox="1"/>
          <p:nvPr/>
        </p:nvSpPr>
        <p:spPr>
          <a:xfrm>
            <a:off x="5052119" y="940990"/>
            <a:ext cx="5035225" cy="3716402"/>
          </a:xfrm>
          <a:prstGeom prst="rect">
            <a:avLst/>
          </a:prstGeom>
          <a:noFill/>
        </p:spPr>
        <p:txBody>
          <a:bodyPr wrap="square">
            <a:spAutoFit/>
          </a:bodyPr>
          <a:lstStyle/>
          <a:p>
            <a:pPr algn="just"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Si el servidor no ha respondido...</a:t>
            </a:r>
          </a:p>
          <a:p>
            <a:pPr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while</a:t>
            </a:r>
            <a:r>
              <a:rPr lang="es-ES" sz="1050" dirty="0">
                <a:latin typeface="Consolas" panose="020B0609020204030204" pitchFamily="49" charset="0"/>
              </a:rPr>
              <a:t> (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available</a:t>
            </a:r>
            <a:r>
              <a:rPr lang="es-ES" sz="1050" dirty="0">
                <a:latin typeface="Consolas" panose="020B0609020204030204" pitchFamily="49" charset="0"/>
              </a:rPr>
              <a:t>()) {</a:t>
            </a:r>
          </a:p>
          <a:p>
            <a:pPr fontAlgn="auto">
              <a:lnSpc>
                <a:spcPct val="150000"/>
              </a:lnSpc>
              <a:spcBef>
                <a:spcPts val="0"/>
              </a:spcBef>
              <a:spcAft>
                <a:spcPts val="0"/>
              </a:spcAft>
              <a:defRPr/>
            </a:pPr>
            <a:r>
              <a:rPr lang="es-ES" sz="1050" dirty="0">
                <a:latin typeface="Consolas" panose="020B0609020204030204" pitchFamily="49" charset="0"/>
              </a:rPr>
              <a:t>      if (</a:t>
            </a:r>
            <a:r>
              <a:rPr lang="es-ES" sz="1050" dirty="0">
                <a:solidFill>
                  <a:schemeClr val="accent2"/>
                </a:solidFill>
                <a:latin typeface="Consolas" panose="020B0609020204030204" pitchFamily="49" charset="0"/>
              </a:rPr>
              <a:t>millis</a:t>
            </a:r>
            <a:r>
              <a:rPr lang="es-ES" sz="1050" dirty="0">
                <a:latin typeface="Consolas" panose="020B0609020204030204" pitchFamily="49" charset="0"/>
              </a:rPr>
              <a:t>() &gt; timeout_timer + 5000) {</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a:t>
            </a:r>
            <a:r>
              <a:rPr lang="en-US" sz="1050" dirty="0">
                <a:solidFill>
                  <a:schemeClr val="bg1">
                    <a:lumMod val="65000"/>
                  </a:schemeClr>
                </a:solidFill>
                <a:latin typeface="Consolas" panose="020B0609020204030204" pitchFamily="49" charset="0"/>
              </a:rPr>
              <a:t>	</a:t>
            </a:r>
            <a:r>
              <a:rPr lang="es-ES" sz="1050" dirty="0">
                <a:solidFill>
                  <a:schemeClr val="bg1">
                    <a:lumMod val="65000"/>
                  </a:schemeClr>
                </a:solidFill>
                <a:latin typeface="Consolas" panose="020B0609020204030204" pitchFamily="49" charset="0"/>
              </a:rPr>
              <a:t>// Se agotó el tiempo de espera.</a:t>
            </a:r>
            <a:r>
              <a:rPr lang="en-US" dirty="0"/>
              <a:t>			</a:t>
            </a:r>
            <a:r>
              <a:rPr lang="es-ES" sz="1050" dirty="0">
                <a:solidFill>
                  <a:schemeClr val="accent4">
                    <a:lumMod val="75000"/>
                  </a:schemeClr>
                </a:solidFill>
                <a:latin typeface="Consolas" panose="020B0609020204030204" pitchFamily="49" charset="0"/>
              </a:rPr>
              <a:t>return</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      }</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 ...esperar una respuesta.</a:t>
            </a:r>
          </a:p>
          <a:p>
            <a:pPr fontAlgn="auto">
              <a:lnSpc>
                <a:spcPct val="150000"/>
              </a:lnSpc>
              <a:spcBef>
                <a:spcPts val="0"/>
              </a:spcBef>
              <a:spcAft>
                <a:spcPts val="0"/>
              </a:spcAft>
              <a:defRPr/>
            </a:pPr>
            <a:r>
              <a:rPr lang="es-ES" dirty="0"/>
              <a:t>      </a:t>
            </a:r>
            <a:r>
              <a:rPr lang="es-ES" sz="1050" dirty="0">
                <a:solidFill>
                  <a:schemeClr val="accent2"/>
                </a:solidFill>
                <a:latin typeface="Consolas" panose="020B0609020204030204" pitchFamily="49" charset="0"/>
              </a:rPr>
              <a:t>delay</a:t>
            </a:r>
            <a:r>
              <a:rPr lang="es-ES" sz="1050" dirty="0">
                <a:latin typeface="Consolas" panose="020B0609020204030204" pitchFamily="49" charset="0"/>
              </a:rPr>
              <a:t>(10);</a:t>
            </a:r>
          </a:p>
          <a:p>
            <a:pPr fontAlgn="auto">
              <a:lnSpc>
                <a:spcPct val="150000"/>
              </a:lnSpc>
              <a:spcBef>
                <a:spcPts val="0"/>
              </a:spcBef>
              <a:spcAft>
                <a:spcPts val="0"/>
              </a:spcAft>
              <a:defRPr/>
            </a:pPr>
            <a:r>
              <a:rPr lang="es-ES" sz="1050" dirty="0">
                <a:latin typeface="Consolas" panose="020B0609020204030204" pitchFamily="49" charset="0"/>
              </a:rPr>
              <a:t>}</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Si el servidor ha respondido, leer la respuesta </a:t>
            </a:r>
            <a:r>
              <a:rPr lang="en-US" sz="1050" dirty="0">
                <a:solidFill>
                  <a:schemeClr val="bg1">
                    <a:lumMod val="65000"/>
                  </a:schemeClr>
                </a:solidFill>
                <a:latin typeface="Consolas" panose="020B0609020204030204" pitchFamily="49" charset="0"/>
              </a:rPr>
              <a:t>		</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carácter por carácter. Solo se almacenará el último </a:t>
            </a:r>
            <a:r>
              <a:rPr lang="en-US" sz="1050" dirty="0">
                <a:solidFill>
                  <a:schemeClr val="bg1">
                    <a:lumMod val="65000"/>
                  </a:schemeClr>
                </a:solidFill>
                <a:latin typeface="Consolas" panose="020B0609020204030204" pitchFamily="49" charset="0"/>
              </a:rPr>
              <a:t>	</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carácter en la memoria intermedia.</a:t>
            </a:r>
          </a:p>
          <a:p>
            <a:pPr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while</a:t>
            </a:r>
            <a:r>
              <a:rPr lang="es-ES" sz="1050" dirty="0">
                <a:latin typeface="Consolas" panose="020B0609020204030204" pitchFamily="49" charset="0"/>
              </a:rPr>
              <a:t> (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available</a:t>
            </a:r>
            <a:r>
              <a:rPr lang="es-ES" sz="1050" dirty="0">
                <a:latin typeface="Consolas" panose="020B0609020204030204" pitchFamily="49" charset="0"/>
              </a:rPr>
              <a:t>() ) {</a:t>
            </a:r>
          </a:p>
          <a:p>
            <a:pPr fontAlgn="auto">
              <a:lnSpc>
                <a:spcPct val="150000"/>
              </a:lnSpc>
              <a:spcBef>
                <a:spcPts val="0"/>
              </a:spcBef>
              <a:spcAft>
                <a:spcPts val="0"/>
              </a:spcAft>
              <a:defRPr/>
            </a:pPr>
            <a:r>
              <a:rPr lang="es-ES" sz="1050" dirty="0">
                <a:latin typeface="Consolas" panose="020B0609020204030204" pitchFamily="49" charset="0"/>
              </a:rPr>
              <a:t>      memoria intermedia =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read</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a:t>
            </a:r>
          </a:p>
        </p:txBody>
      </p:sp>
    </p:spTree>
    <p:extLst>
      <p:ext uri="{BB962C8B-B14F-4D97-AF65-F5344CB8AC3E}">
        <p14:creationId xmlns:p14="http://schemas.microsoft.com/office/powerpoint/2010/main" val="60855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37</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Código (4)</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37</a:t>
            </a:fld>
            <a:endParaRPr lang="es-ES" sz="1000" dirty="0"/>
          </a:p>
        </p:txBody>
      </p:sp>
      <p:sp>
        <p:nvSpPr>
          <p:cNvPr id="10" name="TextBox 9">
            <a:extLst>
              <a:ext uri="{FF2B5EF4-FFF2-40B4-BE49-F238E27FC236}">
                <a16:creationId xmlns:a16="http://schemas.microsoft.com/office/drawing/2014/main" id="{431103BC-8640-4434-B0DA-B42D285F805A}"/>
              </a:ext>
            </a:extLst>
          </p:cNvPr>
          <p:cNvSpPr txBox="1"/>
          <p:nvPr/>
        </p:nvSpPr>
        <p:spPr>
          <a:xfrm>
            <a:off x="352374" y="910152"/>
            <a:ext cx="4296992" cy="3323987"/>
          </a:xfrm>
          <a:prstGeom prst="rect">
            <a:avLst/>
          </a:prstGeom>
          <a:noFill/>
        </p:spPr>
        <p:txBody>
          <a:bodyPr wrap="square">
            <a:spAutoFit/>
          </a:bodyPr>
          <a:lstStyle/>
          <a:p>
            <a:pPr fontAlgn="auto">
              <a:lnSpc>
                <a:spcPct val="150000"/>
              </a:lnSpc>
              <a:spcBef>
                <a:spcPts val="0"/>
              </a:spcBef>
              <a:spcAft>
                <a:spcPts val="0"/>
              </a:spcAft>
              <a:defRPr/>
            </a:pP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Si la memoria intermedia es «1», enciende el LED. </a:t>
            </a:r>
            <a:r>
              <a:rPr lang="en-US" sz="1000" dirty="0">
                <a:solidFill>
                  <a:schemeClr val="bg1">
                    <a:lumMod val="65000"/>
                  </a:schemeClr>
                </a:solidFill>
                <a:latin typeface="Consolas" panose="020B0609020204030204" pitchFamily="49" charset="0"/>
              </a:rPr>
              <a:t>	</a:t>
            </a:r>
            <a:r>
              <a:rPr lang="es-ES" sz="1000" dirty="0">
                <a:solidFill>
                  <a:schemeClr val="bg1">
                    <a:lumMod val="65000"/>
                  </a:schemeClr>
                </a:solidFill>
                <a:latin typeface="Consolas" panose="020B0609020204030204" pitchFamily="49" charset="0"/>
              </a:rPr>
              <a:t>// Si no, apágalo. </a:t>
            </a:r>
          </a:p>
          <a:p>
            <a:pPr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(buffer == ‘</a:t>
            </a:r>
            <a:r>
              <a:rPr lang="es-ES" sz="1000" dirty="0">
                <a:solidFill>
                  <a:schemeClr val="accent5">
                    <a:lumMod val="75000"/>
                  </a:schemeClr>
                </a:solidFill>
                <a:latin typeface="Consolas" panose="020B0609020204030204" pitchFamily="49" charset="0"/>
              </a:rPr>
              <a:t>1</a:t>
            </a:r>
            <a:r>
              <a:rPr lang="es-ES" sz="1000" dirty="0">
                <a:latin typeface="Consolas" panose="020B0609020204030204" pitchFamily="49" charset="0"/>
              </a:rPr>
              <a:t>’) {</a:t>
            </a:r>
          </a:p>
          <a:p>
            <a:pPr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digitalWrite</a:t>
            </a:r>
            <a:r>
              <a:rPr lang="es-ES" sz="1000" dirty="0">
                <a:latin typeface="Consolas" panose="020B0609020204030204" pitchFamily="49" charset="0"/>
              </a:rPr>
              <a:t>(GPIO_led, </a:t>
            </a:r>
            <a:r>
              <a:rPr lang="es-ES" sz="1000" dirty="0">
                <a:solidFill>
                  <a:schemeClr val="accent5">
                    <a:lumMod val="75000"/>
                  </a:schemeClr>
                </a:solidFill>
                <a:latin typeface="Consolas" panose="020B0609020204030204" pitchFamily="49" charset="0"/>
              </a:rPr>
              <a:t>HIGH</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else</a:t>
            </a:r>
            <a:r>
              <a:rPr lang="es-ES" sz="1000" dirty="0">
                <a:latin typeface="Consolas" panose="020B0609020204030204" pitchFamily="49" charset="0"/>
              </a:rPr>
              <a:t> {</a:t>
            </a:r>
          </a:p>
          <a:p>
            <a:pPr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digitalWrite</a:t>
            </a:r>
            <a:r>
              <a:rPr lang="es-ES" sz="1000" dirty="0">
                <a:latin typeface="Consolas" panose="020B0609020204030204" pitchFamily="49" charset="0"/>
              </a:rPr>
              <a:t>(GPIO_led, </a:t>
            </a:r>
            <a:r>
              <a:rPr lang="es-ES" sz="1000" dirty="0">
                <a:solidFill>
                  <a:schemeClr val="accent5">
                    <a:lumMod val="75000"/>
                  </a:schemeClr>
                </a:solidFill>
                <a:latin typeface="Consolas" panose="020B0609020204030204" pitchFamily="49" charset="0"/>
              </a:rPr>
              <a:t>LOW</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p>
          <a:p>
            <a:pPr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sino</a:t>
            </a:r>
          </a:p>
          <a:p>
            <a:pPr fontAlgn="auto">
              <a:lnSpc>
                <a:spcPct val="150000"/>
              </a:lnSpc>
              <a:spcBef>
                <a:spcPts val="0"/>
              </a:spcBef>
              <a:spcAft>
                <a:spcPts val="0"/>
              </a:spcAft>
              <a:defRPr/>
            </a:pPr>
            <a:r>
              <a:rPr lang="es-ES" sz="1000" dirty="0">
                <a:latin typeface="Consolas" panose="020B0609020204030204" pitchFamily="49" charset="0"/>
              </a:rPr>
              <a:t>{</a:t>
            </a:r>
          </a:p>
          <a:p>
            <a:pPr fontAlgn="auto">
              <a:lnSpc>
                <a:spcPct val="150000"/>
              </a:lnSpc>
              <a:spcBef>
                <a:spcPts val="0"/>
              </a:spcBef>
              <a:spcAft>
                <a:spcPts val="0"/>
              </a:spcAft>
              <a:defRPr/>
            </a:pPr>
            <a:r>
              <a:rPr lang="en-US" dirty="0"/>
              <a:t>	</a:t>
            </a:r>
            <a:r>
              <a:rPr lang="es-ES" sz="1000" dirty="0">
                <a:solidFill>
                  <a:schemeClr val="accent2"/>
                </a:solidFill>
                <a:latin typeface="Consolas" panose="020B0609020204030204" pitchFamily="49" charset="0"/>
              </a:rPr>
              <a:t>Serial</a:t>
            </a:r>
            <a:r>
              <a:rPr lang="es-ES" sz="1000" dirty="0">
                <a:latin typeface="Consolas" panose="020B0609020204030204" pitchFamily="49" charset="0"/>
              </a:rPr>
              <a:t>.</a:t>
            </a:r>
            <a:r>
              <a:rPr lang="es-ES" sz="1000" dirty="0">
                <a:solidFill>
                  <a:schemeClr val="accent2"/>
                </a:solidFill>
                <a:latin typeface="Consolas" panose="020B0609020204030204" pitchFamily="49" charset="0"/>
              </a:rPr>
              <a:t>println</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Connection failed.</a:t>
            </a:r>
            <a:r>
              <a:rPr lang="es-ES" sz="1000" dirty="0">
                <a:latin typeface="Consolas" panose="020B0609020204030204" pitchFamily="49" charset="0"/>
              </a:rPr>
              <a:t>");</a:t>
            </a:r>
          </a:p>
          <a:p>
            <a:pPr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return</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if ( client.connected() </a:t>
            </a:r>
          </a:p>
        </p:txBody>
      </p:sp>
      <p:sp>
        <p:nvSpPr>
          <p:cNvPr id="11" name="TextBox 10">
            <a:extLst>
              <a:ext uri="{FF2B5EF4-FFF2-40B4-BE49-F238E27FC236}">
                <a16:creationId xmlns:a16="http://schemas.microsoft.com/office/drawing/2014/main" id="{8D48E375-57BC-4D03-B917-2711BF82F355}"/>
              </a:ext>
            </a:extLst>
          </p:cNvPr>
          <p:cNvSpPr txBox="1"/>
          <p:nvPr/>
        </p:nvSpPr>
        <p:spPr>
          <a:xfrm>
            <a:off x="4654502" y="1223223"/>
            <a:ext cx="4472606" cy="4212692"/>
          </a:xfrm>
          <a:prstGeom prst="rect">
            <a:avLst/>
          </a:prstGeom>
          <a:noFill/>
        </p:spPr>
        <p:txBody>
          <a:bodyPr wrap="square">
            <a:spAutoFit/>
          </a:bodyPr>
          <a:lstStyle/>
          <a:p>
            <a:pPr fontAlgn="auto">
              <a:lnSpc>
                <a:spcPct val="150000"/>
              </a:lnSpc>
              <a:spcBef>
                <a:spcPts val="0"/>
              </a:spcBef>
              <a:spcAft>
                <a:spcPts val="0"/>
              </a:spcAft>
              <a:defRPr/>
            </a:pPr>
            <a:r>
              <a:rPr lang="es-ES" sz="1050" dirty="0">
                <a:solidFill>
                  <a:schemeClr val="accent4">
                    <a:lumMod val="75000"/>
                  </a:schemeClr>
                </a:solidFill>
                <a:latin typeface="Consolas" panose="020B0609020204030204" pitchFamily="49" charset="0"/>
              </a:rPr>
              <a:t>if</a:t>
            </a:r>
            <a:r>
              <a:rPr lang="es-ES" sz="1050" dirty="0">
                <a:latin typeface="Consolas" panose="020B0609020204030204" pitchFamily="49" charset="0"/>
              </a:rPr>
              <a:t> ( button ) {</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a:t>
            </a:r>
            <a:r>
              <a:rPr lang="es-ES" sz="1050" dirty="0">
                <a:solidFill>
                  <a:schemeClr val="bg1">
                    <a:lumMod val="65000"/>
                  </a:schemeClr>
                </a:solidFill>
                <a:latin typeface="Consolas" panose="020B0609020204030204" pitchFamily="49" charset="0"/>
              </a:rPr>
              <a:t>// Interrumpir cualquier conexión que se mantuviera previamente.</a:t>
            </a:r>
            <a:endParaRPr lang="es-ES" sz="1050" dirty="0">
              <a:latin typeface="Consolas" panose="020B0609020204030204" pitchFamily="49" charset="0"/>
            </a:endParaRPr>
          </a:p>
          <a:p>
            <a:pPr fontAlgn="auto">
              <a:lnSpc>
                <a:spcPct val="150000"/>
              </a:lnSpc>
              <a:spcBef>
                <a:spcPts val="0"/>
              </a:spcBef>
              <a:spcAft>
                <a:spcPts val="0"/>
              </a:spcAft>
              <a:defRPr/>
            </a:pPr>
            <a:r>
              <a:rPr lang="en-US"/>
              <a:t>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stop</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solidFill>
                  <a:schemeClr val="bg1">
                    <a:lumMod val="65000"/>
                  </a:schemeClr>
                </a:solidFill>
                <a:latin typeface="Consolas" panose="020B0609020204030204" pitchFamily="49" charset="0"/>
              </a:rPr>
              <a:t> </a:t>
            </a:r>
            <a:r>
              <a:rPr lang="en-US" sz="1050" dirty="0">
                <a:solidFill>
                  <a:schemeClr val="bg1">
                    <a:lumMod val="65000"/>
                  </a:schemeClr>
                </a:solidFill>
                <a:latin typeface="Consolas" panose="020B0609020204030204" pitchFamily="49" charset="0"/>
              </a:rPr>
              <a:t>	</a:t>
            </a:r>
            <a:r>
              <a:rPr lang="es-ES" sz="1050" dirty="0">
                <a:solidFill>
                  <a:schemeClr val="bg1">
                    <a:lumMod val="65000"/>
                  </a:schemeClr>
                </a:solidFill>
                <a:latin typeface="Consolas" panose="020B0609020204030204" pitchFamily="49" charset="0"/>
              </a:rPr>
              <a:t>// Conectarse al servidor.</a:t>
            </a:r>
            <a:endParaRPr lang="es-ES" sz="1050" dirty="0">
              <a:latin typeface="Consolas" panose="020B0609020204030204" pitchFamily="49" charset="0"/>
            </a:endParaRPr>
          </a:p>
          <a:p>
            <a:pPr fontAlgn="auto">
              <a:lnSpc>
                <a:spcPct val="150000"/>
              </a:lnSpc>
              <a:spcBef>
                <a:spcPts val="0"/>
              </a:spcBef>
              <a:spcAft>
                <a:spcPts val="0"/>
              </a:spcAft>
              <a:defRPr/>
            </a:pPr>
            <a:r>
              <a:rPr lang="en-US"/>
              <a:t>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connect</a:t>
            </a:r>
            <a:r>
              <a:rPr lang="es-ES" sz="1050" dirty="0">
                <a:latin typeface="Consolas" panose="020B0609020204030204" pitchFamily="49" charset="0"/>
              </a:rPr>
              <a:t>(host, port);</a:t>
            </a:r>
          </a:p>
          <a:p>
            <a:pPr fontAlgn="auto">
              <a:lnSpc>
                <a:spcPct val="150000"/>
              </a:lnSpc>
              <a:spcBef>
                <a:spcPts val="0"/>
              </a:spcBef>
              <a:spcAft>
                <a:spcPts val="0"/>
              </a:spcAft>
              <a:defRPr/>
            </a:pPr>
            <a:r>
              <a:rPr lang="en-US" sz="1050" dirty="0">
                <a:solidFill>
                  <a:schemeClr val="bg1">
                    <a:lumMod val="65000"/>
                  </a:schemeClr>
                </a:solidFill>
                <a:latin typeface="Consolas" panose="020B0609020204030204" pitchFamily="49" charset="0"/>
              </a:rPr>
              <a:t>	</a:t>
            </a:r>
            <a:r>
              <a:rPr lang="es-ES" sz="1050" dirty="0">
                <a:solidFill>
                  <a:schemeClr val="bg1">
                    <a:lumMod val="65000"/>
                  </a:schemeClr>
                </a:solidFill>
                <a:latin typeface="Consolas" panose="020B0609020204030204" pitchFamily="49" charset="0"/>
              </a:rPr>
              <a:t>// Cuando haya una buena conexión, envía la consulta.</a:t>
            </a:r>
            <a:endParaRPr lang="es-ES" sz="1050" dirty="0">
              <a:latin typeface="Consolas" panose="020B0609020204030204" pitchFamily="49" charset="0"/>
            </a:endParaRPr>
          </a:p>
          <a:p>
            <a:pPr fontAlgn="auto">
              <a:lnSpc>
                <a:spcPct val="150000"/>
              </a:lnSpc>
              <a:spcBef>
                <a:spcPts val="0"/>
              </a:spcBef>
              <a:spcAft>
                <a:spcPts val="0"/>
              </a:spcAft>
              <a:defRPr/>
            </a:pPr>
            <a:r>
              <a:rPr lang="en-US"/>
              <a:t>	</a:t>
            </a:r>
            <a:r>
              <a:rPr lang="es-ES" sz="1050" dirty="0">
                <a:solidFill>
                  <a:schemeClr val="accent4">
                    <a:lumMod val="75000"/>
                  </a:schemeClr>
                </a:solidFill>
                <a:latin typeface="Consolas" panose="020B0609020204030204" pitchFamily="49" charset="0"/>
              </a:rPr>
              <a:t>if</a:t>
            </a:r>
            <a:r>
              <a:rPr lang="es-ES" sz="1050" dirty="0">
                <a:latin typeface="Consolas" panose="020B0609020204030204" pitchFamily="49" charset="0"/>
              </a:rPr>
              <a:t> (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connected</a:t>
            </a:r>
            <a:r>
              <a:rPr lang="es-ES" sz="1050" dirty="0">
                <a:latin typeface="Consolas" panose="020B0609020204030204" pitchFamily="49" charset="0"/>
              </a:rPr>
              <a:t>() ) {</a:t>
            </a:r>
          </a:p>
          <a:p>
            <a:pPr fontAlgn="auto">
              <a:lnSpc>
                <a:spcPct val="150000"/>
              </a:lnSpc>
              <a:spcBef>
                <a:spcPts val="0"/>
              </a:spcBef>
              <a:spcAft>
                <a:spcPts val="0"/>
              </a:spcAft>
              <a:defRPr/>
            </a:pPr>
            <a:r>
              <a:rPr lang="en-US"/>
              <a:t>		</a:t>
            </a:r>
            <a:r>
              <a:rPr lang="es-ES" sz="1050" dirty="0">
                <a:solidFill>
                  <a:schemeClr val="accent2"/>
                </a:solidFill>
                <a:latin typeface="Consolas" panose="020B0609020204030204" pitchFamily="49" charset="0"/>
              </a:rPr>
              <a:t>client</a:t>
            </a:r>
            <a:r>
              <a:rPr lang="es-ES" sz="1050" dirty="0">
                <a:latin typeface="Consolas" panose="020B0609020204030204" pitchFamily="49" charset="0"/>
              </a:rPr>
              <a:t>.</a:t>
            </a:r>
            <a:r>
              <a:rPr lang="es-ES" sz="1050" dirty="0">
                <a:solidFill>
                  <a:schemeClr val="accent2"/>
                </a:solidFill>
                <a:latin typeface="Consolas" panose="020B0609020204030204" pitchFamily="49" charset="0"/>
              </a:rPr>
              <a:t>print</a:t>
            </a:r>
            <a:r>
              <a:rPr lang="es-ES" sz="1050" dirty="0">
                <a:latin typeface="Consolas" panose="020B0609020204030204" pitchFamily="49" charset="0"/>
              </a:rPr>
              <a:t>(</a:t>
            </a:r>
            <a:r>
              <a:rPr lang="es-ES" sz="1050" dirty="0">
                <a:solidFill>
                  <a:schemeClr val="accent5">
                    <a:lumMod val="75000"/>
                  </a:schemeClr>
                </a:solidFill>
                <a:latin typeface="Consolas" panose="020B0609020204030204" pitchFamily="49" charset="0"/>
              </a:rPr>
              <a:t>String</a:t>
            </a:r>
            <a:r>
              <a:rPr lang="es-ES" sz="1050" dirty="0">
                <a:latin typeface="Consolas" panose="020B0609020204030204" pitchFamily="49" charset="0"/>
              </a:rPr>
              <a:t>("</a:t>
            </a:r>
            <a:r>
              <a:rPr lang="es-ES" sz="1050" dirty="0">
                <a:solidFill>
                  <a:schemeClr val="accent5">
                    <a:lumMod val="75000"/>
                  </a:schemeClr>
                </a:solidFill>
                <a:latin typeface="Consolas" panose="020B0609020204030204" pitchFamily="49" charset="0"/>
              </a:rPr>
              <a:t>GET</a:t>
            </a:r>
            <a:r>
              <a:rPr lang="es-ES" sz="1050" dirty="0">
                <a:latin typeface="Consolas" panose="020B0609020204030204" pitchFamily="49" charset="0"/>
              </a:rPr>
              <a:t> ") + </a:t>
            </a:r>
            <a:r>
              <a:rPr lang="en-US" sz="1050" dirty="0">
                <a:latin typeface="Consolas" panose="020B0609020204030204" pitchFamily="49" charset="0"/>
              </a:rPr>
              <a:t>			</a:t>
            </a:r>
            <a:r>
              <a:rPr lang="es-ES" sz="1050" dirty="0">
                <a:latin typeface="Consolas" panose="020B0609020204030204" pitchFamily="49" charset="0"/>
              </a:rPr>
              <a:t>"</a:t>
            </a:r>
            <a:r>
              <a:rPr lang="es-ES" sz="1050" dirty="0">
                <a:solidFill>
                  <a:schemeClr val="accent5">
                    <a:lumMod val="75000"/>
                  </a:schemeClr>
                </a:solidFill>
                <a:latin typeface="Consolas" panose="020B0609020204030204" pitchFamily="49" charset="0"/>
              </a:rPr>
              <a:t>/arduino/setdata.php?deviceid=</a:t>
            </a:r>
            <a:r>
              <a:rPr lang="es-ES" sz="1050" dirty="0">
                <a:latin typeface="Consolas" panose="020B0609020204030204" pitchFamily="49" charset="0"/>
              </a:rPr>
              <a:t>" + </a:t>
            </a:r>
            <a:r>
              <a:rPr lang="es-ES" sz="1050" dirty="0">
                <a:solidFill>
                  <a:schemeClr val="accent5">
                    <a:lumMod val="75000"/>
                  </a:schemeClr>
                </a:solidFill>
                <a:latin typeface="Consolas" panose="020B0609020204030204" pitchFamily="49" charset="0"/>
              </a:rPr>
              <a:t>String</a:t>
            </a:r>
            <a:r>
              <a:rPr lang="es-ES" sz="1050" dirty="0">
                <a:latin typeface="Consolas" panose="020B0609020204030204" pitchFamily="49" charset="0"/>
              </a:rPr>
              <a:t>(device) </a:t>
            </a:r>
            <a:r>
              <a:rPr lang="en-US" sz="1050" dirty="0">
                <a:latin typeface="Consolas" panose="020B0609020204030204" pitchFamily="49" charset="0"/>
              </a:rPr>
              <a:t>		</a:t>
            </a:r>
            <a:r>
              <a:rPr lang="es-ES" sz="1050" dirty="0">
                <a:latin typeface="Consolas" panose="020B0609020204030204" pitchFamily="49" charset="0"/>
              </a:rPr>
              <a:t>+ "</a:t>
            </a:r>
            <a:r>
              <a:rPr lang="es-ES" sz="1050" dirty="0">
                <a:solidFill>
                  <a:schemeClr val="accent5">
                    <a:lumMod val="75000"/>
                  </a:schemeClr>
                </a:solidFill>
                <a:latin typeface="Consolas" panose="020B0609020204030204" pitchFamily="49" charset="0"/>
              </a:rPr>
              <a:t>&amp;data=</a:t>
            </a:r>
            <a:r>
              <a:rPr lang="es-ES" sz="1050" dirty="0">
                <a:latin typeface="Consolas" panose="020B0609020204030204" pitchFamily="49" charset="0"/>
              </a:rPr>
              <a:t>" + </a:t>
            </a:r>
            <a:r>
              <a:rPr lang="es-ES" sz="1050" dirty="0">
                <a:solidFill>
                  <a:schemeClr val="accent2"/>
                </a:solidFill>
                <a:latin typeface="Consolas" panose="020B0609020204030204" pitchFamily="49" charset="0"/>
              </a:rPr>
              <a:t>analogRead</a:t>
            </a:r>
            <a:r>
              <a:rPr lang="es-ES" sz="1050" dirty="0">
                <a:latin typeface="Consolas" panose="020B0609020204030204" pitchFamily="49" charset="0"/>
              </a:rPr>
              <a:t>(35) + " </a:t>
            </a:r>
            <a:r>
              <a:rPr lang="es-ES" sz="1050" dirty="0">
                <a:solidFill>
                  <a:schemeClr val="accent5">
                    <a:lumMod val="75000"/>
                  </a:schemeClr>
                </a:solidFill>
                <a:latin typeface="Consolas" panose="020B0609020204030204" pitchFamily="49" charset="0"/>
              </a:rPr>
              <a:t>HTTP/1.0\r\n</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                   </a:t>
            </a:r>
            <a:r>
              <a:rPr lang="en-US" sz="1050" dirty="0">
                <a:latin typeface="Consolas" panose="020B0609020204030204" pitchFamily="49" charset="0"/>
              </a:rPr>
              <a:t>	</a:t>
            </a:r>
            <a:r>
              <a:rPr lang="es-ES" sz="1050" dirty="0">
                <a:latin typeface="Consolas" panose="020B0609020204030204" pitchFamily="49" charset="0"/>
              </a:rPr>
              <a:t>+ "</a:t>
            </a:r>
            <a:r>
              <a:rPr lang="es-ES" sz="1050" dirty="0">
                <a:solidFill>
                  <a:schemeClr val="accent5">
                    <a:lumMod val="75000"/>
                  </a:schemeClr>
                </a:solidFill>
                <a:latin typeface="Consolas" panose="020B0609020204030204" pitchFamily="49" charset="0"/>
              </a:rPr>
              <a:t>User-Agent: ESP32\r\n</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                   </a:t>
            </a:r>
            <a:r>
              <a:rPr lang="en-US" sz="1050" dirty="0">
                <a:latin typeface="Consolas" panose="020B0609020204030204" pitchFamily="49" charset="0"/>
              </a:rPr>
              <a:t>	</a:t>
            </a:r>
            <a:r>
              <a:rPr lang="es-ES" sz="1050" dirty="0">
                <a:latin typeface="Consolas" panose="020B0609020204030204" pitchFamily="49" charset="0"/>
              </a:rPr>
              <a:t>+ "</a:t>
            </a:r>
            <a:r>
              <a:rPr lang="es-ES" sz="1050" dirty="0">
                <a:solidFill>
                  <a:schemeClr val="accent5">
                    <a:lumMod val="75000"/>
                  </a:schemeClr>
                </a:solidFill>
                <a:latin typeface="Consolas" panose="020B0609020204030204" pitchFamily="49" charset="0"/>
              </a:rPr>
              <a:t>Host: </a:t>
            </a:r>
            <a:r>
              <a:rPr lang="es-ES" sz="1050" dirty="0">
                <a:latin typeface="Consolas" panose="020B0609020204030204" pitchFamily="49" charset="0"/>
              </a:rPr>
              <a:t>" + host + "</a:t>
            </a:r>
            <a:r>
              <a:rPr lang="es-ES" sz="1050" dirty="0">
                <a:solidFill>
                  <a:schemeClr val="accent5">
                    <a:lumMod val="75000"/>
                  </a:schemeClr>
                </a:solidFill>
                <a:latin typeface="Consolas" panose="020B0609020204030204" pitchFamily="49" charset="0"/>
              </a:rPr>
              <a:t>\r\n</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                   </a:t>
            </a:r>
            <a:r>
              <a:rPr lang="en-US" sz="1050" dirty="0">
                <a:latin typeface="Consolas" panose="020B0609020204030204" pitchFamily="49" charset="0"/>
              </a:rPr>
              <a:t>	</a:t>
            </a:r>
            <a:r>
              <a:rPr lang="es-ES" sz="1050" dirty="0">
                <a:latin typeface="Consolas" panose="020B0609020204030204" pitchFamily="49" charset="0"/>
              </a:rPr>
              <a:t>+ "</a:t>
            </a:r>
            <a:r>
              <a:rPr lang="es-ES" sz="1050" dirty="0">
                <a:solidFill>
                  <a:schemeClr val="accent5">
                    <a:lumMod val="75000"/>
                  </a:schemeClr>
                </a:solidFill>
                <a:latin typeface="Consolas" panose="020B0609020204030204" pitchFamily="49" charset="0"/>
              </a:rPr>
              <a:t>Connection: close\r\n\r\n</a:t>
            </a:r>
            <a:r>
              <a:rPr lang="es-ES" sz="1050" dirty="0">
                <a:latin typeface="Consolas" panose="020B0609020204030204" pitchFamily="49" charset="0"/>
              </a:rPr>
              <a:t>");</a:t>
            </a:r>
          </a:p>
          <a:p>
            <a:pPr fontAlgn="auto">
              <a:lnSpc>
                <a:spcPct val="150000"/>
              </a:lnSpc>
              <a:spcBef>
                <a:spcPts val="0"/>
              </a:spcBef>
              <a:spcAft>
                <a:spcPts val="0"/>
              </a:spcAft>
              <a:defRPr/>
            </a:pPr>
            <a:r>
              <a:rPr lang="es-ES" sz="1050" dirty="0">
                <a:latin typeface="Consolas" panose="020B0609020204030204" pitchFamily="49" charset="0"/>
              </a:rPr>
              <a:t>    }</a:t>
            </a:r>
          </a:p>
        </p:txBody>
      </p:sp>
    </p:spTree>
    <p:extLst>
      <p:ext uri="{BB962C8B-B14F-4D97-AF65-F5344CB8AC3E}">
        <p14:creationId xmlns:p14="http://schemas.microsoft.com/office/powerpoint/2010/main" val="223617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38</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Código (5)</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38</a:t>
            </a:fld>
            <a:endParaRPr lang="es-ES" sz="1000" dirty="0"/>
          </a:p>
        </p:txBody>
      </p:sp>
      <p:sp>
        <p:nvSpPr>
          <p:cNvPr id="12" name="TextBox 11">
            <a:extLst>
              <a:ext uri="{FF2B5EF4-FFF2-40B4-BE49-F238E27FC236}">
                <a16:creationId xmlns:a16="http://schemas.microsoft.com/office/drawing/2014/main" id="{0C9DF8C3-E9B2-47C0-B267-F5601FA915B6}"/>
              </a:ext>
            </a:extLst>
          </p:cNvPr>
          <p:cNvSpPr txBox="1"/>
          <p:nvPr/>
        </p:nvSpPr>
        <p:spPr>
          <a:xfrm>
            <a:off x="477530" y="581775"/>
            <a:ext cx="8666470" cy="5722977"/>
          </a:xfrm>
          <a:prstGeom prst="rect">
            <a:avLst/>
          </a:prstGeom>
          <a:noFill/>
        </p:spPr>
        <p:txBody>
          <a:bodyPr wrap="square">
            <a:spAutoFit/>
          </a:bodyPr>
          <a:lstStyle/>
          <a:p>
            <a:pPr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else</a:t>
            </a:r>
            <a:r>
              <a:rPr lang="es-ES" sz="1000" dirty="0">
                <a:latin typeface="Consolas" panose="020B0609020204030204" pitchFamily="49" charset="0"/>
              </a:rPr>
              <a:t> {</a:t>
            </a:r>
          </a:p>
          <a:p>
            <a:pPr fontAlgn="auto">
              <a:lnSpc>
                <a:spcPct val="150000"/>
              </a:lnSpc>
              <a:spcBef>
                <a:spcPts val="0"/>
              </a:spcBef>
              <a:spcAft>
                <a:spcPts val="0"/>
              </a:spcAft>
              <a:defRPr/>
            </a:pPr>
            <a:r>
              <a:rPr lang="en-US" dirty="0"/>
              <a:t>		</a:t>
            </a:r>
            <a:r>
              <a:rPr lang="es-ES" sz="1000" dirty="0" err="1">
                <a:solidFill>
                  <a:schemeClr val="accent2"/>
                </a:solidFill>
                <a:latin typeface="Consolas" panose="020B0609020204030204" pitchFamily="49" charset="0"/>
              </a:rPr>
              <a:t>Serial</a:t>
            </a:r>
            <a:r>
              <a:rPr lang="es-ES" sz="1000" dirty="0" err="1">
                <a:latin typeface="Consolas" panose="020B0609020204030204" pitchFamily="49" charset="0"/>
              </a:rPr>
              <a:t>.</a:t>
            </a:r>
            <a:r>
              <a:rPr lang="es-ES" sz="1000" dirty="0" err="1">
                <a:solidFill>
                  <a:schemeClr val="accent2"/>
                </a:solidFill>
                <a:latin typeface="Consolas" panose="020B0609020204030204" pitchFamily="49" charset="0"/>
              </a:rPr>
              <a:t>println</a:t>
            </a:r>
            <a:r>
              <a:rPr lang="es-ES" sz="1000" dirty="0">
                <a:latin typeface="Consolas" panose="020B0609020204030204" pitchFamily="49" charset="0"/>
              </a:rPr>
              <a:t>(“</a:t>
            </a:r>
            <a:r>
              <a:rPr lang="es-ES" sz="1000" dirty="0" err="1">
                <a:solidFill>
                  <a:schemeClr val="accent5">
                    <a:lumMod val="75000"/>
                  </a:schemeClr>
                </a:solidFill>
                <a:latin typeface="Consolas" panose="020B0609020204030204" pitchFamily="49" charset="0"/>
              </a:rPr>
              <a:t>Connection</a:t>
            </a:r>
            <a:r>
              <a:rPr lang="es-ES" sz="1000" dirty="0">
                <a:solidFill>
                  <a:schemeClr val="accent5">
                    <a:lumMod val="75000"/>
                  </a:schemeClr>
                </a:solidFill>
                <a:latin typeface="Consolas" panose="020B0609020204030204" pitchFamily="49" charset="0"/>
              </a:rPr>
              <a:t> </a:t>
            </a:r>
            <a:r>
              <a:rPr lang="es-ES" sz="1000" dirty="0" err="1">
                <a:solidFill>
                  <a:schemeClr val="accent5">
                    <a:lumMod val="75000"/>
                  </a:schemeClr>
                </a:solidFill>
                <a:latin typeface="Consolas" panose="020B0609020204030204" pitchFamily="49" charset="0"/>
              </a:rPr>
              <a:t>failed</a:t>
            </a:r>
            <a:r>
              <a:rPr lang="es-ES" sz="1000" dirty="0">
                <a:solidFill>
                  <a:schemeClr val="accent5">
                    <a:lumMod val="75000"/>
                  </a:schemeClr>
                </a:solidFill>
                <a:latin typeface="Consolas" panose="020B0609020204030204" pitchFamily="49" charset="0"/>
              </a:rPr>
              <a:t>.</a:t>
            </a:r>
            <a:r>
              <a:rPr lang="es-ES" sz="1000" dirty="0">
                <a:latin typeface="Consolas" panose="020B0609020204030204" pitchFamily="49" charset="0"/>
              </a:rPr>
              <a:t>");</a:t>
            </a:r>
          </a:p>
          <a:p>
            <a:pPr fontAlgn="auto">
              <a:lnSpc>
                <a:spcPct val="150000"/>
              </a:lnSpc>
              <a:spcBef>
                <a:spcPts val="0"/>
              </a:spcBef>
              <a:spcAft>
                <a:spcPts val="0"/>
              </a:spcAft>
              <a:defRPr/>
            </a:pPr>
            <a:r>
              <a:rPr lang="en-US" dirty="0"/>
              <a:t>		</a:t>
            </a:r>
            <a:r>
              <a:rPr lang="es-ES" sz="1000" dirty="0">
                <a:solidFill>
                  <a:schemeClr val="accent4">
                    <a:lumMod val="75000"/>
                  </a:schemeClr>
                </a:solidFill>
                <a:latin typeface="Consolas" panose="020B0609020204030204" pitchFamily="49" charset="0"/>
              </a:rPr>
              <a:t>return</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a:t>
            </a:r>
          </a:p>
          <a:p>
            <a:pPr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button = </a:t>
            </a:r>
            <a:r>
              <a:rPr lang="es-ES" sz="1000" dirty="0">
                <a:solidFill>
                  <a:schemeClr val="accent5">
                    <a:lumMod val="75000"/>
                  </a:schemeClr>
                </a:solidFill>
                <a:latin typeface="Consolas" panose="020B0609020204030204" pitchFamily="49" charset="0"/>
              </a:rPr>
              <a:t>false</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if ( button ) </a:t>
            </a:r>
          </a:p>
          <a:p>
            <a:pPr fontAlgn="auto">
              <a:lnSpc>
                <a:spcPct val="150000"/>
              </a:lnSpc>
              <a:spcBef>
                <a:spcPts val="0"/>
              </a:spcBef>
              <a:spcAft>
                <a:spcPts val="0"/>
              </a:spcAft>
              <a:defRPr/>
            </a:pPr>
            <a:r>
              <a:rPr lang="es-ES" sz="1000" dirty="0">
                <a:solidFill>
                  <a:schemeClr val="accent2"/>
                </a:solidFill>
                <a:latin typeface="Consolas" panose="020B0609020204030204" pitchFamily="49" charset="0"/>
              </a:rPr>
              <a:t>delay</a:t>
            </a:r>
            <a:r>
              <a:rPr lang="es-ES" sz="1000" dirty="0">
                <a:latin typeface="Consolas" panose="020B0609020204030204" pitchFamily="49" charset="0"/>
              </a:rPr>
              <a:t>(500);</a:t>
            </a:r>
          </a:p>
          <a:p>
            <a:pPr fontAlgn="auto">
              <a:lnSpc>
                <a:spcPct val="150000"/>
              </a:lnSpc>
              <a:spcBef>
                <a:spcPts val="0"/>
              </a:spcBef>
              <a:spcAft>
                <a:spcPts val="0"/>
              </a:spcAft>
              <a:defRPr/>
            </a:pPr>
            <a:r>
              <a:rPr lang="es-ES" sz="1000" dirty="0">
                <a:latin typeface="Consolas" panose="020B0609020204030204" pitchFamily="49" charset="0"/>
              </a:rPr>
              <a:t>} </a:t>
            </a:r>
            <a:r>
              <a:rPr lang="es-ES" sz="1000" dirty="0">
                <a:solidFill>
                  <a:schemeClr val="bg1">
                    <a:lumMod val="65000"/>
                  </a:schemeClr>
                </a:solidFill>
                <a:latin typeface="Consolas" panose="020B0609020204030204" pitchFamily="49" charset="0"/>
              </a:rPr>
              <a:t>// loop()</a:t>
            </a:r>
          </a:p>
          <a:p>
            <a:pPr fontAlgn="auto">
              <a:lnSpc>
                <a:spcPct val="150000"/>
              </a:lnSpc>
              <a:spcBef>
                <a:spcPts val="0"/>
              </a:spcBef>
              <a:spcAft>
                <a:spcPts val="0"/>
              </a:spcAft>
              <a:defRPr/>
            </a:pPr>
            <a:r>
              <a:rPr lang="es-ES" sz="1000" dirty="0">
                <a:solidFill>
                  <a:schemeClr val="accent5">
                    <a:lumMod val="75000"/>
                  </a:schemeClr>
                </a:solidFill>
                <a:latin typeface="Consolas" panose="020B0609020204030204" pitchFamily="49" charset="0"/>
              </a:rPr>
              <a:t>void</a:t>
            </a:r>
            <a:r>
              <a:rPr lang="es-ES" dirty="0"/>
              <a:t> </a:t>
            </a:r>
            <a:r>
              <a:rPr lang="es-ES" sz="1000" dirty="0">
                <a:solidFill>
                  <a:schemeClr val="accent4">
                    <a:lumMod val="75000"/>
                  </a:schemeClr>
                </a:solidFill>
                <a:latin typeface="Consolas" panose="020B0609020204030204" pitchFamily="49" charset="0"/>
              </a:rPr>
              <a:t>button_click</a:t>
            </a:r>
            <a:r>
              <a:rPr lang="es-ES" sz="1000" dirty="0">
                <a:latin typeface="Consolas" panose="020B0609020204030204" pitchFamily="49" charset="0"/>
              </a:rPr>
              <a:t>(</a:t>
            </a:r>
            <a:r>
              <a:rPr lang="es-ES" sz="1000" dirty="0">
                <a:solidFill>
                  <a:schemeClr val="accent5">
                    <a:lumMod val="75000"/>
                  </a:schemeClr>
                </a:solidFill>
                <a:latin typeface="Consolas" panose="020B0609020204030204" pitchFamily="49" charset="0"/>
              </a:rPr>
              <a:t>void</a:t>
            </a: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a:t>
            </a:r>
          </a:p>
          <a:p>
            <a:pPr fontAlgn="auto">
              <a:lnSpc>
                <a:spcPct val="150000"/>
              </a:lnSpc>
              <a:spcBef>
                <a:spcPts val="0"/>
              </a:spcBef>
              <a:spcAft>
                <a:spcPts val="0"/>
              </a:spcAft>
              <a:defRPr/>
            </a:pPr>
            <a:r>
              <a:rPr lang="es-ES" sz="1000" dirty="0">
                <a:solidFill>
                  <a:schemeClr val="bg1">
                    <a:lumMod val="65000"/>
                  </a:schemeClr>
                </a:solidFill>
                <a:latin typeface="Consolas" panose="020B0609020204030204" pitchFamily="49" charset="0"/>
              </a:rPr>
              <a:t>// Si han pasado más de 0,5s desde la petición anterior, pon el indicador en verdad y registra el tiempo de espera actual.</a:t>
            </a:r>
          </a:p>
          <a:p>
            <a:pPr lvl="1" fontAlgn="auto">
              <a:lnSpc>
                <a:spcPct val="150000"/>
              </a:lnSpc>
              <a:spcBef>
                <a:spcPts val="0"/>
              </a:spcBef>
              <a:spcAft>
                <a:spcPts val="0"/>
              </a:spcAft>
              <a:defRPr/>
            </a:pPr>
            <a:r>
              <a:rPr lang="es-ES" sz="1000" dirty="0">
                <a:solidFill>
                  <a:schemeClr val="accent4">
                    <a:lumMod val="75000"/>
                  </a:schemeClr>
                </a:solidFill>
                <a:latin typeface="Consolas" panose="020B0609020204030204" pitchFamily="49" charset="0"/>
              </a:rPr>
              <a:t>if</a:t>
            </a:r>
            <a:r>
              <a:rPr lang="es-ES" sz="1000" dirty="0">
                <a:latin typeface="Consolas" panose="020B0609020204030204" pitchFamily="49" charset="0"/>
              </a:rPr>
              <a:t>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 &gt; request_timer + 500)</a:t>
            </a:r>
          </a:p>
          <a:p>
            <a:pPr lvl="1" fontAlgn="auto">
              <a:lnSpc>
                <a:spcPct val="150000"/>
              </a:lnSpc>
              <a:spcBef>
                <a:spcPts val="0"/>
              </a:spcBef>
              <a:spcAft>
                <a:spcPts val="0"/>
              </a:spcAft>
              <a:defRPr/>
            </a:pPr>
            <a:r>
              <a:rPr lang="es-ES" sz="1000" dirty="0">
                <a:latin typeface="Consolas" panose="020B0609020204030204" pitchFamily="49" charset="0"/>
              </a:rPr>
              <a:t>{</a:t>
            </a:r>
          </a:p>
          <a:p>
            <a:pPr lvl="1" fontAlgn="auto">
              <a:lnSpc>
                <a:spcPct val="150000"/>
              </a:lnSpc>
              <a:spcBef>
                <a:spcPts val="0"/>
              </a:spcBef>
              <a:spcAft>
                <a:spcPts val="0"/>
              </a:spcAft>
              <a:defRPr/>
            </a:pPr>
            <a:r>
              <a:rPr lang="en-US" dirty="0"/>
              <a:t>	</a:t>
            </a:r>
            <a:r>
              <a:rPr lang="es-ES" sz="1000" dirty="0">
                <a:latin typeface="Consolas" panose="020B0609020204030204" pitchFamily="49" charset="0"/>
              </a:rPr>
              <a:t>request_timer = </a:t>
            </a:r>
            <a:r>
              <a:rPr lang="es-ES" sz="1000" dirty="0">
                <a:solidFill>
                  <a:schemeClr val="accent2"/>
                </a:solidFill>
                <a:latin typeface="Consolas" panose="020B0609020204030204" pitchFamily="49" charset="0"/>
              </a:rPr>
              <a:t>millis</a:t>
            </a:r>
            <a:r>
              <a:rPr lang="es-ES" sz="1000" dirty="0">
                <a:latin typeface="Consolas" panose="020B0609020204030204" pitchFamily="49" charset="0"/>
              </a:rPr>
              <a:t>();</a:t>
            </a:r>
          </a:p>
          <a:p>
            <a:pPr lvl="1" fontAlgn="auto">
              <a:lnSpc>
                <a:spcPct val="150000"/>
              </a:lnSpc>
              <a:spcBef>
                <a:spcPts val="0"/>
              </a:spcBef>
              <a:spcAft>
                <a:spcPts val="0"/>
              </a:spcAft>
              <a:defRPr/>
            </a:pPr>
            <a:r>
              <a:rPr lang="en-US" sz="1000" dirty="0">
                <a:latin typeface="Consolas" panose="020B0609020204030204" pitchFamily="49" charset="0"/>
              </a:rPr>
              <a:t>	</a:t>
            </a:r>
            <a:r>
              <a:rPr lang="es-ES" sz="1000" dirty="0">
                <a:latin typeface="Consolas" panose="020B0609020204030204" pitchFamily="49" charset="0"/>
              </a:rPr>
              <a:t>button        = </a:t>
            </a:r>
            <a:r>
              <a:rPr lang="es-ES" sz="1000" dirty="0">
                <a:solidFill>
                  <a:schemeClr val="accent5">
                    <a:lumMod val="75000"/>
                  </a:schemeClr>
                </a:solidFill>
                <a:latin typeface="Consolas" panose="020B0609020204030204" pitchFamily="49" charset="0"/>
              </a:rPr>
              <a:t>true</a:t>
            </a:r>
            <a:r>
              <a:rPr lang="es-ES" sz="1000" dirty="0">
                <a:latin typeface="Consolas" panose="020B0609020204030204" pitchFamily="49" charset="0"/>
              </a:rPr>
              <a:t>;</a:t>
            </a:r>
          </a:p>
          <a:p>
            <a:pPr lvl="1" fontAlgn="auto">
              <a:lnSpc>
                <a:spcPct val="150000"/>
              </a:lnSpc>
              <a:spcBef>
                <a:spcPts val="0"/>
              </a:spcBef>
              <a:spcAft>
                <a:spcPts val="0"/>
              </a:spcAft>
              <a:defRPr/>
            </a:pPr>
            <a:r>
              <a:rPr lang="es-ES" sz="1000" dirty="0">
                <a:latin typeface="Consolas" panose="020B0609020204030204" pitchFamily="49" charset="0"/>
              </a:rPr>
              <a:t>}</a:t>
            </a:r>
          </a:p>
          <a:p>
            <a:pPr fontAlgn="auto">
              <a:lnSpc>
                <a:spcPct val="150000"/>
              </a:lnSpc>
              <a:spcBef>
                <a:spcPts val="0"/>
              </a:spcBef>
              <a:spcAft>
                <a:spcPts val="0"/>
              </a:spcAft>
              <a:defRPr/>
            </a:pPr>
            <a:r>
              <a:rPr lang="es-ES" sz="1000" dirty="0">
                <a:latin typeface="Consolas" panose="020B0609020204030204" pitchFamily="49" charset="0"/>
              </a:rPr>
              <a:t>}</a:t>
            </a:r>
          </a:p>
          <a:p>
            <a:pPr fontAlgn="auto">
              <a:lnSpc>
                <a:spcPct val="150000"/>
              </a:lnSpc>
              <a:spcBef>
                <a:spcPts val="0"/>
              </a:spcBef>
              <a:spcAft>
                <a:spcPts val="0"/>
              </a:spcAft>
              <a:defRPr/>
            </a:pPr>
            <a:endParaRPr lang="es-ES" sz="1000" dirty="0">
              <a:latin typeface="Consolas" panose="020B0609020204030204" pitchFamily="49" charset="0"/>
            </a:endParaRPr>
          </a:p>
          <a:p>
            <a:pPr fontAlgn="auto">
              <a:lnSpc>
                <a:spcPct val="150000"/>
              </a:lnSpc>
              <a:spcBef>
                <a:spcPts val="0"/>
              </a:spcBef>
              <a:spcAft>
                <a:spcPts val="0"/>
              </a:spcAft>
              <a:defRPr/>
            </a:pPr>
            <a:endParaRPr lang="es-ES" sz="1000"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522162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39</a:t>
            </a:fld>
            <a:endParaRPr lang="es-ES"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WiFi: Placa de pruebas</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39</a:t>
            </a:fld>
            <a:endParaRPr lang="es-ES" sz="1000" dirty="0"/>
          </a:p>
        </p:txBody>
      </p:sp>
      <p:sp>
        <p:nvSpPr>
          <p:cNvPr id="9" name="TextBox 11">
            <a:extLst>
              <a:ext uri="{FF2B5EF4-FFF2-40B4-BE49-F238E27FC236}">
                <a16:creationId xmlns:a16="http://schemas.microsoft.com/office/drawing/2014/main" id="{8F783512-37D2-47D1-9BA7-B73CCD9949A6}"/>
              </a:ext>
            </a:extLst>
          </p:cNvPr>
          <p:cNvSpPr txBox="1">
            <a:spLocks noChangeArrowheads="1"/>
          </p:cNvSpPr>
          <p:nvPr/>
        </p:nvSpPr>
        <p:spPr bwMode="auto">
          <a:xfrm>
            <a:off x="457200" y="786927"/>
            <a:ext cx="2767013" cy="5963427"/>
          </a:xfrm>
          <a:prstGeom prst="rect">
            <a:avLst/>
          </a:prstGeom>
          <a:noFill/>
          <a:ln w="9525">
            <a:noFill/>
            <a:miter lim="800000"/>
            <a:headEnd/>
            <a:tailEnd/>
          </a:ln>
        </p:spPr>
        <p:txBody>
          <a:bodyPr wrap="square">
            <a:spAutoFit/>
          </a:bodyPr>
          <a:lstStyle/>
          <a:p>
            <a:pPr algn="just">
              <a:lnSpc>
                <a:spcPct val="150000"/>
              </a:lnSpc>
            </a:pPr>
            <a:r>
              <a:rPr lang="es-ES" sz="1600" dirty="0">
                <a:latin typeface="Calibri" pitchFamily="34" charset="0"/>
              </a:rPr>
              <a:t>Ahora deberías poder ver los valores del LDR que aparecen en la página web cada vez que provocas la interrupción clicando el botón. Ten en cuenta que si la página web no se recarga automáticamente, tienes que actualizarla manualmente. </a:t>
            </a:r>
          </a:p>
          <a:p>
            <a:pPr algn="just">
              <a:lnSpc>
                <a:spcPct val="150000"/>
              </a:lnSpc>
            </a:pPr>
            <a:r>
              <a:rPr lang="es-ES" sz="1600" dirty="0">
                <a:latin typeface="Calibri" pitchFamily="34" charset="0"/>
              </a:rPr>
              <a:t>También deberías poder cambiar el estado de la LED conectada clicando simplemente en los botones «ON» / «OFF» de la página web a nombre de tu cliente.</a:t>
            </a:r>
          </a:p>
          <a:p>
            <a:pPr algn="just">
              <a:lnSpc>
                <a:spcPct val="150000"/>
              </a:lnSpc>
            </a:pPr>
            <a:endParaRPr lang="es-ES" sz="1600" dirty="0">
              <a:latin typeface="Calibri" pitchFamily="34" charset="0"/>
            </a:endParaRPr>
          </a:p>
        </p:txBody>
      </p:sp>
      <p:pic>
        <p:nvPicPr>
          <p:cNvPr id="10" name="Εικόνα 6">
            <a:extLst>
              <a:ext uri="{FF2B5EF4-FFF2-40B4-BE49-F238E27FC236}">
                <a16:creationId xmlns:a16="http://schemas.microsoft.com/office/drawing/2014/main" id="{DB7F6A16-AB02-4C8E-8CC6-C0EE1E32C5E9}"/>
              </a:ext>
            </a:extLst>
          </p:cNvPr>
          <p:cNvPicPr>
            <a:picLocks noChangeAspect="1"/>
          </p:cNvPicPr>
          <p:nvPr/>
        </p:nvPicPr>
        <p:blipFill>
          <a:blip r:embed="rId5"/>
          <a:srcRect/>
          <a:stretch>
            <a:fillRect/>
          </a:stretch>
        </p:blipFill>
        <p:spPr bwMode="auto">
          <a:xfrm>
            <a:off x="3529013" y="952027"/>
            <a:ext cx="5157787" cy="3832225"/>
          </a:xfrm>
          <a:prstGeom prst="rect">
            <a:avLst/>
          </a:prstGeom>
          <a:noFill/>
          <a:ln w="9525">
            <a:noFill/>
            <a:miter lim="800000"/>
            <a:headEnd/>
            <a:tailEnd/>
          </a:ln>
        </p:spPr>
      </p:pic>
      <p:pic>
        <p:nvPicPr>
          <p:cNvPr id="13" name="Εικόνα 6">
            <a:extLst>
              <a:ext uri="{FF2B5EF4-FFF2-40B4-BE49-F238E27FC236}">
                <a16:creationId xmlns:a16="http://schemas.microsoft.com/office/drawing/2014/main" id="{DAA6E4D7-3AF5-4130-B77F-7107ED3D5433}"/>
              </a:ext>
            </a:extLst>
          </p:cNvPr>
          <p:cNvPicPr>
            <a:picLocks noChangeAspect="1"/>
          </p:cNvPicPr>
          <p:nvPr/>
        </p:nvPicPr>
        <p:blipFill>
          <a:blip r:embed="rId6"/>
          <a:srcRect/>
          <a:stretch>
            <a:fillRect/>
          </a:stretch>
        </p:blipFill>
        <p:spPr bwMode="auto">
          <a:xfrm>
            <a:off x="3925677" y="4525878"/>
            <a:ext cx="4761123" cy="1830472"/>
          </a:xfrm>
          <a:prstGeom prst="rect">
            <a:avLst/>
          </a:prstGeom>
          <a:noFill/>
          <a:ln w="9525">
            <a:noFill/>
            <a:miter lim="800000"/>
            <a:headEnd/>
            <a:tailEnd/>
          </a:ln>
        </p:spPr>
      </p:pic>
    </p:spTree>
    <p:extLst>
      <p:ext uri="{BB962C8B-B14F-4D97-AF65-F5344CB8AC3E}">
        <p14:creationId xmlns:p14="http://schemas.microsoft.com/office/powerpoint/2010/main" val="264523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prstClr val="white"/>
                </a:solidFill>
              </a:rPr>
              <a:t>BLUETOOTH</a:t>
            </a:r>
            <a:endParaRPr lang="es-ES"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1963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137160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prstClr val="white"/>
                </a:solidFill>
              </a:rPr>
              <a:t>UNIDAD 14</a:t>
            </a:r>
            <a:r>
              <a:t/>
            </a:r>
            <a:br/>
            <a:r>
              <a:rPr lang="es-ES" sz="3600" b="1" dirty="0">
                <a:solidFill>
                  <a:prstClr val="white"/>
                </a:solidFill>
              </a:rPr>
              <a:t>Protocolos de Comunicación</a:t>
            </a:r>
          </a:p>
          <a:p>
            <a:pPr algn="ctr"/>
            <a:r>
              <a:rPr lang="es-ES" sz="3600" dirty="0">
                <a:solidFill>
                  <a:prstClr val="white"/>
                </a:solidFill>
              </a:rPr>
              <a:t>Gracias</a:t>
            </a:r>
            <a:endParaRPr lang="es-ES"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503338" y="1236937"/>
            <a:ext cx="8191495" cy="439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s-ES" sz="2000" dirty="0">
                <a:latin typeface="+mn-lt"/>
              </a:rPr>
              <a:t>El Blueetoth es un cómodo protocolo de comunicación, la mayoría de smartphones y tablets integran esta interfaz.</a:t>
            </a:r>
          </a:p>
          <a:p>
            <a:pPr marL="269875" indent="-269875" algn="just" eaLnBrk="0" hangingPunct="0">
              <a:lnSpc>
                <a:spcPct val="110000"/>
              </a:lnSpc>
              <a:spcBef>
                <a:spcPts val="480"/>
              </a:spcBef>
              <a:buFont typeface="Wingdings" pitchFamily="2" charset="2"/>
              <a:buChar char="§"/>
            </a:pPr>
            <a:endParaRPr lang="es-ES" sz="2000" dirty="0">
              <a:latin typeface="+mn-lt"/>
            </a:endParaRPr>
          </a:p>
          <a:p>
            <a:pPr marL="269875" indent="-269875" algn="just" eaLnBrk="0" hangingPunct="0">
              <a:lnSpc>
                <a:spcPct val="110000"/>
              </a:lnSpc>
              <a:spcBef>
                <a:spcPts val="480"/>
              </a:spcBef>
              <a:buFont typeface="Wingdings" pitchFamily="2" charset="2"/>
              <a:buChar char="§"/>
            </a:pPr>
            <a:r>
              <a:rPr lang="es-ES" sz="2000" dirty="0">
                <a:latin typeface="+mn-lt"/>
              </a:rPr>
              <a:t>El Bluetooth es también un protocolo muy adecuado para las aplicaciones basadas en Arduino, ya que las unidades comercialmente disponibles son asequibles y fáciles de interconectar con un programa, usando los protocolos de comunicación serial (como por ejemplo, UART).</a:t>
            </a:r>
          </a:p>
          <a:p>
            <a:pPr marL="269875" indent="-269875" algn="just" eaLnBrk="0" hangingPunct="0">
              <a:lnSpc>
                <a:spcPct val="110000"/>
              </a:lnSpc>
              <a:spcBef>
                <a:spcPts val="480"/>
              </a:spcBef>
              <a:buFont typeface="Wingdings" pitchFamily="2" charset="2"/>
              <a:buChar char="§"/>
            </a:pPr>
            <a:endParaRPr lang="es-ES" sz="2000" dirty="0">
              <a:latin typeface="+mn-lt"/>
            </a:endParaRPr>
          </a:p>
          <a:p>
            <a:pPr marL="269875" indent="-269875" algn="just" eaLnBrk="0" hangingPunct="0">
              <a:lnSpc>
                <a:spcPct val="110000"/>
              </a:lnSpc>
              <a:spcBef>
                <a:spcPts val="480"/>
              </a:spcBef>
              <a:buFont typeface="Wingdings" pitchFamily="2" charset="2"/>
              <a:buChar char="§"/>
            </a:pPr>
            <a:r>
              <a:rPr lang="es-ES" sz="2000" dirty="0">
                <a:latin typeface="+mn-lt"/>
              </a:rPr>
              <a:t>Con este panorama, vamos a usar el fácilmente asequible módulo de Bluetooth HC-05 junto con la aplicación Terminal Serie Bluetooth para el sistema operativo de Android disponible en la tienda de Google Play para intercambiar los datos entre Arduino y un teléfono móvil o tablet. </a:t>
            </a:r>
          </a:p>
        </p:txBody>
      </p:sp>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Bluetooth</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s-ES" sz="1000" dirty="0"/>
          </a:p>
        </p:txBody>
      </p:sp>
    </p:spTree>
    <p:extLst>
      <p:ext uri="{BB962C8B-B14F-4D97-AF65-F5344CB8AC3E}">
        <p14:creationId xmlns:p14="http://schemas.microsoft.com/office/powerpoint/2010/main" val="4424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Descripción</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s-ES" sz="1000" dirty="0"/>
          </a:p>
        </p:txBody>
      </p:sp>
      <p:sp>
        <p:nvSpPr>
          <p:cNvPr id="9" name="Ορθογώνιο 8">
            <a:extLst>
              <a:ext uri="{FF2B5EF4-FFF2-40B4-BE49-F238E27FC236}">
                <a16:creationId xmlns:a16="http://schemas.microsoft.com/office/drawing/2014/main" id="{4200BF44-83D5-46BE-A437-E23BD236C1BE}"/>
              </a:ext>
            </a:extLst>
          </p:cNvPr>
          <p:cNvSpPr/>
          <p:nvPr/>
        </p:nvSpPr>
        <p:spPr>
          <a:xfrm>
            <a:off x="404037" y="1168631"/>
            <a:ext cx="8335926" cy="3175228"/>
          </a:xfrm>
          <a:prstGeom prst="rect">
            <a:avLst/>
          </a:prstGeom>
        </p:spPr>
        <p:txBody>
          <a:bodyPr wrap="square">
            <a:spAutoFit/>
          </a:bodyPr>
          <a:lstStyle/>
          <a:p>
            <a:pPr marL="269875" indent="-269875" algn="just" eaLnBrk="0" hangingPunct="0">
              <a:lnSpc>
                <a:spcPct val="110000"/>
              </a:lnSpc>
              <a:spcBef>
                <a:spcPts val="480"/>
              </a:spcBef>
              <a:buFont typeface="Wingdings" pitchFamily="2" charset="2"/>
              <a:buChar char="§"/>
            </a:pPr>
            <a:r>
              <a:rPr lang="es-ES" sz="2000" dirty="0">
                <a:latin typeface="+mn-lt"/>
              </a:rPr>
              <a:t>Pondremos en práctica estos protocolos a través de un simple escenario de comunicación bidireccional que implica un placa de desarrollo Arduino y una aplicación móvil (para Bluetooth) o web (para Ethernet y WiFi) intercambiando datos de los sensores y controlando el estado remoto de un LED.</a:t>
            </a:r>
          </a:p>
          <a:p>
            <a:pPr marL="269875" indent="-269875" algn="just" eaLnBrk="0" hangingPunct="0">
              <a:lnSpc>
                <a:spcPct val="110000"/>
              </a:lnSpc>
              <a:spcBef>
                <a:spcPts val="480"/>
              </a:spcBef>
              <a:buFont typeface="Wingdings" pitchFamily="2" charset="2"/>
              <a:buChar char="§"/>
            </a:pPr>
            <a:endParaRPr lang="es-ES" sz="2000" dirty="0">
              <a:latin typeface="+mn-lt"/>
            </a:endParaRPr>
          </a:p>
          <a:p>
            <a:pPr marL="269875" indent="-269875" algn="just" eaLnBrk="0" hangingPunct="0">
              <a:lnSpc>
                <a:spcPct val="110000"/>
              </a:lnSpc>
              <a:spcBef>
                <a:spcPts val="480"/>
              </a:spcBef>
              <a:buFont typeface="Wingdings" pitchFamily="2" charset="2"/>
              <a:buChar char="§"/>
            </a:pPr>
            <a:r>
              <a:rPr lang="es-ES" sz="2000" dirty="0">
                <a:latin typeface="+mn-lt"/>
              </a:rPr>
              <a:t>Teniendo en cuenta el alcance de OpenIn, probaremos las aplicaciones móviles y web sin centrarnos en su desarrollo.</a:t>
            </a:r>
          </a:p>
          <a:p>
            <a:pPr algn="just"/>
            <a:endParaRPr lang="es-ES" dirty="0">
              <a:latin typeface="+mj-lt"/>
            </a:endParaRPr>
          </a:p>
          <a:p>
            <a:pPr algn="just"/>
            <a:endParaRPr lang="es-ES" dirty="0">
              <a:latin typeface="+mj-lt"/>
            </a:endParaRPr>
          </a:p>
        </p:txBody>
      </p:sp>
    </p:spTree>
    <p:extLst>
      <p:ext uri="{BB962C8B-B14F-4D97-AF65-F5344CB8AC3E}">
        <p14:creationId xmlns:p14="http://schemas.microsoft.com/office/powerpoint/2010/main" val="252869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Esquema</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s-ES" sz="1000" dirty="0"/>
          </a:p>
        </p:txBody>
      </p:sp>
      <p:sp>
        <p:nvSpPr>
          <p:cNvPr id="9" name="Ορθογώνιο 8">
            <a:extLst>
              <a:ext uri="{FF2B5EF4-FFF2-40B4-BE49-F238E27FC236}">
                <a16:creationId xmlns:a16="http://schemas.microsoft.com/office/drawing/2014/main" id="{4200BF44-83D5-46BE-A437-E23BD236C1BE}"/>
              </a:ext>
            </a:extLst>
          </p:cNvPr>
          <p:cNvSpPr/>
          <p:nvPr/>
        </p:nvSpPr>
        <p:spPr>
          <a:xfrm>
            <a:off x="404037" y="810827"/>
            <a:ext cx="8335926" cy="1429622"/>
          </a:xfrm>
          <a:prstGeom prst="rect">
            <a:avLst/>
          </a:prstGeom>
        </p:spPr>
        <p:txBody>
          <a:bodyPr wrap="square">
            <a:spAutoFit/>
          </a:bodyPr>
          <a:lstStyle/>
          <a:p>
            <a:pPr algn="just">
              <a:lnSpc>
                <a:spcPct val="150000"/>
              </a:lnSpc>
            </a:pPr>
            <a:r>
              <a:rPr lang="es-ES" sz="2000" dirty="0">
                <a:latin typeface="Calibri" pitchFamily="34" charset="0"/>
              </a:rPr>
              <a:t>El </a:t>
            </a:r>
            <a:r>
              <a:rPr lang="es-ES" sz="2000" b="1" dirty="0">
                <a:latin typeface="Calibri" pitchFamily="34" charset="0"/>
              </a:rPr>
              <a:t>HC-05 </a:t>
            </a:r>
            <a:r>
              <a:rPr lang="es-ES" sz="2000" dirty="0">
                <a:latin typeface="Calibri" pitchFamily="34" charset="0"/>
              </a:rPr>
              <a:t>es un módulo clásico de Bluetooth disponible en varios distribuidores. El LDR (R2) junto con el R3 forman un divisor de voltaje del que tomaremos mediciones de tensión analógicas.</a:t>
            </a:r>
          </a:p>
        </p:txBody>
      </p:sp>
      <p:pic>
        <p:nvPicPr>
          <p:cNvPr id="11" name="Εικόνα 2">
            <a:extLst>
              <a:ext uri="{FF2B5EF4-FFF2-40B4-BE49-F238E27FC236}">
                <a16:creationId xmlns:a16="http://schemas.microsoft.com/office/drawing/2014/main" id="{202382CE-A9D9-41C3-B906-E303F50AB34E}"/>
              </a:ext>
            </a:extLst>
          </p:cNvPr>
          <p:cNvPicPr>
            <a:picLocks noChangeAspect="1"/>
          </p:cNvPicPr>
          <p:nvPr/>
        </p:nvPicPr>
        <p:blipFill>
          <a:blip r:embed="rId5"/>
          <a:srcRect/>
          <a:stretch>
            <a:fillRect/>
          </a:stretch>
        </p:blipFill>
        <p:spPr bwMode="auto">
          <a:xfrm>
            <a:off x="2311400" y="2291899"/>
            <a:ext cx="4241800" cy="4048125"/>
          </a:xfrm>
          <a:prstGeom prst="rect">
            <a:avLst/>
          </a:prstGeom>
          <a:noFill/>
          <a:ln w="9525">
            <a:noFill/>
            <a:miter lim="800000"/>
            <a:headEnd/>
            <a:tailEnd/>
          </a:ln>
        </p:spPr>
      </p:pic>
    </p:spTree>
    <p:extLst>
      <p:ext uri="{BB962C8B-B14F-4D97-AF65-F5344CB8AC3E}">
        <p14:creationId xmlns:p14="http://schemas.microsoft.com/office/powerpoint/2010/main" val="145968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Placa de pruebas</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s-ES" sz="1000" dirty="0"/>
          </a:p>
        </p:txBody>
      </p:sp>
      <p:sp>
        <p:nvSpPr>
          <p:cNvPr id="9" name="Ορθογώνιο 8">
            <a:extLst>
              <a:ext uri="{FF2B5EF4-FFF2-40B4-BE49-F238E27FC236}">
                <a16:creationId xmlns:a16="http://schemas.microsoft.com/office/drawing/2014/main" id="{4200BF44-83D5-46BE-A437-E23BD236C1BE}"/>
              </a:ext>
            </a:extLst>
          </p:cNvPr>
          <p:cNvSpPr/>
          <p:nvPr/>
        </p:nvSpPr>
        <p:spPr>
          <a:xfrm>
            <a:off x="287109" y="817290"/>
            <a:ext cx="8335926" cy="506292"/>
          </a:xfrm>
          <a:prstGeom prst="rect">
            <a:avLst/>
          </a:prstGeom>
        </p:spPr>
        <p:txBody>
          <a:bodyPr wrap="square">
            <a:spAutoFit/>
          </a:bodyPr>
          <a:lstStyle/>
          <a:p>
            <a:pPr algn="just">
              <a:lnSpc>
                <a:spcPct val="150000"/>
              </a:lnSpc>
            </a:pPr>
            <a:r>
              <a:rPr lang="es-ES" sz="2000" dirty="0">
                <a:latin typeface="Calibri" pitchFamily="34" charset="0"/>
              </a:rPr>
              <a:t>El mismo circuito presentado en la placa de pruebas para hacer prototipos más fácilmente.</a:t>
            </a:r>
          </a:p>
        </p:txBody>
      </p:sp>
      <p:pic>
        <p:nvPicPr>
          <p:cNvPr id="10" name="Εικόνα 2">
            <a:extLst>
              <a:ext uri="{FF2B5EF4-FFF2-40B4-BE49-F238E27FC236}">
                <a16:creationId xmlns:a16="http://schemas.microsoft.com/office/drawing/2014/main" id="{B753302E-52B8-4833-99DB-48A393308409}"/>
              </a:ext>
            </a:extLst>
          </p:cNvPr>
          <p:cNvPicPr>
            <a:picLocks noChangeAspect="1"/>
          </p:cNvPicPr>
          <p:nvPr/>
        </p:nvPicPr>
        <p:blipFill>
          <a:blip r:embed="rId5"/>
          <a:srcRect/>
          <a:stretch>
            <a:fillRect/>
          </a:stretch>
        </p:blipFill>
        <p:spPr bwMode="auto">
          <a:xfrm>
            <a:off x="1470993" y="1841693"/>
            <a:ext cx="6296266" cy="4413606"/>
          </a:xfrm>
          <a:prstGeom prst="rect">
            <a:avLst/>
          </a:prstGeom>
          <a:noFill/>
          <a:ln w="9525">
            <a:noFill/>
            <a:miter lim="800000"/>
            <a:headEnd/>
            <a:tailEnd/>
          </a:ln>
        </p:spPr>
      </p:pic>
    </p:spTree>
    <p:extLst>
      <p:ext uri="{BB962C8B-B14F-4D97-AF65-F5344CB8AC3E}">
        <p14:creationId xmlns:p14="http://schemas.microsoft.com/office/powerpoint/2010/main" val="5400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s-ES"/>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s-ES"/>
              <a:t>Ejercicio de Bluetooth: Código (1)</a:t>
            </a:r>
            <a:endParaRPr lang="es-ES"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s-ES" sz="1000" dirty="0"/>
          </a:p>
        </p:txBody>
      </p:sp>
      <p:sp>
        <p:nvSpPr>
          <p:cNvPr id="9" name="Ορθογώνιο 8">
            <a:extLst>
              <a:ext uri="{FF2B5EF4-FFF2-40B4-BE49-F238E27FC236}">
                <a16:creationId xmlns:a16="http://schemas.microsoft.com/office/drawing/2014/main" id="{4200BF44-83D5-46BE-A437-E23BD236C1BE}"/>
              </a:ext>
            </a:extLst>
          </p:cNvPr>
          <p:cNvSpPr/>
          <p:nvPr/>
        </p:nvSpPr>
        <p:spPr>
          <a:xfrm>
            <a:off x="404037" y="662001"/>
            <a:ext cx="8335926" cy="7868244"/>
          </a:xfrm>
          <a:prstGeom prst="rect">
            <a:avLst/>
          </a:prstGeom>
        </p:spPr>
        <p:txBody>
          <a:bodyPr wrap="square">
            <a:spAutoFit/>
          </a:bodyPr>
          <a:lstStyle/>
          <a:p>
            <a:pPr algn="just" fontAlgn="auto">
              <a:lnSpc>
                <a:spcPct val="150000"/>
              </a:lnSpc>
              <a:spcBef>
                <a:spcPts val="0"/>
              </a:spcBef>
              <a:spcAft>
                <a:spcPts val="0"/>
              </a:spcAft>
              <a:defRPr/>
            </a:pPr>
            <a:r>
              <a:rPr lang="es-ES" sz="1100" dirty="0">
                <a:solidFill>
                  <a:schemeClr val="accent4">
                    <a:lumMod val="75000"/>
                  </a:schemeClr>
                </a:solidFill>
                <a:latin typeface="Consolas" panose="020B0609020204030204" pitchFamily="49" charset="0"/>
              </a:rPr>
              <a:t>#incluir </a:t>
            </a:r>
            <a:r>
              <a:rPr lang="es-ES" sz="1100" dirty="0">
                <a:latin typeface="Consolas" panose="020B0609020204030204" pitchFamily="49" charset="0"/>
              </a:rPr>
              <a:t>&lt;</a:t>
            </a:r>
            <a:r>
              <a:rPr lang="es-ES" sz="1100" dirty="0">
                <a:solidFill>
                  <a:schemeClr val="accent2"/>
                </a:solidFill>
                <a:latin typeface="Consolas" panose="020B0609020204030204" pitchFamily="49" charset="0"/>
              </a:rPr>
              <a:t>SoftwareSerial</a:t>
            </a:r>
            <a:r>
              <a:rPr lang="es-ES" sz="1100" dirty="0">
                <a:latin typeface="Consolas" panose="020B0609020204030204" pitchFamily="49" charset="0"/>
              </a:rPr>
              <a:t>.h&gt;</a:t>
            </a:r>
          </a:p>
          <a:p>
            <a:pPr algn="just" fontAlgn="auto">
              <a:lnSpc>
                <a:spcPct val="150000"/>
              </a:lnSpc>
              <a:spcBef>
                <a:spcPts val="0"/>
              </a:spcBef>
              <a:spcAft>
                <a:spcPts val="0"/>
              </a:spcAft>
              <a:defRPr/>
            </a:pPr>
            <a:r>
              <a:rPr lang="es-ES" sz="1100" dirty="0">
                <a:solidFill>
                  <a:schemeClr val="bg1">
                    <a:lumMod val="65000"/>
                  </a:schemeClr>
                </a:solidFill>
                <a:latin typeface="Consolas" panose="020B0609020204030204" pitchFamily="49" charset="0"/>
              </a:rPr>
              <a:t>// Iniciar un software UART en GPIO 10, 11</a:t>
            </a:r>
          </a:p>
          <a:p>
            <a:pPr algn="just" fontAlgn="auto">
              <a:lnSpc>
                <a:spcPct val="150000"/>
              </a:lnSpc>
              <a:spcBef>
                <a:spcPts val="0"/>
              </a:spcBef>
              <a:spcAft>
                <a:spcPts val="0"/>
              </a:spcAft>
              <a:defRPr/>
            </a:pPr>
            <a:r>
              <a:rPr lang="es-ES" sz="1100" dirty="0">
                <a:solidFill>
                  <a:schemeClr val="bg1">
                    <a:lumMod val="65000"/>
                  </a:schemeClr>
                </a:solidFill>
                <a:latin typeface="Consolas" panose="020B0609020204030204" pitchFamily="49" charset="0"/>
              </a:rPr>
              <a:t>// Como el hardware UART (GPIO pines 0, 1) se usará por USB para programar y depurar,</a:t>
            </a:r>
          </a:p>
          <a:p>
            <a:pPr algn="just" fontAlgn="auto">
              <a:lnSpc>
                <a:spcPct val="150000"/>
              </a:lnSpc>
              <a:spcBef>
                <a:spcPts val="0"/>
              </a:spcBef>
              <a:spcAft>
                <a:spcPts val="0"/>
              </a:spcAft>
              <a:defRPr/>
            </a:pPr>
            <a:r>
              <a:rPr lang="es-ES" sz="1100" dirty="0">
                <a:solidFill>
                  <a:schemeClr val="bg1">
                    <a:lumMod val="65000"/>
                  </a:schemeClr>
                </a:solidFill>
                <a:latin typeface="Consolas" panose="020B0609020204030204" pitchFamily="49" charset="0"/>
              </a:rPr>
              <a:t>// necesitaremos otro puerto UART.</a:t>
            </a:r>
          </a:p>
          <a:p>
            <a:pPr algn="just" fontAlgn="auto">
              <a:lnSpc>
                <a:spcPct val="150000"/>
              </a:lnSpc>
              <a:spcBef>
                <a:spcPts val="0"/>
              </a:spcBef>
              <a:spcAft>
                <a:spcPts val="0"/>
              </a:spcAft>
              <a:defRPr/>
            </a:pPr>
            <a:r>
              <a:rPr lang="es-ES" sz="1100" dirty="0">
                <a:solidFill>
                  <a:schemeClr val="accent2"/>
                </a:solidFill>
                <a:latin typeface="Consolas" panose="020B0609020204030204" pitchFamily="49" charset="0"/>
              </a:rPr>
              <a:t>SoftwareSerial</a:t>
            </a:r>
            <a:r>
              <a:rPr lang="es-ES" dirty="0"/>
              <a:t> </a:t>
            </a:r>
            <a:r>
              <a:rPr lang="es-ES" sz="1100" dirty="0">
                <a:latin typeface="Consolas" panose="020B0609020204030204" pitchFamily="49" charset="0"/>
              </a:rPr>
              <a:t>bluetooth(10, 11); </a:t>
            </a:r>
            <a:r>
              <a:rPr lang="es-ES" sz="1100" dirty="0">
                <a:solidFill>
                  <a:schemeClr val="bg1">
                    <a:lumMod val="65000"/>
                  </a:schemeClr>
                </a:solidFill>
                <a:latin typeface="Consolas" panose="020B0609020204030204" pitchFamily="49" charset="0"/>
              </a:rPr>
              <a:t>// 10 = RX, 11 = TX</a:t>
            </a:r>
          </a:p>
          <a:p>
            <a:pPr algn="just" fontAlgn="auto">
              <a:lnSpc>
                <a:spcPct val="150000"/>
              </a:lnSpc>
              <a:spcBef>
                <a:spcPts val="0"/>
              </a:spcBef>
              <a:spcAft>
                <a:spcPts val="0"/>
              </a:spcAft>
              <a:defRPr/>
            </a:pPr>
            <a:endParaRPr lang="es-ES" sz="1100" dirty="0">
              <a:latin typeface="Consolas" panose="020B0609020204030204" pitchFamily="49" charset="0"/>
            </a:endParaRPr>
          </a:p>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byte</a:t>
            </a:r>
            <a:r>
              <a:rPr lang="es-ES" dirty="0"/>
              <a:t>          </a:t>
            </a:r>
            <a:r>
              <a:rPr lang="es-ES" sz="1100" dirty="0">
                <a:latin typeface="Consolas" panose="020B0609020204030204" pitchFamily="49" charset="0"/>
              </a:rPr>
              <a:t>bt_input ;</a:t>
            </a:r>
            <a:endParaRPr lang="es-ES" sz="1100" dirty="0">
              <a:solidFill>
                <a:schemeClr val="bg1">
                  <a:lumMod val="65000"/>
                </a:schemeClr>
              </a:solidFill>
              <a:latin typeface="Consolas" panose="020B0609020204030204" pitchFamily="49" charset="0"/>
            </a:endParaRPr>
          </a:p>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double</a:t>
            </a:r>
            <a:r>
              <a:rPr lang="es-ES" dirty="0"/>
              <a:t>        </a:t>
            </a:r>
            <a:r>
              <a:rPr lang="es-ES" sz="1100" dirty="0">
                <a:latin typeface="Consolas" panose="020B0609020204030204" pitchFamily="49" charset="0"/>
              </a:rPr>
              <a:t>ldr_input; </a:t>
            </a:r>
          </a:p>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unsigned</a:t>
            </a:r>
            <a:r>
              <a:rPr lang="es-ES" dirty="0"/>
              <a:t> </a:t>
            </a:r>
            <a:r>
              <a:rPr lang="es-ES" sz="1100" dirty="0">
                <a:solidFill>
                  <a:schemeClr val="accent5">
                    <a:lumMod val="75000"/>
                  </a:schemeClr>
                </a:solidFill>
                <a:latin typeface="Consolas" panose="020B0609020204030204" pitchFamily="49" charset="0"/>
              </a:rPr>
              <a:t>long</a:t>
            </a:r>
            <a:r>
              <a:rPr lang="es-ES" dirty="0"/>
              <a:t> </a:t>
            </a:r>
            <a:r>
              <a:rPr lang="es-ES" sz="1100" dirty="0">
                <a:latin typeface="Consolas" panose="020B0609020204030204" pitchFamily="49" charset="0"/>
              </a:rPr>
              <a:t>prev_time = 0; </a:t>
            </a:r>
          </a:p>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unsigned</a:t>
            </a:r>
            <a:r>
              <a:rPr lang="es-ES" dirty="0"/>
              <a:t> </a:t>
            </a:r>
            <a:r>
              <a:rPr lang="es-ES" sz="1100" dirty="0">
                <a:solidFill>
                  <a:schemeClr val="accent5">
                    <a:lumMod val="75000"/>
                  </a:schemeClr>
                </a:solidFill>
                <a:latin typeface="Consolas" panose="020B0609020204030204" pitchFamily="49" charset="0"/>
              </a:rPr>
              <a:t>long</a:t>
            </a:r>
            <a:r>
              <a:rPr lang="es-ES" dirty="0"/>
              <a:t> </a:t>
            </a:r>
            <a:r>
              <a:rPr lang="es-ES" sz="1100" dirty="0">
                <a:latin typeface="Consolas" panose="020B0609020204030204" pitchFamily="49" charset="0"/>
              </a:rPr>
              <a:t>curr_time = 0;</a:t>
            </a:r>
          </a:p>
          <a:p>
            <a:pPr algn="just" fontAlgn="auto">
              <a:lnSpc>
                <a:spcPct val="150000"/>
              </a:lnSpc>
              <a:spcBef>
                <a:spcPts val="0"/>
              </a:spcBef>
              <a:spcAft>
                <a:spcPts val="0"/>
              </a:spcAft>
              <a:defRPr/>
            </a:pPr>
            <a:r>
              <a:rPr lang="es-ES" sz="1100" dirty="0">
                <a:solidFill>
                  <a:schemeClr val="accent5">
                    <a:lumMod val="75000"/>
                  </a:schemeClr>
                </a:solidFill>
                <a:latin typeface="Consolas" panose="020B0609020204030204" pitchFamily="49" charset="0"/>
              </a:rPr>
              <a:t>void</a:t>
            </a:r>
            <a:r>
              <a:rPr lang="es-ES" dirty="0"/>
              <a:t> </a:t>
            </a:r>
            <a:r>
              <a:rPr lang="es-ES" sz="1100" dirty="0">
                <a:latin typeface="Consolas" panose="020B0609020204030204" pitchFamily="49" charset="0"/>
              </a:rPr>
              <a:t>setup()</a:t>
            </a:r>
          </a:p>
          <a:p>
            <a:pPr algn="just" fontAlgn="auto">
              <a:lnSpc>
                <a:spcPct val="150000"/>
              </a:lnSpc>
              <a:spcBef>
                <a:spcPts val="0"/>
              </a:spcBef>
              <a:spcAft>
                <a:spcPts val="0"/>
              </a:spcAft>
              <a:defRPr/>
            </a:pPr>
            <a:r>
              <a:rPr lang="es-ES" sz="1100" dirty="0">
                <a:latin typeface="Consolas" panose="020B0609020204030204" pitchFamily="49" charset="0"/>
              </a:rPr>
              <a:t>{</a:t>
            </a:r>
            <a:r>
              <a:rPr lang="en-US" sz="1100" dirty="0">
                <a:latin typeface="Consolas" panose="020B0609020204030204" pitchFamily="49" charset="0"/>
              </a:rPr>
              <a:t>	</a:t>
            </a:r>
            <a:r>
              <a:rPr lang="es-ES" sz="1100" dirty="0">
                <a:solidFill>
                  <a:schemeClr val="accent2"/>
                </a:solidFill>
                <a:latin typeface="Consolas" panose="020B0609020204030204" pitchFamily="49" charset="0"/>
              </a:rPr>
              <a:t>pinMode</a:t>
            </a:r>
            <a:r>
              <a:rPr lang="es-ES" sz="1100" dirty="0">
                <a:latin typeface="Consolas" panose="020B0609020204030204" pitchFamily="49" charset="0"/>
              </a:rPr>
              <a:t>(13,</a:t>
            </a:r>
            <a:r>
              <a:rPr lang="es-ES" dirty="0"/>
              <a:t> </a:t>
            </a:r>
            <a:r>
              <a:rPr lang="es-ES" sz="1100" dirty="0">
                <a:solidFill>
                  <a:schemeClr val="accent5">
                    <a:lumMod val="75000"/>
                  </a:schemeClr>
                </a:solidFill>
                <a:latin typeface="Consolas" panose="020B0609020204030204" pitchFamily="49" charset="0"/>
              </a:rPr>
              <a:t>OUTPUT</a:t>
            </a:r>
            <a:r>
              <a:rPr lang="es-ES" sz="1100" dirty="0">
                <a:latin typeface="Consolas" panose="020B0609020204030204" pitchFamily="49" charset="0"/>
              </a:rPr>
              <a:t>); </a:t>
            </a:r>
            <a:r>
              <a:rPr lang="es-ES" sz="1100" dirty="0">
                <a:solidFill>
                  <a:schemeClr val="bg1">
                    <a:lumMod val="65000"/>
                  </a:schemeClr>
                </a:solidFill>
                <a:latin typeface="Consolas" panose="020B0609020204030204" pitchFamily="49" charset="0"/>
              </a:rPr>
              <a:t>// Registrar el GPIO 13 (el LED) como salida.</a:t>
            </a:r>
            <a:endParaRPr lang="es-ES" sz="1100" dirty="0">
              <a:latin typeface="Consolas" panose="020B0609020204030204" pitchFamily="49" charset="0"/>
            </a:endParaRPr>
          </a:p>
          <a:p>
            <a:pPr algn="just" fontAlgn="auto">
              <a:lnSpc>
                <a:spcPct val="150000"/>
              </a:lnSpc>
              <a:spcBef>
                <a:spcPts val="0"/>
              </a:spcBef>
              <a:spcAft>
                <a:spcPts val="0"/>
              </a:spcAft>
              <a:defRPr/>
            </a:pPr>
            <a:r>
              <a:rPr lang="en-US" dirty="0"/>
              <a:t>	</a:t>
            </a:r>
            <a:r>
              <a:rPr lang="es-ES" sz="1100" dirty="0">
                <a:solidFill>
                  <a:schemeClr val="bg1">
                    <a:lumMod val="65000"/>
                  </a:schemeClr>
                </a:solidFill>
                <a:latin typeface="Consolas" panose="020B0609020204030204" pitchFamily="49" charset="0"/>
              </a:rPr>
              <a:t>//Inicailizar la comunicación Bluetooth con una velocidad de transmisión de 9600 bps en el puerto del software UART.</a:t>
            </a:r>
          </a:p>
          <a:p>
            <a:pPr algn="just" fontAlgn="auto">
              <a:lnSpc>
                <a:spcPct val="150000"/>
              </a:lnSpc>
              <a:spcBef>
                <a:spcPts val="0"/>
              </a:spcBef>
              <a:spcAft>
                <a:spcPts val="0"/>
              </a:spcAft>
              <a:defRPr/>
            </a:pPr>
            <a:r>
              <a:rPr lang="en-US" dirty="0"/>
              <a:t>	</a:t>
            </a:r>
            <a:r>
              <a:rPr lang="es-ES" sz="1100" dirty="0">
                <a:latin typeface="Consolas" panose="020B0609020204030204" pitchFamily="49" charset="0"/>
              </a:rPr>
              <a:t>bluetooth</a:t>
            </a:r>
            <a:r>
              <a:rPr lang="es-ES" sz="1100" dirty="0">
                <a:solidFill>
                  <a:schemeClr val="accent4">
                    <a:lumMod val="75000"/>
                  </a:schemeClr>
                </a:solidFill>
                <a:latin typeface="Consolas" panose="020B0609020204030204" pitchFamily="49" charset="0"/>
              </a:rPr>
              <a:t>.</a:t>
            </a:r>
            <a:r>
              <a:rPr lang="es-ES" sz="1100" dirty="0">
                <a:solidFill>
                  <a:schemeClr val="accent2"/>
                </a:solidFill>
                <a:latin typeface="Consolas" panose="020B0609020204030204" pitchFamily="49" charset="0"/>
              </a:rPr>
              <a:t>begin</a:t>
            </a:r>
            <a:r>
              <a:rPr lang="es-ES" sz="1100" dirty="0">
                <a:latin typeface="Consolas" panose="020B0609020204030204" pitchFamily="49" charset="0"/>
              </a:rPr>
              <a:t>(9600);</a:t>
            </a:r>
          </a:p>
          <a:p>
            <a:pPr algn="just" fontAlgn="auto">
              <a:lnSpc>
                <a:spcPct val="150000"/>
              </a:lnSpc>
              <a:spcBef>
                <a:spcPts val="0"/>
              </a:spcBef>
              <a:spcAft>
                <a:spcPts val="0"/>
              </a:spcAft>
              <a:defRPr/>
            </a:pPr>
            <a:r>
              <a:rPr lang="en-US" dirty="0"/>
              <a:t>	</a:t>
            </a:r>
            <a:r>
              <a:rPr lang="es-ES" sz="1100" dirty="0">
                <a:solidFill>
                  <a:schemeClr val="bg1">
                    <a:lumMod val="65000"/>
                  </a:schemeClr>
                </a:solidFill>
                <a:latin typeface="Consolas" panose="020B0609020204030204" pitchFamily="49" charset="0"/>
              </a:rPr>
              <a:t>// Iniciar la comunicación serial (hardware UART) con una velocidad de transmisión de 9600 bps.</a:t>
            </a:r>
          </a:p>
          <a:p>
            <a:pPr algn="just" fontAlgn="auto">
              <a:lnSpc>
                <a:spcPct val="150000"/>
              </a:lnSpc>
              <a:spcBef>
                <a:spcPts val="0"/>
              </a:spcBef>
              <a:spcAft>
                <a:spcPts val="0"/>
              </a:spcAft>
              <a:defRPr/>
            </a:pPr>
            <a:r>
              <a:rPr lang="en-US" dirty="0"/>
              <a:t>	</a:t>
            </a:r>
            <a:r>
              <a:rPr lang="es-ES" sz="1100" dirty="0">
                <a:solidFill>
                  <a:schemeClr val="accent2"/>
                </a:solidFill>
                <a:latin typeface="Consolas" panose="020B0609020204030204" pitchFamily="49" charset="0"/>
              </a:rPr>
              <a:t>Serial</a:t>
            </a:r>
            <a:r>
              <a:rPr lang="es-ES" sz="1100" dirty="0">
                <a:solidFill>
                  <a:schemeClr val="accent4">
                    <a:lumMod val="75000"/>
                  </a:schemeClr>
                </a:solidFill>
                <a:latin typeface="Consolas" panose="020B0609020204030204" pitchFamily="49" charset="0"/>
              </a:rPr>
              <a:t>.</a:t>
            </a:r>
            <a:r>
              <a:rPr lang="es-ES" sz="1100" dirty="0">
                <a:solidFill>
                  <a:schemeClr val="accent2"/>
                </a:solidFill>
                <a:latin typeface="Consolas" panose="020B0609020204030204" pitchFamily="49" charset="0"/>
              </a:rPr>
              <a:t>begin</a:t>
            </a:r>
            <a:r>
              <a:rPr lang="es-ES" sz="1100" dirty="0">
                <a:latin typeface="Consolas" panose="020B0609020204030204" pitchFamily="49" charset="0"/>
              </a:rPr>
              <a:t>(9600);</a:t>
            </a:r>
          </a:p>
          <a:p>
            <a:pPr algn="just" fontAlgn="auto">
              <a:lnSpc>
                <a:spcPct val="150000"/>
              </a:lnSpc>
              <a:spcBef>
                <a:spcPts val="0"/>
              </a:spcBef>
              <a:spcAft>
                <a:spcPts val="0"/>
              </a:spcAft>
              <a:defRPr/>
            </a:pPr>
            <a:r>
              <a:rPr lang="en-US" dirty="0"/>
              <a:t>	</a:t>
            </a:r>
            <a:r>
              <a:rPr lang="es-ES" sz="1100" dirty="0">
                <a:solidFill>
                  <a:schemeClr val="bg1">
                    <a:lumMod val="65000"/>
                  </a:schemeClr>
                </a:solidFill>
                <a:latin typeface="Consolas" panose="020B0609020204030204" pitchFamily="49" charset="0"/>
              </a:rPr>
              <a:t>// Espera un poco a que todo se instale.</a:t>
            </a:r>
          </a:p>
          <a:p>
            <a:pPr algn="just" fontAlgn="auto">
              <a:lnSpc>
                <a:spcPct val="150000"/>
              </a:lnSpc>
              <a:spcBef>
                <a:spcPts val="0"/>
              </a:spcBef>
              <a:spcAft>
                <a:spcPts val="0"/>
              </a:spcAft>
              <a:defRPr/>
            </a:pPr>
            <a:r>
              <a:rPr lang="en-US" sz="1100" dirty="0">
                <a:solidFill>
                  <a:schemeClr val="accent2"/>
                </a:solidFill>
                <a:latin typeface="Consolas" panose="020B0609020204030204" pitchFamily="49" charset="0"/>
              </a:rPr>
              <a:t>	</a:t>
            </a:r>
            <a:r>
              <a:rPr lang="es-ES" sz="1100" dirty="0">
                <a:solidFill>
                  <a:schemeClr val="accent2"/>
                </a:solidFill>
                <a:latin typeface="Consolas" panose="020B0609020204030204" pitchFamily="49" charset="0"/>
              </a:rPr>
              <a:t>delay</a:t>
            </a:r>
            <a:r>
              <a:rPr lang="es-ES" sz="1100" dirty="0">
                <a:latin typeface="Consolas" panose="020B0609020204030204" pitchFamily="49" charset="0"/>
              </a:rPr>
              <a:t>(500);</a:t>
            </a:r>
          </a:p>
          <a:p>
            <a:pPr algn="just" fontAlgn="auto">
              <a:lnSpc>
                <a:spcPct val="150000"/>
              </a:lnSpc>
              <a:spcBef>
                <a:spcPts val="0"/>
              </a:spcBef>
              <a:spcAft>
                <a:spcPts val="0"/>
              </a:spcAft>
              <a:defRPr/>
            </a:pPr>
            <a:r>
              <a:rPr lang="es-ES" sz="1100" dirty="0">
                <a:latin typeface="Consolas" panose="020B0609020204030204" pitchFamily="49" charset="0"/>
              </a:rPr>
              <a:t>}</a:t>
            </a:r>
          </a:p>
          <a:p>
            <a:pPr algn="just" fontAlgn="auto">
              <a:lnSpc>
                <a:spcPct val="150000"/>
              </a:lnSpc>
              <a:spcBef>
                <a:spcPts val="0"/>
              </a:spcBef>
              <a:spcAft>
                <a:spcPts val="0"/>
              </a:spcAft>
              <a:defRPr/>
            </a:pPr>
            <a:endParaRPr lang="es-ES" sz="1100" dirty="0">
              <a:latin typeface="Calibri" pitchFamily="34" charset="0"/>
            </a:endParaRPr>
          </a:p>
        </p:txBody>
      </p:sp>
    </p:spTree>
    <p:extLst>
      <p:ext uri="{BB962C8B-B14F-4D97-AF65-F5344CB8AC3E}">
        <p14:creationId xmlns:p14="http://schemas.microsoft.com/office/powerpoint/2010/main" val="48466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65096</TotalTime>
  <Words>2434</Words>
  <Application>Microsoft Office PowerPoint</Application>
  <PresentationFormat>Presentación en pantalla (4:3)</PresentationFormat>
  <Paragraphs>510</Paragraphs>
  <Slides>40</Slides>
  <Notes>35</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40</vt:i4>
      </vt:variant>
    </vt:vector>
  </HeadingPairs>
  <TitlesOfParts>
    <vt:vector size="51" baseType="lpstr">
      <vt:lpstr>ＭＳ Ｐゴシック</vt:lpstr>
      <vt:lpstr>Arial</vt:lpstr>
      <vt:lpstr>Arial Narrow</vt:lpstr>
      <vt:lpstr>Book Antiqua</vt:lpstr>
      <vt:lpstr>Calibri</vt:lpstr>
      <vt:lpstr>Consolas</vt:lpstr>
      <vt:lpstr>Times New Roman</vt:lpstr>
      <vt:lpstr>Trebuchet MS</vt:lpstr>
      <vt:lpstr>Wingdings</vt:lpstr>
      <vt:lpstr>Custom Design</vt:lpstr>
      <vt:lpstr>3_Default Design</vt:lpstr>
      <vt:lpstr>Presentación de PowerPoint</vt:lpstr>
      <vt:lpstr>Objetivo de la Unidad 14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XABI</cp:lastModifiedBy>
  <cp:revision>1773</cp:revision>
  <cp:lastPrinted>2018-01-26T17:11:53Z</cp:lastPrinted>
  <dcterms:created xsi:type="dcterms:W3CDTF">2010-11-09T19:06:29Z</dcterms:created>
  <dcterms:modified xsi:type="dcterms:W3CDTF">2018-11-16T09:03:46Z</dcterms:modified>
</cp:coreProperties>
</file>