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678" r:id="rId2"/>
  </p:sldMasterIdLst>
  <p:notesMasterIdLst>
    <p:notesMasterId r:id="rId50"/>
  </p:notesMasterIdLst>
  <p:handoutMasterIdLst>
    <p:handoutMasterId r:id="rId51"/>
  </p:handoutMasterIdLst>
  <p:sldIdLst>
    <p:sldId id="549" r:id="rId3"/>
    <p:sldId id="537" r:id="rId4"/>
    <p:sldId id="482" r:id="rId5"/>
    <p:sldId id="553" r:id="rId6"/>
    <p:sldId id="565" r:id="rId7"/>
    <p:sldId id="554" r:id="rId8"/>
    <p:sldId id="566" r:id="rId9"/>
    <p:sldId id="567" r:id="rId10"/>
    <p:sldId id="568" r:id="rId11"/>
    <p:sldId id="569" r:id="rId12"/>
    <p:sldId id="570" r:id="rId13"/>
    <p:sldId id="571" r:id="rId14"/>
    <p:sldId id="572" r:id="rId15"/>
    <p:sldId id="573" r:id="rId16"/>
    <p:sldId id="574" r:id="rId17"/>
    <p:sldId id="576" r:id="rId18"/>
    <p:sldId id="577" r:id="rId19"/>
    <p:sldId id="578" r:id="rId20"/>
    <p:sldId id="579" r:id="rId21"/>
    <p:sldId id="580" r:id="rId22"/>
    <p:sldId id="581" r:id="rId23"/>
    <p:sldId id="582" r:id="rId24"/>
    <p:sldId id="583" r:id="rId25"/>
    <p:sldId id="584" r:id="rId26"/>
    <p:sldId id="585" r:id="rId27"/>
    <p:sldId id="586" r:id="rId28"/>
    <p:sldId id="587" r:id="rId29"/>
    <p:sldId id="588" r:id="rId30"/>
    <p:sldId id="589" r:id="rId31"/>
    <p:sldId id="590" r:id="rId32"/>
    <p:sldId id="591" r:id="rId33"/>
    <p:sldId id="592" r:id="rId34"/>
    <p:sldId id="593" r:id="rId35"/>
    <p:sldId id="594" r:id="rId36"/>
    <p:sldId id="595" r:id="rId37"/>
    <p:sldId id="596" r:id="rId38"/>
    <p:sldId id="597" r:id="rId39"/>
    <p:sldId id="598" r:id="rId40"/>
    <p:sldId id="599" r:id="rId41"/>
    <p:sldId id="601" r:id="rId42"/>
    <p:sldId id="600" r:id="rId43"/>
    <p:sldId id="602" r:id="rId44"/>
    <p:sldId id="603" r:id="rId45"/>
    <p:sldId id="604" r:id="rId46"/>
    <p:sldId id="605" r:id="rId47"/>
    <p:sldId id="606" r:id="rId48"/>
    <p:sldId id="552" r:id="rId49"/>
  </p:sldIdLst>
  <p:sldSz cx="9144000" cy="6858000" type="screen4x3"/>
  <p:notesSz cx="6858000" cy="9144000"/>
  <p:defaultTextStyle>
    <a:defPPr>
      <a:defRPr lang="en-US"/>
    </a:defPPr>
    <a:lvl1pPr algn="l" rtl="0" fontAlgn="base">
      <a:spcBef>
        <a:spcPct val="0"/>
      </a:spcBef>
      <a:spcAft>
        <a:spcPct val="0"/>
      </a:spcAft>
      <a:defRPr sz="19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73">
          <p15:clr>
            <a:srgbClr val="A4A3A4"/>
          </p15:clr>
        </p15:guide>
        <p15:guide id="2" pos="3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913"/>
    <a:srgbClr val="005777"/>
    <a:srgbClr val="BFDDB4"/>
    <a:srgbClr val="E6E6E6"/>
    <a:srgbClr val="DDD9C3"/>
    <a:srgbClr val="DDCFB2"/>
    <a:srgbClr val="FFCC99"/>
    <a:srgbClr val="FF9966"/>
    <a:srgbClr val="0066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6" autoAdjust="0"/>
    <p:restoredTop sz="93039" autoAdjust="0"/>
  </p:normalViewPr>
  <p:slideViewPr>
    <p:cSldViewPr snapToGrid="0">
      <p:cViewPr varScale="1">
        <p:scale>
          <a:sx n="67" d="100"/>
          <a:sy n="67" d="100"/>
        </p:scale>
        <p:origin x="1200" y="52"/>
      </p:cViewPr>
      <p:guideLst>
        <p:guide orient="horz" pos="773"/>
        <p:guide pos="307"/>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534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417ADA-1638-0643-890A-87F56AED39E9}" type="datetimeFigureOut">
              <a:rPr lang="en-US" smtClean="0"/>
              <a:pPr/>
              <a:t>5/3/2018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E7830-05BA-0F48-BBED-6CDD62CC9916}" type="slidenum">
              <a:rPr lang="en-US" smtClean="0"/>
              <a:pPr/>
              <a:t>‹Nº›</a:t>
            </a:fld>
            <a:endParaRPr lang="en-US"/>
          </a:p>
        </p:txBody>
      </p:sp>
    </p:spTree>
    <p:extLst>
      <p:ext uri="{BB962C8B-B14F-4D97-AF65-F5344CB8AC3E}">
        <p14:creationId xmlns:p14="http://schemas.microsoft.com/office/powerpoint/2010/main" val="306396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BE53219-3A05-3D4B-895A-3050F53C4359}" type="slidenum">
              <a:rPr lang="en-US"/>
              <a:pPr>
                <a:defRPr/>
              </a:pPr>
              <a:t>‹Nº›</a:t>
            </a:fld>
            <a:endParaRPr lang="en-US"/>
          </a:p>
        </p:txBody>
      </p:sp>
    </p:spTree>
    <p:extLst>
      <p:ext uri="{BB962C8B-B14F-4D97-AF65-F5344CB8AC3E}">
        <p14:creationId xmlns:p14="http://schemas.microsoft.com/office/powerpoint/2010/main" val="2070402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a:t>
            </a:fld>
            <a:endParaRPr lang="en-US"/>
          </a:p>
        </p:txBody>
      </p:sp>
    </p:spTree>
    <p:extLst>
      <p:ext uri="{BB962C8B-B14F-4D97-AF65-F5344CB8AC3E}">
        <p14:creationId xmlns:p14="http://schemas.microsoft.com/office/powerpoint/2010/main" val="1060457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11</a:t>
            </a:fld>
            <a:endParaRPr lang="en-US"/>
          </a:p>
        </p:txBody>
      </p:sp>
    </p:spTree>
    <p:extLst>
      <p:ext uri="{BB962C8B-B14F-4D97-AF65-F5344CB8AC3E}">
        <p14:creationId xmlns:p14="http://schemas.microsoft.com/office/powerpoint/2010/main" val="3595038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12</a:t>
            </a:fld>
            <a:endParaRPr lang="en-US"/>
          </a:p>
        </p:txBody>
      </p:sp>
    </p:spTree>
    <p:extLst>
      <p:ext uri="{BB962C8B-B14F-4D97-AF65-F5344CB8AC3E}">
        <p14:creationId xmlns:p14="http://schemas.microsoft.com/office/powerpoint/2010/main" val="2720401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13</a:t>
            </a:fld>
            <a:endParaRPr lang="en-US"/>
          </a:p>
        </p:txBody>
      </p:sp>
    </p:spTree>
    <p:extLst>
      <p:ext uri="{BB962C8B-B14F-4D97-AF65-F5344CB8AC3E}">
        <p14:creationId xmlns:p14="http://schemas.microsoft.com/office/powerpoint/2010/main" val="812214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14</a:t>
            </a:fld>
            <a:endParaRPr lang="en-US"/>
          </a:p>
        </p:txBody>
      </p:sp>
    </p:spTree>
    <p:extLst>
      <p:ext uri="{BB962C8B-B14F-4D97-AF65-F5344CB8AC3E}">
        <p14:creationId xmlns:p14="http://schemas.microsoft.com/office/powerpoint/2010/main" val="3716303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15</a:t>
            </a:fld>
            <a:endParaRPr lang="en-US"/>
          </a:p>
        </p:txBody>
      </p:sp>
    </p:spTree>
    <p:extLst>
      <p:ext uri="{BB962C8B-B14F-4D97-AF65-F5344CB8AC3E}">
        <p14:creationId xmlns:p14="http://schemas.microsoft.com/office/powerpoint/2010/main" val="2765508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16</a:t>
            </a:fld>
            <a:endParaRPr lang="en-US"/>
          </a:p>
        </p:txBody>
      </p:sp>
    </p:spTree>
    <p:extLst>
      <p:ext uri="{BB962C8B-B14F-4D97-AF65-F5344CB8AC3E}">
        <p14:creationId xmlns:p14="http://schemas.microsoft.com/office/powerpoint/2010/main" val="2043383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17</a:t>
            </a:fld>
            <a:endParaRPr lang="en-US"/>
          </a:p>
        </p:txBody>
      </p:sp>
    </p:spTree>
    <p:extLst>
      <p:ext uri="{BB962C8B-B14F-4D97-AF65-F5344CB8AC3E}">
        <p14:creationId xmlns:p14="http://schemas.microsoft.com/office/powerpoint/2010/main" val="252332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18</a:t>
            </a:fld>
            <a:endParaRPr lang="en-US"/>
          </a:p>
        </p:txBody>
      </p:sp>
    </p:spTree>
    <p:extLst>
      <p:ext uri="{BB962C8B-B14F-4D97-AF65-F5344CB8AC3E}">
        <p14:creationId xmlns:p14="http://schemas.microsoft.com/office/powerpoint/2010/main" val="434269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19</a:t>
            </a:fld>
            <a:endParaRPr lang="en-US"/>
          </a:p>
        </p:txBody>
      </p:sp>
    </p:spTree>
    <p:extLst>
      <p:ext uri="{BB962C8B-B14F-4D97-AF65-F5344CB8AC3E}">
        <p14:creationId xmlns:p14="http://schemas.microsoft.com/office/powerpoint/2010/main" val="342692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20</a:t>
            </a:fld>
            <a:endParaRPr lang="en-US"/>
          </a:p>
        </p:txBody>
      </p:sp>
    </p:spTree>
    <p:extLst>
      <p:ext uri="{BB962C8B-B14F-4D97-AF65-F5344CB8AC3E}">
        <p14:creationId xmlns:p14="http://schemas.microsoft.com/office/powerpoint/2010/main" val="322338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a:t>
            </a:fld>
            <a:endParaRPr lang="en-US"/>
          </a:p>
        </p:txBody>
      </p:sp>
    </p:spTree>
    <p:extLst>
      <p:ext uri="{BB962C8B-B14F-4D97-AF65-F5344CB8AC3E}">
        <p14:creationId xmlns:p14="http://schemas.microsoft.com/office/powerpoint/2010/main" val="1192529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21</a:t>
            </a:fld>
            <a:endParaRPr lang="en-US"/>
          </a:p>
        </p:txBody>
      </p:sp>
    </p:spTree>
    <p:extLst>
      <p:ext uri="{BB962C8B-B14F-4D97-AF65-F5344CB8AC3E}">
        <p14:creationId xmlns:p14="http://schemas.microsoft.com/office/powerpoint/2010/main" val="2216921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22</a:t>
            </a:fld>
            <a:endParaRPr lang="en-US"/>
          </a:p>
        </p:txBody>
      </p:sp>
    </p:spTree>
    <p:extLst>
      <p:ext uri="{BB962C8B-B14F-4D97-AF65-F5344CB8AC3E}">
        <p14:creationId xmlns:p14="http://schemas.microsoft.com/office/powerpoint/2010/main" val="1039803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23</a:t>
            </a:fld>
            <a:endParaRPr lang="en-US"/>
          </a:p>
        </p:txBody>
      </p:sp>
    </p:spTree>
    <p:extLst>
      <p:ext uri="{BB962C8B-B14F-4D97-AF65-F5344CB8AC3E}">
        <p14:creationId xmlns:p14="http://schemas.microsoft.com/office/powerpoint/2010/main" val="2733986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24</a:t>
            </a:fld>
            <a:endParaRPr lang="en-US"/>
          </a:p>
        </p:txBody>
      </p:sp>
    </p:spTree>
    <p:extLst>
      <p:ext uri="{BB962C8B-B14F-4D97-AF65-F5344CB8AC3E}">
        <p14:creationId xmlns:p14="http://schemas.microsoft.com/office/powerpoint/2010/main" val="1535678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25</a:t>
            </a:fld>
            <a:endParaRPr lang="en-US"/>
          </a:p>
        </p:txBody>
      </p:sp>
    </p:spTree>
    <p:extLst>
      <p:ext uri="{BB962C8B-B14F-4D97-AF65-F5344CB8AC3E}">
        <p14:creationId xmlns:p14="http://schemas.microsoft.com/office/powerpoint/2010/main" val="4135673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26</a:t>
            </a:fld>
            <a:endParaRPr lang="en-US"/>
          </a:p>
        </p:txBody>
      </p:sp>
    </p:spTree>
    <p:extLst>
      <p:ext uri="{BB962C8B-B14F-4D97-AF65-F5344CB8AC3E}">
        <p14:creationId xmlns:p14="http://schemas.microsoft.com/office/powerpoint/2010/main" val="1847125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27</a:t>
            </a:fld>
            <a:endParaRPr lang="en-US"/>
          </a:p>
        </p:txBody>
      </p:sp>
    </p:spTree>
    <p:extLst>
      <p:ext uri="{BB962C8B-B14F-4D97-AF65-F5344CB8AC3E}">
        <p14:creationId xmlns:p14="http://schemas.microsoft.com/office/powerpoint/2010/main" val="3406647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28</a:t>
            </a:fld>
            <a:endParaRPr lang="en-US"/>
          </a:p>
        </p:txBody>
      </p:sp>
    </p:spTree>
    <p:extLst>
      <p:ext uri="{BB962C8B-B14F-4D97-AF65-F5344CB8AC3E}">
        <p14:creationId xmlns:p14="http://schemas.microsoft.com/office/powerpoint/2010/main" val="791380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29</a:t>
            </a:fld>
            <a:endParaRPr lang="en-US"/>
          </a:p>
        </p:txBody>
      </p:sp>
    </p:spTree>
    <p:extLst>
      <p:ext uri="{BB962C8B-B14F-4D97-AF65-F5344CB8AC3E}">
        <p14:creationId xmlns:p14="http://schemas.microsoft.com/office/powerpoint/2010/main" val="697681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30</a:t>
            </a:fld>
            <a:endParaRPr lang="en-US"/>
          </a:p>
        </p:txBody>
      </p:sp>
    </p:spTree>
    <p:extLst>
      <p:ext uri="{BB962C8B-B14F-4D97-AF65-F5344CB8AC3E}">
        <p14:creationId xmlns:p14="http://schemas.microsoft.com/office/powerpoint/2010/main" val="1187342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a:t>
            </a:fld>
            <a:endParaRPr lang="en-US"/>
          </a:p>
        </p:txBody>
      </p:sp>
    </p:spTree>
    <p:extLst>
      <p:ext uri="{BB962C8B-B14F-4D97-AF65-F5344CB8AC3E}">
        <p14:creationId xmlns:p14="http://schemas.microsoft.com/office/powerpoint/2010/main" val="972868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31</a:t>
            </a:fld>
            <a:endParaRPr lang="en-US"/>
          </a:p>
        </p:txBody>
      </p:sp>
    </p:spTree>
    <p:extLst>
      <p:ext uri="{BB962C8B-B14F-4D97-AF65-F5344CB8AC3E}">
        <p14:creationId xmlns:p14="http://schemas.microsoft.com/office/powerpoint/2010/main" val="438415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32</a:t>
            </a:fld>
            <a:endParaRPr lang="en-US"/>
          </a:p>
        </p:txBody>
      </p:sp>
    </p:spTree>
    <p:extLst>
      <p:ext uri="{BB962C8B-B14F-4D97-AF65-F5344CB8AC3E}">
        <p14:creationId xmlns:p14="http://schemas.microsoft.com/office/powerpoint/2010/main" val="2962093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33</a:t>
            </a:fld>
            <a:endParaRPr lang="en-US"/>
          </a:p>
        </p:txBody>
      </p:sp>
    </p:spTree>
    <p:extLst>
      <p:ext uri="{BB962C8B-B14F-4D97-AF65-F5344CB8AC3E}">
        <p14:creationId xmlns:p14="http://schemas.microsoft.com/office/powerpoint/2010/main" val="2427524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34</a:t>
            </a:fld>
            <a:endParaRPr lang="en-US"/>
          </a:p>
        </p:txBody>
      </p:sp>
    </p:spTree>
    <p:extLst>
      <p:ext uri="{BB962C8B-B14F-4D97-AF65-F5344CB8AC3E}">
        <p14:creationId xmlns:p14="http://schemas.microsoft.com/office/powerpoint/2010/main" val="2208653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35</a:t>
            </a:fld>
            <a:endParaRPr lang="en-US"/>
          </a:p>
        </p:txBody>
      </p:sp>
    </p:spTree>
    <p:extLst>
      <p:ext uri="{BB962C8B-B14F-4D97-AF65-F5344CB8AC3E}">
        <p14:creationId xmlns:p14="http://schemas.microsoft.com/office/powerpoint/2010/main" val="4030601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36</a:t>
            </a:fld>
            <a:endParaRPr lang="en-US"/>
          </a:p>
        </p:txBody>
      </p:sp>
    </p:spTree>
    <p:extLst>
      <p:ext uri="{BB962C8B-B14F-4D97-AF65-F5344CB8AC3E}">
        <p14:creationId xmlns:p14="http://schemas.microsoft.com/office/powerpoint/2010/main" val="830359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37</a:t>
            </a:fld>
            <a:endParaRPr lang="en-US"/>
          </a:p>
        </p:txBody>
      </p:sp>
    </p:spTree>
    <p:extLst>
      <p:ext uri="{BB962C8B-B14F-4D97-AF65-F5344CB8AC3E}">
        <p14:creationId xmlns:p14="http://schemas.microsoft.com/office/powerpoint/2010/main" val="2921743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38</a:t>
            </a:fld>
            <a:endParaRPr lang="en-US"/>
          </a:p>
        </p:txBody>
      </p:sp>
    </p:spTree>
    <p:extLst>
      <p:ext uri="{BB962C8B-B14F-4D97-AF65-F5344CB8AC3E}">
        <p14:creationId xmlns:p14="http://schemas.microsoft.com/office/powerpoint/2010/main" val="25554977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39</a:t>
            </a:fld>
            <a:endParaRPr lang="en-US"/>
          </a:p>
        </p:txBody>
      </p:sp>
    </p:spTree>
    <p:extLst>
      <p:ext uri="{BB962C8B-B14F-4D97-AF65-F5344CB8AC3E}">
        <p14:creationId xmlns:p14="http://schemas.microsoft.com/office/powerpoint/2010/main" val="3284004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40</a:t>
            </a:fld>
            <a:endParaRPr lang="en-US"/>
          </a:p>
        </p:txBody>
      </p:sp>
    </p:spTree>
    <p:extLst>
      <p:ext uri="{BB962C8B-B14F-4D97-AF65-F5344CB8AC3E}">
        <p14:creationId xmlns:p14="http://schemas.microsoft.com/office/powerpoint/2010/main" val="1152147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5</a:t>
            </a:fld>
            <a:endParaRPr lang="en-US"/>
          </a:p>
        </p:txBody>
      </p:sp>
    </p:spTree>
    <p:extLst>
      <p:ext uri="{BB962C8B-B14F-4D97-AF65-F5344CB8AC3E}">
        <p14:creationId xmlns:p14="http://schemas.microsoft.com/office/powerpoint/2010/main" val="1182981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41</a:t>
            </a:fld>
            <a:endParaRPr lang="en-US"/>
          </a:p>
        </p:txBody>
      </p:sp>
    </p:spTree>
    <p:extLst>
      <p:ext uri="{BB962C8B-B14F-4D97-AF65-F5344CB8AC3E}">
        <p14:creationId xmlns:p14="http://schemas.microsoft.com/office/powerpoint/2010/main" val="2972636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42</a:t>
            </a:fld>
            <a:endParaRPr lang="en-US"/>
          </a:p>
        </p:txBody>
      </p:sp>
    </p:spTree>
    <p:extLst>
      <p:ext uri="{BB962C8B-B14F-4D97-AF65-F5344CB8AC3E}">
        <p14:creationId xmlns:p14="http://schemas.microsoft.com/office/powerpoint/2010/main" val="24591273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43</a:t>
            </a:fld>
            <a:endParaRPr lang="en-US"/>
          </a:p>
        </p:txBody>
      </p:sp>
    </p:spTree>
    <p:extLst>
      <p:ext uri="{BB962C8B-B14F-4D97-AF65-F5344CB8AC3E}">
        <p14:creationId xmlns:p14="http://schemas.microsoft.com/office/powerpoint/2010/main" val="40943612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44</a:t>
            </a:fld>
            <a:endParaRPr lang="en-US"/>
          </a:p>
        </p:txBody>
      </p:sp>
    </p:spTree>
    <p:extLst>
      <p:ext uri="{BB962C8B-B14F-4D97-AF65-F5344CB8AC3E}">
        <p14:creationId xmlns:p14="http://schemas.microsoft.com/office/powerpoint/2010/main" val="13694193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45</a:t>
            </a:fld>
            <a:endParaRPr lang="en-US"/>
          </a:p>
        </p:txBody>
      </p:sp>
    </p:spTree>
    <p:extLst>
      <p:ext uri="{BB962C8B-B14F-4D97-AF65-F5344CB8AC3E}">
        <p14:creationId xmlns:p14="http://schemas.microsoft.com/office/powerpoint/2010/main" val="9634676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46</a:t>
            </a:fld>
            <a:endParaRPr lang="en-US"/>
          </a:p>
        </p:txBody>
      </p:sp>
    </p:spTree>
    <p:extLst>
      <p:ext uri="{BB962C8B-B14F-4D97-AF65-F5344CB8AC3E}">
        <p14:creationId xmlns:p14="http://schemas.microsoft.com/office/powerpoint/2010/main" val="3844350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6</a:t>
            </a:fld>
            <a:endParaRPr lang="en-US"/>
          </a:p>
        </p:txBody>
      </p:sp>
    </p:spTree>
    <p:extLst>
      <p:ext uri="{BB962C8B-B14F-4D97-AF65-F5344CB8AC3E}">
        <p14:creationId xmlns:p14="http://schemas.microsoft.com/office/powerpoint/2010/main" val="166184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7</a:t>
            </a:fld>
            <a:endParaRPr lang="en-US"/>
          </a:p>
        </p:txBody>
      </p:sp>
    </p:spTree>
    <p:extLst>
      <p:ext uri="{BB962C8B-B14F-4D97-AF65-F5344CB8AC3E}">
        <p14:creationId xmlns:p14="http://schemas.microsoft.com/office/powerpoint/2010/main" val="337197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8</a:t>
            </a:fld>
            <a:endParaRPr lang="en-US"/>
          </a:p>
        </p:txBody>
      </p:sp>
    </p:spTree>
    <p:extLst>
      <p:ext uri="{BB962C8B-B14F-4D97-AF65-F5344CB8AC3E}">
        <p14:creationId xmlns:p14="http://schemas.microsoft.com/office/powerpoint/2010/main" val="2630204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9</a:t>
            </a:fld>
            <a:endParaRPr lang="en-US"/>
          </a:p>
        </p:txBody>
      </p:sp>
    </p:spTree>
    <p:extLst>
      <p:ext uri="{BB962C8B-B14F-4D97-AF65-F5344CB8AC3E}">
        <p14:creationId xmlns:p14="http://schemas.microsoft.com/office/powerpoint/2010/main" val="268406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10</a:t>
            </a:fld>
            <a:endParaRPr lang="en-US"/>
          </a:p>
        </p:txBody>
      </p:sp>
    </p:spTree>
    <p:extLst>
      <p:ext uri="{BB962C8B-B14F-4D97-AF65-F5344CB8AC3E}">
        <p14:creationId xmlns:p14="http://schemas.microsoft.com/office/powerpoint/2010/main" val="3440734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1057480-73E2-41E9-8038-AB1D1AC0B473}" type="datetime1">
              <a:rPr lang="el-GR" smtClean="0"/>
              <a:pPr/>
              <a:t>3/5/2018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334510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E6F4110-ADAF-4F03-80B9-170642E5484D}" type="datetime1">
              <a:rPr lang="el-GR" smtClean="0"/>
              <a:pPr/>
              <a:t>3/5/2018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328336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41480D3-900E-422F-9FAD-55CC391E966A}" type="datetime1">
              <a:rPr lang="el-GR" smtClean="0"/>
              <a:pPr/>
              <a:t>3/5/2018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257035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3 - Θέση περιεχομένου"/>
          <p:cNvSpPr>
            <a:spLocks noGrp="1"/>
          </p:cNvSpPr>
          <p:nvPr>
            <p:ph sz="half" idx="2"/>
          </p:nvPr>
        </p:nvSpPr>
        <p:spPr>
          <a:xfrm>
            <a:off x="4648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Θέση αριθμού διαφάνειας 5">
            <a:extLst>
              <a:ext uri="{FF2B5EF4-FFF2-40B4-BE49-F238E27FC236}">
                <a16:creationId xmlns="" xmlns:a16="http://schemas.microsoft.com/office/drawing/2014/main"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‹Nº›</a:t>
            </a:fld>
            <a:endParaRPr lang="en-US" dirty="0">
              <a:solidFill>
                <a:prstClr val="black">
                  <a:tint val="75000"/>
                </a:prstClr>
              </a:solidFill>
            </a:endParaRPr>
          </a:p>
        </p:txBody>
      </p:sp>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smtClean="0"/>
              <a:t>Kλικ</a:t>
            </a:r>
            <a:r>
              <a:rPr lang="el-GR" dirty="0" smtClean="0"/>
              <a:t> για επεξεργασία του τίτλου</a:t>
            </a:r>
            <a:endParaRPr lang="el-GR" dirty="0"/>
          </a:p>
        </p:txBody>
      </p:sp>
    </p:spTree>
    <p:extLst>
      <p:ext uri="{BB962C8B-B14F-4D97-AF65-F5344CB8AC3E}">
        <p14:creationId xmlns:p14="http://schemas.microsoft.com/office/powerpoint/2010/main" val="397473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smtClean="0"/>
              <a:t>Kλικ</a:t>
            </a:r>
            <a:r>
              <a:rPr lang="el-GR" dirty="0" smtClean="0"/>
              <a:t> για επεξεργασία του τίτλου</a:t>
            </a:r>
            <a:endParaRPr lang="el-GR" dirty="0"/>
          </a:p>
        </p:txBody>
      </p:sp>
      <p:sp>
        <p:nvSpPr>
          <p:cNvPr id="8" name="Θέση αριθμού διαφάνειας 5">
            <a:extLst>
              <a:ext uri="{FF2B5EF4-FFF2-40B4-BE49-F238E27FC236}">
                <a16:creationId xmlns="" xmlns:a16="http://schemas.microsoft.com/office/drawing/2014/main"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82774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59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57200" y="1600200"/>
            <a:ext cx="8229600" cy="4525963"/>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279233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3748699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813944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006356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Tree>
    <p:extLst>
      <p:ext uri="{BB962C8B-B14F-4D97-AF65-F5344CB8AC3E}">
        <p14:creationId xmlns:p14="http://schemas.microsoft.com/office/powerpoint/2010/main" val="249939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fld id="{A8696169-1127-4362-8540-AC4E97E8AA5C}" type="datetime1">
              <a:rPr lang="el-GR" smtClean="0"/>
              <a:pPr/>
              <a:t>3/5/2018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2904630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625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a:prstGeom prst="rect">
            <a:avLst/>
          </a:prstGeo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3323630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a:prstGeom prst="rect">
            <a:avLst/>
          </a:prstGeo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490013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1600200"/>
            <a:ext cx="8229600" cy="4525963"/>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072264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a:prstGeom prst="rect">
            <a:avLst/>
          </a:prstGeo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85988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E6CCA-63C4-4CF9-AE39-DAD6F533A7F9}" type="datetime1">
              <a:rPr lang="el-GR" smtClean="0"/>
              <a:pPr/>
              <a:t>3/5/2018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349892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2B0574A-DA73-4F45-A5DB-BD9EAE214494}" type="datetime1">
              <a:rPr lang="el-GR" smtClean="0"/>
              <a:pPr/>
              <a:t>3/5/2018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152919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1466B3C0-A42E-43C6-B463-F993698F7A97}" type="datetime1">
              <a:rPr lang="el-GR" smtClean="0"/>
              <a:pPr/>
              <a:t>3/5/2018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149241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6CCCD79E-706B-4D49-A0E4-1F8E35DF1797}" type="datetime1">
              <a:rPr lang="el-GR" smtClean="0"/>
              <a:pPr/>
              <a:t>3/5/2018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403855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5B233-2020-4E2E-8C15-84DAA0EF36E8}" type="datetime1">
              <a:rPr lang="el-GR" smtClean="0"/>
              <a:pPr/>
              <a:t>3/5/2018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356863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BA766-CA29-40F2-83BC-EF09261BB5FC}" type="datetime1">
              <a:rPr lang="el-GR" smtClean="0"/>
              <a:pPr/>
              <a:t>3/5/2018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96448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D54C4-4236-43A6-B912-090A3C0F9032}" type="datetime1">
              <a:rPr lang="el-GR" smtClean="0"/>
              <a:pPr/>
              <a:t>3/5/2018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133209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4E18B-A9AC-444A-8F3D-6587E3DE7D78}" type="datetime1">
              <a:rPr lang="el-GR" smtClean="0"/>
              <a:pPr/>
              <a:t>3/5/2018</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48E73-6241-44FB-9EDB-1A1229FC3D83}" type="slidenum">
              <a:rPr lang="el-GR" smtClean="0"/>
              <a:pPr/>
              <a:t>‹Nº›</a:t>
            </a:fld>
            <a:endParaRPr lang="el-GR"/>
          </a:p>
        </p:txBody>
      </p:sp>
    </p:spTree>
    <p:extLst>
      <p:ext uri="{BB962C8B-B14F-4D97-AF65-F5344CB8AC3E}">
        <p14:creationId xmlns:p14="http://schemas.microsoft.com/office/powerpoint/2010/main" val="1586421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53" r:id="rId12"/>
    <p:sldLayoutId id="214748366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stretch>
            <a:fillRect/>
          </a:stretch>
        </p:blipFill>
        <p:spPr>
          <a:xfrm>
            <a:off x="3396632" y="3174542"/>
            <a:ext cx="2174773" cy="2273625"/>
          </a:xfrm>
          <a:prstGeom prst="rect">
            <a:avLst/>
          </a:prstGeom>
        </p:spPr>
      </p:pic>
      <p:sp>
        <p:nvSpPr>
          <p:cNvPr id="603144" name="Rectangle 8"/>
          <p:cNvSpPr>
            <a:spLocks noChangeArrowheads="1"/>
          </p:cNvSpPr>
          <p:nvPr userDrawn="1"/>
        </p:nvSpPr>
        <p:spPr bwMode="auto">
          <a:xfrm>
            <a:off x="-1" y="5384800"/>
            <a:ext cx="8766770" cy="1282700"/>
          </a:xfrm>
          <a:prstGeom prst="rect">
            <a:avLst/>
          </a:prstGeom>
          <a:solidFill>
            <a:srgbClr val="005777"/>
          </a:solidFill>
          <a:ln w="9525">
            <a:noFill/>
            <a:miter lim="800000"/>
            <a:headEnd/>
            <a:tailEnd/>
          </a:ln>
        </p:spPr>
        <p:txBody>
          <a:bodyPr wrap="none" anchor="ctr"/>
          <a:lstStyle/>
          <a:p>
            <a:pPr marL="1616075" eaLnBrk="0" hangingPunct="0">
              <a:lnSpc>
                <a:spcPct val="110000"/>
              </a:lnSpc>
              <a:defRPr/>
            </a:pPr>
            <a:r>
              <a:rPr lang="en-US" sz="1800" b="1" dirty="0" err="1" smtClean="0">
                <a:solidFill>
                  <a:srgbClr val="FFFFFF"/>
                </a:solidFill>
                <a:effectLst>
                  <a:outerShdw blurRad="38100" dist="38100" dir="2700000" algn="tl">
                    <a:srgbClr val="000000"/>
                  </a:outerShdw>
                </a:effectLst>
                <a:cs typeface="Arial" charset="0"/>
              </a:rPr>
              <a:t>TEICrete</a:t>
            </a:r>
            <a:r>
              <a:rPr lang="en-US" sz="1800" b="1" dirty="0" smtClean="0">
                <a:solidFill>
                  <a:srgbClr val="FFFFFF"/>
                </a:solidFill>
                <a:effectLst>
                  <a:outerShdw blurRad="38100" dist="38100" dir="2700000" algn="tl">
                    <a:srgbClr val="000000"/>
                  </a:outerShdw>
                </a:effectLst>
                <a:cs typeface="Arial" charset="0"/>
              </a:rPr>
              <a:t> </a:t>
            </a:r>
            <a:br>
              <a:rPr lang="en-US" sz="1800" b="1" dirty="0" smtClean="0">
                <a:solidFill>
                  <a:srgbClr val="FFFFFF"/>
                </a:solidFill>
                <a:effectLst>
                  <a:outerShdw blurRad="38100" dist="38100" dir="2700000" algn="tl">
                    <a:srgbClr val="000000"/>
                  </a:outerShdw>
                </a:effectLst>
                <a:cs typeface="Arial" charset="0"/>
              </a:rPr>
            </a:br>
            <a:r>
              <a:rPr lang="en-US" sz="1800" b="1" dirty="0" err="1" smtClean="0">
                <a:solidFill>
                  <a:srgbClr val="FFFFFF"/>
                </a:solidFill>
                <a:effectLst>
                  <a:outerShdw blurRad="38100" dist="38100" dir="2700000" algn="tl">
                    <a:srgbClr val="000000"/>
                  </a:outerShdw>
                </a:effectLst>
                <a:cs typeface="Arial" charset="0"/>
              </a:rPr>
              <a:t>Heraklion</a:t>
            </a:r>
            <a:r>
              <a:rPr lang="en-US" sz="1800" b="1" dirty="0" smtClean="0">
                <a:solidFill>
                  <a:srgbClr val="FFFFFF"/>
                </a:solidFill>
                <a:effectLst>
                  <a:outerShdw blurRad="38100" dist="38100" dir="2700000" algn="tl">
                    <a:srgbClr val="000000"/>
                  </a:outerShdw>
                </a:effectLst>
                <a:cs typeface="Arial" charset="0"/>
              </a:rPr>
              <a:t> Crete, Greece</a:t>
            </a:r>
            <a:endParaRPr lang="el-GR" sz="1800" b="1" dirty="0">
              <a:solidFill>
                <a:srgbClr val="FFFFFF"/>
              </a:solidFill>
              <a:effectLst>
                <a:outerShdw blurRad="38100" dist="38100" dir="2700000" algn="tl">
                  <a:srgbClr val="000000"/>
                </a:outerShdw>
              </a:effectLst>
              <a:cs typeface="Arial" charset="0"/>
            </a:endParaRPr>
          </a:p>
        </p:txBody>
      </p:sp>
      <p:sp>
        <p:nvSpPr>
          <p:cNvPr id="2051" name="Oval 15"/>
          <p:cNvSpPr>
            <a:spLocks noChangeArrowheads="1"/>
          </p:cNvSpPr>
          <p:nvPr userDrawn="1"/>
        </p:nvSpPr>
        <p:spPr bwMode="auto">
          <a:xfrm>
            <a:off x="101600" y="5241925"/>
            <a:ext cx="1487488" cy="1539875"/>
          </a:xfrm>
          <a:prstGeom prst="ellipse">
            <a:avLst/>
          </a:prstGeom>
          <a:solidFill>
            <a:schemeClr val="bg1"/>
          </a:solidFill>
          <a:ln w="9525">
            <a:solidFill>
              <a:schemeClr val="bg1"/>
            </a:solidFill>
            <a:round/>
            <a:headEnd/>
            <a:tailEnd/>
          </a:ln>
        </p:spPr>
        <p:txBody>
          <a:bodyPr wrap="none" anchor="ctr"/>
          <a:lstStyle/>
          <a:p>
            <a:endParaRPr lang="el-GR">
              <a:solidFill>
                <a:srgbClr val="000000"/>
              </a:solidFill>
            </a:endParaRPr>
          </a:p>
        </p:txBody>
      </p:sp>
      <p:pic>
        <p:nvPicPr>
          <p:cNvPr id="2052" name="Picture 7"/>
          <p:cNvPicPr>
            <a:picLocks noChangeAspect="1" noChangeArrowheads="1"/>
          </p:cNvPicPr>
          <p:nvPr userDrawn="1"/>
        </p:nvPicPr>
        <p:blipFill>
          <a:blip r:embed="rId14" cstate="email">
            <a:clrChange>
              <a:clrFrom>
                <a:srgbClr val="FFFFFF"/>
              </a:clrFrom>
              <a:clrTo>
                <a:srgbClr val="FFFFFF">
                  <a:alpha val="0"/>
                </a:srgbClr>
              </a:clrTo>
            </a:clrChange>
            <a:lum bright="-26000" contrast="-100000"/>
            <a:extLst>
              <a:ext uri="{28A0092B-C50C-407E-A947-70E740481C1C}">
                <a14:useLocalDpi xmlns:a14="http://schemas.microsoft.com/office/drawing/2010/main" val="0"/>
              </a:ext>
            </a:extLst>
          </a:blip>
          <a:srcRect/>
          <a:stretch>
            <a:fillRect/>
          </a:stretch>
        </p:blipFill>
        <p:spPr bwMode="auto">
          <a:xfrm>
            <a:off x="55563" y="5213350"/>
            <a:ext cx="15732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p:cNvSpPr>
            <a:spLocks noChangeArrowheads="1"/>
          </p:cNvSpPr>
          <p:nvPr userDrawn="1"/>
        </p:nvSpPr>
        <p:spPr bwMode="auto">
          <a:xfrm>
            <a:off x="0" y="1319213"/>
            <a:ext cx="9209088" cy="1774825"/>
          </a:xfrm>
          <a:prstGeom prst="rect">
            <a:avLst/>
          </a:prstGeom>
          <a:solidFill>
            <a:srgbClr val="80808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800">
              <a:solidFill>
                <a:srgbClr val="000000"/>
              </a:solidFill>
            </a:endParaRPr>
          </a:p>
        </p:txBody>
      </p:sp>
      <p:sp>
        <p:nvSpPr>
          <p:cNvPr id="2054" name="Rectangle 6"/>
          <p:cNvSpPr>
            <a:spLocks noChangeArrowheads="1"/>
          </p:cNvSpPr>
          <p:nvPr userDrawn="1"/>
        </p:nvSpPr>
        <p:spPr bwMode="auto">
          <a:xfrm>
            <a:off x="-3175" y="1317625"/>
            <a:ext cx="6991350" cy="77788"/>
          </a:xfrm>
          <a:prstGeom prst="rect">
            <a:avLst/>
          </a:prstGeom>
          <a:solidFill>
            <a:srgbClr val="0057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l-GR" sz="2400">
              <a:solidFill>
                <a:srgbClr val="000000"/>
              </a:solidFill>
              <a:latin typeface="Times New Roman" charset="0"/>
            </a:endParaRPr>
          </a:p>
        </p:txBody>
      </p:sp>
      <p:sp>
        <p:nvSpPr>
          <p:cNvPr id="2" name="Rectangle 8"/>
          <p:cNvSpPr>
            <a:spLocks noChangeArrowheads="1"/>
          </p:cNvSpPr>
          <p:nvPr userDrawn="1"/>
        </p:nvSpPr>
        <p:spPr bwMode="auto">
          <a:xfrm>
            <a:off x="0" y="0"/>
            <a:ext cx="9144000" cy="731838"/>
          </a:xfrm>
          <a:prstGeom prst="rect">
            <a:avLst/>
          </a:prstGeom>
          <a:solidFill>
            <a:srgbClr val="005777"/>
          </a:solidFill>
          <a:ln w="9525">
            <a:noFill/>
            <a:miter lim="800000"/>
            <a:headEnd/>
            <a:tailEnd/>
          </a:ln>
        </p:spPr>
        <p:txBody>
          <a:bodyPr wrap="none" anchor="ctr"/>
          <a:lstStyle/>
          <a:p>
            <a:pPr marL="3175" algn="r" eaLnBrk="0" hangingPunct="0">
              <a:lnSpc>
                <a:spcPct val="110000"/>
              </a:lnSpc>
              <a:defRPr/>
            </a:pPr>
            <a:r>
              <a:rPr lang="en-US" sz="2000" b="1" dirty="0" smtClean="0">
                <a:solidFill>
                  <a:srgbClr val="FFFFFF"/>
                </a:solidFill>
                <a:effectLst>
                  <a:outerShdw blurRad="38100" dist="38100" dir="2700000" algn="tl">
                    <a:srgbClr val="000000"/>
                  </a:outerShdw>
                </a:effectLst>
                <a:latin typeface="Arial Narrow"/>
                <a:cs typeface="Arial Narrow"/>
              </a:rPr>
              <a:t>Technological Educational Institute of Crete</a:t>
            </a:r>
            <a:endParaRPr lang="el-GR" sz="2000" b="1" dirty="0" smtClean="0">
              <a:solidFill>
                <a:srgbClr val="FFFFFF"/>
              </a:solidFill>
              <a:effectLst>
                <a:outerShdw blurRad="38100" dist="38100" dir="2700000" algn="tl">
                  <a:srgbClr val="000000"/>
                </a:outerShdw>
              </a:effectLst>
              <a:latin typeface="Arial Narrow"/>
              <a:cs typeface="Arial Narrow"/>
            </a:endParaRPr>
          </a:p>
        </p:txBody>
      </p:sp>
      <p:sp>
        <p:nvSpPr>
          <p:cNvPr id="21" name="Rectangle 5"/>
          <p:cNvSpPr>
            <a:spLocks noChangeArrowheads="1"/>
          </p:cNvSpPr>
          <p:nvPr userDrawn="1"/>
        </p:nvSpPr>
        <p:spPr bwMode="auto">
          <a:xfrm>
            <a:off x="2505075" y="3022600"/>
            <a:ext cx="6667500" cy="77788"/>
          </a:xfrm>
          <a:prstGeom prst="rect">
            <a:avLst/>
          </a:prstGeom>
          <a:solidFill>
            <a:schemeClr val="accent1">
              <a:lumMod val="50000"/>
            </a:schemeClr>
          </a:solidFill>
          <a:ln w="9525">
            <a:noFill/>
            <a:miter lim="800000"/>
            <a:headEnd/>
            <a:tailEnd/>
          </a:ln>
        </p:spPr>
        <p:txBody>
          <a:bodyPr wrap="none" anchor="ctr"/>
          <a:lstStyle/>
          <a:p>
            <a:pPr algn="ctr">
              <a:defRPr/>
            </a:pPr>
            <a:endParaRPr kumimoji="1" lang="el-GR" sz="2400" dirty="0">
              <a:solidFill>
                <a:srgbClr val="000000"/>
              </a:solidFill>
              <a:latin typeface="Times New Roman" pitchFamily="18" charset="0"/>
              <a:ea typeface="ＭＳ Ｐゴシック" pitchFamily="-111" charset="-128"/>
              <a:cs typeface="+mn-cs"/>
            </a:endParaRPr>
          </a:p>
        </p:txBody>
      </p:sp>
      <p:pic>
        <p:nvPicPr>
          <p:cNvPr id="11" name="Imagen 34"/>
          <p:cNvPicPr/>
          <p:nvPr userDrawn="1"/>
        </p:nvPicPr>
        <p:blipFill>
          <a:blip r:embed="rId15" cstate="email">
            <a:extLst>
              <a:ext uri="{28A0092B-C50C-407E-A947-70E740481C1C}">
                <a14:useLocalDpi xmlns:a14="http://schemas.microsoft.com/office/drawing/2010/main" val="0"/>
              </a:ext>
            </a:extLst>
          </a:blip>
          <a:stretch>
            <a:fillRect/>
          </a:stretch>
        </p:blipFill>
        <p:spPr>
          <a:xfrm>
            <a:off x="5592762" y="4559984"/>
            <a:ext cx="3131798" cy="681941"/>
          </a:xfrm>
          <a:prstGeom prst="rect">
            <a:avLst/>
          </a:prstGeom>
        </p:spPr>
      </p:pic>
      <p:pic>
        <p:nvPicPr>
          <p:cNvPr id="12" name="Imagen 50"/>
          <p:cNvPicPr/>
          <p:nvPr userDrawn="1"/>
        </p:nvPicPr>
        <p:blipFill>
          <a:blip r:embed="rId16" cstate="email">
            <a:extLst>
              <a:ext uri="{28A0092B-C50C-407E-A947-70E740481C1C}">
                <a14:useLocalDpi xmlns:a14="http://schemas.microsoft.com/office/drawing/2010/main" val="0"/>
              </a:ext>
            </a:extLst>
          </a:blip>
          <a:stretch>
            <a:fillRect/>
          </a:stretch>
        </p:blipFill>
        <p:spPr>
          <a:xfrm>
            <a:off x="5571405" y="5467537"/>
            <a:ext cx="3106436" cy="1117225"/>
          </a:xfrm>
          <a:prstGeom prst="rect">
            <a:avLst/>
          </a:prstGeom>
          <a:noFill/>
          <a:ln>
            <a:noFill/>
          </a:ln>
        </p:spPr>
      </p:pic>
    </p:spTree>
    <p:extLst>
      <p:ext uri="{BB962C8B-B14F-4D97-AF65-F5344CB8AC3E}">
        <p14:creationId xmlns:p14="http://schemas.microsoft.com/office/powerpoint/2010/main" val="14109455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l" rtl="0" eaLnBrk="0" fontAlgn="base" hangingPunct="0">
        <a:spcBef>
          <a:spcPct val="0"/>
        </a:spcBef>
        <a:spcAft>
          <a:spcPct val="0"/>
        </a:spcAft>
        <a:defRPr sz="23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2pPr>
      <a:lvl3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3pPr>
      <a:lvl4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4pPr>
      <a:lvl5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5pPr>
      <a:lvl6pPr marL="457200" algn="l" rtl="0" fontAlgn="base">
        <a:spcBef>
          <a:spcPct val="0"/>
        </a:spcBef>
        <a:spcAft>
          <a:spcPct val="0"/>
        </a:spcAft>
        <a:defRPr sz="2300">
          <a:solidFill>
            <a:schemeClr val="tx2"/>
          </a:solidFill>
          <a:latin typeface="Trebuchet MS" pitchFamily="34" charset="0"/>
        </a:defRPr>
      </a:lvl6pPr>
      <a:lvl7pPr marL="914400" algn="l" rtl="0" fontAlgn="base">
        <a:spcBef>
          <a:spcPct val="0"/>
        </a:spcBef>
        <a:spcAft>
          <a:spcPct val="0"/>
        </a:spcAft>
        <a:defRPr sz="2300">
          <a:solidFill>
            <a:schemeClr val="tx2"/>
          </a:solidFill>
          <a:latin typeface="Trebuchet MS" pitchFamily="34" charset="0"/>
        </a:defRPr>
      </a:lvl7pPr>
      <a:lvl8pPr marL="1371600" algn="l" rtl="0" fontAlgn="base">
        <a:spcBef>
          <a:spcPct val="0"/>
        </a:spcBef>
        <a:spcAft>
          <a:spcPct val="0"/>
        </a:spcAft>
        <a:defRPr sz="2300">
          <a:solidFill>
            <a:schemeClr val="tx2"/>
          </a:solidFill>
          <a:latin typeface="Trebuchet MS" pitchFamily="34" charset="0"/>
        </a:defRPr>
      </a:lvl8pPr>
      <a:lvl9pPr marL="1828800" algn="l" rtl="0" fontAlgn="base">
        <a:spcBef>
          <a:spcPct val="0"/>
        </a:spcBef>
        <a:spcAft>
          <a:spcPct val="0"/>
        </a:spcAft>
        <a:defRPr sz="2300">
          <a:solidFill>
            <a:schemeClr val="tx2"/>
          </a:solidFill>
          <a:latin typeface="Trebuchet MS" pitchFamily="34" charset="0"/>
        </a:defRPr>
      </a:lvl9pPr>
    </p:titleStyle>
    <p:bodyStyle>
      <a:lvl1pPr marL="269875" indent="-269875" algn="l" rtl="0" eaLnBrk="0" fontAlgn="base" hangingPunct="0">
        <a:spcBef>
          <a:spcPct val="25000"/>
        </a:spcBef>
        <a:spcAft>
          <a:spcPct val="0"/>
        </a:spcAft>
        <a:buFont typeface="Wingdings" charset="0"/>
        <a:buChar char="§"/>
        <a:defRPr sz="1700">
          <a:solidFill>
            <a:schemeClr val="tx1"/>
          </a:solidFill>
          <a:latin typeface="+mn-lt"/>
          <a:ea typeface="ＭＳ Ｐゴシック" charset="0"/>
          <a:cs typeface="ＭＳ Ｐゴシック" charset="0"/>
        </a:defRPr>
      </a:lvl1pPr>
      <a:lvl2pPr marL="627063" indent="-177800" algn="l" rtl="0" eaLnBrk="0" fontAlgn="base" hangingPunct="0">
        <a:spcBef>
          <a:spcPct val="20000"/>
        </a:spcBef>
        <a:spcAft>
          <a:spcPct val="0"/>
        </a:spcAft>
        <a:buFont typeface="Arial" charset="0"/>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500">
          <a:solidFill>
            <a:schemeClr val="tx1"/>
          </a:solidFill>
          <a:latin typeface="+mn-lt"/>
          <a:ea typeface="ＭＳ Ｐゴシック" charset="0"/>
        </a:defRPr>
      </a:lvl3pPr>
      <a:lvl4pPr marL="1550988" indent="-228600" algn="l" rtl="0" eaLnBrk="0" fontAlgn="base" hangingPunct="0">
        <a:spcBef>
          <a:spcPct val="20000"/>
        </a:spcBef>
        <a:spcAft>
          <a:spcPct val="0"/>
        </a:spcAft>
        <a:buChar char="–"/>
        <a:defRPr sz="1400">
          <a:solidFill>
            <a:schemeClr val="tx1"/>
          </a:solidFill>
          <a:latin typeface="+mn-lt"/>
          <a:ea typeface="ＭＳ Ｐゴシック" charset="0"/>
        </a:defRPr>
      </a:lvl4pPr>
      <a:lvl5pPr marL="1978025" indent="-228600" algn="l" rtl="0" eaLnBrk="0" fontAlgn="base" hangingPunct="0">
        <a:spcBef>
          <a:spcPct val="20000"/>
        </a:spcBef>
        <a:spcAft>
          <a:spcPct val="0"/>
        </a:spcAft>
        <a:buChar char="»"/>
        <a:defRPr sz="1000">
          <a:solidFill>
            <a:schemeClr val="tx1"/>
          </a:solidFill>
          <a:latin typeface="+mn-lt"/>
          <a:ea typeface="ＭＳ Ｐゴシック" charset="0"/>
        </a:defRPr>
      </a:lvl5pPr>
      <a:lvl6pPr marL="2435225" indent="-228600" algn="l" rtl="0" fontAlgn="base">
        <a:spcBef>
          <a:spcPct val="20000"/>
        </a:spcBef>
        <a:spcAft>
          <a:spcPct val="0"/>
        </a:spcAft>
        <a:buChar char="»"/>
        <a:defRPr sz="1000">
          <a:solidFill>
            <a:schemeClr val="tx1"/>
          </a:solidFill>
          <a:latin typeface="+mn-lt"/>
        </a:defRPr>
      </a:lvl6pPr>
      <a:lvl7pPr marL="2892425" indent="-228600" algn="l" rtl="0" fontAlgn="base">
        <a:spcBef>
          <a:spcPct val="20000"/>
        </a:spcBef>
        <a:spcAft>
          <a:spcPct val="0"/>
        </a:spcAft>
        <a:buChar char="»"/>
        <a:defRPr sz="1000">
          <a:solidFill>
            <a:schemeClr val="tx1"/>
          </a:solidFill>
          <a:latin typeface="+mn-lt"/>
        </a:defRPr>
      </a:lvl7pPr>
      <a:lvl8pPr marL="3349625" indent="-228600" algn="l" rtl="0" fontAlgn="base">
        <a:spcBef>
          <a:spcPct val="20000"/>
        </a:spcBef>
        <a:spcAft>
          <a:spcPct val="0"/>
        </a:spcAft>
        <a:buChar char="»"/>
        <a:defRPr sz="1000">
          <a:solidFill>
            <a:schemeClr val="tx1"/>
          </a:solidFill>
          <a:latin typeface="+mn-lt"/>
        </a:defRPr>
      </a:lvl8pPr>
      <a:lvl9pPr marL="3806825" indent="-228600" algn="l" rtl="0" fontAlgn="base">
        <a:spcBef>
          <a:spcPct val="20000"/>
        </a:spcBef>
        <a:spcAft>
          <a:spcPct val="0"/>
        </a:spcAft>
        <a:buChar char="»"/>
        <a:defRPr sz="1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0">
            <a:extLst>
              <a:ext uri="{FF2B5EF4-FFF2-40B4-BE49-F238E27FC236}">
                <a16:creationId xmlns="" xmlns:a16="http://schemas.microsoft.com/office/drawing/2014/main"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68018"/>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prstClr val="white"/>
                </a:solidFill>
              </a:rPr>
              <a:t>UNIDAD 13</a:t>
            </a:r>
          </a:p>
          <a:p>
            <a:pPr algn="ctr"/>
            <a:r>
              <a:rPr lang="en-US" sz="3600" dirty="0" smtClean="0">
                <a:solidFill>
                  <a:prstClr val="white"/>
                </a:solidFill>
              </a:rPr>
              <a:t>EL BUS I2C</a:t>
            </a:r>
            <a:endParaRPr lang="el-GR" dirty="0"/>
          </a:p>
        </p:txBody>
      </p:sp>
      <p:pic>
        <p:nvPicPr>
          <p:cNvPr id="12" name="Imagen 34">
            <a:extLst>
              <a:ext uri="{FF2B5EF4-FFF2-40B4-BE49-F238E27FC236}">
                <a16:creationId xmlns="" xmlns:a16="http://schemas.microsoft.com/office/drawing/2014/main"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0" y="7639"/>
            <a:ext cx="9144000" cy="1180531"/>
          </a:xfrm>
          <a:prstGeom prst="rect">
            <a:avLst/>
          </a:prstGeom>
          <a:gradFill flip="none" rotWithShape="1">
            <a:gsLst>
              <a:gs pos="0">
                <a:schemeClr val="tx2">
                  <a:lumMod val="40000"/>
                  <a:lumOff val="60000"/>
                  <a:alpha val="36000"/>
                </a:schemeClr>
              </a:gs>
              <a:gs pos="100000">
                <a:schemeClr val="bg1">
                  <a:alpha val="0"/>
                </a:schemeClr>
              </a:gs>
              <a:gs pos="49000">
                <a:schemeClr val="tx2">
                  <a:lumMod val="20000"/>
                  <a:lumOff val="80000"/>
                  <a:alpha val="3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0681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1236937"/>
            <a:ext cx="8454134" cy="163891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69875" indent="-269875" algn="just" eaLnBrk="0" hangingPunct="0">
              <a:lnSpc>
                <a:spcPct val="110000"/>
              </a:lnSpc>
              <a:spcBef>
                <a:spcPts val="480"/>
              </a:spcBef>
              <a:buFont typeface="Wingdings" pitchFamily="2" charset="2"/>
              <a:buChar char="§"/>
            </a:pPr>
            <a:r>
              <a:rPr lang="en-US" sz="2000" b="1" dirty="0" smtClean="0">
                <a:latin typeface="+mn-lt"/>
              </a:rPr>
              <a:t>La </a:t>
            </a:r>
            <a:r>
              <a:rPr lang="en-US" sz="2000" b="1" dirty="0" err="1" smtClean="0">
                <a:latin typeface="+mn-lt"/>
              </a:rPr>
              <a:t>trama</a:t>
            </a:r>
            <a:r>
              <a:rPr lang="en-US" sz="2000" b="1" dirty="0" smtClean="0">
                <a:latin typeface="+mn-lt"/>
              </a:rPr>
              <a:t> I2C:</a:t>
            </a:r>
          </a:p>
          <a:p>
            <a:pPr marL="269875" indent="-269875" algn="just" eaLnBrk="0" hangingPunct="0">
              <a:lnSpc>
                <a:spcPct val="110000"/>
              </a:lnSpc>
              <a:spcBef>
                <a:spcPts val="480"/>
              </a:spcBef>
              <a:buFont typeface="Wingdings" pitchFamily="2" charset="2"/>
              <a:buChar char="§"/>
            </a:pPr>
            <a:endParaRPr lang="en-US" sz="2000" b="1" dirty="0" smtClean="0">
              <a:latin typeface="+mn-lt"/>
            </a:endParaRPr>
          </a:p>
          <a:p>
            <a:pPr marL="800100" lvl="1" indent="-342900" algn="just" eaLnBrk="0" hangingPunct="0">
              <a:lnSpc>
                <a:spcPct val="110000"/>
              </a:lnSpc>
              <a:spcBef>
                <a:spcPts val="480"/>
              </a:spcBef>
              <a:buFont typeface="Wingdings" panose="05000000000000000000" pitchFamily="2" charset="2"/>
              <a:buChar char="ü"/>
            </a:pPr>
            <a:r>
              <a:rPr lang="en-US" sz="2000" i="1" dirty="0" smtClean="0">
                <a:latin typeface="+mn-lt"/>
              </a:rPr>
              <a:t>Toda </a:t>
            </a:r>
            <a:r>
              <a:rPr lang="en-US" sz="2000" i="1" dirty="0" err="1" smtClean="0">
                <a:latin typeface="+mn-lt"/>
              </a:rPr>
              <a:t>transferencia</a:t>
            </a:r>
            <a:r>
              <a:rPr lang="en-US" sz="2000" i="1" dirty="0" smtClean="0">
                <a:latin typeface="+mn-lt"/>
              </a:rPr>
              <a:t> I2C </a:t>
            </a:r>
            <a:r>
              <a:rPr lang="en-US" sz="2000" i="1" dirty="0" err="1" smtClean="0">
                <a:latin typeface="+mn-lt"/>
              </a:rPr>
              <a:t>consiste</a:t>
            </a:r>
            <a:r>
              <a:rPr lang="en-US" sz="2000" i="1" dirty="0" smtClean="0">
                <a:latin typeface="+mn-lt"/>
              </a:rPr>
              <a:t> en </a:t>
            </a:r>
            <a:r>
              <a:rPr lang="en-US" sz="2000" i="1" dirty="0" err="1" smtClean="0">
                <a:latin typeface="+mn-lt"/>
              </a:rPr>
              <a:t>una</a:t>
            </a:r>
            <a:r>
              <a:rPr lang="en-US" sz="2000" i="1" dirty="0" smtClean="0">
                <a:latin typeface="+mn-lt"/>
              </a:rPr>
              <a:t> </a:t>
            </a:r>
            <a:r>
              <a:rPr lang="en-US" sz="2000" i="1" dirty="0" err="1" smtClean="0">
                <a:latin typeface="+mn-lt"/>
              </a:rPr>
              <a:t>trama</a:t>
            </a:r>
            <a:r>
              <a:rPr lang="en-US" sz="2000" i="1" dirty="0" smtClean="0">
                <a:latin typeface="+mn-lt"/>
              </a:rPr>
              <a:t> de </a:t>
            </a:r>
            <a:r>
              <a:rPr lang="en-US" sz="2000" i="1" dirty="0" err="1" smtClean="0">
                <a:latin typeface="+mn-lt"/>
              </a:rPr>
              <a:t>uno</a:t>
            </a:r>
            <a:r>
              <a:rPr lang="en-US" sz="2000" i="1" dirty="0" smtClean="0">
                <a:latin typeface="+mn-lt"/>
              </a:rPr>
              <a:t> o </a:t>
            </a:r>
            <a:r>
              <a:rPr lang="en-US" sz="2000" i="1" dirty="0" err="1" smtClean="0">
                <a:latin typeface="+mn-lt"/>
              </a:rPr>
              <a:t>varios</a:t>
            </a:r>
            <a:r>
              <a:rPr lang="en-US" sz="2000" i="1" dirty="0" smtClean="0">
                <a:latin typeface="+mn-lt"/>
              </a:rPr>
              <a:t> bytes</a:t>
            </a:r>
            <a:endParaRPr lang="en-US" sz="2000" i="1" dirty="0">
              <a:latin typeface="+mn-lt"/>
            </a:endParaRPr>
          </a:p>
          <a:p>
            <a:pPr marL="269875" indent="-269875" algn="just" eaLnBrk="0" hangingPunct="0">
              <a:lnSpc>
                <a:spcPct val="110000"/>
              </a:lnSpc>
              <a:spcBef>
                <a:spcPts val="480"/>
              </a:spcBef>
              <a:buFont typeface="Wingdings" pitchFamily="2" charset="2"/>
              <a:buChar char="§"/>
            </a:pPr>
            <a:endParaRPr lang="en-US" sz="20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10</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TERMINOLOGÍA DEL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10</a:t>
            </a:fld>
            <a:endParaRPr lang="el-GR" sz="1000" dirty="0"/>
          </a:p>
        </p:txBody>
      </p:sp>
      <p:pic>
        <p:nvPicPr>
          <p:cNvPr id="4098" name="Picture 2"/>
          <p:cNvPicPr>
            <a:picLocks noChangeAspect="1" noChangeArrowheads="1"/>
          </p:cNvPicPr>
          <p:nvPr/>
        </p:nvPicPr>
        <p:blipFill>
          <a:blip r:embed="rId5"/>
          <a:srcRect/>
          <a:stretch>
            <a:fillRect/>
          </a:stretch>
        </p:blipFill>
        <p:spPr bwMode="auto">
          <a:xfrm>
            <a:off x="380245" y="2845824"/>
            <a:ext cx="8309478" cy="2951977"/>
          </a:xfrm>
          <a:prstGeom prst="rect">
            <a:avLst/>
          </a:prstGeom>
          <a:noFill/>
          <a:ln w="9525">
            <a:noFill/>
            <a:miter lim="800000"/>
            <a:headEnd/>
            <a:tailEnd/>
          </a:ln>
          <a:effectLst/>
        </p:spPr>
      </p:pic>
    </p:spTree>
    <p:extLst>
      <p:ext uri="{BB962C8B-B14F-4D97-AF65-F5344CB8AC3E}">
        <p14:creationId xmlns:p14="http://schemas.microsoft.com/office/powerpoint/2010/main" val="1729732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1647" y="829531"/>
            <a:ext cx="8595482" cy="55092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r>
              <a:rPr lang="es-ES" sz="2000" dirty="0" smtClean="0"/>
              <a:t> </a:t>
            </a:r>
            <a:r>
              <a:rPr lang="es-ES" sz="2000" dirty="0" smtClean="0">
                <a:latin typeface="+mn-lt"/>
              </a:rPr>
              <a:t>Las funciones que contiene se encargan de manejar adecuadamente los circuitos electrónicos (hardware) integrados en el controlador </a:t>
            </a:r>
            <a:r>
              <a:rPr lang="es-ES" sz="2000" dirty="0" err="1" smtClean="0">
                <a:latin typeface="+mn-lt"/>
              </a:rPr>
              <a:t>Arduino</a:t>
            </a:r>
            <a:r>
              <a:rPr lang="es-ES" sz="2000" dirty="0" smtClean="0">
                <a:latin typeface="+mn-lt"/>
              </a:rPr>
              <a:t> para implementar lo que al principio de esta Unidad 7 denominábamos como “</a:t>
            </a:r>
            <a:r>
              <a:rPr lang="es-ES" sz="2000" i="1" dirty="0" smtClean="0">
                <a:latin typeface="+mn-lt"/>
              </a:rPr>
              <a:t>SSP” (</a:t>
            </a:r>
            <a:r>
              <a:rPr lang="es-ES" sz="2000" i="1" dirty="0" err="1" smtClean="0">
                <a:latin typeface="+mn-lt"/>
              </a:rPr>
              <a:t>Synchronous</a:t>
            </a:r>
            <a:r>
              <a:rPr lang="es-ES" sz="2000" i="1" dirty="0" smtClean="0">
                <a:latin typeface="+mn-lt"/>
              </a:rPr>
              <a:t> Serial Port </a:t>
            </a:r>
            <a:r>
              <a:rPr lang="es-ES" sz="2000" dirty="0" smtClean="0">
                <a:latin typeface="+mn-lt"/>
              </a:rPr>
              <a:t>– Puerta Serie Síncrona). La librería “</a:t>
            </a:r>
            <a:r>
              <a:rPr lang="es-ES" sz="2000" i="1" dirty="0" err="1" smtClean="0">
                <a:latin typeface="+mn-lt"/>
              </a:rPr>
              <a:t>Wire</a:t>
            </a:r>
            <a:r>
              <a:rPr lang="es-ES" sz="2000" i="1" dirty="0" smtClean="0">
                <a:latin typeface="+mn-lt"/>
              </a:rPr>
              <a:t>” se instaló directamente junto </a:t>
            </a:r>
            <a:r>
              <a:rPr lang="es-ES" sz="2000" dirty="0" smtClean="0">
                <a:latin typeface="+mn-lt"/>
              </a:rPr>
              <a:t>con el entorno de trabajo (IDE) del </a:t>
            </a:r>
            <a:r>
              <a:rPr lang="es-ES" sz="2000" dirty="0" err="1" smtClean="0">
                <a:latin typeface="+mn-lt"/>
              </a:rPr>
              <a:t>Arduino</a:t>
            </a:r>
            <a:r>
              <a:rPr lang="es-ES" sz="2000" dirty="0" smtClean="0">
                <a:latin typeface="+mn-lt"/>
              </a:rPr>
              <a:t>.</a:t>
            </a:r>
          </a:p>
          <a:p>
            <a:endParaRPr lang="es-ES" sz="2000" b="1" dirty="0" smtClean="0"/>
          </a:p>
          <a:p>
            <a:r>
              <a:rPr lang="en-US" sz="2000" b="1" dirty="0" err="1" smtClean="0">
                <a:latin typeface="+mn-lt"/>
              </a:rPr>
              <a:t>Función</a:t>
            </a:r>
            <a:r>
              <a:rPr lang="en-US" sz="2000" b="1" dirty="0" smtClean="0">
                <a:latin typeface="+mn-lt"/>
              </a:rPr>
              <a:t>: </a:t>
            </a:r>
            <a:r>
              <a:rPr lang="en-US" sz="2000" b="1" dirty="0" err="1" smtClean="0">
                <a:latin typeface="+mn-lt"/>
              </a:rPr>
              <a:t>Wire.begin</a:t>
            </a:r>
            <a:r>
              <a:rPr lang="en-US" sz="2000" b="1" dirty="0" smtClean="0">
                <a:latin typeface="+mn-lt"/>
              </a:rPr>
              <a:t>()</a:t>
            </a:r>
          </a:p>
          <a:p>
            <a:pPr algn="ctr"/>
            <a:r>
              <a:rPr lang="es-ES" sz="2000" b="1" dirty="0" smtClean="0">
                <a:latin typeface="+mn-lt"/>
              </a:rPr>
              <a:t>Sintaxis</a:t>
            </a:r>
            <a:r>
              <a:rPr lang="es-ES" sz="2000" b="1" i="1" dirty="0" smtClean="0">
                <a:latin typeface="+mn-lt"/>
              </a:rPr>
              <a:t>:</a:t>
            </a:r>
            <a:r>
              <a:rPr lang="es-ES" sz="2000" i="1" dirty="0" smtClean="0">
                <a:latin typeface="+mn-lt"/>
              </a:rPr>
              <a:t> </a:t>
            </a:r>
            <a:r>
              <a:rPr lang="es-ES" sz="2000" i="1" dirty="0" err="1" smtClean="0">
                <a:latin typeface="+mn-lt"/>
              </a:rPr>
              <a:t>Wire.begin</a:t>
            </a:r>
            <a:r>
              <a:rPr lang="es-ES" sz="2000" i="1" dirty="0" smtClean="0">
                <a:latin typeface="+mn-lt"/>
              </a:rPr>
              <a:t>(dirección);</a:t>
            </a:r>
          </a:p>
          <a:p>
            <a:pPr algn="ctr"/>
            <a:endParaRPr lang="es-ES" sz="2000" i="1" dirty="0" smtClean="0">
              <a:latin typeface="+mn-lt"/>
            </a:endParaRPr>
          </a:p>
          <a:p>
            <a:r>
              <a:rPr lang="es-ES" sz="2000" dirty="0" smtClean="0">
                <a:latin typeface="+mn-lt"/>
              </a:rPr>
              <a:t>	</a:t>
            </a:r>
            <a:r>
              <a:rPr lang="es-ES" sz="2000" i="1" dirty="0" smtClean="0">
                <a:latin typeface="+mn-lt"/>
              </a:rPr>
              <a:t>dirección</a:t>
            </a:r>
            <a:r>
              <a:rPr lang="es-ES" sz="2000" dirty="0" smtClean="0">
                <a:latin typeface="+mn-lt"/>
              </a:rPr>
              <a:t>: Es un número entero de 7 bits (de 0 a 128) opcional. Si no se 	indica se considera que el dispositivo, en este caso el </a:t>
            </a:r>
            <a:r>
              <a:rPr lang="es-ES" sz="2000" dirty="0" err="1" smtClean="0">
                <a:latin typeface="+mn-lt"/>
              </a:rPr>
              <a:t>Arduino</a:t>
            </a:r>
            <a:r>
              <a:rPr lang="es-ES" sz="2000" dirty="0" smtClean="0">
                <a:latin typeface="+mn-lt"/>
              </a:rPr>
              <a:t> NANO, 	actuará como </a:t>
            </a:r>
            <a:r>
              <a:rPr lang="es-ES" sz="2000" dirty="0" err="1" smtClean="0">
                <a:latin typeface="+mn-lt"/>
              </a:rPr>
              <a:t>Master</a:t>
            </a:r>
            <a:r>
              <a:rPr lang="es-ES" sz="2000" dirty="0" smtClean="0">
                <a:latin typeface="+mn-lt"/>
              </a:rPr>
              <a:t> o Host. Si se indica, ése número representa la 	dirección. Se supone que en este caso el </a:t>
            </a:r>
            <a:r>
              <a:rPr lang="es-ES" sz="2000" dirty="0" err="1" smtClean="0">
                <a:latin typeface="+mn-lt"/>
              </a:rPr>
              <a:t>Arduino</a:t>
            </a:r>
            <a:r>
              <a:rPr lang="es-ES" sz="2000" dirty="0" smtClean="0">
                <a:latin typeface="+mn-lt"/>
              </a:rPr>
              <a:t> NANO trabajará como 	esclavo o </a:t>
            </a:r>
            <a:r>
              <a:rPr lang="es-ES" sz="2000" dirty="0" err="1" smtClean="0">
                <a:latin typeface="+mn-lt"/>
              </a:rPr>
              <a:t>slave</a:t>
            </a:r>
            <a:r>
              <a:rPr lang="es-ES" sz="2000" dirty="0" smtClean="0">
                <a:latin typeface="+mn-lt"/>
              </a:rPr>
              <a:t>.</a:t>
            </a:r>
          </a:p>
          <a:p>
            <a:endParaRPr lang="es-ES" sz="1800" dirty="0" smtClean="0"/>
          </a:p>
          <a:p>
            <a:pPr>
              <a:buFont typeface="Arial" pitchFamily="34" charset="0"/>
              <a:buChar char="•"/>
            </a:pPr>
            <a:r>
              <a:rPr lang="es-ES" sz="1800" i="1" dirty="0" smtClean="0"/>
              <a:t> En el caso del </a:t>
            </a:r>
            <a:r>
              <a:rPr lang="es-ES" sz="1800" i="1" dirty="0" err="1" smtClean="0"/>
              <a:t>Arduino</a:t>
            </a:r>
            <a:r>
              <a:rPr lang="es-ES" sz="1800" i="1" dirty="0" smtClean="0"/>
              <a:t> NANO las patillas A4 y A5 se convierten en las señales SDA y SCL respectivamente, y no debes conectar en ellas ningún otro tipo de dispositivo.</a:t>
            </a:r>
            <a:endParaRPr lang="en-US" sz="18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11</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LA LIBRERÍA WIRE</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11</a:t>
            </a:fld>
            <a:endParaRPr lang="el-GR" sz="1000" dirty="0"/>
          </a:p>
        </p:txBody>
      </p:sp>
    </p:spTree>
    <p:extLst>
      <p:ext uri="{BB962C8B-B14F-4D97-AF65-F5344CB8AC3E}">
        <p14:creationId xmlns:p14="http://schemas.microsoft.com/office/powerpoint/2010/main" val="1084340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349342" y="1073975"/>
            <a:ext cx="8454134" cy="540404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800100" lvl="1" indent="-342900" algn="just" eaLnBrk="0" hangingPunct="0">
              <a:lnSpc>
                <a:spcPct val="110000"/>
              </a:lnSpc>
              <a:spcBef>
                <a:spcPts val="480"/>
              </a:spcBef>
              <a:buFont typeface="Wingdings" panose="05000000000000000000" pitchFamily="2" charset="2"/>
              <a:buChar char="§"/>
            </a:pPr>
            <a:r>
              <a:rPr lang="en-US" sz="2000" b="1" dirty="0" err="1" smtClean="0"/>
              <a:t>Función</a:t>
            </a:r>
            <a:r>
              <a:rPr lang="en-US" sz="2000" b="1" dirty="0" smtClean="0"/>
              <a:t>: </a:t>
            </a:r>
            <a:r>
              <a:rPr lang="en-US" sz="2000" b="1" dirty="0" err="1" smtClean="0"/>
              <a:t>Wire.begin</a:t>
            </a:r>
            <a:r>
              <a:rPr lang="en-GB" sz="2000" b="1" dirty="0" smtClean="0"/>
              <a:t>Transmission</a:t>
            </a:r>
            <a:r>
              <a:rPr lang="en-US" sz="2000" b="1" dirty="0" smtClean="0"/>
              <a:t>()</a:t>
            </a:r>
          </a:p>
          <a:p>
            <a:pPr marL="1257300" lvl="2" indent="-342900" algn="just" eaLnBrk="0" hangingPunct="0">
              <a:lnSpc>
                <a:spcPct val="110000"/>
              </a:lnSpc>
              <a:spcBef>
                <a:spcPts val="480"/>
              </a:spcBef>
              <a:buFont typeface="Arial" panose="020B0604020202020204" pitchFamily="34" charset="0"/>
              <a:buChar char="•"/>
            </a:pPr>
            <a:r>
              <a:rPr lang="en-US" sz="2000" b="1" dirty="0" err="1" smtClean="0"/>
              <a:t>Sintaxis</a:t>
            </a:r>
            <a:r>
              <a:rPr lang="en-US" sz="2000" b="1" dirty="0" smtClean="0"/>
              <a:t>: </a:t>
            </a:r>
            <a:r>
              <a:rPr lang="en-US" sz="2000" i="1" dirty="0" err="1" smtClean="0">
                <a:latin typeface="+mn-lt"/>
              </a:rPr>
              <a:t>Wire.beginTransmission</a:t>
            </a:r>
            <a:r>
              <a:rPr lang="en-US" sz="2000" i="1" dirty="0" smtClean="0">
                <a:latin typeface="+mn-lt"/>
              </a:rPr>
              <a:t>(</a:t>
            </a:r>
            <a:r>
              <a:rPr lang="en-US" sz="2000" i="1" dirty="0" err="1" smtClean="0">
                <a:latin typeface="+mn-lt"/>
              </a:rPr>
              <a:t>dirección</a:t>
            </a:r>
            <a:r>
              <a:rPr lang="en-US" sz="2000" i="1" dirty="0" smtClean="0">
                <a:latin typeface="+mn-lt"/>
              </a:rPr>
              <a:t>)</a:t>
            </a:r>
            <a:endParaRPr lang="en-US" sz="2000" i="1" dirty="0">
              <a:latin typeface="+mn-lt"/>
            </a:endParaRPr>
          </a:p>
          <a:p>
            <a:r>
              <a:rPr lang="en-GB" sz="2000" i="1" dirty="0" smtClean="0">
                <a:latin typeface="+mn-lt"/>
              </a:rPr>
              <a:t>	</a:t>
            </a:r>
            <a:r>
              <a:rPr lang="en-GB" sz="2000" i="1" dirty="0" err="1" smtClean="0">
                <a:latin typeface="+mn-lt"/>
              </a:rPr>
              <a:t>dirección</a:t>
            </a:r>
            <a:r>
              <a:rPr lang="en-GB" sz="2000" i="1" dirty="0" smtClean="0">
                <a:latin typeface="+mn-lt"/>
              </a:rPr>
              <a:t>: </a:t>
            </a:r>
            <a:r>
              <a:rPr lang="es-ES" sz="2000" dirty="0" smtClean="0">
                <a:latin typeface="+mn-lt"/>
              </a:rPr>
              <a:t>Es un número entero de 7 bits (de 0 a 128) que representa la 	dirección del Slave con el que se quiere dialogar.</a:t>
            </a:r>
            <a:endParaRPr lang="en-US" sz="2000" i="1" dirty="0" smtClean="0">
              <a:latin typeface="+mn-lt"/>
            </a:endParaRPr>
          </a:p>
          <a:p>
            <a:pPr marL="800100" lvl="1" indent="-342900" algn="just" eaLnBrk="0" hangingPunct="0">
              <a:lnSpc>
                <a:spcPct val="110000"/>
              </a:lnSpc>
              <a:spcBef>
                <a:spcPts val="480"/>
              </a:spcBef>
              <a:buFont typeface="Wingdings" panose="05000000000000000000" pitchFamily="2" charset="2"/>
              <a:buChar char="§"/>
            </a:pPr>
            <a:r>
              <a:rPr lang="en-US" sz="2000" b="1" dirty="0" err="1" smtClean="0"/>
              <a:t>Función</a:t>
            </a:r>
            <a:r>
              <a:rPr lang="en-US" sz="2000" b="1" dirty="0" smtClean="0"/>
              <a:t>: </a:t>
            </a:r>
            <a:r>
              <a:rPr lang="en-US" sz="2000" b="1" dirty="0" err="1" smtClean="0"/>
              <a:t>Wire.write</a:t>
            </a:r>
            <a:r>
              <a:rPr lang="en-US" sz="2000" b="1" dirty="0" smtClean="0"/>
              <a:t>()</a:t>
            </a:r>
          </a:p>
          <a:p>
            <a:pPr marL="1257300" lvl="2" indent="-342900" algn="just" eaLnBrk="0" hangingPunct="0">
              <a:lnSpc>
                <a:spcPct val="110000"/>
              </a:lnSpc>
              <a:spcBef>
                <a:spcPts val="480"/>
              </a:spcBef>
              <a:buFont typeface="Arial" panose="020B0604020202020204" pitchFamily="34" charset="0"/>
              <a:buChar char="•"/>
            </a:pPr>
            <a:r>
              <a:rPr lang="en-US" sz="2000" b="1" dirty="0" err="1" smtClean="0"/>
              <a:t>Sintaxis:</a:t>
            </a:r>
            <a:r>
              <a:rPr lang="en-US" sz="2000" i="1" dirty="0" err="1" smtClean="0"/>
              <a:t>Wire.write</a:t>
            </a:r>
            <a:r>
              <a:rPr lang="en-US" sz="2000" i="1" dirty="0" smtClean="0"/>
              <a:t>(valor)</a:t>
            </a:r>
            <a:endParaRPr lang="en-US" sz="2000" i="1" dirty="0"/>
          </a:p>
          <a:p>
            <a:pPr marL="1257300" lvl="2" indent="-342900" algn="just" eaLnBrk="0" hangingPunct="0">
              <a:lnSpc>
                <a:spcPct val="110000"/>
              </a:lnSpc>
              <a:spcBef>
                <a:spcPts val="480"/>
              </a:spcBef>
              <a:buFont typeface="Arial" panose="020B0604020202020204" pitchFamily="34" charset="0"/>
              <a:buChar char="•"/>
            </a:pPr>
            <a:r>
              <a:rPr lang="en-US" sz="2000" b="1" dirty="0" err="1" smtClean="0"/>
              <a:t>Sintaxis:</a:t>
            </a:r>
            <a:r>
              <a:rPr lang="en-US" sz="2000" i="1" dirty="0" err="1" smtClean="0"/>
              <a:t>Wire.write</a:t>
            </a:r>
            <a:r>
              <a:rPr lang="en-US" sz="2000" i="1" dirty="0" smtClean="0"/>
              <a:t>(</a:t>
            </a:r>
            <a:r>
              <a:rPr lang="en-US" sz="2000" i="1" dirty="0" err="1" smtClean="0"/>
              <a:t>cadena</a:t>
            </a:r>
            <a:r>
              <a:rPr lang="en-US" sz="2000" i="1" dirty="0" smtClean="0"/>
              <a:t>)</a:t>
            </a:r>
            <a:endParaRPr lang="en-US" sz="2000" i="1" dirty="0"/>
          </a:p>
          <a:p>
            <a:pPr marL="1257300" lvl="2" indent="-342900" algn="just" eaLnBrk="0" hangingPunct="0">
              <a:lnSpc>
                <a:spcPct val="110000"/>
              </a:lnSpc>
              <a:spcBef>
                <a:spcPts val="480"/>
              </a:spcBef>
              <a:buFont typeface="Arial" panose="020B0604020202020204" pitchFamily="34" charset="0"/>
              <a:buChar char="•"/>
            </a:pPr>
            <a:r>
              <a:rPr lang="en-US" sz="2000" b="1" dirty="0" err="1" smtClean="0"/>
              <a:t>Sintaxis:</a:t>
            </a:r>
            <a:r>
              <a:rPr lang="en-US" sz="2000" i="1" dirty="0" err="1" smtClean="0"/>
              <a:t>Wire.write</a:t>
            </a:r>
            <a:r>
              <a:rPr lang="en-US" sz="2000" i="1" dirty="0" smtClean="0"/>
              <a:t>(array, n)</a:t>
            </a:r>
          </a:p>
          <a:p>
            <a:endParaRPr lang="es-ES" sz="2000" i="1" dirty="0" smtClean="0"/>
          </a:p>
          <a:p>
            <a:r>
              <a:rPr lang="es-ES" sz="2000" i="1" dirty="0" smtClean="0">
                <a:latin typeface="+mn-lt"/>
              </a:rPr>
              <a:t>valor</a:t>
            </a:r>
            <a:r>
              <a:rPr lang="es-ES" sz="2000" dirty="0" smtClean="0">
                <a:latin typeface="+mn-lt"/>
              </a:rPr>
              <a:t>: 		Es un dato o valor de un byte (8 bits)</a:t>
            </a:r>
          </a:p>
          <a:p>
            <a:r>
              <a:rPr lang="es-ES" sz="2000" i="1" dirty="0" smtClean="0">
                <a:latin typeface="+mn-lt"/>
              </a:rPr>
              <a:t>cadena</a:t>
            </a:r>
            <a:r>
              <a:rPr lang="es-ES" sz="2000" dirty="0" smtClean="0">
                <a:latin typeface="+mn-lt"/>
              </a:rPr>
              <a:t>: 		Es una cadena de caracteres de varios bytes</a:t>
            </a:r>
          </a:p>
          <a:p>
            <a:r>
              <a:rPr lang="es-ES" sz="2000" i="1" dirty="0" err="1" smtClean="0">
                <a:latin typeface="+mn-lt"/>
              </a:rPr>
              <a:t>array</a:t>
            </a:r>
            <a:r>
              <a:rPr lang="es-ES" sz="2000" dirty="0" smtClean="0">
                <a:latin typeface="+mn-lt"/>
              </a:rPr>
              <a:t>: 		Nombre del </a:t>
            </a:r>
            <a:r>
              <a:rPr lang="es-ES" sz="2000" dirty="0" err="1" smtClean="0">
                <a:latin typeface="+mn-lt"/>
              </a:rPr>
              <a:t>array</a:t>
            </a:r>
            <a:r>
              <a:rPr lang="es-ES" sz="2000" dirty="0" smtClean="0">
                <a:latin typeface="+mn-lt"/>
              </a:rPr>
              <a:t> que contiene los bytes a transmitir</a:t>
            </a:r>
          </a:p>
          <a:p>
            <a:r>
              <a:rPr lang="es-ES" sz="2000" i="1" dirty="0" smtClean="0">
                <a:latin typeface="+mn-lt"/>
              </a:rPr>
              <a:t>n</a:t>
            </a:r>
            <a:r>
              <a:rPr lang="es-ES" sz="2000" dirty="0" smtClean="0">
                <a:latin typeface="+mn-lt"/>
              </a:rPr>
              <a:t>: 		Número de bytes del </a:t>
            </a:r>
            <a:r>
              <a:rPr lang="es-ES" sz="2000" dirty="0" err="1" smtClean="0">
                <a:latin typeface="+mn-lt"/>
              </a:rPr>
              <a:t>array</a:t>
            </a:r>
            <a:r>
              <a:rPr lang="es-ES" sz="2000" dirty="0" smtClean="0">
                <a:latin typeface="+mn-lt"/>
              </a:rPr>
              <a:t> que se van a transmitir</a:t>
            </a:r>
            <a:endParaRPr lang="en-US" sz="2000" dirty="0" smtClean="0">
              <a:latin typeface="+mn-lt"/>
            </a:endParaRPr>
          </a:p>
          <a:p>
            <a:pPr marL="1714500" lvl="3" indent="-342900" algn="just" eaLnBrk="0" hangingPunct="0">
              <a:lnSpc>
                <a:spcPct val="110000"/>
              </a:lnSpc>
              <a:spcBef>
                <a:spcPts val="480"/>
              </a:spcBef>
              <a:buFont typeface="Wingdings" panose="05000000000000000000" pitchFamily="2" charset="2"/>
              <a:buChar char="ü"/>
            </a:pPr>
            <a:endParaRPr lang="en-US" sz="2000" dirty="0"/>
          </a:p>
          <a:p>
            <a:pPr marL="1257300" lvl="2" indent="-342900" algn="just" eaLnBrk="0" hangingPunct="0">
              <a:lnSpc>
                <a:spcPct val="110000"/>
              </a:lnSpc>
              <a:spcBef>
                <a:spcPts val="480"/>
              </a:spcBef>
              <a:buFont typeface="Arial" panose="020B0604020202020204" pitchFamily="34" charset="0"/>
              <a:buChar char="•"/>
            </a:pPr>
            <a:endParaRPr lang="en-US" sz="2000" i="1" dirty="0">
              <a:latin typeface="+mn-lt"/>
            </a:endParaRPr>
          </a:p>
        </p:txBody>
      </p:sp>
      <p:sp>
        <p:nvSpPr>
          <p:cNvPr id="3" name="Slide Number Placeholder 2"/>
          <p:cNvSpPr>
            <a:spLocks noGrp="1"/>
          </p:cNvSpPr>
          <p:nvPr>
            <p:ph type="sldNum" sz="quarter" idx="12"/>
          </p:nvPr>
        </p:nvSpPr>
        <p:spPr>
          <a:xfrm>
            <a:off x="6562254" y="6329190"/>
            <a:ext cx="2133600" cy="365125"/>
          </a:xfrm>
        </p:spPr>
        <p:txBody>
          <a:bodyPr/>
          <a:lstStyle/>
          <a:p>
            <a:fld id="{F1B48E73-6241-44FB-9EDB-1A1229FC3D83}" type="slidenum">
              <a:rPr lang="el-GR" smtClean="0"/>
              <a:pPr/>
              <a:t>12</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LA LIBRERÍA WIRE</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12</a:t>
            </a:fld>
            <a:endParaRPr lang="el-GR" sz="1000" dirty="0"/>
          </a:p>
        </p:txBody>
      </p:sp>
    </p:spTree>
    <p:extLst>
      <p:ext uri="{BB962C8B-B14F-4D97-AF65-F5344CB8AC3E}">
        <p14:creationId xmlns:p14="http://schemas.microsoft.com/office/powerpoint/2010/main" val="1012960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124025" y="797167"/>
            <a:ext cx="8454134" cy="661719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800100" lvl="1" indent="-342900" algn="just" eaLnBrk="0" hangingPunct="0">
              <a:lnSpc>
                <a:spcPct val="110000"/>
              </a:lnSpc>
              <a:spcBef>
                <a:spcPts val="480"/>
              </a:spcBef>
              <a:buFont typeface="Wingdings" panose="05000000000000000000" pitchFamily="2" charset="2"/>
              <a:buChar char="§"/>
            </a:pPr>
            <a:r>
              <a:rPr lang="en-US" sz="2000" b="1" dirty="0" err="1" smtClean="0"/>
              <a:t>Función</a:t>
            </a:r>
            <a:r>
              <a:rPr lang="en-US" sz="2000" b="1" dirty="0" smtClean="0"/>
              <a:t>: </a:t>
            </a:r>
            <a:r>
              <a:rPr lang="en-US" sz="2000" b="1" dirty="0" err="1" smtClean="0"/>
              <a:t>Wire.endTransmission</a:t>
            </a:r>
            <a:r>
              <a:rPr lang="en-US" sz="2000" b="1" dirty="0" smtClean="0"/>
              <a:t>()</a:t>
            </a:r>
          </a:p>
          <a:p>
            <a:pPr marL="800100" lvl="1" indent="-342900" algn="just" eaLnBrk="0" hangingPunct="0">
              <a:lnSpc>
                <a:spcPct val="110000"/>
              </a:lnSpc>
              <a:spcBef>
                <a:spcPts val="480"/>
              </a:spcBef>
              <a:buFont typeface="Wingdings" panose="05000000000000000000" pitchFamily="2" charset="2"/>
              <a:buChar char="§"/>
            </a:pPr>
            <a:endParaRPr lang="en-US" sz="2000" b="1" dirty="0" smtClean="0"/>
          </a:p>
          <a:p>
            <a:pPr marL="1257300" lvl="2" indent="-342900" algn="just" eaLnBrk="0" hangingPunct="0">
              <a:lnSpc>
                <a:spcPct val="110000"/>
              </a:lnSpc>
              <a:spcBef>
                <a:spcPts val="480"/>
              </a:spcBef>
              <a:buFont typeface="Arial" panose="020B0604020202020204" pitchFamily="34" charset="0"/>
              <a:buChar char="•"/>
            </a:pPr>
            <a:r>
              <a:rPr lang="en-US" sz="2000" b="1" dirty="0" err="1" smtClean="0"/>
              <a:t>Sintaxis:</a:t>
            </a:r>
            <a:r>
              <a:rPr lang="en-US" sz="2000" i="1" dirty="0" err="1" smtClean="0">
                <a:latin typeface="+mn-lt"/>
              </a:rPr>
              <a:t>Wire.endTransmission</a:t>
            </a:r>
            <a:r>
              <a:rPr lang="en-US" sz="2000" i="1" dirty="0" smtClean="0">
                <a:latin typeface="+mn-lt"/>
              </a:rPr>
              <a:t>(</a:t>
            </a:r>
            <a:r>
              <a:rPr lang="en-US" sz="2000" i="1" dirty="0" err="1" smtClean="0">
                <a:latin typeface="+mn-lt"/>
              </a:rPr>
              <a:t>modo</a:t>
            </a:r>
            <a:r>
              <a:rPr lang="en-US" sz="2000" i="1" dirty="0" smtClean="0">
                <a:latin typeface="+mn-lt"/>
              </a:rPr>
              <a:t>)</a:t>
            </a:r>
            <a:endParaRPr lang="en-US" sz="2000" i="1" dirty="0">
              <a:latin typeface="+mn-lt"/>
            </a:endParaRPr>
          </a:p>
          <a:p>
            <a:pPr marL="1714500" lvl="3" indent="-342900" algn="just" eaLnBrk="0" hangingPunct="0">
              <a:lnSpc>
                <a:spcPct val="110000"/>
              </a:lnSpc>
              <a:spcBef>
                <a:spcPts val="480"/>
              </a:spcBef>
              <a:buFont typeface="Wingdings" panose="05000000000000000000" pitchFamily="2" charset="2"/>
              <a:buChar char="ü"/>
            </a:pPr>
            <a:r>
              <a:rPr lang="en-GB" sz="2000" i="1" dirty="0" err="1" smtClean="0">
                <a:latin typeface="+mn-lt"/>
              </a:rPr>
              <a:t>modo</a:t>
            </a:r>
            <a:r>
              <a:rPr lang="en-GB" sz="2000" i="1" dirty="0" smtClean="0">
                <a:latin typeface="+mn-lt"/>
              </a:rPr>
              <a:t>: </a:t>
            </a:r>
            <a:r>
              <a:rPr lang="en-GB" sz="2000" i="1" dirty="0" err="1" smtClean="0">
                <a:latin typeface="+mn-lt"/>
              </a:rPr>
              <a:t>puede</a:t>
            </a:r>
            <a:r>
              <a:rPr lang="en-GB" sz="2000" i="1" dirty="0" smtClean="0">
                <a:latin typeface="+mn-lt"/>
              </a:rPr>
              <a:t> ser </a:t>
            </a:r>
            <a:r>
              <a:rPr lang="en-US" sz="2000" i="1" dirty="0" smtClean="0">
                <a:latin typeface="+mn-lt"/>
              </a:rPr>
              <a:t>TRUE o FALSE. </a:t>
            </a:r>
            <a:r>
              <a:rPr lang="es-ES" sz="2000" dirty="0" smtClean="0">
                <a:latin typeface="+mn-lt"/>
              </a:rPr>
              <a:t>Con TRUE se genera la condición de stop (P). Con FALSE se genera la condición de reinicio (S) que precisan algunos dispositivos I2C. Es opcional. Si no se indica nada se considera TRUE por defecto.</a:t>
            </a:r>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latin typeface="+mn-lt"/>
            </a:endParaRPr>
          </a:p>
          <a:p>
            <a:pPr marL="1257300" lvl="2" indent="-342900" algn="just" eaLnBrk="0" hangingPunct="0">
              <a:lnSpc>
                <a:spcPct val="110000"/>
              </a:lnSpc>
              <a:spcBef>
                <a:spcPts val="480"/>
              </a:spcBef>
              <a:buFont typeface="Arial" panose="020B0604020202020204" pitchFamily="34" charset="0"/>
              <a:buChar char="•"/>
            </a:pPr>
            <a:r>
              <a:rPr lang="en-US" sz="2000" b="1" dirty="0" err="1" smtClean="0"/>
              <a:t>Devuelve</a:t>
            </a:r>
            <a:r>
              <a:rPr lang="en-US" sz="2000" b="1" dirty="0" smtClean="0"/>
              <a:t>: </a:t>
            </a:r>
            <a:r>
              <a:rPr lang="en-US" sz="2000" i="1" dirty="0" smtClean="0">
                <a:latin typeface="+mn-lt"/>
              </a:rPr>
              <a:t>La </a:t>
            </a:r>
            <a:r>
              <a:rPr lang="en-US" sz="2000" i="1" dirty="0" err="1" smtClean="0">
                <a:latin typeface="+mn-lt"/>
              </a:rPr>
              <a:t>función</a:t>
            </a:r>
            <a:r>
              <a:rPr lang="en-US" sz="2000" i="1" dirty="0" smtClean="0">
                <a:latin typeface="+mn-lt"/>
              </a:rPr>
              <a:t> </a:t>
            </a:r>
            <a:r>
              <a:rPr lang="en-US" sz="2000" i="1" dirty="0" err="1" smtClean="0">
                <a:latin typeface="+mn-lt"/>
              </a:rPr>
              <a:t>devuelve</a:t>
            </a:r>
            <a:r>
              <a:rPr lang="en-US" sz="2000" i="1" dirty="0" smtClean="0">
                <a:latin typeface="+mn-lt"/>
              </a:rPr>
              <a:t> los </a:t>
            </a:r>
            <a:r>
              <a:rPr lang="en-US" sz="2000" i="1" dirty="0" err="1" smtClean="0">
                <a:latin typeface="+mn-lt"/>
              </a:rPr>
              <a:t>siguientes</a:t>
            </a:r>
            <a:r>
              <a:rPr lang="en-US" sz="2000" i="1" dirty="0" smtClean="0">
                <a:latin typeface="+mn-lt"/>
              </a:rPr>
              <a:t> </a:t>
            </a:r>
            <a:r>
              <a:rPr lang="en-US" sz="2000" i="1" dirty="0" err="1" smtClean="0">
                <a:latin typeface="+mn-lt"/>
              </a:rPr>
              <a:t>códigos</a:t>
            </a:r>
            <a:r>
              <a:rPr lang="en-US" sz="2000" i="1" dirty="0" smtClean="0">
                <a:latin typeface="+mn-lt"/>
              </a:rPr>
              <a:t> de error </a:t>
            </a:r>
            <a:r>
              <a:rPr lang="en-US" sz="2000" i="1" dirty="0" err="1" smtClean="0">
                <a:latin typeface="+mn-lt"/>
              </a:rPr>
              <a:t>para</a:t>
            </a:r>
            <a:r>
              <a:rPr lang="en-US" sz="2000" i="1" dirty="0" smtClean="0">
                <a:latin typeface="+mn-lt"/>
              </a:rPr>
              <a:t> </a:t>
            </a:r>
            <a:r>
              <a:rPr lang="en-US" sz="2000" i="1" dirty="0" err="1" smtClean="0">
                <a:latin typeface="+mn-lt"/>
              </a:rPr>
              <a:t>su</a:t>
            </a:r>
            <a:r>
              <a:rPr lang="en-US" sz="2000" i="1" dirty="0" smtClean="0">
                <a:latin typeface="+mn-lt"/>
              </a:rPr>
              <a:t> </a:t>
            </a:r>
            <a:r>
              <a:rPr lang="en-US" sz="2000" i="1" dirty="0" err="1" smtClean="0">
                <a:latin typeface="+mn-lt"/>
              </a:rPr>
              <a:t>evaluación</a:t>
            </a:r>
            <a:r>
              <a:rPr lang="en-US" sz="2000" i="1" dirty="0" smtClean="0">
                <a:latin typeface="+mn-lt"/>
              </a:rPr>
              <a:t>:</a:t>
            </a:r>
            <a:endParaRPr lang="en-US" sz="2000" b="1" dirty="0"/>
          </a:p>
          <a:p>
            <a:pPr marL="1714500" lvl="3" indent="-342900" algn="just" eaLnBrk="0" hangingPunct="0">
              <a:lnSpc>
                <a:spcPct val="110000"/>
              </a:lnSpc>
              <a:spcBef>
                <a:spcPts val="480"/>
              </a:spcBef>
              <a:buFont typeface="Wingdings" panose="05000000000000000000" pitchFamily="2" charset="2"/>
              <a:buChar char="ü"/>
            </a:pPr>
            <a:r>
              <a:rPr lang="en-US" sz="2000" i="1" dirty="0" smtClean="0">
                <a:latin typeface="+mn-lt"/>
              </a:rPr>
              <a:t>0</a:t>
            </a:r>
            <a:r>
              <a:rPr lang="en-US" sz="2000" i="1" dirty="0">
                <a:latin typeface="+mn-lt"/>
              </a:rPr>
              <a:t>: </a:t>
            </a:r>
            <a:r>
              <a:rPr lang="en-US" sz="2000" i="1" dirty="0" err="1" smtClean="0">
                <a:latin typeface="+mn-lt"/>
              </a:rPr>
              <a:t>Transferencia</a:t>
            </a:r>
            <a:r>
              <a:rPr lang="en-US" sz="2000" i="1" dirty="0" smtClean="0">
                <a:latin typeface="+mn-lt"/>
              </a:rPr>
              <a:t> </a:t>
            </a:r>
            <a:r>
              <a:rPr lang="en-US" sz="2000" i="1" dirty="0" err="1" smtClean="0">
                <a:latin typeface="+mn-lt"/>
              </a:rPr>
              <a:t>correcta</a:t>
            </a:r>
            <a:endParaRPr lang="en-US" sz="2000" i="1" dirty="0">
              <a:latin typeface="+mn-lt"/>
            </a:endParaRPr>
          </a:p>
          <a:p>
            <a:pPr marL="1714500" lvl="3" indent="-342900" algn="just" eaLnBrk="0" hangingPunct="0">
              <a:lnSpc>
                <a:spcPct val="110000"/>
              </a:lnSpc>
              <a:spcBef>
                <a:spcPts val="480"/>
              </a:spcBef>
              <a:buFont typeface="Wingdings" panose="05000000000000000000" pitchFamily="2" charset="2"/>
              <a:buChar char="ü"/>
            </a:pPr>
            <a:r>
              <a:rPr lang="en-US" sz="2000" i="1" dirty="0" smtClean="0">
                <a:latin typeface="+mn-lt"/>
              </a:rPr>
              <a:t>1</a:t>
            </a:r>
            <a:r>
              <a:rPr lang="en-US" sz="2000" i="1" dirty="0">
                <a:latin typeface="+mn-lt"/>
              </a:rPr>
              <a:t>: </a:t>
            </a:r>
            <a:r>
              <a:rPr lang="es-ES" sz="2000" i="1" dirty="0" smtClean="0">
                <a:latin typeface="+mn-lt"/>
              </a:rPr>
              <a:t>Exceso de datos en el buffer de transmisión</a:t>
            </a:r>
            <a:endParaRPr lang="en-US" sz="2000" i="1" dirty="0">
              <a:latin typeface="+mn-lt"/>
            </a:endParaRPr>
          </a:p>
          <a:p>
            <a:pPr marL="1714500" lvl="3" indent="-342900" algn="just" eaLnBrk="0" hangingPunct="0">
              <a:lnSpc>
                <a:spcPct val="110000"/>
              </a:lnSpc>
              <a:spcBef>
                <a:spcPts val="480"/>
              </a:spcBef>
              <a:buFont typeface="Wingdings" panose="05000000000000000000" pitchFamily="2" charset="2"/>
              <a:buChar char="ü"/>
            </a:pPr>
            <a:r>
              <a:rPr lang="en-US" sz="2000" i="1" dirty="0" smtClean="0">
                <a:latin typeface="+mn-lt"/>
              </a:rPr>
              <a:t>2</a:t>
            </a:r>
            <a:r>
              <a:rPr lang="en-US" sz="2000" i="1" dirty="0">
                <a:latin typeface="+mn-lt"/>
              </a:rPr>
              <a:t>: </a:t>
            </a:r>
            <a:r>
              <a:rPr lang="es-ES" sz="2000" i="1" dirty="0" smtClean="0">
                <a:latin typeface="+mn-lt"/>
              </a:rPr>
              <a:t>Se recibe NACK al transmitir la dirección del Slave</a:t>
            </a:r>
            <a:endParaRPr lang="en-US" sz="2000" i="1" dirty="0">
              <a:latin typeface="+mn-lt"/>
            </a:endParaRPr>
          </a:p>
          <a:p>
            <a:pPr marL="1714500" lvl="3" indent="-342900" algn="just" eaLnBrk="0" hangingPunct="0">
              <a:lnSpc>
                <a:spcPct val="110000"/>
              </a:lnSpc>
              <a:spcBef>
                <a:spcPts val="480"/>
              </a:spcBef>
              <a:buFont typeface="Wingdings" panose="05000000000000000000" pitchFamily="2" charset="2"/>
              <a:buChar char="ü"/>
            </a:pPr>
            <a:r>
              <a:rPr lang="en-US" sz="2000" i="1" dirty="0" smtClean="0">
                <a:latin typeface="+mn-lt"/>
              </a:rPr>
              <a:t>3</a:t>
            </a:r>
            <a:r>
              <a:rPr lang="en-US" sz="2000" i="1" dirty="0">
                <a:latin typeface="+mn-lt"/>
              </a:rPr>
              <a:t>: </a:t>
            </a:r>
            <a:r>
              <a:rPr lang="es-ES" sz="2000" i="1" dirty="0" smtClean="0">
                <a:latin typeface="+mn-lt"/>
              </a:rPr>
              <a:t>Se recibe NACK al transmitir un dato al Slave</a:t>
            </a:r>
            <a:endParaRPr lang="en-US" sz="2000" i="1" dirty="0">
              <a:latin typeface="+mn-lt"/>
            </a:endParaRPr>
          </a:p>
          <a:p>
            <a:pPr marL="1714500" lvl="3" indent="-342900" algn="just" eaLnBrk="0" hangingPunct="0">
              <a:lnSpc>
                <a:spcPct val="110000"/>
              </a:lnSpc>
              <a:spcBef>
                <a:spcPts val="480"/>
              </a:spcBef>
              <a:buFont typeface="Wingdings" panose="05000000000000000000" pitchFamily="2" charset="2"/>
              <a:buChar char="ü"/>
            </a:pPr>
            <a:r>
              <a:rPr lang="en-US" sz="2000" i="1" dirty="0" smtClean="0">
                <a:latin typeface="+mn-lt"/>
              </a:rPr>
              <a:t>4</a:t>
            </a:r>
            <a:r>
              <a:rPr lang="en-US" sz="2000" i="1" dirty="0">
                <a:latin typeface="+mn-lt"/>
              </a:rPr>
              <a:t>: </a:t>
            </a:r>
            <a:r>
              <a:rPr lang="es-ES" sz="2000" i="1" dirty="0" smtClean="0">
                <a:latin typeface="+mn-lt"/>
              </a:rPr>
              <a:t>Otro tipo de error desconocido</a:t>
            </a:r>
            <a:endParaRPr lang="en-US" sz="2000" i="1" dirty="0">
              <a:latin typeface="+mn-lt"/>
            </a:endParaRPr>
          </a:p>
          <a:p>
            <a:pPr marL="1714500" lvl="3" indent="-342900" algn="just" eaLnBrk="0" hangingPunct="0">
              <a:lnSpc>
                <a:spcPct val="110000"/>
              </a:lnSpc>
              <a:spcBef>
                <a:spcPts val="480"/>
              </a:spcBef>
              <a:buFont typeface="Wingdings" panose="05000000000000000000" pitchFamily="2" charset="2"/>
              <a:buChar char="ü"/>
            </a:pPr>
            <a:endParaRPr lang="en-US" sz="2000" dirty="0"/>
          </a:p>
          <a:p>
            <a:pPr marL="1257300" lvl="2" indent="-342900" algn="just" eaLnBrk="0" hangingPunct="0">
              <a:lnSpc>
                <a:spcPct val="110000"/>
              </a:lnSpc>
              <a:spcBef>
                <a:spcPts val="480"/>
              </a:spcBef>
              <a:buFont typeface="Arial" panose="020B0604020202020204" pitchFamily="34" charset="0"/>
              <a:buChar char="•"/>
            </a:pPr>
            <a:endParaRPr lang="en-US" sz="20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13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LA LIBRERÍA WIRE</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13</a:t>
            </a:fld>
            <a:endParaRPr lang="el-GR" sz="1000" dirty="0"/>
          </a:p>
        </p:txBody>
      </p:sp>
    </p:spTree>
    <p:extLst>
      <p:ext uri="{BB962C8B-B14F-4D97-AF65-F5344CB8AC3E}">
        <p14:creationId xmlns:p14="http://schemas.microsoft.com/office/powerpoint/2010/main" val="262906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114971" y="896756"/>
            <a:ext cx="8454134" cy="568360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800100" lvl="1" indent="-342900" algn="just" eaLnBrk="0" hangingPunct="0">
              <a:lnSpc>
                <a:spcPct val="110000"/>
              </a:lnSpc>
              <a:spcBef>
                <a:spcPts val="480"/>
              </a:spcBef>
              <a:buFont typeface="Wingdings" panose="05000000000000000000" pitchFamily="2" charset="2"/>
              <a:buChar char="§"/>
            </a:pPr>
            <a:r>
              <a:rPr lang="en-US" sz="2000" b="1" dirty="0" err="1" smtClean="0"/>
              <a:t>Función</a:t>
            </a:r>
            <a:r>
              <a:rPr lang="en-US" sz="2000" b="1" dirty="0" smtClean="0"/>
              <a:t>: </a:t>
            </a:r>
            <a:r>
              <a:rPr lang="en-US" sz="2000" b="1" dirty="0" err="1" smtClean="0"/>
              <a:t>Wire.requestFrom</a:t>
            </a:r>
            <a:r>
              <a:rPr lang="en-US" sz="2000" b="1" dirty="0" smtClean="0"/>
              <a:t>()</a:t>
            </a:r>
          </a:p>
          <a:p>
            <a:pPr marL="800100" lvl="1" indent="-342900" algn="just" eaLnBrk="0" hangingPunct="0">
              <a:lnSpc>
                <a:spcPct val="110000"/>
              </a:lnSpc>
              <a:spcBef>
                <a:spcPts val="480"/>
              </a:spcBef>
              <a:buFont typeface="Wingdings" panose="05000000000000000000" pitchFamily="2" charset="2"/>
              <a:buChar char="§"/>
            </a:pPr>
            <a:endParaRPr lang="en-US" sz="2000" b="1" dirty="0" smtClean="0"/>
          </a:p>
          <a:p>
            <a:pPr marL="1257300" lvl="2" indent="-342900" algn="just" eaLnBrk="0" hangingPunct="0">
              <a:lnSpc>
                <a:spcPct val="110000"/>
              </a:lnSpc>
              <a:spcBef>
                <a:spcPts val="480"/>
              </a:spcBef>
              <a:buFont typeface="Arial" panose="020B0604020202020204" pitchFamily="34" charset="0"/>
              <a:buChar char="•"/>
            </a:pPr>
            <a:r>
              <a:rPr lang="en-US" sz="2000" b="1" dirty="0" err="1" smtClean="0"/>
              <a:t>Sintaxis</a:t>
            </a:r>
            <a:r>
              <a:rPr lang="en-US" sz="2000" b="1" dirty="0" smtClean="0"/>
              <a:t>: </a:t>
            </a:r>
            <a:r>
              <a:rPr lang="en-US" sz="2000" i="1" dirty="0" err="1" smtClean="0">
                <a:latin typeface="+mn-lt"/>
              </a:rPr>
              <a:t>Wire.requestFrom</a:t>
            </a:r>
            <a:r>
              <a:rPr lang="en-US" sz="2000" i="1" dirty="0" smtClean="0">
                <a:latin typeface="+mn-lt"/>
              </a:rPr>
              <a:t>(</a:t>
            </a:r>
            <a:r>
              <a:rPr lang="en-US" sz="2000" i="1" dirty="0" err="1" smtClean="0">
                <a:latin typeface="+mn-lt"/>
              </a:rPr>
              <a:t>dirección</a:t>
            </a:r>
            <a:r>
              <a:rPr lang="en-US" sz="2000" i="1" dirty="0" smtClean="0">
                <a:latin typeface="+mn-lt"/>
              </a:rPr>
              <a:t>, n, </a:t>
            </a:r>
            <a:r>
              <a:rPr lang="en-US" sz="2000" i="1" dirty="0" err="1" smtClean="0">
                <a:latin typeface="+mn-lt"/>
              </a:rPr>
              <a:t>modo</a:t>
            </a:r>
            <a:r>
              <a:rPr lang="en-US" sz="2000" i="1" dirty="0" smtClean="0">
                <a:latin typeface="+mn-lt"/>
              </a:rPr>
              <a:t>)</a:t>
            </a:r>
          </a:p>
          <a:p>
            <a:pPr marL="1257300" lvl="2" indent="-342900" algn="just" eaLnBrk="0" hangingPunct="0">
              <a:lnSpc>
                <a:spcPct val="110000"/>
              </a:lnSpc>
              <a:spcBef>
                <a:spcPts val="480"/>
              </a:spcBef>
              <a:buFont typeface="Arial" panose="020B0604020202020204" pitchFamily="34" charset="0"/>
              <a:buChar char="•"/>
            </a:pPr>
            <a:endParaRPr lang="en-US" sz="2000" i="1" dirty="0" smtClean="0">
              <a:latin typeface="+mn-lt"/>
            </a:endParaRPr>
          </a:p>
          <a:p>
            <a:pPr marL="1714500" lvl="3" indent="-342900" algn="just" eaLnBrk="0" hangingPunct="0">
              <a:lnSpc>
                <a:spcPct val="110000"/>
              </a:lnSpc>
              <a:spcBef>
                <a:spcPts val="480"/>
              </a:spcBef>
              <a:buFont typeface="Wingdings" panose="05000000000000000000" pitchFamily="2" charset="2"/>
              <a:buChar char="ü"/>
            </a:pPr>
            <a:r>
              <a:rPr lang="en-GB" sz="2000" i="1" dirty="0" err="1" smtClean="0">
                <a:latin typeface="+mn-lt"/>
              </a:rPr>
              <a:t>dirección</a:t>
            </a:r>
            <a:r>
              <a:rPr lang="en-GB" sz="2000" i="1" dirty="0" smtClean="0">
                <a:latin typeface="+mn-lt"/>
              </a:rPr>
              <a:t>: </a:t>
            </a:r>
            <a:r>
              <a:rPr lang="es-ES" sz="2000" i="1" dirty="0" smtClean="0">
                <a:latin typeface="+mn-lt"/>
              </a:rPr>
              <a:t>Es un número entero de 7 bits (de 0 a 128) que representa la dirección del Slave al que se le solicita la información.</a:t>
            </a:r>
            <a:endParaRPr lang="en-US" sz="2000" i="1" dirty="0" smtClean="0">
              <a:latin typeface="+mn-lt"/>
            </a:endParaRPr>
          </a:p>
          <a:p>
            <a:pPr marL="1714500" lvl="3" indent="-342900" algn="just" eaLnBrk="0" hangingPunct="0">
              <a:lnSpc>
                <a:spcPct val="110000"/>
              </a:lnSpc>
              <a:spcBef>
                <a:spcPts val="480"/>
              </a:spcBef>
              <a:buFont typeface="Wingdings" panose="05000000000000000000" pitchFamily="2" charset="2"/>
              <a:buChar char="ü"/>
            </a:pPr>
            <a:r>
              <a:rPr lang="en-GB" sz="2000" i="1" dirty="0" smtClean="0">
                <a:latin typeface="+mn-lt"/>
              </a:rPr>
              <a:t>n: </a:t>
            </a:r>
            <a:r>
              <a:rPr lang="es-ES" sz="2000" i="1" dirty="0" smtClean="0">
                <a:latin typeface="+mn-lt"/>
              </a:rPr>
              <a:t>Número de bytes que se esperan recibir.</a:t>
            </a:r>
            <a:endParaRPr lang="en-GB" sz="2000" i="1" dirty="0" smtClean="0">
              <a:latin typeface="+mn-lt"/>
            </a:endParaRPr>
          </a:p>
          <a:p>
            <a:pPr marL="1714500" lvl="3" indent="-342900" algn="just" eaLnBrk="0" hangingPunct="0">
              <a:lnSpc>
                <a:spcPct val="110000"/>
              </a:lnSpc>
              <a:spcBef>
                <a:spcPts val="480"/>
              </a:spcBef>
              <a:buFont typeface="Wingdings" panose="05000000000000000000" pitchFamily="2" charset="2"/>
              <a:buChar char="ü"/>
            </a:pPr>
            <a:r>
              <a:rPr lang="en-GB" sz="2000" i="1" dirty="0" err="1" smtClean="0">
                <a:latin typeface="+mn-lt"/>
              </a:rPr>
              <a:t>modo</a:t>
            </a:r>
            <a:r>
              <a:rPr lang="en-GB" sz="2000" i="1" dirty="0" smtClean="0">
                <a:latin typeface="+mn-lt"/>
              </a:rPr>
              <a:t>: </a:t>
            </a:r>
            <a:r>
              <a:rPr lang="es-ES" sz="2000" i="1" dirty="0" smtClean="0">
                <a:latin typeface="+mn-lt"/>
              </a:rPr>
              <a:t>Puede ser TRUE o FALSE. Con TRUE se genera la condición de stop (P) una vez recibidos todos los bytes. Con FALSE se genera la condición de reinicio (S) que precisan algunos dispositivos I2C. Es opcional. Si no se indica nada se considera TRUE por defecto.</a:t>
            </a:r>
            <a:endParaRPr lang="en-US" sz="2000" i="1" dirty="0">
              <a:latin typeface="+mn-lt"/>
            </a:endParaRPr>
          </a:p>
          <a:p>
            <a:pPr marL="1714500" lvl="3" indent="-342900" algn="just" eaLnBrk="0" hangingPunct="0">
              <a:lnSpc>
                <a:spcPct val="110000"/>
              </a:lnSpc>
              <a:spcBef>
                <a:spcPts val="480"/>
              </a:spcBef>
              <a:buFont typeface="Wingdings" panose="05000000000000000000" pitchFamily="2" charset="2"/>
              <a:buChar char="ü"/>
            </a:pPr>
            <a:endParaRPr lang="en-US" sz="2000" dirty="0"/>
          </a:p>
          <a:p>
            <a:pPr marL="1257300" lvl="2" indent="-342900" algn="just" eaLnBrk="0" hangingPunct="0">
              <a:lnSpc>
                <a:spcPct val="110000"/>
              </a:lnSpc>
              <a:spcBef>
                <a:spcPts val="480"/>
              </a:spcBef>
              <a:buFont typeface="Arial" panose="020B0604020202020204" pitchFamily="34" charset="0"/>
              <a:buChar char="•"/>
            </a:pPr>
            <a:endParaRPr lang="en-US" sz="20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14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LA LIBRERÍA WIRE</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14</a:t>
            </a:fld>
            <a:endParaRPr lang="el-GR" sz="1000" dirty="0"/>
          </a:p>
        </p:txBody>
      </p:sp>
    </p:spTree>
    <p:extLst>
      <p:ext uri="{BB962C8B-B14F-4D97-AF65-F5344CB8AC3E}">
        <p14:creationId xmlns:p14="http://schemas.microsoft.com/office/powerpoint/2010/main" val="1086374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14559" y="788114"/>
            <a:ext cx="8454134" cy="655307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800100" lvl="1" indent="-342900" algn="just" eaLnBrk="0" hangingPunct="0">
              <a:lnSpc>
                <a:spcPct val="110000"/>
              </a:lnSpc>
              <a:spcBef>
                <a:spcPts val="480"/>
              </a:spcBef>
              <a:buFont typeface="Wingdings" panose="05000000000000000000" pitchFamily="2" charset="2"/>
              <a:buChar char="§"/>
            </a:pPr>
            <a:r>
              <a:rPr lang="en-US" sz="2000" b="1" dirty="0" err="1" smtClean="0"/>
              <a:t>Función</a:t>
            </a:r>
            <a:r>
              <a:rPr lang="en-US" sz="2000" b="1" dirty="0" smtClean="0"/>
              <a:t>: </a:t>
            </a:r>
            <a:r>
              <a:rPr lang="en-US" sz="2000" b="1" dirty="0" err="1" smtClean="0"/>
              <a:t>Wire.available</a:t>
            </a:r>
            <a:r>
              <a:rPr lang="en-US" sz="2000" b="1" dirty="0" smtClean="0"/>
              <a:t>()</a:t>
            </a:r>
          </a:p>
          <a:p>
            <a:pPr marL="1257300" lvl="2" indent="-342900" algn="just" eaLnBrk="0" hangingPunct="0">
              <a:lnSpc>
                <a:spcPct val="110000"/>
              </a:lnSpc>
              <a:spcBef>
                <a:spcPts val="480"/>
              </a:spcBef>
              <a:buFont typeface="Arial" panose="020B0604020202020204" pitchFamily="34" charset="0"/>
              <a:buChar char="•"/>
            </a:pPr>
            <a:r>
              <a:rPr lang="en-US" sz="2000" b="1" dirty="0" err="1" smtClean="0"/>
              <a:t>Sintaxis</a:t>
            </a:r>
            <a:r>
              <a:rPr lang="en-US" sz="2000" b="1" dirty="0" smtClean="0"/>
              <a:t>: </a:t>
            </a:r>
            <a:r>
              <a:rPr lang="en-US" sz="2000" i="1" dirty="0" err="1" smtClean="0">
                <a:latin typeface="+mn-lt"/>
              </a:rPr>
              <a:t>Wire.available</a:t>
            </a:r>
            <a:r>
              <a:rPr lang="en-US" sz="2000" i="1" dirty="0">
                <a:latin typeface="+mn-lt"/>
              </a:rPr>
              <a:t>()</a:t>
            </a:r>
            <a:endParaRPr lang="en-US" sz="2000" i="1" dirty="0" smtClean="0">
              <a:latin typeface="+mn-lt"/>
            </a:endParaRPr>
          </a:p>
          <a:p>
            <a:pPr marL="800100" lvl="1" indent="-342900" algn="just" eaLnBrk="0" hangingPunct="0">
              <a:lnSpc>
                <a:spcPct val="110000"/>
              </a:lnSpc>
              <a:spcBef>
                <a:spcPts val="480"/>
              </a:spcBef>
              <a:buFont typeface="Wingdings" panose="05000000000000000000" pitchFamily="2" charset="2"/>
              <a:buChar char="§"/>
            </a:pPr>
            <a:r>
              <a:rPr lang="en-US" sz="2000" b="1" dirty="0" err="1" smtClean="0"/>
              <a:t>Función</a:t>
            </a:r>
            <a:r>
              <a:rPr lang="en-US" sz="2000" b="1" dirty="0" smtClean="0"/>
              <a:t>: </a:t>
            </a:r>
            <a:r>
              <a:rPr lang="en-US" sz="2000" b="1" dirty="0" err="1" smtClean="0"/>
              <a:t>Wire.read</a:t>
            </a:r>
            <a:r>
              <a:rPr lang="en-US" sz="2000" b="1" dirty="0" smtClean="0"/>
              <a:t>()</a:t>
            </a:r>
            <a:endParaRPr lang="en-US" sz="2000" b="1" dirty="0"/>
          </a:p>
          <a:p>
            <a:pPr marL="1257300" lvl="2" indent="-342900" algn="just" eaLnBrk="0" hangingPunct="0">
              <a:lnSpc>
                <a:spcPct val="110000"/>
              </a:lnSpc>
              <a:spcBef>
                <a:spcPts val="480"/>
              </a:spcBef>
              <a:buFont typeface="Arial" panose="020B0604020202020204" pitchFamily="34" charset="0"/>
              <a:buChar char="•"/>
            </a:pPr>
            <a:r>
              <a:rPr lang="en-US" sz="2000" b="1" dirty="0" err="1" smtClean="0"/>
              <a:t>Sintaxis</a:t>
            </a:r>
            <a:r>
              <a:rPr lang="en-US" sz="2000" b="1" dirty="0" smtClean="0"/>
              <a:t>: </a:t>
            </a:r>
            <a:r>
              <a:rPr lang="en-US" sz="2000" i="1" dirty="0" err="1" smtClean="0">
                <a:latin typeface="+mn-lt"/>
              </a:rPr>
              <a:t>Wire.read</a:t>
            </a:r>
            <a:r>
              <a:rPr lang="en-US" sz="2000" i="1" dirty="0">
                <a:latin typeface="+mn-lt"/>
              </a:rPr>
              <a:t>().</a:t>
            </a:r>
            <a:r>
              <a:rPr lang="en-US" sz="2000" i="1" dirty="0" smtClean="0"/>
              <a:t> </a:t>
            </a:r>
          </a:p>
          <a:p>
            <a:pPr marL="800100" lvl="1" indent="-342900" algn="just" eaLnBrk="0" hangingPunct="0">
              <a:lnSpc>
                <a:spcPct val="110000"/>
              </a:lnSpc>
              <a:spcBef>
                <a:spcPts val="480"/>
              </a:spcBef>
              <a:buFont typeface="Wingdings" panose="05000000000000000000" pitchFamily="2" charset="2"/>
              <a:buChar char="§"/>
            </a:pPr>
            <a:r>
              <a:rPr lang="en-US" sz="2000" b="1" dirty="0" err="1" smtClean="0"/>
              <a:t>Función</a:t>
            </a:r>
            <a:r>
              <a:rPr lang="en-US" sz="2000" b="1" dirty="0" smtClean="0"/>
              <a:t>: </a:t>
            </a:r>
            <a:r>
              <a:rPr lang="en-US" sz="2000" b="1" dirty="0" err="1" smtClean="0"/>
              <a:t>Wire.onReceive</a:t>
            </a:r>
            <a:r>
              <a:rPr lang="en-US" sz="2000" b="1" dirty="0" smtClean="0"/>
              <a:t> ()</a:t>
            </a:r>
            <a:endParaRPr lang="en-US" sz="2000" b="1" dirty="0"/>
          </a:p>
          <a:p>
            <a:pPr marL="1257300" lvl="2" indent="-342900" algn="just" eaLnBrk="0" hangingPunct="0">
              <a:lnSpc>
                <a:spcPct val="110000"/>
              </a:lnSpc>
              <a:spcBef>
                <a:spcPts val="480"/>
              </a:spcBef>
              <a:buFont typeface="Arial" panose="020B0604020202020204" pitchFamily="34" charset="0"/>
              <a:buChar char="•"/>
            </a:pPr>
            <a:r>
              <a:rPr lang="en-US" sz="2000" b="1" dirty="0" err="1" smtClean="0"/>
              <a:t>Sintaxis</a:t>
            </a:r>
            <a:r>
              <a:rPr lang="en-US" sz="2000" b="1" dirty="0" smtClean="0"/>
              <a:t>: </a:t>
            </a:r>
            <a:r>
              <a:rPr lang="en-US" sz="2000" i="1" dirty="0" err="1" smtClean="0">
                <a:latin typeface="+mn-lt"/>
              </a:rPr>
              <a:t>Wire.onReceive</a:t>
            </a:r>
            <a:r>
              <a:rPr lang="en-US" sz="2000" i="1" dirty="0" smtClean="0">
                <a:latin typeface="+mn-lt"/>
              </a:rPr>
              <a:t>(</a:t>
            </a:r>
            <a:r>
              <a:rPr lang="en-US" sz="2000" i="1" dirty="0" err="1" smtClean="0">
                <a:latin typeface="+mn-lt"/>
              </a:rPr>
              <a:t>función</a:t>
            </a:r>
            <a:r>
              <a:rPr lang="en-US" sz="2000" i="1" dirty="0" smtClean="0">
                <a:latin typeface="+mn-lt"/>
              </a:rPr>
              <a:t>).</a:t>
            </a:r>
          </a:p>
          <a:p>
            <a:pPr marL="1714500" lvl="3" indent="-342900" algn="just" eaLnBrk="0" hangingPunct="0">
              <a:lnSpc>
                <a:spcPct val="110000"/>
              </a:lnSpc>
              <a:spcBef>
                <a:spcPts val="480"/>
              </a:spcBef>
              <a:buFont typeface="Wingdings" panose="05000000000000000000" pitchFamily="2" charset="2"/>
              <a:buChar char="ü"/>
            </a:pPr>
            <a:r>
              <a:rPr lang="en-US" sz="2000" i="1" dirty="0" err="1" smtClean="0">
                <a:latin typeface="+mn-lt"/>
              </a:rPr>
              <a:t>función</a:t>
            </a:r>
            <a:r>
              <a:rPr lang="en-US" sz="2000" i="1" dirty="0" smtClean="0">
                <a:latin typeface="+mn-lt"/>
              </a:rPr>
              <a:t>: </a:t>
            </a:r>
            <a:r>
              <a:rPr lang="es-ES" sz="2000" i="1" dirty="0" smtClean="0">
                <a:latin typeface="+mn-lt"/>
              </a:rPr>
              <a:t>Es el nombre de la función que debe ejecutar el Slave cada vez que el </a:t>
            </a:r>
            <a:r>
              <a:rPr lang="es-ES" sz="2000" i="1" dirty="0" err="1" smtClean="0">
                <a:latin typeface="+mn-lt"/>
              </a:rPr>
              <a:t>Master</a:t>
            </a:r>
            <a:r>
              <a:rPr lang="es-ES" sz="2000" i="1" dirty="0" smtClean="0">
                <a:latin typeface="+mn-lt"/>
              </a:rPr>
              <a:t> le transmita un dato. Normalmente esa función se encargará de leer los bytes que el </a:t>
            </a:r>
            <a:r>
              <a:rPr lang="es-ES" sz="2000" i="1" dirty="0" err="1" smtClean="0">
                <a:latin typeface="+mn-lt"/>
              </a:rPr>
              <a:t>Master</a:t>
            </a:r>
            <a:r>
              <a:rPr lang="es-ES" sz="2000" i="1" dirty="0" smtClean="0">
                <a:latin typeface="+mn-lt"/>
              </a:rPr>
              <a:t> le va escribiendo.</a:t>
            </a:r>
            <a:endParaRPr lang="en-US" sz="2000" i="1" dirty="0">
              <a:latin typeface="+mn-lt"/>
            </a:endParaRPr>
          </a:p>
          <a:p>
            <a:pPr marL="800100" lvl="1" indent="-342900" algn="just" eaLnBrk="0" hangingPunct="0">
              <a:lnSpc>
                <a:spcPct val="110000"/>
              </a:lnSpc>
              <a:spcBef>
                <a:spcPts val="480"/>
              </a:spcBef>
              <a:buFont typeface="Wingdings" panose="05000000000000000000" pitchFamily="2" charset="2"/>
              <a:buChar char="§"/>
            </a:pPr>
            <a:r>
              <a:rPr lang="en-US" sz="2000" b="1" dirty="0" err="1" smtClean="0"/>
              <a:t>Función</a:t>
            </a:r>
            <a:r>
              <a:rPr lang="en-US" sz="2000" b="1" dirty="0" smtClean="0"/>
              <a:t>: </a:t>
            </a:r>
            <a:r>
              <a:rPr lang="en-US" sz="2000" b="1" dirty="0" err="1" smtClean="0"/>
              <a:t>Wire.onRequest</a:t>
            </a:r>
            <a:r>
              <a:rPr lang="en-US" sz="2000" b="1" dirty="0" smtClean="0"/>
              <a:t> ()</a:t>
            </a:r>
            <a:endParaRPr lang="en-US" sz="2000" b="1" dirty="0"/>
          </a:p>
          <a:p>
            <a:pPr marL="1257300" lvl="2" indent="-342900" algn="just" eaLnBrk="0" hangingPunct="0">
              <a:lnSpc>
                <a:spcPct val="110000"/>
              </a:lnSpc>
              <a:spcBef>
                <a:spcPts val="480"/>
              </a:spcBef>
              <a:buFont typeface="Arial" panose="020B0604020202020204" pitchFamily="34" charset="0"/>
              <a:buChar char="•"/>
            </a:pPr>
            <a:r>
              <a:rPr lang="en-US" sz="2000" b="1" dirty="0" err="1" smtClean="0"/>
              <a:t>Sintaxis</a:t>
            </a:r>
            <a:r>
              <a:rPr lang="en-US" sz="2000" b="1" dirty="0" smtClean="0"/>
              <a:t>: </a:t>
            </a:r>
            <a:r>
              <a:rPr lang="en-US" sz="2000" i="1" dirty="0" err="1" smtClean="0"/>
              <a:t>Wire.onRequest</a:t>
            </a:r>
            <a:r>
              <a:rPr lang="en-US" sz="2000" i="1" dirty="0" smtClean="0"/>
              <a:t>(</a:t>
            </a:r>
            <a:r>
              <a:rPr lang="en-US" sz="2000" i="1" dirty="0" err="1" smtClean="0"/>
              <a:t>función</a:t>
            </a:r>
            <a:r>
              <a:rPr lang="en-US" sz="2000" i="1" dirty="0" smtClean="0"/>
              <a:t>).</a:t>
            </a:r>
            <a:endParaRPr lang="en-US" sz="2000" i="1" dirty="0"/>
          </a:p>
          <a:p>
            <a:pPr marL="1714500" lvl="3" indent="-342900" algn="just" eaLnBrk="0" hangingPunct="0">
              <a:lnSpc>
                <a:spcPct val="110000"/>
              </a:lnSpc>
              <a:spcBef>
                <a:spcPts val="480"/>
              </a:spcBef>
              <a:buFont typeface="Wingdings" panose="05000000000000000000" pitchFamily="2" charset="2"/>
              <a:buChar char="ü"/>
            </a:pPr>
            <a:r>
              <a:rPr lang="en-US" sz="2000" i="1" dirty="0" err="1" smtClean="0"/>
              <a:t>función</a:t>
            </a:r>
            <a:r>
              <a:rPr lang="en-US" sz="2000" i="1" dirty="0" smtClean="0"/>
              <a:t>: </a:t>
            </a:r>
            <a:r>
              <a:rPr lang="es-ES" sz="2000" i="1" dirty="0" smtClean="0">
                <a:latin typeface="+mn-lt"/>
              </a:rPr>
              <a:t>Es el nombre de la función que debe ejecutar el Slave cada vez que el </a:t>
            </a:r>
            <a:r>
              <a:rPr lang="es-ES" sz="2000" i="1" dirty="0" err="1" smtClean="0">
                <a:latin typeface="+mn-lt"/>
              </a:rPr>
              <a:t>Master</a:t>
            </a:r>
            <a:r>
              <a:rPr lang="es-ES" sz="2000" i="1" dirty="0" smtClean="0">
                <a:latin typeface="+mn-lt"/>
              </a:rPr>
              <a:t> le solicita datos. Normalmente esa función se encarga de transmitir los bytes solicitados.</a:t>
            </a:r>
            <a:endParaRPr lang="en-US" sz="2000" i="1" dirty="0">
              <a:latin typeface="+mn-lt"/>
            </a:endParaRPr>
          </a:p>
          <a:p>
            <a:pPr marL="800100" lvl="1" indent="-342900" algn="just" eaLnBrk="0" hangingPunct="0">
              <a:lnSpc>
                <a:spcPct val="110000"/>
              </a:lnSpc>
              <a:spcBef>
                <a:spcPts val="480"/>
              </a:spcBef>
              <a:buFont typeface="Wingdings" panose="05000000000000000000" pitchFamily="2" charset="2"/>
              <a:buChar char="§"/>
            </a:pPr>
            <a:endParaRPr lang="en-US" sz="2000" dirty="0"/>
          </a:p>
          <a:p>
            <a:pPr marL="1257300" lvl="2" indent="-342900" algn="just" eaLnBrk="0" hangingPunct="0">
              <a:lnSpc>
                <a:spcPct val="110000"/>
              </a:lnSpc>
              <a:spcBef>
                <a:spcPts val="480"/>
              </a:spcBef>
              <a:buFont typeface="Arial" panose="020B0604020202020204" pitchFamily="34" charset="0"/>
              <a:buChar char="•"/>
            </a:pPr>
            <a:endParaRPr lang="en-US" sz="20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15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LA LIBRERÍA WIRE</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15</a:t>
            </a:fld>
            <a:endParaRPr lang="el-GR" sz="1000" dirty="0"/>
          </a:p>
        </p:txBody>
      </p:sp>
    </p:spTree>
    <p:extLst>
      <p:ext uri="{BB962C8B-B14F-4D97-AF65-F5344CB8AC3E}">
        <p14:creationId xmlns:p14="http://schemas.microsoft.com/office/powerpoint/2010/main" val="590691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1114039"/>
            <a:ext cx="4988263" cy="669927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Antes de </a:t>
            </a:r>
            <a:r>
              <a:rPr lang="en-US" sz="2000" b="1" dirty="0" err="1" smtClean="0"/>
              <a:t>empezar</a:t>
            </a:r>
            <a:r>
              <a:rPr lang="en-US" sz="2000" b="1" dirty="0" smtClean="0"/>
              <a:t>:</a:t>
            </a:r>
          </a:p>
          <a:p>
            <a:pPr marL="727075" lvl="1" indent="-269875" algn="just" eaLnBrk="0" hangingPunct="0">
              <a:lnSpc>
                <a:spcPct val="110000"/>
              </a:lnSpc>
              <a:spcBef>
                <a:spcPts val="480"/>
              </a:spcBef>
              <a:buFont typeface="Wingdings" pitchFamily="2" charset="2"/>
              <a:buChar char="§"/>
            </a:pPr>
            <a:r>
              <a:rPr lang="en-US" sz="2000" i="1" dirty="0" err="1" smtClean="0"/>
              <a:t>Observa</a:t>
            </a:r>
            <a:r>
              <a:rPr lang="en-US" sz="2000" i="1" dirty="0" smtClean="0"/>
              <a:t> </a:t>
            </a:r>
            <a:r>
              <a:rPr lang="en-US" sz="2000" i="1" dirty="0" err="1" smtClean="0"/>
              <a:t>algunos</a:t>
            </a:r>
            <a:r>
              <a:rPr lang="en-US" sz="2000" i="1" dirty="0" smtClean="0"/>
              <a:t> de los </a:t>
            </a:r>
            <a:r>
              <a:rPr lang="en-US" sz="2000" i="1" dirty="0" err="1" smtClean="0"/>
              <a:t>ejemplos</a:t>
            </a:r>
            <a:r>
              <a:rPr lang="en-US" sz="2000" i="1" dirty="0" smtClean="0"/>
              <a:t> </a:t>
            </a:r>
            <a:r>
              <a:rPr lang="en-US" sz="2000" i="1" dirty="0" err="1" smtClean="0"/>
              <a:t>que</a:t>
            </a:r>
            <a:r>
              <a:rPr lang="en-US" sz="2000" i="1" dirty="0" smtClean="0"/>
              <a:t> </a:t>
            </a:r>
            <a:r>
              <a:rPr lang="en-US" sz="2000" i="1" dirty="0" err="1" smtClean="0"/>
              <a:t>incluye</a:t>
            </a:r>
            <a:r>
              <a:rPr lang="en-US" sz="2000" i="1" dirty="0" smtClean="0"/>
              <a:t> la </a:t>
            </a:r>
            <a:r>
              <a:rPr lang="en-US" sz="2000" i="1" dirty="0" err="1" smtClean="0"/>
              <a:t>librería</a:t>
            </a:r>
            <a:r>
              <a:rPr lang="en-US" sz="2000" i="1" dirty="0" smtClean="0"/>
              <a:t>:</a:t>
            </a:r>
          </a:p>
          <a:p>
            <a:pPr marL="1257300" lvl="2" indent="-342900" algn="just" eaLnBrk="0" hangingPunct="0">
              <a:lnSpc>
                <a:spcPct val="110000"/>
              </a:lnSpc>
              <a:spcBef>
                <a:spcPts val="480"/>
              </a:spcBef>
              <a:buFont typeface="Wingdings" panose="05000000000000000000" pitchFamily="2" charset="2"/>
              <a:buChar char="ü"/>
            </a:pPr>
            <a:r>
              <a:rPr lang="en-US" sz="2000" i="1" dirty="0" err="1" smtClean="0">
                <a:latin typeface="+mn-lt"/>
              </a:rPr>
              <a:t>master_writer</a:t>
            </a:r>
            <a:r>
              <a:rPr lang="en-US" sz="2000" i="1" dirty="0">
                <a:latin typeface="+mn-lt"/>
              </a:rPr>
              <a:t>: </a:t>
            </a:r>
            <a:r>
              <a:rPr lang="en-US" sz="2000" dirty="0" err="1" smtClean="0">
                <a:latin typeface="+mn-lt"/>
              </a:rPr>
              <a:t>configura</a:t>
            </a:r>
            <a:r>
              <a:rPr lang="en-US" sz="2000" dirty="0" smtClean="0">
                <a:latin typeface="+mn-lt"/>
              </a:rPr>
              <a:t> al </a:t>
            </a:r>
            <a:r>
              <a:rPr lang="en-US" sz="2000" dirty="0" err="1" smtClean="0">
                <a:latin typeface="+mn-lt"/>
              </a:rPr>
              <a:t>Arduino</a:t>
            </a:r>
            <a:r>
              <a:rPr lang="en-US" sz="2000" dirty="0" smtClean="0">
                <a:latin typeface="+mn-lt"/>
              </a:rPr>
              <a:t> </a:t>
            </a:r>
            <a:r>
              <a:rPr lang="en-US" sz="2000" dirty="0" err="1" smtClean="0">
                <a:latin typeface="+mn-lt"/>
              </a:rPr>
              <a:t>como</a:t>
            </a:r>
            <a:r>
              <a:rPr lang="en-US" sz="2000" dirty="0" smtClean="0">
                <a:latin typeface="+mn-lt"/>
              </a:rPr>
              <a:t> un </a:t>
            </a:r>
            <a:r>
              <a:rPr lang="en-US" sz="2000" dirty="0" err="1" smtClean="0">
                <a:latin typeface="+mn-lt"/>
              </a:rPr>
              <a:t>dispositivo</a:t>
            </a:r>
            <a:r>
              <a:rPr lang="en-US" sz="2000" dirty="0" smtClean="0">
                <a:latin typeface="+mn-lt"/>
              </a:rPr>
              <a:t> I2C Master </a:t>
            </a:r>
            <a:r>
              <a:rPr lang="en-US" sz="2000" dirty="0" err="1" smtClean="0">
                <a:latin typeface="+mn-lt"/>
              </a:rPr>
              <a:t>transmisor</a:t>
            </a:r>
            <a:r>
              <a:rPr lang="en-US" sz="2000" dirty="0" smtClean="0">
                <a:latin typeface="+mn-lt"/>
              </a:rPr>
              <a:t> de </a:t>
            </a:r>
            <a:r>
              <a:rPr lang="en-US" sz="2000" dirty="0" err="1" smtClean="0">
                <a:latin typeface="+mn-lt"/>
              </a:rPr>
              <a:t>datos</a:t>
            </a:r>
            <a:r>
              <a:rPr lang="en-US" sz="2000" dirty="0" smtClean="0">
                <a:latin typeface="+mn-lt"/>
              </a:rPr>
              <a:t>.</a:t>
            </a:r>
            <a:endParaRPr lang="en-US" sz="2000" i="1"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r>
              <a:rPr lang="en-US" sz="2000" i="1" dirty="0" err="1" smtClean="0">
                <a:latin typeface="+mn-lt"/>
              </a:rPr>
              <a:t>slave_receiver</a:t>
            </a:r>
            <a:r>
              <a:rPr lang="en-US" sz="2000" i="1" dirty="0" smtClean="0"/>
              <a:t>: </a:t>
            </a:r>
            <a:r>
              <a:rPr lang="en-US" sz="2000" dirty="0" err="1" smtClean="0">
                <a:latin typeface="+mn-lt"/>
              </a:rPr>
              <a:t>configura</a:t>
            </a:r>
            <a:r>
              <a:rPr lang="en-US" sz="2000" dirty="0" smtClean="0">
                <a:latin typeface="+mn-lt"/>
              </a:rPr>
              <a:t> al </a:t>
            </a:r>
            <a:r>
              <a:rPr lang="en-US" sz="2000" dirty="0" err="1" smtClean="0">
                <a:latin typeface="+mn-lt"/>
              </a:rPr>
              <a:t>Arduino</a:t>
            </a:r>
            <a:r>
              <a:rPr lang="en-US" sz="2000" dirty="0" smtClean="0">
                <a:latin typeface="+mn-lt"/>
              </a:rPr>
              <a:t> </a:t>
            </a:r>
            <a:r>
              <a:rPr lang="en-US" sz="2000" dirty="0" err="1" smtClean="0">
                <a:latin typeface="+mn-lt"/>
              </a:rPr>
              <a:t>como</a:t>
            </a:r>
            <a:r>
              <a:rPr lang="en-US" sz="2000" dirty="0" smtClean="0">
                <a:latin typeface="+mn-lt"/>
              </a:rPr>
              <a:t> un Slave receptor de </a:t>
            </a:r>
            <a:r>
              <a:rPr lang="en-US" sz="2000" dirty="0" err="1" smtClean="0">
                <a:latin typeface="+mn-lt"/>
              </a:rPr>
              <a:t>datos</a:t>
            </a:r>
            <a:r>
              <a:rPr lang="en-US" sz="2000" i="1" dirty="0" smtClean="0"/>
              <a:t>.</a:t>
            </a:r>
            <a:endParaRPr lang="en-US" sz="2000" i="1" dirty="0"/>
          </a:p>
          <a:p>
            <a:pPr marL="1257300" lvl="2" indent="-342900" algn="just" eaLnBrk="0" hangingPunct="0">
              <a:lnSpc>
                <a:spcPct val="110000"/>
              </a:lnSpc>
              <a:spcBef>
                <a:spcPts val="480"/>
              </a:spcBef>
              <a:buFont typeface="Wingdings" panose="05000000000000000000" pitchFamily="2" charset="2"/>
              <a:buChar char="ü"/>
            </a:pPr>
            <a:r>
              <a:rPr lang="en-US" sz="2000" i="1" dirty="0" err="1" smtClean="0">
                <a:latin typeface="+mn-lt"/>
              </a:rPr>
              <a:t>master_reader</a:t>
            </a:r>
            <a:r>
              <a:rPr lang="en-US" sz="2000" i="1" dirty="0" smtClean="0">
                <a:latin typeface="+mn-lt"/>
              </a:rPr>
              <a:t>:</a:t>
            </a:r>
            <a:r>
              <a:rPr lang="en-US" sz="2000" i="1" dirty="0" smtClean="0"/>
              <a:t> </a:t>
            </a:r>
            <a:r>
              <a:rPr lang="en-US" sz="2000" dirty="0" err="1" smtClean="0">
                <a:latin typeface="+mn-lt"/>
              </a:rPr>
              <a:t>configura</a:t>
            </a:r>
            <a:r>
              <a:rPr lang="en-US" sz="2000" dirty="0" smtClean="0">
                <a:latin typeface="+mn-lt"/>
              </a:rPr>
              <a:t> al </a:t>
            </a:r>
            <a:r>
              <a:rPr lang="en-US" sz="2000" dirty="0" err="1" smtClean="0">
                <a:latin typeface="+mn-lt"/>
              </a:rPr>
              <a:t>Arduino</a:t>
            </a:r>
            <a:r>
              <a:rPr lang="en-US" sz="2000" dirty="0" smtClean="0">
                <a:latin typeface="+mn-lt"/>
              </a:rPr>
              <a:t> </a:t>
            </a:r>
            <a:r>
              <a:rPr lang="en-US" sz="2000" dirty="0" err="1" smtClean="0">
                <a:latin typeface="+mn-lt"/>
              </a:rPr>
              <a:t>como</a:t>
            </a:r>
            <a:r>
              <a:rPr lang="en-US" sz="2000" dirty="0" smtClean="0">
                <a:latin typeface="+mn-lt"/>
              </a:rPr>
              <a:t> un Master receptor de </a:t>
            </a:r>
            <a:r>
              <a:rPr lang="en-US" sz="2000" dirty="0" err="1" smtClean="0">
                <a:latin typeface="+mn-lt"/>
              </a:rPr>
              <a:t>datos</a:t>
            </a:r>
            <a:r>
              <a:rPr lang="en-US" sz="2000" dirty="0" smtClean="0">
                <a:latin typeface="+mn-lt"/>
              </a:rPr>
              <a:t>.</a:t>
            </a:r>
            <a:endParaRPr lang="en-US" sz="2000" i="1" dirty="0"/>
          </a:p>
          <a:p>
            <a:pPr marL="1257300" lvl="2" indent="-342900" algn="just" eaLnBrk="0" hangingPunct="0">
              <a:lnSpc>
                <a:spcPct val="110000"/>
              </a:lnSpc>
              <a:spcBef>
                <a:spcPts val="480"/>
              </a:spcBef>
              <a:buFont typeface="Wingdings" panose="05000000000000000000" pitchFamily="2" charset="2"/>
              <a:buChar char="ü"/>
            </a:pPr>
            <a:r>
              <a:rPr lang="en-US" sz="2000" i="1" dirty="0" err="1" smtClean="0">
                <a:latin typeface="+mn-lt"/>
              </a:rPr>
              <a:t>slave_sender</a:t>
            </a:r>
            <a:r>
              <a:rPr lang="en-US" sz="2000" i="1" dirty="0" smtClean="0">
                <a:latin typeface="+mn-lt"/>
              </a:rPr>
              <a:t>:</a:t>
            </a:r>
            <a:r>
              <a:rPr lang="en-US" sz="2000" i="1" dirty="0" smtClean="0"/>
              <a:t> </a:t>
            </a:r>
            <a:r>
              <a:rPr lang="en-US" sz="2000" dirty="0" err="1" smtClean="0">
                <a:latin typeface="+mn-lt"/>
              </a:rPr>
              <a:t>configura</a:t>
            </a:r>
            <a:r>
              <a:rPr lang="en-US" sz="2000" dirty="0" smtClean="0">
                <a:latin typeface="+mn-lt"/>
              </a:rPr>
              <a:t> al </a:t>
            </a:r>
            <a:r>
              <a:rPr lang="en-US" sz="2000" dirty="0" err="1" smtClean="0">
                <a:latin typeface="+mn-lt"/>
              </a:rPr>
              <a:t>Arduino</a:t>
            </a:r>
            <a:r>
              <a:rPr lang="en-US" sz="2000" dirty="0" smtClean="0">
                <a:latin typeface="+mn-lt"/>
              </a:rPr>
              <a:t> </a:t>
            </a:r>
            <a:r>
              <a:rPr lang="en-US" sz="2000" dirty="0" err="1" smtClean="0">
                <a:latin typeface="+mn-lt"/>
              </a:rPr>
              <a:t>como</a:t>
            </a:r>
            <a:r>
              <a:rPr lang="en-US" sz="2000" dirty="0" smtClean="0">
                <a:latin typeface="+mn-lt"/>
              </a:rPr>
              <a:t> un Slave </a:t>
            </a:r>
            <a:r>
              <a:rPr lang="en-US" sz="2000" dirty="0" err="1" smtClean="0">
                <a:latin typeface="+mn-lt"/>
              </a:rPr>
              <a:t>transmisor</a:t>
            </a:r>
            <a:r>
              <a:rPr lang="en-US" sz="2000" dirty="0" smtClean="0">
                <a:latin typeface="+mn-lt"/>
              </a:rPr>
              <a:t> de </a:t>
            </a:r>
            <a:r>
              <a:rPr lang="en-US" sz="2000" dirty="0" err="1" smtClean="0">
                <a:latin typeface="+mn-lt"/>
              </a:rPr>
              <a:t>datos</a:t>
            </a:r>
            <a:r>
              <a:rPr lang="en-US" sz="2000" dirty="0" smtClean="0">
                <a:latin typeface="+mn-lt"/>
              </a:rPr>
              <a:t>.</a:t>
            </a: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i="1" dirty="0">
              <a:latin typeface="+mn-lt"/>
            </a:endParaRPr>
          </a:p>
          <a:p>
            <a:pPr marL="800100" lvl="1" indent="-342900" algn="just" eaLnBrk="0" hangingPunct="0">
              <a:lnSpc>
                <a:spcPct val="110000"/>
              </a:lnSpc>
              <a:spcBef>
                <a:spcPts val="480"/>
              </a:spcBef>
              <a:buFont typeface="Wingdings" panose="05000000000000000000" pitchFamily="2" charset="2"/>
              <a:buChar char="§"/>
            </a:pPr>
            <a:endParaRPr lang="en-US" sz="2000" dirty="0"/>
          </a:p>
          <a:p>
            <a:pPr marL="1257300" lvl="2" indent="-342900" algn="just" eaLnBrk="0" hangingPunct="0">
              <a:lnSpc>
                <a:spcPct val="110000"/>
              </a:lnSpc>
              <a:spcBef>
                <a:spcPts val="480"/>
              </a:spcBef>
              <a:buFont typeface="Arial" panose="020B0604020202020204" pitchFamily="34" charset="0"/>
              <a:buChar char="•"/>
            </a:pPr>
            <a:endParaRPr lang="en-US" sz="20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16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LA LIBRERÍA WIRE</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16</a:t>
            </a:fld>
            <a:endParaRPr lang="el-GR" sz="1000" dirty="0"/>
          </a:p>
        </p:txBody>
      </p:sp>
      <p:pic>
        <p:nvPicPr>
          <p:cNvPr id="9" name="Imagen 19"/>
          <p:cNvPicPr/>
          <p:nvPr/>
        </p:nvPicPr>
        <p:blipFill>
          <a:blip r:embed="rId5">
            <a:extLst>
              <a:ext uri="{28A0092B-C50C-407E-A947-70E740481C1C}">
                <a14:useLocalDpi xmlns:a14="http://schemas.microsoft.com/office/drawing/2010/main" val="0"/>
              </a:ext>
            </a:extLst>
          </a:blip>
          <a:stretch>
            <a:fillRect/>
          </a:stretch>
        </p:blipFill>
        <p:spPr>
          <a:xfrm>
            <a:off x="5220929" y="1742486"/>
            <a:ext cx="3775587" cy="3537437"/>
          </a:xfrm>
          <a:prstGeom prst="rect">
            <a:avLst/>
          </a:prstGeom>
        </p:spPr>
      </p:pic>
    </p:spTree>
    <p:extLst>
      <p:ext uri="{BB962C8B-B14F-4D97-AF65-F5344CB8AC3E}">
        <p14:creationId xmlns:p14="http://schemas.microsoft.com/office/powerpoint/2010/main" val="61756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57423"/>
            <a:ext cx="8454134" cy="413703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800100" lvl="1" indent="-342900" algn="just" eaLnBrk="0" hangingPunct="0">
              <a:lnSpc>
                <a:spcPct val="110000"/>
              </a:lnSpc>
              <a:spcBef>
                <a:spcPts val="480"/>
              </a:spcBef>
              <a:buFont typeface="Wingdings" panose="05000000000000000000" pitchFamily="2" charset="2"/>
              <a:buChar char="§"/>
            </a:pPr>
            <a:r>
              <a:rPr lang="en-US" sz="2000" b="1" dirty="0" smtClean="0"/>
              <a:t>EL MEDIDOR ULTRASÓNICO DE DISTANCIAS SRF02</a:t>
            </a:r>
          </a:p>
          <a:p>
            <a:pPr marL="1257300" lvl="2" indent="-342900" algn="just" eaLnBrk="0" hangingPunct="0">
              <a:lnSpc>
                <a:spcPct val="110000"/>
              </a:lnSpc>
              <a:spcBef>
                <a:spcPts val="480"/>
              </a:spcBef>
              <a:buFont typeface="Arial" panose="020B0604020202020204" pitchFamily="34" charset="0"/>
              <a:buChar char="•"/>
            </a:pPr>
            <a:r>
              <a:rPr lang="en-US" sz="2000" b="1" dirty="0" err="1" smtClean="0"/>
              <a:t>Principios</a:t>
            </a:r>
            <a:r>
              <a:rPr lang="en-US" sz="2000" b="1" dirty="0" smtClean="0"/>
              <a:t> de </a:t>
            </a:r>
            <a:r>
              <a:rPr lang="en-US" sz="2000" b="1" dirty="0" err="1" smtClean="0"/>
              <a:t>funcionamiento</a:t>
            </a:r>
            <a:endParaRPr lang="en-US" sz="2000" i="1" dirty="0" smtClean="0">
              <a:latin typeface="+mn-lt"/>
            </a:endParaRPr>
          </a:p>
          <a:p>
            <a:pPr marL="1714500" lvl="3" indent="-342900" algn="just" eaLnBrk="0" hangingPunct="0">
              <a:lnSpc>
                <a:spcPct val="110000"/>
              </a:lnSpc>
              <a:spcBef>
                <a:spcPts val="480"/>
              </a:spcBef>
              <a:buFont typeface="Wingdings" panose="05000000000000000000" pitchFamily="2" charset="2"/>
              <a:buChar char="ü"/>
            </a:pPr>
            <a:r>
              <a:rPr lang="en-US" sz="2000" dirty="0" smtClean="0">
                <a:latin typeface="+mn-lt"/>
              </a:rPr>
              <a:t>A </a:t>
            </a:r>
            <a:r>
              <a:rPr lang="en-US" sz="2000" dirty="0" err="1" smtClean="0">
                <a:latin typeface="+mn-lt"/>
              </a:rPr>
              <a:t>partir</a:t>
            </a:r>
            <a:r>
              <a:rPr lang="en-US" sz="2000" dirty="0" smtClean="0">
                <a:latin typeface="+mn-lt"/>
              </a:rPr>
              <a:t> de los 20 KHz</a:t>
            </a:r>
            <a:r>
              <a:rPr lang="en-US" sz="2000" i="1" dirty="0" smtClean="0">
                <a:latin typeface="+mn-lt"/>
              </a:rPr>
              <a:t>.</a:t>
            </a:r>
          </a:p>
          <a:p>
            <a:pPr marL="1714500" lvl="3" indent="-342900" algn="just" eaLnBrk="0" hangingPunct="0">
              <a:lnSpc>
                <a:spcPct val="110000"/>
              </a:lnSpc>
              <a:spcBef>
                <a:spcPts val="480"/>
              </a:spcBef>
              <a:buFont typeface="Wingdings" panose="05000000000000000000" pitchFamily="2" charset="2"/>
              <a:buChar char="ü"/>
            </a:pPr>
            <a:r>
              <a:rPr lang="es-ES" sz="2000" dirty="0" smtClean="0">
                <a:latin typeface="+mn-lt"/>
              </a:rPr>
              <a:t>Una cápsula emite una señal ultrasónica. Esta rebota con un objeto (</a:t>
            </a:r>
            <a:r>
              <a:rPr lang="es-ES" sz="2000" dirty="0" err="1" smtClean="0">
                <a:latin typeface="+mn-lt"/>
              </a:rPr>
              <a:t>p.e.</a:t>
            </a:r>
            <a:r>
              <a:rPr lang="es-ES" sz="2000" dirty="0" smtClean="0">
                <a:latin typeface="+mn-lt"/>
              </a:rPr>
              <a:t> una pared) y se produce un eco que retorna al medidor. Simplemente hay que medir el tiempo transcurrido entre que se emite la señal y se recibe el eco del retorno</a:t>
            </a:r>
            <a:r>
              <a:rPr lang="en-GB" sz="2000" dirty="0" smtClean="0">
                <a:latin typeface="+mn-lt"/>
              </a:rPr>
              <a:t>.</a:t>
            </a:r>
          </a:p>
          <a:p>
            <a:pPr marL="1714500" lvl="3" indent="-342900" algn="just" eaLnBrk="0" hangingPunct="0">
              <a:lnSpc>
                <a:spcPct val="110000"/>
              </a:lnSpc>
              <a:spcBef>
                <a:spcPts val="480"/>
              </a:spcBef>
              <a:buFont typeface="Wingdings" panose="05000000000000000000" pitchFamily="2" charset="2"/>
              <a:buChar char="ü"/>
            </a:pPr>
            <a:r>
              <a:rPr lang="es-ES" sz="2000" dirty="0" smtClean="0">
                <a:latin typeface="+mn-lt"/>
              </a:rPr>
              <a:t>Las ondas ultrasónicas se desplazan a la velocidad del sonido. Esta velocidad es de 343 m/s en el aire, al nivel del mar, con una temperatura de 20ºC y una humedad relativa del 50%.</a:t>
            </a:r>
            <a:endParaRPr lang="en-US" sz="2000" dirty="0">
              <a:latin typeface="+mn-lt"/>
            </a:endParaRPr>
          </a:p>
          <a:p>
            <a:pPr marL="1257300" lvl="2" indent="-342900" algn="just" eaLnBrk="0" hangingPunct="0">
              <a:lnSpc>
                <a:spcPct val="110000"/>
              </a:lnSpc>
              <a:spcBef>
                <a:spcPts val="480"/>
              </a:spcBef>
              <a:buFont typeface="Arial" panose="020B0604020202020204" pitchFamily="34" charset="0"/>
              <a:buChar char="•"/>
            </a:pPr>
            <a:endParaRPr lang="en-US" sz="20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17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DISPOSITIVOS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17</a:t>
            </a:fld>
            <a:endParaRPr lang="el-GR" sz="1000" dirty="0"/>
          </a:p>
        </p:txBody>
      </p:sp>
      <p:graphicFrame>
        <p:nvGraphicFramePr>
          <p:cNvPr id="2" name="Tabela 1"/>
          <p:cNvGraphicFramePr>
            <a:graphicFrameLocks noGrp="1"/>
          </p:cNvGraphicFramePr>
          <p:nvPr>
            <p:extLst>
              <p:ext uri="{D42A27DB-BD31-4B8C-83A1-F6EECF244321}">
                <p14:modId xmlns:p14="http://schemas.microsoft.com/office/powerpoint/2010/main" val="447065361"/>
              </p:ext>
            </p:extLst>
          </p:nvPr>
        </p:nvGraphicFramePr>
        <p:xfrm>
          <a:off x="805201" y="4509491"/>
          <a:ext cx="7704618" cy="1666390"/>
        </p:xfrm>
        <a:graphic>
          <a:graphicData uri="http://schemas.openxmlformats.org/drawingml/2006/table">
            <a:tbl>
              <a:tblPr firstRow="1" bandRow="1">
                <a:tableStyleId>{5C22544A-7EE6-4342-B048-85BDC9FD1C3A}</a:tableStyleId>
              </a:tblPr>
              <a:tblGrid>
                <a:gridCol w="1112089"/>
                <a:gridCol w="4024323"/>
                <a:gridCol w="2568206"/>
              </a:tblGrid>
              <a:tr h="373405">
                <a:tc>
                  <a:txBody>
                    <a:bodyPr/>
                    <a:lstStyle/>
                    <a:p>
                      <a:pPr algn="ctr"/>
                      <a:r>
                        <a:rPr lang="pt-PT" dirty="0" smtClean="0"/>
                        <a:t>Distancia</a:t>
                      </a:r>
                      <a:endParaRPr lang="pt-PT" dirty="0"/>
                    </a:p>
                  </a:txBody>
                  <a:tcPr/>
                </a:tc>
                <a:tc>
                  <a:txBody>
                    <a:bodyPr/>
                    <a:lstStyle/>
                    <a:p>
                      <a:pPr algn="ctr"/>
                      <a:r>
                        <a:rPr lang="pt-PT" dirty="0" smtClean="0"/>
                        <a:t>Tiempo</a:t>
                      </a:r>
                      <a:endParaRPr lang="pt-PT" dirty="0"/>
                    </a:p>
                  </a:txBody>
                  <a:tcPr/>
                </a:tc>
                <a:tc>
                  <a:txBody>
                    <a:bodyPr/>
                    <a:lstStyle/>
                    <a:p>
                      <a:pPr algn="ctr"/>
                      <a:r>
                        <a:rPr lang="pt-PT" dirty="0" smtClean="0"/>
                        <a:t>Descripción</a:t>
                      </a:r>
                      <a:endParaRPr lang="pt-PT" dirty="0"/>
                    </a:p>
                  </a:txBody>
                  <a:tcPr/>
                </a:tc>
              </a:tr>
              <a:tr h="430995">
                <a:tc>
                  <a:txBody>
                    <a:bodyPr/>
                    <a:lstStyle/>
                    <a:p>
                      <a:pPr algn="ctr"/>
                      <a:r>
                        <a:rPr lang="pt-PT" dirty="0" smtClean="0"/>
                        <a:t>1 cm</a:t>
                      </a:r>
                      <a:endParaRPr lang="pt-PT" dirty="0"/>
                    </a:p>
                  </a:txBody>
                  <a:tcPr/>
                </a:tc>
                <a:tc>
                  <a:txBody>
                    <a:bodyPr/>
                    <a:lstStyle/>
                    <a:p>
                      <a:pPr algn="ctr"/>
                      <a:r>
                        <a:rPr lang="en-US" dirty="0" smtClean="0"/>
                        <a:t>0.00002915 “ = 0.02915 </a:t>
                      </a:r>
                      <a:r>
                        <a:rPr lang="en-US" dirty="0" err="1" smtClean="0"/>
                        <a:t>mS</a:t>
                      </a:r>
                      <a:r>
                        <a:rPr lang="en-US" dirty="0" smtClean="0"/>
                        <a:t> = 29.15 µS</a:t>
                      </a:r>
                      <a:endParaRPr lang="pt-PT" dirty="0"/>
                    </a:p>
                  </a:txBody>
                  <a:tcPr/>
                </a:tc>
                <a:tc>
                  <a:txBody>
                    <a:bodyPr/>
                    <a:lstStyle/>
                    <a:p>
                      <a:pPr algn="ctr"/>
                      <a:r>
                        <a:rPr lang="pt-PT" dirty="0" smtClean="0"/>
                        <a:t>(1 / 343) / 100</a:t>
                      </a:r>
                      <a:endParaRPr lang="pt-PT" dirty="0"/>
                    </a:p>
                  </a:txBody>
                  <a:tcPr/>
                </a:tc>
              </a:tr>
              <a:tr h="430995">
                <a:tc>
                  <a:txBody>
                    <a:bodyPr/>
                    <a:lstStyle/>
                    <a:p>
                      <a:pPr algn="ctr"/>
                      <a:r>
                        <a:rPr lang="pt-PT" dirty="0" smtClean="0"/>
                        <a:t>1 m</a:t>
                      </a:r>
                      <a:endParaRPr lang="pt-PT" dirty="0"/>
                    </a:p>
                  </a:txBody>
                  <a:tcPr/>
                </a:tc>
                <a:tc>
                  <a:txBody>
                    <a:bodyPr/>
                    <a:lstStyle/>
                    <a:p>
                      <a:pPr algn="ctr"/>
                      <a:r>
                        <a:rPr lang="en-US" dirty="0" smtClean="0"/>
                        <a:t>0.002915 ” = 2.915 </a:t>
                      </a:r>
                      <a:r>
                        <a:rPr lang="en-US" dirty="0" err="1" smtClean="0"/>
                        <a:t>mS</a:t>
                      </a:r>
                      <a:r>
                        <a:rPr lang="en-US" dirty="0" smtClean="0"/>
                        <a:t>  = 2915 µS</a:t>
                      </a:r>
                      <a:endParaRPr lang="pt-PT" dirty="0"/>
                    </a:p>
                  </a:txBody>
                  <a:tcPr/>
                </a:tc>
                <a:tc>
                  <a:txBody>
                    <a:bodyPr/>
                    <a:lstStyle/>
                    <a:p>
                      <a:pPr algn="ctr"/>
                      <a:r>
                        <a:rPr lang="pt-PT" dirty="0" smtClean="0"/>
                        <a:t>1 / 343 </a:t>
                      </a:r>
                      <a:endParaRPr lang="pt-PT" dirty="0"/>
                    </a:p>
                  </a:txBody>
                  <a:tcPr/>
                </a:tc>
              </a:tr>
              <a:tr h="430995">
                <a:tc>
                  <a:txBody>
                    <a:bodyPr/>
                    <a:lstStyle/>
                    <a:p>
                      <a:pPr algn="ctr"/>
                      <a:r>
                        <a:rPr lang="pt-PT" dirty="0" smtClean="0"/>
                        <a:t>1 Km</a:t>
                      </a:r>
                      <a:endParaRPr lang="pt-PT" dirty="0"/>
                    </a:p>
                  </a:txBody>
                  <a:tcPr/>
                </a:tc>
                <a:tc>
                  <a:txBody>
                    <a:bodyPr/>
                    <a:lstStyle/>
                    <a:p>
                      <a:pPr algn="ctr"/>
                      <a:r>
                        <a:rPr lang="en-US" dirty="0" smtClean="0"/>
                        <a:t>2.915 “ = 2915 </a:t>
                      </a:r>
                      <a:r>
                        <a:rPr lang="en-US" dirty="0" err="1" smtClean="0"/>
                        <a:t>mS</a:t>
                      </a:r>
                      <a:r>
                        <a:rPr lang="en-US" dirty="0" smtClean="0"/>
                        <a:t> = 2915000 µS</a:t>
                      </a:r>
                      <a:endParaRPr lang="pt-PT" dirty="0"/>
                    </a:p>
                  </a:txBody>
                  <a:tcPr/>
                </a:tc>
                <a:tc>
                  <a:txBody>
                    <a:bodyPr/>
                    <a:lstStyle/>
                    <a:p>
                      <a:pPr algn="ctr"/>
                      <a:r>
                        <a:rPr lang="pt-PT" dirty="0" smtClean="0"/>
                        <a:t>(1 / 343) * 1000</a:t>
                      </a:r>
                      <a:endParaRPr lang="pt-PT" dirty="0"/>
                    </a:p>
                  </a:txBody>
                  <a:tcPr/>
                </a:tc>
              </a:tr>
            </a:tbl>
          </a:graphicData>
        </a:graphic>
      </p:graphicFrame>
    </p:spTree>
    <p:extLst>
      <p:ext uri="{BB962C8B-B14F-4D97-AF65-F5344CB8AC3E}">
        <p14:creationId xmlns:p14="http://schemas.microsoft.com/office/powerpoint/2010/main" val="1782796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314962" y="1109614"/>
            <a:ext cx="8454134" cy="471667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a:t>SRF02 </a:t>
            </a:r>
            <a:r>
              <a:rPr lang="en-US" sz="2000" b="1" dirty="0" smtClean="0"/>
              <a:t>– CARACTERÍSTICAS Y CONEXIONES</a:t>
            </a:r>
            <a:endParaRPr lang="el-GR" sz="2000" b="1" dirty="0"/>
          </a:p>
          <a:p>
            <a:pPr marL="800100" lvl="1" indent="-342900" algn="just" eaLnBrk="0" hangingPunct="0">
              <a:lnSpc>
                <a:spcPct val="110000"/>
              </a:lnSpc>
              <a:spcBef>
                <a:spcPts val="480"/>
              </a:spcBef>
              <a:buFont typeface="Wingdings" panose="05000000000000000000" pitchFamily="2" charset="2"/>
              <a:buChar char="§"/>
            </a:pPr>
            <a:r>
              <a:rPr lang="en-US" sz="2000" b="1" dirty="0" err="1" smtClean="0"/>
              <a:t>Características</a:t>
            </a:r>
            <a:r>
              <a:rPr lang="en-US" sz="2000" b="1" dirty="0" smtClean="0"/>
              <a:t> </a:t>
            </a:r>
            <a:r>
              <a:rPr lang="en-US" sz="2000" b="1" dirty="0" err="1" smtClean="0"/>
              <a:t>importantes</a:t>
            </a:r>
            <a:r>
              <a:rPr lang="en-US" sz="2000" b="1" dirty="0" smtClean="0"/>
              <a:t>:</a:t>
            </a:r>
          </a:p>
          <a:p>
            <a:pPr marL="800100" lvl="1" indent="-342900" algn="just" eaLnBrk="0" hangingPunct="0">
              <a:lnSpc>
                <a:spcPct val="110000"/>
              </a:lnSpc>
              <a:spcBef>
                <a:spcPts val="480"/>
              </a:spcBef>
              <a:buFont typeface="Wingdings" panose="05000000000000000000" pitchFamily="2" charset="2"/>
              <a:buChar char="§"/>
            </a:pPr>
            <a:endParaRPr lang="en-US" sz="2000" b="1" dirty="0" smtClean="0"/>
          </a:p>
          <a:p>
            <a:pPr>
              <a:buFont typeface="Arial" pitchFamily="34" charset="0"/>
              <a:buChar char="•"/>
            </a:pPr>
            <a:r>
              <a:rPr lang="es-ES" sz="2000" dirty="0" smtClean="0">
                <a:latin typeface="+mn-lt"/>
              </a:rPr>
              <a:t> Rango de medida: de 16 cm a 6 m (en teoría)</a:t>
            </a:r>
          </a:p>
          <a:p>
            <a:pPr>
              <a:buFont typeface="Arial" pitchFamily="34" charset="0"/>
              <a:buChar char="•"/>
            </a:pPr>
            <a:r>
              <a:rPr lang="es-ES" sz="2000" dirty="0" smtClean="0">
                <a:latin typeface="+mn-lt"/>
              </a:rPr>
              <a:t> Alimentación: + 5 V a 4 </a:t>
            </a:r>
            <a:r>
              <a:rPr lang="es-ES" sz="2000" dirty="0" err="1" smtClean="0">
                <a:latin typeface="+mn-lt"/>
              </a:rPr>
              <a:t>mA</a:t>
            </a:r>
            <a:endParaRPr lang="es-ES" sz="2000" dirty="0" smtClean="0">
              <a:latin typeface="+mn-lt"/>
            </a:endParaRPr>
          </a:p>
          <a:p>
            <a:pPr>
              <a:buFont typeface="Arial" pitchFamily="34" charset="0"/>
              <a:buChar char="•"/>
            </a:pPr>
            <a:r>
              <a:rPr lang="es-ES" sz="2000" dirty="0" smtClean="0">
                <a:latin typeface="+mn-lt"/>
              </a:rPr>
              <a:t> Frecuencia ultrasónica: 40 MHz</a:t>
            </a:r>
          </a:p>
          <a:p>
            <a:pPr>
              <a:buFont typeface="Arial" pitchFamily="34" charset="0"/>
              <a:buChar char="•"/>
            </a:pPr>
            <a:r>
              <a:rPr lang="it-IT" sz="2000" dirty="0" smtClean="0">
                <a:latin typeface="+mn-lt"/>
              </a:rPr>
              <a:t> Dimensiones: 24 mm x 20 mm x 17 mm</a:t>
            </a:r>
          </a:p>
          <a:p>
            <a:pPr>
              <a:buFont typeface="Arial" pitchFamily="34" charset="0"/>
              <a:buChar char="•"/>
            </a:pPr>
            <a:r>
              <a:rPr lang="es-ES" sz="2000" dirty="0" smtClean="0">
                <a:latin typeface="+mn-lt"/>
              </a:rPr>
              <a:t> Control automático de ganancia</a:t>
            </a:r>
          </a:p>
          <a:p>
            <a:pPr>
              <a:buFont typeface="Arial" pitchFamily="34" charset="0"/>
              <a:buChar char="•"/>
            </a:pPr>
            <a:r>
              <a:rPr lang="es-ES" sz="2000" dirty="0" smtClean="0">
                <a:latin typeface="+mn-lt"/>
              </a:rPr>
              <a:t> Conexión con el Host: vía I2C o vía Serie</a:t>
            </a:r>
          </a:p>
          <a:p>
            <a:pPr>
              <a:buFont typeface="Arial" pitchFamily="34" charset="0"/>
              <a:buChar char="•"/>
            </a:pPr>
            <a:r>
              <a:rPr lang="es-ES" sz="2000" dirty="0" smtClean="0">
                <a:latin typeface="+mn-lt"/>
              </a:rPr>
              <a:t> No precisa calibración</a:t>
            </a:r>
          </a:p>
          <a:p>
            <a:pPr>
              <a:buFont typeface="Arial" pitchFamily="34" charset="0"/>
              <a:buChar char="•"/>
            </a:pPr>
            <a:r>
              <a:rPr lang="es-ES" sz="2000" dirty="0" smtClean="0">
                <a:latin typeface="+mn-lt"/>
              </a:rPr>
              <a:t> Resultados en: </a:t>
            </a:r>
            <a:r>
              <a:rPr lang="el-GR" sz="2000" dirty="0" smtClean="0">
                <a:latin typeface="+mn-lt"/>
              </a:rPr>
              <a:t>μ</a:t>
            </a:r>
            <a:r>
              <a:rPr lang="es-ES" sz="2000" dirty="0" smtClean="0">
                <a:latin typeface="+mn-lt"/>
              </a:rPr>
              <a:t>S, centímetros o pulgadas</a:t>
            </a:r>
          </a:p>
          <a:p>
            <a:pPr>
              <a:buFont typeface="Arial" pitchFamily="34" charset="0"/>
              <a:buChar char="•"/>
            </a:pPr>
            <a:r>
              <a:rPr lang="es-ES" sz="2000" dirty="0" smtClean="0">
                <a:latin typeface="+mn-lt"/>
              </a:rPr>
              <a:t> Dirección Slave por defecto 224 (0xE0). Se puede configurar una de entre 16direcciones diferentes.</a:t>
            </a:r>
            <a:endParaRPr lang="en-US" sz="3600" dirty="0">
              <a:latin typeface="+mn-lt"/>
            </a:endParaRPr>
          </a:p>
          <a:p>
            <a:pPr marL="1257300" lvl="2" indent="-342900" algn="just" eaLnBrk="0" hangingPunct="0">
              <a:lnSpc>
                <a:spcPct val="110000"/>
              </a:lnSpc>
              <a:spcBef>
                <a:spcPts val="480"/>
              </a:spcBef>
              <a:buFont typeface="Arial" panose="020B0604020202020204" pitchFamily="34" charset="0"/>
              <a:buChar char="•"/>
            </a:pPr>
            <a:endParaRPr lang="en-US" sz="20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18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DISPOSITIVOS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18</a:t>
            </a:fld>
            <a:endParaRPr lang="el-GR" sz="1000" dirty="0"/>
          </a:p>
        </p:txBody>
      </p:sp>
    </p:spTree>
    <p:extLst>
      <p:ext uri="{BB962C8B-B14F-4D97-AF65-F5344CB8AC3E}">
        <p14:creationId xmlns:p14="http://schemas.microsoft.com/office/powerpoint/2010/main" val="1114639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1114039"/>
            <a:ext cx="8454134" cy="223497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GB" sz="2000" b="1" dirty="0"/>
              <a:t>SRF02 </a:t>
            </a:r>
            <a:r>
              <a:rPr lang="en-GB" sz="2000" b="1" dirty="0" smtClean="0"/>
              <a:t>– CARACTERÍSTICAS Y CONEXIONES</a:t>
            </a:r>
            <a:endParaRPr lang="en-GB" sz="2000" b="1" dirty="0"/>
          </a:p>
          <a:p>
            <a:pPr marL="800100" lvl="1" indent="-342900" algn="just" eaLnBrk="0" hangingPunct="0">
              <a:lnSpc>
                <a:spcPct val="110000"/>
              </a:lnSpc>
              <a:spcBef>
                <a:spcPts val="480"/>
              </a:spcBef>
              <a:buFont typeface="Wingdings" panose="05000000000000000000" pitchFamily="2" charset="2"/>
              <a:buChar char="§"/>
            </a:pPr>
            <a:r>
              <a:rPr lang="es-ES" sz="2000" dirty="0" smtClean="0">
                <a:latin typeface="+mn-lt"/>
              </a:rPr>
              <a:t>El SRF02 actúa como un dispositivo I2C Slave e incluye su propio controlador encargado de realizar las medidas y calibraciones oportunas, para luego transmitir los resultados al controlador Host, nuestro </a:t>
            </a:r>
            <a:r>
              <a:rPr lang="es-ES" sz="2000" dirty="0" err="1" smtClean="0">
                <a:latin typeface="+mn-lt"/>
              </a:rPr>
              <a:t>Arduino</a:t>
            </a:r>
            <a:r>
              <a:rPr lang="es-ES" sz="2000" dirty="0" smtClean="0">
                <a:latin typeface="+mn-lt"/>
              </a:rPr>
              <a:t>. Estas son sus conexiones eléctricas:</a:t>
            </a:r>
            <a:endParaRPr lang="en-US" sz="2000" dirty="0">
              <a:latin typeface="+mn-lt"/>
            </a:endParaRPr>
          </a:p>
          <a:p>
            <a:pPr marL="1257300" lvl="2" indent="-342900" algn="just" eaLnBrk="0" hangingPunct="0">
              <a:lnSpc>
                <a:spcPct val="110000"/>
              </a:lnSpc>
              <a:spcBef>
                <a:spcPts val="480"/>
              </a:spcBef>
              <a:buFont typeface="Arial" panose="020B0604020202020204" pitchFamily="34" charset="0"/>
              <a:buChar char="•"/>
            </a:pPr>
            <a:endParaRPr lang="en-US" sz="20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19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DISPOSITIVOS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19</a:t>
            </a:fld>
            <a:endParaRPr lang="el-GR" sz="1000" dirty="0"/>
          </a:p>
        </p:txBody>
      </p:sp>
      <p:graphicFrame>
        <p:nvGraphicFramePr>
          <p:cNvPr id="2" name="Tabela 1"/>
          <p:cNvGraphicFramePr>
            <a:graphicFrameLocks noGrp="1"/>
          </p:cNvGraphicFramePr>
          <p:nvPr>
            <p:extLst>
              <p:ext uri="{D42A27DB-BD31-4B8C-83A1-F6EECF244321}">
                <p14:modId xmlns:p14="http://schemas.microsoft.com/office/powerpoint/2010/main" val="162801469"/>
              </p:ext>
            </p:extLst>
          </p:nvPr>
        </p:nvGraphicFramePr>
        <p:xfrm>
          <a:off x="3866929" y="3274271"/>
          <a:ext cx="5112479" cy="2225040"/>
        </p:xfrm>
        <a:graphic>
          <a:graphicData uri="http://schemas.openxmlformats.org/drawingml/2006/table">
            <a:tbl>
              <a:tblPr firstRow="1" bandRow="1">
                <a:tableStyleId>{5C22544A-7EE6-4342-B048-85BDC9FD1C3A}</a:tableStyleId>
              </a:tblPr>
              <a:tblGrid>
                <a:gridCol w="522191"/>
                <a:gridCol w="1252728"/>
                <a:gridCol w="3337560"/>
              </a:tblGrid>
              <a:tr h="370840">
                <a:tc>
                  <a:txBody>
                    <a:bodyPr/>
                    <a:lstStyle/>
                    <a:p>
                      <a:pPr algn="ctr"/>
                      <a:r>
                        <a:rPr lang="pt-PT" dirty="0" smtClean="0"/>
                        <a:t>PIN</a:t>
                      </a:r>
                      <a:endParaRPr lang="pt-PT" dirty="0"/>
                    </a:p>
                  </a:txBody>
                  <a:tcPr/>
                </a:tc>
                <a:tc>
                  <a:txBody>
                    <a:bodyPr/>
                    <a:lstStyle/>
                    <a:p>
                      <a:pPr algn="ctr"/>
                      <a:r>
                        <a:rPr lang="pt-PT" dirty="0" smtClean="0"/>
                        <a:t>NOMBRE</a:t>
                      </a:r>
                      <a:endParaRPr lang="pt-PT" dirty="0"/>
                    </a:p>
                  </a:txBody>
                  <a:tcPr/>
                </a:tc>
                <a:tc>
                  <a:txBody>
                    <a:bodyPr/>
                    <a:lstStyle/>
                    <a:p>
                      <a:pPr algn="ctr"/>
                      <a:r>
                        <a:rPr lang="pt-PT" dirty="0" smtClean="0"/>
                        <a:t>DESCRIPCIÓN</a:t>
                      </a:r>
                      <a:endParaRPr lang="pt-PT" dirty="0"/>
                    </a:p>
                  </a:txBody>
                  <a:tcPr/>
                </a:tc>
              </a:tr>
              <a:tr h="370840">
                <a:tc>
                  <a:txBody>
                    <a:bodyPr/>
                    <a:lstStyle/>
                    <a:p>
                      <a:pPr algn="ctr"/>
                      <a:r>
                        <a:rPr lang="pt-PT" dirty="0" smtClean="0"/>
                        <a:t>1</a:t>
                      </a:r>
                      <a:endParaRPr lang="pt-PT" dirty="0"/>
                    </a:p>
                  </a:txBody>
                  <a:tcPr/>
                </a:tc>
                <a:tc>
                  <a:txBody>
                    <a:bodyPr/>
                    <a:lstStyle/>
                    <a:p>
                      <a:pPr algn="ctr"/>
                      <a:r>
                        <a:rPr lang="fr-FR" dirty="0" smtClean="0"/>
                        <a:t>+5v Vcc</a:t>
                      </a:r>
                      <a:endParaRPr lang="pt-PT" dirty="0"/>
                    </a:p>
                  </a:txBody>
                  <a:tcPr/>
                </a:tc>
                <a:tc>
                  <a:txBody>
                    <a:bodyPr/>
                    <a:lstStyle/>
                    <a:p>
                      <a:r>
                        <a:rPr lang="es-ES" sz="1800" kern="1200" baseline="0" dirty="0" smtClean="0">
                          <a:solidFill>
                            <a:schemeClr val="dk1"/>
                          </a:solidFill>
                          <a:latin typeface="+mn-lt"/>
                          <a:ea typeface="+mn-ea"/>
                          <a:cs typeface="+mn-cs"/>
                        </a:rPr>
                        <a:t>Tensión de alimentación de 5 V</a:t>
                      </a:r>
                      <a:endParaRPr lang="pt-PT" dirty="0"/>
                    </a:p>
                  </a:txBody>
                  <a:tcPr/>
                </a:tc>
              </a:tr>
              <a:tr h="370840">
                <a:tc>
                  <a:txBody>
                    <a:bodyPr/>
                    <a:lstStyle/>
                    <a:p>
                      <a:pPr algn="ctr"/>
                      <a:r>
                        <a:rPr lang="pt-PT" dirty="0" smtClean="0"/>
                        <a:t>2</a:t>
                      </a:r>
                      <a:endParaRPr lang="pt-PT"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SDA</a:t>
                      </a:r>
                      <a:endParaRPr lang="pt-PT" dirty="0"/>
                    </a:p>
                  </a:txBody>
                  <a:tcPr/>
                </a:tc>
                <a:tc>
                  <a:txBody>
                    <a:bodyPr/>
                    <a:lstStyle/>
                    <a:p>
                      <a:r>
                        <a:rPr lang="es-ES" sz="1800" kern="1200" baseline="0" dirty="0" smtClean="0">
                          <a:solidFill>
                            <a:schemeClr val="dk1"/>
                          </a:solidFill>
                          <a:latin typeface="+mn-lt"/>
                          <a:ea typeface="+mn-ea"/>
                          <a:cs typeface="+mn-cs"/>
                        </a:rPr>
                        <a:t>Línea de datos del bus I2C</a:t>
                      </a:r>
                      <a:endParaRPr lang="pt-PT" dirty="0"/>
                    </a:p>
                  </a:txBody>
                  <a:tcPr/>
                </a:tc>
              </a:tr>
              <a:tr h="370840">
                <a:tc>
                  <a:txBody>
                    <a:bodyPr/>
                    <a:lstStyle/>
                    <a:p>
                      <a:pPr algn="ctr"/>
                      <a:r>
                        <a:rPr lang="pt-PT" dirty="0" smtClean="0"/>
                        <a:t>3</a:t>
                      </a:r>
                      <a:endParaRPr lang="pt-PT"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SCL</a:t>
                      </a:r>
                      <a:endParaRPr lang="pt-PT" dirty="0"/>
                    </a:p>
                  </a:txBody>
                  <a:tcPr/>
                </a:tc>
                <a:tc>
                  <a:txBody>
                    <a:bodyPr/>
                    <a:lstStyle/>
                    <a:p>
                      <a:r>
                        <a:rPr lang="es-ES" sz="1800" kern="1200" baseline="0" dirty="0" smtClean="0">
                          <a:solidFill>
                            <a:schemeClr val="dk1"/>
                          </a:solidFill>
                          <a:latin typeface="+mn-lt"/>
                          <a:ea typeface="+mn-ea"/>
                          <a:cs typeface="+mn-cs"/>
                        </a:rPr>
                        <a:t>Línea de reloj del bus I2C</a:t>
                      </a:r>
                      <a:endParaRPr lang="pt-PT" dirty="0"/>
                    </a:p>
                  </a:txBody>
                  <a:tcPr/>
                </a:tc>
              </a:tr>
              <a:tr h="370840">
                <a:tc>
                  <a:txBody>
                    <a:bodyPr/>
                    <a:lstStyle/>
                    <a:p>
                      <a:pPr algn="ctr"/>
                      <a:r>
                        <a:rPr lang="pt-PT" dirty="0" smtClean="0"/>
                        <a:t>4</a:t>
                      </a:r>
                      <a:endParaRPr lang="pt-PT"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NC</a:t>
                      </a:r>
                      <a:endParaRPr lang="pt-PT" dirty="0"/>
                    </a:p>
                  </a:txBody>
                  <a:tcPr/>
                </a:tc>
                <a:tc>
                  <a:txBody>
                    <a:bodyPr/>
                    <a:lstStyle/>
                    <a:p>
                      <a:r>
                        <a:rPr lang="es-ES" sz="1800" kern="1200" baseline="0" dirty="0" smtClean="0">
                          <a:solidFill>
                            <a:schemeClr val="dk1"/>
                          </a:solidFill>
                          <a:latin typeface="+mn-lt"/>
                          <a:ea typeface="+mn-ea"/>
                          <a:cs typeface="+mn-cs"/>
                        </a:rPr>
                        <a:t>No conectada</a:t>
                      </a:r>
                      <a:endParaRPr lang="pt-PT" dirty="0"/>
                    </a:p>
                  </a:txBody>
                  <a:tcPr/>
                </a:tc>
              </a:tr>
              <a:tr h="370840">
                <a:tc>
                  <a:txBody>
                    <a:bodyPr/>
                    <a:lstStyle/>
                    <a:p>
                      <a:pPr algn="ctr"/>
                      <a:r>
                        <a:rPr lang="pt-PT" dirty="0" smtClean="0"/>
                        <a:t>5</a:t>
                      </a:r>
                      <a:endParaRPr lang="pt-PT" dirty="0"/>
                    </a:p>
                  </a:txBody>
                  <a:tcPr/>
                </a:tc>
                <a:tc>
                  <a:txBody>
                    <a:bodyPr/>
                    <a:lstStyle/>
                    <a:p>
                      <a:pPr algn="ctr"/>
                      <a:r>
                        <a:rPr lang="fr-FR" dirty="0" smtClean="0"/>
                        <a:t>GND</a:t>
                      </a:r>
                      <a:endParaRPr lang="pt-PT" dirty="0"/>
                    </a:p>
                  </a:txBody>
                  <a:tcPr/>
                </a:tc>
                <a:tc>
                  <a:txBody>
                    <a:bodyPr/>
                    <a:lstStyle/>
                    <a:p>
                      <a:r>
                        <a:rPr lang="es-ES" sz="1800" kern="1200" baseline="0" dirty="0" smtClean="0">
                          <a:solidFill>
                            <a:schemeClr val="dk1"/>
                          </a:solidFill>
                          <a:latin typeface="+mn-lt"/>
                          <a:ea typeface="+mn-ea"/>
                          <a:cs typeface="+mn-cs"/>
                        </a:rPr>
                        <a:t>Tierra de alimentación</a:t>
                      </a:r>
                      <a:endParaRPr lang="pt-PT" dirty="0"/>
                    </a:p>
                  </a:txBody>
                  <a:tcPr/>
                </a:tc>
              </a:tr>
            </a:tbl>
          </a:graphicData>
        </a:graphic>
      </p:graphicFrame>
      <p:pic>
        <p:nvPicPr>
          <p:cNvPr id="5122" name="Picture 2"/>
          <p:cNvPicPr>
            <a:picLocks noChangeAspect="1" noChangeArrowheads="1"/>
          </p:cNvPicPr>
          <p:nvPr/>
        </p:nvPicPr>
        <p:blipFill>
          <a:blip r:embed="rId5"/>
          <a:srcRect/>
          <a:stretch>
            <a:fillRect/>
          </a:stretch>
        </p:blipFill>
        <p:spPr bwMode="auto">
          <a:xfrm>
            <a:off x="402336" y="3346481"/>
            <a:ext cx="3083432" cy="1768254"/>
          </a:xfrm>
          <a:prstGeom prst="rect">
            <a:avLst/>
          </a:prstGeom>
          <a:noFill/>
          <a:ln w="9525">
            <a:noFill/>
            <a:miter lim="800000"/>
            <a:headEnd/>
            <a:tailEnd/>
          </a:ln>
          <a:effectLst/>
        </p:spPr>
      </p:pic>
    </p:spTree>
    <p:extLst>
      <p:ext uri="{BB962C8B-B14F-4D97-AF65-F5344CB8AC3E}">
        <p14:creationId xmlns:p14="http://schemas.microsoft.com/office/powerpoint/2010/main" val="3031680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 name="Τίτλος 1"/>
          <p:cNvSpPr>
            <a:spLocks noGrp="1"/>
          </p:cNvSpPr>
          <p:nvPr>
            <p:ph type="title"/>
          </p:nvPr>
        </p:nvSpPr>
        <p:spPr>
          <a:xfrm>
            <a:off x="0" y="-2"/>
            <a:ext cx="9144000" cy="581777"/>
          </a:xfrm>
          <a:solidFill>
            <a:schemeClr val="bg1">
              <a:lumMod val="85000"/>
            </a:schemeClr>
          </a:solidFill>
        </p:spPr>
        <p:txBody>
          <a:bodyPr>
            <a:normAutofit fontScale="90000"/>
          </a:bodyPr>
          <a:lstStyle/>
          <a:p>
            <a:pPr algn="l"/>
            <a:r>
              <a:rPr lang="en-US" sz="3600" dirty="0" err="1" smtClean="0"/>
              <a:t>Objetivo</a:t>
            </a:r>
            <a:r>
              <a:rPr lang="en-US" sz="3600" dirty="0" smtClean="0"/>
              <a:t> y </a:t>
            </a:r>
            <a:r>
              <a:rPr lang="en-US" sz="3600" dirty="0" err="1" smtClean="0"/>
              <a:t>Programa</a:t>
            </a:r>
            <a:r>
              <a:rPr lang="en-US" sz="3600" dirty="0" smtClean="0"/>
              <a:t> y de la </a:t>
            </a:r>
            <a:r>
              <a:rPr lang="en-US" sz="3600" dirty="0" err="1" smtClean="0"/>
              <a:t>Unidad</a:t>
            </a:r>
            <a:r>
              <a:rPr lang="en-US" sz="3600" dirty="0" smtClean="0"/>
              <a:t> 13</a:t>
            </a:r>
            <a:endParaRPr lang="el-GR" sz="3600" dirty="0"/>
          </a:p>
        </p:txBody>
      </p:sp>
      <p:sp>
        <p:nvSpPr>
          <p:cNvPr id="11" name="Στρογγυλεμένο ορθογώνιο 7"/>
          <p:cNvSpPr/>
          <p:nvPr/>
        </p:nvSpPr>
        <p:spPr>
          <a:xfrm>
            <a:off x="432080" y="2328577"/>
            <a:ext cx="8434573" cy="369731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Στρογγυλεμένο ορθογώνιο 6"/>
          <p:cNvSpPr/>
          <p:nvPr/>
        </p:nvSpPr>
        <p:spPr>
          <a:xfrm>
            <a:off x="432080" y="829711"/>
            <a:ext cx="8335926" cy="148372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Proporcionar</a:t>
            </a:r>
            <a:r>
              <a:rPr lang="en-US" dirty="0" smtClean="0"/>
              <a:t> </a:t>
            </a:r>
            <a:r>
              <a:rPr lang="en-US" dirty="0" err="1" smtClean="0"/>
              <a:t>las</a:t>
            </a:r>
            <a:r>
              <a:rPr lang="en-US" dirty="0" smtClean="0"/>
              <a:t> ideas y </a:t>
            </a:r>
            <a:r>
              <a:rPr lang="en-US" dirty="0" err="1" smtClean="0"/>
              <a:t>esenciales</a:t>
            </a:r>
            <a:r>
              <a:rPr lang="en-US" dirty="0" smtClean="0"/>
              <a:t> y </a:t>
            </a:r>
            <a:r>
              <a:rPr lang="en-US" dirty="0" err="1" smtClean="0"/>
              <a:t>ejemplos</a:t>
            </a:r>
            <a:r>
              <a:rPr lang="en-US" dirty="0"/>
              <a:t> </a:t>
            </a:r>
            <a:r>
              <a:rPr lang="en-US" dirty="0" err="1" smtClean="0"/>
              <a:t>que</a:t>
            </a:r>
            <a:r>
              <a:rPr lang="en-US" dirty="0" smtClean="0"/>
              <a:t> </a:t>
            </a:r>
            <a:r>
              <a:rPr lang="en-US" dirty="0" err="1" smtClean="0"/>
              <a:t>permiten</a:t>
            </a:r>
            <a:r>
              <a:rPr lang="en-US" dirty="0" smtClean="0"/>
              <a:t> a </a:t>
            </a:r>
            <a:r>
              <a:rPr lang="en-US" dirty="0" err="1" smtClean="0"/>
              <a:t>Arduino</a:t>
            </a:r>
            <a:r>
              <a:rPr lang="en-US" dirty="0" smtClean="0"/>
              <a:t> </a:t>
            </a:r>
            <a:r>
              <a:rPr lang="en-US" dirty="0" err="1" smtClean="0"/>
              <a:t>comunicarse</a:t>
            </a:r>
            <a:r>
              <a:rPr lang="en-US" dirty="0" smtClean="0"/>
              <a:t> con </a:t>
            </a:r>
            <a:r>
              <a:rPr lang="en-US" dirty="0" err="1" smtClean="0"/>
              <a:t>cualquier</a:t>
            </a:r>
            <a:r>
              <a:rPr lang="en-US" dirty="0" smtClean="0"/>
              <a:t> </a:t>
            </a:r>
            <a:r>
              <a:rPr lang="en-US" dirty="0" err="1" smtClean="0"/>
              <a:t>tipo</a:t>
            </a:r>
            <a:r>
              <a:rPr lang="en-US" dirty="0" smtClean="0"/>
              <a:t> de </a:t>
            </a:r>
            <a:r>
              <a:rPr lang="en-US" dirty="0" err="1" smtClean="0"/>
              <a:t>dispositivo</a:t>
            </a:r>
            <a:r>
              <a:rPr lang="en-US" dirty="0" smtClean="0"/>
              <a:t> o </a:t>
            </a:r>
            <a:r>
              <a:rPr lang="en-US" dirty="0" err="1" smtClean="0"/>
              <a:t>periférico</a:t>
            </a:r>
            <a:endParaRPr lang="el-GR" dirty="0"/>
          </a:p>
        </p:txBody>
      </p:sp>
      <p:sp>
        <p:nvSpPr>
          <p:cNvPr id="13" name="Σύμβολο κράτησης θέσης περιεχομένου 2"/>
          <p:cNvSpPr txBox="1">
            <a:spLocks/>
          </p:cNvSpPr>
          <p:nvPr/>
        </p:nvSpPr>
        <p:spPr>
          <a:xfrm>
            <a:off x="534566" y="2780645"/>
            <a:ext cx="8229600" cy="35889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spcBef>
                <a:spcPts val="480"/>
              </a:spcBef>
              <a:buFont typeface="Wingdings" pitchFamily="2" charset="2"/>
              <a:buChar char="§"/>
            </a:pPr>
            <a:r>
              <a:rPr lang="en-US" sz="1800" dirty="0" err="1" smtClean="0"/>
              <a:t>Explicar</a:t>
            </a:r>
            <a:r>
              <a:rPr lang="en-US" sz="1800" dirty="0" smtClean="0"/>
              <a:t> </a:t>
            </a:r>
            <a:r>
              <a:rPr lang="en-US" sz="1800" dirty="0" err="1" smtClean="0"/>
              <a:t>qué</a:t>
            </a:r>
            <a:r>
              <a:rPr lang="en-US" sz="1800" dirty="0" smtClean="0"/>
              <a:t> </a:t>
            </a:r>
            <a:r>
              <a:rPr lang="en-US" sz="1800" dirty="0" err="1" smtClean="0"/>
              <a:t>es</a:t>
            </a:r>
            <a:r>
              <a:rPr lang="en-US" sz="1800" dirty="0" smtClean="0"/>
              <a:t> la </a:t>
            </a:r>
            <a:r>
              <a:rPr lang="en-US" sz="1800" b="1" dirty="0" err="1" smtClean="0"/>
              <a:t>Comunicación</a:t>
            </a:r>
            <a:r>
              <a:rPr lang="en-US" sz="1800" b="1" dirty="0" smtClean="0"/>
              <a:t> </a:t>
            </a:r>
            <a:r>
              <a:rPr lang="en-US" sz="1800" dirty="0" smtClean="0"/>
              <a:t>y </a:t>
            </a:r>
            <a:r>
              <a:rPr lang="en-US" sz="1800" dirty="0" err="1" smtClean="0"/>
              <a:t>especialmente</a:t>
            </a:r>
            <a:r>
              <a:rPr lang="en-US" sz="1800" dirty="0" smtClean="0"/>
              <a:t> la </a:t>
            </a:r>
            <a:r>
              <a:rPr lang="en-US" sz="1800" dirty="0" err="1" smtClean="0"/>
              <a:t>Comunicación</a:t>
            </a:r>
            <a:r>
              <a:rPr lang="en-US" sz="1800" dirty="0" smtClean="0"/>
              <a:t> </a:t>
            </a:r>
            <a:r>
              <a:rPr lang="en-US" sz="1800" dirty="0" err="1" smtClean="0"/>
              <a:t>vía</a:t>
            </a:r>
            <a:r>
              <a:rPr lang="en-US" sz="1800" dirty="0" smtClean="0"/>
              <a:t> </a:t>
            </a:r>
            <a:r>
              <a:rPr lang="en-US" sz="1800" dirty="0" err="1" smtClean="0"/>
              <a:t>Serie</a:t>
            </a:r>
            <a:endParaRPr lang="en-US" sz="1800" dirty="0" smtClean="0"/>
          </a:p>
          <a:p>
            <a:pPr algn="just">
              <a:lnSpc>
                <a:spcPct val="110000"/>
              </a:lnSpc>
              <a:spcBef>
                <a:spcPts val="480"/>
              </a:spcBef>
              <a:buFont typeface="Wingdings" pitchFamily="2" charset="2"/>
              <a:buChar char="§"/>
            </a:pPr>
            <a:r>
              <a:rPr lang="en-US" sz="1800" dirty="0" err="1" smtClean="0"/>
              <a:t>Presentar</a:t>
            </a:r>
            <a:r>
              <a:rPr lang="en-US" sz="1800" dirty="0" smtClean="0"/>
              <a:t> </a:t>
            </a:r>
            <a:r>
              <a:rPr lang="en-US" sz="1800" dirty="0" err="1" smtClean="0"/>
              <a:t>las</a:t>
            </a:r>
            <a:r>
              <a:rPr lang="en-US" sz="1800" dirty="0" smtClean="0"/>
              <a:t> </a:t>
            </a:r>
            <a:r>
              <a:rPr lang="en-US" sz="1800" b="1" dirty="0" err="1" smtClean="0"/>
              <a:t>Funciones</a:t>
            </a:r>
            <a:r>
              <a:rPr lang="en-US" sz="1800" b="1" dirty="0" smtClean="0"/>
              <a:t> de </a:t>
            </a:r>
            <a:r>
              <a:rPr lang="en-US" sz="1800" b="1" dirty="0" err="1" smtClean="0"/>
              <a:t>Programación</a:t>
            </a:r>
            <a:r>
              <a:rPr lang="en-US" sz="1800" b="1" dirty="0" smtClean="0"/>
              <a:t> de </a:t>
            </a:r>
            <a:r>
              <a:rPr lang="en-US" sz="1800" b="1" dirty="0" err="1" smtClean="0"/>
              <a:t>Comunicación</a:t>
            </a:r>
            <a:r>
              <a:rPr lang="en-US" sz="1800" b="1" dirty="0" smtClean="0"/>
              <a:t> </a:t>
            </a:r>
            <a:r>
              <a:rPr lang="en-US" sz="1800" dirty="0" err="1" smtClean="0"/>
              <a:t>utilizadas</a:t>
            </a:r>
            <a:r>
              <a:rPr lang="en-US" sz="1800" dirty="0" smtClean="0"/>
              <a:t> en </a:t>
            </a:r>
            <a:r>
              <a:rPr lang="en-US" sz="1800" dirty="0" err="1" smtClean="0"/>
              <a:t>esta</a:t>
            </a:r>
            <a:r>
              <a:rPr lang="en-US" sz="1800" dirty="0" smtClean="0"/>
              <a:t> </a:t>
            </a:r>
            <a:r>
              <a:rPr lang="en-US" sz="1800" dirty="0" err="1" smtClean="0"/>
              <a:t>unidad</a:t>
            </a:r>
            <a:r>
              <a:rPr lang="en-US" sz="1800" dirty="0" smtClean="0"/>
              <a:t> </a:t>
            </a:r>
            <a:r>
              <a:rPr lang="en-US" sz="1400" dirty="0" smtClean="0">
                <a:solidFill>
                  <a:schemeClr val="accent5">
                    <a:lumMod val="75000"/>
                  </a:schemeClr>
                </a:solidFill>
              </a:rPr>
              <a:t>(</a:t>
            </a:r>
            <a:r>
              <a:rPr lang="en-US" sz="1400" dirty="0" err="1" smtClean="0">
                <a:solidFill>
                  <a:schemeClr val="accent5">
                    <a:lumMod val="75000"/>
                  </a:schemeClr>
                </a:solidFill>
              </a:rPr>
              <a:t>principios</a:t>
            </a:r>
            <a:r>
              <a:rPr lang="en-US" sz="1400" dirty="0" smtClean="0">
                <a:solidFill>
                  <a:schemeClr val="accent5">
                    <a:lumMod val="75000"/>
                  </a:schemeClr>
                </a:solidFill>
              </a:rPr>
              <a:t> </a:t>
            </a:r>
            <a:r>
              <a:rPr lang="en-US" sz="1400" dirty="0" err="1" smtClean="0">
                <a:solidFill>
                  <a:schemeClr val="accent5">
                    <a:lumMod val="75000"/>
                  </a:schemeClr>
                </a:solidFill>
              </a:rPr>
              <a:t>básicos</a:t>
            </a:r>
            <a:r>
              <a:rPr lang="en-US" sz="1400" dirty="0" smtClean="0">
                <a:solidFill>
                  <a:schemeClr val="accent5">
                    <a:lumMod val="75000"/>
                  </a:schemeClr>
                </a:solidFill>
              </a:rPr>
              <a:t>)</a:t>
            </a:r>
          </a:p>
          <a:p>
            <a:pPr algn="just">
              <a:lnSpc>
                <a:spcPct val="110000"/>
              </a:lnSpc>
              <a:spcBef>
                <a:spcPts val="480"/>
              </a:spcBef>
              <a:buFont typeface="Wingdings" pitchFamily="2" charset="2"/>
              <a:buChar char="§"/>
            </a:pPr>
            <a:r>
              <a:rPr lang="en-US" sz="1800" dirty="0" err="1" smtClean="0"/>
              <a:t>Presentar</a:t>
            </a:r>
            <a:r>
              <a:rPr lang="en-US" sz="1800" dirty="0" smtClean="0"/>
              <a:t> </a:t>
            </a:r>
            <a:r>
              <a:rPr lang="en-US" sz="1800" dirty="0" err="1" smtClean="0"/>
              <a:t>las</a:t>
            </a:r>
            <a:r>
              <a:rPr lang="en-US" sz="1800" dirty="0" smtClean="0"/>
              <a:t> </a:t>
            </a:r>
            <a:r>
              <a:rPr lang="en-US" sz="1800" b="1" dirty="0" err="1" smtClean="0"/>
              <a:t>Funciones</a:t>
            </a:r>
            <a:r>
              <a:rPr lang="en-US" sz="1800" b="1" dirty="0" smtClean="0"/>
              <a:t> de </a:t>
            </a:r>
            <a:r>
              <a:rPr lang="en-US" sz="1800" b="1" dirty="0" err="1" smtClean="0"/>
              <a:t>Programación</a:t>
            </a:r>
            <a:r>
              <a:rPr lang="en-US" sz="1800" b="1" dirty="0" smtClean="0"/>
              <a:t> de </a:t>
            </a:r>
            <a:r>
              <a:rPr lang="en-US" sz="1800" b="1" dirty="0" err="1" smtClean="0"/>
              <a:t>Transmisión</a:t>
            </a:r>
            <a:r>
              <a:rPr lang="en-US" sz="1800" b="1" dirty="0" smtClean="0"/>
              <a:t> de </a:t>
            </a:r>
            <a:r>
              <a:rPr lang="en-US" sz="1800" b="1" dirty="0" err="1" smtClean="0"/>
              <a:t>Datos</a:t>
            </a:r>
            <a:r>
              <a:rPr lang="en-US" sz="1800" b="1" dirty="0" smtClean="0"/>
              <a:t> </a:t>
            </a:r>
            <a:r>
              <a:rPr lang="en-US" sz="1800" dirty="0" err="1" smtClean="0"/>
              <a:t>utilizadas</a:t>
            </a:r>
            <a:r>
              <a:rPr lang="en-US" sz="1800" dirty="0" smtClean="0"/>
              <a:t> en </a:t>
            </a:r>
            <a:r>
              <a:rPr lang="en-US" sz="1800" dirty="0" err="1" smtClean="0"/>
              <a:t>esta</a:t>
            </a:r>
            <a:r>
              <a:rPr lang="en-US" sz="1800" dirty="0" smtClean="0"/>
              <a:t> </a:t>
            </a:r>
            <a:r>
              <a:rPr lang="en-US" sz="1800" dirty="0" err="1" smtClean="0"/>
              <a:t>unidad</a:t>
            </a:r>
            <a:r>
              <a:rPr lang="en-US" sz="1800" dirty="0" smtClean="0"/>
              <a:t> </a:t>
            </a:r>
            <a:r>
              <a:rPr lang="en-US" sz="1400" dirty="0" smtClean="0">
                <a:solidFill>
                  <a:schemeClr val="accent5">
                    <a:lumMod val="75000"/>
                  </a:schemeClr>
                </a:solidFill>
              </a:rPr>
              <a:t>(</a:t>
            </a:r>
            <a:r>
              <a:rPr lang="en-US" sz="1400" dirty="0" err="1" smtClean="0">
                <a:solidFill>
                  <a:schemeClr val="accent5">
                    <a:lumMod val="75000"/>
                  </a:schemeClr>
                </a:solidFill>
              </a:rPr>
              <a:t>principios</a:t>
            </a:r>
            <a:r>
              <a:rPr lang="en-US" sz="1400" dirty="0" smtClean="0">
                <a:solidFill>
                  <a:schemeClr val="accent5">
                    <a:lumMod val="75000"/>
                  </a:schemeClr>
                </a:solidFill>
              </a:rPr>
              <a:t> </a:t>
            </a:r>
            <a:r>
              <a:rPr lang="en-US" sz="1400" dirty="0" err="1" smtClean="0">
                <a:solidFill>
                  <a:schemeClr val="accent5">
                    <a:lumMod val="75000"/>
                  </a:schemeClr>
                </a:solidFill>
              </a:rPr>
              <a:t>básicos</a:t>
            </a:r>
            <a:r>
              <a:rPr lang="en-US" sz="1400" dirty="0" smtClean="0">
                <a:solidFill>
                  <a:schemeClr val="accent5">
                    <a:lumMod val="75000"/>
                  </a:schemeClr>
                </a:solidFill>
              </a:rPr>
              <a:t>)</a:t>
            </a:r>
            <a:endParaRPr lang="en-US" sz="1800" dirty="0" smtClean="0"/>
          </a:p>
          <a:p>
            <a:pPr algn="just">
              <a:lnSpc>
                <a:spcPct val="110000"/>
              </a:lnSpc>
              <a:spcBef>
                <a:spcPts val="480"/>
              </a:spcBef>
              <a:buFont typeface="Wingdings" pitchFamily="2" charset="2"/>
              <a:buChar char="§"/>
            </a:pPr>
            <a:r>
              <a:rPr lang="en-US" sz="1800" dirty="0" err="1" smtClean="0"/>
              <a:t>Presentar</a:t>
            </a:r>
            <a:r>
              <a:rPr lang="en-US" sz="1800" dirty="0" smtClean="0"/>
              <a:t> </a:t>
            </a:r>
            <a:r>
              <a:rPr lang="en-US" sz="1800" dirty="0" err="1" smtClean="0"/>
              <a:t>las</a:t>
            </a:r>
            <a:r>
              <a:rPr lang="en-US" sz="1800" dirty="0" smtClean="0"/>
              <a:t> </a:t>
            </a:r>
            <a:r>
              <a:rPr lang="en-US" sz="1800" b="1" dirty="0" err="1" smtClean="0"/>
              <a:t>Funciones</a:t>
            </a:r>
            <a:r>
              <a:rPr lang="en-US" sz="1800" b="1" dirty="0" smtClean="0"/>
              <a:t> de </a:t>
            </a:r>
            <a:r>
              <a:rPr lang="en-US" sz="1800" b="1" dirty="0" err="1" smtClean="0"/>
              <a:t>Programación</a:t>
            </a:r>
            <a:r>
              <a:rPr lang="en-US" sz="1800" b="1" dirty="0" smtClean="0"/>
              <a:t> de </a:t>
            </a:r>
            <a:r>
              <a:rPr lang="en-US" sz="1800" b="1" dirty="0" err="1" smtClean="0"/>
              <a:t>Recepción</a:t>
            </a:r>
            <a:r>
              <a:rPr lang="en-US" sz="1800" b="1" dirty="0" smtClean="0"/>
              <a:t> de </a:t>
            </a:r>
            <a:r>
              <a:rPr lang="en-US" sz="1800" b="1" dirty="0" err="1" smtClean="0"/>
              <a:t>Datos</a:t>
            </a:r>
            <a:r>
              <a:rPr lang="en-US" sz="1800" b="1" dirty="0" smtClean="0"/>
              <a:t> </a:t>
            </a:r>
            <a:r>
              <a:rPr lang="en-US" sz="1800" dirty="0" err="1" smtClean="0"/>
              <a:t>utilizadas</a:t>
            </a:r>
            <a:r>
              <a:rPr lang="en-US" sz="1800" dirty="0" smtClean="0"/>
              <a:t> en </a:t>
            </a:r>
            <a:r>
              <a:rPr lang="en-US" sz="1800" dirty="0" err="1" smtClean="0"/>
              <a:t>esta</a:t>
            </a:r>
            <a:r>
              <a:rPr lang="en-US" sz="1800" dirty="0" smtClean="0"/>
              <a:t> </a:t>
            </a:r>
            <a:r>
              <a:rPr lang="en-US" sz="1800" dirty="0" err="1" smtClean="0"/>
              <a:t>unidad</a:t>
            </a:r>
            <a:r>
              <a:rPr lang="en-US" sz="1800" dirty="0" smtClean="0"/>
              <a:t> </a:t>
            </a:r>
            <a:r>
              <a:rPr lang="en-US" sz="1400" dirty="0" smtClean="0">
                <a:solidFill>
                  <a:schemeClr val="accent5">
                    <a:lumMod val="75000"/>
                  </a:schemeClr>
                </a:solidFill>
              </a:rPr>
              <a:t>(</a:t>
            </a:r>
            <a:r>
              <a:rPr lang="en-US" sz="1400" dirty="0" err="1" smtClean="0">
                <a:solidFill>
                  <a:schemeClr val="accent5">
                    <a:lumMod val="75000"/>
                  </a:schemeClr>
                </a:solidFill>
              </a:rPr>
              <a:t>principios</a:t>
            </a:r>
            <a:r>
              <a:rPr lang="en-US" sz="1400" dirty="0" smtClean="0">
                <a:solidFill>
                  <a:schemeClr val="accent5">
                    <a:lumMod val="75000"/>
                  </a:schemeClr>
                </a:solidFill>
              </a:rPr>
              <a:t> </a:t>
            </a:r>
            <a:r>
              <a:rPr lang="en-US" sz="1400" dirty="0" err="1" smtClean="0">
                <a:solidFill>
                  <a:schemeClr val="accent5">
                    <a:lumMod val="75000"/>
                  </a:schemeClr>
                </a:solidFill>
              </a:rPr>
              <a:t>básicos</a:t>
            </a:r>
            <a:r>
              <a:rPr lang="en-US" sz="1400" dirty="0" smtClean="0">
                <a:solidFill>
                  <a:schemeClr val="accent5">
                    <a:lumMod val="75000"/>
                  </a:schemeClr>
                </a:solidFill>
              </a:rPr>
              <a:t>)</a:t>
            </a:r>
            <a:endParaRPr lang="en-US" sz="1800" dirty="0" smtClean="0"/>
          </a:p>
          <a:p>
            <a:pPr algn="just">
              <a:lnSpc>
                <a:spcPct val="110000"/>
              </a:lnSpc>
              <a:spcBef>
                <a:spcPts val="480"/>
              </a:spcBef>
              <a:buFont typeface="Wingdings" pitchFamily="2" charset="2"/>
              <a:buChar char="§"/>
            </a:pPr>
            <a:r>
              <a:rPr lang="en-US" sz="1800" dirty="0" err="1" smtClean="0"/>
              <a:t>Presentar</a:t>
            </a:r>
            <a:r>
              <a:rPr lang="en-US" sz="1800" dirty="0" smtClean="0"/>
              <a:t> </a:t>
            </a:r>
            <a:r>
              <a:rPr lang="en-US" sz="1800" b="1" dirty="0" err="1" smtClean="0"/>
              <a:t>Otras</a:t>
            </a:r>
            <a:r>
              <a:rPr lang="en-US" sz="1800" b="1" dirty="0" smtClean="0"/>
              <a:t> </a:t>
            </a:r>
            <a:r>
              <a:rPr lang="en-US" sz="1800" b="1" dirty="0" err="1" smtClean="0"/>
              <a:t>Funciones</a:t>
            </a:r>
            <a:r>
              <a:rPr lang="en-US" sz="1800" b="1" dirty="0" smtClean="0"/>
              <a:t> </a:t>
            </a:r>
            <a:r>
              <a:rPr lang="en-US" sz="1800" b="1" dirty="0" err="1" smtClean="0"/>
              <a:t>Generales</a:t>
            </a:r>
            <a:endParaRPr lang="en-US" sz="1800" b="1" dirty="0" smtClean="0"/>
          </a:p>
          <a:p>
            <a:pPr algn="just">
              <a:lnSpc>
                <a:spcPct val="110000"/>
              </a:lnSpc>
              <a:spcBef>
                <a:spcPts val="480"/>
              </a:spcBef>
              <a:buFont typeface="Wingdings" pitchFamily="2" charset="2"/>
              <a:buChar char="§"/>
            </a:pPr>
            <a:r>
              <a:rPr lang="en-US" sz="1800" dirty="0" err="1" smtClean="0"/>
              <a:t>Área</a:t>
            </a:r>
            <a:r>
              <a:rPr lang="en-US" sz="1800" dirty="0" smtClean="0"/>
              <a:t> de </a:t>
            </a:r>
            <a:r>
              <a:rPr lang="en-US" sz="1800" dirty="0" err="1" smtClean="0"/>
              <a:t>prácticas</a:t>
            </a:r>
            <a:endParaRPr lang="en-US" sz="1800" dirty="0" smtClean="0"/>
          </a:p>
          <a:p>
            <a:pPr algn="just">
              <a:lnSpc>
                <a:spcPct val="110000"/>
              </a:lnSpc>
              <a:spcBef>
                <a:spcPts val="480"/>
              </a:spcBef>
              <a:buFont typeface="Wingdings" pitchFamily="2" charset="2"/>
              <a:buChar char="§"/>
            </a:pPr>
            <a:endParaRPr lang="el-GR" sz="1400" dirty="0" smtClean="0">
              <a:solidFill>
                <a:schemeClr val="accent5">
                  <a:lumMod val="75000"/>
                </a:schemeClr>
              </a:solidFill>
            </a:endParaRPr>
          </a:p>
          <a:p>
            <a:pPr algn="just">
              <a:lnSpc>
                <a:spcPct val="110000"/>
              </a:lnSpc>
              <a:spcBef>
                <a:spcPts val="480"/>
              </a:spcBef>
              <a:buFont typeface="Wingdings" pitchFamily="2" charset="2"/>
              <a:buChar char="§"/>
            </a:pPr>
            <a:endParaRPr lang="el-GR" sz="1800" dirty="0"/>
          </a:p>
        </p:txBody>
      </p:sp>
      <p:sp>
        <p:nvSpPr>
          <p:cNvPr id="14" name="TextBox 13"/>
          <p:cNvSpPr txBox="1"/>
          <p:nvPr/>
        </p:nvSpPr>
        <p:spPr bwMode="auto">
          <a:xfrm>
            <a:off x="3061905" y="830883"/>
            <a:ext cx="2738250" cy="3970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kumimoji="0" lang="en-US" sz="1800" b="0" i="1" u="none" strike="noStrike" kern="0" cap="none" spc="0" normalizeH="0" baseline="0" noProof="0" dirty="0" err="1" smtClean="0">
                <a:ln>
                  <a:noFill/>
                </a:ln>
                <a:solidFill>
                  <a:schemeClr val="tx1"/>
                </a:solidFill>
                <a:effectLst/>
                <a:uLnTx/>
                <a:uFillTx/>
                <a:latin typeface="+mn-lt"/>
                <a:ea typeface="+mn-ea"/>
                <a:cs typeface="+mn-cs"/>
              </a:rPr>
              <a:t>Objetivo</a:t>
            </a:r>
            <a:r>
              <a:rPr kumimoji="0" lang="en-US" sz="1800" b="0" i="1" u="none" strike="noStrike" kern="0" cap="none" spc="0" normalizeH="0" baseline="0" noProof="0" dirty="0" smtClean="0">
                <a:ln>
                  <a:noFill/>
                </a:ln>
                <a:solidFill>
                  <a:schemeClr val="tx1"/>
                </a:solidFill>
                <a:effectLst/>
                <a:uLnTx/>
                <a:uFillTx/>
                <a:latin typeface="+mn-lt"/>
                <a:ea typeface="+mn-ea"/>
                <a:cs typeface="+mn-cs"/>
              </a:rPr>
              <a:t> de la </a:t>
            </a:r>
            <a:r>
              <a:rPr kumimoji="0" lang="en-US" sz="1800" b="0" i="1" u="none" strike="noStrike" kern="0" cap="none" spc="0" normalizeH="0" baseline="0" noProof="0" dirty="0" err="1" smtClean="0">
                <a:ln>
                  <a:noFill/>
                </a:ln>
                <a:solidFill>
                  <a:schemeClr val="tx1"/>
                </a:solidFill>
                <a:effectLst/>
                <a:uLnTx/>
                <a:uFillTx/>
                <a:latin typeface="+mn-lt"/>
                <a:ea typeface="+mn-ea"/>
                <a:cs typeface="+mn-cs"/>
              </a:rPr>
              <a:t>presentación</a:t>
            </a:r>
            <a:endParaRPr kumimoji="0" lang="el-GR" sz="1800" b="0" i="1" u="none" strike="noStrike" kern="0" cap="none" spc="0" normalizeH="0" baseline="0" noProof="0" dirty="0">
              <a:ln>
                <a:noFill/>
              </a:ln>
              <a:solidFill>
                <a:schemeClr val="tx1"/>
              </a:solidFill>
              <a:effectLst/>
              <a:uLnTx/>
              <a:uFillTx/>
              <a:latin typeface="+mn-lt"/>
              <a:ea typeface="+mn-ea"/>
              <a:cs typeface="+mn-cs"/>
            </a:endParaRPr>
          </a:p>
        </p:txBody>
      </p:sp>
      <p:sp>
        <p:nvSpPr>
          <p:cNvPr id="15" name="TextBox 14"/>
          <p:cNvSpPr txBox="1"/>
          <p:nvPr/>
        </p:nvSpPr>
        <p:spPr bwMode="auto">
          <a:xfrm>
            <a:off x="2908016" y="2388363"/>
            <a:ext cx="2885726" cy="3970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kumimoji="0" lang="en-US" sz="1800" b="0" i="1" u="none" strike="noStrike" kern="0" cap="none" spc="0" normalizeH="0" baseline="0" noProof="0" dirty="0" err="1" smtClean="0">
                <a:ln>
                  <a:noFill/>
                </a:ln>
                <a:solidFill>
                  <a:schemeClr val="tx1"/>
                </a:solidFill>
                <a:effectLst/>
                <a:uLnTx/>
                <a:uFillTx/>
                <a:latin typeface="+mn-lt"/>
                <a:ea typeface="+mn-ea"/>
                <a:cs typeface="+mn-cs"/>
              </a:rPr>
              <a:t>Programa</a:t>
            </a:r>
            <a:r>
              <a:rPr kumimoji="0" lang="en-US" sz="1800" b="0" i="1" u="none" strike="noStrike" kern="0" cap="none" spc="0" normalizeH="0" baseline="0" noProof="0" dirty="0" smtClean="0">
                <a:ln>
                  <a:noFill/>
                </a:ln>
                <a:solidFill>
                  <a:schemeClr val="tx1"/>
                </a:solidFill>
                <a:effectLst/>
                <a:uLnTx/>
                <a:uFillTx/>
                <a:latin typeface="+mn-lt"/>
                <a:ea typeface="+mn-ea"/>
                <a:cs typeface="+mn-cs"/>
              </a:rPr>
              <a:t> de la </a:t>
            </a:r>
            <a:r>
              <a:rPr kumimoji="0" lang="en-US" sz="1800" b="0" i="1" u="none" strike="noStrike" kern="0" cap="none" spc="0" normalizeH="0" baseline="0" noProof="0" dirty="0" err="1" smtClean="0">
                <a:ln>
                  <a:noFill/>
                </a:ln>
                <a:solidFill>
                  <a:schemeClr val="tx1"/>
                </a:solidFill>
                <a:effectLst/>
                <a:uLnTx/>
                <a:uFillTx/>
                <a:latin typeface="+mn-lt"/>
                <a:ea typeface="+mn-ea"/>
                <a:cs typeface="+mn-cs"/>
              </a:rPr>
              <a:t>presentación</a:t>
            </a:r>
            <a:endParaRPr kumimoji="0" lang="el-GR" sz="1800" b="0" i="1" u="none" strike="noStrike" kern="0" cap="none" spc="0" normalizeH="0" baseline="0" noProof="0" dirty="0">
              <a:ln>
                <a:noFill/>
              </a:ln>
              <a:solidFill>
                <a:schemeClr val="tx1"/>
              </a:solidFill>
              <a:effectLst/>
              <a:uLnTx/>
              <a:uFillTx/>
              <a:latin typeface="+mn-lt"/>
              <a:ea typeface="+mn-ea"/>
              <a:cs typeface="+mn-cs"/>
            </a:endParaRPr>
          </a:p>
        </p:txBody>
      </p:sp>
      <p:sp>
        <p:nvSpPr>
          <p:cNvPr id="24" name="Slide Number Placeholder 2"/>
          <p:cNvSpPr>
            <a:spLocks noGrp="1"/>
          </p:cNvSpPr>
          <p:nvPr>
            <p:ph type="sldNum" sz="quarter" idx="12"/>
          </p:nvPr>
        </p:nvSpPr>
        <p:spPr>
          <a:xfrm>
            <a:off x="6553200" y="6356350"/>
            <a:ext cx="2133600" cy="365125"/>
          </a:xfrm>
        </p:spPr>
        <p:txBody>
          <a:bodyPr/>
          <a:lstStyle/>
          <a:p>
            <a:fld id="{F1B48E73-6241-44FB-9EDB-1A1229FC3D83}" type="slidenum">
              <a:rPr lang="el-GR" smtClean="0"/>
              <a:pPr/>
              <a:t>2</a:t>
            </a:fld>
            <a:endParaRPr lang="el-GR"/>
          </a:p>
        </p:txBody>
      </p:sp>
      <p:pic>
        <p:nvPicPr>
          <p:cNvPr id="25"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6"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7"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a:t>
            </a:fld>
            <a:endParaRPr lang="el-GR" sz="1000" dirty="0"/>
          </a:p>
        </p:txBody>
      </p:sp>
    </p:spTree>
    <p:extLst>
      <p:ext uri="{BB962C8B-B14F-4D97-AF65-F5344CB8AC3E}">
        <p14:creationId xmlns:p14="http://schemas.microsoft.com/office/powerpoint/2010/main" val="2135005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1114039"/>
            <a:ext cx="8454134" cy="123623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a:t>SRF02 </a:t>
            </a:r>
            <a:r>
              <a:rPr lang="en-US" sz="2000" b="1" dirty="0" smtClean="0"/>
              <a:t>– REGISTROS INTERNOS</a:t>
            </a:r>
            <a:endParaRPr lang="en-US" sz="2000" b="1" dirty="0"/>
          </a:p>
          <a:p>
            <a:pPr marL="342900" indent="-342900" algn="just" eaLnBrk="0" hangingPunct="0">
              <a:lnSpc>
                <a:spcPct val="110000"/>
              </a:lnSpc>
              <a:spcBef>
                <a:spcPts val="480"/>
              </a:spcBef>
              <a:buFont typeface="Wingdings" panose="05000000000000000000" pitchFamily="2" charset="2"/>
              <a:buChar char="§"/>
            </a:pPr>
            <a:endParaRPr lang="en-US" sz="2000" i="1" dirty="0" smtClean="0"/>
          </a:p>
          <a:p>
            <a:pPr marL="800100" lvl="1" indent="-342900" algn="just" eaLnBrk="0" hangingPunct="0">
              <a:lnSpc>
                <a:spcPct val="110000"/>
              </a:lnSpc>
              <a:spcBef>
                <a:spcPts val="480"/>
              </a:spcBef>
              <a:buFont typeface="Wingdings" panose="05000000000000000000" pitchFamily="2" charset="2"/>
              <a:buChar char="§"/>
            </a:pPr>
            <a:r>
              <a:rPr lang="en-US" sz="2000" i="1" dirty="0" err="1" smtClean="0"/>
              <a:t>Resumen</a:t>
            </a:r>
            <a:r>
              <a:rPr lang="en-US" sz="2000" i="1" dirty="0" smtClean="0"/>
              <a:t> de los </a:t>
            </a:r>
            <a:r>
              <a:rPr lang="en-US" sz="2000" i="1" dirty="0" err="1" smtClean="0"/>
              <a:t>registros</a:t>
            </a:r>
            <a:r>
              <a:rPr lang="en-US" sz="2000" i="1" dirty="0" smtClean="0"/>
              <a:t> </a:t>
            </a:r>
            <a:r>
              <a:rPr lang="en-US" sz="2000" i="1" dirty="0" err="1" smtClean="0"/>
              <a:t>internos</a:t>
            </a:r>
            <a:r>
              <a:rPr lang="en-US" sz="2000" i="1" dirty="0" smtClean="0"/>
              <a:t> del SRF02:</a:t>
            </a:r>
            <a:endParaRPr lang="en-US" sz="2000" i="1" dirty="0"/>
          </a:p>
        </p:txBody>
      </p:sp>
      <p:sp>
        <p:nvSpPr>
          <p:cNvPr id="3" name="Slide Number Placeholder 2"/>
          <p:cNvSpPr>
            <a:spLocks noGrp="1"/>
          </p:cNvSpPr>
          <p:nvPr>
            <p:ph type="sldNum" sz="quarter" idx="12"/>
          </p:nvPr>
        </p:nvSpPr>
        <p:spPr/>
        <p:txBody>
          <a:bodyPr/>
          <a:lstStyle/>
          <a:p>
            <a:fld id="{F1B48E73-6241-44FB-9EDB-1A1229FC3D83}" type="slidenum">
              <a:rPr lang="el-GR" smtClean="0"/>
              <a:pPr/>
              <a:t>20</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DISPOSITIVOS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20</a:t>
            </a:fld>
            <a:endParaRPr lang="el-GR" sz="1000" dirty="0"/>
          </a:p>
        </p:txBody>
      </p:sp>
      <p:graphicFrame>
        <p:nvGraphicFramePr>
          <p:cNvPr id="2" name="Tabela 1"/>
          <p:cNvGraphicFramePr>
            <a:graphicFrameLocks noGrp="1"/>
          </p:cNvGraphicFramePr>
          <p:nvPr>
            <p:extLst>
              <p:ext uri="{D42A27DB-BD31-4B8C-83A1-F6EECF244321}">
                <p14:modId xmlns:p14="http://schemas.microsoft.com/office/powerpoint/2010/main" val="669507129"/>
              </p:ext>
            </p:extLst>
          </p:nvPr>
        </p:nvGraphicFramePr>
        <p:xfrm>
          <a:off x="784373" y="2690169"/>
          <a:ext cx="7536668" cy="3134360"/>
        </p:xfrm>
        <a:graphic>
          <a:graphicData uri="http://schemas.openxmlformats.org/drawingml/2006/table">
            <a:tbl>
              <a:tblPr firstRow="1" bandRow="1">
                <a:tableStyleId>{5C22544A-7EE6-4342-B048-85BDC9FD1C3A}</a:tableStyleId>
              </a:tblPr>
              <a:tblGrid>
                <a:gridCol w="1154155"/>
                <a:gridCol w="4489704"/>
                <a:gridCol w="1892809"/>
              </a:tblGrid>
              <a:tr h="370840">
                <a:tc>
                  <a:txBody>
                    <a:bodyPr/>
                    <a:lstStyle/>
                    <a:p>
                      <a:r>
                        <a:rPr lang="pt-PT" dirty="0" smtClean="0"/>
                        <a:t>REGISTRO</a:t>
                      </a:r>
                      <a:endParaRPr lang="pt-PT" dirty="0"/>
                    </a:p>
                  </a:txBody>
                  <a:tcPr/>
                </a:tc>
                <a:tc>
                  <a:txBody>
                    <a:bodyPr/>
                    <a:lstStyle/>
                    <a:p>
                      <a:r>
                        <a:rPr lang="pt-PT" dirty="0" smtClean="0"/>
                        <a:t>LECTURA</a:t>
                      </a:r>
                      <a:endParaRPr lang="pt-PT" dirty="0"/>
                    </a:p>
                  </a:txBody>
                  <a:tcPr/>
                </a:tc>
                <a:tc>
                  <a:txBody>
                    <a:bodyPr/>
                    <a:lstStyle/>
                    <a:p>
                      <a:r>
                        <a:rPr lang="pt-PT" dirty="0" smtClean="0"/>
                        <a:t>ESCRITURA</a:t>
                      </a:r>
                      <a:endParaRPr lang="pt-PT" dirty="0"/>
                    </a:p>
                  </a:txBody>
                  <a:tcPr/>
                </a:tc>
              </a:tr>
              <a:tr h="370840">
                <a:tc>
                  <a:txBody>
                    <a:bodyPr/>
                    <a:lstStyle/>
                    <a:p>
                      <a:r>
                        <a:rPr lang="pt-PT" dirty="0" smtClean="0"/>
                        <a:t>0</a:t>
                      </a:r>
                      <a:endParaRPr lang="pt-PT" dirty="0"/>
                    </a:p>
                  </a:txBody>
                  <a:tcPr/>
                </a:tc>
                <a:tc>
                  <a:txBody>
                    <a:bodyPr/>
                    <a:lstStyle/>
                    <a:p>
                      <a:r>
                        <a:rPr lang="es-ES" sz="1800" kern="1200" baseline="0" dirty="0" smtClean="0">
                          <a:solidFill>
                            <a:schemeClr val="dk1"/>
                          </a:solidFill>
                          <a:latin typeface="+mn-lt"/>
                          <a:ea typeface="+mn-ea"/>
                          <a:cs typeface="+mn-cs"/>
                        </a:rPr>
                        <a:t>VERSIÓN DEL FIRMWARE INTERNO DEL DISPOSITIVO I2C</a:t>
                      </a:r>
                      <a:endParaRPr lang="pt-PT" dirty="0"/>
                    </a:p>
                  </a:txBody>
                  <a:tcPr/>
                </a:tc>
                <a:tc>
                  <a:txBody>
                    <a:bodyPr/>
                    <a:lstStyle/>
                    <a:p>
                      <a:r>
                        <a:rPr lang="pt-PT" dirty="0" smtClean="0"/>
                        <a:t>Registro</a:t>
                      </a:r>
                      <a:r>
                        <a:rPr lang="pt-PT" baseline="0" dirty="0" smtClean="0"/>
                        <a:t> de comandos</a:t>
                      </a:r>
                      <a:endParaRPr lang="pt-PT" dirty="0"/>
                    </a:p>
                  </a:txBody>
                  <a:tcPr/>
                </a:tc>
              </a:tr>
              <a:tr h="370840">
                <a:tc>
                  <a:txBody>
                    <a:bodyPr/>
                    <a:lstStyle/>
                    <a:p>
                      <a:r>
                        <a:rPr lang="pt-PT" dirty="0" smtClean="0"/>
                        <a:t>1</a:t>
                      </a:r>
                      <a:endParaRPr lang="pt-PT" dirty="0"/>
                    </a:p>
                  </a:txBody>
                  <a:tcPr/>
                </a:tc>
                <a:tc>
                  <a:txBody>
                    <a:bodyPr/>
                    <a:lstStyle/>
                    <a:p>
                      <a:r>
                        <a:rPr lang="es-ES" sz="1800" kern="1200" baseline="0" dirty="0" smtClean="0">
                          <a:solidFill>
                            <a:schemeClr val="dk1"/>
                          </a:solidFill>
                          <a:latin typeface="+mn-lt"/>
                          <a:ea typeface="+mn-ea"/>
                          <a:cs typeface="+mn-cs"/>
                        </a:rPr>
                        <a:t>NO USADO. SE LEE 0X80</a:t>
                      </a:r>
                      <a:endParaRPr lang="pt-PT" dirty="0"/>
                    </a:p>
                  </a:txBody>
                  <a:tcPr/>
                </a:tc>
                <a:tc>
                  <a:txBody>
                    <a:bodyPr/>
                    <a:lstStyle/>
                    <a:p>
                      <a:r>
                        <a:rPr lang="pt-PT" dirty="0" smtClean="0"/>
                        <a:t>No</a:t>
                      </a:r>
                      <a:r>
                        <a:rPr lang="pt-PT" baseline="0" dirty="0" smtClean="0"/>
                        <a:t> disponible</a:t>
                      </a:r>
                      <a:endParaRPr lang="pt-PT" dirty="0"/>
                    </a:p>
                  </a:txBody>
                  <a:tcPr/>
                </a:tc>
              </a:tr>
              <a:tr h="370840">
                <a:tc>
                  <a:txBody>
                    <a:bodyPr/>
                    <a:lstStyle/>
                    <a:p>
                      <a:r>
                        <a:rPr lang="pt-PT" dirty="0" smtClean="0"/>
                        <a:t>2</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baseline="0" dirty="0" smtClean="0">
                          <a:solidFill>
                            <a:schemeClr val="dk1"/>
                          </a:solidFill>
                          <a:latin typeface="+mn-lt"/>
                          <a:ea typeface="+mn-ea"/>
                          <a:cs typeface="+mn-cs"/>
                        </a:rPr>
                        <a:t>BYTE DE MÁS PESO DE LA MEDIDA</a:t>
                      </a:r>
                      <a:endParaRPr lang="pt-PT" dirty="0"/>
                    </a:p>
                  </a:txBody>
                  <a:tcPr/>
                </a:tc>
                <a:tc>
                  <a:txBody>
                    <a:bodyPr/>
                    <a:lstStyle/>
                    <a:p>
                      <a:r>
                        <a:rPr lang="pt-PT" dirty="0" smtClean="0"/>
                        <a:t>No</a:t>
                      </a:r>
                      <a:r>
                        <a:rPr lang="pt-PT" baseline="0" dirty="0" smtClean="0"/>
                        <a:t> disponible</a:t>
                      </a:r>
                      <a:endParaRPr lang="pt-PT" dirty="0"/>
                    </a:p>
                  </a:txBody>
                  <a:tcPr/>
                </a:tc>
              </a:tr>
              <a:tr h="370840">
                <a:tc>
                  <a:txBody>
                    <a:bodyPr/>
                    <a:lstStyle/>
                    <a:p>
                      <a:r>
                        <a:rPr lang="pt-PT" dirty="0" smtClean="0"/>
                        <a:t>3</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baseline="0" dirty="0" smtClean="0">
                          <a:solidFill>
                            <a:schemeClr val="dk1"/>
                          </a:solidFill>
                          <a:latin typeface="+mn-lt"/>
                          <a:ea typeface="+mn-ea"/>
                          <a:cs typeface="+mn-cs"/>
                        </a:rPr>
                        <a:t>BYTE DE MENOS PESO DE LA MEDIDA</a:t>
                      </a:r>
                      <a:endParaRPr lang="pt-PT" dirty="0"/>
                    </a:p>
                  </a:txBody>
                  <a:tcPr/>
                </a:tc>
                <a:tc>
                  <a:txBody>
                    <a:bodyPr/>
                    <a:lstStyle/>
                    <a:p>
                      <a:r>
                        <a:rPr lang="pt-PT" dirty="0" smtClean="0"/>
                        <a:t>No</a:t>
                      </a:r>
                      <a:r>
                        <a:rPr lang="pt-PT" baseline="0" dirty="0" smtClean="0"/>
                        <a:t> disponible</a:t>
                      </a:r>
                      <a:endParaRPr lang="pt-PT" dirty="0"/>
                    </a:p>
                  </a:txBody>
                  <a:tcPr/>
                </a:tc>
              </a:tr>
              <a:tr h="370840">
                <a:tc>
                  <a:txBody>
                    <a:bodyPr/>
                    <a:lstStyle/>
                    <a:p>
                      <a:r>
                        <a:rPr lang="pt-PT" dirty="0" smtClean="0"/>
                        <a:t>4</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baseline="0" dirty="0" smtClean="0">
                          <a:solidFill>
                            <a:schemeClr val="dk1"/>
                          </a:solidFill>
                          <a:latin typeface="+mn-lt"/>
                          <a:ea typeface="+mn-ea"/>
                          <a:cs typeface="+mn-cs"/>
                        </a:rPr>
                        <a:t>BYTE DE MÁS PESO DE LA DISTANCIA MÍNIMA</a:t>
                      </a:r>
                      <a:endParaRPr lang="pt-PT" dirty="0"/>
                    </a:p>
                  </a:txBody>
                  <a:tcPr/>
                </a:tc>
                <a:tc>
                  <a:txBody>
                    <a:bodyPr/>
                    <a:lstStyle/>
                    <a:p>
                      <a:r>
                        <a:rPr lang="pt-PT" dirty="0" smtClean="0"/>
                        <a:t>No</a:t>
                      </a:r>
                      <a:r>
                        <a:rPr lang="pt-PT" baseline="0" dirty="0" smtClean="0"/>
                        <a:t> disponible</a:t>
                      </a:r>
                      <a:endParaRPr lang="pt-PT" dirty="0"/>
                    </a:p>
                  </a:txBody>
                  <a:tcPr/>
                </a:tc>
              </a:tr>
              <a:tr h="370840">
                <a:tc>
                  <a:txBody>
                    <a:bodyPr/>
                    <a:lstStyle/>
                    <a:p>
                      <a:r>
                        <a:rPr lang="pt-PT" dirty="0" smtClean="0"/>
                        <a:t>5</a:t>
                      </a:r>
                      <a:endParaRPr lang="pt-PT" dirty="0"/>
                    </a:p>
                  </a:txBody>
                  <a:tcPr/>
                </a:tc>
                <a:tc>
                  <a:txBody>
                    <a:bodyPr/>
                    <a:lstStyle/>
                    <a:p>
                      <a:r>
                        <a:rPr lang="es-ES" sz="1800" kern="1200" baseline="0" dirty="0" smtClean="0">
                          <a:solidFill>
                            <a:schemeClr val="dk1"/>
                          </a:solidFill>
                          <a:latin typeface="+mn-lt"/>
                          <a:ea typeface="+mn-ea"/>
                          <a:cs typeface="+mn-cs"/>
                        </a:rPr>
                        <a:t>BYTE DE MENOS PESO DE LA DISTANCIA MÍNIMA</a:t>
                      </a:r>
                      <a:endParaRPr lang="pt-PT" dirty="0"/>
                    </a:p>
                  </a:txBody>
                  <a:tcPr/>
                </a:tc>
                <a:tc>
                  <a:txBody>
                    <a:bodyPr/>
                    <a:lstStyle/>
                    <a:p>
                      <a:r>
                        <a:rPr lang="pt-PT" dirty="0" smtClean="0"/>
                        <a:t>No</a:t>
                      </a:r>
                      <a:r>
                        <a:rPr lang="pt-PT" baseline="0" dirty="0" smtClean="0"/>
                        <a:t> disponible</a:t>
                      </a:r>
                      <a:endParaRPr lang="pt-PT" dirty="0"/>
                    </a:p>
                  </a:txBody>
                  <a:tcPr/>
                </a:tc>
              </a:tr>
            </a:tbl>
          </a:graphicData>
        </a:graphic>
      </p:graphicFrame>
    </p:spTree>
    <p:extLst>
      <p:ext uri="{BB962C8B-B14F-4D97-AF65-F5344CB8AC3E}">
        <p14:creationId xmlns:p14="http://schemas.microsoft.com/office/powerpoint/2010/main" val="3286880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21</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DISPOSITIVOS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21</a:t>
            </a:fld>
            <a:endParaRPr lang="el-GR" sz="1000" dirty="0"/>
          </a:p>
        </p:txBody>
      </p:sp>
      <p:graphicFrame>
        <p:nvGraphicFramePr>
          <p:cNvPr id="2" name="Tabela 1"/>
          <p:cNvGraphicFramePr>
            <a:graphicFrameLocks noGrp="1"/>
          </p:cNvGraphicFramePr>
          <p:nvPr>
            <p:extLst>
              <p:ext uri="{D42A27DB-BD31-4B8C-83A1-F6EECF244321}">
                <p14:modId xmlns:p14="http://schemas.microsoft.com/office/powerpoint/2010/main" val="110860776"/>
              </p:ext>
            </p:extLst>
          </p:nvPr>
        </p:nvGraphicFramePr>
        <p:xfrm>
          <a:off x="549647" y="1062582"/>
          <a:ext cx="8199437" cy="5090160"/>
        </p:xfrm>
        <a:graphic>
          <a:graphicData uri="http://schemas.openxmlformats.org/drawingml/2006/table">
            <a:tbl>
              <a:tblPr firstRow="1" bandRow="1">
                <a:tableStyleId>{5C22544A-7EE6-4342-B048-85BDC9FD1C3A}</a:tableStyleId>
              </a:tblPr>
              <a:tblGrid>
                <a:gridCol w="987476"/>
                <a:gridCol w="722671"/>
                <a:gridCol w="6489290"/>
              </a:tblGrid>
              <a:tr h="370840">
                <a:tc gridSpan="2">
                  <a:txBody>
                    <a:bodyPr/>
                    <a:lstStyle/>
                    <a:p>
                      <a:pPr algn="ctr"/>
                      <a:r>
                        <a:rPr lang="pt-PT" dirty="0" smtClean="0"/>
                        <a:t>COMANDO</a:t>
                      </a:r>
                      <a:endParaRPr lang="pt-PT" dirty="0"/>
                    </a:p>
                  </a:txBody>
                  <a:tcPr/>
                </a:tc>
                <a:tc hMerge="1">
                  <a:txBody>
                    <a:bodyPr/>
                    <a:lstStyle/>
                    <a:p>
                      <a:endParaRPr lang="pt-PT" dirty="0"/>
                    </a:p>
                  </a:txBody>
                  <a:tcPr/>
                </a:tc>
                <a:tc rowSpan="2">
                  <a:txBody>
                    <a:bodyPr/>
                    <a:lstStyle/>
                    <a:p>
                      <a:pPr algn="ctr"/>
                      <a:r>
                        <a:rPr lang="pt-PT" dirty="0" smtClean="0"/>
                        <a:t>DESCRIPCIÓN</a:t>
                      </a:r>
                      <a:endParaRPr lang="pt-PT" dirty="0"/>
                    </a:p>
                  </a:txBody>
                  <a:tcPr/>
                </a:tc>
              </a:tr>
              <a:tr h="370840">
                <a:tc>
                  <a:txBody>
                    <a:bodyPr/>
                    <a:lstStyle/>
                    <a:p>
                      <a:r>
                        <a:rPr lang="pt-PT" dirty="0" smtClean="0"/>
                        <a:t>Dec.</a:t>
                      </a:r>
                      <a:endParaRPr lang="pt-PT" dirty="0"/>
                    </a:p>
                  </a:txBody>
                  <a:tcPr/>
                </a:tc>
                <a:tc>
                  <a:txBody>
                    <a:bodyPr/>
                    <a:lstStyle/>
                    <a:p>
                      <a:r>
                        <a:rPr lang="pt-PT" dirty="0" smtClean="0"/>
                        <a:t>Hex.</a:t>
                      </a:r>
                      <a:endParaRPr lang="pt-PT" dirty="0"/>
                    </a:p>
                  </a:txBody>
                  <a:tcPr/>
                </a:tc>
                <a:tc vMerge="1">
                  <a:txBody>
                    <a:bodyPr/>
                    <a:lstStyle/>
                    <a:p>
                      <a:endParaRPr lang="pt-PT" dirty="0"/>
                    </a:p>
                  </a:txBody>
                  <a:tcPr/>
                </a:tc>
              </a:tr>
              <a:tr h="370840">
                <a:tc>
                  <a:txBody>
                    <a:bodyPr/>
                    <a:lstStyle/>
                    <a:p>
                      <a:r>
                        <a:rPr lang="pt-PT" smtClean="0"/>
                        <a:t>80</a:t>
                      </a:r>
                      <a:endParaRPr lang="pt-PT" dirty="0"/>
                    </a:p>
                  </a:txBody>
                  <a:tcPr/>
                </a:tc>
                <a:tc>
                  <a:txBody>
                    <a:bodyPr/>
                    <a:lstStyle/>
                    <a:p>
                      <a:r>
                        <a:rPr lang="en-US" smtClean="0"/>
                        <a:t>0X50</a:t>
                      </a:r>
                      <a:endParaRPr lang="pt-PT" dirty="0"/>
                    </a:p>
                  </a:txBody>
                  <a:tcPr/>
                </a:tc>
                <a:tc>
                  <a:txBody>
                    <a:bodyPr/>
                    <a:lstStyle/>
                    <a:p>
                      <a:r>
                        <a:rPr lang="es-ES" sz="1800" kern="1200" baseline="0" dirty="0" smtClean="0">
                          <a:solidFill>
                            <a:schemeClr val="dk1"/>
                          </a:solidFill>
                          <a:latin typeface="+mn-lt"/>
                          <a:ea typeface="+mn-ea"/>
                          <a:cs typeface="+mn-cs"/>
                        </a:rPr>
                        <a:t>Inicia una medida real. El resultado se ofrece en pulgadas</a:t>
                      </a:r>
                      <a:endParaRPr lang="pt-PT" dirty="0"/>
                    </a:p>
                  </a:txBody>
                  <a:tcPr/>
                </a:tc>
              </a:tr>
              <a:tr h="370840">
                <a:tc>
                  <a:txBody>
                    <a:bodyPr/>
                    <a:lstStyle/>
                    <a:p>
                      <a:r>
                        <a:rPr lang="pt-PT" smtClean="0"/>
                        <a:t>81</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0X51</a:t>
                      </a:r>
                      <a:endParaRPr lang="pt-PT" dirty="0"/>
                    </a:p>
                  </a:txBody>
                  <a:tcPr/>
                </a:tc>
                <a:tc>
                  <a:txBody>
                    <a:bodyPr/>
                    <a:lstStyle/>
                    <a:p>
                      <a:r>
                        <a:rPr lang="es-ES" sz="1800" kern="1200" baseline="0" dirty="0" smtClean="0">
                          <a:solidFill>
                            <a:schemeClr val="dk1"/>
                          </a:solidFill>
                          <a:latin typeface="+mn-lt"/>
                          <a:ea typeface="+mn-ea"/>
                          <a:cs typeface="+mn-cs"/>
                        </a:rPr>
                        <a:t>Inicia una medida real. El resultado se ofrece en centímetros</a:t>
                      </a:r>
                      <a:endParaRPr lang="pt-PT" dirty="0"/>
                    </a:p>
                  </a:txBody>
                  <a:tcPr/>
                </a:tc>
              </a:tr>
              <a:tr h="370840">
                <a:tc>
                  <a:txBody>
                    <a:bodyPr/>
                    <a:lstStyle/>
                    <a:p>
                      <a:r>
                        <a:rPr lang="pt-PT" smtClean="0"/>
                        <a:t>82</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mtClean="0"/>
                        <a:t>0x52</a:t>
                      </a:r>
                      <a:endParaRPr lang="pt-PT" dirty="0"/>
                    </a:p>
                  </a:txBody>
                  <a:tcPr/>
                </a:tc>
                <a:tc>
                  <a:txBody>
                    <a:bodyPr/>
                    <a:lstStyle/>
                    <a:p>
                      <a:r>
                        <a:rPr lang="es-ES" sz="1800" kern="1200" baseline="0" dirty="0" smtClean="0">
                          <a:solidFill>
                            <a:schemeClr val="dk1"/>
                          </a:solidFill>
                          <a:latin typeface="+mn-lt"/>
                          <a:ea typeface="+mn-ea"/>
                          <a:cs typeface="+mn-cs"/>
                        </a:rPr>
                        <a:t>Inicia una medida real. El resultado se ofrece en microsegundos</a:t>
                      </a:r>
                      <a:endParaRPr lang="pt-PT" dirty="0"/>
                    </a:p>
                  </a:txBody>
                  <a:tcPr/>
                </a:tc>
              </a:tr>
              <a:tr h="370840">
                <a:tc>
                  <a:txBody>
                    <a:bodyPr/>
                    <a:lstStyle/>
                    <a:p>
                      <a:r>
                        <a:rPr lang="pt-PT" smtClean="0"/>
                        <a:t>86</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mtClean="0"/>
                        <a:t>0X56</a:t>
                      </a:r>
                      <a:endParaRPr lang="pt-PT" dirty="0"/>
                    </a:p>
                  </a:txBody>
                  <a:tcPr/>
                </a:tc>
                <a:tc>
                  <a:txBody>
                    <a:bodyPr/>
                    <a:lstStyle/>
                    <a:p>
                      <a:r>
                        <a:rPr lang="es-ES" sz="1800" kern="1200" baseline="0" dirty="0" smtClean="0">
                          <a:solidFill>
                            <a:schemeClr val="dk1"/>
                          </a:solidFill>
                          <a:latin typeface="+mn-lt"/>
                          <a:ea typeface="+mn-ea"/>
                          <a:cs typeface="+mn-cs"/>
                        </a:rPr>
                        <a:t>Inicia una medida falsa. El resultado se ofrece en pulgadas</a:t>
                      </a:r>
                      <a:endParaRPr lang="pt-PT" dirty="0"/>
                    </a:p>
                  </a:txBody>
                  <a:tcPr/>
                </a:tc>
              </a:tr>
              <a:tr h="370840">
                <a:tc>
                  <a:txBody>
                    <a:bodyPr/>
                    <a:lstStyle/>
                    <a:p>
                      <a:r>
                        <a:rPr lang="pt-PT" smtClean="0"/>
                        <a:t>87</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mtClean="0"/>
                        <a:t>0x57</a:t>
                      </a:r>
                      <a:endParaRPr lang="pt-PT" dirty="0"/>
                    </a:p>
                  </a:txBody>
                  <a:tcPr/>
                </a:tc>
                <a:tc>
                  <a:txBody>
                    <a:bodyPr/>
                    <a:lstStyle/>
                    <a:p>
                      <a:r>
                        <a:rPr lang="es-ES" sz="1800" kern="1200" baseline="0" dirty="0" smtClean="0">
                          <a:solidFill>
                            <a:schemeClr val="dk1"/>
                          </a:solidFill>
                          <a:latin typeface="+mn-lt"/>
                          <a:ea typeface="+mn-ea"/>
                          <a:cs typeface="+mn-cs"/>
                        </a:rPr>
                        <a:t>Inicia una medida falsa. El resultado se ofrece en centímetros</a:t>
                      </a:r>
                      <a:endParaRPr lang="pt-PT" dirty="0"/>
                    </a:p>
                  </a:txBody>
                  <a:tcPr/>
                </a:tc>
              </a:tr>
              <a:tr h="370840">
                <a:tc>
                  <a:txBody>
                    <a:bodyPr/>
                    <a:lstStyle/>
                    <a:p>
                      <a:r>
                        <a:rPr lang="pt-PT" smtClean="0"/>
                        <a:t>88</a:t>
                      </a:r>
                      <a:endParaRPr lang="pt-PT" dirty="0"/>
                    </a:p>
                  </a:txBody>
                  <a:tcPr/>
                </a:tc>
                <a:tc>
                  <a:txBody>
                    <a:bodyPr/>
                    <a:lstStyle/>
                    <a:p>
                      <a:r>
                        <a:rPr lang="pt-PT" smtClean="0"/>
                        <a:t>0x58</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baseline="0" dirty="0" smtClean="0">
                          <a:solidFill>
                            <a:schemeClr val="dk1"/>
                          </a:solidFill>
                          <a:latin typeface="+mn-lt"/>
                          <a:ea typeface="+mn-ea"/>
                          <a:cs typeface="+mn-cs"/>
                        </a:rPr>
                        <a:t>Inicia una medida falsa. El resultado se ofrece en microsegundos</a:t>
                      </a:r>
                      <a:endParaRPr lang="pt-PT" dirty="0"/>
                    </a:p>
                  </a:txBody>
                  <a:tcPr/>
                </a:tc>
              </a:tr>
              <a:tr h="370840">
                <a:tc>
                  <a:txBody>
                    <a:bodyPr/>
                    <a:lstStyle/>
                    <a:p>
                      <a:r>
                        <a:rPr lang="pt-PT" smtClean="0"/>
                        <a:t>92</a:t>
                      </a:r>
                      <a:endParaRPr lang="pt-PT" dirty="0"/>
                    </a:p>
                  </a:txBody>
                  <a:tcPr/>
                </a:tc>
                <a:tc>
                  <a:txBody>
                    <a:bodyPr/>
                    <a:lstStyle/>
                    <a:p>
                      <a:r>
                        <a:rPr lang="pt-PT" smtClean="0"/>
                        <a:t>0x5C</a:t>
                      </a:r>
                      <a:endParaRPr lang="pt-PT" dirty="0"/>
                    </a:p>
                  </a:txBody>
                  <a:tcPr/>
                </a:tc>
                <a:tc>
                  <a:txBody>
                    <a:bodyPr/>
                    <a:lstStyle/>
                    <a:p>
                      <a:r>
                        <a:rPr lang="es-ES" sz="1800" kern="1200" baseline="0" dirty="0" smtClean="0">
                          <a:solidFill>
                            <a:schemeClr val="dk1"/>
                          </a:solidFill>
                          <a:latin typeface="+mn-lt"/>
                          <a:ea typeface="+mn-ea"/>
                          <a:cs typeface="+mn-cs"/>
                        </a:rPr>
                        <a:t>Transmite un </a:t>
                      </a:r>
                      <a:r>
                        <a:rPr lang="es-ES" sz="1800" kern="1200" baseline="0" dirty="0" err="1" smtClean="0">
                          <a:solidFill>
                            <a:schemeClr val="dk1"/>
                          </a:solidFill>
                          <a:latin typeface="+mn-lt"/>
                          <a:ea typeface="+mn-ea"/>
                          <a:cs typeface="+mn-cs"/>
                        </a:rPr>
                        <a:t>burst</a:t>
                      </a:r>
                      <a:r>
                        <a:rPr lang="es-ES" sz="1800" kern="1200" baseline="0" dirty="0" smtClean="0">
                          <a:solidFill>
                            <a:schemeClr val="dk1"/>
                          </a:solidFill>
                          <a:latin typeface="+mn-lt"/>
                          <a:ea typeface="+mn-ea"/>
                          <a:cs typeface="+mn-cs"/>
                        </a:rPr>
                        <a:t> o tren de 8 pulsos a 40 </a:t>
                      </a:r>
                      <a:r>
                        <a:rPr lang="es-ES" sz="1800" kern="1200" baseline="0" dirty="0" err="1" smtClean="0">
                          <a:solidFill>
                            <a:schemeClr val="dk1"/>
                          </a:solidFill>
                          <a:latin typeface="+mn-lt"/>
                          <a:ea typeface="+mn-ea"/>
                          <a:cs typeface="+mn-cs"/>
                        </a:rPr>
                        <a:t>KHz.</a:t>
                      </a:r>
                      <a:r>
                        <a:rPr lang="es-ES" sz="1800" kern="1200" baseline="0" dirty="0" smtClean="0">
                          <a:solidFill>
                            <a:schemeClr val="dk1"/>
                          </a:solidFill>
                          <a:latin typeface="+mn-lt"/>
                          <a:ea typeface="+mn-ea"/>
                          <a:cs typeface="+mn-cs"/>
                        </a:rPr>
                        <a:t> No realiza medida</a:t>
                      </a:r>
                    </a:p>
                    <a:p>
                      <a:r>
                        <a:rPr lang="es-ES" sz="1800" kern="1200" baseline="0" dirty="0" smtClean="0">
                          <a:solidFill>
                            <a:schemeClr val="dk1"/>
                          </a:solidFill>
                          <a:latin typeface="+mn-lt"/>
                          <a:ea typeface="+mn-ea"/>
                          <a:cs typeface="+mn-cs"/>
                        </a:rPr>
                        <a:t>alguna</a:t>
                      </a:r>
                      <a:endParaRPr lang="pt-PT" dirty="0"/>
                    </a:p>
                  </a:txBody>
                  <a:tcPr/>
                </a:tc>
              </a:tr>
              <a:tr h="370840">
                <a:tc>
                  <a:txBody>
                    <a:bodyPr/>
                    <a:lstStyle/>
                    <a:p>
                      <a:r>
                        <a:rPr lang="pt-PT" smtClean="0"/>
                        <a:t>96</a:t>
                      </a:r>
                      <a:endParaRPr lang="pt-PT" dirty="0"/>
                    </a:p>
                  </a:txBody>
                  <a:tcPr/>
                </a:tc>
                <a:tc>
                  <a:txBody>
                    <a:bodyPr/>
                    <a:lstStyle/>
                    <a:p>
                      <a:r>
                        <a:rPr lang="pt-PT" smtClean="0"/>
                        <a:t>0X60</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baseline="0" dirty="0" smtClean="0">
                          <a:solidFill>
                            <a:schemeClr val="dk1"/>
                          </a:solidFill>
                          <a:latin typeface="+mn-lt"/>
                          <a:ea typeface="+mn-ea"/>
                          <a:cs typeface="+mn-cs"/>
                        </a:rPr>
                        <a:t>Fuerza un reinicio del SRF02, como si se conectara la alimentación</a:t>
                      </a:r>
                      <a:endParaRPr lang="pt-PT" dirty="0"/>
                    </a:p>
                  </a:txBody>
                  <a:tcPr/>
                </a:tc>
              </a:tr>
              <a:tr h="370840">
                <a:tc>
                  <a:txBody>
                    <a:bodyPr/>
                    <a:lstStyle/>
                    <a:p>
                      <a:r>
                        <a:rPr lang="pt-PT" smtClean="0"/>
                        <a:t>160</a:t>
                      </a:r>
                      <a:endParaRPr lang="pt-PT" dirty="0"/>
                    </a:p>
                  </a:txBody>
                  <a:tcPr/>
                </a:tc>
                <a:tc>
                  <a:txBody>
                    <a:bodyPr/>
                    <a:lstStyle/>
                    <a:p>
                      <a:r>
                        <a:rPr lang="pt-PT" smtClean="0"/>
                        <a:t>0xA0</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baseline="0" dirty="0" smtClean="0">
                          <a:solidFill>
                            <a:schemeClr val="dk1"/>
                          </a:solidFill>
                          <a:latin typeface="+mn-lt"/>
                          <a:ea typeface="+mn-ea"/>
                          <a:cs typeface="+mn-cs"/>
                        </a:rPr>
                        <a:t>Cambio de la dirección I2C, secuencia 1</a:t>
                      </a:r>
                      <a:endParaRPr lang="pt-PT" dirty="0"/>
                    </a:p>
                  </a:txBody>
                  <a:tcPr/>
                </a:tc>
              </a:tr>
              <a:tr h="370840">
                <a:tc>
                  <a:txBody>
                    <a:bodyPr/>
                    <a:lstStyle/>
                    <a:p>
                      <a:r>
                        <a:rPr lang="pt-PT" smtClean="0"/>
                        <a:t>165</a:t>
                      </a:r>
                      <a:endParaRPr lang="pt-PT" dirty="0"/>
                    </a:p>
                  </a:txBody>
                  <a:tcPr/>
                </a:tc>
                <a:tc>
                  <a:txBody>
                    <a:bodyPr/>
                    <a:lstStyle/>
                    <a:p>
                      <a:r>
                        <a:rPr lang="pt-PT" smtClean="0"/>
                        <a:t>0xA5</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baseline="0" dirty="0" smtClean="0">
                          <a:solidFill>
                            <a:schemeClr val="dk1"/>
                          </a:solidFill>
                          <a:latin typeface="+mn-lt"/>
                          <a:ea typeface="+mn-ea"/>
                          <a:cs typeface="+mn-cs"/>
                        </a:rPr>
                        <a:t>Cambio de la dirección I2C, secuencia 2</a:t>
                      </a:r>
                      <a:endParaRPr lang="pt-PT" dirty="0"/>
                    </a:p>
                  </a:txBody>
                  <a:tcPr/>
                </a:tc>
              </a:tr>
              <a:tr h="370840">
                <a:tc>
                  <a:txBody>
                    <a:bodyPr/>
                    <a:lstStyle/>
                    <a:p>
                      <a:r>
                        <a:rPr lang="pt-PT" smtClean="0"/>
                        <a:t>170</a:t>
                      </a:r>
                      <a:endParaRPr lang="pt-PT" dirty="0"/>
                    </a:p>
                  </a:txBody>
                  <a:tcPr/>
                </a:tc>
                <a:tc>
                  <a:txBody>
                    <a:bodyPr/>
                    <a:lstStyle/>
                    <a:p>
                      <a:r>
                        <a:rPr lang="pt-PT" smtClean="0"/>
                        <a:t>0xAA</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baseline="0" dirty="0" smtClean="0">
                          <a:solidFill>
                            <a:schemeClr val="dk1"/>
                          </a:solidFill>
                          <a:latin typeface="+mn-lt"/>
                          <a:ea typeface="+mn-ea"/>
                          <a:cs typeface="+mn-cs"/>
                        </a:rPr>
                        <a:t>Cambio de la dirección I2C, secuencia 3</a:t>
                      </a:r>
                      <a:endParaRPr lang="pt-PT" dirty="0"/>
                    </a:p>
                  </a:txBody>
                  <a:tcPr/>
                </a:tc>
              </a:tr>
            </a:tbl>
          </a:graphicData>
        </a:graphic>
      </p:graphicFrame>
    </p:spTree>
    <p:extLst>
      <p:ext uri="{BB962C8B-B14F-4D97-AF65-F5344CB8AC3E}">
        <p14:creationId xmlns:p14="http://schemas.microsoft.com/office/powerpoint/2010/main" val="3511932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69242" y="803143"/>
            <a:ext cx="8454134" cy="568360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800100" lvl="1" indent="-342900" algn="just" eaLnBrk="0" hangingPunct="0">
              <a:lnSpc>
                <a:spcPct val="110000"/>
              </a:lnSpc>
              <a:spcBef>
                <a:spcPts val="480"/>
              </a:spcBef>
              <a:buFont typeface="Wingdings" panose="05000000000000000000" pitchFamily="2" charset="2"/>
              <a:buChar char="§"/>
            </a:pPr>
            <a:r>
              <a:rPr lang="en-US" sz="2000" b="1" dirty="0" err="1" smtClean="0"/>
              <a:t>Medida</a:t>
            </a:r>
            <a:r>
              <a:rPr lang="en-US" sz="2000" b="1" dirty="0" smtClean="0"/>
              <a:t> real:</a:t>
            </a:r>
          </a:p>
          <a:p>
            <a:pPr marL="1257300" lvl="2" indent="-342900" algn="just" eaLnBrk="0" hangingPunct="0">
              <a:lnSpc>
                <a:spcPct val="110000"/>
              </a:lnSpc>
              <a:spcBef>
                <a:spcPts val="480"/>
              </a:spcBef>
              <a:buFont typeface="Wingdings" panose="05000000000000000000" pitchFamily="2" charset="2"/>
              <a:buChar char="ü"/>
            </a:pPr>
            <a:r>
              <a:rPr lang="es-ES" sz="2000" dirty="0" smtClean="0">
                <a:latin typeface="+mn-lt"/>
              </a:rPr>
              <a:t>Permite medir la distancia del SRF02 respecto a un objeto. El dispositivo emite una señal ultrasónica compuesta de un tren de 8 pulsos (</a:t>
            </a:r>
            <a:r>
              <a:rPr lang="es-ES" sz="2000" dirty="0" err="1" smtClean="0">
                <a:latin typeface="+mn-lt"/>
              </a:rPr>
              <a:t>burst</a:t>
            </a:r>
            <a:r>
              <a:rPr lang="es-ES" sz="2000" dirty="0" smtClean="0">
                <a:latin typeface="+mn-lt"/>
              </a:rPr>
              <a:t>) a 40 </a:t>
            </a:r>
            <a:r>
              <a:rPr lang="es-ES" sz="2000" dirty="0" err="1" smtClean="0">
                <a:latin typeface="+mn-lt"/>
              </a:rPr>
              <a:t>KHz.</a:t>
            </a:r>
            <a:endParaRPr lang="en-US" sz="2000" dirty="0" smtClean="0">
              <a:latin typeface="+mn-lt"/>
            </a:endParaRPr>
          </a:p>
          <a:p>
            <a:pPr marL="800100" lvl="1" indent="-342900" algn="just" eaLnBrk="0" hangingPunct="0">
              <a:lnSpc>
                <a:spcPct val="110000"/>
              </a:lnSpc>
              <a:spcBef>
                <a:spcPts val="480"/>
              </a:spcBef>
              <a:buFont typeface="Wingdings" panose="05000000000000000000" pitchFamily="2" charset="2"/>
              <a:buChar char="§"/>
            </a:pPr>
            <a:r>
              <a:rPr lang="en-US" sz="2000" b="1" dirty="0" err="1" smtClean="0"/>
              <a:t>Medida</a:t>
            </a:r>
            <a:r>
              <a:rPr lang="en-US" sz="2000" b="1" dirty="0" smtClean="0"/>
              <a:t> </a:t>
            </a:r>
            <a:r>
              <a:rPr lang="en-US" sz="2000" b="1" dirty="0" err="1" smtClean="0"/>
              <a:t>Falsa</a:t>
            </a:r>
            <a:r>
              <a:rPr lang="en-US" sz="2000" b="1" dirty="0" smtClean="0"/>
              <a:t>:</a:t>
            </a:r>
            <a:endParaRPr lang="en-US" sz="2000" b="1" dirty="0"/>
          </a:p>
          <a:p>
            <a:pPr marL="1257300" lvl="2" indent="-342900" algn="just" eaLnBrk="0" hangingPunct="0">
              <a:lnSpc>
                <a:spcPct val="110000"/>
              </a:lnSpc>
              <a:spcBef>
                <a:spcPts val="480"/>
              </a:spcBef>
              <a:buFont typeface="Wingdings" panose="05000000000000000000" pitchFamily="2" charset="2"/>
              <a:buChar char="ü"/>
            </a:pPr>
            <a:r>
              <a:rPr lang="es-ES" sz="2000" dirty="0" smtClean="0">
                <a:latin typeface="+mn-lt"/>
              </a:rPr>
              <a:t>Detecta y mide las señales o </a:t>
            </a:r>
            <a:r>
              <a:rPr lang="es-ES" sz="2000" dirty="0" err="1" smtClean="0">
                <a:latin typeface="+mn-lt"/>
              </a:rPr>
              <a:t>burst</a:t>
            </a:r>
            <a:r>
              <a:rPr lang="es-ES" sz="2000" dirty="0" smtClean="0">
                <a:latin typeface="+mn-lt"/>
              </a:rPr>
              <a:t> emitidas por otros dispositivos SRF02.</a:t>
            </a:r>
            <a:r>
              <a:rPr lang="en-US" sz="2000" dirty="0" smtClean="0">
                <a:latin typeface="+mn-lt"/>
              </a:rPr>
              <a:t> </a:t>
            </a:r>
            <a:r>
              <a:rPr lang="es-ES" sz="2000" dirty="0" smtClean="0">
                <a:latin typeface="+mn-lt"/>
              </a:rPr>
              <a:t>Imagina un entorno donde hay varios sensores SR02. El resultado lo puede ofrecer en pulgadas, centímetros o microsegundos</a:t>
            </a:r>
            <a:endParaRPr lang="en-US" sz="2000" dirty="0" smtClean="0">
              <a:latin typeface="+mn-lt"/>
            </a:endParaRPr>
          </a:p>
          <a:p>
            <a:pPr marL="800100" lvl="1" indent="-342900" algn="just" eaLnBrk="0" hangingPunct="0">
              <a:lnSpc>
                <a:spcPct val="110000"/>
              </a:lnSpc>
              <a:spcBef>
                <a:spcPts val="480"/>
              </a:spcBef>
              <a:buFont typeface="Wingdings" panose="05000000000000000000" pitchFamily="2" charset="2"/>
              <a:buChar char="§"/>
            </a:pPr>
            <a:r>
              <a:rPr lang="en-US" sz="2000" b="1" dirty="0" smtClean="0"/>
              <a:t>Burst:</a:t>
            </a:r>
            <a:endParaRPr lang="en-US" sz="2000" b="1" dirty="0"/>
          </a:p>
          <a:p>
            <a:pPr marL="1257300" lvl="2" indent="-342900" algn="just" eaLnBrk="0" hangingPunct="0">
              <a:lnSpc>
                <a:spcPct val="110000"/>
              </a:lnSpc>
              <a:spcBef>
                <a:spcPts val="480"/>
              </a:spcBef>
              <a:buFont typeface="Wingdings" panose="05000000000000000000" pitchFamily="2" charset="2"/>
              <a:buChar char="ü"/>
            </a:pPr>
            <a:r>
              <a:rPr lang="es-ES" sz="2000" dirty="0" smtClean="0">
                <a:latin typeface="+mn-lt"/>
              </a:rPr>
              <a:t>No realiza ninguna medida</a:t>
            </a:r>
            <a:r>
              <a:rPr lang="en-US" sz="2000" dirty="0" smtClean="0">
                <a:latin typeface="+mn-lt"/>
              </a:rPr>
              <a:t>. </a:t>
            </a:r>
            <a:r>
              <a:rPr lang="es-ES" sz="2000" dirty="0" smtClean="0">
                <a:latin typeface="+mn-lt"/>
              </a:rPr>
              <a:t>Se emplea como señal de aviso o sincronismo en un entorno donde haya varios sensores SRF02.</a:t>
            </a:r>
            <a:endParaRPr lang="en-US" sz="2000" dirty="0" smtClean="0">
              <a:latin typeface="+mn-lt"/>
            </a:endParaRPr>
          </a:p>
          <a:p>
            <a:pPr marL="800100" lvl="1" indent="-342900" algn="just" eaLnBrk="0" hangingPunct="0">
              <a:lnSpc>
                <a:spcPct val="110000"/>
              </a:lnSpc>
              <a:spcBef>
                <a:spcPts val="480"/>
              </a:spcBef>
              <a:buFont typeface="Wingdings" panose="05000000000000000000" pitchFamily="2" charset="2"/>
              <a:buChar char="§"/>
            </a:pPr>
            <a:r>
              <a:rPr lang="en-US" sz="2000" b="1" dirty="0" err="1" smtClean="0"/>
              <a:t>Reinicio</a:t>
            </a:r>
            <a:r>
              <a:rPr lang="en-US" sz="2000" b="1" dirty="0" smtClean="0"/>
              <a:t>:</a:t>
            </a:r>
            <a:endParaRPr lang="en-US" sz="2000" b="1" dirty="0"/>
          </a:p>
          <a:p>
            <a:pPr marL="1257300" lvl="2" indent="-342900" algn="just" eaLnBrk="0" hangingPunct="0">
              <a:lnSpc>
                <a:spcPct val="110000"/>
              </a:lnSpc>
              <a:spcBef>
                <a:spcPts val="480"/>
              </a:spcBef>
              <a:buFont typeface="Wingdings" panose="05000000000000000000" pitchFamily="2" charset="2"/>
              <a:buChar char="ü"/>
            </a:pPr>
            <a:r>
              <a:rPr lang="es-ES" sz="2000" dirty="0" smtClean="0">
                <a:latin typeface="+mn-lt"/>
              </a:rPr>
              <a:t>Realiza las tareas </a:t>
            </a:r>
            <a:r>
              <a:rPr lang="es-ES" sz="2000" dirty="0" err="1" smtClean="0">
                <a:latin typeface="+mn-lt"/>
              </a:rPr>
              <a:t>iniciales</a:t>
            </a:r>
            <a:r>
              <a:rPr lang="es-ES" sz="2000" dirty="0" smtClean="0">
                <a:latin typeface="+mn-lt"/>
              </a:rPr>
              <a:t> de ajuste y calibración</a:t>
            </a:r>
            <a:r>
              <a:rPr lang="en-US" sz="2000" dirty="0" smtClean="0">
                <a:latin typeface="+mn-lt"/>
              </a:rPr>
              <a:t>.</a:t>
            </a: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22</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DISPOSITIVOS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22</a:t>
            </a:fld>
            <a:endParaRPr lang="el-GR" sz="1000" dirty="0"/>
          </a:p>
        </p:txBody>
      </p:sp>
    </p:spTree>
    <p:extLst>
      <p:ext uri="{BB962C8B-B14F-4D97-AF65-F5344CB8AC3E}">
        <p14:creationId xmlns:p14="http://schemas.microsoft.com/office/powerpoint/2010/main" val="3848024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1114039"/>
            <a:ext cx="8454134" cy="123623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EL RELOJ/CALENDARIO DE TIEMPO REAL DS1307</a:t>
            </a:r>
            <a:endParaRPr lang="en-US" sz="2000" b="1" dirty="0"/>
          </a:p>
          <a:p>
            <a:pPr marL="800100" lvl="1" indent="-342900" algn="just" eaLnBrk="0" hangingPunct="0">
              <a:lnSpc>
                <a:spcPct val="110000"/>
              </a:lnSpc>
              <a:spcBef>
                <a:spcPts val="480"/>
              </a:spcBef>
              <a:buFont typeface="Wingdings" panose="05000000000000000000" pitchFamily="2" charset="2"/>
              <a:buChar char="§"/>
            </a:pPr>
            <a:r>
              <a:rPr lang="en-GB" sz="2000" dirty="0" err="1" smtClean="0">
                <a:latin typeface="+mn-lt"/>
              </a:rPr>
              <a:t>Contiene</a:t>
            </a:r>
            <a:r>
              <a:rPr lang="en-GB" sz="2000" dirty="0" smtClean="0">
                <a:latin typeface="+mn-lt"/>
              </a:rPr>
              <a:t> un </a:t>
            </a:r>
            <a:r>
              <a:rPr lang="en-GB" sz="2000" dirty="0" err="1" smtClean="0">
                <a:latin typeface="+mn-lt"/>
              </a:rPr>
              <a:t>reloj</a:t>
            </a:r>
            <a:r>
              <a:rPr lang="en-GB" sz="2000" dirty="0" smtClean="0">
                <a:latin typeface="+mn-lt"/>
              </a:rPr>
              <a:t>/</a:t>
            </a:r>
            <a:r>
              <a:rPr lang="en-GB" sz="2000" dirty="0" err="1" smtClean="0">
                <a:latin typeface="+mn-lt"/>
              </a:rPr>
              <a:t>calendario</a:t>
            </a:r>
            <a:r>
              <a:rPr lang="en-GB" sz="2000" dirty="0" smtClean="0">
                <a:latin typeface="+mn-lt"/>
              </a:rPr>
              <a:t> en </a:t>
            </a:r>
            <a:r>
              <a:rPr lang="en-GB" sz="2000" dirty="0" err="1" smtClean="0">
                <a:latin typeface="+mn-lt"/>
              </a:rPr>
              <a:t>tiempo</a:t>
            </a:r>
            <a:r>
              <a:rPr lang="en-GB" sz="2000" dirty="0" smtClean="0">
                <a:latin typeface="+mn-lt"/>
              </a:rPr>
              <a:t> real </a:t>
            </a:r>
            <a:r>
              <a:rPr lang="en-GB" sz="2000" dirty="0" err="1" smtClean="0">
                <a:latin typeface="+mn-lt"/>
              </a:rPr>
              <a:t>completo</a:t>
            </a:r>
            <a:r>
              <a:rPr lang="en-GB" sz="2000" dirty="0" smtClean="0">
                <a:latin typeface="+mn-lt"/>
              </a:rPr>
              <a:t>.</a:t>
            </a: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23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DISPOSITIVOS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23</a:t>
            </a:fld>
            <a:endParaRPr lang="el-GR" sz="1000" dirty="0"/>
          </a:p>
        </p:txBody>
      </p:sp>
      <p:pic>
        <p:nvPicPr>
          <p:cNvPr id="6146" name="Picture 2"/>
          <p:cNvPicPr>
            <a:picLocks noChangeAspect="1" noChangeArrowheads="1"/>
          </p:cNvPicPr>
          <p:nvPr/>
        </p:nvPicPr>
        <p:blipFill>
          <a:blip r:embed="rId5"/>
          <a:srcRect/>
          <a:stretch>
            <a:fillRect/>
          </a:stretch>
        </p:blipFill>
        <p:spPr bwMode="auto">
          <a:xfrm>
            <a:off x="1216320" y="2505456"/>
            <a:ext cx="6384629" cy="2618804"/>
          </a:xfrm>
          <a:prstGeom prst="rect">
            <a:avLst/>
          </a:prstGeom>
          <a:noFill/>
          <a:ln w="9525">
            <a:noFill/>
            <a:miter lim="800000"/>
            <a:headEnd/>
            <a:tailEnd/>
          </a:ln>
          <a:effectLst/>
        </p:spPr>
      </p:pic>
    </p:spTree>
    <p:extLst>
      <p:ext uri="{BB962C8B-B14F-4D97-AF65-F5344CB8AC3E}">
        <p14:creationId xmlns:p14="http://schemas.microsoft.com/office/powerpoint/2010/main" val="3286100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452688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CARACTERÍSTICAS DEL DS1307:</a:t>
            </a:r>
          </a:p>
          <a:p>
            <a:pPr>
              <a:buFont typeface="Arial" pitchFamily="34" charset="0"/>
              <a:buChar char="•"/>
            </a:pPr>
            <a:r>
              <a:rPr lang="es-ES" sz="2000" dirty="0" smtClean="0"/>
              <a:t> Reloj en tiempo real con segundos, minutos, horas, día de la semana, día del mes, mes, y año.</a:t>
            </a:r>
          </a:p>
          <a:p>
            <a:pPr>
              <a:buFont typeface="Arial" pitchFamily="34" charset="0"/>
              <a:buChar char="•"/>
            </a:pPr>
            <a:r>
              <a:rPr lang="es-ES" sz="2000" dirty="0" smtClean="0"/>
              <a:t> Ajuste de años bisiestos hasta el año 2099.</a:t>
            </a:r>
          </a:p>
          <a:p>
            <a:pPr>
              <a:buFont typeface="Arial" pitchFamily="34" charset="0"/>
              <a:buChar char="•"/>
            </a:pPr>
            <a:r>
              <a:rPr lang="pt-BR" sz="2000" dirty="0" smtClean="0"/>
              <a:t> 56 bytes de </a:t>
            </a:r>
            <a:r>
              <a:rPr lang="pt-BR" sz="2000" dirty="0" err="1" smtClean="0"/>
              <a:t>memoria</a:t>
            </a:r>
            <a:r>
              <a:rPr lang="pt-BR" sz="2000" dirty="0" smtClean="0"/>
              <a:t> RAM alimentada por pila o </a:t>
            </a:r>
            <a:r>
              <a:rPr lang="pt-BR" sz="2000" dirty="0" err="1" smtClean="0"/>
              <a:t>batería</a:t>
            </a:r>
            <a:r>
              <a:rPr lang="pt-BR" sz="2000" dirty="0" smtClean="0"/>
              <a:t> externa (no volátil).</a:t>
            </a:r>
          </a:p>
          <a:p>
            <a:pPr>
              <a:buFont typeface="Arial" pitchFamily="34" charset="0"/>
              <a:buChar char="•"/>
            </a:pPr>
            <a:r>
              <a:rPr lang="it-IT" sz="2000" dirty="0" smtClean="0"/>
              <a:t> Interface I2C con el Host o Master.</a:t>
            </a:r>
          </a:p>
          <a:p>
            <a:pPr>
              <a:buFont typeface="Arial" pitchFamily="34" charset="0"/>
              <a:buChar char="•"/>
            </a:pPr>
            <a:r>
              <a:rPr lang="es-ES" sz="2000" dirty="0" smtClean="0"/>
              <a:t> Señal de salida de onda cuadrada programable.</a:t>
            </a:r>
          </a:p>
          <a:p>
            <a:pPr>
              <a:buFont typeface="Arial" pitchFamily="34" charset="0"/>
              <a:buChar char="•"/>
            </a:pPr>
            <a:r>
              <a:rPr lang="es-ES" sz="2000" dirty="0" smtClean="0"/>
              <a:t> Detección de falta de alimentación y conmutación automática con batería externa.</a:t>
            </a:r>
          </a:p>
          <a:p>
            <a:pPr>
              <a:buFont typeface="Arial" pitchFamily="34" charset="0"/>
              <a:buChar char="•"/>
            </a:pPr>
            <a:r>
              <a:rPr lang="es-ES" sz="2000" dirty="0" smtClean="0"/>
              <a:t> Alimentado desde la batería el consumo es menor de 500 </a:t>
            </a:r>
            <a:r>
              <a:rPr lang="es-ES" sz="2000" dirty="0" err="1" smtClean="0"/>
              <a:t>nA</a:t>
            </a:r>
            <a:r>
              <a:rPr lang="es-ES" sz="2000" dirty="0" smtClean="0"/>
              <a:t>. El reloj sigue su curso y los datos de la memoria RAM se mantienen.</a:t>
            </a:r>
          </a:p>
          <a:p>
            <a:pPr>
              <a:buFont typeface="Arial" pitchFamily="34" charset="0"/>
              <a:buChar char="•"/>
            </a:pPr>
            <a:r>
              <a:rPr lang="es-ES" sz="2000" dirty="0" smtClean="0"/>
              <a:t> Encapsulado en un circuito de 8 patillas.</a:t>
            </a: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24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DISPOSITIVOS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24</a:t>
            </a:fld>
            <a:endParaRPr lang="el-GR" sz="1000" dirty="0"/>
          </a:p>
        </p:txBody>
      </p:sp>
    </p:spTree>
    <p:extLst>
      <p:ext uri="{BB962C8B-B14F-4D97-AF65-F5344CB8AC3E}">
        <p14:creationId xmlns:p14="http://schemas.microsoft.com/office/powerpoint/2010/main" val="859392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123623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s-ES" sz="2000" b="1" dirty="0" smtClean="0"/>
              <a:t>ENCAPSULADO Y PATILLAJE DEL </a:t>
            </a:r>
            <a:r>
              <a:rPr lang="en-US" sz="2000" b="1" dirty="0" smtClean="0"/>
              <a:t>DS1307 </a:t>
            </a:r>
            <a:r>
              <a:rPr lang="es-ES" sz="2000" b="1" dirty="0" smtClean="0"/>
              <a:t>:</a:t>
            </a:r>
            <a:endParaRPr lang="es-ES" sz="2000" b="1" dirty="0"/>
          </a:p>
          <a:p>
            <a:pPr marL="1257300" lvl="2" indent="-342900" algn="just" eaLnBrk="0" hangingPunct="0">
              <a:lnSpc>
                <a:spcPct val="110000"/>
              </a:lnSpc>
              <a:spcBef>
                <a:spcPts val="480"/>
              </a:spcBef>
              <a:buFont typeface="Wingdings" panose="05000000000000000000" pitchFamily="2" charset="2"/>
              <a:buChar char="ü"/>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25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DISPOSITIVOS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25</a:t>
            </a:fld>
            <a:endParaRPr lang="el-GR" sz="1000" dirty="0"/>
          </a:p>
        </p:txBody>
      </p:sp>
      <p:pic>
        <p:nvPicPr>
          <p:cNvPr id="9" name="Imagen 78"/>
          <p:cNvPicPr/>
          <p:nvPr/>
        </p:nvPicPr>
        <p:blipFill>
          <a:blip r:embed="rId5">
            <a:extLst>
              <a:ext uri="{28A0092B-C50C-407E-A947-70E740481C1C}">
                <a14:useLocalDpi xmlns:a14="http://schemas.microsoft.com/office/drawing/2010/main" val="0"/>
              </a:ext>
            </a:extLst>
          </a:blip>
          <a:stretch>
            <a:fillRect/>
          </a:stretch>
        </p:blipFill>
        <p:spPr>
          <a:xfrm>
            <a:off x="7017964" y="695319"/>
            <a:ext cx="1440236" cy="1353054"/>
          </a:xfrm>
          <a:prstGeom prst="rect">
            <a:avLst/>
          </a:prstGeom>
        </p:spPr>
      </p:pic>
      <p:graphicFrame>
        <p:nvGraphicFramePr>
          <p:cNvPr id="11" name="Tabela 10"/>
          <p:cNvGraphicFramePr>
            <a:graphicFrameLocks noGrp="1"/>
          </p:cNvGraphicFramePr>
          <p:nvPr>
            <p:extLst>
              <p:ext uri="{D42A27DB-BD31-4B8C-83A1-F6EECF244321}">
                <p14:modId xmlns:p14="http://schemas.microsoft.com/office/powerpoint/2010/main" val="1919255362"/>
              </p:ext>
            </p:extLst>
          </p:nvPr>
        </p:nvGraphicFramePr>
        <p:xfrm>
          <a:off x="581492" y="2063191"/>
          <a:ext cx="8105308" cy="3606800"/>
        </p:xfrm>
        <a:graphic>
          <a:graphicData uri="http://schemas.openxmlformats.org/drawingml/2006/table">
            <a:tbl>
              <a:tblPr firstRow="1" bandRow="1">
                <a:tableStyleId>{5C22544A-7EE6-4342-B048-85BDC9FD1C3A}</a:tableStyleId>
              </a:tblPr>
              <a:tblGrid>
                <a:gridCol w="437014"/>
                <a:gridCol w="1254047"/>
                <a:gridCol w="6414247"/>
              </a:tblGrid>
              <a:tr h="370840">
                <a:tc>
                  <a:txBody>
                    <a:bodyPr/>
                    <a:lstStyle/>
                    <a:p>
                      <a:pPr algn="ctr"/>
                      <a:r>
                        <a:rPr lang="pt-PT" dirty="0" smtClean="0"/>
                        <a:t>Nº</a:t>
                      </a:r>
                      <a:endParaRPr lang="pt-PT" dirty="0"/>
                    </a:p>
                  </a:txBody>
                  <a:tcPr/>
                </a:tc>
                <a:tc>
                  <a:txBody>
                    <a:bodyPr/>
                    <a:lstStyle/>
                    <a:p>
                      <a:pPr algn="ctr"/>
                      <a:r>
                        <a:rPr lang="pt-PT" dirty="0" smtClean="0"/>
                        <a:t>NOMBRE</a:t>
                      </a:r>
                      <a:endParaRPr lang="pt-PT" dirty="0"/>
                    </a:p>
                  </a:txBody>
                  <a:tcPr/>
                </a:tc>
                <a:tc>
                  <a:txBody>
                    <a:bodyPr/>
                    <a:lstStyle/>
                    <a:p>
                      <a:pPr algn="ctr"/>
                      <a:r>
                        <a:rPr lang="pt-PT" dirty="0" smtClean="0"/>
                        <a:t>DESCRIPCIÓN</a:t>
                      </a:r>
                      <a:endParaRPr lang="pt-PT" dirty="0"/>
                    </a:p>
                  </a:txBody>
                  <a:tcPr/>
                </a:tc>
              </a:tr>
              <a:tr h="370840">
                <a:tc>
                  <a:txBody>
                    <a:bodyPr/>
                    <a:lstStyle/>
                    <a:p>
                      <a:pPr algn="ctr"/>
                      <a:r>
                        <a:rPr lang="pt-PT" dirty="0" smtClean="0"/>
                        <a:t>1</a:t>
                      </a:r>
                      <a:endParaRPr lang="pt-PT" dirty="0"/>
                    </a:p>
                  </a:txBody>
                  <a:tcPr/>
                </a:tc>
                <a:tc>
                  <a:txBody>
                    <a:bodyPr/>
                    <a:lstStyle/>
                    <a:p>
                      <a:pPr algn="ctr"/>
                      <a:r>
                        <a:rPr lang="pt-PT" dirty="0" smtClean="0"/>
                        <a:t>X1</a:t>
                      </a:r>
                      <a:endParaRPr lang="pt-PT" dirty="0"/>
                    </a:p>
                  </a:txBody>
                  <a:tcPr/>
                </a:tc>
                <a:tc>
                  <a:txBody>
                    <a:bodyPr/>
                    <a:lstStyle/>
                    <a:p>
                      <a:r>
                        <a:rPr lang="es-ES" sz="1800" kern="1200" baseline="0" dirty="0" smtClean="0">
                          <a:solidFill>
                            <a:schemeClr val="dk1"/>
                          </a:solidFill>
                          <a:latin typeface="+mn-lt"/>
                          <a:ea typeface="+mn-ea"/>
                          <a:cs typeface="+mn-cs"/>
                        </a:rPr>
                        <a:t>Conexión a un cristal externo de cuarzo de 32,768 </a:t>
                      </a:r>
                      <a:r>
                        <a:rPr lang="es-ES" sz="1800" kern="1200" baseline="0" dirty="0" err="1" smtClean="0">
                          <a:solidFill>
                            <a:schemeClr val="dk1"/>
                          </a:solidFill>
                          <a:latin typeface="+mn-lt"/>
                          <a:ea typeface="+mn-ea"/>
                          <a:cs typeface="+mn-cs"/>
                        </a:rPr>
                        <a:t>KHz</a:t>
                      </a:r>
                      <a:endParaRPr lang="pt-PT" dirty="0"/>
                    </a:p>
                  </a:txBody>
                  <a:tcPr/>
                </a:tc>
              </a:tr>
              <a:tr h="370840">
                <a:tc>
                  <a:txBody>
                    <a:bodyPr/>
                    <a:lstStyle/>
                    <a:p>
                      <a:pPr algn="ctr"/>
                      <a:r>
                        <a:rPr lang="pt-PT" dirty="0" smtClean="0"/>
                        <a:t>2</a:t>
                      </a:r>
                      <a:endParaRPr lang="pt-PT"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X2</a:t>
                      </a:r>
                      <a:endParaRPr lang="pt-PT" dirty="0"/>
                    </a:p>
                  </a:txBody>
                  <a:tcPr/>
                </a:tc>
                <a:tc>
                  <a:txBody>
                    <a:bodyPr/>
                    <a:lstStyle/>
                    <a:p>
                      <a:r>
                        <a:rPr lang="es-ES" sz="1800" kern="1200" baseline="0" dirty="0" smtClean="0">
                          <a:solidFill>
                            <a:schemeClr val="dk1"/>
                          </a:solidFill>
                          <a:latin typeface="+mn-lt"/>
                          <a:ea typeface="+mn-ea"/>
                          <a:cs typeface="+mn-cs"/>
                        </a:rPr>
                        <a:t>Conexión a un cristal externo de cuarzo de 32,768 </a:t>
                      </a:r>
                      <a:r>
                        <a:rPr lang="es-ES" sz="1800" kern="1200" baseline="0" dirty="0" err="1" smtClean="0">
                          <a:solidFill>
                            <a:schemeClr val="dk1"/>
                          </a:solidFill>
                          <a:latin typeface="+mn-lt"/>
                          <a:ea typeface="+mn-ea"/>
                          <a:cs typeface="+mn-cs"/>
                        </a:rPr>
                        <a:t>KHz</a:t>
                      </a:r>
                      <a:endParaRPr lang="pt-PT" dirty="0"/>
                    </a:p>
                  </a:txBody>
                  <a:tcPr/>
                </a:tc>
              </a:tr>
              <a:tr h="370840">
                <a:tc>
                  <a:txBody>
                    <a:bodyPr/>
                    <a:lstStyle/>
                    <a:p>
                      <a:pPr algn="ctr"/>
                      <a:r>
                        <a:rPr lang="pt-PT" dirty="0" smtClean="0"/>
                        <a:t>3</a:t>
                      </a:r>
                      <a:endParaRPr lang="pt-PT"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VBAT</a:t>
                      </a:r>
                      <a:endParaRPr lang="pt-PT" dirty="0"/>
                    </a:p>
                  </a:txBody>
                  <a:tcPr/>
                </a:tc>
                <a:tc>
                  <a:txBody>
                    <a:bodyPr/>
                    <a:lstStyle/>
                    <a:p>
                      <a:r>
                        <a:rPr lang="es-ES" sz="1800" kern="1200" baseline="0" dirty="0" smtClean="0">
                          <a:solidFill>
                            <a:schemeClr val="dk1"/>
                          </a:solidFill>
                          <a:latin typeface="+mn-lt"/>
                          <a:ea typeface="+mn-ea"/>
                          <a:cs typeface="+mn-cs"/>
                        </a:rPr>
                        <a:t>Entrada de tensión auxiliar de 3V desde una pila o batería</a:t>
                      </a:r>
                    </a:p>
                    <a:p>
                      <a:r>
                        <a:rPr lang="es-ES" sz="1800" kern="1200" baseline="0" dirty="0" smtClean="0">
                          <a:solidFill>
                            <a:schemeClr val="dk1"/>
                          </a:solidFill>
                          <a:latin typeface="+mn-lt"/>
                          <a:ea typeface="+mn-ea"/>
                          <a:cs typeface="+mn-cs"/>
                        </a:rPr>
                        <a:t>externa</a:t>
                      </a:r>
                      <a:endParaRPr lang="pt-PT" dirty="0"/>
                    </a:p>
                  </a:txBody>
                  <a:tcPr/>
                </a:tc>
              </a:tr>
              <a:tr h="370840">
                <a:tc>
                  <a:txBody>
                    <a:bodyPr/>
                    <a:lstStyle/>
                    <a:p>
                      <a:pPr algn="ctr"/>
                      <a:r>
                        <a:rPr lang="pt-PT" dirty="0" smtClean="0"/>
                        <a:t>4</a:t>
                      </a:r>
                      <a:endParaRPr lang="pt-PT"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GND</a:t>
                      </a:r>
                      <a:endParaRPr lang="pt-PT" dirty="0"/>
                    </a:p>
                  </a:txBody>
                  <a:tcPr/>
                </a:tc>
                <a:tc>
                  <a:txBody>
                    <a:bodyPr/>
                    <a:lstStyle/>
                    <a:p>
                      <a:r>
                        <a:rPr lang="es-ES" sz="1800" kern="1200" baseline="0" dirty="0" smtClean="0">
                          <a:solidFill>
                            <a:schemeClr val="dk1"/>
                          </a:solidFill>
                          <a:latin typeface="+mn-lt"/>
                          <a:ea typeface="+mn-ea"/>
                          <a:cs typeface="+mn-cs"/>
                        </a:rPr>
                        <a:t>Tensión GND de alimentación principal</a:t>
                      </a:r>
                      <a:endParaRPr lang="pt-PT" dirty="0"/>
                    </a:p>
                  </a:txBody>
                  <a:tcPr/>
                </a:tc>
              </a:tr>
              <a:tr h="370840">
                <a:tc>
                  <a:txBody>
                    <a:bodyPr/>
                    <a:lstStyle/>
                    <a:p>
                      <a:pPr algn="ctr"/>
                      <a:r>
                        <a:rPr lang="pt-PT" dirty="0" smtClean="0"/>
                        <a:t>5</a:t>
                      </a:r>
                      <a:endParaRPr lang="pt-PT" dirty="0"/>
                    </a:p>
                  </a:txBody>
                  <a:tcPr/>
                </a:tc>
                <a:tc>
                  <a:txBody>
                    <a:bodyPr/>
                    <a:lstStyle/>
                    <a:p>
                      <a:pPr algn="ctr"/>
                      <a:r>
                        <a:rPr lang="fr-FR" dirty="0" smtClean="0"/>
                        <a:t>SDA</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baseline="0" dirty="0" smtClean="0">
                          <a:solidFill>
                            <a:schemeClr val="dk1"/>
                          </a:solidFill>
                          <a:latin typeface="+mn-lt"/>
                          <a:ea typeface="+mn-ea"/>
                          <a:cs typeface="+mn-cs"/>
                        </a:rPr>
                        <a:t>Línea de datos del bus I2C</a:t>
                      </a:r>
                      <a:endParaRPr lang="pt-PT" dirty="0"/>
                    </a:p>
                  </a:txBody>
                  <a:tcPr/>
                </a:tc>
              </a:tr>
              <a:tr h="370840">
                <a:tc>
                  <a:txBody>
                    <a:bodyPr/>
                    <a:lstStyle/>
                    <a:p>
                      <a:pPr algn="ctr"/>
                      <a:r>
                        <a:rPr lang="pt-PT" dirty="0" smtClean="0"/>
                        <a:t>6</a:t>
                      </a:r>
                      <a:endParaRPr lang="pt-PT" dirty="0"/>
                    </a:p>
                  </a:txBody>
                  <a:tcPr/>
                </a:tc>
                <a:tc>
                  <a:txBody>
                    <a:bodyPr/>
                    <a:lstStyle/>
                    <a:p>
                      <a:pPr algn="ctr"/>
                      <a:r>
                        <a:rPr lang="pt-PT" dirty="0" smtClean="0"/>
                        <a:t>SCL</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baseline="0" dirty="0" smtClean="0">
                          <a:solidFill>
                            <a:schemeClr val="dk1"/>
                          </a:solidFill>
                          <a:latin typeface="+mn-lt"/>
                          <a:ea typeface="+mn-ea"/>
                          <a:cs typeface="+mn-cs"/>
                        </a:rPr>
                        <a:t>Línea de reloj del bus I2C</a:t>
                      </a:r>
                      <a:endParaRPr lang="pt-PT" dirty="0"/>
                    </a:p>
                  </a:txBody>
                  <a:tcPr/>
                </a:tc>
              </a:tr>
              <a:tr h="370840">
                <a:tc>
                  <a:txBody>
                    <a:bodyPr/>
                    <a:lstStyle/>
                    <a:p>
                      <a:pPr algn="ctr"/>
                      <a:r>
                        <a:rPr lang="pt-PT" dirty="0" smtClean="0"/>
                        <a:t>7</a:t>
                      </a:r>
                      <a:endParaRPr lang="pt-PT" dirty="0"/>
                    </a:p>
                  </a:txBody>
                  <a:tcPr/>
                </a:tc>
                <a:tc>
                  <a:txBody>
                    <a:bodyPr/>
                    <a:lstStyle/>
                    <a:p>
                      <a:pPr algn="ctr"/>
                      <a:r>
                        <a:rPr lang="pt-PT" dirty="0" smtClean="0"/>
                        <a:t>SQWE/OUT</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baseline="0" dirty="0" smtClean="0">
                          <a:solidFill>
                            <a:schemeClr val="dk1"/>
                          </a:solidFill>
                          <a:latin typeface="+mn-lt"/>
                          <a:ea typeface="+mn-ea"/>
                          <a:cs typeface="+mn-cs"/>
                        </a:rPr>
                        <a:t>Salida de señal de onda cuadrada</a:t>
                      </a:r>
                      <a:endParaRPr lang="pt-PT" dirty="0"/>
                    </a:p>
                  </a:txBody>
                  <a:tcPr/>
                </a:tc>
              </a:tr>
              <a:tr h="370840">
                <a:tc>
                  <a:txBody>
                    <a:bodyPr/>
                    <a:lstStyle/>
                    <a:p>
                      <a:pPr algn="ctr"/>
                      <a:r>
                        <a:rPr lang="pt-PT" dirty="0" smtClean="0"/>
                        <a:t>8</a:t>
                      </a:r>
                      <a:endParaRPr lang="pt-PT" dirty="0"/>
                    </a:p>
                  </a:txBody>
                  <a:tcPr/>
                </a:tc>
                <a:tc>
                  <a:txBody>
                    <a:bodyPr/>
                    <a:lstStyle/>
                    <a:p>
                      <a:pPr algn="ctr"/>
                      <a:r>
                        <a:rPr lang="pt-PT" dirty="0" smtClean="0"/>
                        <a:t>VCC</a:t>
                      </a:r>
                      <a:endParaRPr lang="pt-P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baseline="0" dirty="0" smtClean="0">
                          <a:solidFill>
                            <a:schemeClr val="dk1"/>
                          </a:solidFill>
                          <a:latin typeface="+mn-lt"/>
                          <a:ea typeface="+mn-ea"/>
                          <a:cs typeface="+mn-cs"/>
                        </a:rPr>
                        <a:t>Tensión de +5V de alimentación principal</a:t>
                      </a:r>
                      <a:endParaRPr lang="pt-PT" dirty="0"/>
                    </a:p>
                  </a:txBody>
                  <a:tcPr/>
                </a:tc>
              </a:tr>
            </a:tbl>
          </a:graphicData>
        </a:graphic>
      </p:graphicFrame>
    </p:spTree>
    <p:extLst>
      <p:ext uri="{BB962C8B-B14F-4D97-AF65-F5344CB8AC3E}">
        <p14:creationId xmlns:p14="http://schemas.microsoft.com/office/powerpoint/2010/main" val="3741577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81663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err="1" smtClean="0"/>
              <a:t>Registros</a:t>
            </a:r>
            <a:r>
              <a:rPr lang="en-US" sz="2000" b="1" dirty="0" smtClean="0"/>
              <a:t> </a:t>
            </a:r>
            <a:r>
              <a:rPr lang="en-US" sz="2000" b="1" dirty="0" err="1" smtClean="0"/>
              <a:t>internos</a:t>
            </a:r>
            <a:r>
              <a:rPr lang="en-US" sz="2000" b="1" dirty="0" smtClean="0"/>
              <a:t> del DS1307 REAL-TIME</a:t>
            </a: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26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DISPOSITIVOS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26</a:t>
            </a:fld>
            <a:endParaRPr lang="el-GR" sz="1000" dirty="0"/>
          </a:p>
        </p:txBody>
      </p:sp>
      <p:pic>
        <p:nvPicPr>
          <p:cNvPr id="7170" name="Picture 2"/>
          <p:cNvPicPr>
            <a:picLocks noChangeAspect="1" noChangeArrowheads="1"/>
          </p:cNvPicPr>
          <p:nvPr/>
        </p:nvPicPr>
        <p:blipFill>
          <a:blip r:embed="rId5"/>
          <a:srcRect/>
          <a:stretch>
            <a:fillRect/>
          </a:stretch>
        </p:blipFill>
        <p:spPr bwMode="auto">
          <a:xfrm>
            <a:off x="1468561" y="1826705"/>
            <a:ext cx="6190681" cy="3458527"/>
          </a:xfrm>
          <a:prstGeom prst="rect">
            <a:avLst/>
          </a:prstGeom>
          <a:noFill/>
          <a:ln w="9525">
            <a:noFill/>
            <a:miter lim="800000"/>
            <a:headEnd/>
            <a:tailEnd/>
          </a:ln>
          <a:effectLst/>
        </p:spPr>
      </p:pic>
    </p:spTree>
    <p:extLst>
      <p:ext uri="{BB962C8B-B14F-4D97-AF65-F5344CB8AC3E}">
        <p14:creationId xmlns:p14="http://schemas.microsoft.com/office/powerpoint/2010/main" val="689975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123623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800100" lvl="1" indent="-342900" algn="just" eaLnBrk="0" hangingPunct="0">
              <a:lnSpc>
                <a:spcPct val="110000"/>
              </a:lnSpc>
              <a:spcBef>
                <a:spcPts val="480"/>
              </a:spcBef>
              <a:buFont typeface="Wingdings" panose="05000000000000000000" pitchFamily="2" charset="2"/>
              <a:buChar char="§"/>
            </a:pPr>
            <a:r>
              <a:rPr lang="es-ES" sz="2000" b="1" dirty="0" smtClean="0"/>
              <a:t>Registros Internos:</a:t>
            </a:r>
            <a:endParaRPr lang="es-ES" sz="2000" b="1" dirty="0"/>
          </a:p>
          <a:p>
            <a:pPr marL="1257300" lvl="2" indent="-342900" algn="just" eaLnBrk="0" hangingPunct="0">
              <a:lnSpc>
                <a:spcPct val="110000"/>
              </a:lnSpc>
              <a:spcBef>
                <a:spcPts val="480"/>
              </a:spcBef>
              <a:buFont typeface="Wingdings" panose="05000000000000000000" pitchFamily="2" charset="2"/>
              <a:buChar char="ü"/>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27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DISPOSITIVOS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27</a:t>
            </a:fld>
            <a:endParaRPr lang="el-GR" sz="1000" dirty="0"/>
          </a:p>
        </p:txBody>
      </p:sp>
      <p:pic>
        <p:nvPicPr>
          <p:cNvPr id="8194" name="Picture 2"/>
          <p:cNvPicPr>
            <a:picLocks noChangeAspect="1" noChangeArrowheads="1"/>
          </p:cNvPicPr>
          <p:nvPr/>
        </p:nvPicPr>
        <p:blipFill>
          <a:blip r:embed="rId5"/>
          <a:srcRect l="11862" t="35829" r="33286" b="41485"/>
          <a:stretch>
            <a:fillRect/>
          </a:stretch>
        </p:blipFill>
        <p:spPr bwMode="auto">
          <a:xfrm>
            <a:off x="490824" y="1975104"/>
            <a:ext cx="7793640" cy="2578608"/>
          </a:xfrm>
          <a:prstGeom prst="rect">
            <a:avLst/>
          </a:prstGeom>
          <a:noFill/>
          <a:ln w="9525">
            <a:noFill/>
            <a:miter lim="800000"/>
            <a:headEnd/>
            <a:tailEnd/>
          </a:ln>
          <a:effectLst/>
        </p:spPr>
      </p:pic>
    </p:spTree>
    <p:extLst>
      <p:ext uri="{BB962C8B-B14F-4D97-AF65-F5344CB8AC3E}">
        <p14:creationId xmlns:p14="http://schemas.microsoft.com/office/powerpoint/2010/main" val="1322357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123623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s-ES" sz="2000" b="1" dirty="0" smtClean="0"/>
              <a:t>Registros Internos:</a:t>
            </a:r>
            <a:endParaRPr lang="es-ES" sz="2000" b="1" dirty="0"/>
          </a:p>
          <a:p>
            <a:pPr marL="1257300" lvl="2" indent="-342900" algn="just" eaLnBrk="0" hangingPunct="0">
              <a:lnSpc>
                <a:spcPct val="110000"/>
              </a:lnSpc>
              <a:spcBef>
                <a:spcPts val="480"/>
              </a:spcBef>
              <a:buFont typeface="Wingdings" panose="05000000000000000000" pitchFamily="2" charset="2"/>
              <a:buChar char="ü"/>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28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DISPOSITIVOS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28</a:t>
            </a:fld>
            <a:endParaRPr lang="el-GR" sz="1000" dirty="0"/>
          </a:p>
        </p:txBody>
      </p:sp>
      <p:pic>
        <p:nvPicPr>
          <p:cNvPr id="9218" name="Picture 2"/>
          <p:cNvPicPr>
            <a:picLocks noChangeAspect="1" noChangeArrowheads="1"/>
          </p:cNvPicPr>
          <p:nvPr/>
        </p:nvPicPr>
        <p:blipFill>
          <a:blip r:embed="rId5"/>
          <a:srcRect l="11428" t="30358" r="33091" b="24716"/>
          <a:stretch>
            <a:fillRect/>
          </a:stretch>
        </p:blipFill>
        <p:spPr bwMode="auto">
          <a:xfrm>
            <a:off x="699205" y="1234440"/>
            <a:ext cx="7320083" cy="4741940"/>
          </a:xfrm>
          <a:prstGeom prst="rect">
            <a:avLst/>
          </a:prstGeom>
          <a:noFill/>
          <a:ln w="9525">
            <a:noFill/>
            <a:miter lim="800000"/>
            <a:headEnd/>
            <a:tailEnd/>
          </a:ln>
          <a:effectLst/>
        </p:spPr>
      </p:pic>
    </p:spTree>
    <p:extLst>
      <p:ext uri="{BB962C8B-B14F-4D97-AF65-F5344CB8AC3E}">
        <p14:creationId xmlns:p14="http://schemas.microsoft.com/office/powerpoint/2010/main" val="3130621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426527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s-ES" sz="2000" b="1" dirty="0" smtClean="0"/>
              <a:t>Ejemplos de Registros Internos:</a:t>
            </a:r>
          </a:p>
          <a:p>
            <a:pPr marL="1257300" lvl="2" indent="-342900" algn="just" eaLnBrk="0" hangingPunct="0">
              <a:lnSpc>
                <a:spcPct val="110000"/>
              </a:lnSpc>
              <a:spcBef>
                <a:spcPts val="480"/>
              </a:spcBef>
              <a:buFont typeface="Wingdings" panose="05000000000000000000" pitchFamily="2" charset="2"/>
              <a:buChar char="ü"/>
            </a:pPr>
            <a:r>
              <a:rPr lang="es-ES" sz="2000" dirty="0" smtClean="0">
                <a:latin typeface="+mn-lt"/>
              </a:rPr>
              <a:t>Caso 1: Tenemos 45 minutos y 18 segundos</a:t>
            </a:r>
            <a:endParaRPr lang="es-E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r>
              <a:rPr lang="es-ES" sz="2000" dirty="0" smtClean="0">
                <a:latin typeface="+mn-lt"/>
              </a:rPr>
              <a:t>Caso 2: Tenemos 21 horas, 35 minutos y 23 segundos</a:t>
            </a:r>
          </a:p>
          <a:p>
            <a:pPr marL="1257300" lvl="2" indent="-342900" algn="just" eaLnBrk="0" hangingPunct="0">
              <a:lnSpc>
                <a:spcPct val="110000"/>
              </a:lnSpc>
              <a:spcBef>
                <a:spcPts val="480"/>
              </a:spcBef>
              <a:buFont typeface="Wingdings" panose="05000000000000000000" pitchFamily="2" charset="2"/>
              <a:buChar char="ü"/>
            </a:pPr>
            <a:r>
              <a:rPr lang="en-US" sz="2000" dirty="0" err="1" smtClean="0">
                <a:latin typeface="+mn-lt"/>
              </a:rPr>
              <a:t>Caso</a:t>
            </a:r>
            <a:r>
              <a:rPr lang="en-US" sz="2000" dirty="0" smtClean="0">
                <a:latin typeface="+mn-lt"/>
              </a:rPr>
              <a:t> 3: </a:t>
            </a:r>
            <a:r>
              <a:rPr lang="en-US" sz="2000" dirty="0" err="1" smtClean="0">
                <a:latin typeface="+mn-lt"/>
              </a:rPr>
              <a:t>Considerando</a:t>
            </a:r>
            <a:r>
              <a:rPr lang="en-US" sz="2000" dirty="0" smtClean="0">
                <a:latin typeface="+mn-lt"/>
              </a:rPr>
              <a:t> </a:t>
            </a:r>
            <a:r>
              <a:rPr lang="en-US" sz="2000" dirty="0" err="1" smtClean="0">
                <a:latin typeface="+mn-lt"/>
              </a:rPr>
              <a:t>que</a:t>
            </a:r>
            <a:r>
              <a:rPr lang="en-US" sz="2000" dirty="0" smtClean="0">
                <a:latin typeface="+mn-lt"/>
              </a:rPr>
              <a:t> el </a:t>
            </a:r>
            <a:r>
              <a:rPr lang="en-US" sz="2000" dirty="0" err="1" smtClean="0">
                <a:latin typeface="+mn-lt"/>
              </a:rPr>
              <a:t>lunes</a:t>
            </a:r>
            <a:r>
              <a:rPr lang="en-US" sz="2000" dirty="0" smtClean="0">
                <a:latin typeface="+mn-lt"/>
              </a:rPr>
              <a:t> </a:t>
            </a:r>
            <a:r>
              <a:rPr lang="en-US" sz="2000" dirty="0" err="1" smtClean="0">
                <a:latin typeface="+mn-lt"/>
              </a:rPr>
              <a:t>es</a:t>
            </a:r>
            <a:r>
              <a:rPr lang="en-US" sz="2000" dirty="0" smtClean="0">
                <a:latin typeface="+mn-lt"/>
              </a:rPr>
              <a:t> el </a:t>
            </a:r>
            <a:r>
              <a:rPr lang="en-US" sz="2000" dirty="0" err="1" smtClean="0">
                <a:latin typeface="+mn-lt"/>
              </a:rPr>
              <a:t>día</a:t>
            </a:r>
            <a:r>
              <a:rPr lang="en-US" sz="2000" dirty="0" smtClean="0">
                <a:latin typeface="+mn-lt"/>
              </a:rPr>
              <a:t> 1 de la </a:t>
            </a:r>
            <a:r>
              <a:rPr lang="en-US" sz="2000" dirty="0" err="1" smtClean="0">
                <a:latin typeface="+mn-lt"/>
              </a:rPr>
              <a:t>semana</a:t>
            </a:r>
            <a:r>
              <a:rPr lang="en-US" sz="2000" dirty="0" smtClean="0">
                <a:latin typeface="+mn-lt"/>
              </a:rPr>
              <a:t>, </a:t>
            </a:r>
            <a:r>
              <a:rPr lang="en-US" sz="2000" dirty="0" err="1" smtClean="0">
                <a:latin typeface="+mn-lt"/>
              </a:rPr>
              <a:t>nos</a:t>
            </a:r>
            <a:r>
              <a:rPr lang="en-US" sz="2000" dirty="0" smtClean="0">
                <a:latin typeface="+mn-lt"/>
              </a:rPr>
              <a:t> </a:t>
            </a:r>
            <a:r>
              <a:rPr lang="en-US" sz="2000" dirty="0" err="1" smtClean="0">
                <a:latin typeface="+mn-lt"/>
              </a:rPr>
              <a:t>encontramos</a:t>
            </a:r>
            <a:r>
              <a:rPr lang="en-US" sz="2000" dirty="0" smtClean="0">
                <a:latin typeface="+mn-lt"/>
              </a:rPr>
              <a:t> a </a:t>
            </a:r>
            <a:r>
              <a:rPr lang="en-US" sz="2000" dirty="0" err="1" smtClean="0">
                <a:latin typeface="+mn-lt"/>
              </a:rPr>
              <a:t>jueves</a:t>
            </a:r>
            <a:r>
              <a:rPr lang="en-US" sz="2000" dirty="0" smtClean="0">
                <a:latin typeface="+mn-lt"/>
              </a:rPr>
              <a:t> 12 de </a:t>
            </a:r>
            <a:r>
              <a:rPr lang="en-US" sz="2000" dirty="0" err="1" smtClean="0">
                <a:latin typeface="+mn-lt"/>
              </a:rPr>
              <a:t>marzo</a:t>
            </a:r>
            <a:r>
              <a:rPr lang="en-US" sz="2000" dirty="0" smtClean="0">
                <a:latin typeface="+mn-lt"/>
              </a:rPr>
              <a:t> de 2015</a:t>
            </a: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r>
              <a:rPr lang="en-GB" sz="2000" dirty="0" err="1" smtClean="0">
                <a:latin typeface="+mn-lt"/>
              </a:rPr>
              <a:t>Caso</a:t>
            </a:r>
            <a:r>
              <a:rPr lang="en-GB" sz="2000" dirty="0" smtClean="0">
                <a:latin typeface="+mn-lt"/>
              </a:rPr>
              <a:t> 4: Se </a:t>
            </a:r>
            <a:r>
              <a:rPr lang="en-GB" sz="2000" dirty="0" err="1" smtClean="0">
                <a:latin typeface="+mn-lt"/>
              </a:rPr>
              <a:t>desea</a:t>
            </a:r>
            <a:r>
              <a:rPr lang="en-GB" sz="2000" dirty="0" smtClean="0">
                <a:latin typeface="+mn-lt"/>
              </a:rPr>
              <a:t> </a:t>
            </a:r>
            <a:r>
              <a:rPr lang="en-GB" sz="2000" dirty="0" err="1" smtClean="0">
                <a:latin typeface="+mn-lt"/>
              </a:rPr>
              <a:t>que</a:t>
            </a:r>
            <a:r>
              <a:rPr lang="en-GB" sz="2000" dirty="0" smtClean="0">
                <a:latin typeface="+mn-lt"/>
              </a:rPr>
              <a:t> la </a:t>
            </a:r>
            <a:r>
              <a:rPr lang="en-GB" sz="2000" dirty="0" err="1" smtClean="0">
                <a:latin typeface="+mn-lt"/>
              </a:rPr>
              <a:t>patilla</a:t>
            </a:r>
            <a:r>
              <a:rPr lang="en-GB" sz="2000" dirty="0" smtClean="0">
                <a:latin typeface="+mn-lt"/>
              </a:rPr>
              <a:t> SQW/OUT se </a:t>
            </a:r>
            <a:r>
              <a:rPr lang="en-GB" sz="2000" dirty="0" err="1" smtClean="0">
                <a:latin typeface="+mn-lt"/>
              </a:rPr>
              <a:t>ponga</a:t>
            </a:r>
            <a:r>
              <a:rPr lang="en-GB" sz="2000" dirty="0" smtClean="0">
                <a:latin typeface="+mn-lt"/>
              </a:rPr>
              <a:t> a </a:t>
            </a:r>
            <a:r>
              <a:rPr lang="en-GB" sz="2000" dirty="0" err="1" smtClean="0">
                <a:latin typeface="+mn-lt"/>
              </a:rPr>
              <a:t>nivel</a:t>
            </a:r>
            <a:r>
              <a:rPr lang="en-GB" sz="2000" dirty="0" smtClean="0">
                <a:latin typeface="+mn-lt"/>
              </a:rPr>
              <a:t> </a:t>
            </a:r>
            <a:r>
              <a:rPr lang="en-GB" sz="2000" dirty="0" err="1" smtClean="0">
                <a:latin typeface="+mn-lt"/>
              </a:rPr>
              <a:t>lógico</a:t>
            </a:r>
            <a:r>
              <a:rPr lang="en-GB" sz="2000" dirty="0" smtClean="0">
                <a:latin typeface="+mn-lt"/>
              </a:rPr>
              <a:t>  </a:t>
            </a:r>
            <a:r>
              <a:rPr lang="en-GB" sz="2000" dirty="0">
                <a:latin typeface="+mn-lt"/>
              </a:rPr>
              <a:t>“1</a:t>
            </a:r>
            <a:r>
              <a:rPr lang="en-GB" sz="2000" dirty="0" smtClean="0">
                <a:latin typeface="+mn-lt"/>
              </a:rPr>
              <a:t>” </a:t>
            </a:r>
            <a:endParaRPr lang="en-GB" sz="2000" dirty="0">
              <a:latin typeface="+mn-lt"/>
            </a:endParaRPr>
          </a:p>
          <a:p>
            <a:pPr marL="1257300" lvl="2" indent="-342900" algn="just" eaLnBrk="0" hangingPunct="0">
              <a:lnSpc>
                <a:spcPct val="110000"/>
              </a:lnSpc>
              <a:spcBef>
                <a:spcPts val="480"/>
              </a:spcBef>
              <a:buFont typeface="Wingdings" panose="05000000000000000000" pitchFamily="2" charset="2"/>
              <a:buChar char="ü"/>
            </a:pPr>
            <a:r>
              <a:rPr lang="en-GB" sz="2000" dirty="0" err="1" smtClean="0">
                <a:latin typeface="+mn-lt"/>
              </a:rPr>
              <a:t>Caso</a:t>
            </a:r>
            <a:r>
              <a:rPr lang="en-GB" sz="2000" dirty="0" smtClean="0">
                <a:latin typeface="+mn-lt"/>
              </a:rPr>
              <a:t> 5: Se </a:t>
            </a:r>
            <a:r>
              <a:rPr lang="en-GB" sz="2000" dirty="0" err="1" smtClean="0">
                <a:latin typeface="+mn-lt"/>
              </a:rPr>
              <a:t>desea</a:t>
            </a:r>
            <a:r>
              <a:rPr lang="en-GB" sz="2000" dirty="0" smtClean="0">
                <a:latin typeface="+mn-lt"/>
              </a:rPr>
              <a:t> </a:t>
            </a:r>
            <a:r>
              <a:rPr lang="en-GB" sz="2000" dirty="0" err="1" smtClean="0">
                <a:latin typeface="+mn-lt"/>
              </a:rPr>
              <a:t>sacar</a:t>
            </a:r>
            <a:r>
              <a:rPr lang="en-GB" sz="2000" dirty="0" smtClean="0">
                <a:latin typeface="+mn-lt"/>
              </a:rPr>
              <a:t> </a:t>
            </a:r>
            <a:r>
              <a:rPr lang="en-GB" sz="2000" dirty="0" err="1" smtClean="0">
                <a:latin typeface="+mn-lt"/>
              </a:rPr>
              <a:t>una</a:t>
            </a:r>
            <a:r>
              <a:rPr lang="en-GB" sz="2000" dirty="0" smtClean="0">
                <a:latin typeface="+mn-lt"/>
              </a:rPr>
              <a:t> </a:t>
            </a:r>
            <a:r>
              <a:rPr lang="en-GB" sz="2000" dirty="0" err="1" smtClean="0">
                <a:latin typeface="+mn-lt"/>
              </a:rPr>
              <a:t>señal</a:t>
            </a:r>
            <a:r>
              <a:rPr lang="en-GB" sz="2000" dirty="0" smtClean="0">
                <a:latin typeface="+mn-lt"/>
              </a:rPr>
              <a:t> de </a:t>
            </a:r>
            <a:r>
              <a:rPr lang="en-GB" sz="2000" dirty="0" err="1" smtClean="0">
                <a:latin typeface="+mn-lt"/>
              </a:rPr>
              <a:t>onda</a:t>
            </a:r>
            <a:r>
              <a:rPr lang="en-GB" sz="2000" dirty="0" smtClean="0">
                <a:latin typeface="+mn-lt"/>
              </a:rPr>
              <a:t> </a:t>
            </a:r>
            <a:r>
              <a:rPr lang="en-GB" sz="2000" dirty="0" err="1" smtClean="0">
                <a:latin typeface="+mn-lt"/>
              </a:rPr>
              <a:t>cuadrada</a:t>
            </a:r>
            <a:r>
              <a:rPr lang="en-GB" sz="2000" dirty="0" smtClean="0">
                <a:latin typeface="+mn-lt"/>
              </a:rPr>
              <a:t> de 8192 </a:t>
            </a:r>
            <a:r>
              <a:rPr lang="en-GB" sz="2000" dirty="0">
                <a:latin typeface="+mn-lt"/>
              </a:rPr>
              <a:t>Hz </a:t>
            </a:r>
            <a:r>
              <a:rPr lang="en-GB" sz="2000" dirty="0" err="1" smtClean="0">
                <a:latin typeface="+mn-lt"/>
              </a:rPr>
              <a:t>por</a:t>
            </a:r>
            <a:r>
              <a:rPr lang="en-GB" sz="2000" dirty="0" smtClean="0">
                <a:latin typeface="+mn-lt"/>
              </a:rPr>
              <a:t> la </a:t>
            </a:r>
            <a:r>
              <a:rPr lang="en-GB" sz="2000" dirty="0" err="1" smtClean="0">
                <a:latin typeface="+mn-lt"/>
              </a:rPr>
              <a:t>patilla</a:t>
            </a:r>
            <a:r>
              <a:rPr lang="en-GB" sz="2000" dirty="0" smtClean="0">
                <a:latin typeface="+mn-lt"/>
              </a:rPr>
              <a:t> SQW/OUT</a:t>
            </a: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29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DISPOSITIVOS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29</a:t>
            </a:fld>
            <a:endParaRPr lang="el-GR" sz="1000" dirty="0"/>
          </a:p>
        </p:txBody>
      </p:sp>
      <p:graphicFrame>
        <p:nvGraphicFramePr>
          <p:cNvPr id="10" name="Tabela 1"/>
          <p:cNvGraphicFramePr>
            <a:graphicFrameLocks noGrp="1"/>
          </p:cNvGraphicFramePr>
          <p:nvPr>
            <p:extLst>
              <p:ext uri="{D42A27DB-BD31-4B8C-83A1-F6EECF244321}">
                <p14:modId xmlns:p14="http://schemas.microsoft.com/office/powerpoint/2010/main" val="397044861"/>
              </p:ext>
            </p:extLst>
          </p:nvPr>
        </p:nvGraphicFramePr>
        <p:xfrm>
          <a:off x="1344703" y="4507061"/>
          <a:ext cx="6400802" cy="776878"/>
        </p:xfrm>
        <a:graphic>
          <a:graphicData uri="http://schemas.openxmlformats.org/drawingml/2006/table">
            <a:tbl>
              <a:tblPr firstRow="1" firstCol="1" bandRow="1">
                <a:tableStyleId>{5C22544A-7EE6-4342-B048-85BDC9FD1C3A}</a:tableStyleId>
              </a:tblPr>
              <a:tblGrid>
                <a:gridCol w="2258033"/>
                <a:gridCol w="1709928"/>
                <a:gridCol w="1234440"/>
                <a:gridCol w="1198401"/>
              </a:tblGrid>
              <a:tr h="256486">
                <a:tc>
                  <a:txBody>
                    <a:bodyPr/>
                    <a:lstStyle/>
                    <a:p>
                      <a:pPr algn="ctr">
                        <a:lnSpc>
                          <a:spcPct val="115000"/>
                        </a:lnSpc>
                        <a:spcBef>
                          <a:spcPts val="500"/>
                        </a:spcBef>
                        <a:spcAft>
                          <a:spcPts val="0"/>
                        </a:spcAft>
                      </a:pPr>
                      <a:r>
                        <a:rPr lang="es-ES" sz="1600" dirty="0" smtClean="0">
                          <a:effectLst/>
                        </a:rPr>
                        <a:t>NUMERO DE REGISTRO</a:t>
                      </a:r>
                      <a:endParaRPr lang="pt-P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500"/>
                        </a:spcBef>
                        <a:spcAft>
                          <a:spcPts val="0"/>
                        </a:spcAft>
                      </a:pPr>
                      <a:r>
                        <a:rPr lang="es-ES" sz="1600" dirty="0" smtClean="0">
                          <a:effectLst/>
                        </a:rPr>
                        <a:t>BINARIO BCD</a:t>
                      </a:r>
                      <a:endParaRPr lang="pt-P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500"/>
                        </a:spcBef>
                        <a:spcAft>
                          <a:spcPts val="0"/>
                        </a:spcAft>
                      </a:pPr>
                      <a:r>
                        <a:rPr lang="es-ES" sz="1600" dirty="0" err="1">
                          <a:effectLst/>
                        </a:rPr>
                        <a:t>Dec</a:t>
                      </a:r>
                      <a:r>
                        <a:rPr lang="es-ES" sz="1600" dirty="0">
                          <a:effectLst/>
                        </a:rPr>
                        <a:t>.</a:t>
                      </a:r>
                      <a:endParaRPr lang="pt-P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500"/>
                        </a:spcBef>
                        <a:spcAft>
                          <a:spcPts val="0"/>
                        </a:spcAft>
                      </a:pPr>
                      <a:r>
                        <a:rPr lang="es-ES" sz="1600" dirty="0" err="1">
                          <a:effectLst/>
                        </a:rPr>
                        <a:t>Hex</a:t>
                      </a:r>
                      <a:r>
                        <a:rPr lang="es-ES" sz="1600" dirty="0">
                          <a:effectLst/>
                        </a:rPr>
                        <a:t>.</a:t>
                      </a:r>
                      <a:endParaRPr lang="pt-P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56486">
                <a:tc>
                  <a:txBody>
                    <a:bodyPr/>
                    <a:lstStyle/>
                    <a:p>
                      <a:pPr algn="just">
                        <a:lnSpc>
                          <a:spcPct val="115000"/>
                        </a:lnSpc>
                        <a:spcBef>
                          <a:spcPts val="500"/>
                        </a:spcBef>
                        <a:spcAft>
                          <a:spcPts val="0"/>
                        </a:spcAft>
                      </a:pPr>
                      <a:r>
                        <a:rPr lang="es-ES" sz="1200" dirty="0">
                          <a:effectLst/>
                        </a:rPr>
                        <a:t> </a:t>
                      </a:r>
                      <a:endParaRPr lang="pt-P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200">
                          <a:effectLst/>
                        </a:rPr>
                        <a:t> </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200" dirty="0">
                          <a:effectLst/>
                        </a:rPr>
                        <a:t> </a:t>
                      </a:r>
                      <a:endParaRPr lang="pt-P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200" dirty="0">
                          <a:effectLst/>
                        </a:rPr>
                        <a:t> </a:t>
                      </a:r>
                      <a:endParaRPr lang="pt-P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56486">
                <a:tc>
                  <a:txBody>
                    <a:bodyPr/>
                    <a:lstStyle/>
                    <a:p>
                      <a:pPr algn="just">
                        <a:lnSpc>
                          <a:spcPct val="115000"/>
                        </a:lnSpc>
                        <a:spcBef>
                          <a:spcPts val="500"/>
                        </a:spcBef>
                        <a:spcAft>
                          <a:spcPts val="0"/>
                        </a:spcAft>
                      </a:pPr>
                      <a:r>
                        <a:rPr lang="es-ES" sz="1200">
                          <a:effectLst/>
                        </a:rPr>
                        <a:t> </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200">
                          <a:effectLst/>
                        </a:rPr>
                        <a:t> </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200">
                          <a:effectLst/>
                        </a:rPr>
                        <a:t> </a:t>
                      </a:r>
                      <a:endParaRPr lang="pt-PT"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500"/>
                        </a:spcBef>
                        <a:spcAft>
                          <a:spcPts val="0"/>
                        </a:spcAft>
                      </a:pPr>
                      <a:r>
                        <a:rPr lang="es-ES" sz="1200" dirty="0">
                          <a:effectLst/>
                        </a:rPr>
                        <a:t> </a:t>
                      </a:r>
                      <a:endParaRPr lang="pt-PT"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30991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1236937"/>
            <a:ext cx="8454134" cy="345633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69875" indent="-269875" algn="just" eaLnBrk="0" hangingPunct="0">
              <a:lnSpc>
                <a:spcPct val="110000"/>
              </a:lnSpc>
              <a:spcBef>
                <a:spcPts val="480"/>
              </a:spcBef>
              <a:buFont typeface="Wingdings" pitchFamily="2" charset="2"/>
              <a:buChar char="§"/>
            </a:pPr>
            <a:r>
              <a:rPr lang="en-US" sz="2000" b="1" dirty="0" smtClean="0">
                <a:latin typeface="+mn-lt"/>
              </a:rPr>
              <a:t>Los </a:t>
            </a:r>
            <a:r>
              <a:rPr lang="en-US" sz="2000" b="1" dirty="0" err="1" smtClean="0">
                <a:latin typeface="+mn-lt"/>
              </a:rPr>
              <a:t>controladores</a:t>
            </a:r>
            <a:r>
              <a:rPr lang="en-US" sz="2000" b="1" dirty="0" smtClean="0">
                <a:latin typeface="+mn-lt"/>
              </a:rPr>
              <a:t> </a:t>
            </a:r>
            <a:r>
              <a:rPr lang="en-US" sz="2000" b="1" dirty="0" err="1" smtClean="0">
                <a:latin typeface="+mn-lt"/>
              </a:rPr>
              <a:t>actuales</a:t>
            </a:r>
            <a:r>
              <a:rPr lang="en-US" sz="2000" b="1" dirty="0" smtClean="0">
                <a:latin typeface="+mn-lt"/>
              </a:rPr>
              <a:t> </a:t>
            </a:r>
            <a:r>
              <a:rPr lang="en-US" sz="2000" dirty="0" err="1" smtClean="0">
                <a:latin typeface="+mn-lt"/>
              </a:rPr>
              <a:t>integran</a:t>
            </a:r>
            <a:r>
              <a:rPr lang="en-US" sz="2000" dirty="0" smtClean="0">
                <a:latin typeface="+mn-lt"/>
              </a:rPr>
              <a:t> </a:t>
            </a:r>
            <a:r>
              <a:rPr lang="en-US" sz="2000" dirty="0" err="1" smtClean="0">
                <a:latin typeface="+mn-lt"/>
              </a:rPr>
              <a:t>circuitos</a:t>
            </a:r>
            <a:r>
              <a:rPr lang="en-US" sz="2000" dirty="0" smtClean="0">
                <a:latin typeface="+mn-lt"/>
              </a:rPr>
              <a:t> </a:t>
            </a:r>
            <a:r>
              <a:rPr lang="en-US" sz="2000" dirty="0" err="1" smtClean="0">
                <a:latin typeface="+mn-lt"/>
              </a:rPr>
              <a:t>electrónicos</a:t>
            </a:r>
            <a:r>
              <a:rPr lang="en-US" sz="2000" dirty="0" smtClean="0">
                <a:latin typeface="+mn-lt"/>
              </a:rPr>
              <a:t> </a:t>
            </a:r>
            <a:r>
              <a:rPr lang="en-US" sz="2000" dirty="0" err="1" smtClean="0">
                <a:latin typeface="+mn-lt"/>
              </a:rPr>
              <a:t>especiales</a:t>
            </a:r>
            <a:r>
              <a:rPr lang="en-US" sz="2000" dirty="0" smtClean="0">
                <a:latin typeface="+mn-lt"/>
              </a:rPr>
              <a:t> </a:t>
            </a:r>
            <a:r>
              <a:rPr lang="en-US" sz="2000" dirty="0" err="1" smtClean="0">
                <a:latin typeface="+mn-lt"/>
              </a:rPr>
              <a:t>diseñados</a:t>
            </a:r>
            <a:r>
              <a:rPr lang="en-US" sz="2000" dirty="0" smtClean="0">
                <a:latin typeface="+mn-lt"/>
              </a:rPr>
              <a:t> </a:t>
            </a:r>
            <a:r>
              <a:rPr lang="en-US" sz="2000" dirty="0" err="1" smtClean="0">
                <a:latin typeface="+mn-lt"/>
              </a:rPr>
              <a:t>expresamente</a:t>
            </a:r>
            <a:r>
              <a:rPr lang="en-US" sz="2000" dirty="0" smtClean="0">
                <a:latin typeface="+mn-lt"/>
              </a:rPr>
              <a:t> </a:t>
            </a:r>
            <a:r>
              <a:rPr lang="en-US" sz="2000" dirty="0" err="1" smtClean="0">
                <a:latin typeface="+mn-lt"/>
              </a:rPr>
              <a:t>para</a:t>
            </a:r>
            <a:r>
              <a:rPr lang="en-US" sz="2000" dirty="0" smtClean="0">
                <a:latin typeface="+mn-lt"/>
              </a:rPr>
              <a:t> </a:t>
            </a:r>
            <a:r>
              <a:rPr lang="en-US" sz="2000" dirty="0" err="1" smtClean="0">
                <a:latin typeface="+mn-lt"/>
              </a:rPr>
              <a:t>comunicarse</a:t>
            </a:r>
            <a:r>
              <a:rPr lang="en-US" sz="2000" dirty="0" smtClean="0">
                <a:latin typeface="+mn-lt"/>
              </a:rPr>
              <a:t> con el </a:t>
            </a:r>
            <a:r>
              <a:rPr lang="en-US" sz="2000" dirty="0" err="1" smtClean="0">
                <a:latin typeface="+mn-lt"/>
              </a:rPr>
              <a:t>mundo</a:t>
            </a:r>
            <a:r>
              <a:rPr lang="en-US" sz="2000" dirty="0" smtClean="0">
                <a:latin typeface="+mn-lt"/>
              </a:rPr>
              <a:t> exterior </a:t>
            </a:r>
            <a:r>
              <a:rPr lang="en-US" sz="2000" dirty="0" err="1" smtClean="0">
                <a:latin typeface="+mn-lt"/>
              </a:rPr>
              <a:t>vía</a:t>
            </a:r>
            <a:r>
              <a:rPr lang="en-US" sz="2000" dirty="0" smtClean="0">
                <a:latin typeface="+mn-lt"/>
              </a:rPr>
              <a:t> </a:t>
            </a:r>
            <a:r>
              <a:rPr lang="en-US" sz="2000" dirty="0" err="1" smtClean="0">
                <a:latin typeface="+mn-lt"/>
              </a:rPr>
              <a:t>serie</a:t>
            </a:r>
            <a:r>
              <a:rPr lang="en-US" sz="2000" dirty="0" smtClean="0">
                <a:latin typeface="+mn-lt"/>
              </a:rPr>
              <a:t>, bit </a:t>
            </a:r>
            <a:r>
              <a:rPr lang="en-US" sz="2000" dirty="0" err="1" smtClean="0">
                <a:latin typeface="+mn-lt"/>
              </a:rPr>
              <a:t>tras</a:t>
            </a:r>
            <a:r>
              <a:rPr lang="en-US" sz="2000" dirty="0" smtClean="0">
                <a:latin typeface="+mn-lt"/>
              </a:rPr>
              <a:t> bit.</a:t>
            </a:r>
          </a:p>
          <a:p>
            <a:pPr marL="800100" lvl="1" indent="-342900" algn="just" eaLnBrk="0" hangingPunct="0">
              <a:lnSpc>
                <a:spcPct val="110000"/>
              </a:lnSpc>
              <a:spcBef>
                <a:spcPts val="480"/>
              </a:spcBef>
              <a:buFont typeface="Arial" panose="020B0604020202020204" pitchFamily="34" charset="0"/>
              <a:buChar char="•"/>
            </a:pPr>
            <a:r>
              <a:rPr lang="en-US" sz="2000" dirty="0" smtClean="0">
                <a:latin typeface="+mn-lt"/>
              </a:rPr>
              <a:t>USART</a:t>
            </a:r>
          </a:p>
          <a:p>
            <a:pPr marL="800100" lvl="1" indent="-342900" algn="just" eaLnBrk="0" hangingPunct="0">
              <a:lnSpc>
                <a:spcPct val="110000"/>
              </a:lnSpc>
              <a:spcBef>
                <a:spcPts val="480"/>
              </a:spcBef>
              <a:buFont typeface="Arial" panose="020B0604020202020204" pitchFamily="34" charset="0"/>
              <a:buChar char="•"/>
            </a:pPr>
            <a:r>
              <a:rPr lang="en-US" sz="2000" dirty="0" smtClean="0">
                <a:latin typeface="+mn-lt"/>
              </a:rPr>
              <a:t>SSP</a:t>
            </a:r>
          </a:p>
          <a:p>
            <a:pPr marL="342900" indent="-342900" algn="just" eaLnBrk="0" hangingPunct="0">
              <a:lnSpc>
                <a:spcPct val="110000"/>
              </a:lnSpc>
              <a:spcBef>
                <a:spcPts val="480"/>
              </a:spcBef>
              <a:buFont typeface="Wingdings" panose="05000000000000000000" pitchFamily="2" charset="2"/>
              <a:buChar char="§"/>
            </a:pPr>
            <a:r>
              <a:rPr lang="en-US" sz="2000" dirty="0" err="1" smtClean="0">
                <a:latin typeface="+mn-lt"/>
              </a:rPr>
              <a:t>Protocolos</a:t>
            </a:r>
            <a:r>
              <a:rPr lang="en-US" sz="2000" dirty="0" smtClean="0">
                <a:latin typeface="+mn-lt"/>
              </a:rPr>
              <a:t> de </a:t>
            </a:r>
            <a:r>
              <a:rPr lang="en-US" sz="2000" dirty="0" err="1" smtClean="0">
                <a:latin typeface="+mn-lt"/>
              </a:rPr>
              <a:t>comunicación</a:t>
            </a:r>
            <a:endParaRPr lang="en-US" sz="2000" dirty="0" smtClean="0">
              <a:latin typeface="+mn-lt"/>
            </a:endParaRPr>
          </a:p>
          <a:p>
            <a:pPr marL="800100" lvl="1" indent="-342900" algn="just" eaLnBrk="0" hangingPunct="0">
              <a:lnSpc>
                <a:spcPct val="110000"/>
              </a:lnSpc>
              <a:spcBef>
                <a:spcPts val="480"/>
              </a:spcBef>
              <a:buFont typeface="Arial" panose="020B0604020202020204" pitchFamily="34" charset="0"/>
              <a:buChar char="•"/>
            </a:pPr>
            <a:r>
              <a:rPr lang="en-US" sz="2000" dirty="0" smtClean="0">
                <a:latin typeface="+mn-lt"/>
              </a:rPr>
              <a:t>I2C</a:t>
            </a:r>
          </a:p>
          <a:p>
            <a:pPr marL="800100" lvl="1" indent="-342900" algn="just" eaLnBrk="0" hangingPunct="0">
              <a:lnSpc>
                <a:spcPct val="110000"/>
              </a:lnSpc>
              <a:spcBef>
                <a:spcPts val="480"/>
              </a:spcBef>
              <a:buFont typeface="Arial" panose="020B0604020202020204" pitchFamily="34" charset="0"/>
              <a:buChar char="•"/>
            </a:pPr>
            <a:r>
              <a:rPr lang="en-GB" sz="2000" dirty="0" smtClean="0"/>
              <a:t>El 1-wire</a:t>
            </a: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err="1" smtClean="0"/>
              <a:t>Introducción</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a:t>
            </a:fld>
            <a:endParaRPr lang="el-GR" sz="1000" dirty="0"/>
          </a:p>
        </p:txBody>
      </p:sp>
    </p:spTree>
    <p:extLst>
      <p:ext uri="{BB962C8B-B14F-4D97-AF65-F5344CB8AC3E}">
        <p14:creationId xmlns:p14="http://schemas.microsoft.com/office/powerpoint/2010/main" val="44240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486030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El DS1307</a:t>
            </a:r>
            <a:endParaRPr lang="en-US" sz="2000" b="1" dirty="0"/>
          </a:p>
          <a:p>
            <a:pPr marL="800100" lvl="1" indent="-342900" algn="just" eaLnBrk="0" hangingPunct="0">
              <a:lnSpc>
                <a:spcPct val="110000"/>
              </a:lnSpc>
              <a:spcBef>
                <a:spcPts val="480"/>
              </a:spcBef>
              <a:buFont typeface="Wingdings" panose="05000000000000000000" pitchFamily="2" charset="2"/>
              <a:buChar char="§"/>
            </a:pPr>
            <a:r>
              <a:rPr lang="es-ES" sz="2000" b="1" dirty="0" smtClean="0"/>
              <a:t>Tramas de ejemplo:</a:t>
            </a:r>
          </a:p>
          <a:p>
            <a:pPr marL="1257300" lvl="2" indent="-342900" algn="just" eaLnBrk="0" hangingPunct="0">
              <a:lnSpc>
                <a:spcPct val="110000"/>
              </a:lnSpc>
              <a:spcBef>
                <a:spcPts val="480"/>
              </a:spcBef>
              <a:buFont typeface="Wingdings" panose="05000000000000000000" pitchFamily="2" charset="2"/>
              <a:buChar char="ü"/>
            </a:pPr>
            <a:r>
              <a:rPr lang="en-US" sz="2000" dirty="0" err="1" smtClean="0">
                <a:latin typeface="+mn-lt"/>
              </a:rPr>
              <a:t>Escritura</a:t>
            </a:r>
            <a:r>
              <a:rPr lang="en-US" sz="2000" dirty="0" smtClean="0">
                <a:latin typeface="+mn-lt"/>
              </a:rPr>
              <a:t> del Master </a:t>
            </a:r>
            <a:r>
              <a:rPr lang="en-US" sz="2000" dirty="0" err="1" smtClean="0">
                <a:latin typeface="+mn-lt"/>
              </a:rPr>
              <a:t>sobre</a:t>
            </a:r>
            <a:r>
              <a:rPr lang="en-US" sz="2000" dirty="0" smtClean="0">
                <a:latin typeface="+mn-lt"/>
              </a:rPr>
              <a:t> el DS1307</a:t>
            </a: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r>
              <a:rPr lang="en-US" sz="2000" dirty="0" err="1" smtClean="0">
                <a:latin typeface="+mn-lt"/>
              </a:rPr>
              <a:t>Lectura</a:t>
            </a:r>
            <a:r>
              <a:rPr lang="en-US" sz="2000" dirty="0" smtClean="0">
                <a:latin typeface="+mn-lt"/>
              </a:rPr>
              <a:t> del Master </a:t>
            </a:r>
            <a:r>
              <a:rPr lang="en-US" sz="2000" dirty="0" err="1" smtClean="0">
                <a:latin typeface="+mn-lt"/>
              </a:rPr>
              <a:t>desde</a:t>
            </a:r>
            <a:r>
              <a:rPr lang="en-US" sz="2000" dirty="0" smtClean="0">
                <a:latin typeface="+mn-lt"/>
              </a:rPr>
              <a:t> el </a:t>
            </a:r>
            <a:r>
              <a:rPr lang="en-US" sz="2000" dirty="0" err="1" smtClean="0">
                <a:latin typeface="+mn-lt"/>
              </a:rPr>
              <a:t>registro</a:t>
            </a:r>
            <a:r>
              <a:rPr lang="en-US" sz="2000" dirty="0" smtClean="0">
                <a:latin typeface="+mn-lt"/>
              </a:rPr>
              <a:t> actual del DS1307</a:t>
            </a: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30</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DISPOSITIVOS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30</a:t>
            </a:fld>
            <a:endParaRPr lang="el-GR" sz="1000" dirty="0"/>
          </a:p>
        </p:txBody>
      </p:sp>
      <p:pic>
        <p:nvPicPr>
          <p:cNvPr id="10242" name="Picture 2"/>
          <p:cNvPicPr>
            <a:picLocks noChangeAspect="1" noChangeArrowheads="1"/>
          </p:cNvPicPr>
          <p:nvPr/>
        </p:nvPicPr>
        <p:blipFill>
          <a:blip r:embed="rId5"/>
          <a:srcRect/>
          <a:stretch>
            <a:fillRect/>
          </a:stretch>
        </p:blipFill>
        <p:spPr bwMode="auto">
          <a:xfrm>
            <a:off x="694944" y="2004072"/>
            <a:ext cx="7510653" cy="1917179"/>
          </a:xfrm>
          <a:prstGeom prst="rect">
            <a:avLst/>
          </a:prstGeom>
          <a:noFill/>
          <a:ln w="9525">
            <a:noFill/>
            <a:miter lim="800000"/>
            <a:headEnd/>
            <a:tailEnd/>
          </a:ln>
          <a:effectLst/>
        </p:spPr>
      </p:pic>
      <p:pic>
        <p:nvPicPr>
          <p:cNvPr id="10243" name="Picture 3"/>
          <p:cNvPicPr>
            <a:picLocks noChangeAspect="1" noChangeArrowheads="1"/>
          </p:cNvPicPr>
          <p:nvPr/>
        </p:nvPicPr>
        <p:blipFill>
          <a:blip r:embed="rId6"/>
          <a:srcRect/>
          <a:stretch>
            <a:fillRect/>
          </a:stretch>
        </p:blipFill>
        <p:spPr bwMode="auto">
          <a:xfrm>
            <a:off x="685800" y="4326478"/>
            <a:ext cx="7498080" cy="1901933"/>
          </a:xfrm>
          <a:prstGeom prst="rect">
            <a:avLst/>
          </a:prstGeom>
          <a:noFill/>
          <a:ln w="9525">
            <a:noFill/>
            <a:miter lim="800000"/>
            <a:headEnd/>
            <a:tailEnd/>
          </a:ln>
          <a:effectLst/>
        </p:spPr>
      </p:pic>
    </p:spTree>
    <p:extLst>
      <p:ext uri="{BB962C8B-B14F-4D97-AF65-F5344CB8AC3E}">
        <p14:creationId xmlns:p14="http://schemas.microsoft.com/office/powerpoint/2010/main" val="1457287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324960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1257300" lvl="2" indent="-342900" algn="just" eaLnBrk="0" hangingPunct="0">
              <a:lnSpc>
                <a:spcPct val="110000"/>
              </a:lnSpc>
              <a:spcBef>
                <a:spcPts val="480"/>
              </a:spcBef>
              <a:buFont typeface="Wingdings" panose="05000000000000000000" pitchFamily="2" charset="2"/>
              <a:buChar char="ü"/>
            </a:pPr>
            <a:r>
              <a:rPr lang="en-US" sz="2000" dirty="0" err="1" smtClean="0">
                <a:latin typeface="+mn-lt"/>
              </a:rPr>
              <a:t>Lectura</a:t>
            </a:r>
            <a:r>
              <a:rPr lang="en-US" sz="2000" dirty="0" smtClean="0">
                <a:latin typeface="+mn-lt"/>
              </a:rPr>
              <a:t> del Master </a:t>
            </a:r>
            <a:r>
              <a:rPr lang="en-US" sz="2000" dirty="0" err="1" smtClean="0">
                <a:latin typeface="+mn-lt"/>
              </a:rPr>
              <a:t>desde</a:t>
            </a:r>
            <a:r>
              <a:rPr lang="en-US" sz="2000" dirty="0" smtClean="0">
                <a:latin typeface="+mn-lt"/>
              </a:rPr>
              <a:t> el </a:t>
            </a:r>
            <a:r>
              <a:rPr lang="en-US" sz="2000" dirty="0" err="1" smtClean="0">
                <a:latin typeface="+mn-lt"/>
              </a:rPr>
              <a:t>registro</a:t>
            </a:r>
            <a:r>
              <a:rPr lang="en-US" sz="2000" dirty="0" smtClean="0">
                <a:latin typeface="+mn-lt"/>
              </a:rPr>
              <a:t> </a:t>
            </a:r>
            <a:r>
              <a:rPr lang="en-US" sz="2000" dirty="0" err="1" smtClean="0">
                <a:latin typeface="+mn-lt"/>
              </a:rPr>
              <a:t>indicado</a:t>
            </a:r>
            <a:r>
              <a:rPr lang="en-US" sz="2000" dirty="0" smtClean="0">
                <a:latin typeface="+mn-lt"/>
              </a:rPr>
              <a:t> del DS1307</a:t>
            </a:r>
            <a:endParaRPr lang="en-US" sz="2000" dirty="0">
              <a:latin typeface="+mn-lt"/>
            </a:endParaRPr>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31</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DISPOSITIVOS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31</a:t>
            </a:fld>
            <a:endParaRPr lang="el-GR" sz="1000" dirty="0"/>
          </a:p>
        </p:txBody>
      </p:sp>
      <p:pic>
        <p:nvPicPr>
          <p:cNvPr id="11266" name="Picture 2"/>
          <p:cNvPicPr>
            <a:picLocks noChangeAspect="1" noChangeArrowheads="1"/>
          </p:cNvPicPr>
          <p:nvPr/>
        </p:nvPicPr>
        <p:blipFill>
          <a:blip r:embed="rId5"/>
          <a:srcRect/>
          <a:stretch>
            <a:fillRect/>
          </a:stretch>
        </p:blipFill>
        <p:spPr bwMode="auto">
          <a:xfrm>
            <a:off x="237744" y="2043671"/>
            <a:ext cx="8744619" cy="2866657"/>
          </a:xfrm>
          <a:prstGeom prst="rect">
            <a:avLst/>
          </a:prstGeom>
          <a:noFill/>
          <a:ln w="9525">
            <a:noFill/>
            <a:miter lim="800000"/>
            <a:headEnd/>
            <a:tailEnd/>
          </a:ln>
          <a:effectLst/>
        </p:spPr>
      </p:pic>
    </p:spTree>
    <p:extLst>
      <p:ext uri="{BB962C8B-B14F-4D97-AF65-F5344CB8AC3E}">
        <p14:creationId xmlns:p14="http://schemas.microsoft.com/office/powerpoint/2010/main" val="4243872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973929"/>
            <a:ext cx="8454134" cy="861364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latin typeface="+mn-lt"/>
              </a:rPr>
              <a:t>LIBRERÍA DS1307 </a:t>
            </a:r>
            <a:r>
              <a:rPr lang="es-ES" sz="2000" b="1" dirty="0">
                <a:latin typeface="+mn-lt"/>
              </a:rPr>
              <a:t>THE </a:t>
            </a:r>
            <a:r>
              <a:rPr lang="es-ES" sz="2000" b="1" dirty="0" smtClean="0">
                <a:latin typeface="+mn-lt"/>
              </a:rPr>
              <a:t>DS1307</a:t>
            </a:r>
            <a:endParaRPr lang="en-US" sz="2000" b="1" dirty="0">
              <a:latin typeface="+mn-lt"/>
            </a:endParaRPr>
          </a:p>
          <a:p>
            <a:pPr marL="800100" lvl="1" indent="-342900" algn="just" eaLnBrk="0" hangingPunct="0">
              <a:lnSpc>
                <a:spcPct val="110000"/>
              </a:lnSpc>
              <a:spcBef>
                <a:spcPts val="480"/>
              </a:spcBef>
              <a:buFont typeface="Wingdings" panose="05000000000000000000" pitchFamily="2" charset="2"/>
              <a:buChar char="§"/>
            </a:pPr>
            <a:r>
              <a:rPr lang="en-US" sz="2000" b="1" dirty="0" err="1" smtClean="0">
                <a:latin typeface="+mn-lt"/>
              </a:rPr>
              <a:t>Función</a:t>
            </a:r>
            <a:r>
              <a:rPr lang="en-US" sz="2000" b="1" dirty="0" smtClean="0">
                <a:latin typeface="+mn-lt"/>
              </a:rPr>
              <a:t>: </a:t>
            </a:r>
            <a:r>
              <a:rPr lang="en-US" sz="2000" b="1" dirty="0" err="1" smtClean="0">
                <a:latin typeface="+mn-lt"/>
              </a:rPr>
              <a:t>setRegister</a:t>
            </a:r>
            <a:r>
              <a:rPr lang="en-US" sz="2000" b="1" dirty="0" smtClean="0">
                <a:latin typeface="+mn-lt"/>
              </a:rPr>
              <a:t>() </a:t>
            </a:r>
            <a:endParaRPr lang="es-ES" sz="2000" b="1" dirty="0" smtClean="0">
              <a:latin typeface="+mn-lt"/>
            </a:endParaRPr>
          </a:p>
          <a:p>
            <a:pPr marL="1257300" lvl="2" indent="-342900" algn="just" eaLnBrk="0" hangingPunct="0">
              <a:lnSpc>
                <a:spcPct val="110000"/>
              </a:lnSpc>
              <a:spcBef>
                <a:spcPts val="480"/>
              </a:spcBef>
              <a:buFont typeface="Arial" panose="020B0604020202020204" pitchFamily="34" charset="0"/>
              <a:buChar char="•"/>
            </a:pPr>
            <a:r>
              <a:rPr lang="en-US" sz="2000" b="1" dirty="0" err="1" smtClean="0">
                <a:latin typeface="+mn-lt"/>
              </a:rPr>
              <a:t>Sintaxis</a:t>
            </a:r>
            <a:r>
              <a:rPr lang="en-US" sz="2000" b="1" dirty="0" smtClean="0">
                <a:latin typeface="+mn-lt"/>
              </a:rPr>
              <a:t>: </a:t>
            </a:r>
            <a:r>
              <a:rPr lang="en-US" sz="2000" i="1" dirty="0" err="1">
                <a:latin typeface="+mn-lt"/>
              </a:rPr>
              <a:t>setRegister</a:t>
            </a:r>
            <a:r>
              <a:rPr lang="en-US" sz="2000" i="1" dirty="0">
                <a:latin typeface="+mn-lt"/>
              </a:rPr>
              <a:t>(n, </a:t>
            </a:r>
            <a:r>
              <a:rPr lang="en-US" sz="2000" i="1" dirty="0" smtClean="0">
                <a:latin typeface="+mn-lt"/>
              </a:rPr>
              <a:t>valor);</a:t>
            </a:r>
            <a:endParaRPr lang="en-US" sz="2000" i="1" dirty="0">
              <a:latin typeface="+mn-lt"/>
            </a:endParaRPr>
          </a:p>
          <a:p>
            <a:pPr marL="1714500" lvl="3" indent="-342900" algn="just" eaLnBrk="0" hangingPunct="0">
              <a:lnSpc>
                <a:spcPct val="110000"/>
              </a:lnSpc>
              <a:spcBef>
                <a:spcPts val="480"/>
              </a:spcBef>
              <a:buFont typeface="Wingdings" panose="05000000000000000000" pitchFamily="2" charset="2"/>
              <a:buChar char="ü"/>
            </a:pPr>
            <a:r>
              <a:rPr lang="en-US" sz="2000" i="1" dirty="0">
                <a:latin typeface="+mn-lt"/>
              </a:rPr>
              <a:t>n: </a:t>
            </a:r>
            <a:r>
              <a:rPr lang="es-ES" sz="2000" dirty="0" smtClean="0">
                <a:latin typeface="+mn-lt"/>
              </a:rPr>
              <a:t>Nº de registro interno del DS1307 que se quiere escribir (entre 0 y 63).</a:t>
            </a:r>
            <a:endParaRPr lang="en-US" sz="2000" i="1" dirty="0" smtClean="0">
              <a:latin typeface="+mn-lt"/>
            </a:endParaRPr>
          </a:p>
          <a:p>
            <a:pPr marL="1714500" lvl="3" indent="-342900" algn="just" eaLnBrk="0" hangingPunct="0">
              <a:lnSpc>
                <a:spcPct val="110000"/>
              </a:lnSpc>
              <a:spcBef>
                <a:spcPts val="480"/>
              </a:spcBef>
              <a:buFont typeface="Wingdings" panose="05000000000000000000" pitchFamily="2" charset="2"/>
              <a:buChar char="ü"/>
            </a:pPr>
            <a:r>
              <a:rPr lang="en-US" sz="2000" i="1" dirty="0" smtClean="0">
                <a:latin typeface="+mn-lt"/>
              </a:rPr>
              <a:t>valor: </a:t>
            </a:r>
            <a:r>
              <a:rPr lang="es-ES" sz="2000" dirty="0" smtClean="0">
                <a:latin typeface="+mn-lt"/>
              </a:rPr>
              <a:t>Valor a guardar en el registro seleccionado (entre 0 y 255)</a:t>
            </a:r>
            <a:endParaRPr lang="en-US" sz="2000" i="1" dirty="0" smtClean="0">
              <a:latin typeface="+mn-lt"/>
            </a:endParaRPr>
          </a:p>
          <a:p>
            <a:pPr marL="800100" lvl="1" indent="-342900" algn="just" eaLnBrk="0" hangingPunct="0">
              <a:lnSpc>
                <a:spcPct val="110000"/>
              </a:lnSpc>
              <a:spcBef>
                <a:spcPts val="480"/>
              </a:spcBef>
              <a:buFont typeface="Wingdings" panose="05000000000000000000" pitchFamily="2" charset="2"/>
              <a:buChar char="§"/>
            </a:pPr>
            <a:r>
              <a:rPr lang="en-US" sz="2000" b="1" dirty="0" err="1" smtClean="0">
                <a:latin typeface="+mn-lt"/>
              </a:rPr>
              <a:t>Función</a:t>
            </a:r>
            <a:r>
              <a:rPr lang="en-US" sz="2000" b="1" dirty="0" smtClean="0">
                <a:latin typeface="+mn-lt"/>
              </a:rPr>
              <a:t>: </a:t>
            </a:r>
            <a:r>
              <a:rPr lang="en-US" sz="2000" b="1" dirty="0" err="1" smtClean="0">
                <a:latin typeface="+mn-lt"/>
              </a:rPr>
              <a:t>setBCDtoRegister</a:t>
            </a:r>
            <a:r>
              <a:rPr lang="en-US" sz="2000" b="1" dirty="0" smtClean="0">
                <a:latin typeface="+mn-lt"/>
              </a:rPr>
              <a:t>() </a:t>
            </a:r>
            <a:endParaRPr lang="es-ES" sz="2000" b="1" dirty="0">
              <a:latin typeface="+mn-lt"/>
            </a:endParaRPr>
          </a:p>
          <a:p>
            <a:pPr marL="1257300" lvl="2" indent="-342900" algn="just" eaLnBrk="0" hangingPunct="0">
              <a:lnSpc>
                <a:spcPct val="110000"/>
              </a:lnSpc>
              <a:spcBef>
                <a:spcPts val="480"/>
              </a:spcBef>
              <a:buFont typeface="Arial" panose="020B0604020202020204" pitchFamily="34" charset="0"/>
              <a:buChar char="•"/>
            </a:pPr>
            <a:r>
              <a:rPr lang="en-US" sz="2000" b="1" dirty="0" err="1" smtClean="0">
                <a:latin typeface="+mn-lt"/>
              </a:rPr>
              <a:t>Sintaxis</a:t>
            </a:r>
            <a:r>
              <a:rPr lang="en-US" sz="2000" b="1" dirty="0" smtClean="0">
                <a:latin typeface="+mn-lt"/>
              </a:rPr>
              <a:t>: </a:t>
            </a:r>
            <a:r>
              <a:rPr lang="en-US" sz="2000" i="1" dirty="0" err="1">
                <a:latin typeface="+mn-lt"/>
              </a:rPr>
              <a:t>setBCDtoRegister</a:t>
            </a:r>
            <a:r>
              <a:rPr lang="en-US" sz="2000" i="1" dirty="0">
                <a:latin typeface="+mn-lt"/>
              </a:rPr>
              <a:t> (n, </a:t>
            </a:r>
            <a:r>
              <a:rPr lang="en-US" sz="2000" i="1" dirty="0" smtClean="0">
                <a:latin typeface="+mn-lt"/>
              </a:rPr>
              <a:t>valor).</a:t>
            </a:r>
            <a:endParaRPr lang="en-US" sz="2000" i="1" dirty="0">
              <a:latin typeface="+mn-lt"/>
            </a:endParaRPr>
          </a:p>
          <a:p>
            <a:pPr marL="1714500" lvl="3" indent="-342900" algn="just" eaLnBrk="0" hangingPunct="0">
              <a:lnSpc>
                <a:spcPct val="110000"/>
              </a:lnSpc>
              <a:spcBef>
                <a:spcPts val="480"/>
              </a:spcBef>
              <a:buFont typeface="Wingdings" panose="05000000000000000000" pitchFamily="2" charset="2"/>
              <a:buChar char="ü"/>
            </a:pPr>
            <a:r>
              <a:rPr lang="en-US" sz="2000" i="1" dirty="0">
                <a:latin typeface="+mn-lt"/>
              </a:rPr>
              <a:t>n: </a:t>
            </a:r>
            <a:r>
              <a:rPr lang="es-ES" sz="2000" dirty="0" smtClean="0">
                <a:latin typeface="+mn-lt"/>
              </a:rPr>
              <a:t>Nº de registro interno del DS1307 que se quiere escribir (entre 0 y 63).</a:t>
            </a:r>
            <a:endParaRPr lang="en-US" sz="2000" i="1" dirty="0">
              <a:latin typeface="+mn-lt"/>
            </a:endParaRPr>
          </a:p>
          <a:p>
            <a:pPr marL="1714500" lvl="3" indent="-342900" algn="just" eaLnBrk="0" hangingPunct="0">
              <a:lnSpc>
                <a:spcPct val="110000"/>
              </a:lnSpc>
              <a:spcBef>
                <a:spcPts val="480"/>
              </a:spcBef>
              <a:buFont typeface="Wingdings" panose="05000000000000000000" pitchFamily="2" charset="2"/>
              <a:buChar char="ü"/>
            </a:pPr>
            <a:r>
              <a:rPr lang="en-US" sz="2000" i="1" dirty="0" smtClean="0">
                <a:latin typeface="+mn-lt"/>
              </a:rPr>
              <a:t>valor: </a:t>
            </a:r>
            <a:r>
              <a:rPr lang="es-ES" sz="2000" dirty="0" smtClean="0">
                <a:latin typeface="+mn-lt"/>
              </a:rPr>
              <a:t>Valor BCD a guardar en el registro seleccionado (entre 0 y 99).</a:t>
            </a:r>
            <a:endParaRPr lang="en-US" sz="2000" i="1" dirty="0">
              <a:latin typeface="+mn-lt"/>
            </a:endParaRPr>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32</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DISPOSITIVOS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32</a:t>
            </a:fld>
            <a:endParaRPr lang="el-GR" sz="1000" dirty="0"/>
          </a:p>
        </p:txBody>
      </p:sp>
    </p:spTree>
    <p:extLst>
      <p:ext uri="{BB962C8B-B14F-4D97-AF65-F5344CB8AC3E}">
        <p14:creationId xmlns:p14="http://schemas.microsoft.com/office/powerpoint/2010/main" val="1744915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87530" y="983073"/>
            <a:ext cx="8454134" cy="761490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800100" lvl="1" indent="-342900" algn="just" eaLnBrk="0" hangingPunct="0">
              <a:lnSpc>
                <a:spcPct val="110000"/>
              </a:lnSpc>
              <a:spcBef>
                <a:spcPts val="480"/>
              </a:spcBef>
              <a:buFont typeface="Wingdings" panose="05000000000000000000" pitchFamily="2" charset="2"/>
              <a:buChar char="§"/>
            </a:pPr>
            <a:r>
              <a:rPr lang="en-US" sz="2000" b="1" dirty="0" err="1" smtClean="0">
                <a:latin typeface="+mn-lt"/>
              </a:rPr>
              <a:t>Función</a:t>
            </a:r>
            <a:r>
              <a:rPr lang="en-US" sz="2000" b="1" dirty="0" smtClean="0">
                <a:latin typeface="+mn-lt"/>
              </a:rPr>
              <a:t>: </a:t>
            </a:r>
            <a:r>
              <a:rPr lang="en-US" sz="2000" b="1" dirty="0" err="1" smtClean="0">
                <a:latin typeface="+mn-lt"/>
              </a:rPr>
              <a:t>getRegister</a:t>
            </a:r>
            <a:r>
              <a:rPr lang="en-US" sz="2000" b="1" dirty="0" smtClean="0">
                <a:latin typeface="+mn-lt"/>
              </a:rPr>
              <a:t>() </a:t>
            </a:r>
            <a:endParaRPr lang="es-ES" sz="2000" b="1" dirty="0" smtClean="0">
              <a:latin typeface="+mn-lt"/>
            </a:endParaRPr>
          </a:p>
          <a:p>
            <a:pPr marL="1257300" lvl="2" indent="-342900" algn="just" eaLnBrk="0" hangingPunct="0">
              <a:lnSpc>
                <a:spcPct val="110000"/>
              </a:lnSpc>
              <a:spcBef>
                <a:spcPts val="480"/>
              </a:spcBef>
              <a:buFont typeface="Arial" panose="020B0604020202020204" pitchFamily="34" charset="0"/>
              <a:buChar char="•"/>
            </a:pPr>
            <a:r>
              <a:rPr lang="en-US" sz="2000" b="1" dirty="0" err="1" smtClean="0">
                <a:latin typeface="+mn-lt"/>
              </a:rPr>
              <a:t>Sintaxis</a:t>
            </a:r>
            <a:r>
              <a:rPr lang="en-US" sz="2000" b="1" dirty="0" smtClean="0">
                <a:latin typeface="+mn-lt"/>
              </a:rPr>
              <a:t>: </a:t>
            </a:r>
            <a:r>
              <a:rPr lang="en-US" sz="2000" i="1" dirty="0" err="1" smtClean="0">
                <a:latin typeface="+mn-lt"/>
              </a:rPr>
              <a:t>getRegister</a:t>
            </a:r>
            <a:r>
              <a:rPr lang="en-US" sz="2000" i="1" dirty="0" smtClean="0">
                <a:latin typeface="+mn-lt"/>
              </a:rPr>
              <a:t>(n);</a:t>
            </a:r>
            <a:endParaRPr lang="en-US" sz="2000" i="1" dirty="0">
              <a:latin typeface="+mn-lt"/>
            </a:endParaRPr>
          </a:p>
          <a:p>
            <a:pPr marL="1714500" lvl="3" indent="-342900" algn="just" eaLnBrk="0" hangingPunct="0">
              <a:lnSpc>
                <a:spcPct val="110000"/>
              </a:lnSpc>
              <a:spcBef>
                <a:spcPts val="480"/>
              </a:spcBef>
              <a:buFont typeface="Wingdings" panose="05000000000000000000" pitchFamily="2" charset="2"/>
              <a:buChar char="ü"/>
            </a:pPr>
            <a:r>
              <a:rPr lang="en-US" sz="2000" i="1" dirty="0">
                <a:latin typeface="+mn-lt"/>
              </a:rPr>
              <a:t>n: </a:t>
            </a:r>
            <a:r>
              <a:rPr lang="es-ES" sz="2000" dirty="0" smtClean="0">
                <a:latin typeface="+mn-lt"/>
              </a:rPr>
              <a:t>Nº de registro interno del DS1307 que se quiere leer (entre 0 y 63).</a:t>
            </a:r>
          </a:p>
          <a:p>
            <a:pPr marL="1714500" lvl="3" indent="-342900" algn="just" eaLnBrk="0" hangingPunct="0">
              <a:lnSpc>
                <a:spcPct val="110000"/>
              </a:lnSpc>
              <a:spcBef>
                <a:spcPts val="480"/>
              </a:spcBef>
            </a:pPr>
            <a:endParaRPr lang="en-US" sz="2000" i="1" dirty="0" smtClean="0">
              <a:latin typeface="+mn-lt"/>
            </a:endParaRPr>
          </a:p>
          <a:p>
            <a:pPr marL="800100" lvl="1" indent="-342900" algn="just" eaLnBrk="0" hangingPunct="0">
              <a:lnSpc>
                <a:spcPct val="110000"/>
              </a:lnSpc>
              <a:spcBef>
                <a:spcPts val="480"/>
              </a:spcBef>
              <a:buFont typeface="Wingdings" panose="05000000000000000000" pitchFamily="2" charset="2"/>
              <a:buChar char="§"/>
            </a:pPr>
            <a:r>
              <a:rPr lang="en-US" sz="2000" b="1" dirty="0" err="1" smtClean="0">
                <a:latin typeface="+mn-lt"/>
              </a:rPr>
              <a:t>Función</a:t>
            </a:r>
            <a:r>
              <a:rPr lang="en-US" sz="2000" b="1" dirty="0" smtClean="0">
                <a:latin typeface="+mn-lt"/>
              </a:rPr>
              <a:t>: resume() </a:t>
            </a:r>
            <a:endParaRPr lang="es-ES" sz="2000" b="1" dirty="0">
              <a:latin typeface="+mn-lt"/>
            </a:endParaRPr>
          </a:p>
          <a:p>
            <a:pPr marL="1257300" lvl="2" indent="-342900" algn="just" eaLnBrk="0" hangingPunct="0">
              <a:lnSpc>
                <a:spcPct val="110000"/>
              </a:lnSpc>
              <a:spcBef>
                <a:spcPts val="480"/>
              </a:spcBef>
              <a:buFont typeface="Arial" panose="020B0604020202020204" pitchFamily="34" charset="0"/>
              <a:buChar char="•"/>
            </a:pPr>
            <a:r>
              <a:rPr lang="en-US" sz="2000" b="1" dirty="0" err="1" smtClean="0">
                <a:latin typeface="+mn-lt"/>
              </a:rPr>
              <a:t>Sintaxis</a:t>
            </a:r>
            <a:r>
              <a:rPr lang="en-US" sz="2000" b="1" dirty="0" smtClean="0">
                <a:latin typeface="+mn-lt"/>
              </a:rPr>
              <a:t>: </a:t>
            </a:r>
            <a:r>
              <a:rPr lang="en-US" sz="2000" i="1" dirty="0">
                <a:latin typeface="+mn-lt"/>
              </a:rPr>
              <a:t>resume </a:t>
            </a:r>
            <a:r>
              <a:rPr lang="en-US" sz="2000" i="1" dirty="0" smtClean="0">
                <a:latin typeface="+mn-lt"/>
              </a:rPr>
              <a:t>().</a:t>
            </a:r>
          </a:p>
          <a:p>
            <a:pPr marL="1257300" lvl="2" indent="-342900" algn="just" eaLnBrk="0" hangingPunct="0">
              <a:lnSpc>
                <a:spcPct val="110000"/>
              </a:lnSpc>
              <a:spcBef>
                <a:spcPts val="480"/>
              </a:spcBef>
            </a:pPr>
            <a:endParaRPr lang="en-US" sz="2000" i="1" dirty="0">
              <a:latin typeface="+mn-lt"/>
            </a:endParaRPr>
          </a:p>
          <a:p>
            <a:pPr marL="800100" lvl="1" indent="-342900" algn="just" eaLnBrk="0" hangingPunct="0">
              <a:lnSpc>
                <a:spcPct val="110000"/>
              </a:lnSpc>
              <a:spcBef>
                <a:spcPts val="480"/>
              </a:spcBef>
              <a:buFont typeface="Wingdings" panose="05000000000000000000" pitchFamily="2" charset="2"/>
              <a:buChar char="§"/>
            </a:pPr>
            <a:r>
              <a:rPr lang="en-US" sz="2000" b="1" dirty="0" err="1" smtClean="0">
                <a:latin typeface="+mn-lt"/>
              </a:rPr>
              <a:t>Función</a:t>
            </a:r>
            <a:r>
              <a:rPr lang="en-US" sz="2000" b="1" dirty="0" smtClean="0">
                <a:latin typeface="+mn-lt"/>
              </a:rPr>
              <a:t>: standby()</a:t>
            </a:r>
            <a:endParaRPr lang="es-ES" sz="2000" b="1" dirty="0">
              <a:latin typeface="+mn-lt"/>
            </a:endParaRPr>
          </a:p>
          <a:p>
            <a:pPr marL="1257300" lvl="2" indent="-342900" algn="just" eaLnBrk="0" hangingPunct="0">
              <a:lnSpc>
                <a:spcPct val="110000"/>
              </a:lnSpc>
              <a:spcBef>
                <a:spcPts val="480"/>
              </a:spcBef>
              <a:buFont typeface="Arial" panose="020B0604020202020204" pitchFamily="34" charset="0"/>
              <a:buChar char="•"/>
            </a:pPr>
            <a:r>
              <a:rPr lang="en-US" sz="2000" b="1" dirty="0" err="1" smtClean="0">
                <a:latin typeface="+mn-lt"/>
              </a:rPr>
              <a:t>Sintaxis</a:t>
            </a:r>
            <a:r>
              <a:rPr lang="en-US" sz="2000" b="1" dirty="0" smtClean="0">
                <a:latin typeface="+mn-lt"/>
              </a:rPr>
              <a:t>: </a:t>
            </a:r>
            <a:r>
              <a:rPr lang="en-US" sz="2000" i="1" dirty="0">
                <a:latin typeface="+mn-lt"/>
              </a:rPr>
              <a:t>standby ().</a:t>
            </a:r>
          </a:p>
          <a:p>
            <a:pPr lvl="3" algn="just" eaLnBrk="0" hangingPunct="0">
              <a:lnSpc>
                <a:spcPct val="110000"/>
              </a:lnSpc>
              <a:spcBef>
                <a:spcPts val="480"/>
              </a:spcBef>
            </a:pP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33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DISPOSITIVOS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33</a:t>
            </a:fld>
            <a:endParaRPr lang="el-GR" sz="1000" dirty="0"/>
          </a:p>
        </p:txBody>
      </p:sp>
    </p:spTree>
    <p:extLst>
      <p:ext uri="{BB962C8B-B14F-4D97-AF65-F5344CB8AC3E}">
        <p14:creationId xmlns:p14="http://schemas.microsoft.com/office/powerpoint/2010/main" val="148677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56015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THE </a:t>
            </a:r>
            <a:r>
              <a:rPr lang="en-US" sz="2000" b="1" dirty="0"/>
              <a:t>DS1307 </a:t>
            </a:r>
            <a:r>
              <a:rPr lang="es-ES" sz="2000" b="1" dirty="0"/>
              <a:t>THE DS1307 LIBRARY</a:t>
            </a:r>
            <a:endParaRPr lang="en-US" sz="2000" b="1" dirty="0"/>
          </a:p>
          <a:p>
            <a:pPr marL="800100" lvl="1" indent="-342900" algn="just" eaLnBrk="0" hangingPunct="0">
              <a:lnSpc>
                <a:spcPct val="110000"/>
              </a:lnSpc>
              <a:spcBef>
                <a:spcPts val="480"/>
              </a:spcBef>
              <a:buFont typeface="Wingdings" panose="05000000000000000000" pitchFamily="2" charset="2"/>
              <a:buChar char="§"/>
            </a:pPr>
            <a:r>
              <a:rPr lang="en-US" sz="2000" b="1" dirty="0" smtClean="0"/>
              <a:t>The </a:t>
            </a:r>
            <a:r>
              <a:rPr lang="en-GB" sz="2000" b="1" dirty="0" err="1" smtClean="0"/>
              <a:t>getDate</a:t>
            </a:r>
            <a:r>
              <a:rPr lang="en-US" sz="2000" b="1" dirty="0" smtClean="0"/>
              <a:t>() </a:t>
            </a:r>
            <a:r>
              <a:rPr lang="en-US" sz="2000" b="1" dirty="0"/>
              <a:t>FUNCTION</a:t>
            </a:r>
            <a:r>
              <a:rPr lang="es-ES" sz="2000" b="1" dirty="0"/>
              <a:t>:</a:t>
            </a:r>
          </a:p>
          <a:p>
            <a:pPr marL="1257300" lvl="2" indent="-342900" algn="just" eaLnBrk="0" hangingPunct="0">
              <a:lnSpc>
                <a:spcPct val="110000"/>
              </a:lnSpc>
              <a:spcBef>
                <a:spcPts val="480"/>
              </a:spcBef>
              <a:buFont typeface="Arial" panose="020B0604020202020204" pitchFamily="34" charset="0"/>
              <a:buChar char="•"/>
            </a:pPr>
            <a:r>
              <a:rPr lang="en-US" sz="2000" b="1" dirty="0"/>
              <a:t>Syntax: </a:t>
            </a:r>
            <a:r>
              <a:rPr lang="en-US" sz="2000" i="1" dirty="0" err="1"/>
              <a:t>getDate</a:t>
            </a:r>
            <a:r>
              <a:rPr lang="en-US" sz="2000" i="1" dirty="0"/>
              <a:t>(buffer</a:t>
            </a:r>
            <a:r>
              <a:rPr lang="en-US" sz="2000" i="1" dirty="0" smtClean="0"/>
              <a:t>).</a:t>
            </a:r>
            <a:endParaRPr lang="en-US" sz="2000" i="1" dirty="0"/>
          </a:p>
          <a:p>
            <a:pPr marL="1714500" lvl="3" indent="-342900" algn="just" eaLnBrk="0" hangingPunct="0">
              <a:lnSpc>
                <a:spcPct val="110000"/>
              </a:lnSpc>
              <a:spcBef>
                <a:spcPts val="480"/>
              </a:spcBef>
              <a:buFont typeface="Wingdings" panose="05000000000000000000" pitchFamily="2" charset="2"/>
              <a:buChar char="ü"/>
            </a:pPr>
            <a:r>
              <a:rPr lang="en-US" sz="2000" i="1" dirty="0"/>
              <a:t>buffer: </a:t>
            </a:r>
            <a:r>
              <a:rPr lang="en-US" sz="2000" dirty="0"/>
              <a:t>seven position byte array that carries the date and time contained in the DS1307</a:t>
            </a:r>
            <a:r>
              <a:rPr lang="en-US" sz="2000" dirty="0" smtClean="0"/>
              <a:t>:</a:t>
            </a: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34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DISPOSITIVOS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34</a:t>
            </a:fld>
            <a:endParaRPr lang="el-GR" sz="1000" dirty="0"/>
          </a:p>
        </p:txBody>
      </p:sp>
      <p:graphicFrame>
        <p:nvGraphicFramePr>
          <p:cNvPr id="6" name="Tabela 5"/>
          <p:cNvGraphicFramePr>
            <a:graphicFrameLocks noGrp="1"/>
          </p:cNvGraphicFramePr>
          <p:nvPr>
            <p:extLst>
              <p:ext uri="{D42A27DB-BD31-4B8C-83A1-F6EECF244321}">
                <p14:modId xmlns:p14="http://schemas.microsoft.com/office/powerpoint/2010/main" val="947809881"/>
              </p:ext>
            </p:extLst>
          </p:nvPr>
        </p:nvGraphicFramePr>
        <p:xfrm>
          <a:off x="1228165" y="3077882"/>
          <a:ext cx="6096000" cy="29667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pt-PT" dirty="0" smtClean="0"/>
                        <a:t>Buffer</a:t>
                      </a:r>
                      <a:endParaRPr lang="pt-PT" dirty="0"/>
                    </a:p>
                  </a:txBody>
                  <a:tcPr/>
                </a:tc>
                <a:tc>
                  <a:txBody>
                    <a:bodyPr/>
                    <a:lstStyle/>
                    <a:p>
                      <a:r>
                        <a:rPr lang="pt-PT" dirty="0" err="1" smtClean="0"/>
                        <a:t>Description</a:t>
                      </a:r>
                      <a:endParaRPr lang="pt-PT"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smtClean="0"/>
                        <a:t>Buffer[0]</a:t>
                      </a:r>
                      <a:endParaRPr lang="pt-PT" dirty="0"/>
                    </a:p>
                  </a:txBody>
                  <a:tcPr/>
                </a:tc>
                <a:tc>
                  <a:txBody>
                    <a:bodyPr/>
                    <a:lstStyle/>
                    <a:p>
                      <a:r>
                        <a:rPr lang="pt-PT" dirty="0" err="1" smtClean="0"/>
                        <a:t>seconds</a:t>
                      </a:r>
                      <a:r>
                        <a:rPr lang="pt-PT" dirty="0" smtClean="0"/>
                        <a:t> (0-59)</a:t>
                      </a:r>
                      <a:endParaRPr lang="pt-PT"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smtClean="0"/>
                        <a:t>Buffer[1]</a:t>
                      </a:r>
                      <a:endParaRPr lang="pt-PT" dirty="0"/>
                    </a:p>
                  </a:txBody>
                  <a:tcPr/>
                </a:tc>
                <a:tc>
                  <a:txBody>
                    <a:bodyPr/>
                    <a:lstStyle/>
                    <a:p>
                      <a:r>
                        <a:rPr lang="pt-PT" dirty="0" smtClean="0"/>
                        <a:t>minutes (0-59)</a:t>
                      </a:r>
                      <a:endParaRPr lang="pt-PT"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smtClean="0"/>
                        <a:t>Buffer[2]</a:t>
                      </a:r>
                      <a:endParaRPr lang="pt-PT" dirty="0"/>
                    </a:p>
                  </a:txBody>
                  <a:tcPr/>
                </a:tc>
                <a:tc>
                  <a:txBody>
                    <a:bodyPr/>
                    <a:lstStyle/>
                    <a:p>
                      <a:r>
                        <a:rPr lang="pt-PT" dirty="0" err="1" smtClean="0"/>
                        <a:t>hours</a:t>
                      </a:r>
                      <a:r>
                        <a:rPr lang="pt-PT" dirty="0" smtClean="0"/>
                        <a:t> (1-12 o 0-23)</a:t>
                      </a:r>
                      <a:endParaRPr lang="pt-PT"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smtClean="0"/>
                        <a:t>Buffer[3]</a:t>
                      </a:r>
                      <a:endParaRPr lang="pt-PT" dirty="0"/>
                    </a:p>
                  </a:txBody>
                  <a:tcPr/>
                </a:tc>
                <a:tc>
                  <a:txBody>
                    <a:bodyPr/>
                    <a:lstStyle/>
                    <a:p>
                      <a:r>
                        <a:rPr lang="en-US" dirty="0" smtClean="0"/>
                        <a:t>day of the week (1-7)</a:t>
                      </a:r>
                      <a:endParaRPr lang="pt-PT"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smtClean="0"/>
                        <a:t>Buffer[4]</a:t>
                      </a:r>
                      <a:endParaRPr lang="pt-PT" dirty="0"/>
                    </a:p>
                  </a:txBody>
                  <a:tcPr/>
                </a:tc>
                <a:tc>
                  <a:txBody>
                    <a:bodyPr/>
                    <a:lstStyle/>
                    <a:p>
                      <a:r>
                        <a:rPr lang="en-US" dirty="0" smtClean="0"/>
                        <a:t>day of the month (1-31)</a:t>
                      </a:r>
                      <a:endParaRPr lang="pt-PT"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smtClean="0"/>
                        <a:t>Buffer[5]</a:t>
                      </a:r>
                      <a:endParaRPr lang="pt-PT" dirty="0"/>
                    </a:p>
                  </a:txBody>
                  <a:tcPr/>
                </a:tc>
                <a:tc>
                  <a:txBody>
                    <a:bodyPr/>
                    <a:lstStyle/>
                    <a:p>
                      <a:r>
                        <a:rPr lang="pt-PT" dirty="0" err="1" smtClean="0"/>
                        <a:t>month</a:t>
                      </a:r>
                      <a:r>
                        <a:rPr lang="pt-PT" dirty="0" smtClean="0"/>
                        <a:t> (1-12)</a:t>
                      </a:r>
                      <a:endParaRPr lang="pt-PT"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smtClean="0"/>
                        <a:t>Buffer[6]</a:t>
                      </a:r>
                      <a:endParaRPr lang="pt-PT" dirty="0"/>
                    </a:p>
                  </a:txBody>
                  <a:tcPr/>
                </a:tc>
                <a:tc>
                  <a:txBody>
                    <a:bodyPr/>
                    <a:lstStyle/>
                    <a:p>
                      <a:r>
                        <a:rPr lang="pt-PT" dirty="0" err="1" smtClean="0"/>
                        <a:t>year</a:t>
                      </a:r>
                      <a:r>
                        <a:rPr lang="pt-PT" dirty="0" smtClean="0"/>
                        <a:t> (0-99) </a:t>
                      </a:r>
                      <a:endParaRPr lang="pt-PT" dirty="0"/>
                    </a:p>
                  </a:txBody>
                  <a:tcPr/>
                </a:tc>
              </a:tr>
            </a:tbl>
          </a:graphicData>
        </a:graphic>
      </p:graphicFrame>
    </p:spTree>
    <p:extLst>
      <p:ext uri="{BB962C8B-B14F-4D97-AF65-F5344CB8AC3E}">
        <p14:creationId xmlns:p14="http://schemas.microsoft.com/office/powerpoint/2010/main" val="3843543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873345"/>
            <a:ext cx="8454134" cy="80817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800100" lvl="1" indent="-342900" algn="just" eaLnBrk="0" hangingPunct="0">
              <a:lnSpc>
                <a:spcPct val="110000"/>
              </a:lnSpc>
              <a:spcBef>
                <a:spcPts val="480"/>
              </a:spcBef>
              <a:buFont typeface="Wingdings" panose="05000000000000000000" pitchFamily="2" charset="2"/>
              <a:buChar char="§"/>
            </a:pPr>
            <a:r>
              <a:rPr lang="en-US" sz="2000" b="1" dirty="0" err="1" smtClean="0">
                <a:latin typeface="+mn-lt"/>
              </a:rPr>
              <a:t>Función</a:t>
            </a:r>
            <a:r>
              <a:rPr lang="en-US" sz="2000" b="1" dirty="0" smtClean="0">
                <a:latin typeface="+mn-lt"/>
              </a:rPr>
              <a:t>: </a:t>
            </a:r>
            <a:r>
              <a:rPr lang="en-GB" sz="2000" b="1" dirty="0" err="1" smtClean="0">
                <a:latin typeface="+mn-lt"/>
              </a:rPr>
              <a:t>setSeconds</a:t>
            </a:r>
            <a:r>
              <a:rPr lang="en-GB" sz="2000" b="1" dirty="0">
                <a:latin typeface="+mn-lt"/>
              </a:rPr>
              <a:t>()</a:t>
            </a:r>
            <a:r>
              <a:rPr lang="en-US" sz="2000" b="1" dirty="0" smtClean="0">
                <a:latin typeface="+mn-lt"/>
              </a:rPr>
              <a:t> </a:t>
            </a:r>
            <a:endParaRPr lang="es-ES" sz="2000" b="1" dirty="0">
              <a:latin typeface="+mn-lt"/>
            </a:endParaRPr>
          </a:p>
          <a:p>
            <a:pPr marL="1257300" lvl="2" indent="-342900" algn="just" eaLnBrk="0" hangingPunct="0">
              <a:lnSpc>
                <a:spcPct val="110000"/>
              </a:lnSpc>
              <a:spcBef>
                <a:spcPts val="480"/>
              </a:spcBef>
              <a:buFont typeface="Arial" panose="020B0604020202020204" pitchFamily="34" charset="0"/>
              <a:buChar char="•"/>
            </a:pPr>
            <a:r>
              <a:rPr lang="en-US" sz="2000" b="1" dirty="0" err="1" smtClean="0">
                <a:latin typeface="+mn-lt"/>
              </a:rPr>
              <a:t>Sintaxis</a:t>
            </a:r>
            <a:r>
              <a:rPr lang="en-US" sz="2000" b="1" dirty="0" smtClean="0">
                <a:latin typeface="+mn-lt"/>
              </a:rPr>
              <a:t>: </a:t>
            </a:r>
            <a:r>
              <a:rPr lang="en-US" sz="2000" i="1" dirty="0" err="1" smtClean="0">
                <a:latin typeface="+mn-lt"/>
              </a:rPr>
              <a:t>setSeconds</a:t>
            </a:r>
            <a:r>
              <a:rPr lang="en-US" sz="2000" i="1" dirty="0" smtClean="0">
                <a:latin typeface="+mn-lt"/>
              </a:rPr>
              <a:t>(v).</a:t>
            </a:r>
            <a:endParaRPr lang="en-US" sz="2000" i="1" dirty="0">
              <a:latin typeface="+mn-lt"/>
            </a:endParaRPr>
          </a:p>
          <a:p>
            <a:pPr marL="1714500" lvl="3" indent="-342900" algn="just" eaLnBrk="0" hangingPunct="0">
              <a:lnSpc>
                <a:spcPct val="110000"/>
              </a:lnSpc>
              <a:spcBef>
                <a:spcPts val="480"/>
              </a:spcBef>
              <a:buFont typeface="Wingdings" panose="05000000000000000000" pitchFamily="2" charset="2"/>
              <a:buChar char="ü"/>
            </a:pPr>
            <a:r>
              <a:rPr lang="en-US" sz="2000" i="1" dirty="0" smtClean="0">
                <a:latin typeface="+mn-lt"/>
              </a:rPr>
              <a:t>v: </a:t>
            </a:r>
            <a:r>
              <a:rPr lang="es-ES" sz="2000" dirty="0" smtClean="0">
                <a:latin typeface="+mn-lt"/>
              </a:rPr>
              <a:t>Nuevo valor entre 0 y 59 para los segundos</a:t>
            </a:r>
            <a:r>
              <a:rPr lang="en-US" sz="2000" dirty="0" smtClean="0">
                <a:latin typeface="+mn-lt"/>
              </a:rPr>
              <a:t>.</a:t>
            </a:r>
          </a:p>
          <a:p>
            <a:pPr marL="1714500" lvl="3" indent="-342900" algn="just" eaLnBrk="0" hangingPunct="0">
              <a:lnSpc>
                <a:spcPct val="110000"/>
              </a:lnSpc>
              <a:spcBef>
                <a:spcPts val="480"/>
              </a:spcBef>
              <a:buFont typeface="Wingdings" panose="05000000000000000000" pitchFamily="2" charset="2"/>
              <a:buChar char="ü"/>
            </a:pPr>
            <a:endParaRPr lang="en-US" sz="2000" i="1" dirty="0">
              <a:latin typeface="+mn-lt"/>
            </a:endParaRPr>
          </a:p>
          <a:p>
            <a:pPr marL="800100" lvl="1" indent="-342900" algn="just" eaLnBrk="0" hangingPunct="0">
              <a:lnSpc>
                <a:spcPct val="110000"/>
              </a:lnSpc>
              <a:spcBef>
                <a:spcPts val="480"/>
              </a:spcBef>
              <a:buFont typeface="Wingdings" panose="05000000000000000000" pitchFamily="2" charset="2"/>
              <a:buChar char="§"/>
            </a:pPr>
            <a:r>
              <a:rPr lang="en-US" sz="2000" b="1" dirty="0" err="1" smtClean="0">
                <a:latin typeface="+mn-lt"/>
              </a:rPr>
              <a:t>Función</a:t>
            </a:r>
            <a:r>
              <a:rPr lang="en-US" sz="2000" b="1" dirty="0" smtClean="0">
                <a:latin typeface="+mn-lt"/>
              </a:rPr>
              <a:t>: </a:t>
            </a:r>
            <a:r>
              <a:rPr lang="en-GB" sz="2000" b="1" dirty="0" err="1" smtClean="0">
                <a:latin typeface="+mn-lt"/>
              </a:rPr>
              <a:t>setMinutes</a:t>
            </a:r>
            <a:r>
              <a:rPr lang="en-GB" sz="2000" b="1" dirty="0" smtClean="0">
                <a:latin typeface="+mn-lt"/>
              </a:rPr>
              <a:t>()</a:t>
            </a:r>
            <a:r>
              <a:rPr lang="en-US" sz="2000" b="1" dirty="0" smtClean="0">
                <a:latin typeface="+mn-lt"/>
              </a:rPr>
              <a:t> </a:t>
            </a:r>
            <a:endParaRPr lang="es-ES" sz="2000" b="1" dirty="0">
              <a:latin typeface="+mn-lt"/>
            </a:endParaRPr>
          </a:p>
          <a:p>
            <a:pPr marL="1257300" lvl="2" indent="-342900" algn="just" eaLnBrk="0" hangingPunct="0">
              <a:lnSpc>
                <a:spcPct val="110000"/>
              </a:lnSpc>
              <a:spcBef>
                <a:spcPts val="480"/>
              </a:spcBef>
              <a:buFont typeface="Arial" panose="020B0604020202020204" pitchFamily="34" charset="0"/>
              <a:buChar char="•"/>
            </a:pPr>
            <a:r>
              <a:rPr lang="en-US" sz="2000" b="1" dirty="0" err="1" smtClean="0">
                <a:latin typeface="+mn-lt"/>
              </a:rPr>
              <a:t>Sintaxis</a:t>
            </a:r>
            <a:r>
              <a:rPr lang="en-US" sz="2000" b="1" dirty="0" smtClean="0">
                <a:latin typeface="+mn-lt"/>
              </a:rPr>
              <a:t>: </a:t>
            </a:r>
            <a:r>
              <a:rPr lang="en-US" sz="2000" i="1" dirty="0" err="1" smtClean="0">
                <a:latin typeface="+mn-lt"/>
              </a:rPr>
              <a:t>setMinutes</a:t>
            </a:r>
            <a:r>
              <a:rPr lang="en-US" sz="2000" i="1" dirty="0" smtClean="0">
                <a:latin typeface="+mn-lt"/>
              </a:rPr>
              <a:t>(v</a:t>
            </a:r>
            <a:r>
              <a:rPr lang="en-US" sz="2000" i="1" dirty="0">
                <a:latin typeface="+mn-lt"/>
              </a:rPr>
              <a:t>).</a:t>
            </a:r>
          </a:p>
          <a:p>
            <a:pPr marL="1714500" lvl="3" indent="-342900" algn="just" eaLnBrk="0" hangingPunct="0">
              <a:lnSpc>
                <a:spcPct val="110000"/>
              </a:lnSpc>
              <a:spcBef>
                <a:spcPts val="480"/>
              </a:spcBef>
              <a:buFont typeface="Wingdings" panose="05000000000000000000" pitchFamily="2" charset="2"/>
              <a:buChar char="ü"/>
            </a:pPr>
            <a:r>
              <a:rPr lang="en-US" sz="2000" i="1" dirty="0">
                <a:latin typeface="+mn-lt"/>
              </a:rPr>
              <a:t>v: </a:t>
            </a:r>
            <a:r>
              <a:rPr lang="es-ES" sz="2000" dirty="0" smtClean="0">
                <a:latin typeface="+mn-lt"/>
              </a:rPr>
              <a:t>Nuevo valor entre 0 y 59 para los minutos</a:t>
            </a:r>
            <a:r>
              <a:rPr lang="en-US" sz="2000" dirty="0" smtClean="0">
                <a:latin typeface="+mn-lt"/>
              </a:rPr>
              <a:t>.</a:t>
            </a:r>
          </a:p>
          <a:p>
            <a:pPr marL="1714500" lvl="3"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800100" lvl="1" indent="-342900" algn="just" eaLnBrk="0" hangingPunct="0">
              <a:lnSpc>
                <a:spcPct val="110000"/>
              </a:lnSpc>
              <a:spcBef>
                <a:spcPts val="480"/>
              </a:spcBef>
              <a:buFont typeface="Wingdings" panose="05000000000000000000" pitchFamily="2" charset="2"/>
              <a:buChar char="§"/>
            </a:pPr>
            <a:r>
              <a:rPr lang="en-US" sz="2000" b="1" dirty="0" err="1" smtClean="0">
                <a:latin typeface="+mn-lt"/>
              </a:rPr>
              <a:t>Función</a:t>
            </a:r>
            <a:r>
              <a:rPr lang="en-US" sz="2000" b="1" dirty="0" smtClean="0">
                <a:latin typeface="+mn-lt"/>
              </a:rPr>
              <a:t>: </a:t>
            </a:r>
            <a:r>
              <a:rPr lang="en-GB" sz="2000" b="1" dirty="0" err="1" smtClean="0">
                <a:latin typeface="+mn-lt"/>
              </a:rPr>
              <a:t>setHours</a:t>
            </a:r>
            <a:r>
              <a:rPr lang="en-GB" sz="2000" b="1" dirty="0" smtClean="0">
                <a:latin typeface="+mn-lt"/>
              </a:rPr>
              <a:t>()</a:t>
            </a:r>
            <a:endParaRPr lang="es-ES" sz="2000" b="1" dirty="0">
              <a:latin typeface="+mn-lt"/>
            </a:endParaRPr>
          </a:p>
          <a:p>
            <a:pPr marL="1257300" lvl="2" indent="-342900" algn="just" eaLnBrk="0" hangingPunct="0">
              <a:lnSpc>
                <a:spcPct val="110000"/>
              </a:lnSpc>
              <a:spcBef>
                <a:spcPts val="480"/>
              </a:spcBef>
              <a:buFont typeface="Arial" panose="020B0604020202020204" pitchFamily="34" charset="0"/>
              <a:buChar char="•"/>
            </a:pPr>
            <a:r>
              <a:rPr lang="en-US" sz="2000" b="1" dirty="0" err="1" smtClean="0">
                <a:latin typeface="+mn-lt"/>
              </a:rPr>
              <a:t>Sintaxis</a:t>
            </a:r>
            <a:r>
              <a:rPr lang="en-US" sz="2000" b="1" dirty="0" smtClean="0">
                <a:latin typeface="+mn-lt"/>
              </a:rPr>
              <a:t>: </a:t>
            </a:r>
            <a:r>
              <a:rPr lang="en-US" sz="2000" i="1" dirty="0" err="1" smtClean="0">
                <a:latin typeface="+mn-lt"/>
              </a:rPr>
              <a:t>setHours</a:t>
            </a:r>
            <a:r>
              <a:rPr lang="en-US" sz="2000" i="1" dirty="0" smtClean="0">
                <a:latin typeface="+mn-lt"/>
              </a:rPr>
              <a:t>(v</a:t>
            </a:r>
            <a:r>
              <a:rPr lang="en-US" sz="2000" i="1" dirty="0">
                <a:latin typeface="+mn-lt"/>
              </a:rPr>
              <a:t>).</a:t>
            </a:r>
          </a:p>
          <a:p>
            <a:pPr marL="1714500" lvl="3" indent="-342900" algn="just" eaLnBrk="0" hangingPunct="0">
              <a:lnSpc>
                <a:spcPct val="110000"/>
              </a:lnSpc>
              <a:spcBef>
                <a:spcPts val="480"/>
              </a:spcBef>
              <a:buFont typeface="Wingdings" panose="05000000000000000000" pitchFamily="2" charset="2"/>
              <a:buChar char="ü"/>
            </a:pPr>
            <a:r>
              <a:rPr lang="en-US" sz="2000" i="1" dirty="0">
                <a:latin typeface="+mn-lt"/>
              </a:rPr>
              <a:t>v: </a:t>
            </a:r>
            <a:r>
              <a:rPr lang="es-ES" sz="2000" dirty="0" smtClean="0">
                <a:latin typeface="+mn-lt"/>
              </a:rPr>
              <a:t>Nuevo valor entre 1 y 12 o entre 0 y 23 para las horas.</a:t>
            </a:r>
            <a:endParaRPr lang="en-US" sz="2000" i="1" dirty="0">
              <a:latin typeface="+mn-lt"/>
            </a:endParaRPr>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35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DISPOSITIVOS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35</a:t>
            </a:fld>
            <a:endParaRPr lang="el-GR" sz="1000" dirty="0"/>
          </a:p>
        </p:txBody>
      </p:sp>
    </p:spTree>
    <p:extLst>
      <p:ext uri="{BB962C8B-B14F-4D97-AF65-F5344CB8AC3E}">
        <p14:creationId xmlns:p14="http://schemas.microsoft.com/office/powerpoint/2010/main" val="937839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50954" y="681321"/>
            <a:ext cx="8454134" cy="969239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800100" lvl="1" indent="-342900" algn="just" eaLnBrk="0" hangingPunct="0">
              <a:lnSpc>
                <a:spcPct val="110000"/>
              </a:lnSpc>
              <a:spcBef>
                <a:spcPts val="480"/>
              </a:spcBef>
              <a:buFont typeface="Wingdings" panose="05000000000000000000" pitchFamily="2" charset="2"/>
              <a:buChar char="§"/>
            </a:pPr>
            <a:r>
              <a:rPr lang="en-US" sz="2000" b="1" dirty="0" err="1" smtClean="0">
                <a:latin typeface="+mn-lt"/>
              </a:rPr>
              <a:t>Función</a:t>
            </a:r>
            <a:r>
              <a:rPr lang="en-US" sz="2000" b="1" dirty="0" smtClean="0">
                <a:latin typeface="+mn-lt"/>
              </a:rPr>
              <a:t>: </a:t>
            </a:r>
            <a:r>
              <a:rPr lang="en-GB" sz="2000" b="1" dirty="0" err="1" smtClean="0">
                <a:latin typeface="+mn-lt"/>
              </a:rPr>
              <a:t>setDow</a:t>
            </a:r>
            <a:r>
              <a:rPr lang="en-GB" sz="2000" b="1" dirty="0" smtClean="0">
                <a:latin typeface="+mn-lt"/>
              </a:rPr>
              <a:t>()</a:t>
            </a:r>
            <a:endParaRPr lang="es-ES" sz="2000" b="1" dirty="0">
              <a:latin typeface="+mn-lt"/>
            </a:endParaRPr>
          </a:p>
          <a:p>
            <a:pPr marL="1257300" lvl="2" indent="-342900" algn="just" eaLnBrk="0" hangingPunct="0">
              <a:lnSpc>
                <a:spcPct val="110000"/>
              </a:lnSpc>
              <a:spcBef>
                <a:spcPts val="480"/>
              </a:spcBef>
              <a:buFont typeface="Arial" panose="020B0604020202020204" pitchFamily="34" charset="0"/>
              <a:buChar char="•"/>
            </a:pPr>
            <a:r>
              <a:rPr lang="en-US" sz="2000" b="1" dirty="0" err="1" smtClean="0">
                <a:latin typeface="+mn-lt"/>
              </a:rPr>
              <a:t>Sintaxis</a:t>
            </a:r>
            <a:r>
              <a:rPr lang="en-US" sz="2000" b="1" dirty="0" smtClean="0">
                <a:latin typeface="+mn-lt"/>
              </a:rPr>
              <a:t>: </a:t>
            </a:r>
            <a:r>
              <a:rPr lang="en-US" sz="2000" i="1" dirty="0" err="1" smtClean="0">
                <a:latin typeface="+mn-lt"/>
              </a:rPr>
              <a:t>setDow</a:t>
            </a:r>
            <a:r>
              <a:rPr lang="en-US" sz="2000" i="1" dirty="0" smtClean="0">
                <a:latin typeface="+mn-lt"/>
              </a:rPr>
              <a:t>(v).</a:t>
            </a:r>
            <a:endParaRPr lang="en-US" sz="2000" i="1" dirty="0">
              <a:latin typeface="+mn-lt"/>
            </a:endParaRPr>
          </a:p>
          <a:p>
            <a:pPr marL="1714500" lvl="3" indent="-342900" algn="just" eaLnBrk="0" hangingPunct="0">
              <a:lnSpc>
                <a:spcPct val="110000"/>
              </a:lnSpc>
              <a:spcBef>
                <a:spcPts val="480"/>
              </a:spcBef>
              <a:buFont typeface="Wingdings" panose="05000000000000000000" pitchFamily="2" charset="2"/>
              <a:buChar char="ü"/>
            </a:pPr>
            <a:r>
              <a:rPr lang="en-US" sz="2000" i="1" dirty="0" smtClean="0">
                <a:latin typeface="+mn-lt"/>
              </a:rPr>
              <a:t>v: </a:t>
            </a:r>
            <a:r>
              <a:rPr lang="es-ES" sz="2000" dirty="0" smtClean="0">
                <a:latin typeface="+mn-lt"/>
              </a:rPr>
              <a:t>Nuevo valor entre 1 y 7 para el día de la semana.</a:t>
            </a:r>
          </a:p>
          <a:p>
            <a:pPr marL="1714500" lvl="3" indent="-342900" algn="just" eaLnBrk="0" hangingPunct="0">
              <a:lnSpc>
                <a:spcPct val="110000"/>
              </a:lnSpc>
              <a:spcBef>
                <a:spcPts val="480"/>
              </a:spcBef>
              <a:buFont typeface="Wingdings" panose="05000000000000000000" pitchFamily="2" charset="2"/>
              <a:buChar char="ü"/>
            </a:pPr>
            <a:endParaRPr lang="en-US" sz="2000" i="1" dirty="0">
              <a:latin typeface="+mn-lt"/>
            </a:endParaRPr>
          </a:p>
          <a:p>
            <a:pPr marL="800100" lvl="1" indent="-342900" algn="just" eaLnBrk="0" hangingPunct="0">
              <a:lnSpc>
                <a:spcPct val="110000"/>
              </a:lnSpc>
              <a:spcBef>
                <a:spcPts val="480"/>
              </a:spcBef>
              <a:buFont typeface="Wingdings" panose="05000000000000000000" pitchFamily="2" charset="2"/>
              <a:buChar char="§"/>
            </a:pPr>
            <a:r>
              <a:rPr lang="en-US" sz="2000" b="1" dirty="0" err="1" smtClean="0">
                <a:latin typeface="+mn-lt"/>
              </a:rPr>
              <a:t>Función</a:t>
            </a:r>
            <a:r>
              <a:rPr lang="en-US" sz="2000" b="1" dirty="0" smtClean="0">
                <a:latin typeface="+mn-lt"/>
              </a:rPr>
              <a:t>: </a:t>
            </a:r>
            <a:r>
              <a:rPr lang="en-GB" sz="2000" b="1" dirty="0" err="1" smtClean="0">
                <a:latin typeface="+mn-lt"/>
              </a:rPr>
              <a:t>setData</a:t>
            </a:r>
            <a:r>
              <a:rPr lang="en-GB" sz="2000" b="1" dirty="0" smtClean="0">
                <a:latin typeface="+mn-lt"/>
              </a:rPr>
              <a:t>()</a:t>
            </a:r>
            <a:endParaRPr lang="es-ES" sz="2000" b="1" dirty="0">
              <a:latin typeface="+mn-lt"/>
            </a:endParaRPr>
          </a:p>
          <a:p>
            <a:pPr marL="1257300" lvl="2" indent="-342900" algn="just" eaLnBrk="0" hangingPunct="0">
              <a:lnSpc>
                <a:spcPct val="110000"/>
              </a:lnSpc>
              <a:spcBef>
                <a:spcPts val="480"/>
              </a:spcBef>
              <a:buFont typeface="Arial" panose="020B0604020202020204" pitchFamily="34" charset="0"/>
              <a:buChar char="•"/>
            </a:pPr>
            <a:r>
              <a:rPr lang="en-US" sz="2000" b="1" dirty="0" err="1" smtClean="0">
                <a:latin typeface="+mn-lt"/>
              </a:rPr>
              <a:t>Sintaxis</a:t>
            </a:r>
            <a:r>
              <a:rPr lang="en-US" sz="2000" b="1" dirty="0" smtClean="0">
                <a:latin typeface="+mn-lt"/>
              </a:rPr>
              <a:t> : </a:t>
            </a:r>
            <a:r>
              <a:rPr lang="en-US" sz="2000" i="1" dirty="0" err="1" smtClean="0">
                <a:latin typeface="+mn-lt"/>
              </a:rPr>
              <a:t>setData</a:t>
            </a:r>
            <a:r>
              <a:rPr lang="en-US" sz="2000" i="1" dirty="0" smtClean="0">
                <a:latin typeface="+mn-lt"/>
              </a:rPr>
              <a:t>(v</a:t>
            </a:r>
            <a:r>
              <a:rPr lang="en-US" sz="2000" i="1" dirty="0">
                <a:latin typeface="+mn-lt"/>
              </a:rPr>
              <a:t>).</a:t>
            </a:r>
          </a:p>
          <a:p>
            <a:pPr marL="1714500" lvl="3" indent="-342900" algn="just" eaLnBrk="0" hangingPunct="0">
              <a:lnSpc>
                <a:spcPct val="110000"/>
              </a:lnSpc>
              <a:spcBef>
                <a:spcPts val="480"/>
              </a:spcBef>
              <a:buFont typeface="Wingdings" panose="05000000000000000000" pitchFamily="2" charset="2"/>
              <a:buChar char="ü"/>
            </a:pPr>
            <a:r>
              <a:rPr lang="en-US" sz="2000" i="1" dirty="0">
                <a:latin typeface="+mn-lt"/>
              </a:rPr>
              <a:t>v: </a:t>
            </a:r>
            <a:r>
              <a:rPr lang="es-ES" sz="2000" dirty="0" smtClean="0">
                <a:latin typeface="+mn-lt"/>
              </a:rPr>
              <a:t>Nuevo valor entre 1 y 31 para el día del mes.</a:t>
            </a:r>
          </a:p>
          <a:p>
            <a:pPr marL="1714500" lvl="3"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800100" lvl="1" indent="-342900" algn="just" eaLnBrk="0" hangingPunct="0">
              <a:lnSpc>
                <a:spcPct val="110000"/>
              </a:lnSpc>
              <a:spcBef>
                <a:spcPts val="480"/>
              </a:spcBef>
              <a:buFont typeface="Wingdings" panose="05000000000000000000" pitchFamily="2" charset="2"/>
              <a:buChar char="§"/>
            </a:pPr>
            <a:r>
              <a:rPr lang="en-US" sz="2000" b="1" dirty="0" err="1" smtClean="0">
                <a:latin typeface="+mn-lt"/>
              </a:rPr>
              <a:t>Función</a:t>
            </a:r>
            <a:r>
              <a:rPr lang="en-US" sz="2000" b="1" dirty="0" smtClean="0">
                <a:latin typeface="+mn-lt"/>
              </a:rPr>
              <a:t>: </a:t>
            </a:r>
            <a:r>
              <a:rPr lang="en-GB" sz="2000" b="1" dirty="0" err="1" smtClean="0">
                <a:latin typeface="+mn-lt"/>
              </a:rPr>
              <a:t>setMonth</a:t>
            </a:r>
            <a:r>
              <a:rPr lang="en-GB" sz="2000" b="1" dirty="0" smtClean="0">
                <a:latin typeface="+mn-lt"/>
              </a:rPr>
              <a:t> ()</a:t>
            </a:r>
            <a:endParaRPr lang="es-ES" sz="2000" b="1" dirty="0">
              <a:latin typeface="+mn-lt"/>
            </a:endParaRPr>
          </a:p>
          <a:p>
            <a:pPr marL="1257300" lvl="2" indent="-342900" algn="just" eaLnBrk="0" hangingPunct="0">
              <a:lnSpc>
                <a:spcPct val="110000"/>
              </a:lnSpc>
              <a:spcBef>
                <a:spcPts val="480"/>
              </a:spcBef>
              <a:buFont typeface="Arial" panose="020B0604020202020204" pitchFamily="34" charset="0"/>
              <a:buChar char="•"/>
            </a:pPr>
            <a:r>
              <a:rPr lang="en-US" sz="2000" b="1" dirty="0" err="1" smtClean="0">
                <a:latin typeface="+mn-lt"/>
              </a:rPr>
              <a:t>Sintaxis</a:t>
            </a:r>
            <a:r>
              <a:rPr lang="en-US" sz="2000" b="1" dirty="0" smtClean="0">
                <a:latin typeface="+mn-lt"/>
              </a:rPr>
              <a:t> : </a:t>
            </a:r>
            <a:r>
              <a:rPr lang="en-US" sz="2000" i="1" dirty="0" err="1" smtClean="0">
                <a:latin typeface="+mn-lt"/>
              </a:rPr>
              <a:t>setMonth</a:t>
            </a:r>
            <a:r>
              <a:rPr lang="en-US" sz="2000" i="1" dirty="0" smtClean="0">
                <a:latin typeface="+mn-lt"/>
              </a:rPr>
              <a:t>(v</a:t>
            </a:r>
            <a:r>
              <a:rPr lang="en-US" sz="2000" i="1" dirty="0">
                <a:latin typeface="+mn-lt"/>
              </a:rPr>
              <a:t>).</a:t>
            </a:r>
          </a:p>
          <a:p>
            <a:pPr marL="1714500" lvl="3" indent="-342900" algn="just" eaLnBrk="0" hangingPunct="0">
              <a:lnSpc>
                <a:spcPct val="110000"/>
              </a:lnSpc>
              <a:spcBef>
                <a:spcPts val="480"/>
              </a:spcBef>
              <a:buFont typeface="Wingdings" panose="05000000000000000000" pitchFamily="2" charset="2"/>
              <a:buChar char="ü"/>
            </a:pPr>
            <a:r>
              <a:rPr lang="en-US" sz="2000" i="1" dirty="0">
                <a:latin typeface="+mn-lt"/>
              </a:rPr>
              <a:t>v: </a:t>
            </a:r>
            <a:r>
              <a:rPr lang="es-ES" sz="2000" dirty="0" smtClean="0">
                <a:latin typeface="+mn-lt"/>
              </a:rPr>
              <a:t>Nuevo valor entre 1 y 12 para el mes.</a:t>
            </a:r>
          </a:p>
          <a:p>
            <a:pPr marL="1714500" lvl="3" indent="-342900" algn="just" eaLnBrk="0" hangingPunct="0">
              <a:lnSpc>
                <a:spcPct val="110000"/>
              </a:lnSpc>
              <a:spcBef>
                <a:spcPts val="480"/>
              </a:spcBef>
              <a:buFont typeface="Wingdings" panose="05000000000000000000" pitchFamily="2" charset="2"/>
              <a:buChar char="ü"/>
            </a:pPr>
            <a:endParaRPr lang="en-US" sz="2000" i="1" dirty="0">
              <a:latin typeface="+mn-lt"/>
            </a:endParaRPr>
          </a:p>
          <a:p>
            <a:pPr marL="800100" lvl="1" indent="-342900" algn="just" eaLnBrk="0" hangingPunct="0">
              <a:lnSpc>
                <a:spcPct val="110000"/>
              </a:lnSpc>
              <a:spcBef>
                <a:spcPts val="480"/>
              </a:spcBef>
              <a:buFont typeface="Wingdings" panose="05000000000000000000" pitchFamily="2" charset="2"/>
              <a:buChar char="§"/>
            </a:pPr>
            <a:r>
              <a:rPr lang="en-US" sz="2000" b="1" dirty="0" err="1" smtClean="0">
                <a:latin typeface="+mn-lt"/>
              </a:rPr>
              <a:t>Función</a:t>
            </a:r>
            <a:r>
              <a:rPr lang="en-US" sz="2000" b="1" dirty="0" smtClean="0">
                <a:latin typeface="+mn-lt"/>
              </a:rPr>
              <a:t>: </a:t>
            </a:r>
            <a:r>
              <a:rPr lang="en-GB" sz="2000" b="1" dirty="0" err="1" smtClean="0">
                <a:latin typeface="+mn-lt"/>
              </a:rPr>
              <a:t>setYear</a:t>
            </a:r>
            <a:r>
              <a:rPr lang="en-GB" sz="2000" b="1" dirty="0" smtClean="0">
                <a:latin typeface="+mn-lt"/>
              </a:rPr>
              <a:t>()</a:t>
            </a:r>
            <a:endParaRPr lang="es-ES" sz="2000" b="1" dirty="0">
              <a:latin typeface="+mn-lt"/>
            </a:endParaRPr>
          </a:p>
          <a:p>
            <a:pPr marL="1257300" lvl="2" indent="-342900" algn="just" eaLnBrk="0" hangingPunct="0">
              <a:lnSpc>
                <a:spcPct val="110000"/>
              </a:lnSpc>
              <a:spcBef>
                <a:spcPts val="480"/>
              </a:spcBef>
              <a:buFont typeface="Arial" panose="020B0604020202020204" pitchFamily="34" charset="0"/>
              <a:buChar char="•"/>
            </a:pPr>
            <a:r>
              <a:rPr lang="en-US" sz="2000" b="1" dirty="0" err="1" smtClean="0">
                <a:latin typeface="+mn-lt"/>
              </a:rPr>
              <a:t>Sintaxis</a:t>
            </a:r>
            <a:r>
              <a:rPr lang="en-US" sz="2000" b="1" dirty="0" smtClean="0">
                <a:latin typeface="+mn-lt"/>
              </a:rPr>
              <a:t> : </a:t>
            </a:r>
            <a:r>
              <a:rPr lang="en-US" sz="2000" i="1" dirty="0" err="1" smtClean="0">
                <a:latin typeface="+mn-lt"/>
              </a:rPr>
              <a:t>setYear</a:t>
            </a:r>
            <a:r>
              <a:rPr lang="en-US" sz="2000" i="1" dirty="0" smtClean="0">
                <a:latin typeface="+mn-lt"/>
              </a:rPr>
              <a:t>(v</a:t>
            </a:r>
            <a:r>
              <a:rPr lang="en-US" sz="2000" i="1" dirty="0">
                <a:latin typeface="+mn-lt"/>
              </a:rPr>
              <a:t>).</a:t>
            </a:r>
          </a:p>
          <a:p>
            <a:pPr marL="1714500" lvl="3" indent="-342900" algn="just" eaLnBrk="0" hangingPunct="0">
              <a:lnSpc>
                <a:spcPct val="110000"/>
              </a:lnSpc>
              <a:spcBef>
                <a:spcPts val="480"/>
              </a:spcBef>
              <a:buFont typeface="Wingdings" panose="05000000000000000000" pitchFamily="2" charset="2"/>
              <a:buChar char="ü"/>
            </a:pPr>
            <a:r>
              <a:rPr lang="en-US" sz="2000" i="1" dirty="0">
                <a:latin typeface="+mn-lt"/>
              </a:rPr>
              <a:t>v: </a:t>
            </a:r>
            <a:r>
              <a:rPr lang="es-ES" sz="2000" dirty="0" smtClean="0">
                <a:latin typeface="+mn-lt"/>
              </a:rPr>
              <a:t>Nuevo valor entre 0 y 99 para el año.</a:t>
            </a:r>
            <a:endParaRPr lang="en-US" sz="2000" i="1" dirty="0">
              <a:latin typeface="+mn-lt"/>
            </a:endParaRPr>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36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DISPOSITIVOS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36</a:t>
            </a:fld>
            <a:endParaRPr lang="el-GR" sz="1000" dirty="0"/>
          </a:p>
        </p:txBody>
      </p:sp>
    </p:spTree>
    <p:extLst>
      <p:ext uri="{BB962C8B-B14F-4D97-AF65-F5344CB8AC3E}">
        <p14:creationId xmlns:p14="http://schemas.microsoft.com/office/powerpoint/2010/main" val="2706283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437658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latin typeface="+mn-lt"/>
              </a:rPr>
              <a:t>EJEMPLO 1</a:t>
            </a:r>
            <a:r>
              <a:rPr lang="en-US" sz="2000" b="1" dirty="0">
                <a:latin typeface="+mn-lt"/>
              </a:rPr>
              <a:t>: </a:t>
            </a:r>
            <a:r>
              <a:rPr lang="en-US" sz="2000" b="1" dirty="0" smtClean="0">
                <a:latin typeface="+mn-lt"/>
              </a:rPr>
              <a:t>VERSIÓN DEL FIRMWARE</a:t>
            </a:r>
          </a:p>
          <a:p>
            <a:pPr marL="800100" lvl="1" indent="-342900" algn="just" eaLnBrk="0" hangingPunct="0">
              <a:lnSpc>
                <a:spcPct val="110000"/>
              </a:lnSpc>
              <a:spcBef>
                <a:spcPts val="480"/>
              </a:spcBef>
              <a:buFont typeface="Wingdings" panose="05000000000000000000" pitchFamily="2" charset="2"/>
              <a:buChar char="§"/>
            </a:pPr>
            <a:r>
              <a:rPr lang="es-ES" sz="2000" dirty="0" smtClean="0">
                <a:latin typeface="+mn-lt"/>
              </a:rPr>
              <a:t>Sobre la pantalla LCD se visualiza la versión del firmware que controla el medidor SRF02.</a:t>
            </a:r>
            <a:endParaRPr lang="en-US" sz="2000" i="1" dirty="0" smtClean="0">
              <a:latin typeface="+mn-lt"/>
            </a:endParaRPr>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37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EL BUS I2C – ÁREA DE PRÁCTICAS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37</a:t>
            </a:fld>
            <a:endParaRPr lang="el-GR" sz="1000" dirty="0"/>
          </a:p>
        </p:txBody>
      </p:sp>
      <p:pic>
        <p:nvPicPr>
          <p:cNvPr id="9" name="Imagen 85"/>
          <p:cNvPicPr/>
          <p:nvPr/>
        </p:nvPicPr>
        <p:blipFill>
          <a:blip r:embed="rId5">
            <a:extLst>
              <a:ext uri="{28A0092B-C50C-407E-A947-70E740481C1C}">
                <a14:useLocalDpi xmlns:a14="http://schemas.microsoft.com/office/drawing/2010/main" val="0"/>
              </a:ext>
            </a:extLst>
          </a:blip>
          <a:stretch>
            <a:fillRect/>
          </a:stretch>
        </p:blipFill>
        <p:spPr>
          <a:xfrm>
            <a:off x="1102659" y="1912488"/>
            <a:ext cx="6387353" cy="4523734"/>
          </a:xfrm>
          <a:prstGeom prst="rect">
            <a:avLst/>
          </a:prstGeom>
        </p:spPr>
      </p:pic>
    </p:spTree>
    <p:extLst>
      <p:ext uri="{BB962C8B-B14F-4D97-AF65-F5344CB8AC3E}">
        <p14:creationId xmlns:p14="http://schemas.microsoft.com/office/powerpoint/2010/main" val="77914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518142" cy="41729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latin typeface="+mn-lt"/>
              </a:rPr>
              <a:t>EJEMPLO 1: VERSIÓN DEL FIRMWARE</a:t>
            </a:r>
          </a:p>
          <a:p>
            <a:r>
              <a:rPr lang="es-ES" sz="2000" dirty="0" smtClean="0">
                <a:latin typeface="+mn-lt"/>
              </a:rPr>
              <a:t>En </a:t>
            </a:r>
            <a:r>
              <a:rPr lang="es-ES" sz="2000" dirty="0" err="1" smtClean="0">
                <a:latin typeface="+mn-lt"/>
              </a:rPr>
              <a:t>Arduino</a:t>
            </a:r>
            <a:r>
              <a:rPr lang="es-ES" sz="2000" dirty="0" smtClean="0">
                <a:latin typeface="+mn-lt"/>
              </a:rPr>
              <a:t> NANO las entradas analógicas A5 y A4 se comportan también como las señales SCL y SDA respectivamente del bus I2C. Se conectan con las resistencias </a:t>
            </a:r>
            <a:r>
              <a:rPr lang="es-ES" sz="2000" dirty="0" err="1" smtClean="0">
                <a:latin typeface="+mn-lt"/>
              </a:rPr>
              <a:t>pull</a:t>
            </a:r>
            <a:r>
              <a:rPr lang="es-ES" sz="2000" dirty="0" smtClean="0">
                <a:latin typeface="+mn-lt"/>
              </a:rPr>
              <a:t>-up R3 y R4 y con las patillas SCL y SDA del medidor SRF02.</a:t>
            </a:r>
            <a:endParaRPr lang="en-US" sz="3600" i="1" dirty="0" smtClean="0">
              <a:latin typeface="+mn-lt"/>
            </a:endParaRPr>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38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EL BUS I2C – ÁREA DE PRÁCTICAS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38</a:t>
            </a:fld>
            <a:endParaRPr lang="el-GR" sz="1000" dirty="0"/>
          </a:p>
        </p:txBody>
      </p:sp>
      <p:pic>
        <p:nvPicPr>
          <p:cNvPr id="12290" name="Picture 2"/>
          <p:cNvPicPr>
            <a:picLocks noChangeAspect="1" noChangeArrowheads="1"/>
          </p:cNvPicPr>
          <p:nvPr/>
        </p:nvPicPr>
        <p:blipFill>
          <a:blip r:embed="rId5"/>
          <a:srcRect l="2142" t="15322" r="4979" b="24961"/>
          <a:stretch>
            <a:fillRect/>
          </a:stretch>
        </p:blipFill>
        <p:spPr bwMode="auto">
          <a:xfrm>
            <a:off x="1938528" y="2295144"/>
            <a:ext cx="4992624" cy="3840480"/>
          </a:xfrm>
          <a:prstGeom prst="rect">
            <a:avLst/>
          </a:prstGeom>
          <a:noFill/>
          <a:ln w="9525">
            <a:noFill/>
            <a:miter lim="800000"/>
            <a:headEnd/>
            <a:tailEnd/>
          </a:ln>
          <a:effectLst/>
        </p:spPr>
      </p:pic>
    </p:spTree>
    <p:extLst>
      <p:ext uri="{BB962C8B-B14F-4D97-AF65-F5344CB8AC3E}">
        <p14:creationId xmlns:p14="http://schemas.microsoft.com/office/powerpoint/2010/main" val="2528636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78386" y="727041"/>
            <a:ext cx="8508998" cy="885575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latin typeface="+mn-lt"/>
              </a:rPr>
              <a:t>EJEMPLO 2: DISTANCIA</a:t>
            </a:r>
          </a:p>
          <a:p>
            <a:pPr marL="800100" lvl="1" indent="-342900" algn="just" eaLnBrk="0" hangingPunct="0">
              <a:lnSpc>
                <a:spcPct val="110000"/>
              </a:lnSpc>
              <a:spcBef>
                <a:spcPts val="480"/>
              </a:spcBef>
              <a:buFont typeface="Wingdings" panose="05000000000000000000" pitchFamily="2" charset="2"/>
              <a:buChar char="§"/>
            </a:pPr>
            <a:r>
              <a:rPr lang="es-ES" sz="1800" dirty="0" smtClean="0">
                <a:latin typeface="+mn-lt"/>
              </a:rPr>
              <a:t>En la pantalla se visualiza la distancia que hay entre el sensor y un objeto</a:t>
            </a:r>
            <a:r>
              <a:rPr lang="en-GB" sz="1800" dirty="0" smtClean="0">
                <a:latin typeface="+mn-lt"/>
              </a:rPr>
              <a:t>.</a:t>
            </a:r>
            <a:r>
              <a:rPr lang="en-US" sz="1800" b="1" dirty="0" smtClean="0">
                <a:latin typeface="+mn-lt"/>
              </a:rPr>
              <a:t> </a:t>
            </a:r>
          </a:p>
          <a:p>
            <a:endParaRPr lang="es-ES" sz="1800" dirty="0" smtClean="0">
              <a:latin typeface="+mn-lt"/>
            </a:endParaRPr>
          </a:p>
          <a:p>
            <a:r>
              <a:rPr lang="es-ES" sz="1800" dirty="0" smtClean="0">
                <a:latin typeface="+mn-lt"/>
              </a:rPr>
              <a:t>Paso 1: Se inicia la comunicación con el Slave SRF02 seleccionando el registro de comandos nº 0 donde se escribe el valor 81. Este comando inicia una nueva medida de la distancia expresada en centímetros.</a:t>
            </a:r>
          </a:p>
          <a:p>
            <a:endParaRPr lang="es-ES" sz="1800" dirty="0" smtClean="0">
              <a:latin typeface="+mn-lt"/>
            </a:endParaRPr>
          </a:p>
          <a:p>
            <a:r>
              <a:rPr lang="es-ES" sz="1800" dirty="0" smtClean="0">
                <a:latin typeface="+mn-lt"/>
              </a:rPr>
              <a:t>Paso 2: Ciclo de espera. El SRF02 necesita de un mínimo de 65 </a:t>
            </a:r>
            <a:r>
              <a:rPr lang="es-ES" sz="1800" dirty="0" err="1" smtClean="0">
                <a:latin typeface="+mn-lt"/>
              </a:rPr>
              <a:t>mS</a:t>
            </a:r>
            <a:r>
              <a:rPr lang="es-ES" sz="1800" dirty="0" smtClean="0">
                <a:latin typeface="+mn-lt"/>
              </a:rPr>
              <a:t> para obtener la medida de la distancia recién iniciada.</a:t>
            </a:r>
          </a:p>
          <a:p>
            <a:endParaRPr lang="es-ES" sz="1800" dirty="0" smtClean="0">
              <a:latin typeface="+mn-lt"/>
            </a:endParaRPr>
          </a:p>
          <a:p>
            <a:r>
              <a:rPr lang="es-ES" sz="1800" dirty="0" smtClean="0">
                <a:latin typeface="+mn-lt"/>
              </a:rPr>
              <a:t>Paso 3: Seleccionar el primer registro donde se guarda el resultado de la medida. En el registro nº 2 se obtiene el byte de más peso y en el nº 3 el byte de menos peso.</a:t>
            </a:r>
          </a:p>
          <a:p>
            <a:endParaRPr lang="es-ES" sz="1800" dirty="0" smtClean="0">
              <a:latin typeface="+mn-lt"/>
            </a:endParaRPr>
          </a:p>
          <a:p>
            <a:r>
              <a:rPr lang="es-ES" sz="1800" dirty="0" smtClean="0">
                <a:latin typeface="+mn-lt"/>
              </a:rPr>
              <a:t>Paso 4: Orden de lectura de los dos bytes que expresan el resultado de la medida y que se encuentra en los registros nº 2 y nº 3.</a:t>
            </a:r>
          </a:p>
          <a:p>
            <a:endParaRPr lang="es-ES" sz="1800" dirty="0" smtClean="0">
              <a:latin typeface="+mn-lt"/>
            </a:endParaRPr>
          </a:p>
          <a:p>
            <a:r>
              <a:rPr lang="es-ES" sz="1800" dirty="0" smtClean="0">
                <a:latin typeface="+mn-lt"/>
              </a:rPr>
              <a:t>Paso 5: Se leen ambos bytes y se fusionan para formar un número entero de 16 bits. Es el resultado que se visualizará en la pantalla LCD.</a:t>
            </a:r>
            <a:endParaRPr lang="en-US" sz="1800" dirty="0">
              <a:latin typeface="+mn-lt"/>
            </a:endParaRPr>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39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EL BUS I2C – ÁREA DE PRÁCTICAS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39</a:t>
            </a:fld>
            <a:endParaRPr lang="el-GR" sz="1000" dirty="0"/>
          </a:p>
        </p:txBody>
      </p:sp>
    </p:spTree>
    <p:extLst>
      <p:ext uri="{BB962C8B-B14F-4D97-AF65-F5344CB8AC3E}">
        <p14:creationId xmlns:p14="http://schemas.microsoft.com/office/powerpoint/2010/main" val="1324759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1236937"/>
            <a:ext cx="8454134" cy="359996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buFont typeface="Arial" pitchFamily="34" charset="0"/>
              <a:buChar char="•"/>
            </a:pPr>
            <a:r>
              <a:rPr lang="es-ES" sz="2000" dirty="0" smtClean="0">
                <a:latin typeface="+mn-lt"/>
              </a:rPr>
              <a:t> Es desarrollado por Philips en la década de los 90, ante la necesidad de interconectar diferentes circuitos integrados entre sí, en un mismo equipo o aparato comercial como pueden ser Receptores de Radio y TV, Vídeo</a:t>
            </a:r>
          </a:p>
          <a:p>
            <a:r>
              <a:rPr lang="es-ES" sz="2000" dirty="0" smtClean="0">
                <a:latin typeface="+mn-lt"/>
              </a:rPr>
              <a:t>reproductores/grabadores, </a:t>
            </a:r>
            <a:r>
              <a:rPr lang="es-ES" sz="2000" dirty="0" err="1" smtClean="0">
                <a:latin typeface="+mn-lt"/>
              </a:rPr>
              <a:t>DVDs</a:t>
            </a:r>
            <a:r>
              <a:rPr lang="es-ES" sz="2000" dirty="0" smtClean="0">
                <a:latin typeface="+mn-lt"/>
              </a:rPr>
              <a:t>, equipos de música, </a:t>
            </a:r>
            <a:r>
              <a:rPr lang="es-ES" sz="2000" dirty="0" err="1" smtClean="0">
                <a:latin typeface="+mn-lt"/>
              </a:rPr>
              <a:t>etc</a:t>
            </a:r>
            <a:r>
              <a:rPr lang="es-ES" sz="2000" dirty="0" smtClean="0">
                <a:latin typeface="+mn-lt"/>
              </a:rPr>
              <a:t>…</a:t>
            </a:r>
          </a:p>
          <a:p>
            <a:endParaRPr lang="es-ES" sz="2000" dirty="0" smtClean="0"/>
          </a:p>
          <a:p>
            <a:pPr>
              <a:buFont typeface="Arial" pitchFamily="34" charset="0"/>
              <a:buChar char="•"/>
            </a:pPr>
            <a:r>
              <a:rPr lang="es-ES" sz="2000" dirty="0" smtClean="0">
                <a:latin typeface="+mn-lt"/>
              </a:rPr>
              <a:t> Hoy en día se ha convertido en todo un estándar</a:t>
            </a:r>
          </a:p>
          <a:p>
            <a:endParaRPr lang="es-ES" sz="2000" i="1" dirty="0" smtClean="0">
              <a:latin typeface="+mn-lt"/>
            </a:endParaRPr>
          </a:p>
          <a:p>
            <a:r>
              <a:rPr lang="en-GB" sz="2000" i="1" dirty="0" err="1" smtClean="0">
                <a:latin typeface="+mn-lt"/>
              </a:rPr>
              <a:t>Más</a:t>
            </a:r>
            <a:r>
              <a:rPr lang="en-GB" sz="2000" i="1" dirty="0" smtClean="0">
                <a:latin typeface="+mn-lt"/>
              </a:rPr>
              <a:t> </a:t>
            </a:r>
            <a:r>
              <a:rPr lang="en-GB" sz="2000" i="1" dirty="0" err="1" smtClean="0">
                <a:latin typeface="+mn-lt"/>
              </a:rPr>
              <a:t>información</a:t>
            </a:r>
            <a:r>
              <a:rPr lang="en-GB" sz="2000" i="1" dirty="0" smtClean="0">
                <a:latin typeface="+mn-lt"/>
              </a:rPr>
              <a:t>: </a:t>
            </a:r>
            <a:r>
              <a:rPr lang="en-US" sz="2000" i="1" dirty="0">
                <a:latin typeface="+mn-lt"/>
              </a:rPr>
              <a:t>http://www.nxp.com/products/interface_and_connectivity/i2c/</a:t>
            </a:r>
          </a:p>
          <a:p>
            <a:pPr algn="just" eaLnBrk="0" hangingPunct="0">
              <a:lnSpc>
                <a:spcPct val="110000"/>
              </a:lnSpc>
              <a:spcBef>
                <a:spcPts val="480"/>
              </a:spcBef>
            </a:pP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err="1" smtClean="0"/>
              <a:t>Protocolo</a:t>
            </a:r>
            <a:r>
              <a:rPr lang="en-US" dirty="0" smtClean="0"/>
              <a:t>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a:t>
            </a:fld>
            <a:endParaRPr lang="el-GR" sz="1000" dirty="0"/>
          </a:p>
        </p:txBody>
      </p:sp>
    </p:spTree>
    <p:extLst>
      <p:ext uri="{BB962C8B-B14F-4D97-AF65-F5344CB8AC3E}">
        <p14:creationId xmlns:p14="http://schemas.microsoft.com/office/powerpoint/2010/main" val="118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721223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latin typeface="+mn-lt"/>
              </a:rPr>
              <a:t>EJEMPLO 3: MÁS DISTANCIAS</a:t>
            </a:r>
          </a:p>
          <a:p>
            <a:pPr marL="800100" lvl="1" indent="-342900" algn="just" eaLnBrk="0" hangingPunct="0">
              <a:lnSpc>
                <a:spcPct val="110000"/>
              </a:lnSpc>
              <a:spcBef>
                <a:spcPts val="480"/>
              </a:spcBef>
              <a:buFont typeface="Wingdings" panose="05000000000000000000" pitchFamily="2" charset="2"/>
              <a:buChar char="§"/>
            </a:pPr>
            <a:r>
              <a:rPr lang="es-ES" sz="2000" dirty="0" smtClean="0">
                <a:latin typeface="+mn-lt"/>
              </a:rPr>
              <a:t>El SRF02 proporcionará los resultados en centímetros, pulgadas y microsegundos, que serán visualizados en la pantalla LCD</a:t>
            </a:r>
            <a:r>
              <a:rPr lang="en-GB" sz="2000" dirty="0" smtClean="0">
                <a:latin typeface="+mn-lt"/>
              </a:rPr>
              <a:t>.</a:t>
            </a:r>
            <a:r>
              <a:rPr lang="en-US" sz="2000" b="1" dirty="0" smtClean="0">
                <a:latin typeface="+mn-lt"/>
              </a:rPr>
              <a:t> </a:t>
            </a:r>
          </a:p>
          <a:p>
            <a:pPr marL="1714500" lvl="3" indent="-342900" algn="just" eaLnBrk="0" hangingPunct="0">
              <a:lnSpc>
                <a:spcPct val="110000"/>
              </a:lnSpc>
              <a:spcBef>
                <a:spcPts val="480"/>
              </a:spcBef>
              <a:buFont typeface="Wingdings" panose="05000000000000000000" pitchFamily="2" charset="2"/>
              <a:buChar char="ü"/>
            </a:pPr>
            <a:r>
              <a:rPr lang="en-US" sz="2000" i="1" dirty="0" err="1" smtClean="0">
                <a:latin typeface="+mn-lt"/>
              </a:rPr>
              <a:t>medir</a:t>
            </a:r>
            <a:r>
              <a:rPr lang="en-US" sz="2000" i="1" dirty="0" smtClean="0">
                <a:latin typeface="+mn-lt"/>
              </a:rPr>
              <a:t>(cm</a:t>
            </a:r>
            <a:r>
              <a:rPr lang="en-US" sz="2000" i="1" dirty="0">
                <a:latin typeface="+mn-lt"/>
              </a:rPr>
              <a:t>): </a:t>
            </a:r>
            <a:r>
              <a:rPr lang="en-US" sz="2000" dirty="0" err="1" smtClean="0">
                <a:latin typeface="+mn-lt"/>
              </a:rPr>
              <a:t>Realiza</a:t>
            </a:r>
            <a:r>
              <a:rPr lang="en-US" sz="2000" dirty="0" smtClean="0">
                <a:latin typeface="+mn-lt"/>
              </a:rPr>
              <a:t> la </a:t>
            </a:r>
            <a:r>
              <a:rPr lang="en-US" sz="2000" dirty="0" err="1" smtClean="0">
                <a:latin typeface="+mn-lt"/>
              </a:rPr>
              <a:t>medida</a:t>
            </a:r>
            <a:r>
              <a:rPr lang="en-US" sz="2000" dirty="0" smtClean="0">
                <a:latin typeface="+mn-lt"/>
              </a:rPr>
              <a:t> en </a:t>
            </a:r>
            <a:r>
              <a:rPr lang="en-US" sz="2000" dirty="0" err="1" smtClean="0">
                <a:latin typeface="+mn-lt"/>
              </a:rPr>
              <a:t>centímetros</a:t>
            </a:r>
            <a:r>
              <a:rPr lang="en-US" sz="2000" dirty="0" smtClean="0">
                <a:latin typeface="+mn-lt"/>
              </a:rPr>
              <a:t>.</a:t>
            </a:r>
          </a:p>
          <a:p>
            <a:pPr marL="1714500" lvl="3" indent="-342900" algn="just" eaLnBrk="0" hangingPunct="0">
              <a:lnSpc>
                <a:spcPct val="110000"/>
              </a:lnSpc>
              <a:spcBef>
                <a:spcPts val="480"/>
              </a:spcBef>
              <a:buFont typeface="Wingdings" panose="05000000000000000000" pitchFamily="2" charset="2"/>
              <a:buChar char="ü"/>
            </a:pPr>
            <a:r>
              <a:rPr lang="en-US" sz="2000" i="1" dirty="0" err="1" smtClean="0">
                <a:latin typeface="+mn-lt"/>
              </a:rPr>
              <a:t>medir</a:t>
            </a:r>
            <a:r>
              <a:rPr lang="en-US" sz="2000" i="1" dirty="0" smtClean="0">
                <a:latin typeface="+mn-lt"/>
              </a:rPr>
              <a:t>(in</a:t>
            </a:r>
            <a:r>
              <a:rPr lang="en-US" sz="2000" i="1" dirty="0">
                <a:latin typeface="+mn-lt"/>
              </a:rPr>
              <a:t>): </a:t>
            </a:r>
            <a:r>
              <a:rPr lang="en-US" sz="2000" dirty="0" err="1" smtClean="0">
                <a:latin typeface="+mn-lt"/>
              </a:rPr>
              <a:t>Realiza</a:t>
            </a:r>
            <a:r>
              <a:rPr lang="en-US" sz="2000" dirty="0" smtClean="0">
                <a:latin typeface="+mn-lt"/>
              </a:rPr>
              <a:t> la </a:t>
            </a:r>
            <a:r>
              <a:rPr lang="en-US" sz="2000" dirty="0" err="1" smtClean="0">
                <a:latin typeface="+mn-lt"/>
              </a:rPr>
              <a:t>medida</a:t>
            </a:r>
            <a:r>
              <a:rPr lang="en-US" sz="2000" dirty="0" smtClean="0">
                <a:latin typeface="+mn-lt"/>
              </a:rPr>
              <a:t> en </a:t>
            </a:r>
            <a:r>
              <a:rPr lang="en-US" sz="2000" dirty="0" err="1" smtClean="0">
                <a:latin typeface="+mn-lt"/>
              </a:rPr>
              <a:t>pulgadas</a:t>
            </a:r>
            <a:r>
              <a:rPr lang="en-US" sz="2000" dirty="0" smtClean="0">
                <a:latin typeface="+mn-lt"/>
              </a:rPr>
              <a:t> (inches).</a:t>
            </a:r>
            <a:endParaRPr lang="en-US" sz="2000" dirty="0">
              <a:latin typeface="+mn-lt"/>
            </a:endParaRPr>
          </a:p>
          <a:p>
            <a:pPr marL="1714500" lvl="3" indent="-342900" algn="just" eaLnBrk="0" hangingPunct="0">
              <a:lnSpc>
                <a:spcPct val="110000"/>
              </a:lnSpc>
              <a:spcBef>
                <a:spcPts val="480"/>
              </a:spcBef>
              <a:buFont typeface="Wingdings" panose="05000000000000000000" pitchFamily="2" charset="2"/>
              <a:buChar char="ü"/>
            </a:pPr>
            <a:r>
              <a:rPr lang="en-US" sz="2000" i="1" dirty="0" err="1" smtClean="0">
                <a:latin typeface="+mn-lt"/>
              </a:rPr>
              <a:t>medir</a:t>
            </a:r>
            <a:r>
              <a:rPr lang="en-US" sz="2000" i="1" dirty="0" smtClean="0">
                <a:latin typeface="+mn-lt"/>
              </a:rPr>
              <a:t>(</a:t>
            </a:r>
            <a:r>
              <a:rPr lang="en-US" sz="2000" i="1" dirty="0" err="1" smtClean="0">
                <a:latin typeface="+mn-lt"/>
              </a:rPr>
              <a:t>uS</a:t>
            </a:r>
            <a:r>
              <a:rPr lang="en-US" sz="2000" i="1" dirty="0">
                <a:latin typeface="+mn-lt"/>
              </a:rPr>
              <a:t>): </a:t>
            </a:r>
            <a:r>
              <a:rPr lang="en-US" sz="2000" dirty="0" err="1" smtClean="0">
                <a:latin typeface="+mn-lt"/>
              </a:rPr>
              <a:t>Realiza</a:t>
            </a:r>
            <a:r>
              <a:rPr lang="en-US" sz="2000" dirty="0" smtClean="0">
                <a:latin typeface="+mn-lt"/>
              </a:rPr>
              <a:t> la </a:t>
            </a:r>
            <a:r>
              <a:rPr lang="en-US" sz="2000" dirty="0" err="1" smtClean="0">
                <a:latin typeface="+mn-lt"/>
              </a:rPr>
              <a:t>medida</a:t>
            </a:r>
            <a:r>
              <a:rPr lang="en-US" sz="2000" dirty="0" smtClean="0">
                <a:latin typeface="+mn-lt"/>
              </a:rPr>
              <a:t> en </a:t>
            </a:r>
            <a:r>
              <a:rPr lang="en-US" sz="2000" dirty="0" err="1" smtClean="0">
                <a:latin typeface="+mn-lt"/>
              </a:rPr>
              <a:t>microsegundos</a:t>
            </a:r>
            <a:r>
              <a:rPr lang="en-US" sz="2000" dirty="0" smtClean="0">
                <a:latin typeface="+mn-lt"/>
              </a:rPr>
              <a:t>.</a:t>
            </a:r>
          </a:p>
          <a:p>
            <a:pPr marL="1714500" lvl="3"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3" algn="just" eaLnBrk="0" hangingPunct="0">
              <a:lnSpc>
                <a:spcPct val="110000"/>
              </a:lnSpc>
              <a:spcBef>
                <a:spcPts val="480"/>
              </a:spcBef>
            </a:pPr>
            <a:r>
              <a:rPr lang="en-US" sz="2000" dirty="0" err="1" smtClean="0">
                <a:latin typeface="+mn-lt"/>
              </a:rPr>
              <a:t>Analiza</a:t>
            </a:r>
            <a:r>
              <a:rPr lang="en-US" sz="2000" dirty="0" smtClean="0">
                <a:latin typeface="+mn-lt"/>
              </a:rPr>
              <a:t> el </a:t>
            </a:r>
            <a:r>
              <a:rPr lang="en-US" sz="2000" dirty="0" err="1" smtClean="0">
                <a:latin typeface="+mn-lt"/>
              </a:rPr>
              <a:t>siguiente</a:t>
            </a:r>
            <a:r>
              <a:rPr lang="en-US" sz="2000" dirty="0" smtClean="0">
                <a:latin typeface="+mn-lt"/>
              </a:rPr>
              <a:t> </a:t>
            </a:r>
            <a:r>
              <a:rPr lang="en-US" sz="2000" dirty="0" err="1" smtClean="0">
                <a:latin typeface="+mn-lt"/>
              </a:rPr>
              <a:t>fragmento</a:t>
            </a:r>
            <a:r>
              <a:rPr lang="en-US" sz="2000" dirty="0" smtClean="0">
                <a:latin typeface="+mn-lt"/>
              </a:rPr>
              <a:t> del </a:t>
            </a:r>
            <a:r>
              <a:rPr lang="en-US" sz="2000" dirty="0" err="1" smtClean="0">
                <a:latin typeface="+mn-lt"/>
              </a:rPr>
              <a:t>programa</a:t>
            </a:r>
            <a:r>
              <a:rPr lang="en-US" sz="2000" dirty="0" smtClean="0">
                <a:latin typeface="+mn-lt"/>
              </a:rPr>
              <a:t>: </a:t>
            </a:r>
            <a:r>
              <a:rPr lang="en-US" sz="2000" dirty="0" smtClean="0"/>
              <a:t>	</a:t>
            </a:r>
          </a:p>
          <a:p>
            <a:pPr lvl="3" algn="just" eaLnBrk="0" hangingPunct="0">
              <a:lnSpc>
                <a:spcPct val="110000"/>
              </a:lnSpc>
              <a:spcBef>
                <a:spcPts val="480"/>
              </a:spcBef>
            </a:pPr>
            <a:r>
              <a:rPr lang="en-US" sz="2000" dirty="0"/>
              <a:t>	</a:t>
            </a:r>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40</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EL BUS I2C – ÁREA DE PRÁCTICAS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40</a:t>
            </a:fld>
            <a:endParaRPr lang="el-GR" sz="1000" dirty="0"/>
          </a:p>
        </p:txBody>
      </p:sp>
      <p:pic>
        <p:nvPicPr>
          <p:cNvPr id="13314" name="Picture 2"/>
          <p:cNvPicPr>
            <a:picLocks noChangeAspect="1" noChangeArrowheads="1"/>
          </p:cNvPicPr>
          <p:nvPr/>
        </p:nvPicPr>
        <p:blipFill>
          <a:blip r:embed="rId5"/>
          <a:srcRect l="16507" t="49015" r="20234" b="32481"/>
          <a:stretch>
            <a:fillRect/>
          </a:stretch>
        </p:blipFill>
        <p:spPr bwMode="auto">
          <a:xfrm>
            <a:off x="859537" y="4096512"/>
            <a:ext cx="7530708" cy="1762236"/>
          </a:xfrm>
          <a:prstGeom prst="rect">
            <a:avLst/>
          </a:prstGeom>
          <a:noFill/>
          <a:ln w="9525">
            <a:noFill/>
            <a:miter lim="800000"/>
            <a:headEnd/>
            <a:tailEnd/>
          </a:ln>
          <a:effectLst/>
        </p:spPr>
      </p:pic>
    </p:spTree>
    <p:extLst>
      <p:ext uri="{BB962C8B-B14F-4D97-AF65-F5344CB8AC3E}">
        <p14:creationId xmlns:p14="http://schemas.microsoft.com/office/powerpoint/2010/main" val="3626219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729430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latin typeface="+mn-lt"/>
              </a:rPr>
              <a:t>EJEMPLO 4: SISTEMA ANTICOLISIÓN</a:t>
            </a:r>
          </a:p>
          <a:p>
            <a:pPr marL="800100" lvl="1" indent="-342900" algn="just" eaLnBrk="0" hangingPunct="0">
              <a:lnSpc>
                <a:spcPct val="110000"/>
              </a:lnSpc>
              <a:spcBef>
                <a:spcPts val="480"/>
              </a:spcBef>
              <a:buFont typeface="Wingdings" panose="05000000000000000000" pitchFamily="2" charset="2"/>
              <a:buChar char="§"/>
            </a:pPr>
            <a:r>
              <a:rPr lang="es-ES" sz="2000" dirty="0" smtClean="0">
                <a:latin typeface="+mn-lt"/>
              </a:rPr>
              <a:t>Se trata de ir detectando la distancia del sensor SRF02 respecto a un objeto u obstáculo. Según se va reduciendo la distancia, y se alcanzan determinados límites, el piezoeléctrico conectado en la patilla de salida D13 va emitiendo una señal sonora de diferentes frecuencias a modo de aviso</a:t>
            </a:r>
            <a:r>
              <a:rPr lang="en-GB" sz="2000" dirty="0" smtClean="0">
                <a:latin typeface="+mn-lt"/>
              </a:rPr>
              <a:t>.</a:t>
            </a:r>
            <a:r>
              <a:rPr lang="en-US" sz="2000" b="1" dirty="0" smtClean="0">
                <a:latin typeface="+mn-lt"/>
              </a:rPr>
              <a:t> </a:t>
            </a:r>
            <a:endParaRPr lang="en-US" sz="2000" dirty="0">
              <a:latin typeface="+mn-lt"/>
            </a:endParaRPr>
          </a:p>
          <a:p>
            <a:pPr marL="342900" indent="-342900" algn="just" eaLnBrk="0" hangingPunct="0">
              <a:lnSpc>
                <a:spcPct val="110000"/>
              </a:lnSpc>
              <a:spcBef>
                <a:spcPts val="480"/>
              </a:spcBef>
              <a:buFont typeface="Wingdings" panose="05000000000000000000" pitchFamily="2" charset="2"/>
              <a:buChar char="§"/>
            </a:pPr>
            <a:r>
              <a:rPr lang="en-US" sz="2000" b="1" dirty="0" smtClean="0">
                <a:latin typeface="+mn-lt"/>
              </a:rPr>
              <a:t>EJEMPLO 5: DETECTOR DE VELOCIDAD</a:t>
            </a:r>
            <a:endParaRPr lang="en-US" sz="2000" b="1" dirty="0">
              <a:latin typeface="+mn-lt"/>
            </a:endParaRPr>
          </a:p>
          <a:p>
            <a:pPr marL="800100" lvl="1" indent="-342900" algn="just" eaLnBrk="0" hangingPunct="0">
              <a:lnSpc>
                <a:spcPct val="110000"/>
              </a:lnSpc>
              <a:spcBef>
                <a:spcPts val="480"/>
              </a:spcBef>
              <a:buFont typeface="Wingdings" panose="05000000000000000000" pitchFamily="2" charset="2"/>
              <a:buChar char="§"/>
            </a:pPr>
            <a:r>
              <a:rPr lang="es-ES" sz="2000" dirty="0" smtClean="0">
                <a:latin typeface="+mn-lt"/>
              </a:rPr>
              <a:t>Ejemplo experimental, que si bien es complicado comprobar su exactitud, si te puede dar una idea básica de cómo es un detector de velocidad</a:t>
            </a:r>
            <a:r>
              <a:rPr lang="en-GB" sz="2000" dirty="0" smtClean="0">
                <a:latin typeface="+mn-lt"/>
              </a:rPr>
              <a:t>.</a:t>
            </a:r>
            <a:r>
              <a:rPr lang="en-US" sz="2000" b="1" dirty="0" smtClean="0">
                <a:latin typeface="+mn-lt"/>
              </a:rPr>
              <a:t> </a:t>
            </a:r>
            <a:endParaRPr lang="en-US" sz="2000" dirty="0">
              <a:latin typeface="+mn-lt"/>
            </a:endParaRPr>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41</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EL BUS I2C – ÁREA DE PRÁCTICAS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41</a:t>
            </a:fld>
            <a:endParaRPr lang="el-GR" sz="1000" dirty="0"/>
          </a:p>
        </p:txBody>
      </p:sp>
      <p:pic>
        <p:nvPicPr>
          <p:cNvPr id="14338" name="Picture 2"/>
          <p:cNvPicPr>
            <a:picLocks noChangeAspect="1" noChangeArrowheads="1"/>
          </p:cNvPicPr>
          <p:nvPr/>
        </p:nvPicPr>
        <p:blipFill>
          <a:blip r:embed="rId5" cstate="print"/>
          <a:srcRect r="1485" b="2268"/>
          <a:stretch>
            <a:fillRect/>
          </a:stretch>
        </p:blipFill>
        <p:spPr bwMode="auto">
          <a:xfrm>
            <a:off x="2441447" y="4361688"/>
            <a:ext cx="4811533" cy="1883664"/>
          </a:xfrm>
          <a:prstGeom prst="rect">
            <a:avLst/>
          </a:prstGeom>
          <a:noFill/>
          <a:ln w="9525">
            <a:noFill/>
            <a:miter lim="800000"/>
            <a:headEnd/>
            <a:tailEnd/>
          </a:ln>
          <a:effectLst/>
        </p:spPr>
      </p:pic>
    </p:spTree>
    <p:extLst>
      <p:ext uri="{BB962C8B-B14F-4D97-AF65-F5344CB8AC3E}">
        <p14:creationId xmlns:p14="http://schemas.microsoft.com/office/powerpoint/2010/main" val="3242397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513473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latin typeface="+mn-lt"/>
              </a:rPr>
              <a:t>EJEMPLO 6: MEDIDOR DE ÁREAS</a:t>
            </a:r>
          </a:p>
          <a:p>
            <a:pPr marL="800100" lvl="1" indent="-342900" algn="just" eaLnBrk="0" hangingPunct="0">
              <a:lnSpc>
                <a:spcPct val="110000"/>
              </a:lnSpc>
              <a:spcBef>
                <a:spcPts val="480"/>
              </a:spcBef>
              <a:buFont typeface="Wingdings" panose="05000000000000000000" pitchFamily="2" charset="2"/>
              <a:buChar char="§"/>
            </a:pPr>
            <a:r>
              <a:rPr lang="es-ES" sz="2000" dirty="0" smtClean="0">
                <a:latin typeface="+mn-lt"/>
              </a:rPr>
              <a:t>Estos medidores pueden emplear los ultrasonidos o la luz láser para medir las distancias. En nuestro caso, cómo no, vamos a emplear el medidor ultrasónico SRF02.</a:t>
            </a:r>
            <a:r>
              <a:rPr lang="en-US" sz="2000" b="1" dirty="0" smtClean="0">
                <a:latin typeface="+mn-lt"/>
              </a:rPr>
              <a:t> </a:t>
            </a:r>
            <a:endParaRPr lang="en-US" sz="2000" dirty="0">
              <a:latin typeface="+mn-lt"/>
            </a:endParaRPr>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42</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EL BUS I2C – ÁREA DE PRÁCTICAS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42</a:t>
            </a:fld>
            <a:endParaRPr lang="el-GR" sz="1000" dirty="0"/>
          </a:p>
        </p:txBody>
      </p:sp>
      <p:pic>
        <p:nvPicPr>
          <p:cNvPr id="10" name="Imagen 92"/>
          <p:cNvPicPr/>
          <p:nvPr/>
        </p:nvPicPr>
        <p:blipFill>
          <a:blip r:embed="rId5">
            <a:extLst>
              <a:ext uri="{28A0092B-C50C-407E-A947-70E740481C1C}">
                <a14:useLocalDpi xmlns:a14="http://schemas.microsoft.com/office/drawing/2010/main" val="0"/>
              </a:ext>
            </a:extLst>
          </a:blip>
          <a:stretch>
            <a:fillRect/>
          </a:stretch>
        </p:blipFill>
        <p:spPr>
          <a:xfrm>
            <a:off x="1960043" y="2190058"/>
            <a:ext cx="4803828" cy="4043414"/>
          </a:xfrm>
          <a:prstGeom prst="rect">
            <a:avLst/>
          </a:prstGeom>
        </p:spPr>
      </p:pic>
    </p:spTree>
    <p:extLst>
      <p:ext uri="{BB962C8B-B14F-4D97-AF65-F5344CB8AC3E}">
        <p14:creationId xmlns:p14="http://schemas.microsoft.com/office/powerpoint/2010/main" val="2935603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519885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latin typeface="+mn-lt"/>
              </a:rPr>
              <a:t>EJEMPLO 7: RELOJ EN TIEMPO REAL</a:t>
            </a:r>
          </a:p>
          <a:p>
            <a:pPr marL="800100" lvl="1" indent="-342900" algn="just" eaLnBrk="0" hangingPunct="0">
              <a:lnSpc>
                <a:spcPct val="110000"/>
              </a:lnSpc>
              <a:spcBef>
                <a:spcPts val="480"/>
              </a:spcBef>
              <a:buFont typeface="Wingdings" panose="05000000000000000000" pitchFamily="2" charset="2"/>
              <a:buChar char="§"/>
            </a:pPr>
            <a:r>
              <a:rPr lang="es-ES" sz="2000" dirty="0" smtClean="0">
                <a:latin typeface="+mn-lt"/>
              </a:rPr>
              <a:t>Se van a leer los 7 primeros registros internos para extraer de ellos y visualizar las horas, minutos y segundos que haya en ese momento</a:t>
            </a:r>
            <a:r>
              <a:rPr lang="en-GB" sz="2000" dirty="0" smtClean="0">
                <a:latin typeface="+mn-lt"/>
              </a:rPr>
              <a:t>.</a:t>
            </a:r>
            <a:r>
              <a:rPr lang="en-US" sz="2000" b="1" dirty="0" smtClean="0">
                <a:latin typeface="+mn-lt"/>
              </a:rPr>
              <a:t> </a:t>
            </a:r>
            <a:endParaRPr lang="en-US" sz="2000" dirty="0">
              <a:latin typeface="+mn-lt"/>
            </a:endParaRPr>
          </a:p>
          <a:p>
            <a:pPr marL="342900" indent="-342900" algn="just" eaLnBrk="0" hangingPunct="0">
              <a:lnSpc>
                <a:spcPct val="110000"/>
              </a:lnSpc>
              <a:spcBef>
                <a:spcPts val="480"/>
              </a:spcBef>
              <a:buFont typeface="Wingdings" panose="05000000000000000000" pitchFamily="2" charset="2"/>
              <a:buChar char="§"/>
            </a:pPr>
            <a:r>
              <a:rPr lang="en-US" sz="2000" b="1" dirty="0" smtClean="0">
                <a:latin typeface="+mn-lt"/>
              </a:rPr>
              <a:t> </a:t>
            </a:r>
            <a:endParaRPr lang="en-US" sz="2000" dirty="0">
              <a:latin typeface="+mn-lt"/>
            </a:endParaRPr>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43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EL BUS I2C – ÁREA DE PRÁCTICAS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43</a:t>
            </a:fld>
            <a:endParaRPr lang="el-GR" sz="1000" dirty="0"/>
          </a:p>
        </p:txBody>
      </p:sp>
      <p:pic>
        <p:nvPicPr>
          <p:cNvPr id="11" name="Imagen 94"/>
          <p:cNvPicPr/>
          <p:nvPr/>
        </p:nvPicPr>
        <p:blipFill>
          <a:blip r:embed="rId5">
            <a:extLst>
              <a:ext uri="{28A0092B-C50C-407E-A947-70E740481C1C}">
                <a14:useLocalDpi xmlns:a14="http://schemas.microsoft.com/office/drawing/2010/main" val="0"/>
              </a:ext>
            </a:extLst>
          </a:blip>
          <a:stretch>
            <a:fillRect/>
          </a:stretch>
        </p:blipFill>
        <p:spPr>
          <a:xfrm>
            <a:off x="232666" y="1939184"/>
            <a:ext cx="5607423" cy="4368166"/>
          </a:xfrm>
          <a:prstGeom prst="rect">
            <a:avLst/>
          </a:prstGeom>
        </p:spPr>
      </p:pic>
      <p:pic>
        <p:nvPicPr>
          <p:cNvPr id="15362" name="Picture 2"/>
          <p:cNvPicPr>
            <a:picLocks noChangeAspect="1" noChangeArrowheads="1"/>
          </p:cNvPicPr>
          <p:nvPr/>
        </p:nvPicPr>
        <p:blipFill>
          <a:blip r:embed="rId6"/>
          <a:srcRect/>
          <a:stretch>
            <a:fillRect/>
          </a:stretch>
        </p:blipFill>
        <p:spPr bwMode="auto">
          <a:xfrm>
            <a:off x="5513020" y="2853392"/>
            <a:ext cx="3365804" cy="1700320"/>
          </a:xfrm>
          <a:prstGeom prst="rect">
            <a:avLst/>
          </a:prstGeom>
          <a:noFill/>
          <a:ln w="9525">
            <a:noFill/>
            <a:miter lim="800000"/>
            <a:headEnd/>
            <a:tailEnd/>
          </a:ln>
          <a:effectLst/>
        </p:spPr>
      </p:pic>
    </p:spTree>
    <p:extLst>
      <p:ext uri="{BB962C8B-B14F-4D97-AF65-F5344CB8AC3E}">
        <p14:creationId xmlns:p14="http://schemas.microsoft.com/office/powerpoint/2010/main" val="2003424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587596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latin typeface="+mn-lt"/>
              </a:rPr>
              <a:t>EJEMPLO 8: RELOJ/CALENDARIO 1ª PARTE</a:t>
            </a:r>
          </a:p>
          <a:p>
            <a:pPr marL="800100" lvl="1" indent="-342900" algn="just" eaLnBrk="0" hangingPunct="0">
              <a:lnSpc>
                <a:spcPct val="110000"/>
              </a:lnSpc>
              <a:spcBef>
                <a:spcPts val="480"/>
              </a:spcBef>
              <a:buFont typeface="Wingdings" panose="05000000000000000000" pitchFamily="2" charset="2"/>
              <a:buChar char="§"/>
            </a:pPr>
            <a:r>
              <a:rPr lang="es-ES" sz="2000" dirty="0" smtClean="0">
                <a:latin typeface="+mn-lt"/>
              </a:rPr>
              <a:t>Como si fuera una continuación del ejemplo anterior, en este se visualiza en el LCD la fecha y la hora. Para ello se han creado dos nuevas funciones que podrás usar en posteriores proyectos o aplicaciones: </a:t>
            </a:r>
            <a:r>
              <a:rPr lang="es-ES" sz="2000" dirty="0" err="1" smtClean="0">
                <a:latin typeface="+mn-lt"/>
              </a:rPr>
              <a:t>visuFecha</a:t>
            </a:r>
            <a:r>
              <a:rPr lang="es-ES" sz="2000" dirty="0" smtClean="0">
                <a:latin typeface="+mn-lt"/>
              </a:rPr>
              <a:t>() y </a:t>
            </a:r>
            <a:r>
              <a:rPr lang="es-ES" sz="2000" dirty="0" err="1" smtClean="0">
                <a:latin typeface="+mn-lt"/>
              </a:rPr>
              <a:t>visuHora</a:t>
            </a:r>
            <a:r>
              <a:rPr lang="es-ES" sz="2000" dirty="0" smtClean="0">
                <a:latin typeface="+mn-lt"/>
              </a:rPr>
              <a:t>()</a:t>
            </a:r>
            <a:r>
              <a:rPr lang="en-GB" sz="2000" dirty="0" smtClean="0">
                <a:latin typeface="+mn-lt"/>
              </a:rPr>
              <a:t>.</a:t>
            </a:r>
            <a:r>
              <a:rPr lang="en-US" sz="2000" b="1" dirty="0" smtClean="0">
                <a:latin typeface="+mn-lt"/>
              </a:rPr>
              <a:t> </a:t>
            </a:r>
            <a:endParaRPr lang="en-US" sz="2000" dirty="0">
              <a:latin typeface="+mn-lt"/>
            </a:endParaRPr>
          </a:p>
          <a:p>
            <a:pPr marL="342900" indent="-342900" algn="just" eaLnBrk="0" hangingPunct="0">
              <a:lnSpc>
                <a:spcPct val="110000"/>
              </a:lnSpc>
              <a:spcBef>
                <a:spcPts val="480"/>
              </a:spcBef>
            </a:pPr>
            <a:endParaRPr lang="en-US" sz="2000" dirty="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44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EL BUS I2C – ÁREA DE PRÁCTICAS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44</a:t>
            </a:fld>
            <a:endParaRPr lang="el-GR" sz="1000" dirty="0"/>
          </a:p>
        </p:txBody>
      </p:sp>
    </p:spTree>
    <p:extLst>
      <p:ext uri="{BB962C8B-B14F-4D97-AF65-F5344CB8AC3E}">
        <p14:creationId xmlns:p14="http://schemas.microsoft.com/office/powerpoint/2010/main" val="3587222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587596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latin typeface="+mn-lt"/>
              </a:rPr>
              <a:t>EJEMPLO 9: RELOJ/CALENDARIO 2ª PARTE</a:t>
            </a:r>
          </a:p>
          <a:p>
            <a:pPr marL="800100" lvl="1" indent="-342900" algn="just" eaLnBrk="0" hangingPunct="0">
              <a:lnSpc>
                <a:spcPct val="110000"/>
              </a:lnSpc>
              <a:spcBef>
                <a:spcPts val="480"/>
              </a:spcBef>
              <a:buFont typeface="Wingdings" panose="05000000000000000000" pitchFamily="2" charset="2"/>
              <a:buChar char="§"/>
            </a:pPr>
            <a:r>
              <a:rPr lang="es-ES" sz="2000" dirty="0" smtClean="0">
                <a:latin typeface="+mn-lt"/>
              </a:rPr>
              <a:t>El ejemplo utiliza las funciones </a:t>
            </a:r>
            <a:r>
              <a:rPr lang="es-ES" sz="2000" dirty="0" err="1" smtClean="0">
                <a:latin typeface="+mn-lt"/>
              </a:rPr>
              <a:t>visuFecha</a:t>
            </a:r>
            <a:r>
              <a:rPr lang="es-ES" sz="2000" dirty="0" smtClean="0">
                <a:latin typeface="+mn-lt"/>
              </a:rPr>
              <a:t>() y </a:t>
            </a:r>
            <a:r>
              <a:rPr lang="es-ES" sz="2000" dirty="0" err="1" smtClean="0">
                <a:latin typeface="+mn-lt"/>
              </a:rPr>
              <a:t>visuHora</a:t>
            </a:r>
            <a:r>
              <a:rPr lang="es-ES" sz="2000" dirty="0" smtClean="0">
                <a:latin typeface="+mn-lt"/>
              </a:rPr>
              <a:t>() anteriores para implementar un reloj/calendario completo con posibilidad de ajustar cualquiera de los siguientes campos: día de la semana, día del mes, mes, año, horas y minutos</a:t>
            </a:r>
            <a:r>
              <a:rPr lang="en-GB" sz="2000" dirty="0" smtClean="0">
                <a:latin typeface="+mn-lt"/>
              </a:rPr>
              <a:t>.</a:t>
            </a:r>
            <a:r>
              <a:rPr lang="en-US" sz="2000" b="1" dirty="0" smtClean="0">
                <a:latin typeface="+mn-lt"/>
              </a:rPr>
              <a:t> </a:t>
            </a:r>
            <a:endParaRPr lang="en-US" sz="2000" dirty="0">
              <a:latin typeface="+mn-lt"/>
            </a:endParaRPr>
          </a:p>
          <a:p>
            <a:pPr marL="342900" indent="-342900" algn="just" eaLnBrk="0" hangingPunct="0">
              <a:lnSpc>
                <a:spcPct val="110000"/>
              </a:lnSpc>
              <a:spcBef>
                <a:spcPts val="480"/>
              </a:spcBef>
              <a:buFont typeface="Wingdings" panose="05000000000000000000" pitchFamily="2" charset="2"/>
              <a:buChar char="§"/>
            </a:pPr>
            <a:r>
              <a:rPr lang="en-US" sz="2000" b="1" dirty="0" smtClean="0"/>
              <a:t> </a:t>
            </a:r>
            <a:endParaRPr lang="en-US" sz="2000" dirty="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45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EL BUS I2C – ÁREA DE PRÁCTICAS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45</a:t>
            </a:fld>
            <a:endParaRPr lang="el-GR" sz="1000" dirty="0"/>
          </a:p>
        </p:txBody>
      </p:sp>
      <p:pic>
        <p:nvPicPr>
          <p:cNvPr id="13" name="Imagen 98"/>
          <p:cNvPicPr/>
          <p:nvPr/>
        </p:nvPicPr>
        <p:blipFill>
          <a:blip r:embed="rId5">
            <a:extLst>
              <a:ext uri="{28A0092B-C50C-407E-A947-70E740481C1C}">
                <a14:useLocalDpi xmlns:a14="http://schemas.microsoft.com/office/drawing/2010/main" val="0"/>
              </a:ext>
            </a:extLst>
          </a:blip>
          <a:stretch>
            <a:fillRect/>
          </a:stretch>
        </p:blipFill>
        <p:spPr>
          <a:xfrm>
            <a:off x="1963271" y="2504063"/>
            <a:ext cx="4589929" cy="4166449"/>
          </a:xfrm>
          <a:prstGeom prst="rect">
            <a:avLst/>
          </a:prstGeom>
        </p:spPr>
      </p:pic>
    </p:spTree>
    <p:extLst>
      <p:ext uri="{BB962C8B-B14F-4D97-AF65-F5344CB8AC3E}">
        <p14:creationId xmlns:p14="http://schemas.microsoft.com/office/powerpoint/2010/main" val="3769586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745329"/>
            <a:ext cx="8454134" cy="621452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smtClean="0"/>
              <a:t>EJEMPLO 10: CARTEL PUBLICITARIO</a:t>
            </a:r>
          </a:p>
          <a:p>
            <a:pPr marL="800100" lvl="1" indent="-342900" algn="just" eaLnBrk="0" hangingPunct="0">
              <a:lnSpc>
                <a:spcPct val="110000"/>
              </a:lnSpc>
              <a:spcBef>
                <a:spcPts val="480"/>
              </a:spcBef>
              <a:buFont typeface="Wingdings" panose="05000000000000000000" pitchFamily="2" charset="2"/>
              <a:buChar char="§"/>
            </a:pPr>
            <a:r>
              <a:rPr lang="es-ES" sz="2000" dirty="0" smtClean="0"/>
              <a:t>Mediante el protocolo I2C accedes al reloj/calendario DS1307 para extraer la fecha y la hora. Por otra parte, mediante el protocolo 1-wire, vas a comunicar con el sensor DHT11 de la unidad anterior para obtener la temperatura ambiente y la humedad relativa.</a:t>
            </a:r>
          </a:p>
          <a:p>
            <a:pPr marL="342900" indent="-342900" algn="just" eaLnBrk="0" hangingPunct="0">
              <a:lnSpc>
                <a:spcPct val="110000"/>
              </a:lnSpc>
              <a:spcBef>
                <a:spcPts val="480"/>
              </a:spcBef>
            </a:pPr>
            <a:endParaRPr lang="en-US" sz="2000" dirty="0"/>
          </a:p>
          <a:p>
            <a:pPr marL="1714500" lvl="3" indent="-342900" algn="just" eaLnBrk="0" hangingPunct="0">
              <a:lnSpc>
                <a:spcPct val="110000"/>
              </a:lnSpc>
              <a:spcBef>
                <a:spcPts val="480"/>
              </a:spcBef>
              <a:buFont typeface="Wingdings" panose="05000000000000000000" pitchFamily="2" charset="2"/>
              <a:buChar char="ü"/>
            </a:pPr>
            <a:endParaRPr lang="en-US" sz="2000" i="1" dirty="0"/>
          </a:p>
          <a:p>
            <a:pPr marL="1714500" lvl="3" indent="-342900" algn="just" eaLnBrk="0" hangingPunct="0">
              <a:lnSpc>
                <a:spcPct val="110000"/>
              </a:lnSpc>
              <a:spcBef>
                <a:spcPts val="480"/>
              </a:spcBef>
              <a:buFont typeface="Wingdings" panose="05000000000000000000" pitchFamily="2" charset="2"/>
              <a:buChar char="ü"/>
            </a:pPr>
            <a:endParaRPr lang="en-US" sz="2000" i="1" dirty="0" smtClean="0"/>
          </a:p>
          <a:p>
            <a:pPr lvl="2" algn="just" eaLnBrk="0" hangingPunct="0">
              <a:lnSpc>
                <a:spcPct val="110000"/>
              </a:lnSpc>
              <a:spcBef>
                <a:spcPts val="480"/>
              </a:spcBef>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endParaRPr lang="en-US" sz="2000" dirty="0">
              <a:latin typeface="+mn-lt"/>
            </a:endParaRPr>
          </a:p>
          <a:p>
            <a:pPr lvl="2" algn="just" eaLnBrk="0" hangingPunct="0">
              <a:lnSpc>
                <a:spcPct val="110000"/>
              </a:lnSpc>
              <a:spcBef>
                <a:spcPts val="480"/>
              </a:spcBef>
            </a:pPr>
            <a:endParaRPr lang="es-ES" sz="2000" dirty="0">
              <a:latin typeface="+mn-lt"/>
            </a:endParaRPr>
          </a:p>
          <a:p>
            <a:pPr lvl="2" algn="just" eaLnBrk="0" hangingPunct="0">
              <a:lnSpc>
                <a:spcPct val="110000"/>
              </a:lnSpc>
              <a:spcBef>
                <a:spcPts val="480"/>
              </a:spcBef>
            </a:pPr>
            <a:endParaRPr lang="en-GB" sz="2000" dirty="0" smtClean="0">
              <a:latin typeface="+mn-lt"/>
            </a:endParaRPr>
          </a:p>
          <a:p>
            <a:pPr lvl="1" algn="just" eaLnBrk="0" hangingPunct="0">
              <a:lnSpc>
                <a:spcPct val="110000"/>
              </a:lnSpc>
              <a:spcBef>
                <a:spcPts val="480"/>
              </a:spcBef>
            </a:pPr>
            <a:r>
              <a:rPr lang="en-US" sz="2000" dirty="0" smtClean="0">
                <a:latin typeface="+mn-lt"/>
              </a:rPr>
              <a:t> </a:t>
            </a:r>
            <a:endParaRPr lang="en-US" sz="20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46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EL BUS I2C – ÁREA DE PRÁCTICAS</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46</a:t>
            </a:fld>
            <a:endParaRPr lang="el-GR" sz="1000" dirty="0"/>
          </a:p>
        </p:txBody>
      </p:sp>
    </p:spTree>
    <p:extLst>
      <p:ext uri="{BB962C8B-B14F-4D97-AF65-F5344CB8AC3E}">
        <p14:creationId xmlns:p14="http://schemas.microsoft.com/office/powerpoint/2010/main" val="2398588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39"/>
            <a:ext cx="9144000" cy="1180531"/>
          </a:xfrm>
          <a:prstGeom prst="rect">
            <a:avLst/>
          </a:prstGeom>
          <a:gradFill flip="none" rotWithShape="1">
            <a:gsLst>
              <a:gs pos="0">
                <a:schemeClr val="accent1"/>
              </a:gs>
              <a:gs pos="33000">
                <a:schemeClr val="accent1">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Imagen 50">
            <a:extLst>
              <a:ext uri="{FF2B5EF4-FFF2-40B4-BE49-F238E27FC236}">
                <a16:creationId xmlns="" xmlns:a16="http://schemas.microsoft.com/office/drawing/2014/main"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1371600"/>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prstClr val="white"/>
                </a:solidFill>
              </a:rPr>
              <a:t>UNIDAD 13 </a:t>
            </a:r>
            <a:r>
              <a:rPr lang="en-GB" sz="3600" b="1" dirty="0" smtClean="0"/>
              <a:t>EL BUS I2C</a:t>
            </a:r>
          </a:p>
          <a:p>
            <a:pPr algn="ctr"/>
            <a:r>
              <a:rPr lang="en-US" sz="3600" dirty="0" smtClean="0">
                <a:solidFill>
                  <a:prstClr val="white"/>
                </a:solidFill>
              </a:rPr>
              <a:t>GRACIAS</a:t>
            </a:r>
            <a:endParaRPr lang="en-US" sz="3600" dirty="0">
              <a:solidFill>
                <a:prstClr val="white"/>
              </a:solidFill>
            </a:endParaRPr>
          </a:p>
          <a:p>
            <a:pPr algn="ctr"/>
            <a:endParaRPr lang="el-GR" dirty="0"/>
          </a:p>
        </p:txBody>
      </p:sp>
      <p:pic>
        <p:nvPicPr>
          <p:cNvPr id="12" name="Imagen 34">
            <a:extLst>
              <a:ext uri="{FF2B5EF4-FFF2-40B4-BE49-F238E27FC236}">
                <a16:creationId xmlns="" xmlns:a16="http://schemas.microsoft.com/office/drawing/2014/main"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7081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938173"/>
            <a:ext cx="8454134" cy="342811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buFont typeface="Arial" pitchFamily="34" charset="0"/>
              <a:buChar char="•"/>
            </a:pPr>
            <a:r>
              <a:rPr lang="es-ES" sz="2000" dirty="0" smtClean="0">
                <a:latin typeface="+mn-lt"/>
              </a:rPr>
              <a:t> Un “bus” es un conjunto de una o varias patillas o señales eléctricas que son compartidas por uno o varios dispositivos para intercambiar información</a:t>
            </a:r>
            <a:r>
              <a:rPr lang="en-US" sz="2000" dirty="0" smtClean="0">
                <a:latin typeface="+mn-lt"/>
              </a:rPr>
              <a:t>.</a:t>
            </a:r>
          </a:p>
          <a:p>
            <a:pPr>
              <a:buFont typeface="Arial" pitchFamily="34" charset="0"/>
              <a:buChar char="•"/>
            </a:pPr>
            <a:r>
              <a:rPr lang="es-ES" sz="2000" dirty="0" smtClean="0">
                <a:latin typeface="+mn-lt"/>
              </a:rPr>
              <a:t> En el caso del I2C se emplean únicamente dos señales o patillas</a:t>
            </a:r>
            <a:endParaRPr lang="en-US" sz="2000" i="1" dirty="0">
              <a:latin typeface="+mn-lt"/>
            </a:endParaRPr>
          </a:p>
          <a:p>
            <a:pPr marL="269875" indent="-269875" algn="just" eaLnBrk="0" hangingPunct="0">
              <a:lnSpc>
                <a:spcPct val="110000"/>
              </a:lnSpc>
              <a:spcBef>
                <a:spcPts val="480"/>
              </a:spcBef>
              <a:buFont typeface="Wingdings" pitchFamily="2" charset="2"/>
              <a:buChar char="§"/>
            </a:pP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a:p>
            <a:pPr marL="269875" indent="-269875" algn="just" eaLnBrk="0" hangingPunct="0">
              <a:lnSpc>
                <a:spcPct val="110000"/>
              </a:lnSpc>
              <a:spcBef>
                <a:spcPts val="480"/>
              </a:spcBef>
              <a:buFont typeface="Wingdings" pitchFamily="2" charset="2"/>
              <a:buChar char="§"/>
            </a:pPr>
            <a:endParaRPr lang="en-US" sz="16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a:p>
            <a:pPr marL="269875" indent="-269875" algn="just" eaLnBrk="0" hangingPunct="0">
              <a:lnSpc>
                <a:spcPct val="110000"/>
              </a:lnSpc>
              <a:spcBef>
                <a:spcPts val="480"/>
              </a:spcBef>
              <a:buFont typeface="Wingdings" pitchFamily="2" charset="2"/>
              <a:buChar char="§"/>
            </a:pPr>
            <a:endParaRPr lang="en-US" sz="16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EL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5</a:t>
            </a:fld>
            <a:endParaRPr lang="el-GR" sz="1000" dirty="0"/>
          </a:p>
        </p:txBody>
      </p:sp>
      <p:pic>
        <p:nvPicPr>
          <p:cNvPr id="9" name="Imagen 26"/>
          <p:cNvPicPr/>
          <p:nvPr/>
        </p:nvPicPr>
        <p:blipFill>
          <a:blip r:embed="rId5" cstate="email">
            <a:extLst>
              <a:ext uri="{28A0092B-C50C-407E-A947-70E740481C1C}">
                <a14:useLocalDpi xmlns:a14="http://schemas.microsoft.com/office/drawing/2010/main" val="0"/>
              </a:ext>
            </a:extLst>
          </a:blip>
          <a:stretch>
            <a:fillRect/>
          </a:stretch>
        </p:blipFill>
        <p:spPr>
          <a:xfrm>
            <a:off x="1708769" y="1965802"/>
            <a:ext cx="5353664" cy="1599073"/>
          </a:xfrm>
          <a:prstGeom prst="rect">
            <a:avLst/>
          </a:prstGeom>
        </p:spPr>
      </p:pic>
      <p:graphicFrame>
        <p:nvGraphicFramePr>
          <p:cNvPr id="5" name="Tabela 4"/>
          <p:cNvGraphicFramePr>
            <a:graphicFrameLocks noGrp="1"/>
          </p:cNvGraphicFramePr>
          <p:nvPr>
            <p:extLst>
              <p:ext uri="{D42A27DB-BD31-4B8C-83A1-F6EECF244321}">
                <p14:modId xmlns:p14="http://schemas.microsoft.com/office/powerpoint/2010/main" val="970424706"/>
              </p:ext>
            </p:extLst>
          </p:nvPr>
        </p:nvGraphicFramePr>
        <p:xfrm>
          <a:off x="691524" y="4017299"/>
          <a:ext cx="7559150" cy="1780038"/>
        </p:xfrm>
        <a:graphic>
          <a:graphicData uri="http://schemas.openxmlformats.org/drawingml/2006/table">
            <a:tbl>
              <a:tblPr firstRow="1" bandRow="1">
                <a:tableStyleId>{5C22544A-7EE6-4342-B048-85BDC9FD1C3A}</a:tableStyleId>
              </a:tblPr>
              <a:tblGrid>
                <a:gridCol w="1151003"/>
                <a:gridCol w="6408147"/>
              </a:tblGrid>
              <a:tr h="499878">
                <a:tc>
                  <a:txBody>
                    <a:bodyPr/>
                    <a:lstStyle/>
                    <a:p>
                      <a:r>
                        <a:rPr lang="pt-PT" dirty="0" smtClean="0"/>
                        <a:t>NOMBRE</a:t>
                      </a:r>
                      <a:endParaRPr lang="pt-PT" dirty="0"/>
                    </a:p>
                  </a:txBody>
                  <a:tcPr/>
                </a:tc>
                <a:tc>
                  <a:txBody>
                    <a:bodyPr/>
                    <a:lstStyle/>
                    <a:p>
                      <a:r>
                        <a:rPr lang="pt-PT" dirty="0" smtClean="0"/>
                        <a:t>DESCRIPCIÓN</a:t>
                      </a:r>
                      <a:endParaRPr lang="pt-PT" dirty="0"/>
                    </a:p>
                  </a:txBody>
                  <a:tcPr/>
                </a:tc>
              </a:tr>
              <a:tr h="499878">
                <a:tc>
                  <a:txBody>
                    <a:bodyPr/>
                    <a:lstStyle/>
                    <a:p>
                      <a:r>
                        <a:rPr lang="pt-PT" dirty="0" smtClean="0"/>
                        <a:t>SCL</a:t>
                      </a:r>
                      <a:endParaRPr lang="pt-PT" dirty="0"/>
                    </a:p>
                  </a:txBody>
                  <a:tcPr/>
                </a:tc>
                <a:tc>
                  <a:txBody>
                    <a:bodyPr/>
                    <a:lstStyle/>
                    <a:p>
                      <a:r>
                        <a:rPr lang="es-ES" sz="1800" kern="1200" baseline="0" dirty="0" smtClean="0">
                          <a:solidFill>
                            <a:schemeClr val="dk1"/>
                          </a:solidFill>
                          <a:latin typeface="+mn-lt"/>
                          <a:ea typeface="+mn-ea"/>
                          <a:cs typeface="+mn-cs"/>
                        </a:rPr>
                        <a:t>Señal de reloj o sincronismo. En el caso del </a:t>
                      </a:r>
                      <a:r>
                        <a:rPr lang="es-ES" sz="1800" kern="1200" baseline="0" dirty="0" err="1" smtClean="0">
                          <a:solidFill>
                            <a:schemeClr val="dk1"/>
                          </a:solidFill>
                          <a:latin typeface="+mn-lt"/>
                          <a:ea typeface="+mn-ea"/>
                          <a:cs typeface="+mn-cs"/>
                        </a:rPr>
                        <a:t>Master</a:t>
                      </a:r>
                      <a:r>
                        <a:rPr lang="es-ES" sz="1800" kern="1200" baseline="0" dirty="0" smtClean="0">
                          <a:solidFill>
                            <a:schemeClr val="dk1"/>
                          </a:solidFill>
                          <a:latin typeface="+mn-lt"/>
                          <a:ea typeface="+mn-ea"/>
                          <a:cs typeface="+mn-cs"/>
                        </a:rPr>
                        <a:t> o Host siempre es de salida. En los Slave siempre es de entrada.</a:t>
                      </a:r>
                      <a:endParaRPr lang="pt-PT" dirty="0"/>
                    </a:p>
                  </a:txBody>
                  <a:tcPr/>
                </a:tc>
              </a:tr>
              <a:tr h="499878">
                <a:tc>
                  <a:txBody>
                    <a:bodyPr/>
                    <a:lstStyle/>
                    <a:p>
                      <a:r>
                        <a:rPr lang="pt-PT" dirty="0" smtClean="0"/>
                        <a:t>SDA</a:t>
                      </a:r>
                      <a:endParaRPr lang="pt-PT" dirty="0"/>
                    </a:p>
                  </a:txBody>
                  <a:tcPr/>
                </a:tc>
                <a:tc>
                  <a:txBody>
                    <a:bodyPr/>
                    <a:lstStyle/>
                    <a:p>
                      <a:r>
                        <a:rPr lang="es-ES" sz="1800" kern="1200" baseline="0" dirty="0" smtClean="0">
                          <a:solidFill>
                            <a:schemeClr val="dk1"/>
                          </a:solidFill>
                          <a:latin typeface="+mn-lt"/>
                          <a:ea typeface="+mn-ea"/>
                          <a:cs typeface="+mn-cs"/>
                        </a:rPr>
                        <a:t>Señal de datos. Es bidireccional. Los datos pueden circular desde el</a:t>
                      </a:r>
                    </a:p>
                    <a:p>
                      <a:r>
                        <a:rPr lang="es-ES" sz="1800" kern="1200" baseline="0" dirty="0" err="1" smtClean="0">
                          <a:solidFill>
                            <a:schemeClr val="dk1"/>
                          </a:solidFill>
                          <a:latin typeface="+mn-lt"/>
                          <a:ea typeface="+mn-ea"/>
                          <a:cs typeface="+mn-cs"/>
                        </a:rPr>
                        <a:t>Master</a:t>
                      </a:r>
                      <a:r>
                        <a:rPr lang="es-ES" sz="1800" kern="1200" baseline="0" dirty="0" smtClean="0">
                          <a:solidFill>
                            <a:schemeClr val="dk1"/>
                          </a:solidFill>
                          <a:latin typeface="+mn-lt"/>
                          <a:ea typeface="+mn-ea"/>
                          <a:cs typeface="+mn-cs"/>
                        </a:rPr>
                        <a:t> hacia el Slave o viceversa.</a:t>
                      </a:r>
                      <a:endParaRPr lang="pt-PT" sz="18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3252830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9753" y="983440"/>
            <a:ext cx="8454134" cy="742921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buFont typeface="Arial" pitchFamily="34" charset="0"/>
              <a:buChar char="•"/>
            </a:pPr>
            <a:r>
              <a:rPr lang="es-ES" sz="2000" dirty="0" smtClean="0">
                <a:latin typeface="+mn-lt"/>
              </a:rPr>
              <a:t> </a:t>
            </a:r>
            <a:r>
              <a:rPr lang="es-ES" sz="2000" i="1" dirty="0" smtClean="0">
                <a:latin typeface="+mn-lt"/>
              </a:rPr>
              <a:t>Emplea dos únicas señales, SCL y SDA, para la transferencia de información.</a:t>
            </a:r>
          </a:p>
          <a:p>
            <a:pPr>
              <a:buFont typeface="Arial" pitchFamily="34" charset="0"/>
              <a:buChar char="•"/>
            </a:pPr>
            <a:r>
              <a:rPr lang="es-ES" sz="2000" i="1" dirty="0" smtClean="0">
                <a:latin typeface="+mn-lt"/>
              </a:rPr>
              <a:t> Son en colector abierto por lo que siempre deben estar conectadas a +V mediante sendas resistencias </a:t>
            </a:r>
            <a:r>
              <a:rPr lang="es-ES" sz="2000" i="1" dirty="0" err="1" smtClean="0">
                <a:latin typeface="+mn-lt"/>
              </a:rPr>
              <a:t>pull</a:t>
            </a:r>
            <a:r>
              <a:rPr lang="es-ES" sz="2000" i="1" dirty="0" smtClean="0">
                <a:latin typeface="+mn-lt"/>
              </a:rPr>
              <a:t>-up.</a:t>
            </a:r>
          </a:p>
          <a:p>
            <a:pPr>
              <a:buFont typeface="Arial" pitchFamily="34" charset="0"/>
              <a:buChar char="•"/>
            </a:pPr>
            <a:r>
              <a:rPr lang="es-ES" sz="2000" i="1" dirty="0" smtClean="0">
                <a:latin typeface="+mn-lt"/>
              </a:rPr>
              <a:t> Velocidad de transferencia estándar de 100 </a:t>
            </a:r>
            <a:r>
              <a:rPr lang="es-ES" sz="2000" i="1" dirty="0" err="1" smtClean="0">
                <a:latin typeface="+mn-lt"/>
              </a:rPr>
              <a:t>Kbits</a:t>
            </a:r>
            <a:r>
              <a:rPr lang="es-ES" sz="2000" i="1" dirty="0" smtClean="0">
                <a:latin typeface="+mn-lt"/>
              </a:rPr>
              <a:t>/segundo. Puede haber dispositivos que trabajen con hasta 3 </a:t>
            </a:r>
            <a:r>
              <a:rPr lang="es-ES" sz="2000" i="1" dirty="0" err="1" smtClean="0">
                <a:latin typeface="+mn-lt"/>
              </a:rPr>
              <a:t>Mbits</a:t>
            </a:r>
            <a:r>
              <a:rPr lang="es-ES" sz="2000" i="1" dirty="0" smtClean="0">
                <a:latin typeface="+mn-lt"/>
              </a:rPr>
              <a:t>.</a:t>
            </a:r>
          </a:p>
          <a:p>
            <a:pPr>
              <a:buFont typeface="Arial" pitchFamily="34" charset="0"/>
              <a:buChar char="•"/>
            </a:pPr>
            <a:r>
              <a:rPr lang="es-ES" sz="2000" i="1" dirty="0" smtClean="0">
                <a:latin typeface="+mn-lt"/>
              </a:rPr>
              <a:t> Transferencia de datos orientados el byte. Siempre se transfieren una o más palabras de 8 bits.</a:t>
            </a:r>
          </a:p>
          <a:p>
            <a:pPr>
              <a:buFont typeface="Arial" pitchFamily="34" charset="0"/>
              <a:buChar char="•"/>
            </a:pPr>
            <a:r>
              <a:rPr lang="es-ES" sz="2000" i="1" dirty="0" smtClean="0">
                <a:latin typeface="+mn-lt"/>
              </a:rPr>
              <a:t> Sistema “</a:t>
            </a:r>
            <a:r>
              <a:rPr lang="es-ES" sz="2000" i="1" dirty="0" err="1" smtClean="0">
                <a:latin typeface="+mn-lt"/>
              </a:rPr>
              <a:t>Multimaster</a:t>
            </a:r>
            <a:r>
              <a:rPr lang="es-ES" sz="2000" i="1" dirty="0" smtClean="0">
                <a:latin typeface="+mn-lt"/>
              </a:rPr>
              <a:t>”. Aunque no será nuestro caso, en un mismo bus (SCL, SDA) pueden convivir varios controladores </a:t>
            </a:r>
            <a:r>
              <a:rPr lang="es-ES" sz="2000" i="1" dirty="0" err="1" smtClean="0">
                <a:latin typeface="+mn-lt"/>
              </a:rPr>
              <a:t>Masters</a:t>
            </a:r>
            <a:r>
              <a:rPr lang="es-ES" sz="2000" i="1" dirty="0" smtClean="0">
                <a:latin typeface="+mn-lt"/>
              </a:rPr>
              <a:t> o Host además de, por supuesto, varios Slave.</a:t>
            </a:r>
          </a:p>
          <a:p>
            <a:pPr>
              <a:buFont typeface="Arial" pitchFamily="34" charset="0"/>
              <a:buChar char="•"/>
            </a:pPr>
            <a:r>
              <a:rPr lang="es-ES" sz="2000" i="1" dirty="0" smtClean="0">
                <a:latin typeface="+mn-lt"/>
              </a:rPr>
              <a:t> Todos los dispositivos Slave disponen de una dirección asignada en fábrica que</a:t>
            </a:r>
          </a:p>
          <a:p>
            <a:r>
              <a:rPr lang="es-ES" sz="2000" i="1" dirty="0" smtClean="0">
                <a:latin typeface="+mn-lt"/>
              </a:rPr>
              <a:t>los hacen únicos dentro de un mismo bus.</a:t>
            </a:r>
          </a:p>
          <a:p>
            <a:pPr>
              <a:buFont typeface="Arial" pitchFamily="34" charset="0"/>
              <a:buChar char="•"/>
            </a:pPr>
            <a:r>
              <a:rPr lang="es-ES" sz="2000" i="1" dirty="0" smtClean="0">
                <a:latin typeface="+mn-lt"/>
              </a:rPr>
              <a:t> En un mismo bus no pueden convivir dos dispositivos Slave con una misma</a:t>
            </a:r>
          </a:p>
          <a:p>
            <a:r>
              <a:rPr lang="es-ES" sz="2000" i="1" dirty="0" smtClean="0">
                <a:latin typeface="+mn-lt"/>
              </a:rPr>
              <a:t>dirección.</a:t>
            </a:r>
          </a:p>
          <a:p>
            <a:pPr>
              <a:buFont typeface="Arial" pitchFamily="34" charset="0"/>
              <a:buChar char="•"/>
            </a:pPr>
            <a:r>
              <a:rPr lang="es-ES" sz="2000" i="1" dirty="0" smtClean="0">
                <a:latin typeface="+mn-lt"/>
              </a:rPr>
              <a:t> El </a:t>
            </a:r>
            <a:r>
              <a:rPr lang="es-ES" sz="2000" i="1" dirty="0" err="1" smtClean="0">
                <a:latin typeface="+mn-lt"/>
              </a:rPr>
              <a:t>Master</a:t>
            </a:r>
            <a:r>
              <a:rPr lang="es-ES" sz="2000" i="1" dirty="0" smtClean="0">
                <a:latin typeface="+mn-lt"/>
              </a:rPr>
              <a:t> o Host utiliza esa dirección para seleccionar al dispositivo Slave con</a:t>
            </a:r>
          </a:p>
          <a:p>
            <a:r>
              <a:rPr lang="es-ES" sz="2000" i="1" dirty="0" smtClean="0">
                <a:latin typeface="+mn-lt"/>
              </a:rPr>
              <a:t>el que desea establecer la comunicación.</a:t>
            </a:r>
            <a:endParaRPr lang="en-US" sz="2000" i="1" dirty="0">
              <a:latin typeface="+mn-lt"/>
            </a:endParaRPr>
          </a:p>
          <a:p>
            <a:pPr marL="269875" indent="-269875" algn="just" eaLnBrk="0" hangingPunct="0">
              <a:lnSpc>
                <a:spcPct val="110000"/>
              </a:lnSpc>
              <a:spcBef>
                <a:spcPts val="480"/>
              </a:spcBef>
              <a:buFont typeface="Wingdings" pitchFamily="2" charset="2"/>
              <a:buChar char="§"/>
            </a:pP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a:p>
            <a:pPr marL="269875" indent="-269875" algn="just" eaLnBrk="0" hangingPunct="0">
              <a:lnSpc>
                <a:spcPct val="110000"/>
              </a:lnSpc>
              <a:spcBef>
                <a:spcPts val="480"/>
              </a:spcBef>
              <a:buFont typeface="Wingdings" pitchFamily="2" charset="2"/>
              <a:buChar char="§"/>
            </a:pPr>
            <a:endParaRPr lang="en-US" sz="16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a:p>
            <a:pPr marL="269875" indent="-269875" algn="just" eaLnBrk="0" hangingPunct="0">
              <a:lnSpc>
                <a:spcPct val="110000"/>
              </a:lnSpc>
              <a:spcBef>
                <a:spcPts val="480"/>
              </a:spcBef>
              <a:buFont typeface="Wingdings" pitchFamily="2" charset="2"/>
              <a:buChar char="§"/>
            </a:pPr>
            <a:endParaRPr lang="en-US" sz="16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CARACTERÍSTICAS DEL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6</a:t>
            </a:fld>
            <a:endParaRPr lang="el-GR" sz="1000" dirty="0"/>
          </a:p>
        </p:txBody>
      </p:sp>
    </p:spTree>
    <p:extLst>
      <p:ext uri="{BB962C8B-B14F-4D97-AF65-F5344CB8AC3E}">
        <p14:creationId xmlns:p14="http://schemas.microsoft.com/office/powerpoint/2010/main" val="3556534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1236937"/>
            <a:ext cx="8454134" cy="297876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
            </a:pPr>
            <a:r>
              <a:rPr lang="en-US" sz="2000" b="1" dirty="0" err="1" smtClean="0">
                <a:latin typeface="+mn-lt"/>
              </a:rPr>
              <a:t>Transferencia</a:t>
            </a:r>
            <a:r>
              <a:rPr lang="en-US" sz="2000" b="1" dirty="0" smtClean="0">
                <a:latin typeface="+mn-lt"/>
              </a:rPr>
              <a:t> del bit:</a:t>
            </a:r>
          </a:p>
          <a:p>
            <a:pPr marL="800100" lvl="1" indent="-342900" algn="just" eaLnBrk="0" hangingPunct="0">
              <a:lnSpc>
                <a:spcPct val="110000"/>
              </a:lnSpc>
              <a:spcBef>
                <a:spcPts val="480"/>
              </a:spcBef>
              <a:buFont typeface="Wingdings" panose="05000000000000000000" pitchFamily="2" charset="2"/>
              <a:buChar char="ü"/>
            </a:pPr>
            <a:r>
              <a:rPr lang="en-US" sz="2000" i="1" dirty="0" smtClean="0">
                <a:latin typeface="+mn-lt"/>
              </a:rPr>
              <a:t>El </a:t>
            </a:r>
            <a:r>
              <a:rPr lang="en-US" sz="2000" i="1" dirty="0" err="1" smtClean="0">
                <a:latin typeface="+mn-lt"/>
              </a:rPr>
              <a:t>protocolo</a:t>
            </a:r>
            <a:r>
              <a:rPr lang="en-US" sz="2000" i="1" dirty="0" smtClean="0">
                <a:latin typeface="+mn-lt"/>
              </a:rPr>
              <a:t> I2C </a:t>
            </a:r>
            <a:r>
              <a:rPr lang="en-US" sz="2000" i="1" dirty="0" err="1" smtClean="0">
                <a:latin typeface="+mn-lt"/>
              </a:rPr>
              <a:t>consiste</a:t>
            </a:r>
            <a:r>
              <a:rPr lang="en-US" sz="2000" i="1" dirty="0" smtClean="0">
                <a:latin typeface="+mn-lt"/>
              </a:rPr>
              <a:t> en </a:t>
            </a:r>
            <a:r>
              <a:rPr lang="en-US" sz="2000" i="1" dirty="0" err="1" smtClean="0">
                <a:latin typeface="+mn-lt"/>
              </a:rPr>
              <a:t>una</a:t>
            </a:r>
            <a:r>
              <a:rPr lang="en-US" sz="2000" i="1" dirty="0" smtClean="0">
                <a:latin typeface="+mn-lt"/>
              </a:rPr>
              <a:t> </a:t>
            </a:r>
            <a:r>
              <a:rPr lang="en-US" sz="2000" i="1" dirty="0" err="1" smtClean="0">
                <a:latin typeface="+mn-lt"/>
              </a:rPr>
              <a:t>comunicación</a:t>
            </a:r>
            <a:r>
              <a:rPr lang="en-US" sz="2000" i="1" dirty="0" smtClean="0">
                <a:latin typeface="+mn-lt"/>
              </a:rPr>
              <a:t> </a:t>
            </a:r>
            <a:r>
              <a:rPr lang="en-US" sz="2000" i="1" dirty="0" err="1" smtClean="0">
                <a:latin typeface="+mn-lt"/>
              </a:rPr>
              <a:t>síncrona</a:t>
            </a:r>
            <a:r>
              <a:rPr lang="en-US" sz="2000" i="1" dirty="0" smtClean="0">
                <a:latin typeface="+mn-lt"/>
              </a:rPr>
              <a:t>. </a:t>
            </a:r>
          </a:p>
          <a:p>
            <a:pPr marL="269875" indent="-269875" algn="just" eaLnBrk="0" hangingPunct="0">
              <a:lnSpc>
                <a:spcPct val="110000"/>
              </a:lnSpc>
              <a:spcBef>
                <a:spcPts val="480"/>
              </a:spcBef>
              <a:buFont typeface="Wingdings" pitchFamily="2" charset="2"/>
              <a:buChar char="§"/>
            </a:pPr>
            <a:endParaRPr lang="en-US" sz="2000" i="1" dirty="0"/>
          </a:p>
          <a:p>
            <a:pPr marL="269875" indent="-269875" algn="just" eaLnBrk="0" hangingPunct="0">
              <a:lnSpc>
                <a:spcPct val="110000"/>
              </a:lnSpc>
              <a:spcBef>
                <a:spcPts val="480"/>
              </a:spcBef>
              <a:buFont typeface="Wingdings" pitchFamily="2" charset="2"/>
              <a:buChar char="§"/>
            </a:pP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a:p>
            <a:pPr marL="269875" indent="-269875" algn="just" eaLnBrk="0" hangingPunct="0">
              <a:lnSpc>
                <a:spcPct val="110000"/>
              </a:lnSpc>
              <a:spcBef>
                <a:spcPts val="480"/>
              </a:spcBef>
              <a:buFont typeface="Wingdings" pitchFamily="2" charset="2"/>
              <a:buChar char="§"/>
            </a:pPr>
            <a:endParaRPr lang="en-US" sz="16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a:p>
            <a:pPr marL="269875" indent="-269875" algn="just" eaLnBrk="0" hangingPunct="0">
              <a:lnSpc>
                <a:spcPct val="110000"/>
              </a:lnSpc>
              <a:spcBef>
                <a:spcPts val="480"/>
              </a:spcBef>
              <a:buFont typeface="Wingdings" pitchFamily="2" charset="2"/>
              <a:buChar char="§"/>
            </a:pPr>
            <a:endParaRPr lang="en-US" sz="1600"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TERMINOLOGÍA DEL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7</a:t>
            </a:fld>
            <a:endParaRPr lang="el-GR" sz="1000" dirty="0"/>
          </a:p>
        </p:txBody>
      </p:sp>
      <p:pic>
        <p:nvPicPr>
          <p:cNvPr id="1026" name="Picture 2"/>
          <p:cNvPicPr>
            <a:picLocks noChangeAspect="1" noChangeArrowheads="1"/>
          </p:cNvPicPr>
          <p:nvPr/>
        </p:nvPicPr>
        <p:blipFill>
          <a:blip r:embed="rId5"/>
          <a:srcRect/>
          <a:stretch>
            <a:fillRect/>
          </a:stretch>
        </p:blipFill>
        <p:spPr bwMode="auto">
          <a:xfrm>
            <a:off x="1339914" y="2745680"/>
            <a:ext cx="5795066" cy="2243772"/>
          </a:xfrm>
          <a:prstGeom prst="rect">
            <a:avLst/>
          </a:prstGeom>
          <a:noFill/>
          <a:ln w="9525">
            <a:noFill/>
            <a:miter lim="800000"/>
            <a:headEnd/>
            <a:tailEnd/>
          </a:ln>
          <a:effectLst/>
        </p:spPr>
      </p:pic>
    </p:spTree>
    <p:extLst>
      <p:ext uri="{BB962C8B-B14F-4D97-AF65-F5344CB8AC3E}">
        <p14:creationId xmlns:p14="http://schemas.microsoft.com/office/powerpoint/2010/main" val="807604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1236937"/>
            <a:ext cx="8454134" cy="183486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69875" indent="-269875" algn="just" eaLnBrk="0" hangingPunct="0">
              <a:lnSpc>
                <a:spcPct val="110000"/>
              </a:lnSpc>
              <a:spcBef>
                <a:spcPts val="480"/>
              </a:spcBef>
              <a:buFont typeface="Wingdings" pitchFamily="2" charset="2"/>
              <a:buChar char="§"/>
            </a:pPr>
            <a:r>
              <a:rPr lang="en-US" sz="2000" b="1" dirty="0" err="1" smtClean="0">
                <a:latin typeface="+mn-lt"/>
              </a:rPr>
              <a:t>Condición</a:t>
            </a:r>
            <a:r>
              <a:rPr lang="en-US" sz="2000" b="1" dirty="0" smtClean="0">
                <a:latin typeface="+mn-lt"/>
              </a:rPr>
              <a:t> Start/Stop:</a:t>
            </a:r>
          </a:p>
          <a:p>
            <a:pPr marL="269875" indent="-269875" algn="just" eaLnBrk="0" hangingPunct="0">
              <a:lnSpc>
                <a:spcPct val="110000"/>
              </a:lnSpc>
              <a:spcBef>
                <a:spcPts val="480"/>
              </a:spcBef>
            </a:pPr>
            <a:endParaRPr lang="en-US" sz="2000" b="1" dirty="0" smtClean="0">
              <a:latin typeface="+mn-lt"/>
            </a:endParaRPr>
          </a:p>
          <a:p>
            <a:pPr>
              <a:buFont typeface="Wingdings" pitchFamily="2" charset="2"/>
              <a:buChar char="ü"/>
            </a:pPr>
            <a:r>
              <a:rPr lang="es-ES" sz="2000" i="1" dirty="0" smtClean="0">
                <a:latin typeface="+mn-lt"/>
              </a:rPr>
              <a:t>  Toda transferencia la inicia el Host enviando una secuencia o condición de inicio o </a:t>
            </a:r>
            <a:r>
              <a:rPr lang="es-ES" sz="2000" i="1" dirty="0" err="1" smtClean="0">
                <a:latin typeface="+mn-lt"/>
              </a:rPr>
              <a:t>Start</a:t>
            </a:r>
            <a:r>
              <a:rPr lang="es-ES" sz="2000" i="1" dirty="0" smtClean="0">
                <a:latin typeface="+mn-lt"/>
              </a:rPr>
              <a:t> (S) y finaliza con otra de Stop (P).</a:t>
            </a:r>
            <a:endParaRPr lang="en-US" sz="2000" i="1" dirty="0">
              <a:latin typeface="+mn-lt"/>
            </a:endParaRPr>
          </a:p>
          <a:p>
            <a:pPr marL="269875" indent="-269875" algn="just" eaLnBrk="0" hangingPunct="0">
              <a:lnSpc>
                <a:spcPct val="110000"/>
              </a:lnSpc>
              <a:spcBef>
                <a:spcPts val="480"/>
              </a:spcBef>
              <a:buFont typeface="Wingdings" pitchFamily="2" charset="2"/>
              <a:buChar char="§"/>
            </a:pPr>
            <a:endParaRPr lang="en-US" sz="20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TERMINOLOGÍA DEL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8</a:t>
            </a:fld>
            <a:endParaRPr lang="el-GR" sz="1000" dirty="0"/>
          </a:p>
        </p:txBody>
      </p:sp>
      <p:pic>
        <p:nvPicPr>
          <p:cNvPr id="2050" name="Picture 2"/>
          <p:cNvPicPr>
            <a:picLocks noChangeAspect="1" noChangeArrowheads="1"/>
          </p:cNvPicPr>
          <p:nvPr/>
        </p:nvPicPr>
        <p:blipFill>
          <a:blip r:embed="rId5"/>
          <a:srcRect/>
          <a:stretch>
            <a:fillRect/>
          </a:stretch>
        </p:blipFill>
        <p:spPr bwMode="auto">
          <a:xfrm>
            <a:off x="642796" y="3199987"/>
            <a:ext cx="7692899" cy="1880138"/>
          </a:xfrm>
          <a:prstGeom prst="rect">
            <a:avLst/>
          </a:prstGeom>
          <a:noFill/>
          <a:ln w="9525">
            <a:noFill/>
            <a:miter lim="800000"/>
            <a:headEnd/>
            <a:tailEnd/>
          </a:ln>
          <a:effectLst/>
        </p:spPr>
      </p:pic>
    </p:spTree>
    <p:extLst>
      <p:ext uri="{BB962C8B-B14F-4D97-AF65-F5344CB8AC3E}">
        <p14:creationId xmlns:p14="http://schemas.microsoft.com/office/powerpoint/2010/main" val="3741338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113950" y="1064921"/>
            <a:ext cx="8903302" cy="144911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69875" indent="-269875" algn="just" eaLnBrk="0" hangingPunct="0">
              <a:lnSpc>
                <a:spcPct val="110000"/>
              </a:lnSpc>
              <a:spcBef>
                <a:spcPts val="480"/>
              </a:spcBef>
              <a:buFont typeface="Wingdings" pitchFamily="2" charset="2"/>
              <a:buChar char="§"/>
            </a:pPr>
            <a:r>
              <a:rPr lang="en-US" sz="2000" b="1" dirty="0" smtClean="0">
                <a:latin typeface="+mn-lt"/>
              </a:rPr>
              <a:t>Bit de </a:t>
            </a:r>
            <a:r>
              <a:rPr lang="en-US" sz="2000" b="1" dirty="0" err="1" smtClean="0">
                <a:latin typeface="+mn-lt"/>
              </a:rPr>
              <a:t>reconocimiento</a:t>
            </a:r>
            <a:r>
              <a:rPr lang="en-US" sz="2000" b="1" dirty="0" smtClean="0">
                <a:latin typeface="+mn-lt"/>
              </a:rPr>
              <a:t>:</a:t>
            </a:r>
          </a:p>
          <a:p>
            <a:pPr marL="269875" indent="-269875" algn="just" eaLnBrk="0" hangingPunct="0">
              <a:lnSpc>
                <a:spcPct val="110000"/>
              </a:lnSpc>
              <a:spcBef>
                <a:spcPts val="480"/>
              </a:spcBef>
              <a:buFont typeface="Wingdings" pitchFamily="2" charset="2"/>
              <a:buChar char="§"/>
            </a:pPr>
            <a:endParaRPr lang="en-US" sz="2000" b="1" dirty="0" smtClean="0">
              <a:latin typeface="+mn-lt"/>
            </a:endParaRPr>
          </a:p>
          <a:p>
            <a:pPr>
              <a:buFont typeface="Wingdings" pitchFamily="2" charset="2"/>
              <a:buChar char="ü"/>
            </a:pPr>
            <a:r>
              <a:rPr lang="es-ES" sz="2000" i="1" dirty="0" smtClean="0">
                <a:latin typeface="+mn-lt"/>
              </a:rPr>
              <a:t> Por cada byte (8 bits) que se transmite se espera a recibir un bit de reconocimiento (ACK/NACK) como se muestra en la figura.</a:t>
            </a:r>
            <a:endParaRPr lang="en-US" sz="3600" i="1" dirty="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TERMINOLOGÍA DEL BUS I2C</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9</a:t>
            </a:fld>
            <a:endParaRPr lang="el-GR" sz="1000" dirty="0"/>
          </a:p>
        </p:txBody>
      </p:sp>
      <p:pic>
        <p:nvPicPr>
          <p:cNvPr id="3074" name="Picture 2"/>
          <p:cNvPicPr>
            <a:picLocks noChangeAspect="1" noChangeArrowheads="1"/>
          </p:cNvPicPr>
          <p:nvPr/>
        </p:nvPicPr>
        <p:blipFill>
          <a:blip r:embed="rId5"/>
          <a:srcRect/>
          <a:stretch>
            <a:fillRect/>
          </a:stretch>
        </p:blipFill>
        <p:spPr bwMode="auto">
          <a:xfrm>
            <a:off x="1358020" y="2956568"/>
            <a:ext cx="5942185" cy="2697651"/>
          </a:xfrm>
          <a:prstGeom prst="rect">
            <a:avLst/>
          </a:prstGeom>
          <a:noFill/>
          <a:ln w="9525">
            <a:noFill/>
            <a:miter lim="800000"/>
            <a:headEnd/>
            <a:tailEnd/>
          </a:ln>
          <a:effectLst/>
        </p:spPr>
      </p:pic>
    </p:spTree>
    <p:extLst>
      <p:ext uri="{BB962C8B-B14F-4D97-AF65-F5344CB8AC3E}">
        <p14:creationId xmlns:p14="http://schemas.microsoft.com/office/powerpoint/2010/main" val="2736870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fontScheme name="3_Default Design">
      <a:majorFont>
        <a:latin typeface="Trebuchet M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71769</TotalTime>
  <Words>3381</Words>
  <Application>Microsoft Office PowerPoint</Application>
  <PresentationFormat>Presentación en pantalla (4:3)</PresentationFormat>
  <Paragraphs>754</Paragraphs>
  <Slides>47</Slides>
  <Notes>45</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47</vt:i4>
      </vt:variant>
    </vt:vector>
  </HeadingPairs>
  <TitlesOfParts>
    <vt:vector size="57" baseType="lpstr">
      <vt:lpstr>ＭＳ Ｐゴシック</vt:lpstr>
      <vt:lpstr>Arial</vt:lpstr>
      <vt:lpstr>Arial Narrow</vt:lpstr>
      <vt:lpstr>Book Antiqua</vt:lpstr>
      <vt:lpstr>Calibri</vt:lpstr>
      <vt:lpstr>Times New Roman</vt:lpstr>
      <vt:lpstr>Trebuchet MS</vt:lpstr>
      <vt:lpstr>Wingdings</vt:lpstr>
      <vt:lpstr>Custom Design</vt:lpstr>
      <vt:lpstr>3_Default Design</vt:lpstr>
      <vt:lpstr>Presentación de PowerPoint</vt:lpstr>
      <vt:lpstr>Objetivo y Programa y de la Unidad 13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tei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circBalance_nodither_ts500_sine_55deg_6sec</dc:title>
  <dc:creator>Michail Sfakiotakis</dc:creator>
  <cp:lastModifiedBy>Anabel</cp:lastModifiedBy>
  <cp:revision>1854</cp:revision>
  <cp:lastPrinted>2018-01-26T17:11:53Z</cp:lastPrinted>
  <dcterms:created xsi:type="dcterms:W3CDTF">2010-11-09T19:06:29Z</dcterms:created>
  <dcterms:modified xsi:type="dcterms:W3CDTF">2018-05-03T16:55:11Z</dcterms:modified>
</cp:coreProperties>
</file>