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  <p:sldMasterId id="2147483678" r:id="rId2"/>
  </p:sldMasterIdLst>
  <p:notesMasterIdLst>
    <p:notesMasterId r:id="rId19"/>
  </p:notesMasterIdLst>
  <p:handoutMasterIdLst>
    <p:handoutMasterId r:id="rId20"/>
  </p:handoutMasterIdLst>
  <p:sldIdLst>
    <p:sldId id="549" r:id="rId3"/>
    <p:sldId id="537" r:id="rId4"/>
    <p:sldId id="482" r:id="rId5"/>
    <p:sldId id="553" r:id="rId6"/>
    <p:sldId id="554" r:id="rId7"/>
    <p:sldId id="555" r:id="rId8"/>
    <p:sldId id="556" r:id="rId9"/>
    <p:sldId id="557" r:id="rId10"/>
    <p:sldId id="558" r:id="rId11"/>
    <p:sldId id="559" r:id="rId12"/>
    <p:sldId id="560" r:id="rId13"/>
    <p:sldId id="561" r:id="rId14"/>
    <p:sldId id="562" r:id="rId15"/>
    <p:sldId id="563" r:id="rId16"/>
    <p:sldId id="564" r:id="rId17"/>
    <p:sldId id="55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73">
          <p15:clr>
            <a:srgbClr val="A4A3A4"/>
          </p15:clr>
        </p15:guide>
        <p15:guide id="2" pos="3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9913"/>
    <a:srgbClr val="005777"/>
    <a:srgbClr val="BFDDB4"/>
    <a:srgbClr val="E6E6E6"/>
    <a:srgbClr val="DDD9C3"/>
    <a:srgbClr val="DDCFB2"/>
    <a:srgbClr val="FFCC99"/>
    <a:srgbClr val="FF9966"/>
    <a:srgbClr val="00669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48" autoAdjust="0"/>
    <p:restoredTop sz="91769" autoAdjust="0"/>
  </p:normalViewPr>
  <p:slideViewPr>
    <p:cSldViewPr snapToGrid="0">
      <p:cViewPr varScale="1">
        <p:scale>
          <a:sx n="79" d="100"/>
          <a:sy n="79" d="100"/>
        </p:scale>
        <p:origin x="1732" y="64"/>
      </p:cViewPr>
      <p:guideLst>
        <p:guide orient="horz" pos="773"/>
        <p:guide pos="3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53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17ADA-1638-0643-890A-87F56AED39E9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E7830-05BA-0F48-BBED-6CDD62CC991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6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BE53219-3A05-3D4B-895A-3050F53C435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02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57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66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11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66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43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33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29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68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46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32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70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8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17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96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480-73E2-41E9-8038-AB1D1AC0B473}" type="datetime1">
              <a:rPr lang="el-GR" smtClean="0"/>
              <a:pPr/>
              <a:t>7/5/2018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510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4110-ADAF-4F03-80B9-170642E5484D}" type="datetime1">
              <a:rPr lang="el-GR" smtClean="0"/>
              <a:pPr/>
              <a:t>7/5/2018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36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80D3-900E-422F-9FAD-55CC391E966A}" type="datetime1">
              <a:rPr lang="el-GR" smtClean="0"/>
              <a:pPr/>
              <a:t>7/5/2018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035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5" name="Θέση αριθμού διαφάνειας 5">
            <a:extLst>
              <a:ext uri="{FF2B5EF4-FFF2-40B4-BE49-F238E27FC236}">
                <a16:creationId xmlns="" xmlns:a16="http://schemas.microsoft.com/office/drawing/2014/main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74735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  <p:sp>
        <p:nvSpPr>
          <p:cNvPr id="8" name="Θέση αριθμού διαφάνειας 5">
            <a:extLst>
              <a:ext uri="{FF2B5EF4-FFF2-40B4-BE49-F238E27FC236}">
                <a16:creationId xmlns="" xmlns:a16="http://schemas.microsoft.com/office/drawing/2014/main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4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597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9233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748699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3944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6356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939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6169-1127-4362-8540-AC4E97E8AA5C}" type="datetime1">
              <a:rPr lang="el-GR" smtClean="0"/>
              <a:pPr/>
              <a:t>7/5/2018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4630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6625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323630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490013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2264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988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6CCA-63C4-4CF9-AE39-DAD6F533A7F9}" type="datetime1">
              <a:rPr lang="el-GR" smtClean="0"/>
              <a:pPr/>
              <a:t>7/5/2018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892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574A-DA73-4F45-A5DB-BD9EAE214494}" type="datetime1">
              <a:rPr lang="el-GR" smtClean="0"/>
              <a:pPr/>
              <a:t>7/5/2018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919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B3C0-A42E-43C6-B463-F993698F7A97}" type="datetime1">
              <a:rPr lang="el-GR" smtClean="0"/>
              <a:pPr/>
              <a:t>7/5/2018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241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D79E-706B-4D49-A0E4-1F8E35DF1797}" type="datetime1">
              <a:rPr lang="el-GR" smtClean="0"/>
              <a:pPr/>
              <a:t>7/5/2018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8556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B233-2020-4E2E-8C15-84DAA0EF36E8}" type="datetime1">
              <a:rPr lang="el-GR" smtClean="0"/>
              <a:pPr/>
              <a:t>7/5/2018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863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A766-CA29-40F2-83BC-EF09261BB5FC}" type="datetime1">
              <a:rPr lang="el-GR" smtClean="0"/>
              <a:pPr/>
              <a:t>7/5/2018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448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54C4-4236-43A6-B912-090A3C0F9032}" type="datetime1">
              <a:rPr lang="el-GR" smtClean="0"/>
              <a:pPr/>
              <a:t>7/5/2018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209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E18B-A9AC-444A-8F3D-6587E3DE7D78}" type="datetime1">
              <a:rPr lang="el-GR" smtClean="0"/>
              <a:pPr/>
              <a:t>7/5/2018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64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53" r:id="rId12"/>
    <p:sldLayoutId id="214748366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96632" y="3174542"/>
            <a:ext cx="2174773" cy="2273625"/>
          </a:xfrm>
          <a:prstGeom prst="rect">
            <a:avLst/>
          </a:prstGeom>
        </p:spPr>
      </p:pic>
      <p:sp>
        <p:nvSpPr>
          <p:cNvPr id="603144" name="Rectangle 8"/>
          <p:cNvSpPr>
            <a:spLocks noChangeArrowheads="1"/>
          </p:cNvSpPr>
          <p:nvPr userDrawn="1"/>
        </p:nvSpPr>
        <p:spPr bwMode="auto">
          <a:xfrm>
            <a:off x="-1" y="5384800"/>
            <a:ext cx="8766770" cy="1282700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616075" eaLnBrk="0" hangingPunct="0">
              <a:lnSpc>
                <a:spcPct val="110000"/>
              </a:lnSpc>
              <a:defRPr/>
            </a:pPr>
            <a:r>
              <a:rPr lang="en-US" sz="1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TEICrete</a:t>
            </a:r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b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sz="1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Heraklion</a:t>
            </a:r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Crete, Greece</a:t>
            </a:r>
            <a:endParaRPr lang="el-G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051" name="Oval 15"/>
          <p:cNvSpPr>
            <a:spLocks noChangeArrowheads="1"/>
          </p:cNvSpPr>
          <p:nvPr userDrawn="1"/>
        </p:nvSpPr>
        <p:spPr bwMode="auto">
          <a:xfrm>
            <a:off x="101600" y="5241925"/>
            <a:ext cx="1487488" cy="1539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pic>
        <p:nvPicPr>
          <p:cNvPr id="2052" name="Picture 7"/>
          <p:cNvPicPr>
            <a:picLocks noChangeAspect="1" noChangeArrowheads="1"/>
          </p:cNvPicPr>
          <p:nvPr userDrawn="1"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6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5213350"/>
            <a:ext cx="1573212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ChangeArrowheads="1"/>
          </p:cNvSpPr>
          <p:nvPr userDrawn="1"/>
        </p:nvSpPr>
        <p:spPr bwMode="auto">
          <a:xfrm>
            <a:off x="0" y="1319213"/>
            <a:ext cx="9209088" cy="1774825"/>
          </a:xfrm>
          <a:prstGeom prst="rect">
            <a:avLst/>
          </a:prstGeom>
          <a:solidFill>
            <a:srgbClr val="80808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1800">
              <a:solidFill>
                <a:srgbClr val="000000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-3175" y="1317625"/>
            <a:ext cx="6991350" cy="77788"/>
          </a:xfrm>
          <a:prstGeom prst="rect">
            <a:avLst/>
          </a:prstGeom>
          <a:solidFill>
            <a:srgbClr val="005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l-GR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31838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175" algn="r" eaLnBrk="0" hangingPunct="0">
              <a:lnSpc>
                <a:spcPct val="110000"/>
              </a:lnSpc>
              <a:defRPr/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Technological Educational Institute of Crete</a:t>
            </a:r>
            <a:endParaRPr lang="el-GR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21" name="Rectangle 5"/>
          <p:cNvSpPr>
            <a:spLocks noChangeArrowheads="1"/>
          </p:cNvSpPr>
          <p:nvPr userDrawn="1"/>
        </p:nvSpPr>
        <p:spPr bwMode="auto">
          <a:xfrm>
            <a:off x="2505075" y="3022600"/>
            <a:ext cx="6667500" cy="777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l-GR" sz="2400" dirty="0">
              <a:solidFill>
                <a:srgbClr val="000000"/>
              </a:solidFill>
              <a:latin typeface="Times New Roman" pitchFamily="18" charset="0"/>
              <a:ea typeface="ＭＳ Ｐゴシック" pitchFamily="-111" charset="-128"/>
              <a:cs typeface="+mn-cs"/>
            </a:endParaRPr>
          </a:p>
        </p:txBody>
      </p:sp>
      <p:pic>
        <p:nvPicPr>
          <p:cNvPr id="11" name="Imagen 34"/>
          <p:cNvPicPr/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762" y="4559984"/>
            <a:ext cx="3131798" cy="681941"/>
          </a:xfrm>
          <a:prstGeom prst="rect">
            <a:avLst/>
          </a:prstGeom>
        </p:spPr>
      </p:pic>
      <p:pic>
        <p:nvPicPr>
          <p:cNvPr id="12" name="Imagen 50"/>
          <p:cNvPicPr/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405" y="5467537"/>
            <a:ext cx="3106436" cy="1117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094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9pPr>
    </p:titleStyle>
    <p:bodyStyle>
      <a:lvl1pPr marL="269875" indent="-269875" algn="l" rtl="0" eaLnBrk="0" fontAlgn="base" hangingPunct="0">
        <a:spcBef>
          <a:spcPct val="25000"/>
        </a:spcBef>
        <a:spcAft>
          <a:spcPct val="0"/>
        </a:spcAft>
        <a:buFont typeface="Wingdings" charset="0"/>
        <a:buChar char="§"/>
        <a:defRPr sz="17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27063" indent="-1778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□"/>
        <a:defRPr sz="1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charset="0"/>
        </a:defRPr>
      </a:lvl3pPr>
      <a:lvl4pPr marL="1550988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0"/>
        </a:defRPr>
      </a:lvl4pPr>
      <a:lvl5pPr marL="1978025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charset="0"/>
        </a:defRPr>
      </a:lvl5pPr>
      <a:lvl6pPr marL="24352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8924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3496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068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268018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</a:rPr>
              <a:t>UNIDAD 12</a:t>
            </a:r>
          </a:p>
          <a:p>
            <a:pPr algn="ctr"/>
            <a:r>
              <a:rPr lang="en-GB" sz="3600" dirty="0" smtClean="0"/>
              <a:t>LAS COMUNICACIONES</a:t>
            </a:r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36000"/>
                </a:schemeClr>
              </a:gs>
              <a:gs pos="100000">
                <a:schemeClr val="bg1">
                  <a:alpha val="0"/>
                </a:schemeClr>
              </a:gs>
              <a:gs pos="49000">
                <a:schemeClr val="tx2">
                  <a:lumMod val="20000"/>
                  <a:lumOff val="80000"/>
                  <a:alpha val="39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6816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4860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b="1" dirty="0" err="1" smtClean="0">
                <a:latin typeface="+mn-lt"/>
              </a:rPr>
              <a:t>Función</a:t>
            </a:r>
            <a:r>
              <a:rPr lang="en-US" sz="2000" b="1" dirty="0" smtClean="0">
                <a:latin typeface="+mn-lt"/>
              </a:rPr>
              <a:t>: </a:t>
            </a:r>
            <a:r>
              <a:rPr lang="en-US" sz="2000" b="1" dirty="0" err="1" smtClean="0">
                <a:latin typeface="+mn-lt"/>
              </a:rPr>
              <a:t>pow</a:t>
            </a:r>
            <a:r>
              <a:rPr lang="en-US" sz="2000" b="1" dirty="0" smtClean="0">
                <a:latin typeface="+mn-lt"/>
              </a:rPr>
              <a:t>()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latin typeface="+mn-lt"/>
              </a:rPr>
              <a:t>Sintaxis</a:t>
            </a:r>
            <a:r>
              <a:rPr lang="en-US" sz="2000" b="1" dirty="0" smtClean="0">
                <a:latin typeface="+mn-lt"/>
              </a:rPr>
              <a:t>:</a:t>
            </a:r>
            <a:r>
              <a:rPr lang="en-US" sz="2000" b="1" dirty="0" smtClean="0"/>
              <a:t> </a:t>
            </a:r>
            <a:r>
              <a:rPr lang="en-US" sz="2000" i="1" dirty="0" err="1" smtClean="0">
                <a:latin typeface="+mn-lt"/>
              </a:rPr>
              <a:t>pow</a:t>
            </a:r>
            <a:r>
              <a:rPr lang="en-US" sz="2000" i="1" dirty="0" smtClean="0">
                <a:latin typeface="+mn-lt"/>
              </a:rPr>
              <a:t>(</a:t>
            </a:r>
            <a:r>
              <a:rPr lang="en-US" sz="2000" i="1" dirty="0" err="1" smtClean="0">
                <a:latin typeface="+mn-lt"/>
              </a:rPr>
              <a:t>base,exponente</a:t>
            </a:r>
            <a:r>
              <a:rPr lang="en-US" sz="2000" i="1" dirty="0" smtClean="0">
                <a:latin typeface="+mn-lt"/>
              </a:rPr>
              <a:t>)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>
                <a:latin typeface="+mn-lt"/>
              </a:rPr>
              <a:t>base: </a:t>
            </a:r>
            <a:r>
              <a:rPr lang="en-US" sz="2000" i="1" dirty="0" smtClean="0">
                <a:latin typeface="+mn-lt"/>
              </a:rPr>
              <a:t>el </a:t>
            </a:r>
            <a:r>
              <a:rPr lang="en-US" sz="2000" i="1" dirty="0" err="1" smtClean="0">
                <a:latin typeface="+mn-lt"/>
              </a:rPr>
              <a:t>número</a:t>
            </a:r>
            <a:r>
              <a:rPr lang="en-US" sz="2000" i="1" dirty="0" smtClean="0">
                <a:latin typeface="+mn-lt"/>
              </a:rPr>
              <a:t> (float)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 err="1" smtClean="0">
                <a:latin typeface="+mn-lt"/>
              </a:rPr>
              <a:t>exponente</a:t>
            </a:r>
            <a:r>
              <a:rPr lang="en-US" sz="2000" i="1" dirty="0" smtClean="0">
                <a:latin typeface="+mn-lt"/>
              </a:rPr>
              <a:t>: la </a:t>
            </a:r>
            <a:r>
              <a:rPr lang="en-US" sz="2000" i="1" dirty="0" err="1" smtClean="0">
                <a:latin typeface="+mn-lt"/>
              </a:rPr>
              <a:t>potencia</a:t>
            </a:r>
            <a:r>
              <a:rPr lang="en-US" sz="2000" i="1" dirty="0" smtClean="0">
                <a:latin typeface="+mn-lt"/>
              </a:rPr>
              <a:t> a la </a:t>
            </a:r>
            <a:r>
              <a:rPr lang="en-US" sz="2000" i="1" dirty="0" err="1" smtClean="0">
                <a:latin typeface="+mn-lt"/>
              </a:rPr>
              <a:t>que</a:t>
            </a:r>
            <a:r>
              <a:rPr lang="en-US" sz="2000" i="1" dirty="0" smtClean="0">
                <a:latin typeface="+mn-lt"/>
              </a:rPr>
              <a:t> se </a:t>
            </a:r>
            <a:r>
              <a:rPr lang="en-US" sz="2000" i="1" dirty="0" err="1" smtClean="0">
                <a:latin typeface="+mn-lt"/>
              </a:rPr>
              <a:t>eleva</a:t>
            </a:r>
            <a:r>
              <a:rPr lang="en-US" sz="2000" i="1" dirty="0" smtClean="0">
                <a:latin typeface="+mn-lt"/>
              </a:rPr>
              <a:t> la base (float)</a:t>
            </a: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 err="1" smtClean="0">
                <a:latin typeface="+mn-lt"/>
              </a:rPr>
              <a:t>Función</a:t>
            </a:r>
            <a:r>
              <a:rPr lang="en-US" sz="2000" b="1" dirty="0" smtClean="0">
                <a:latin typeface="+mn-lt"/>
              </a:rPr>
              <a:t>: </a:t>
            </a:r>
            <a:r>
              <a:rPr lang="en-US" sz="2000" b="1" dirty="0" err="1" smtClean="0">
                <a:latin typeface="+mn-lt"/>
              </a:rPr>
              <a:t>sqrt</a:t>
            </a:r>
            <a:r>
              <a:rPr lang="en-US" sz="2000" b="1" dirty="0" smtClean="0">
                <a:latin typeface="+mn-lt"/>
              </a:rPr>
              <a:t>()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latin typeface="+mn-lt"/>
              </a:rPr>
              <a:t>Sintaxis</a:t>
            </a:r>
            <a:r>
              <a:rPr lang="en-US" sz="2000" b="1" dirty="0" smtClean="0"/>
              <a:t> </a:t>
            </a:r>
            <a:r>
              <a:rPr lang="en-US" sz="2000" b="1" dirty="0" smtClean="0">
                <a:latin typeface="+mn-lt"/>
              </a:rPr>
              <a:t>:</a:t>
            </a:r>
            <a:r>
              <a:rPr lang="en-US" sz="2000" b="1" dirty="0" smtClean="0"/>
              <a:t> </a:t>
            </a:r>
            <a:r>
              <a:rPr lang="en-GB" sz="2000" i="1" dirty="0" err="1"/>
              <a:t>sqrt</a:t>
            </a:r>
            <a:r>
              <a:rPr lang="en-GB" sz="2000" i="1" dirty="0"/>
              <a:t>(n)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GB" sz="2000" i="1" dirty="0">
                <a:latin typeface="+mn-lt"/>
              </a:rPr>
              <a:t>n: </a:t>
            </a:r>
            <a:r>
              <a:rPr lang="en-GB" sz="2000" i="1" dirty="0" smtClean="0">
                <a:latin typeface="+mn-lt"/>
              </a:rPr>
              <a:t>el </a:t>
            </a:r>
            <a:r>
              <a:rPr lang="en-GB" sz="2000" i="1" dirty="0" err="1" smtClean="0">
                <a:latin typeface="+mn-lt"/>
              </a:rPr>
              <a:t>número</a:t>
            </a:r>
            <a:r>
              <a:rPr lang="en-GB" sz="2000" i="1" dirty="0" smtClean="0">
                <a:latin typeface="+mn-lt"/>
              </a:rPr>
              <a:t>, de </a:t>
            </a:r>
            <a:r>
              <a:rPr lang="en-GB" sz="2000" i="1" dirty="0" err="1" smtClean="0">
                <a:latin typeface="+mn-lt"/>
              </a:rPr>
              <a:t>cualquier</a:t>
            </a:r>
            <a:r>
              <a:rPr lang="en-GB" sz="2000" i="1" dirty="0" smtClean="0">
                <a:latin typeface="+mn-lt"/>
              </a:rPr>
              <a:t> </a:t>
            </a:r>
            <a:r>
              <a:rPr lang="en-GB" sz="2000" i="1" dirty="0" err="1" smtClean="0">
                <a:latin typeface="+mn-lt"/>
              </a:rPr>
              <a:t>tipo</a:t>
            </a:r>
            <a:r>
              <a:rPr lang="en-US" sz="2000" i="1" dirty="0" smtClean="0">
                <a:latin typeface="+mn-lt"/>
              </a:rPr>
              <a:t>.</a:t>
            </a: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 err="1" smtClean="0">
                <a:latin typeface="+mn-lt"/>
              </a:rPr>
              <a:t>Funciones</a:t>
            </a:r>
            <a:r>
              <a:rPr lang="en-US" sz="2000" b="1" dirty="0" smtClean="0">
                <a:latin typeface="+mn-lt"/>
              </a:rPr>
              <a:t>: sin(), cos(), tan()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latin typeface="+mn-lt"/>
              </a:rPr>
              <a:t>Sintaxis</a:t>
            </a:r>
            <a:r>
              <a:rPr lang="en-US" sz="2000" b="1" dirty="0" smtClean="0"/>
              <a:t> </a:t>
            </a:r>
            <a:r>
              <a:rPr lang="en-US" sz="2000" b="1" dirty="0" smtClean="0">
                <a:latin typeface="+mn-lt"/>
              </a:rPr>
              <a:t>: </a:t>
            </a:r>
            <a:r>
              <a:rPr lang="en-US" sz="2000" i="1" dirty="0">
                <a:latin typeface="+mn-lt"/>
              </a:rPr>
              <a:t>sin(n)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latin typeface="+mn-lt"/>
              </a:rPr>
              <a:t>Sintaxis</a:t>
            </a:r>
            <a:r>
              <a:rPr lang="en-US" sz="2000" b="1" dirty="0" smtClean="0"/>
              <a:t> </a:t>
            </a:r>
            <a:r>
              <a:rPr lang="en-US" sz="2000" b="1" dirty="0" smtClean="0">
                <a:latin typeface="+mn-lt"/>
              </a:rPr>
              <a:t>: </a:t>
            </a:r>
            <a:r>
              <a:rPr lang="en-US" sz="2000" i="1" dirty="0">
                <a:latin typeface="+mn-lt"/>
              </a:rPr>
              <a:t>cos(n)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latin typeface="+mn-lt"/>
              </a:rPr>
              <a:t>Sintaxis</a:t>
            </a:r>
            <a:r>
              <a:rPr lang="en-US" sz="2000" b="1" dirty="0" smtClean="0"/>
              <a:t> </a:t>
            </a:r>
            <a:r>
              <a:rPr lang="en-US" sz="2000" b="1" dirty="0" smtClean="0">
                <a:latin typeface="+mn-lt"/>
              </a:rPr>
              <a:t>:</a:t>
            </a:r>
            <a:r>
              <a:rPr lang="en-US" sz="2000" b="1" dirty="0" smtClean="0"/>
              <a:t> </a:t>
            </a:r>
            <a:r>
              <a:rPr lang="en-US" sz="2000" i="1" dirty="0" smtClean="0">
                <a:latin typeface="+mn-lt"/>
              </a:rPr>
              <a:t>tan(n)</a:t>
            </a:r>
            <a:endParaRPr lang="en-US" sz="2000" i="1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>
                <a:latin typeface="+mn-lt"/>
              </a:rPr>
              <a:t>n: </a:t>
            </a:r>
            <a:r>
              <a:rPr lang="es-ES" sz="2000" i="1" dirty="0" smtClean="0">
                <a:latin typeface="+mn-lt"/>
              </a:rPr>
              <a:t>es el valor del ángulo expresado en radianes</a:t>
            </a:r>
            <a:endParaRPr lang="en-US" sz="2000" i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10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Otras</a:t>
            </a:r>
            <a:r>
              <a:rPr lang="en-US" dirty="0" smtClean="0"/>
              <a:t> </a:t>
            </a:r>
            <a:r>
              <a:rPr lang="en-US" dirty="0" err="1" smtClean="0"/>
              <a:t>funciones</a:t>
            </a:r>
            <a:r>
              <a:rPr lang="en-US" dirty="0" smtClean="0"/>
              <a:t> de </a:t>
            </a:r>
            <a:r>
              <a:rPr lang="en-US" dirty="0" err="1" smtClean="0"/>
              <a:t>propósito</a:t>
            </a:r>
            <a:r>
              <a:rPr lang="en-US" dirty="0" smtClean="0"/>
              <a:t> general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10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422156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b="1" dirty="0" smtClean="0">
                <a:latin typeface="+mn-lt"/>
              </a:rPr>
              <a:t>EJEMPLO 1</a:t>
            </a:r>
            <a:r>
              <a:rPr lang="en-US" sz="2000" b="1" dirty="0">
                <a:latin typeface="+mn-lt"/>
              </a:rPr>
              <a:t>: </a:t>
            </a:r>
            <a:r>
              <a:rPr lang="en-US" sz="2000" b="1" dirty="0" smtClean="0">
                <a:latin typeface="+mn-lt"/>
              </a:rPr>
              <a:t>SALUDOS</a:t>
            </a:r>
          </a:p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i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11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ÁREA DE PRÁCTICAS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11</a:t>
            </a:fld>
            <a:endParaRPr lang="el-GR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 l="29740" t="4181" b="57241"/>
          <a:stretch>
            <a:fillRect/>
          </a:stretch>
        </p:blipFill>
        <p:spPr bwMode="auto">
          <a:xfrm>
            <a:off x="2291024" y="1948991"/>
            <a:ext cx="4740354" cy="454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076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41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b="1" dirty="0" smtClean="0">
                <a:latin typeface="+mn-lt"/>
              </a:rPr>
              <a:t>EJEMPLO 2</a:t>
            </a:r>
            <a:r>
              <a:rPr lang="en-US" sz="2000" b="1" dirty="0">
                <a:latin typeface="+mn-lt"/>
              </a:rPr>
              <a:t>: </a:t>
            </a:r>
            <a:r>
              <a:rPr lang="en-US" sz="2000" b="1" dirty="0" smtClean="0">
                <a:latin typeface="+mn-lt"/>
              </a:rPr>
              <a:t>SISTEMAS DE NUMERACIÓN</a:t>
            </a:r>
            <a:endParaRPr lang="en-US" sz="2000" i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12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ÁREA DE PRÁCTICAS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12</a:t>
            </a:fld>
            <a:endParaRPr lang="el-GR" sz="1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 l="1052" t="7956" r="70873" b="64524"/>
          <a:stretch>
            <a:fillRect/>
          </a:stretch>
        </p:blipFill>
        <p:spPr bwMode="auto">
          <a:xfrm>
            <a:off x="2190539" y="2160395"/>
            <a:ext cx="3851453" cy="364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2478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2870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b="1" dirty="0" smtClean="0">
                <a:latin typeface="+mn-lt"/>
              </a:rPr>
              <a:t>EJEMPLO 3: CALCULADORA</a:t>
            </a:r>
          </a:p>
          <a:p>
            <a:r>
              <a:rPr lang="es-ES" sz="2000" dirty="0" smtClean="0">
                <a:latin typeface="+mn-lt"/>
              </a:rPr>
              <a:t>Vamos a simular el funcionamiento de una calculadora capaz de realizar las cuatro operaciones básicas entre dos números enteros (sumar, restar, multiplicar y dividir). Lo interesante del ejemplo se puede resumir en dos puntos: </a:t>
            </a:r>
            <a:endParaRPr lang="en-US" sz="2000" i="1" dirty="0" smtClean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 smtClean="0">
                <a:latin typeface="+mn-lt"/>
              </a:rPr>
              <a:t>La </a:t>
            </a:r>
            <a:r>
              <a:rPr lang="en-US" sz="2000" i="1" dirty="0" err="1" smtClean="0">
                <a:latin typeface="+mn-lt"/>
              </a:rPr>
              <a:t>comunicación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es</a:t>
            </a:r>
            <a:r>
              <a:rPr lang="en-US" sz="2000" i="1" dirty="0" smtClean="0">
                <a:latin typeface="+mn-lt"/>
              </a:rPr>
              <a:t> en ambos </a:t>
            </a:r>
            <a:r>
              <a:rPr lang="en-US" sz="2000" i="1" dirty="0" err="1" smtClean="0">
                <a:latin typeface="+mn-lt"/>
              </a:rPr>
              <a:t>sentidos</a:t>
            </a:r>
            <a:endParaRPr lang="en-US" sz="2000" i="1" dirty="0" smtClean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 err="1" smtClean="0">
                <a:latin typeface="+mn-lt"/>
              </a:rPr>
              <a:t>Creación</a:t>
            </a:r>
            <a:r>
              <a:rPr lang="en-US" sz="2000" i="1" dirty="0" smtClean="0">
                <a:latin typeface="+mn-lt"/>
              </a:rPr>
              <a:t> y </a:t>
            </a:r>
            <a:r>
              <a:rPr lang="en-US" sz="2000" i="1" dirty="0" err="1" smtClean="0">
                <a:latin typeface="+mn-lt"/>
              </a:rPr>
              <a:t>uso</a:t>
            </a:r>
            <a:r>
              <a:rPr lang="en-US" sz="2000" i="1" dirty="0" smtClean="0">
                <a:latin typeface="+mn-lt"/>
              </a:rPr>
              <a:t> de </a:t>
            </a:r>
            <a:r>
              <a:rPr lang="en-US" sz="2000" i="1" dirty="0" err="1" smtClean="0">
                <a:latin typeface="+mn-lt"/>
              </a:rPr>
              <a:t>una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función</a:t>
            </a:r>
            <a:endParaRPr lang="en-US" sz="2000" i="1" dirty="0" smtClean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i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13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ÁREA DE PRÁCTICAS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13</a:t>
            </a:fld>
            <a:endParaRPr lang="el-GR" sz="1000" dirty="0"/>
          </a:p>
        </p:txBody>
      </p:sp>
      <p:pic>
        <p:nvPicPr>
          <p:cNvPr id="11" name="Imagen 6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13" y="3832572"/>
            <a:ext cx="7536426" cy="219951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3711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123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b="1" dirty="0" smtClean="0">
                <a:latin typeface="+mn-lt"/>
              </a:rPr>
              <a:t>EJEMPLO 3: CALCULADORA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i="1" dirty="0" err="1" smtClean="0">
                <a:latin typeface="+mn-lt"/>
              </a:rPr>
              <a:t>Fragmento</a:t>
            </a:r>
            <a:r>
              <a:rPr lang="en-US" sz="2000" i="1" dirty="0" smtClean="0">
                <a:latin typeface="+mn-lt"/>
              </a:rPr>
              <a:t> del </a:t>
            </a:r>
            <a:r>
              <a:rPr lang="en-US" sz="2000" i="1" dirty="0" err="1" smtClean="0">
                <a:latin typeface="+mn-lt"/>
              </a:rPr>
              <a:t>mismo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programa</a:t>
            </a:r>
            <a:r>
              <a:rPr lang="en-US" sz="2000" i="1" dirty="0" smtClean="0">
                <a:latin typeface="+mn-lt"/>
              </a:rPr>
              <a:t> en el </a:t>
            </a:r>
            <a:r>
              <a:rPr lang="en-US" sz="2000" i="1" dirty="0" err="1" smtClean="0">
                <a:latin typeface="+mn-lt"/>
              </a:rPr>
              <a:t>que</a:t>
            </a:r>
            <a:r>
              <a:rPr lang="en-US" sz="2000" i="1" dirty="0" smtClean="0">
                <a:latin typeface="+mn-lt"/>
              </a:rPr>
              <a:t> se llama a </a:t>
            </a:r>
            <a:r>
              <a:rPr lang="en-US" sz="2000" i="1" dirty="0" err="1" smtClean="0">
                <a:latin typeface="+mn-lt"/>
              </a:rPr>
              <a:t>nuestra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función</a:t>
            </a:r>
            <a:endParaRPr lang="en-US" sz="2000" i="1" dirty="0" smtClean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i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14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ÁREA DE PRÁCTICAS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14</a:t>
            </a:fld>
            <a:endParaRPr lang="el-GR" sz="1000" dirty="0"/>
          </a:p>
        </p:txBody>
      </p:sp>
      <p:pic>
        <p:nvPicPr>
          <p:cNvPr id="10" name="Imagen 67"/>
          <p:cNvPicPr/>
          <p:nvPr/>
        </p:nvPicPr>
        <p:blipFill>
          <a:blip r:embed="rId5"/>
          <a:stretch>
            <a:fillRect/>
          </a:stretch>
        </p:blipFill>
        <p:spPr>
          <a:xfrm>
            <a:off x="781664" y="2423160"/>
            <a:ext cx="7905135" cy="276827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0287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192471" y="736063"/>
            <a:ext cx="8740513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 smtClean="0">
                <a:latin typeface="+mn-lt"/>
              </a:rPr>
              <a:t>Recomendaciones y consejos para cuando diseñes y uses tus propias funciones</a:t>
            </a:r>
            <a:r>
              <a:rPr lang="en-GB" sz="2000" b="1" dirty="0" smtClean="0">
                <a:latin typeface="+mn-lt"/>
              </a:rPr>
              <a:t>: </a:t>
            </a:r>
            <a:endParaRPr lang="pt-PT" sz="2000" b="1" dirty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s-ES" sz="1800" dirty="0" smtClean="0">
                <a:latin typeface="+mn-lt"/>
              </a:rPr>
              <a:t> Es aconsejable que definas y escribas tus funciones al principio del programa, antes incluso que la función principal </a:t>
            </a:r>
            <a:r>
              <a:rPr lang="es-ES" sz="1800" dirty="0" err="1" smtClean="0">
                <a:latin typeface="+mn-lt"/>
              </a:rPr>
              <a:t>void</a:t>
            </a:r>
            <a:r>
              <a:rPr lang="es-ES" sz="1800" dirty="0" smtClean="0">
                <a:latin typeface="+mn-lt"/>
              </a:rPr>
              <a:t> </a:t>
            </a:r>
            <a:r>
              <a:rPr lang="es-ES" sz="1800" dirty="0" err="1" smtClean="0">
                <a:latin typeface="+mn-lt"/>
              </a:rPr>
              <a:t>loop</a:t>
            </a:r>
            <a:r>
              <a:rPr lang="es-ES" sz="1800" dirty="0" smtClean="0">
                <a:latin typeface="+mn-lt"/>
              </a:rPr>
              <a:t>().</a:t>
            </a:r>
          </a:p>
          <a:p>
            <a:pPr>
              <a:buFont typeface="Arial" pitchFamily="34" charset="0"/>
              <a:buChar char="•"/>
            </a:pPr>
            <a:r>
              <a:rPr lang="es-ES" sz="1800" dirty="0" smtClean="0">
                <a:latin typeface="+mn-lt"/>
              </a:rPr>
              <a:t> No puedes usar una función si no la has definido previamente. Se te producirán errores.</a:t>
            </a:r>
          </a:p>
          <a:p>
            <a:pPr>
              <a:buFont typeface="Arial" pitchFamily="34" charset="0"/>
              <a:buChar char="•"/>
            </a:pPr>
            <a:r>
              <a:rPr lang="es-ES" sz="1800" dirty="0" smtClean="0">
                <a:latin typeface="+mn-lt"/>
              </a:rPr>
              <a:t> El nombre que asignes a una función debe empezar siempre por una letra y no contener espacios en blanco.</a:t>
            </a:r>
          </a:p>
          <a:p>
            <a:pPr>
              <a:buFont typeface="Arial" pitchFamily="34" charset="0"/>
              <a:buChar char="•"/>
            </a:pPr>
            <a:r>
              <a:rPr lang="es-ES" sz="1800" dirty="0" smtClean="0">
                <a:latin typeface="+mn-lt"/>
              </a:rPr>
              <a:t>Todas las funciones contenidas en la función que estás creando deben estar encerradas entre las llaves ({…}).</a:t>
            </a:r>
          </a:p>
          <a:p>
            <a:pPr>
              <a:buFont typeface="Arial" pitchFamily="34" charset="0"/>
              <a:buChar char="•"/>
            </a:pPr>
            <a:r>
              <a:rPr lang="es-ES" sz="1800" dirty="0" smtClean="0">
                <a:latin typeface="+mn-lt"/>
              </a:rPr>
              <a:t>Si la función, como en este ejemplo, devuelve un valor entero, la debes declarar como tal: </a:t>
            </a:r>
            <a:r>
              <a:rPr lang="es-ES" sz="1800" dirty="0" err="1" smtClean="0">
                <a:latin typeface="+mn-lt"/>
              </a:rPr>
              <a:t>int</a:t>
            </a:r>
            <a:r>
              <a:rPr lang="es-ES" sz="1800" dirty="0" smtClean="0">
                <a:latin typeface="+mn-lt"/>
              </a:rPr>
              <a:t> Dato().</a:t>
            </a:r>
          </a:p>
          <a:p>
            <a:pPr>
              <a:buFont typeface="Arial" pitchFamily="34" charset="0"/>
              <a:buChar char="•"/>
            </a:pPr>
            <a:r>
              <a:rPr lang="es-ES" sz="1800" dirty="0" smtClean="0">
                <a:latin typeface="+mn-lt"/>
              </a:rPr>
              <a:t>La función </a:t>
            </a:r>
            <a:r>
              <a:rPr lang="es-ES" sz="1800" dirty="0" err="1" smtClean="0">
                <a:latin typeface="+mn-lt"/>
              </a:rPr>
              <a:t>return</a:t>
            </a:r>
            <a:r>
              <a:rPr lang="es-ES" sz="1800" dirty="0" smtClean="0">
                <a:latin typeface="+mn-lt"/>
              </a:rPr>
              <a:t>() finaliza tu función y puede o no devolver el valor que le indiques. En el ejemplo </a:t>
            </a:r>
            <a:r>
              <a:rPr lang="es-ES" sz="1800" dirty="0" err="1" smtClean="0">
                <a:latin typeface="+mn-lt"/>
              </a:rPr>
              <a:t>return</a:t>
            </a:r>
            <a:r>
              <a:rPr lang="es-ES" sz="1800" dirty="0" smtClean="0">
                <a:latin typeface="+mn-lt"/>
              </a:rPr>
              <a:t>(N) devuelve el valor N.</a:t>
            </a:r>
          </a:p>
          <a:p>
            <a:pPr>
              <a:buFont typeface="Arial" pitchFamily="34" charset="0"/>
              <a:buChar char="•"/>
            </a:pPr>
            <a:r>
              <a:rPr lang="es-ES" sz="1800" dirty="0" smtClean="0">
                <a:latin typeface="+mn-lt"/>
              </a:rPr>
              <a:t>Una función puede tener también parámetros de entrada con los que debe operar. Estos se “</a:t>
            </a:r>
            <a:r>
              <a:rPr lang="es-ES" sz="1800" i="1" dirty="0" smtClean="0">
                <a:latin typeface="+mn-lt"/>
              </a:rPr>
              <a:t>pasan” desde el programa principal que llama a esa función.</a:t>
            </a:r>
          </a:p>
          <a:p>
            <a:pPr>
              <a:buFont typeface="Arial" pitchFamily="34" charset="0"/>
              <a:buChar char="•"/>
            </a:pPr>
            <a:r>
              <a:rPr lang="es-ES" sz="1800" dirty="0" smtClean="0">
                <a:latin typeface="+mn-lt"/>
              </a:rPr>
              <a:t>Una función puede “</a:t>
            </a:r>
            <a:r>
              <a:rPr lang="es-ES" sz="1800" i="1" dirty="0" smtClean="0">
                <a:latin typeface="+mn-lt"/>
              </a:rPr>
              <a:t>llamar” a otra función.</a:t>
            </a:r>
          </a:p>
          <a:p>
            <a:pPr>
              <a:buFont typeface="Arial" pitchFamily="34" charset="0"/>
              <a:buChar char="•"/>
            </a:pPr>
            <a:r>
              <a:rPr lang="es-ES" sz="1800" dirty="0" smtClean="0">
                <a:latin typeface="+mn-lt"/>
              </a:rPr>
              <a:t>Cuando finaliza la ejecución de una función se retorna al programa principal o a la función que la llamó.</a:t>
            </a:r>
          </a:p>
          <a:p>
            <a:pPr>
              <a:buFont typeface="Arial" pitchFamily="34" charset="0"/>
              <a:buChar char="•"/>
            </a:pPr>
            <a:r>
              <a:rPr lang="es-ES" sz="1800" dirty="0" smtClean="0">
                <a:latin typeface="+mn-lt"/>
              </a:rPr>
              <a:t> El programa principal o una función puede usar y “</a:t>
            </a:r>
            <a:r>
              <a:rPr lang="es-ES" sz="1800" i="1" dirty="0" smtClean="0">
                <a:latin typeface="+mn-lt"/>
              </a:rPr>
              <a:t>llamar” a otra función, y </a:t>
            </a:r>
            <a:r>
              <a:rPr lang="es-ES" sz="1800" dirty="0" smtClean="0">
                <a:latin typeface="+mn-lt"/>
              </a:rPr>
              <a:t>ejecutar todas las instrucciones que contenga, tantas veces como sea necesario.</a:t>
            </a:r>
            <a:endParaRPr lang="en-US" sz="1800" i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15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ÁREA DE PRÁCTICAS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15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368718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3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1371600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</a:rPr>
              <a:t>UNIDAD 12 LAS COMUNICACIONES	</a:t>
            </a:r>
          </a:p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GRACIAS</a:t>
            </a:r>
            <a:endParaRPr lang="en-US" sz="3600" dirty="0">
              <a:solidFill>
                <a:prstClr val="white"/>
              </a:solidFill>
            </a:endParaRPr>
          </a:p>
          <a:p>
            <a:pPr algn="ctr"/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081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-2"/>
            <a:ext cx="9144000" cy="581777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600" dirty="0" err="1" smtClean="0"/>
              <a:t>Objetivo</a:t>
            </a:r>
            <a:r>
              <a:rPr lang="en-US" sz="3600" dirty="0" smtClean="0"/>
              <a:t> y </a:t>
            </a:r>
            <a:r>
              <a:rPr lang="en-US" sz="3600" dirty="0" err="1" smtClean="0"/>
              <a:t>Programa</a:t>
            </a:r>
            <a:r>
              <a:rPr lang="en-US" sz="3600" dirty="0" smtClean="0"/>
              <a:t> de la </a:t>
            </a:r>
            <a:r>
              <a:rPr lang="en-US" sz="3600" dirty="0" err="1" smtClean="0"/>
              <a:t>Unidad</a:t>
            </a:r>
            <a:r>
              <a:rPr lang="en-US" sz="3600" dirty="0" smtClean="0"/>
              <a:t> 12	</a:t>
            </a:r>
            <a:endParaRPr lang="el-GR" sz="3600" dirty="0"/>
          </a:p>
        </p:txBody>
      </p:sp>
      <p:sp>
        <p:nvSpPr>
          <p:cNvPr id="11" name="Στρογγυλεμένο ορθογώνιο 7"/>
          <p:cNvSpPr/>
          <p:nvPr/>
        </p:nvSpPr>
        <p:spPr>
          <a:xfrm>
            <a:off x="422249" y="2359743"/>
            <a:ext cx="8434573" cy="38345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Στρογγυλεμένο ορθογώνιο 6"/>
          <p:cNvSpPr/>
          <p:nvPr/>
        </p:nvSpPr>
        <p:spPr>
          <a:xfrm>
            <a:off x="441912" y="780549"/>
            <a:ext cx="8335926" cy="147103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  <a:p>
            <a:pPr algn="ctr"/>
            <a:r>
              <a:rPr lang="es-ES" dirty="0" smtClean="0"/>
              <a:t>Enseñarte los principios de la comunicación gracias a los cuales tu </a:t>
            </a:r>
            <a:r>
              <a:rPr lang="es-ES" dirty="0" err="1" smtClean="0"/>
              <a:t>Arduino</a:t>
            </a:r>
            <a:r>
              <a:rPr lang="es-ES" dirty="0" smtClean="0"/>
              <a:t> será</a:t>
            </a:r>
          </a:p>
          <a:p>
            <a:pPr algn="ctr"/>
            <a:r>
              <a:rPr lang="es-ES" dirty="0" smtClean="0"/>
              <a:t>capaz de comunicarse con otro </a:t>
            </a:r>
            <a:r>
              <a:rPr lang="es-ES" dirty="0" err="1" smtClean="0"/>
              <a:t>Arduino</a:t>
            </a:r>
            <a:r>
              <a:rPr lang="es-ES" dirty="0" smtClean="0"/>
              <a:t>, o con cualquier otro tipo de dispositivo o</a:t>
            </a:r>
          </a:p>
          <a:p>
            <a:pPr algn="ctr"/>
            <a:r>
              <a:rPr lang="es-ES" dirty="0" smtClean="0"/>
              <a:t>periférico</a:t>
            </a:r>
            <a:endParaRPr lang="el-GR" dirty="0"/>
          </a:p>
        </p:txBody>
      </p:sp>
      <p:sp>
        <p:nvSpPr>
          <p:cNvPr id="13" name="Σύμβολο κράτησης θέσης περιεχομένου 2"/>
          <p:cNvSpPr txBox="1">
            <a:spLocks/>
          </p:cNvSpPr>
          <p:nvPr/>
        </p:nvSpPr>
        <p:spPr>
          <a:xfrm>
            <a:off x="534566" y="2780645"/>
            <a:ext cx="8229600" cy="3588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err="1" smtClean="0"/>
              <a:t>Explicar</a:t>
            </a:r>
            <a:r>
              <a:rPr lang="en-US" sz="1800" dirty="0" smtClean="0"/>
              <a:t> </a:t>
            </a:r>
            <a:r>
              <a:rPr lang="en-US" sz="1800" dirty="0" err="1" smtClean="0"/>
              <a:t>qué</a:t>
            </a:r>
            <a:r>
              <a:rPr lang="en-US" sz="1800" dirty="0" smtClean="0"/>
              <a:t> </a:t>
            </a:r>
            <a:r>
              <a:rPr lang="en-US" sz="1800" dirty="0" err="1" smtClean="0"/>
              <a:t>es</a:t>
            </a:r>
            <a:r>
              <a:rPr lang="en-US" sz="1800" dirty="0" smtClean="0"/>
              <a:t> la </a:t>
            </a:r>
            <a:r>
              <a:rPr lang="en-US" sz="1800" b="1" dirty="0" err="1" smtClean="0"/>
              <a:t>Comunicación</a:t>
            </a:r>
            <a:r>
              <a:rPr lang="en-US" sz="1800" b="1" dirty="0" smtClean="0"/>
              <a:t> </a:t>
            </a:r>
            <a:r>
              <a:rPr lang="en-US" sz="1800" dirty="0" smtClean="0"/>
              <a:t>y </a:t>
            </a:r>
            <a:r>
              <a:rPr lang="en-US" sz="1800" dirty="0" err="1" smtClean="0"/>
              <a:t>especialmente</a:t>
            </a:r>
            <a:r>
              <a:rPr lang="en-US" sz="1800" dirty="0" smtClean="0"/>
              <a:t> la </a:t>
            </a:r>
            <a:r>
              <a:rPr lang="en-US" sz="1800" dirty="0" err="1" smtClean="0"/>
              <a:t>Comunicación</a:t>
            </a:r>
            <a:r>
              <a:rPr lang="en-US" sz="1800" dirty="0" smtClean="0"/>
              <a:t> </a:t>
            </a:r>
            <a:r>
              <a:rPr lang="en-US" sz="1800" dirty="0" err="1" smtClean="0"/>
              <a:t>Serie</a:t>
            </a:r>
            <a:endParaRPr lang="en-US" sz="1800" dirty="0" smtClean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err="1" smtClean="0"/>
              <a:t>Presentar</a:t>
            </a:r>
            <a:r>
              <a:rPr lang="en-US" sz="1800" dirty="0" smtClean="0"/>
              <a:t> </a:t>
            </a:r>
            <a:r>
              <a:rPr lang="en-US" sz="1800" dirty="0" err="1" smtClean="0"/>
              <a:t>las</a:t>
            </a:r>
            <a:r>
              <a:rPr lang="en-US" sz="1800" dirty="0" smtClean="0"/>
              <a:t> </a:t>
            </a:r>
            <a:r>
              <a:rPr lang="en-US" sz="1800" b="1" dirty="0" err="1" smtClean="0"/>
              <a:t>Funciones</a:t>
            </a:r>
            <a:r>
              <a:rPr lang="en-US" sz="1800" b="1" dirty="0" smtClean="0"/>
              <a:t> de </a:t>
            </a:r>
            <a:r>
              <a:rPr lang="en-US" sz="1800" b="1" dirty="0" err="1" smtClean="0"/>
              <a:t>Programación</a:t>
            </a:r>
            <a:r>
              <a:rPr lang="en-US" sz="1800" b="1" dirty="0" smtClean="0"/>
              <a:t> de </a:t>
            </a:r>
            <a:r>
              <a:rPr lang="en-US" sz="1800" b="1" dirty="0" err="1" smtClean="0"/>
              <a:t>Comunicación</a:t>
            </a:r>
            <a:r>
              <a:rPr lang="en-US" sz="1800" b="1" dirty="0" smtClean="0"/>
              <a:t> </a:t>
            </a:r>
            <a:r>
              <a:rPr lang="en-US" sz="1800" dirty="0" err="1" smtClean="0"/>
              <a:t>utilizadas</a:t>
            </a:r>
            <a:r>
              <a:rPr lang="en-US" sz="1800" dirty="0" smtClean="0"/>
              <a:t> en </a:t>
            </a:r>
            <a:r>
              <a:rPr lang="en-US" sz="1800" dirty="0" err="1" smtClean="0"/>
              <a:t>esta</a:t>
            </a:r>
            <a:r>
              <a:rPr lang="en-US" sz="1800" dirty="0" smtClean="0"/>
              <a:t> </a:t>
            </a:r>
            <a:r>
              <a:rPr lang="en-US" sz="1800" dirty="0" err="1" smtClean="0"/>
              <a:t>unidad</a:t>
            </a:r>
            <a:r>
              <a:rPr lang="en-US" sz="1800" dirty="0" smtClean="0"/>
              <a:t> 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1400" dirty="0" err="1" smtClean="0">
                <a:solidFill>
                  <a:schemeClr val="accent5">
                    <a:lumMod val="75000"/>
                  </a:schemeClr>
                </a:solidFill>
              </a:rPr>
              <a:t>principios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5">
                    <a:lumMod val="75000"/>
                  </a:schemeClr>
                </a:solidFill>
              </a:rPr>
              <a:t>básicos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err="1" smtClean="0"/>
              <a:t>Presentar</a:t>
            </a:r>
            <a:r>
              <a:rPr lang="en-US" sz="1800" dirty="0" smtClean="0"/>
              <a:t> </a:t>
            </a:r>
            <a:r>
              <a:rPr lang="en-US" sz="1800" dirty="0" err="1" smtClean="0"/>
              <a:t>las</a:t>
            </a:r>
            <a:r>
              <a:rPr lang="en-US" sz="1800" dirty="0" smtClean="0"/>
              <a:t> </a:t>
            </a:r>
            <a:r>
              <a:rPr lang="en-US" sz="1800" b="1" dirty="0" err="1" smtClean="0"/>
              <a:t>Funciones</a:t>
            </a:r>
            <a:r>
              <a:rPr lang="en-US" sz="1800" b="1" dirty="0" smtClean="0"/>
              <a:t> de </a:t>
            </a:r>
            <a:r>
              <a:rPr lang="en-US" sz="1800" b="1" dirty="0" err="1" smtClean="0"/>
              <a:t>Programación</a:t>
            </a:r>
            <a:r>
              <a:rPr lang="en-US" sz="1800" b="1" dirty="0" smtClean="0"/>
              <a:t> de </a:t>
            </a:r>
            <a:r>
              <a:rPr lang="en-US" sz="1800" b="1" dirty="0" err="1" smtClean="0"/>
              <a:t>Transmisión</a:t>
            </a:r>
            <a:r>
              <a:rPr lang="en-US" sz="1800" b="1" dirty="0" smtClean="0"/>
              <a:t> de </a:t>
            </a:r>
            <a:r>
              <a:rPr lang="en-US" sz="1800" b="1" dirty="0" err="1" smtClean="0"/>
              <a:t>Datos</a:t>
            </a:r>
            <a:r>
              <a:rPr lang="en-US" sz="1800" b="1" dirty="0" smtClean="0"/>
              <a:t> </a:t>
            </a:r>
            <a:r>
              <a:rPr lang="en-US" sz="1800" dirty="0" err="1" smtClean="0"/>
              <a:t>utilizadas</a:t>
            </a:r>
            <a:r>
              <a:rPr lang="en-US" sz="1800" dirty="0" smtClean="0"/>
              <a:t> en </a:t>
            </a:r>
            <a:r>
              <a:rPr lang="en-US" sz="1800" dirty="0" err="1" smtClean="0"/>
              <a:t>esta</a:t>
            </a:r>
            <a:r>
              <a:rPr lang="en-US" sz="1800" dirty="0" smtClean="0"/>
              <a:t> </a:t>
            </a:r>
            <a:r>
              <a:rPr lang="en-US" sz="1800" dirty="0" err="1" smtClean="0"/>
              <a:t>unidad</a:t>
            </a:r>
            <a:r>
              <a:rPr lang="en-US" sz="1800" dirty="0" smtClean="0"/>
              <a:t> 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1400" dirty="0" err="1" smtClean="0">
                <a:solidFill>
                  <a:schemeClr val="accent5">
                    <a:lumMod val="75000"/>
                  </a:schemeClr>
                </a:solidFill>
              </a:rPr>
              <a:t>principios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5">
                    <a:lumMod val="75000"/>
                  </a:schemeClr>
                </a:solidFill>
              </a:rPr>
              <a:t>básicos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en-US" sz="1800" dirty="0" smtClean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err="1" smtClean="0"/>
              <a:t>Presentar</a:t>
            </a:r>
            <a:r>
              <a:rPr lang="en-US" sz="1800" dirty="0" smtClean="0"/>
              <a:t> </a:t>
            </a:r>
            <a:r>
              <a:rPr lang="en-US" sz="1800" dirty="0" err="1" smtClean="0"/>
              <a:t>las</a:t>
            </a:r>
            <a:r>
              <a:rPr lang="en-US" sz="1800" dirty="0" smtClean="0"/>
              <a:t> </a:t>
            </a:r>
            <a:r>
              <a:rPr lang="en-US" sz="1800" b="1" dirty="0" err="1" smtClean="0"/>
              <a:t>Funciones</a:t>
            </a:r>
            <a:r>
              <a:rPr lang="en-US" sz="1800" b="1" dirty="0" smtClean="0"/>
              <a:t> de </a:t>
            </a:r>
            <a:r>
              <a:rPr lang="en-US" sz="1800" b="1" dirty="0" err="1" smtClean="0"/>
              <a:t>Programación</a:t>
            </a:r>
            <a:r>
              <a:rPr lang="en-US" sz="1800" b="1" dirty="0" smtClean="0"/>
              <a:t> de </a:t>
            </a:r>
            <a:r>
              <a:rPr lang="en-US" sz="1800" b="1" dirty="0" err="1" smtClean="0"/>
              <a:t>Recepción</a:t>
            </a:r>
            <a:r>
              <a:rPr lang="en-US" sz="1800" b="1" dirty="0" smtClean="0"/>
              <a:t> de </a:t>
            </a:r>
            <a:r>
              <a:rPr lang="en-US" sz="1800" b="1" dirty="0" err="1" smtClean="0"/>
              <a:t>Datos</a:t>
            </a:r>
            <a:r>
              <a:rPr lang="en-US" sz="1800" b="1" dirty="0" smtClean="0"/>
              <a:t> </a:t>
            </a:r>
            <a:r>
              <a:rPr lang="en-US" sz="1800" dirty="0" err="1" smtClean="0"/>
              <a:t>utilizadas</a:t>
            </a:r>
            <a:r>
              <a:rPr lang="en-US" sz="1800" dirty="0" smtClean="0"/>
              <a:t> en </a:t>
            </a:r>
            <a:r>
              <a:rPr lang="en-US" sz="1800" dirty="0" err="1" smtClean="0"/>
              <a:t>esta</a:t>
            </a:r>
            <a:r>
              <a:rPr lang="en-US" sz="1800" dirty="0" smtClean="0"/>
              <a:t> </a:t>
            </a:r>
            <a:r>
              <a:rPr lang="en-US" sz="1800" dirty="0" err="1" smtClean="0"/>
              <a:t>unidad</a:t>
            </a:r>
            <a:r>
              <a:rPr lang="en-US" sz="1800" dirty="0" smtClean="0"/>
              <a:t> 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1400" dirty="0" err="1" smtClean="0">
                <a:solidFill>
                  <a:schemeClr val="accent5">
                    <a:lumMod val="75000"/>
                  </a:schemeClr>
                </a:solidFill>
              </a:rPr>
              <a:t>principios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5">
                    <a:lumMod val="75000"/>
                  </a:schemeClr>
                </a:solidFill>
              </a:rPr>
              <a:t>básicos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en-US" sz="1800" dirty="0" smtClean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err="1" smtClean="0"/>
              <a:t>Presentar</a:t>
            </a:r>
            <a:r>
              <a:rPr lang="en-US" sz="1800" dirty="0" smtClean="0"/>
              <a:t> </a:t>
            </a:r>
            <a:r>
              <a:rPr lang="en-US" sz="1800" b="1" dirty="0" err="1" smtClean="0"/>
              <a:t>Otras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Funciones</a:t>
            </a:r>
            <a:r>
              <a:rPr lang="en-US" sz="1800" b="1" dirty="0" smtClean="0"/>
              <a:t> de </a:t>
            </a:r>
            <a:r>
              <a:rPr lang="en-US" sz="1800" b="1" dirty="0" err="1" smtClean="0"/>
              <a:t>Propósito</a:t>
            </a:r>
            <a:r>
              <a:rPr lang="en-US" sz="1800" b="1" dirty="0" smtClean="0"/>
              <a:t> General</a:t>
            </a: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err="1" smtClean="0"/>
              <a:t>Área</a:t>
            </a:r>
            <a:r>
              <a:rPr lang="en-US" sz="1800" dirty="0" smtClean="0"/>
              <a:t> de </a:t>
            </a:r>
            <a:r>
              <a:rPr lang="en-US" sz="1800" dirty="0" err="1" smtClean="0"/>
              <a:t>prácticas</a:t>
            </a:r>
            <a:endParaRPr lang="en-US" sz="1800" dirty="0" smtClean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l-GR" sz="1800" dirty="0"/>
          </a:p>
        </p:txBody>
      </p:sp>
      <p:sp>
        <p:nvSpPr>
          <p:cNvPr id="14" name="TextBox 13"/>
          <p:cNvSpPr txBox="1"/>
          <p:nvPr/>
        </p:nvSpPr>
        <p:spPr bwMode="auto">
          <a:xfrm>
            <a:off x="3061905" y="830883"/>
            <a:ext cx="2738250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la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presentación</a:t>
            </a:r>
            <a:endParaRPr kumimoji="0" lang="el-GR" sz="1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2908016" y="2388363"/>
            <a:ext cx="2885726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Programa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la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presentación</a:t>
            </a:r>
            <a:endParaRPr kumimoji="0" lang="el-GR" sz="1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1B48E73-6241-44FB-9EDB-1A1229FC3D83}" type="slidenum">
              <a:rPr lang="el-GR" smtClean="0"/>
              <a:pPr/>
              <a:t>2</a:t>
            </a:fld>
            <a:endParaRPr lang="el-GR"/>
          </a:p>
        </p:txBody>
      </p:sp>
      <p:pic>
        <p:nvPicPr>
          <p:cNvPr id="25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7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213500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190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b="1" dirty="0" smtClean="0">
                <a:latin typeface="+mn-lt"/>
              </a:rPr>
              <a:t>La </a:t>
            </a:r>
            <a:r>
              <a:rPr lang="en-US" sz="2000" b="1" dirty="0" err="1" smtClean="0">
                <a:latin typeface="+mn-lt"/>
              </a:rPr>
              <a:t>comunicación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serie</a:t>
            </a:r>
            <a:r>
              <a:rPr lang="en-US" sz="2000" dirty="0">
                <a:latin typeface="+mn-lt"/>
              </a:rPr>
              <a:t> </a:t>
            </a:r>
            <a:r>
              <a:rPr lang="en-US" sz="2000" dirty="0" smtClean="0">
                <a:latin typeface="+mn-lt"/>
              </a:rPr>
              <a:t>en  </a:t>
            </a:r>
            <a:r>
              <a:rPr lang="en-US" sz="2000" dirty="0" err="1">
                <a:latin typeface="+mn-lt"/>
              </a:rPr>
              <a:t>Arduino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es</a:t>
            </a:r>
            <a:r>
              <a:rPr lang="en-US" sz="2000" dirty="0" smtClean="0">
                <a:latin typeface="+mn-lt"/>
              </a:rPr>
              <a:t> la </a:t>
            </a:r>
            <a:r>
              <a:rPr lang="en-US" sz="2000" dirty="0" err="1" smtClean="0">
                <a:latin typeface="+mn-lt"/>
              </a:rPr>
              <a:t>comunicación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serie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tipo</a:t>
            </a:r>
            <a:r>
              <a:rPr lang="en-US" sz="2000" dirty="0" smtClean="0">
                <a:latin typeface="+mn-lt"/>
              </a:rPr>
              <a:t> UART</a:t>
            </a:r>
          </a:p>
          <a:p>
            <a:pPr marL="727075" lvl="1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Se </a:t>
            </a:r>
            <a:r>
              <a:rPr lang="en-US" sz="2000" dirty="0" err="1" smtClean="0">
                <a:latin typeface="+mn-lt"/>
              </a:rPr>
              <a:t>emplean</a:t>
            </a:r>
            <a:r>
              <a:rPr lang="en-US" sz="2000" dirty="0" smtClean="0">
                <a:latin typeface="+mn-lt"/>
              </a:rPr>
              <a:t> dos </a:t>
            </a:r>
            <a:r>
              <a:rPr lang="en-US" sz="2000" dirty="0" err="1" smtClean="0">
                <a:latin typeface="+mn-lt"/>
              </a:rPr>
              <a:t>líneas</a:t>
            </a:r>
            <a:r>
              <a:rPr lang="en-US" sz="2000" dirty="0" smtClean="0">
                <a:latin typeface="+mn-lt"/>
              </a:rPr>
              <a:t> o cables: </a:t>
            </a:r>
            <a:r>
              <a:rPr lang="en-US" sz="2000" dirty="0" err="1" smtClean="0">
                <a:latin typeface="+mn-lt"/>
              </a:rPr>
              <a:t>Tx</a:t>
            </a:r>
            <a:r>
              <a:rPr lang="en-US" sz="2000" dirty="0" smtClean="0">
                <a:latin typeface="+mn-lt"/>
              </a:rPr>
              <a:t> (</a:t>
            </a:r>
            <a:r>
              <a:rPr lang="en-US" sz="2000" dirty="0" err="1" smtClean="0">
                <a:latin typeface="+mn-lt"/>
              </a:rPr>
              <a:t>transmisión</a:t>
            </a:r>
            <a:r>
              <a:rPr lang="en-US" sz="2000" dirty="0" smtClean="0">
                <a:latin typeface="+mn-lt"/>
              </a:rPr>
              <a:t> de </a:t>
            </a:r>
            <a:r>
              <a:rPr lang="en-US" sz="2000" dirty="0" err="1" smtClean="0">
                <a:latin typeface="+mn-lt"/>
              </a:rPr>
              <a:t>datos</a:t>
            </a:r>
            <a:r>
              <a:rPr lang="en-US" sz="2000" dirty="0" smtClean="0">
                <a:latin typeface="+mn-lt"/>
              </a:rPr>
              <a:t>) and RX (</a:t>
            </a:r>
            <a:r>
              <a:rPr lang="en-GB" sz="2000" dirty="0" err="1" smtClean="0"/>
              <a:t>recepción</a:t>
            </a:r>
            <a:r>
              <a:rPr lang="en-GB" sz="2000" dirty="0" smtClean="0"/>
              <a:t> de </a:t>
            </a:r>
            <a:r>
              <a:rPr lang="en-GB" sz="2000" dirty="0" err="1" smtClean="0"/>
              <a:t>datos</a:t>
            </a:r>
            <a:r>
              <a:rPr lang="en-US" sz="2000" dirty="0" smtClean="0">
                <a:latin typeface="+mn-lt"/>
              </a:rPr>
              <a:t>).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La </a:t>
            </a:r>
            <a:r>
              <a:rPr lang="en-US" dirty="0" err="1" smtClean="0"/>
              <a:t>comunicación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4424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00506" y="883031"/>
            <a:ext cx="8454134" cy="557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dirty="0" smtClean="0">
                <a:latin typeface="+mn-lt"/>
              </a:rPr>
              <a:t>FUNCIONES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b="1" dirty="0" err="1" smtClean="0">
                <a:latin typeface="+mn-lt"/>
              </a:rPr>
              <a:t>Serial.begin</a:t>
            </a:r>
            <a:r>
              <a:rPr lang="en-US" sz="2000" b="1" dirty="0" smtClean="0">
                <a:latin typeface="+mn-lt"/>
              </a:rPr>
              <a:t>()</a:t>
            </a:r>
          </a:p>
          <a:p>
            <a:r>
              <a:rPr lang="es-ES" sz="2000" b="1" dirty="0" smtClean="0">
                <a:latin typeface="+mn-lt"/>
              </a:rPr>
              <a:t>Sintaxis:</a:t>
            </a:r>
            <a:r>
              <a:rPr lang="es-ES" sz="2000" dirty="0" smtClean="0">
                <a:latin typeface="+mn-lt"/>
              </a:rPr>
              <a:t> </a:t>
            </a:r>
            <a:r>
              <a:rPr lang="es-ES" sz="2000" i="1" dirty="0" err="1" smtClean="0">
                <a:latin typeface="+mn-lt"/>
              </a:rPr>
              <a:t>Serial.begin</a:t>
            </a:r>
            <a:r>
              <a:rPr lang="es-ES" sz="2000" i="1" dirty="0" smtClean="0">
                <a:latin typeface="+mn-lt"/>
              </a:rPr>
              <a:t>(baudios, SERIAL_NPS);</a:t>
            </a:r>
          </a:p>
          <a:p>
            <a:endParaRPr lang="es-ES" sz="2000" i="1" dirty="0" smtClean="0">
              <a:latin typeface="+mn-lt"/>
            </a:endParaRPr>
          </a:p>
          <a:p>
            <a:r>
              <a:rPr lang="es-ES" sz="2000" i="1" dirty="0" smtClean="0">
                <a:latin typeface="+mn-lt"/>
              </a:rPr>
              <a:t>baudios: 	Establece la velocidad de la comunicación. Los valores posibles 		son: </a:t>
            </a:r>
            <a:r>
              <a:rPr lang="es-ES" sz="2000" dirty="0" smtClean="0">
                <a:latin typeface="+mn-lt"/>
              </a:rPr>
              <a:t>300, 600, 1200, 2400, 4800, 9600, 14400, 28800, 38400, 			57600 y 115200.</a:t>
            </a:r>
          </a:p>
          <a:p>
            <a:endParaRPr lang="es-ES" sz="2000" i="1" dirty="0" smtClean="0">
              <a:latin typeface="+mn-lt"/>
            </a:endParaRPr>
          </a:p>
          <a:p>
            <a:r>
              <a:rPr lang="es-ES" sz="2000" i="1" dirty="0" smtClean="0">
                <a:latin typeface="+mn-lt"/>
              </a:rPr>
              <a:t>SERIAL_NPS: 	Es opcional y permite configurar el carácter:</a:t>
            </a:r>
          </a:p>
          <a:p>
            <a:r>
              <a:rPr lang="pt-BR" sz="2000" dirty="0" smtClean="0">
                <a:latin typeface="+mn-lt"/>
              </a:rPr>
              <a:t>		</a:t>
            </a:r>
            <a:r>
              <a:rPr lang="pt-BR" sz="2000" b="1" dirty="0" smtClean="0">
                <a:latin typeface="+mn-lt"/>
              </a:rPr>
              <a:t>N</a:t>
            </a:r>
            <a:r>
              <a:rPr lang="pt-BR" sz="2000" dirty="0" smtClean="0">
                <a:latin typeface="+mn-lt"/>
              </a:rPr>
              <a:t>=Nº de bits por </a:t>
            </a:r>
            <a:r>
              <a:rPr lang="pt-BR" sz="2000" dirty="0" err="1" smtClean="0">
                <a:latin typeface="+mn-lt"/>
              </a:rPr>
              <a:t>carácter</a:t>
            </a:r>
            <a:r>
              <a:rPr lang="pt-BR" sz="2000" dirty="0" smtClean="0">
                <a:latin typeface="+mn-lt"/>
              </a:rPr>
              <a:t>: 5, 6, 7 u 8 (por </a:t>
            </a:r>
            <a:r>
              <a:rPr lang="pt-BR" sz="2000" dirty="0" err="1" smtClean="0">
                <a:latin typeface="+mn-lt"/>
              </a:rPr>
              <a:t>defecto</a:t>
            </a:r>
            <a:r>
              <a:rPr lang="pt-BR" sz="2000" dirty="0" smtClean="0">
                <a:latin typeface="+mn-lt"/>
              </a:rPr>
              <a:t>)</a:t>
            </a:r>
          </a:p>
          <a:p>
            <a:r>
              <a:rPr lang="es-ES" sz="2000" dirty="0" smtClean="0">
                <a:latin typeface="+mn-lt"/>
              </a:rPr>
              <a:t>		</a:t>
            </a:r>
            <a:r>
              <a:rPr lang="es-ES" sz="2000" b="1" dirty="0" smtClean="0">
                <a:latin typeface="+mn-lt"/>
              </a:rPr>
              <a:t>P</a:t>
            </a:r>
            <a:r>
              <a:rPr lang="es-ES" sz="2000" dirty="0" smtClean="0">
                <a:latin typeface="+mn-lt"/>
              </a:rPr>
              <a:t>=Paridad: E= par, O= impar y N=sin paridad (por defecto)</a:t>
            </a:r>
          </a:p>
          <a:p>
            <a:r>
              <a:rPr lang="es-ES" sz="2000" dirty="0" smtClean="0">
                <a:latin typeface="+mn-lt"/>
              </a:rPr>
              <a:t>		</a:t>
            </a:r>
            <a:r>
              <a:rPr lang="es-ES" sz="2000" b="1" dirty="0" smtClean="0">
                <a:latin typeface="+mn-lt"/>
              </a:rPr>
              <a:t>S</a:t>
            </a:r>
            <a:r>
              <a:rPr lang="es-ES" sz="2000" dirty="0" smtClean="0">
                <a:latin typeface="+mn-lt"/>
              </a:rPr>
              <a:t>=Nº bits de stop al final del carácter: 2 o 1 (por defecto)</a:t>
            </a:r>
          </a:p>
          <a:p>
            <a:endParaRPr lang="es-ES" sz="2000" b="1" dirty="0" smtClean="0"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latin typeface="+mn-lt"/>
              </a:rPr>
              <a:t>   The </a:t>
            </a:r>
            <a:r>
              <a:rPr lang="en-US" sz="2000" b="1" dirty="0" err="1" smtClean="0">
                <a:latin typeface="+mn-lt"/>
              </a:rPr>
              <a:t>Serial.end</a:t>
            </a:r>
            <a:r>
              <a:rPr lang="en-US" sz="2000" b="1" dirty="0" smtClean="0">
                <a:latin typeface="+mn-lt"/>
              </a:rPr>
              <a:t>()</a:t>
            </a:r>
          </a:p>
          <a:p>
            <a:r>
              <a:rPr lang="en-US" sz="2000" b="1" dirty="0" err="1" smtClean="0">
                <a:latin typeface="+mn-lt"/>
              </a:rPr>
              <a:t>Sintaxis</a:t>
            </a:r>
            <a:r>
              <a:rPr lang="en-US" sz="2000" b="1" dirty="0" smtClean="0">
                <a:latin typeface="+mn-lt"/>
              </a:rPr>
              <a:t>:</a:t>
            </a:r>
            <a:r>
              <a:rPr lang="en-US" sz="2000" b="1" dirty="0" smtClean="0"/>
              <a:t> </a:t>
            </a:r>
            <a:r>
              <a:rPr lang="en-US" sz="2000" i="1" dirty="0" err="1">
                <a:latin typeface="+mn-lt"/>
              </a:rPr>
              <a:t>Serial.end</a:t>
            </a:r>
            <a:r>
              <a:rPr lang="en-US" sz="2000" i="1" dirty="0" smtClean="0">
                <a:latin typeface="+mn-lt"/>
              </a:rPr>
              <a:t>()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0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Estableciendo</a:t>
            </a:r>
            <a:r>
              <a:rPr lang="en-US" dirty="0" smtClean="0"/>
              <a:t> la </a:t>
            </a:r>
            <a:r>
              <a:rPr lang="en-US" dirty="0" err="1" smtClean="0"/>
              <a:t>comunicación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4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11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505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727075" lvl="1" indent="-269875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dirty="0" smtClean="0">
                <a:latin typeface="+mn-lt"/>
              </a:rPr>
              <a:t>FUNCIONES</a:t>
            </a:r>
          </a:p>
          <a:p>
            <a:pPr marL="727075" lvl="1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b="1" dirty="0" err="1" smtClean="0">
                <a:latin typeface="+mn-lt"/>
              </a:rPr>
              <a:t>Serial.print</a:t>
            </a:r>
            <a:r>
              <a:rPr lang="en-US" sz="2000" b="1" dirty="0" smtClean="0">
                <a:latin typeface="+mn-lt"/>
              </a:rPr>
              <a:t>()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+mn-lt"/>
              </a:rPr>
              <a:t>Sintaxis1: </a:t>
            </a:r>
            <a:r>
              <a:rPr lang="en-GB" sz="2000" i="1" dirty="0" err="1" smtClean="0">
                <a:latin typeface="+mn-lt"/>
              </a:rPr>
              <a:t>Serial.print</a:t>
            </a:r>
            <a:r>
              <a:rPr lang="en-GB" sz="2000" i="1" dirty="0" smtClean="0">
                <a:latin typeface="+mn-lt"/>
              </a:rPr>
              <a:t>(</a:t>
            </a:r>
            <a:r>
              <a:rPr lang="en-GB" sz="2000" i="1" dirty="0" err="1" smtClean="0">
                <a:latin typeface="+mn-lt"/>
              </a:rPr>
              <a:t>valor</a:t>
            </a:r>
            <a:r>
              <a:rPr lang="en-GB" sz="2000" i="1" dirty="0" smtClean="0">
                <a:latin typeface="+mn-lt"/>
              </a:rPr>
              <a:t>)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GB" sz="2000" i="1" dirty="0" err="1" smtClean="0">
                <a:latin typeface="+mn-lt"/>
              </a:rPr>
              <a:t>valor</a:t>
            </a:r>
            <a:r>
              <a:rPr lang="en-US" sz="2000" i="1" dirty="0" smtClean="0">
                <a:latin typeface="+mn-lt"/>
              </a:rPr>
              <a:t>: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es</a:t>
            </a:r>
            <a:r>
              <a:rPr lang="en-US" sz="2000" dirty="0" smtClean="0">
                <a:latin typeface="+mn-lt"/>
              </a:rPr>
              <a:t> el valor a </a:t>
            </a:r>
            <a:r>
              <a:rPr lang="en-US" sz="2000" dirty="0" err="1" smtClean="0">
                <a:latin typeface="+mn-lt"/>
              </a:rPr>
              <a:t>transmitir</a:t>
            </a:r>
            <a:r>
              <a:rPr lang="en-US" sz="2000" dirty="0" smtClean="0">
                <a:latin typeface="+mn-lt"/>
              </a:rPr>
              <a:t>. </a:t>
            </a:r>
            <a:r>
              <a:rPr lang="en-US" sz="2000" dirty="0" err="1" smtClean="0">
                <a:latin typeface="+mn-lt"/>
              </a:rPr>
              <a:t>Puede</a:t>
            </a:r>
            <a:r>
              <a:rPr lang="en-US" sz="2000" dirty="0" smtClean="0">
                <a:latin typeface="+mn-lt"/>
              </a:rPr>
              <a:t> ser de </a:t>
            </a:r>
            <a:r>
              <a:rPr lang="en-US" sz="2000" dirty="0" err="1" smtClean="0">
                <a:latin typeface="+mn-lt"/>
              </a:rPr>
              <a:t>cualquier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tipo</a:t>
            </a:r>
            <a:r>
              <a:rPr lang="en-US" sz="2000" dirty="0" smtClean="0">
                <a:latin typeface="+mn-lt"/>
              </a:rPr>
              <a:t>.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+mn-lt"/>
              </a:rPr>
              <a:t>Sintaxis2: </a:t>
            </a:r>
            <a:r>
              <a:rPr lang="en-GB" sz="2000" i="1" dirty="0" err="1" smtClean="0">
                <a:latin typeface="+mn-lt"/>
              </a:rPr>
              <a:t>Serial.print</a:t>
            </a:r>
            <a:r>
              <a:rPr lang="en-GB" sz="2000" i="1" dirty="0" smtClean="0">
                <a:latin typeface="+mn-lt"/>
              </a:rPr>
              <a:t>(</a:t>
            </a:r>
            <a:r>
              <a:rPr lang="en-GB" sz="2000" i="1" dirty="0" err="1" smtClean="0">
                <a:latin typeface="+mn-lt"/>
              </a:rPr>
              <a:t>valor</a:t>
            </a:r>
            <a:r>
              <a:rPr lang="en-GB" sz="2000" i="1" dirty="0" smtClean="0">
                <a:latin typeface="+mn-lt"/>
              </a:rPr>
              <a:t>, </a:t>
            </a:r>
            <a:r>
              <a:rPr lang="en-GB" sz="2000" i="1" dirty="0" err="1" smtClean="0">
                <a:latin typeface="+mn-lt"/>
              </a:rPr>
              <a:t>formato</a:t>
            </a:r>
            <a:r>
              <a:rPr lang="en-GB" sz="2000" i="1" dirty="0" smtClean="0">
                <a:latin typeface="+mn-lt"/>
              </a:rPr>
              <a:t>)</a:t>
            </a:r>
            <a:endParaRPr lang="en-GB" sz="2000" i="1" dirty="0">
              <a:latin typeface="+mn-lt"/>
            </a:endParaRP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 smtClean="0">
                <a:latin typeface="+mn-lt"/>
              </a:rPr>
              <a:t>valor: </a:t>
            </a:r>
            <a:r>
              <a:rPr lang="en-US" sz="2000" dirty="0" err="1" smtClean="0">
                <a:latin typeface="+mn-lt"/>
              </a:rPr>
              <a:t>es</a:t>
            </a:r>
            <a:r>
              <a:rPr lang="en-US" sz="2000" dirty="0" smtClean="0">
                <a:latin typeface="+mn-lt"/>
              </a:rPr>
              <a:t> el valor a </a:t>
            </a:r>
            <a:r>
              <a:rPr lang="en-US" sz="2000" dirty="0" err="1" smtClean="0">
                <a:latin typeface="+mn-lt"/>
              </a:rPr>
              <a:t>transmitir</a:t>
            </a:r>
            <a:r>
              <a:rPr lang="en-US" sz="2000" dirty="0" smtClean="0">
                <a:latin typeface="+mn-lt"/>
              </a:rPr>
              <a:t>. </a:t>
            </a:r>
            <a:r>
              <a:rPr lang="en-US" sz="2000" dirty="0" err="1" smtClean="0">
                <a:latin typeface="+mn-lt"/>
              </a:rPr>
              <a:t>Puede</a:t>
            </a:r>
            <a:r>
              <a:rPr lang="en-US" sz="2000" dirty="0" smtClean="0">
                <a:latin typeface="+mn-lt"/>
              </a:rPr>
              <a:t> ser de </a:t>
            </a:r>
            <a:r>
              <a:rPr lang="en-US" sz="2000" dirty="0" err="1" smtClean="0">
                <a:latin typeface="+mn-lt"/>
              </a:rPr>
              <a:t>cualquier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tipo</a:t>
            </a:r>
            <a:r>
              <a:rPr lang="en-US" sz="2000" i="1" dirty="0" smtClean="0">
                <a:latin typeface="+mn-lt"/>
              </a:rPr>
              <a:t>. </a:t>
            </a:r>
            <a:endParaRPr lang="en-US" sz="2000" i="1" dirty="0">
              <a:latin typeface="+mn-lt"/>
            </a:endParaRP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 err="1" smtClean="0">
                <a:latin typeface="+mn-lt"/>
              </a:rPr>
              <a:t>formato</a:t>
            </a:r>
            <a:r>
              <a:rPr lang="en-US" sz="2000" i="1" dirty="0" smtClean="0">
                <a:latin typeface="+mn-lt"/>
              </a:rPr>
              <a:t>: </a:t>
            </a:r>
            <a:r>
              <a:rPr lang="es-ES" sz="2000" dirty="0" smtClean="0">
                <a:latin typeface="+mn-lt"/>
              </a:rPr>
              <a:t>En el caso de los números enteros establece la base de numeración deseada. En los números </a:t>
            </a:r>
            <a:r>
              <a:rPr lang="es-ES" sz="2000" dirty="0" err="1" smtClean="0">
                <a:latin typeface="+mn-lt"/>
              </a:rPr>
              <a:t>float</a:t>
            </a:r>
            <a:r>
              <a:rPr lang="es-ES" sz="2000" dirty="0" smtClean="0">
                <a:latin typeface="+mn-lt"/>
              </a:rPr>
              <a:t> establece el número de decimales a transmitir.</a:t>
            </a:r>
            <a:endParaRPr lang="en-US" sz="2000" i="1" dirty="0" smtClean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b="1" dirty="0" err="1" smtClean="0">
                <a:latin typeface="+mn-lt"/>
              </a:rPr>
              <a:t>Serial.println</a:t>
            </a:r>
            <a:r>
              <a:rPr lang="en-US" sz="2000" b="1" dirty="0" smtClean="0">
                <a:latin typeface="+mn-lt"/>
              </a:rPr>
              <a:t>()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2000" i="1" dirty="0"/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Transmitiendo</a:t>
            </a:r>
            <a:r>
              <a:rPr lang="en-US" dirty="0" smtClean="0"/>
              <a:t> </a:t>
            </a:r>
            <a:r>
              <a:rPr lang="en-US" dirty="0" err="1" smtClean="0"/>
              <a:t>datos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5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355653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76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6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Recibiendo</a:t>
            </a:r>
            <a:r>
              <a:rPr lang="en-US" dirty="0" smtClean="0"/>
              <a:t> </a:t>
            </a:r>
            <a:r>
              <a:rPr lang="en-US" dirty="0" err="1" smtClean="0"/>
              <a:t>datos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6</a:t>
            </a:fld>
            <a:endParaRPr lang="el-GR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7765" y="926228"/>
            <a:ext cx="4736758" cy="5122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8888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438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b="1" dirty="0" smtClean="0">
                <a:latin typeface="+mn-lt"/>
              </a:rPr>
              <a:t>FUNCIONES</a:t>
            </a:r>
          </a:p>
          <a:p>
            <a:pPr marL="727075" lvl="1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b="1" dirty="0" err="1" smtClean="0">
                <a:latin typeface="+mn-lt"/>
              </a:rPr>
              <a:t>Serial.available</a:t>
            </a:r>
            <a:r>
              <a:rPr lang="en-US" sz="2000" b="1" dirty="0" smtClean="0">
                <a:latin typeface="+mn-lt"/>
              </a:rPr>
              <a:t>()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latin typeface="+mn-lt"/>
              </a:rPr>
              <a:t>Sintaxis</a:t>
            </a:r>
            <a:r>
              <a:rPr lang="en-US" sz="2000" b="1" dirty="0" smtClean="0">
                <a:latin typeface="+mn-lt"/>
              </a:rPr>
              <a:t>: </a:t>
            </a:r>
            <a:r>
              <a:rPr lang="en-GB" sz="2000" i="1" dirty="0" err="1">
                <a:latin typeface="+mn-lt"/>
              </a:rPr>
              <a:t>Serial.available</a:t>
            </a:r>
            <a:r>
              <a:rPr lang="en-GB" sz="2000" i="1" dirty="0" smtClean="0">
                <a:latin typeface="+mn-lt"/>
              </a:rPr>
              <a:t>()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 err="1" smtClean="0">
                <a:latin typeface="+mn-lt"/>
              </a:rPr>
              <a:t>Serial.read</a:t>
            </a:r>
            <a:r>
              <a:rPr lang="en-US" sz="2000" b="1" dirty="0" smtClean="0">
                <a:latin typeface="+mn-lt"/>
              </a:rPr>
              <a:t>()</a:t>
            </a:r>
            <a:endParaRPr lang="en-US" sz="2000" b="1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latin typeface="+mn-lt"/>
              </a:rPr>
              <a:t>Sintaxis</a:t>
            </a:r>
            <a:r>
              <a:rPr lang="en-US" sz="2000" b="1" dirty="0" smtClean="0"/>
              <a:t>: </a:t>
            </a:r>
            <a:r>
              <a:rPr lang="en-GB" sz="2000" i="1" dirty="0" err="1" smtClean="0">
                <a:latin typeface="+mn-lt"/>
              </a:rPr>
              <a:t>Serial.read</a:t>
            </a:r>
            <a:r>
              <a:rPr lang="en-GB" sz="2000" i="1" dirty="0" smtClean="0">
                <a:latin typeface="+mn-lt"/>
              </a:rPr>
              <a:t>()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 err="1" smtClean="0">
                <a:latin typeface="+mn-lt"/>
              </a:rPr>
              <a:t>Serial.parseInt</a:t>
            </a:r>
            <a:r>
              <a:rPr lang="en-US" sz="2000" b="1" dirty="0" smtClean="0">
                <a:latin typeface="+mn-lt"/>
              </a:rPr>
              <a:t>()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latin typeface="+mn-lt"/>
              </a:rPr>
              <a:t>Sintaxis</a:t>
            </a:r>
            <a:r>
              <a:rPr lang="en-US" sz="2000" b="1" dirty="0" smtClean="0">
                <a:latin typeface="+mn-lt"/>
              </a:rPr>
              <a:t>: </a:t>
            </a:r>
            <a:r>
              <a:rPr lang="en-GB" sz="2000" i="1" dirty="0" err="1" smtClean="0">
                <a:latin typeface="+mn-lt"/>
              </a:rPr>
              <a:t>Serial.parseInt</a:t>
            </a:r>
            <a:r>
              <a:rPr lang="en-GB" sz="2000" i="1" dirty="0">
                <a:latin typeface="+mn-lt"/>
              </a:rPr>
              <a:t>()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 err="1" smtClean="0">
                <a:latin typeface="+mn-lt"/>
              </a:rPr>
              <a:t>Serial.parseFloat</a:t>
            </a:r>
            <a:r>
              <a:rPr lang="en-US" sz="2000" b="1" dirty="0" smtClean="0">
                <a:latin typeface="+mn-lt"/>
              </a:rPr>
              <a:t>()</a:t>
            </a:r>
            <a:endParaRPr lang="en-US" sz="2000" b="1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latin typeface="+mn-lt"/>
              </a:rPr>
              <a:t>Sintaxis</a:t>
            </a:r>
            <a:r>
              <a:rPr lang="en-US" sz="2000" b="1" dirty="0" smtClean="0">
                <a:latin typeface="+mn-lt"/>
              </a:rPr>
              <a:t>:</a:t>
            </a:r>
            <a:r>
              <a:rPr lang="en-US" sz="2000" b="1" dirty="0" smtClean="0"/>
              <a:t> </a:t>
            </a:r>
            <a:r>
              <a:rPr lang="en-GB" sz="2000" i="1" dirty="0" err="1">
                <a:latin typeface="+mn-lt"/>
              </a:rPr>
              <a:t>Serial.parseFloat</a:t>
            </a:r>
            <a:r>
              <a:rPr lang="en-GB" sz="2000" i="1" dirty="0">
                <a:latin typeface="+mn-lt"/>
              </a:rPr>
              <a:t>()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endParaRPr lang="en-US" sz="2000" b="1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7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Recibiendo</a:t>
            </a:r>
            <a:r>
              <a:rPr lang="en-US" dirty="0" smtClean="0"/>
              <a:t> </a:t>
            </a:r>
            <a:r>
              <a:rPr lang="en-US" dirty="0" err="1" smtClean="0"/>
              <a:t>datos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7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227799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699" y="1236937"/>
            <a:ext cx="8541560" cy="363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727075" lvl="1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b="1" dirty="0" err="1" smtClean="0">
                <a:latin typeface="+mn-lt"/>
              </a:rPr>
              <a:t>Función</a:t>
            </a:r>
            <a:r>
              <a:rPr lang="en-US" sz="2000" b="1" dirty="0" smtClean="0">
                <a:latin typeface="+mn-lt"/>
              </a:rPr>
              <a:t>: </a:t>
            </a:r>
            <a:r>
              <a:rPr lang="en-US" sz="2000" b="1" dirty="0" err="1" smtClean="0">
                <a:latin typeface="+mn-lt"/>
              </a:rPr>
              <a:t>pulseIn</a:t>
            </a:r>
            <a:r>
              <a:rPr lang="en-US" sz="2000" b="1" dirty="0" smtClean="0">
                <a:latin typeface="+mn-lt"/>
              </a:rPr>
              <a:t>()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latin typeface="+mn-lt"/>
              </a:rPr>
              <a:t>Sintaxis</a:t>
            </a:r>
            <a:r>
              <a:rPr lang="en-US" sz="2000" b="1" dirty="0" smtClean="0">
                <a:latin typeface="+mn-lt"/>
              </a:rPr>
              <a:t>: </a:t>
            </a:r>
            <a:r>
              <a:rPr lang="en-US" sz="2000" i="1" dirty="0" err="1" smtClean="0">
                <a:latin typeface="+mn-lt"/>
              </a:rPr>
              <a:t>pulseIn</a:t>
            </a:r>
            <a:r>
              <a:rPr lang="en-US" sz="2000" i="1" dirty="0" smtClean="0">
                <a:latin typeface="+mn-lt"/>
              </a:rPr>
              <a:t>(</a:t>
            </a:r>
            <a:r>
              <a:rPr lang="en-US" sz="2000" i="1" dirty="0" err="1" smtClean="0">
                <a:latin typeface="+mn-lt"/>
              </a:rPr>
              <a:t>patilla</a:t>
            </a:r>
            <a:r>
              <a:rPr lang="en-US" sz="2000" i="1" dirty="0" smtClean="0">
                <a:latin typeface="+mn-lt"/>
              </a:rPr>
              <a:t>, </a:t>
            </a:r>
            <a:r>
              <a:rPr lang="en-US" sz="2000" i="1" dirty="0" err="1" smtClean="0">
                <a:latin typeface="+mn-lt"/>
              </a:rPr>
              <a:t>nivel</a:t>
            </a:r>
            <a:r>
              <a:rPr lang="en-US" sz="2000" i="1" dirty="0" smtClean="0">
                <a:latin typeface="+mn-lt"/>
              </a:rPr>
              <a:t>, </a:t>
            </a:r>
            <a:r>
              <a:rPr lang="en-US" sz="2000" i="1" dirty="0" err="1" smtClean="0">
                <a:latin typeface="+mn-lt"/>
              </a:rPr>
              <a:t>tiempo</a:t>
            </a:r>
            <a:r>
              <a:rPr lang="en-US" sz="2000" i="1" dirty="0" smtClean="0">
                <a:latin typeface="+mn-lt"/>
              </a:rPr>
              <a:t>)</a:t>
            </a:r>
            <a:endParaRPr lang="en-US" sz="2000" i="1" dirty="0">
              <a:latin typeface="+mn-lt"/>
            </a:endParaRPr>
          </a:p>
          <a:p>
            <a:endParaRPr lang="es-ES" sz="2000" i="1" dirty="0" smtClean="0"/>
          </a:p>
          <a:p>
            <a:r>
              <a:rPr lang="es-ES" sz="2000" i="1" dirty="0" smtClean="0">
                <a:latin typeface="+mn-lt"/>
              </a:rPr>
              <a:t>patilla: 	</a:t>
            </a:r>
            <a:r>
              <a:rPr lang="es-ES" sz="2000" dirty="0" smtClean="0">
                <a:latin typeface="+mn-lt"/>
              </a:rPr>
              <a:t>Es la patilla de entrada con la señal a medir</a:t>
            </a:r>
            <a:r>
              <a:rPr lang="es-ES" sz="2000" i="1" dirty="0" smtClean="0">
                <a:latin typeface="+mn-lt"/>
              </a:rPr>
              <a:t>.</a:t>
            </a:r>
          </a:p>
          <a:p>
            <a:r>
              <a:rPr lang="es-ES" sz="2000" i="1" dirty="0" smtClean="0">
                <a:latin typeface="+mn-lt"/>
              </a:rPr>
              <a:t>nivel: 	</a:t>
            </a:r>
            <a:r>
              <a:rPr lang="es-ES" sz="2000" dirty="0" smtClean="0">
                <a:latin typeface="+mn-lt"/>
              </a:rPr>
              <a:t>Indica si se va a medir la duración de la señal a nivel “1” (1) o de la 	señal a nivel “0” (0).</a:t>
            </a:r>
          </a:p>
          <a:p>
            <a:r>
              <a:rPr lang="es-ES" sz="2000" i="1" dirty="0" smtClean="0">
                <a:latin typeface="+mn-lt"/>
              </a:rPr>
              <a:t>tiempo: 	Se trata de un valor </a:t>
            </a:r>
            <a:r>
              <a:rPr lang="es-ES" sz="2000" i="1" dirty="0" err="1" smtClean="0">
                <a:latin typeface="+mn-lt"/>
              </a:rPr>
              <a:t>unsigned</a:t>
            </a:r>
            <a:r>
              <a:rPr lang="es-ES" sz="2000" i="1" dirty="0" smtClean="0">
                <a:latin typeface="+mn-lt"/>
              </a:rPr>
              <a:t> </a:t>
            </a:r>
            <a:r>
              <a:rPr lang="es-ES" sz="2000" i="1" dirty="0" err="1" smtClean="0">
                <a:latin typeface="+mn-lt"/>
              </a:rPr>
              <a:t>long</a:t>
            </a:r>
            <a:r>
              <a:rPr lang="es-ES" sz="2000" i="1" dirty="0" smtClean="0">
                <a:latin typeface="+mn-lt"/>
              </a:rPr>
              <a:t>. Expresa el tiempo que se ha de</a:t>
            </a:r>
          </a:p>
          <a:p>
            <a:r>
              <a:rPr lang="es-ES" sz="2000" dirty="0" smtClean="0">
                <a:latin typeface="+mn-lt"/>
              </a:rPr>
              <a:t>	esperar a que se produzca el pulso a medir. Si transcurrido este tiempo</a:t>
            </a:r>
          </a:p>
          <a:p>
            <a:r>
              <a:rPr lang="es-ES" sz="2000" dirty="0" smtClean="0">
                <a:latin typeface="+mn-lt"/>
              </a:rPr>
              <a:t>	no se ha producido ese pulso, la función devuelve el valor 0. Es opcional 	y por defecto es de 1.000.000 </a:t>
            </a:r>
            <a:r>
              <a:rPr lang="es-ES" sz="2000" dirty="0" err="1" smtClean="0">
                <a:latin typeface="+mn-lt"/>
              </a:rPr>
              <a:t>μS</a:t>
            </a:r>
            <a:r>
              <a:rPr lang="es-ES" sz="2000" dirty="0" smtClean="0">
                <a:latin typeface="+mn-lt"/>
              </a:rPr>
              <a:t> (1”).</a:t>
            </a:r>
            <a:endParaRPr lang="en-US" sz="3600" b="1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8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Otras</a:t>
            </a:r>
            <a:r>
              <a:rPr lang="en-US" dirty="0" smtClean="0"/>
              <a:t> </a:t>
            </a:r>
            <a:r>
              <a:rPr lang="en-US" dirty="0" err="1" smtClean="0"/>
              <a:t>funciones</a:t>
            </a:r>
            <a:r>
              <a:rPr lang="en-US" dirty="0" smtClean="0"/>
              <a:t> de </a:t>
            </a:r>
            <a:r>
              <a:rPr lang="en-US" dirty="0" err="1" smtClean="0"/>
              <a:t>propósito</a:t>
            </a:r>
            <a:r>
              <a:rPr lang="en-US" dirty="0" smtClean="0"/>
              <a:t> general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8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184475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3249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b="1" dirty="0" err="1" smtClean="0">
                <a:latin typeface="+mn-lt"/>
              </a:rPr>
              <a:t>Funciones</a:t>
            </a:r>
            <a:r>
              <a:rPr lang="en-US" sz="2000" b="1" dirty="0" smtClean="0">
                <a:latin typeface="+mn-lt"/>
              </a:rPr>
              <a:t>: min</a:t>
            </a:r>
            <a:r>
              <a:rPr lang="en-US" sz="2000" b="1" dirty="0">
                <a:latin typeface="+mn-lt"/>
              </a:rPr>
              <a:t>() </a:t>
            </a:r>
            <a:r>
              <a:rPr lang="en-US" sz="2000" b="1" dirty="0" smtClean="0">
                <a:latin typeface="+mn-lt"/>
              </a:rPr>
              <a:t>y max()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latin typeface="+mn-lt"/>
              </a:rPr>
              <a:t>Sintaxis</a:t>
            </a:r>
            <a:r>
              <a:rPr lang="en-US" sz="2000" b="1" dirty="0" smtClean="0">
                <a:latin typeface="+mn-lt"/>
              </a:rPr>
              <a:t>: </a:t>
            </a:r>
            <a:r>
              <a:rPr lang="en-US" sz="2000" i="1" dirty="0" smtClean="0">
                <a:latin typeface="+mn-lt"/>
              </a:rPr>
              <a:t>min(A, B)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latin typeface="+mn-lt"/>
              </a:rPr>
              <a:t>Sintaxis</a:t>
            </a:r>
            <a:r>
              <a:rPr lang="en-US" sz="2000" b="1" dirty="0" smtClean="0">
                <a:latin typeface="+mn-lt"/>
              </a:rPr>
              <a:t>:</a:t>
            </a:r>
            <a:r>
              <a:rPr lang="en-US" sz="2000" b="1" dirty="0" smtClean="0"/>
              <a:t> </a:t>
            </a:r>
            <a:r>
              <a:rPr lang="en-US" sz="2000" i="1" dirty="0" smtClean="0">
                <a:latin typeface="+mn-lt"/>
              </a:rPr>
              <a:t>max(A</a:t>
            </a:r>
            <a:r>
              <a:rPr lang="en-US" sz="2000" i="1" dirty="0">
                <a:latin typeface="+mn-lt"/>
              </a:rPr>
              <a:t>, B)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 smtClean="0">
                <a:latin typeface="+mn-lt"/>
              </a:rPr>
              <a:t>A</a:t>
            </a:r>
            <a:r>
              <a:rPr lang="en-US" sz="2000" i="1" dirty="0">
                <a:latin typeface="+mn-lt"/>
              </a:rPr>
              <a:t>: </a:t>
            </a:r>
            <a:r>
              <a:rPr lang="en-US" sz="2000" i="1" dirty="0" err="1" smtClean="0">
                <a:latin typeface="+mn-lt"/>
              </a:rPr>
              <a:t>es</a:t>
            </a:r>
            <a:r>
              <a:rPr lang="en-US" sz="2000" i="1" dirty="0" smtClean="0">
                <a:latin typeface="+mn-lt"/>
              </a:rPr>
              <a:t> el primer </a:t>
            </a:r>
            <a:r>
              <a:rPr lang="en-US" sz="2000" i="1" dirty="0" err="1" smtClean="0">
                <a:latin typeface="+mn-lt"/>
              </a:rPr>
              <a:t>número</a:t>
            </a:r>
            <a:r>
              <a:rPr lang="en-US" sz="2000" i="1" dirty="0" smtClean="0">
                <a:latin typeface="+mn-lt"/>
              </a:rPr>
              <a:t>, </a:t>
            </a:r>
            <a:r>
              <a:rPr lang="en-US" sz="2000" i="1" dirty="0" err="1" smtClean="0">
                <a:latin typeface="+mn-lt"/>
              </a:rPr>
              <a:t>puede</a:t>
            </a:r>
            <a:r>
              <a:rPr lang="en-US" sz="2000" i="1" dirty="0" smtClean="0">
                <a:latin typeface="+mn-lt"/>
              </a:rPr>
              <a:t> ser </a:t>
            </a:r>
            <a:r>
              <a:rPr lang="en-US" sz="2000" i="1" dirty="0" err="1" smtClean="0">
                <a:latin typeface="+mn-lt"/>
              </a:rPr>
              <a:t>una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expresión</a:t>
            </a:r>
            <a:r>
              <a:rPr lang="en-US" sz="2000" i="1" dirty="0" smtClean="0">
                <a:latin typeface="+mn-lt"/>
              </a:rPr>
              <a:t> de </a:t>
            </a:r>
            <a:r>
              <a:rPr lang="en-US" sz="2000" i="1" dirty="0" err="1" smtClean="0">
                <a:latin typeface="+mn-lt"/>
              </a:rPr>
              <a:t>cualquier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tipo</a:t>
            </a:r>
            <a:r>
              <a:rPr lang="en-US" sz="2000" i="1" dirty="0" smtClean="0">
                <a:latin typeface="+mn-lt"/>
              </a:rPr>
              <a:t>.</a:t>
            </a:r>
            <a:endParaRPr lang="en-US" sz="2000" b="1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>
                <a:latin typeface="+mn-lt"/>
              </a:rPr>
              <a:t>B</a:t>
            </a:r>
            <a:r>
              <a:rPr lang="en-US" sz="2000" i="1" dirty="0" smtClean="0">
                <a:latin typeface="+mn-lt"/>
              </a:rPr>
              <a:t>: </a:t>
            </a:r>
            <a:r>
              <a:rPr lang="en-US" sz="2000" i="1" dirty="0" err="1" smtClean="0">
                <a:latin typeface="+mn-lt"/>
              </a:rPr>
              <a:t>es</a:t>
            </a:r>
            <a:r>
              <a:rPr lang="en-US" sz="2000" i="1" dirty="0" smtClean="0">
                <a:latin typeface="+mn-lt"/>
              </a:rPr>
              <a:t> el </a:t>
            </a:r>
            <a:r>
              <a:rPr lang="en-US" sz="2000" i="1" dirty="0" err="1" smtClean="0">
                <a:latin typeface="+mn-lt"/>
              </a:rPr>
              <a:t>segundo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número</a:t>
            </a:r>
            <a:r>
              <a:rPr lang="en-US" sz="2000" i="1" dirty="0" smtClean="0">
                <a:latin typeface="+mn-lt"/>
              </a:rPr>
              <a:t>, </a:t>
            </a:r>
            <a:r>
              <a:rPr lang="en-US" sz="2000" i="1" dirty="0" err="1" smtClean="0">
                <a:latin typeface="+mn-lt"/>
              </a:rPr>
              <a:t>puede</a:t>
            </a:r>
            <a:r>
              <a:rPr lang="en-US" sz="2000" i="1" dirty="0" smtClean="0">
                <a:latin typeface="+mn-lt"/>
              </a:rPr>
              <a:t> ser </a:t>
            </a:r>
            <a:r>
              <a:rPr lang="en-US" sz="2000" i="1" dirty="0" err="1" smtClean="0">
                <a:latin typeface="+mn-lt"/>
              </a:rPr>
              <a:t>una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expresión</a:t>
            </a:r>
            <a:r>
              <a:rPr lang="en-US" sz="2000" i="1" dirty="0" smtClean="0">
                <a:latin typeface="+mn-lt"/>
              </a:rPr>
              <a:t> de </a:t>
            </a:r>
            <a:r>
              <a:rPr lang="en-US" sz="2000" i="1" dirty="0" err="1" smtClean="0">
                <a:latin typeface="+mn-lt"/>
              </a:rPr>
              <a:t>cualquier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tipo</a:t>
            </a:r>
            <a:r>
              <a:rPr lang="en-US" sz="2000" i="1" dirty="0" smtClean="0">
                <a:latin typeface="+mn-lt"/>
              </a:rPr>
              <a:t>.</a:t>
            </a:r>
            <a:endParaRPr lang="en-US" sz="2000" i="1" dirty="0">
              <a:latin typeface="+mn-lt"/>
            </a:endParaRP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 err="1" smtClean="0">
                <a:latin typeface="+mn-lt"/>
              </a:rPr>
              <a:t>Función</a:t>
            </a:r>
            <a:r>
              <a:rPr lang="en-US" sz="2000" b="1" dirty="0" smtClean="0">
                <a:latin typeface="+mn-lt"/>
              </a:rPr>
              <a:t>: abs()</a:t>
            </a:r>
            <a:endParaRPr lang="en-US" sz="2000" b="1" dirty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latin typeface="+mn-lt"/>
              </a:rPr>
              <a:t>Sintaxis</a:t>
            </a:r>
            <a:r>
              <a:rPr lang="en-US" sz="2000" b="1" dirty="0" smtClean="0">
                <a:latin typeface="+mn-lt"/>
              </a:rPr>
              <a:t>:</a:t>
            </a:r>
            <a:r>
              <a:rPr lang="en-US" sz="2000" b="1" dirty="0" smtClean="0"/>
              <a:t> </a:t>
            </a:r>
            <a:r>
              <a:rPr lang="en-GB" sz="2000" i="1" dirty="0"/>
              <a:t>abs(n)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GB" sz="2000" i="1" dirty="0">
                <a:latin typeface="+mn-lt"/>
              </a:rPr>
              <a:t>n: </a:t>
            </a:r>
            <a:r>
              <a:rPr lang="es-ES" sz="2000" i="1" dirty="0" smtClean="0">
                <a:latin typeface="+mn-lt"/>
              </a:rPr>
              <a:t>e</a:t>
            </a:r>
            <a:r>
              <a:rPr lang="es-ES" sz="2000" dirty="0" smtClean="0">
                <a:latin typeface="+mn-lt"/>
              </a:rPr>
              <a:t>s el número cuyo valor absoluto se desea calcular</a:t>
            </a:r>
            <a:r>
              <a:rPr lang="en-US" sz="2000" i="1" dirty="0" smtClean="0">
                <a:latin typeface="+mn-lt"/>
              </a:rPr>
              <a:t>.</a:t>
            </a:r>
            <a:endParaRPr lang="en-US" sz="2000" i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9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Otras</a:t>
            </a:r>
            <a:r>
              <a:rPr lang="en-US" dirty="0" smtClean="0"/>
              <a:t> </a:t>
            </a:r>
            <a:r>
              <a:rPr lang="en-US" dirty="0" err="1" smtClean="0"/>
              <a:t>funciones</a:t>
            </a:r>
            <a:r>
              <a:rPr lang="en-US" dirty="0" smtClean="0"/>
              <a:t> de </a:t>
            </a:r>
            <a:r>
              <a:rPr lang="en-US" dirty="0" err="1" smtClean="0"/>
              <a:t>propósito</a:t>
            </a:r>
            <a:r>
              <a:rPr lang="en-US" dirty="0" smtClean="0"/>
              <a:t> general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=""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=""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9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396688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3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DEF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D3F6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Trebuchet M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DE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D3F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69440</TotalTime>
  <Words>785</Words>
  <Application>Microsoft Office PowerPoint</Application>
  <PresentationFormat>Presentación en pantalla (4:3)</PresentationFormat>
  <Paragraphs>152</Paragraphs>
  <Slides>16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6" baseType="lpstr">
      <vt:lpstr>ＭＳ Ｐゴシック</vt:lpstr>
      <vt:lpstr>Arial</vt:lpstr>
      <vt:lpstr>Arial Narrow</vt:lpstr>
      <vt:lpstr>Book Antiqua</vt:lpstr>
      <vt:lpstr>Calibri</vt:lpstr>
      <vt:lpstr>Times New Roman</vt:lpstr>
      <vt:lpstr>Trebuchet MS</vt:lpstr>
      <vt:lpstr>Wingdings</vt:lpstr>
      <vt:lpstr>Custom Design</vt:lpstr>
      <vt:lpstr>3_Default Design</vt:lpstr>
      <vt:lpstr>Presentación de PowerPoint</vt:lpstr>
      <vt:lpstr>Objetivo y Programa de la Unidad 12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tei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circBalance_nodither_ts500_sine_55deg_6sec</dc:title>
  <dc:creator>Michail Sfakiotakis</dc:creator>
  <cp:lastModifiedBy>Anabel</cp:lastModifiedBy>
  <cp:revision>1780</cp:revision>
  <cp:lastPrinted>2018-01-26T17:11:53Z</cp:lastPrinted>
  <dcterms:created xsi:type="dcterms:W3CDTF">2010-11-09T19:06:29Z</dcterms:created>
  <dcterms:modified xsi:type="dcterms:W3CDTF">2018-05-07T11:38:30Z</dcterms:modified>
</cp:coreProperties>
</file>