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43"/>
  </p:notesMasterIdLst>
  <p:handoutMasterIdLst>
    <p:handoutMasterId r:id="rId44"/>
  </p:handoutMasterIdLst>
  <p:sldIdLst>
    <p:sldId id="549" r:id="rId3"/>
    <p:sldId id="537" r:id="rId4"/>
    <p:sldId id="584" r:id="rId5"/>
    <p:sldId id="585" r:id="rId6"/>
    <p:sldId id="48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86" r:id="rId19"/>
    <p:sldId id="564" r:id="rId20"/>
    <p:sldId id="565" r:id="rId21"/>
    <p:sldId id="588" r:id="rId22"/>
    <p:sldId id="589" r:id="rId23"/>
    <p:sldId id="566" r:id="rId24"/>
    <p:sldId id="567" r:id="rId25"/>
    <p:sldId id="568" r:id="rId26"/>
    <p:sldId id="569" r:id="rId27"/>
    <p:sldId id="570" r:id="rId28"/>
    <p:sldId id="571" r:id="rId29"/>
    <p:sldId id="587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2" r:id="rId41"/>
    <p:sldId id="55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6" d="100"/>
          <a:sy n="76" d="100"/>
        </p:scale>
        <p:origin x="1795" y="5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82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5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6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24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5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1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7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0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43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0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7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9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43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8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2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5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2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27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10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55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6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9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5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5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6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15/5/2019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15/5/2019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15/5/2019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UNIDADE 14</a:t>
            </a:r>
          </a:p>
          <a:p>
            <a:pPr algn="ctr"/>
            <a:r>
              <a:rPr lang="en-US" sz="3600" dirty="0" err="1">
                <a:solidFill>
                  <a:prstClr val="white"/>
                </a:solidFill>
              </a:rPr>
              <a:t>Protocolos</a:t>
            </a:r>
            <a:r>
              <a:rPr lang="en-US" sz="3600" dirty="0">
                <a:solidFill>
                  <a:prstClr val="white"/>
                </a:solidFill>
              </a:rPr>
              <a:t> de </a:t>
            </a:r>
            <a:r>
              <a:rPr lang="en-US" sz="3600" dirty="0" err="1">
                <a:solidFill>
                  <a:prstClr val="white"/>
                </a:solidFill>
              </a:rPr>
              <a:t>Comunicação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Código (2)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1168631"/>
            <a:ext cx="8335926" cy="544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</a:rPr>
              <a:t>loop()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Check for incoming data.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	if</a:t>
            </a:r>
            <a:r>
              <a:rPr lang="en-US" sz="1100" dirty="0">
                <a:latin typeface="Consolas" panose="020B0609020204030204" pitchFamily="49" charset="0"/>
              </a:rPr>
              <a:t> (</a:t>
            </a:r>
            <a:r>
              <a:rPr lang="en-US" sz="1100" dirty="0" err="1">
                <a:latin typeface="Consolas" panose="020B0609020204030204" pitchFamily="49" charset="0"/>
              </a:rPr>
              <a:t>bluetooth.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100" dirty="0">
                <a:latin typeface="Consolas" panose="020B0609020204030204" pitchFamily="49" charset="0"/>
              </a:rPr>
              <a:t>())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Read incoming data.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		</a:t>
            </a:r>
            <a:r>
              <a:rPr lang="en-US" sz="1100" dirty="0" err="1">
                <a:latin typeface="Consolas" panose="020B0609020204030204" pitchFamily="49" charset="0"/>
              </a:rPr>
              <a:t>bt_input</a:t>
            </a:r>
            <a:r>
              <a:rPr lang="en-US" sz="1100" dirty="0">
                <a:latin typeface="Consolas" panose="020B0609020204030204" pitchFamily="49" charset="0"/>
              </a:rPr>
              <a:t> = </a:t>
            </a:r>
            <a:r>
              <a:rPr lang="en-US" sz="1100" dirty="0" err="1">
                <a:latin typeface="Consolas" panose="020B0609020204030204" pitchFamily="49" charset="0"/>
              </a:rPr>
              <a:t>bluetooth.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read</a:t>
            </a:r>
            <a:r>
              <a:rPr lang="en-US" sz="11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  	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the incoming character is a ‘1’, set GPIO 13 (LED) ‘HIGH’.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  		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100" dirty="0">
                <a:latin typeface="Consolas" panose="020B0609020204030204" pitchFamily="49" charset="0"/>
              </a:rPr>
              <a:t> ((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100" dirty="0">
                <a:latin typeface="Consolas" panose="020B0609020204030204" pitchFamily="49" charset="0"/>
              </a:rPr>
              <a:t>)</a:t>
            </a:r>
            <a:r>
              <a:rPr lang="en-US" sz="1100" dirty="0" err="1">
                <a:latin typeface="Consolas" panose="020B0609020204030204" pitchFamily="49" charset="0"/>
              </a:rPr>
              <a:t>bt_input</a:t>
            </a:r>
            <a:r>
              <a:rPr lang="en-US" sz="1100" dirty="0">
                <a:latin typeface="Consolas" panose="020B0609020204030204" pitchFamily="49" charset="0"/>
              </a:rPr>
              <a:t> ==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'1'</a:t>
            </a:r>
            <a:r>
              <a:rPr lang="en-US" sz="1100" dirty="0">
                <a:latin typeface="Consolas" panose="020B0609020204030204" pitchFamily="49" charset="0"/>
              </a:rPr>
              <a:t>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	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  			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100" dirty="0">
                <a:latin typeface="Consolas" panose="020B0609020204030204" pitchFamily="49" charset="0"/>
              </a:rPr>
              <a:t>(13,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HIGH</a:t>
            </a:r>
            <a:r>
              <a:rPr lang="en-US" sz="11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		}   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If the incoming character is a ‘0’, set GPIO 13 (LED) ‘LOW’.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  <a:r>
              <a:rPr lang="en-US" sz="1000" dirty="0" err="1">
                <a:latin typeface="Consolas" panose="020B0609020204030204" pitchFamily="49" charset="0"/>
              </a:rPr>
              <a:t>bt_input</a:t>
            </a:r>
            <a:r>
              <a:rPr lang="en-US" sz="1000" dirty="0">
                <a:latin typeface="Consolas" panose="020B0609020204030204" pitchFamily="49" charset="0"/>
              </a:rPr>
              <a:t> ==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'0'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(13,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LOW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Print the character read to the hardware UART for debugging purposes.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bt_input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2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A </a:t>
            </a:r>
            <a:r>
              <a:rPr lang="en-US" dirty="0" err="1"/>
              <a:t>Aplicação</a:t>
            </a:r>
            <a:r>
              <a:rPr lang="en-US" dirty="0"/>
              <a:t> </a:t>
            </a:r>
            <a:r>
              <a:rPr lang="en-US" dirty="0" err="1"/>
              <a:t>Móvel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2535E791-FE7C-4B63-B5AE-08FFD5F0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1" y="1297746"/>
            <a:ext cx="8200239" cy="41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Existem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diversas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aplicações</a:t>
            </a:r>
            <a:r>
              <a:rPr lang="en-US" sz="2000" dirty="0">
                <a:latin typeface="Calibri" pitchFamily="34" charset="0"/>
              </a:rPr>
              <a:t> para </a:t>
            </a:r>
            <a:r>
              <a:rPr lang="en-US" sz="2000" dirty="0" err="1">
                <a:latin typeface="Calibri" pitchFamily="34" charset="0"/>
              </a:rPr>
              <a:t>comunicar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através</a:t>
            </a:r>
            <a:r>
              <a:rPr lang="en-US" sz="2000" dirty="0">
                <a:latin typeface="Calibri" pitchFamily="34" charset="0"/>
              </a:rPr>
              <a:t> de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ligação</a:t>
            </a:r>
            <a:r>
              <a:rPr lang="en-US" sz="2000" dirty="0">
                <a:latin typeface="Calibri" pitchFamily="34" charset="0"/>
              </a:rPr>
              <a:t> Bluetooth. </a:t>
            </a:r>
            <a:r>
              <a:rPr lang="en-US" sz="2000" dirty="0" err="1">
                <a:latin typeface="Calibri" pitchFamily="34" charset="0"/>
              </a:rPr>
              <a:t>Estão</a:t>
            </a:r>
            <a:r>
              <a:rPr lang="en-US" sz="2000" dirty="0">
                <a:latin typeface="Calibri" pitchFamily="34" charset="0"/>
              </a:rPr>
              <a:t>  </a:t>
            </a:r>
            <a:r>
              <a:rPr lang="en-US" sz="2000" dirty="0" err="1">
                <a:latin typeface="Calibri" pitchFamily="34" charset="0"/>
              </a:rPr>
              <a:t>adisponíveis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na</a:t>
            </a:r>
            <a:r>
              <a:rPr lang="en-US" sz="2000" dirty="0">
                <a:latin typeface="Calibri" pitchFamily="34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Maioria</a:t>
            </a:r>
            <a:r>
              <a:rPr lang="en-US" sz="2000" dirty="0">
                <a:latin typeface="Calibri" pitchFamily="34" charset="0"/>
              </a:rPr>
              <a:t> das </a:t>
            </a:r>
            <a:r>
              <a:rPr lang="en-US" sz="2000" dirty="0" err="1">
                <a:latin typeface="Calibri" pitchFamily="34" charset="0"/>
              </a:rPr>
              <a:t>plataformas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incluindo</a:t>
            </a:r>
            <a:r>
              <a:rPr lang="en-US" sz="2000" dirty="0">
                <a:latin typeface="Calibri" pitchFamily="34" charset="0"/>
              </a:rPr>
              <a:t> Android e iOS.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Desde</a:t>
            </a:r>
            <a:r>
              <a:rPr lang="en-US" sz="2000" dirty="0">
                <a:latin typeface="Calibri" pitchFamily="34" charset="0"/>
              </a:rPr>
              <a:t> que se </a:t>
            </a:r>
            <a:r>
              <a:rPr lang="en-US" sz="2000" dirty="0" err="1">
                <a:latin typeface="Calibri" pitchFamily="34" charset="0"/>
              </a:rPr>
              <a:t>alterem</a:t>
            </a:r>
            <a:r>
              <a:rPr lang="en-US" sz="2000" dirty="0">
                <a:latin typeface="Calibri" pitchFamily="34" charset="0"/>
              </a:rPr>
              <a:t> dados </a:t>
            </a: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série</a:t>
            </a:r>
            <a:r>
              <a:rPr lang="en-US" sz="2000" dirty="0">
                <a:latin typeface="Calibri" pitchFamily="34" charset="0"/>
              </a:rPr>
              <a:t>, o que é 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necessário</a:t>
            </a:r>
            <a:r>
              <a:rPr lang="en-US" sz="2000" dirty="0">
                <a:latin typeface="Calibri" pitchFamily="34" charset="0"/>
              </a:rPr>
              <a:t> é um </a:t>
            </a:r>
            <a:r>
              <a:rPr lang="en-US" sz="2000" dirty="0" err="1">
                <a:latin typeface="Calibri" pitchFamily="34" charset="0"/>
              </a:rPr>
              <a:t>pouco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mais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controlo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sobre</a:t>
            </a:r>
            <a:r>
              <a:rPr lang="en-US" sz="2000" dirty="0">
                <a:latin typeface="Calibri" pitchFamily="34" charset="0"/>
              </a:rPr>
              <a:t> o </a:t>
            </a:r>
            <a:r>
              <a:rPr lang="en-US" sz="2000" dirty="0" err="1">
                <a:latin typeface="Calibri" pitchFamily="34" charset="0"/>
              </a:rPr>
              <a:t>processo</a:t>
            </a:r>
            <a:r>
              <a:rPr lang="en-US" sz="2000" dirty="0">
                <a:latin typeface="Calibri" pitchFamily="34" charset="0"/>
              </a:rPr>
              <a:t>,  </a:t>
            </a:r>
            <a:r>
              <a:rPr lang="en-US" sz="2000" dirty="0" err="1">
                <a:latin typeface="Calibri" pitchFamily="34" charset="0"/>
              </a:rPr>
              <a:t>selecionamos</a:t>
            </a:r>
            <a:r>
              <a:rPr lang="en-US" sz="2000" dirty="0">
                <a:latin typeface="Calibri" pitchFamily="34" charset="0"/>
              </a:rPr>
              <a:t> o  </a:t>
            </a:r>
            <a:r>
              <a:rPr lang="en-US" sz="2000" b="1" dirty="0">
                <a:latin typeface="Calibri" pitchFamily="34" charset="0"/>
              </a:rPr>
              <a:t>Serial Bluetooth Terminal </a:t>
            </a:r>
            <a:r>
              <a:rPr lang="en-US" sz="2000" dirty="0">
                <a:latin typeface="Calibri" pitchFamily="34" charset="0"/>
              </a:rPr>
              <a:t>para o </a:t>
            </a:r>
            <a:r>
              <a:rPr lang="en-US" sz="2000" dirty="0" err="1">
                <a:latin typeface="Calibri" pitchFamily="34" charset="0"/>
              </a:rPr>
              <a:t>sistema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operativo</a:t>
            </a:r>
            <a:r>
              <a:rPr lang="en-US" sz="2000" dirty="0">
                <a:latin typeface="Calibri" pitchFamily="34" charset="0"/>
              </a:rPr>
              <a:t> do Android por Kai </a:t>
            </a:r>
            <a:r>
              <a:rPr lang="en-US" sz="2000" dirty="0" err="1">
                <a:latin typeface="Calibri" pitchFamily="34" charset="0"/>
              </a:rPr>
              <a:t>Morich</a:t>
            </a:r>
            <a:r>
              <a:rPr lang="en-US" sz="2000" dirty="0">
                <a:latin typeface="Calibri" pitchFamily="34" charset="0"/>
              </a:rPr>
              <a:t> (</a:t>
            </a:r>
            <a:r>
              <a:rPr lang="en-US" sz="2000" dirty="0" err="1">
                <a:latin typeface="Calibri" pitchFamily="34" charset="0"/>
              </a:rPr>
              <a:t>disponível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na</a:t>
            </a:r>
            <a:r>
              <a:rPr lang="en-US" sz="2000" dirty="0">
                <a:latin typeface="Calibri" pitchFamily="34" charset="0"/>
              </a:rPr>
              <a:t> Google Play Store). Como o </a:t>
            </a:r>
            <a:r>
              <a:rPr lang="en-US" sz="2000" dirty="0" err="1">
                <a:latin typeface="Calibri" pitchFamily="34" charset="0"/>
              </a:rPr>
              <a:t>nome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implica</a:t>
            </a:r>
            <a:r>
              <a:rPr lang="en-US" sz="2000" dirty="0">
                <a:latin typeface="Calibri" pitchFamily="34" charset="0"/>
              </a:rPr>
              <a:t>, é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aplicação</a:t>
            </a:r>
            <a:r>
              <a:rPr lang="en-US" sz="2000" dirty="0">
                <a:latin typeface="Calibri" pitchFamily="34" charset="0"/>
              </a:rPr>
              <a:t> terminal para </a:t>
            </a:r>
            <a:r>
              <a:rPr lang="en-US" sz="2000" dirty="0" err="1">
                <a:latin typeface="Calibri" pitchFamily="34" charset="0"/>
              </a:rPr>
              <a:t>aparelhos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série</a:t>
            </a:r>
            <a:r>
              <a:rPr lang="en-US" sz="2000" dirty="0">
                <a:latin typeface="Calibri" pitchFamily="34" charset="0"/>
              </a:rPr>
              <a:t>. </a:t>
            </a:r>
          </a:p>
        </p:txBody>
      </p:sp>
      <p:pic>
        <p:nvPicPr>
          <p:cNvPr id="11" name="Εικόνα 5">
            <a:extLst>
              <a:ext uri="{FF2B5EF4-FFF2-40B4-BE49-F238E27FC236}">
                <a16:creationId xmlns:a16="http://schemas.microsoft.com/office/drawing/2014/main" id="{F316B6B2-9604-473E-8869-A27D10E063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1307" y="81419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49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A </a:t>
            </a:r>
            <a:r>
              <a:rPr lang="en-US" dirty="0" err="1"/>
              <a:t>Aplicação</a:t>
            </a:r>
            <a:r>
              <a:rPr lang="en-US" dirty="0"/>
              <a:t> </a:t>
            </a:r>
            <a:r>
              <a:rPr lang="en-US" dirty="0" err="1"/>
              <a:t>Móvel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1A93469-0A74-41A7-88E3-C2E092A8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45" y="532262"/>
            <a:ext cx="4744499" cy="415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 err="1">
                <a:latin typeface="Calibri" pitchFamily="34" charset="0"/>
              </a:rPr>
              <a:t>aplicação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mostrar</a:t>
            </a:r>
            <a:r>
              <a:rPr lang="en-US" sz="2000" dirty="0">
                <a:latin typeface="Calibri" pitchFamily="34" charset="0"/>
              </a:rPr>
              <a:t> um terminal de </a:t>
            </a:r>
            <a:r>
              <a:rPr lang="en-US" sz="2000" dirty="0" err="1">
                <a:latin typeface="Calibri" pitchFamily="34" charset="0"/>
              </a:rPr>
              <a:t>ecrã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vazio</a:t>
            </a:r>
            <a:r>
              <a:rPr lang="en-US" sz="2000" dirty="0">
                <a:latin typeface="Calibri" pitchFamily="34" charset="0"/>
              </a:rPr>
              <a:t> no </a:t>
            </a:r>
            <a:r>
              <a:rPr lang="en-US" sz="2000" dirty="0" err="1">
                <a:latin typeface="Calibri" pitchFamily="34" charset="0"/>
              </a:rPr>
              <a:t>momento</a:t>
            </a:r>
            <a:r>
              <a:rPr lang="en-US" sz="2000" dirty="0">
                <a:latin typeface="Calibri" pitchFamily="34" charset="0"/>
              </a:rPr>
              <a:t> do </a:t>
            </a:r>
            <a:r>
              <a:rPr lang="en-US" sz="2000" dirty="0" err="1">
                <a:latin typeface="Calibri" pitchFamily="34" charset="0"/>
              </a:rPr>
              <a:t>lançamento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en-US" sz="2000" dirty="0" err="1">
                <a:latin typeface="Calibri" pitchFamily="34" charset="0"/>
              </a:rPr>
              <a:t>Vai</a:t>
            </a:r>
            <a:r>
              <a:rPr lang="en-US" sz="2000" dirty="0">
                <a:latin typeface="Calibri" pitchFamily="34" charset="0"/>
              </a:rPr>
              <a:t> ser </a:t>
            </a:r>
            <a:r>
              <a:rPr lang="en-US" sz="2000" dirty="0" err="1">
                <a:latin typeface="Calibri" pitchFamily="34" charset="0"/>
              </a:rPr>
              <a:t>necessário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ligar</a:t>
            </a:r>
            <a:r>
              <a:rPr lang="en-US" sz="2000" dirty="0">
                <a:latin typeface="Calibri" pitchFamily="34" charset="0"/>
              </a:rPr>
              <a:t> a um </a:t>
            </a:r>
            <a:r>
              <a:rPr lang="en-US" sz="2000" dirty="0" err="1">
                <a:latin typeface="Calibri" pitchFamily="34" charset="0"/>
              </a:rPr>
              <a:t>aparelho</a:t>
            </a:r>
            <a:r>
              <a:rPr lang="en-US" sz="2000" dirty="0">
                <a:latin typeface="Calibri" pitchFamily="34" charset="0"/>
              </a:rPr>
              <a:t> Bluetooth antes de </a:t>
            </a:r>
            <a:r>
              <a:rPr lang="en-US" sz="2000" dirty="0" err="1">
                <a:latin typeface="Calibri" pitchFamily="34" charset="0"/>
              </a:rPr>
              <a:t>iniciar</a:t>
            </a:r>
            <a:r>
              <a:rPr lang="en-US" sz="2000" dirty="0">
                <a:latin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</a:rPr>
              <a:t>troca</a:t>
            </a:r>
            <a:r>
              <a:rPr lang="en-US" sz="2000" dirty="0">
                <a:latin typeface="Calibri" pitchFamily="34" charset="0"/>
              </a:rPr>
              <a:t> de dados </a:t>
            </a: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série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Clique no </a:t>
            </a:r>
            <a:r>
              <a:rPr lang="en-US" sz="2000" dirty="0" err="1">
                <a:latin typeface="Calibri" pitchFamily="34" charset="0"/>
              </a:rPr>
              <a:t>ícon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lado</a:t>
            </a:r>
            <a:r>
              <a:rPr lang="en-US" sz="2000" dirty="0">
                <a:latin typeface="Calibri" pitchFamily="34" charset="0"/>
              </a:rPr>
              <a:t> da </a:t>
            </a:r>
            <a:r>
              <a:rPr lang="en-US" sz="2000" dirty="0" err="1">
                <a:latin typeface="Calibri" pitchFamily="34" charset="0"/>
              </a:rPr>
              <a:t>etiqueta</a:t>
            </a:r>
            <a:r>
              <a:rPr lang="en-US" sz="2000" dirty="0">
                <a:latin typeface="Calibri" pitchFamily="34" charset="0"/>
              </a:rPr>
              <a:t> ‘Terminal’ para </a:t>
            </a:r>
            <a:r>
              <a:rPr lang="en-US" sz="2000" dirty="0" err="1">
                <a:latin typeface="Calibri" pitchFamily="34" charset="0"/>
              </a:rPr>
              <a:t>abrir</a:t>
            </a:r>
            <a:r>
              <a:rPr lang="en-US" sz="2000" dirty="0">
                <a:latin typeface="Calibri" pitchFamily="34" charset="0"/>
              </a:rPr>
              <a:t> o menu da </a:t>
            </a:r>
            <a:r>
              <a:rPr lang="en-US" sz="2000" dirty="0" err="1">
                <a:latin typeface="Calibri" pitchFamily="34" charset="0"/>
              </a:rPr>
              <a:t>aplicação</a:t>
            </a:r>
            <a:r>
              <a:rPr lang="en-US" sz="2000" dirty="0">
                <a:latin typeface="Calibri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5" name="Εικόνα 2">
            <a:extLst>
              <a:ext uri="{FF2B5EF4-FFF2-40B4-BE49-F238E27FC236}">
                <a16:creationId xmlns:a16="http://schemas.microsoft.com/office/drawing/2014/main" id="{816A66F7-D296-44BF-B298-E0D33146D4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3700" y="1168631"/>
            <a:ext cx="3213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98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A </a:t>
            </a:r>
            <a:r>
              <a:rPr lang="en-US" dirty="0" err="1"/>
              <a:t>Aplicação</a:t>
            </a:r>
            <a:r>
              <a:rPr lang="en-US" dirty="0"/>
              <a:t> </a:t>
            </a:r>
            <a:r>
              <a:rPr lang="en-US" dirty="0" err="1"/>
              <a:t>Móvel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02D3FCF-702A-4BA7-BE2C-FC6360C8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114039"/>
            <a:ext cx="4706937" cy="31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Assim</a:t>
            </a:r>
            <a:r>
              <a:rPr lang="en-US" sz="2000" dirty="0">
                <a:latin typeface="Calibri" pitchFamily="34" charset="0"/>
              </a:rPr>
              <a:t> que o menu </a:t>
            </a:r>
            <a:r>
              <a:rPr lang="en-US" sz="2000" dirty="0" err="1">
                <a:latin typeface="Calibri" pitchFamily="34" charset="0"/>
              </a:rPr>
              <a:t>aparecer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selecione</a:t>
            </a:r>
            <a:r>
              <a:rPr lang="en-US" sz="2000" dirty="0">
                <a:latin typeface="Calibri" pitchFamily="34" charset="0"/>
              </a:rPr>
              <a:t> ‘Devices’.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:a16="http://schemas.microsoft.com/office/drawing/2014/main" id="{F0F0014F-C1EC-48E2-964E-54C8606371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75" y="1114039"/>
            <a:ext cx="320992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91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A </a:t>
            </a:r>
            <a:r>
              <a:rPr lang="en-US" dirty="0" err="1"/>
              <a:t>Aplicação</a:t>
            </a:r>
            <a:r>
              <a:rPr lang="en-US" dirty="0"/>
              <a:t> </a:t>
            </a:r>
            <a:r>
              <a:rPr lang="en-US" dirty="0" err="1"/>
              <a:t>Móvel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863FB6-B5BC-4528-A7C4-62D4CCEB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73" y="809243"/>
            <a:ext cx="8208628" cy="14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b="1" dirty="0">
                <a:latin typeface="Calibri" pitchFamily="34" charset="0"/>
              </a:rPr>
              <a:t>1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Selecione</a:t>
            </a:r>
            <a:r>
              <a:rPr lang="en-US" sz="2000" dirty="0">
                <a:latin typeface="Calibri" pitchFamily="34" charset="0"/>
              </a:rPr>
              <a:t> entre Bluetooth </a:t>
            </a:r>
            <a:r>
              <a:rPr lang="en-US" sz="2000" dirty="0" err="1">
                <a:latin typeface="Calibri" pitchFamily="34" charset="0"/>
              </a:rPr>
              <a:t>Clássico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ou</a:t>
            </a:r>
            <a:r>
              <a:rPr lang="en-US" sz="2000" dirty="0">
                <a:latin typeface="Calibri" pitchFamily="34" charset="0"/>
              </a:rPr>
              <a:t> BLE (</a:t>
            </a:r>
            <a:r>
              <a:rPr lang="en-US" sz="2000" dirty="0" err="1">
                <a:latin typeface="Calibri" pitchFamily="34" charset="0"/>
              </a:rPr>
              <a:t>dependendo</a:t>
            </a:r>
            <a:r>
              <a:rPr lang="en-US" sz="2000" dirty="0">
                <a:latin typeface="Calibri" pitchFamily="34" charset="0"/>
              </a:rPr>
              <a:t> do modulo que </a:t>
            </a:r>
            <a:r>
              <a:rPr lang="en-US" sz="2000" dirty="0" err="1">
                <a:latin typeface="Calibri" pitchFamily="34" charset="0"/>
              </a:rPr>
              <a:t>tenha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utilizado</a:t>
            </a:r>
            <a:r>
              <a:rPr lang="en-US" sz="2000" dirty="0">
                <a:latin typeface="Calibri" pitchFamily="34" charset="0"/>
              </a:rPr>
              <a:t>) e </a:t>
            </a:r>
            <a:r>
              <a:rPr lang="en-US" sz="2000" dirty="0" err="1">
                <a:latin typeface="Calibri" pitchFamily="34" charset="0"/>
              </a:rPr>
              <a:t>depois</a:t>
            </a:r>
            <a:r>
              <a:rPr lang="en-US" sz="2000" dirty="0">
                <a:latin typeface="Calibri" pitchFamily="34" charset="0"/>
              </a:rPr>
              <a:t> (</a:t>
            </a:r>
            <a:r>
              <a:rPr lang="en-US" sz="2000" b="1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) clique </a:t>
            </a:r>
            <a:r>
              <a:rPr lang="en-US" sz="2000" dirty="0" err="1">
                <a:latin typeface="Calibri" pitchFamily="34" charset="0"/>
              </a:rPr>
              <a:t>na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moldura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en-US" sz="2000" dirty="0" err="1">
                <a:latin typeface="Calibri" pitchFamily="34" charset="0"/>
              </a:rPr>
              <a:t>Finalmente</a:t>
            </a:r>
            <a:r>
              <a:rPr lang="en-US" sz="2000" dirty="0">
                <a:latin typeface="Calibri" pitchFamily="34" charset="0"/>
              </a:rPr>
              <a:t>, (</a:t>
            </a:r>
            <a:r>
              <a:rPr lang="en-US" sz="2000" b="1" dirty="0">
                <a:latin typeface="Calibri" pitchFamily="34" charset="0"/>
              </a:rPr>
              <a:t>3</a:t>
            </a:r>
            <a:r>
              <a:rPr lang="en-US" sz="2000" dirty="0">
                <a:latin typeface="Calibri" pitchFamily="34" charset="0"/>
              </a:rPr>
              <a:t>) clique de novo no </a:t>
            </a:r>
            <a:r>
              <a:rPr lang="en-US" sz="2000" dirty="0" err="1">
                <a:latin typeface="Calibri" pitchFamily="34" charset="0"/>
              </a:rPr>
              <a:t>ícon</a:t>
            </a:r>
            <a:r>
              <a:rPr lang="en-US" sz="2000" dirty="0">
                <a:latin typeface="Calibri" pitchFamily="34" charset="0"/>
              </a:rPr>
              <a:t> do menu e </a:t>
            </a:r>
            <a:r>
              <a:rPr lang="en-US" sz="2000" dirty="0" err="1">
                <a:latin typeface="Calibri" pitchFamily="34" charset="0"/>
              </a:rPr>
              <a:t>selecione</a:t>
            </a:r>
            <a:r>
              <a:rPr lang="en-US" sz="2000" dirty="0">
                <a:latin typeface="Calibri" pitchFamily="34" charset="0"/>
              </a:rPr>
              <a:t> ‘Terminal’ para </a:t>
            </a:r>
            <a:r>
              <a:rPr lang="en-US" sz="2000" dirty="0" err="1">
                <a:latin typeface="Calibri" pitchFamily="34" charset="0"/>
              </a:rPr>
              <a:t>regressar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ecrã</a:t>
            </a:r>
            <a:r>
              <a:rPr lang="en-US" sz="2000" dirty="0">
                <a:latin typeface="Calibri" pitchFamily="34" charset="0"/>
              </a:rPr>
              <a:t> principal.</a:t>
            </a:r>
          </a:p>
        </p:txBody>
      </p:sp>
      <p:pic>
        <p:nvPicPr>
          <p:cNvPr id="13" name="Εικόνα 5">
            <a:extLst>
              <a:ext uri="{FF2B5EF4-FFF2-40B4-BE49-F238E27FC236}">
                <a16:creationId xmlns:a16="http://schemas.microsoft.com/office/drawing/2014/main" id="{3F9882B8-C400-4A06-97CB-31AE9A30A6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0419" y="2484332"/>
            <a:ext cx="6210375" cy="3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30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E126F3E-7C31-47EF-BC83-F423C1F9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46" y="1298404"/>
            <a:ext cx="8026072" cy="327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O </a:t>
            </a:r>
            <a:r>
              <a:rPr lang="en-US" sz="2000" dirty="0" err="1">
                <a:latin typeface="Calibri" pitchFamily="34" charset="0"/>
              </a:rPr>
              <a:t>último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passo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implica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selecionar</a:t>
            </a:r>
            <a:r>
              <a:rPr lang="en-US" sz="2000" dirty="0">
                <a:latin typeface="Calibri" pitchFamily="34" charset="0"/>
              </a:rPr>
              <a:t> o </a:t>
            </a:r>
            <a:r>
              <a:rPr lang="en-US" sz="2000" dirty="0" err="1">
                <a:latin typeface="Calibri" pitchFamily="34" charset="0"/>
              </a:rPr>
              <a:t>ícon</a:t>
            </a:r>
            <a:r>
              <a:rPr lang="en-US" sz="2000" dirty="0">
                <a:latin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‘Connect’ icon.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Esta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ação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estabelece</a:t>
            </a:r>
            <a:r>
              <a:rPr lang="en-US" sz="2000" dirty="0">
                <a:latin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</a:rPr>
              <a:t>ligação</a:t>
            </a:r>
            <a:r>
              <a:rPr lang="en-US" sz="2000" dirty="0">
                <a:latin typeface="Calibri" pitchFamily="34" charset="0"/>
              </a:rPr>
              <a:t> entre o </a:t>
            </a:r>
            <a:r>
              <a:rPr lang="en-US" sz="2000" dirty="0" err="1">
                <a:latin typeface="Calibri" pitchFamily="34" charset="0"/>
              </a:rPr>
              <a:t>seu</a:t>
            </a: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aparelho</a:t>
            </a:r>
            <a:r>
              <a:rPr lang="en-US" sz="2000" dirty="0">
                <a:latin typeface="Calibri" pitchFamily="34" charset="0"/>
              </a:rPr>
              <a:t> e o </a:t>
            </a:r>
            <a:r>
              <a:rPr lang="en-US" sz="2000" dirty="0" err="1">
                <a:latin typeface="Calibri" pitchFamily="34" charset="0"/>
              </a:rPr>
              <a:t>módulo</a:t>
            </a:r>
            <a:r>
              <a:rPr lang="en-US" sz="2000" dirty="0">
                <a:latin typeface="Calibri" pitchFamily="34" charset="0"/>
              </a:rPr>
              <a:t> Bluetooth que </a:t>
            </a:r>
            <a:r>
              <a:rPr lang="en-US" sz="2000" dirty="0" err="1">
                <a:latin typeface="Calibri" pitchFamily="34" charset="0"/>
              </a:rPr>
              <a:t>selecionou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É </a:t>
            </a:r>
            <a:r>
              <a:rPr lang="en-US" sz="2000" dirty="0" err="1">
                <a:latin typeface="Calibri" pitchFamily="34" charset="0"/>
              </a:rPr>
              <a:t>isto</a:t>
            </a:r>
            <a:r>
              <a:rPr lang="en-US" sz="2000" dirty="0">
                <a:latin typeface="Calibri" pitchFamily="34" charset="0"/>
              </a:rPr>
              <a:t>! Agora a </a:t>
            </a:r>
            <a:r>
              <a:rPr lang="en-US" sz="2000" dirty="0" err="1">
                <a:latin typeface="Calibri" pitchFamily="34" charset="0"/>
              </a:rPr>
              <a:t>aplicação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está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pronta</a:t>
            </a:r>
            <a:r>
              <a:rPr lang="en-US" sz="2000" dirty="0">
                <a:latin typeface="Calibri" pitchFamily="34" charset="0"/>
              </a:rPr>
              <a:t> para trocar dados com o </a:t>
            </a:r>
            <a:r>
              <a:rPr lang="en-US" sz="2000" dirty="0" err="1">
                <a:latin typeface="Calibri" pitchFamily="34" charset="0"/>
              </a:rPr>
              <a:t>módulo</a:t>
            </a:r>
            <a:r>
              <a:rPr lang="en-US" sz="2000" dirty="0">
                <a:latin typeface="Calibri" pitchFamily="34" charset="0"/>
              </a:rPr>
              <a:t> do Bluetooth.</a:t>
            </a:r>
          </a:p>
        </p:txBody>
      </p:sp>
      <p:pic>
        <p:nvPicPr>
          <p:cNvPr id="11" name="Εικόνα 2">
            <a:extLst>
              <a:ext uri="{FF2B5EF4-FFF2-40B4-BE49-F238E27FC236}">
                <a16:creationId xmlns:a16="http://schemas.microsoft.com/office/drawing/2014/main" id="{7B579A69-82D2-4A5E-8B57-01CD730EEC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1759" y="1298404"/>
            <a:ext cx="32131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19AB2351-1FE2-46C9-A0F4-22DBBCFA8468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A </a:t>
            </a:r>
            <a:r>
              <a:rPr lang="en-US" dirty="0" err="1"/>
              <a:t>Aplicação</a:t>
            </a:r>
            <a:r>
              <a:rPr lang="en-US" dirty="0"/>
              <a:t> </a:t>
            </a:r>
            <a:r>
              <a:rPr lang="en-US" dirty="0" err="1"/>
              <a:t>Móvel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399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</a:t>
            </a:r>
            <a:r>
              <a:rPr lang="en-US" dirty="0" err="1"/>
              <a:t>Conclusão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59AFF-0078-44A8-AB6C-E5FBC00A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26" y="1050040"/>
            <a:ext cx="8475774" cy="461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Se </a:t>
            </a:r>
            <a:r>
              <a:rPr lang="en-US" sz="2000" dirty="0" err="1">
                <a:latin typeface="Calibri" pitchFamily="34" charset="0"/>
              </a:rPr>
              <a:t>compilou</a:t>
            </a:r>
            <a:r>
              <a:rPr lang="en-US" sz="2000" dirty="0">
                <a:latin typeface="Calibri" pitchFamily="34" charset="0"/>
              </a:rPr>
              <a:t> e fez o upload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Do </a:t>
            </a:r>
            <a:r>
              <a:rPr lang="en-US" sz="2000" dirty="0" err="1">
                <a:latin typeface="Calibri" pitchFamily="34" charset="0"/>
              </a:rPr>
              <a:t>código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fornecido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sua</a:t>
            </a:r>
            <a:r>
              <a:rPr lang="en-US" sz="2000" dirty="0">
                <a:latin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placa</a:t>
            </a:r>
            <a:r>
              <a:rPr lang="en-US" sz="2000" dirty="0">
                <a:latin typeface="Calibri" pitchFamily="34" charset="0"/>
              </a:rPr>
              <a:t> Arduino, </a:t>
            </a:r>
            <a:r>
              <a:rPr lang="en-US" sz="2000" dirty="0" err="1">
                <a:latin typeface="Calibri" pitchFamily="34" charset="0"/>
              </a:rPr>
              <a:t>deve</a:t>
            </a:r>
            <a:r>
              <a:rPr lang="en-US" sz="2000" dirty="0">
                <a:latin typeface="Calibri" pitchFamily="34" charset="0"/>
              </a:rPr>
              <a:t> ser agora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capaz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visualizar</a:t>
            </a:r>
            <a:r>
              <a:rPr lang="en-US" sz="2000" dirty="0">
                <a:latin typeface="Calibri" pitchFamily="34" charset="0"/>
              </a:rPr>
              <a:t> no terminal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da </a:t>
            </a:r>
            <a:r>
              <a:rPr lang="en-US" sz="2000" dirty="0" err="1">
                <a:latin typeface="Calibri" pitchFamily="34" charset="0"/>
              </a:rPr>
              <a:t>aplicação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os</a:t>
            </a:r>
            <a:r>
              <a:rPr lang="en-US" sz="2000" dirty="0">
                <a:latin typeface="Calibri" pitchFamily="34" charset="0"/>
              </a:rPr>
              <a:t> dados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recebidos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Além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disso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deve</a:t>
            </a:r>
            <a:r>
              <a:rPr lang="en-US" sz="2000" dirty="0">
                <a:latin typeface="Calibri" pitchFamily="34" charset="0"/>
              </a:rPr>
              <a:t> ser </a:t>
            </a:r>
            <a:r>
              <a:rPr lang="en-US" sz="2000" dirty="0" err="1">
                <a:latin typeface="Calibri" pitchFamily="34" charset="0"/>
              </a:rPr>
              <a:t>capaz</a:t>
            </a:r>
            <a:r>
              <a:rPr lang="en-US" sz="2000" dirty="0">
                <a:latin typeface="Calibri" pitchFamily="34" charset="0"/>
              </a:rPr>
              <a:t> de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Calibri" pitchFamily="34" charset="0"/>
              </a:rPr>
              <a:t>alterar</a:t>
            </a:r>
            <a:r>
              <a:rPr lang="en-US" sz="2000" dirty="0">
                <a:latin typeface="Calibri" pitchFamily="34" charset="0"/>
              </a:rPr>
              <a:t> o </a:t>
            </a:r>
            <a:r>
              <a:rPr lang="en-US" sz="2000" dirty="0" err="1">
                <a:latin typeface="Calibri" pitchFamily="34" charset="0"/>
              </a:rPr>
              <a:t>estado</a:t>
            </a:r>
            <a:r>
              <a:rPr lang="en-US" sz="2000" dirty="0">
                <a:latin typeface="Calibri" pitchFamily="34" charset="0"/>
              </a:rPr>
              <a:t> do LED que </a:t>
            </a:r>
            <a:r>
              <a:rPr lang="en-US" sz="2000" dirty="0" err="1">
                <a:latin typeface="Calibri" pitchFamily="34" charset="0"/>
              </a:rPr>
              <a:t>estiver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ligado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através</a:t>
            </a:r>
            <a:r>
              <a:rPr lang="en-US" sz="2000" dirty="0">
                <a:latin typeface="Calibri" pitchFamily="34" charset="0"/>
              </a:rPr>
              <a:t> do simples </a:t>
            </a:r>
            <a:r>
              <a:rPr lang="en-US" sz="2000" dirty="0" err="1">
                <a:latin typeface="Calibri" pitchFamily="34" charset="0"/>
              </a:rPr>
              <a:t>envio</a:t>
            </a:r>
            <a:r>
              <a:rPr lang="en-US" sz="2000" dirty="0">
                <a:latin typeface="Calibri" pitchFamily="34" charset="0"/>
              </a:rPr>
              <a:t> de um string de </a:t>
            </a:r>
            <a:r>
              <a:rPr lang="en-US" sz="2000" dirty="0" err="1">
                <a:latin typeface="Calibri" pitchFamily="34" charset="0"/>
              </a:rPr>
              <a:t>carater</a:t>
            </a:r>
            <a:r>
              <a:rPr lang="en-US" sz="2000" dirty="0">
                <a:latin typeface="Calibri" pitchFamily="34" charset="0"/>
              </a:rPr>
              <a:t> simples de ‘1’ </a:t>
            </a:r>
            <a:r>
              <a:rPr lang="en-US" sz="2000" dirty="0" err="1">
                <a:latin typeface="Calibri" pitchFamily="34" charset="0"/>
              </a:rPr>
              <a:t>ou</a:t>
            </a:r>
            <a:r>
              <a:rPr lang="en-US" sz="2000" dirty="0">
                <a:latin typeface="Calibri" pitchFamily="34" charset="0"/>
              </a:rPr>
              <a:t> ‘0’. 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Calibri" pitchFamily="34" charset="0"/>
            </a:endParaRPr>
          </a:p>
        </p:txBody>
      </p:sp>
      <p:pic>
        <p:nvPicPr>
          <p:cNvPr id="15" name="Εικόνα 8">
            <a:extLst>
              <a:ext uri="{FF2B5EF4-FFF2-40B4-BE49-F238E27FC236}">
                <a16:creationId xmlns:a16="http://schemas.microsoft.com/office/drawing/2014/main" id="{E21CBA71-5D23-4080-B573-E6E3B23F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8188" y="1114039"/>
            <a:ext cx="5500627" cy="30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93775D26-0311-4777-8649-CB2C69F36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778" y="3307974"/>
            <a:ext cx="1543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SEND BUTTON</a:t>
            </a:r>
          </a:p>
        </p:txBody>
      </p: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A3E47412-B253-4985-80E3-77E281609ED5}"/>
              </a:ext>
            </a:extLst>
          </p:cNvPr>
          <p:cNvCxnSpPr>
            <a:cxnSpLocks/>
          </p:cNvCxnSpPr>
          <p:nvPr/>
        </p:nvCxnSpPr>
        <p:spPr>
          <a:xfrm>
            <a:off x="7892103" y="3509587"/>
            <a:ext cx="3857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7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ETHERNET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24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72514" y="1063249"/>
            <a:ext cx="8191495" cy="512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Ethernet </a:t>
            </a:r>
            <a:r>
              <a:rPr lang="en-US" sz="2000" dirty="0" err="1">
                <a:latin typeface="Calibri" pitchFamily="34" charset="0"/>
              </a:rPr>
              <a:t>consiste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noutro</a:t>
            </a:r>
            <a:r>
              <a:rPr lang="en-US" sz="2000" dirty="0">
                <a:latin typeface="Calibri" pitchFamily="34" charset="0"/>
              </a:rPr>
              <a:t> protocol de </a:t>
            </a:r>
            <a:r>
              <a:rPr lang="en-US" sz="2000" dirty="0" err="1">
                <a:latin typeface="Calibri" pitchFamily="34" charset="0"/>
              </a:rPr>
              <a:t>comunicação</a:t>
            </a:r>
            <a:r>
              <a:rPr lang="en-US" sz="2000" dirty="0">
                <a:latin typeface="Calibri" pitchFamily="34" charset="0"/>
              </a:rPr>
              <a:t> popular e </a:t>
            </a:r>
            <a:r>
              <a:rPr lang="en-US" sz="2000" dirty="0" err="1">
                <a:latin typeface="Calibri" pitchFamily="34" charset="0"/>
              </a:rPr>
              <a:t>conveniente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vez</a:t>
            </a:r>
            <a:r>
              <a:rPr lang="en-US" sz="2000" dirty="0">
                <a:latin typeface="Calibri" pitchFamily="34" charset="0"/>
              </a:rPr>
              <a:t> que </a:t>
            </a:r>
            <a:r>
              <a:rPr lang="en-US" sz="2000" dirty="0" err="1">
                <a:latin typeface="Calibri" pitchFamily="34" charset="0"/>
              </a:rPr>
              <a:t>permite</a:t>
            </a:r>
            <a:r>
              <a:rPr lang="en-US" sz="2000" dirty="0">
                <a:latin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</a:rPr>
              <a:t>ligação</a:t>
            </a:r>
            <a:r>
              <a:rPr lang="en-US" sz="2000" dirty="0">
                <a:latin typeface="Calibri" pitchFamily="34" charset="0"/>
              </a:rPr>
              <a:t> com o </a:t>
            </a:r>
            <a:r>
              <a:rPr lang="en-US" sz="2000" dirty="0" err="1">
                <a:latin typeface="Calibri" pitchFamily="34" charset="0"/>
              </a:rPr>
              <a:t>mundo</a:t>
            </a:r>
            <a:r>
              <a:rPr lang="en-US" sz="2000" dirty="0">
                <a:latin typeface="Calibri" pitchFamily="34" charset="0"/>
              </a:rPr>
              <a:t> da internet. </a:t>
            </a:r>
            <a:r>
              <a:rPr lang="en-US" sz="2000" dirty="0" err="1">
                <a:latin typeface="Calibri" pitchFamily="34" charset="0"/>
              </a:rPr>
              <a:t>Ao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utilizar</a:t>
            </a:r>
            <a:r>
              <a:rPr lang="en-US" sz="2000" dirty="0">
                <a:latin typeface="Calibri" pitchFamily="34" charset="0"/>
              </a:rPr>
              <a:t> o protocol de </a:t>
            </a:r>
            <a:r>
              <a:rPr lang="en-US" sz="2000" dirty="0" err="1">
                <a:latin typeface="Calibri" pitchFamily="34" charset="0"/>
              </a:rPr>
              <a:t>comunicação</a:t>
            </a:r>
            <a:r>
              <a:rPr lang="en-US" sz="2000" dirty="0">
                <a:latin typeface="Calibri" pitchFamily="34" charset="0"/>
              </a:rPr>
              <a:t> Ethernet,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aplicação</a:t>
            </a:r>
            <a:r>
              <a:rPr lang="en-US" sz="2000" dirty="0">
                <a:latin typeface="Calibri" pitchFamily="34" charset="0"/>
              </a:rPr>
              <a:t> Arduino </a:t>
            </a:r>
            <a:r>
              <a:rPr lang="en-US" sz="2000" dirty="0" err="1">
                <a:latin typeface="Calibri" pitchFamily="34" charset="0"/>
              </a:rPr>
              <a:t>pode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comunicar</a:t>
            </a:r>
            <a:r>
              <a:rPr lang="en-US" sz="2000" dirty="0">
                <a:latin typeface="Calibri" pitchFamily="34" charset="0"/>
              </a:rPr>
              <a:t> com </a:t>
            </a:r>
            <a:r>
              <a:rPr lang="en-US" sz="2000" dirty="0" err="1">
                <a:latin typeface="Calibri" pitchFamily="34" charset="0"/>
              </a:rPr>
              <a:t>qualquer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aplicação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baseada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TCP/IP, </a:t>
            </a:r>
            <a:r>
              <a:rPr lang="en-US" sz="2000" dirty="0" err="1">
                <a:latin typeface="Calibri" pitchFamily="34" charset="0"/>
              </a:rPr>
              <a:t>incluindo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aplicações</a:t>
            </a:r>
            <a:r>
              <a:rPr lang="en-US" sz="2000" dirty="0">
                <a:latin typeface="Calibri" pitchFamily="34" charset="0"/>
              </a:rPr>
              <a:t> rich web.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O </a:t>
            </a:r>
            <a:r>
              <a:rPr lang="en-US" sz="2000" dirty="0" err="1">
                <a:latin typeface="Calibri" pitchFamily="34" charset="0"/>
              </a:rPr>
              <a:t>Shiels</a:t>
            </a:r>
            <a:r>
              <a:rPr lang="en-US" sz="2000" dirty="0">
                <a:latin typeface="Calibri" pitchFamily="34" charset="0"/>
              </a:rPr>
              <a:t> Ethernet </a:t>
            </a:r>
            <a:r>
              <a:rPr lang="en-US" sz="2000" dirty="0" err="1">
                <a:latin typeface="Calibri" pitchFamily="34" charset="0"/>
              </a:rPr>
              <a:t>disponível</a:t>
            </a:r>
            <a:r>
              <a:rPr lang="en-US" sz="2000" dirty="0">
                <a:latin typeface="Calibri" pitchFamily="34" charset="0"/>
              </a:rPr>
              <a:t> é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forma </a:t>
            </a:r>
            <a:r>
              <a:rPr lang="en-US" sz="2000" dirty="0" err="1">
                <a:latin typeface="Calibri" pitchFamily="34" charset="0"/>
              </a:rPr>
              <a:t>acessível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confiável</a:t>
            </a:r>
            <a:r>
              <a:rPr lang="en-US" sz="2000" dirty="0">
                <a:latin typeface="Calibri" pitchFamily="34" charset="0"/>
              </a:rPr>
              <a:t> e </a:t>
            </a:r>
            <a:r>
              <a:rPr lang="en-US" sz="2000" dirty="0" err="1">
                <a:latin typeface="Calibri" pitchFamily="34" charset="0"/>
              </a:rPr>
              <a:t>facilmente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programável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enriquecer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aplicação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baseada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Arduino, com </a:t>
            </a:r>
            <a:r>
              <a:rPr lang="en-US" sz="2000" dirty="0" err="1">
                <a:latin typeface="Calibri" pitchFamily="34" charset="0"/>
              </a:rPr>
              <a:t>capacidades</a:t>
            </a:r>
            <a:r>
              <a:rPr lang="en-US" sz="2000" dirty="0">
                <a:latin typeface="Calibri" pitchFamily="34" charset="0"/>
              </a:rPr>
              <a:t> de Ethernet.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itchFamily="34" charset="0"/>
              </a:rPr>
              <a:t>Vamos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utilizar</a:t>
            </a:r>
            <a:r>
              <a:rPr lang="en-US" sz="2000" dirty="0">
                <a:latin typeface="Calibri" pitchFamily="34" charset="0"/>
              </a:rPr>
              <a:t> o Shield Ethernet para </a:t>
            </a:r>
            <a:r>
              <a:rPr lang="en-US" sz="2000" dirty="0" err="1">
                <a:latin typeface="Calibri" pitchFamily="34" charset="0"/>
              </a:rPr>
              <a:t>alcançar</a:t>
            </a:r>
            <a:r>
              <a:rPr lang="en-US" sz="2000" dirty="0">
                <a:latin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</a:rPr>
              <a:t>comunicação</a:t>
            </a:r>
            <a:r>
              <a:rPr lang="en-US" sz="2000" dirty="0">
                <a:latin typeface="Calibri" pitchFamily="34" charset="0"/>
              </a:rPr>
              <a:t> bidirectional com a </a:t>
            </a:r>
            <a:r>
              <a:rPr lang="en-US" sz="2000" dirty="0" err="1">
                <a:latin typeface="Calibri" pitchFamily="34" charset="0"/>
              </a:rPr>
              <a:t>aplicação</a:t>
            </a:r>
            <a:r>
              <a:rPr lang="en-US" sz="2000" dirty="0">
                <a:latin typeface="Calibri" pitchFamily="34" charset="0"/>
              </a:rPr>
              <a:t> web standard que </a:t>
            </a:r>
            <a:r>
              <a:rPr lang="en-US" sz="2000" dirty="0" err="1">
                <a:latin typeface="Calibri" pitchFamily="34" charset="0"/>
              </a:rPr>
              <a:t>desenvolvemos</a:t>
            </a:r>
            <a:r>
              <a:rPr lang="en-US" sz="2000" dirty="0">
                <a:latin typeface="Calibri" pitchFamily="34" charset="0"/>
              </a:rPr>
              <a:t> com </a:t>
            </a:r>
            <a:r>
              <a:rPr lang="en-US" sz="2000" dirty="0" err="1">
                <a:latin typeface="Calibri" pitchFamily="34" charset="0"/>
              </a:rPr>
              <a:t>este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objetivo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ETHERNET - </a:t>
            </a:r>
            <a:r>
              <a:rPr lang="en-US" dirty="0" err="1"/>
              <a:t>Introdução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46819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03338" y="1236937"/>
            <a:ext cx="8191495" cy="41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Neste </a:t>
            </a:r>
            <a:r>
              <a:rPr lang="en-US" sz="2000" dirty="0" err="1">
                <a:latin typeface="Calibri" pitchFamily="34" charset="0"/>
              </a:rPr>
              <a:t>exercício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vamos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combinar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placa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desenvolvimento</a:t>
            </a:r>
            <a:r>
              <a:rPr lang="en-US" sz="2000" dirty="0">
                <a:latin typeface="Calibri" pitchFamily="34" charset="0"/>
              </a:rPr>
              <a:t> Arduino com um Ethernet Shield Arduino. A </a:t>
            </a:r>
            <a:r>
              <a:rPr lang="en-US" sz="2000" dirty="0" err="1">
                <a:latin typeface="Calibri" pitchFamily="34" charset="0"/>
              </a:rPr>
              <a:t>placa</a:t>
            </a:r>
            <a:r>
              <a:rPr lang="en-US" sz="2000" dirty="0">
                <a:latin typeface="Calibri" pitchFamily="34" charset="0"/>
              </a:rPr>
              <a:t> Arduino, </a:t>
            </a:r>
            <a:r>
              <a:rPr lang="en-US" sz="2000" dirty="0" err="1">
                <a:latin typeface="Calibri" pitchFamily="34" charset="0"/>
              </a:rPr>
              <a:t>quando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pressionado</a:t>
            </a:r>
            <a:r>
              <a:rPr lang="en-US" sz="2000" dirty="0">
                <a:latin typeface="Calibri" pitchFamily="34" charset="0"/>
              </a:rPr>
              <a:t> um </a:t>
            </a:r>
            <a:r>
              <a:rPr lang="en-US" sz="2000" dirty="0" err="1">
                <a:latin typeface="Calibri" pitchFamily="34" charset="0"/>
              </a:rPr>
              <a:t>botão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extrai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leituras</a:t>
            </a:r>
            <a:r>
              <a:rPr lang="en-US" sz="2000" dirty="0">
                <a:latin typeface="Calibri" pitchFamily="34" charset="0"/>
              </a:rPr>
              <a:t> dos </a:t>
            </a:r>
            <a:r>
              <a:rPr lang="en-US" sz="2000" dirty="0" err="1">
                <a:latin typeface="Calibri" pitchFamily="34" charset="0"/>
              </a:rPr>
              <a:t>níveis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brilho</a:t>
            </a:r>
            <a:r>
              <a:rPr lang="en-US" sz="2000" dirty="0">
                <a:latin typeface="Calibri" pitchFamily="34" charset="0"/>
              </a:rPr>
              <a:t> de um LDR, </a:t>
            </a:r>
            <a:r>
              <a:rPr lang="en-US" sz="2000" dirty="0" err="1">
                <a:latin typeface="Calibri" pitchFamily="34" charset="0"/>
              </a:rPr>
              <a:t>depois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envia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os</a:t>
            </a:r>
            <a:r>
              <a:rPr lang="en-US" sz="2000" dirty="0">
                <a:latin typeface="Calibri" pitchFamily="34" charset="0"/>
              </a:rPr>
              <a:t> dados </a:t>
            </a:r>
            <a:r>
              <a:rPr lang="en-US" sz="2000" dirty="0" err="1">
                <a:latin typeface="Calibri" pitchFamily="34" charset="0"/>
              </a:rPr>
              <a:t>através</a:t>
            </a:r>
            <a:r>
              <a:rPr lang="en-US" sz="2000" dirty="0">
                <a:latin typeface="Calibri" pitchFamily="34" charset="0"/>
              </a:rPr>
              <a:t> do Ethernet Shield via SPI. O Ethernet Shield, por outro </a:t>
            </a:r>
            <a:r>
              <a:rPr lang="en-US" sz="2000" dirty="0" err="1">
                <a:latin typeface="Calibri" pitchFamily="34" charset="0"/>
              </a:rPr>
              <a:t>lado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estará</a:t>
            </a:r>
            <a:r>
              <a:rPr lang="en-US" sz="2000" dirty="0">
                <a:latin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</a:rPr>
              <a:t>transmitir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os</a:t>
            </a:r>
            <a:r>
              <a:rPr lang="en-US" sz="2000" dirty="0">
                <a:latin typeface="Calibri" pitchFamily="34" charset="0"/>
              </a:rPr>
              <a:t> dados de um </a:t>
            </a:r>
            <a:r>
              <a:rPr lang="en-US" sz="2000" dirty="0" err="1">
                <a:latin typeface="Calibri" pitchFamily="34" charset="0"/>
              </a:rPr>
              <a:t>servidor</a:t>
            </a:r>
            <a:r>
              <a:rPr lang="en-US" sz="2000" dirty="0">
                <a:latin typeface="Calibri" pitchFamily="34" charset="0"/>
              </a:rPr>
              <a:t> HTTP </a:t>
            </a:r>
            <a:r>
              <a:rPr lang="en-US" sz="2000" dirty="0" err="1">
                <a:latin typeface="Calibri" pitchFamily="34" charset="0"/>
              </a:rPr>
              <a:t>alojando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página</a:t>
            </a:r>
            <a:r>
              <a:rPr lang="en-US" sz="2000" dirty="0">
                <a:latin typeface="Calibri" pitchFamily="34" charset="0"/>
              </a:rPr>
              <a:t> web </a:t>
            </a:r>
            <a:r>
              <a:rPr lang="en-US" sz="2000" dirty="0" err="1">
                <a:latin typeface="Calibri" pitchFamily="34" charset="0"/>
              </a:rPr>
              <a:t>configurada</a:t>
            </a:r>
            <a:r>
              <a:rPr lang="en-US" sz="2000" dirty="0">
                <a:latin typeface="Calibri" pitchFamily="34" charset="0"/>
              </a:rPr>
              <a:t> para </a:t>
            </a:r>
            <a:r>
              <a:rPr lang="en-US" sz="2000" dirty="0" err="1">
                <a:latin typeface="Calibri" pitchFamily="34" charset="0"/>
              </a:rPr>
              <a:t>aceitar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os</a:t>
            </a:r>
            <a:r>
              <a:rPr lang="en-US" sz="2000" dirty="0">
                <a:latin typeface="Calibri" pitchFamily="34" charset="0"/>
              </a:rPr>
              <a:t> dados.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O </a:t>
            </a:r>
            <a:r>
              <a:rPr lang="en-US" sz="2000" dirty="0" err="1">
                <a:latin typeface="Calibri" pitchFamily="34" charset="0"/>
              </a:rPr>
              <a:t>utilizador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tem</a:t>
            </a:r>
            <a:r>
              <a:rPr lang="en-US" sz="2000" dirty="0">
                <a:latin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</a:rPr>
              <a:t>opção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controlar</a:t>
            </a:r>
            <a:r>
              <a:rPr lang="en-US" sz="2000" dirty="0">
                <a:latin typeface="Calibri" pitchFamily="34" charset="0"/>
              </a:rPr>
              <a:t> um LED </a:t>
            </a:r>
            <a:r>
              <a:rPr lang="en-US" sz="2000" dirty="0" err="1">
                <a:latin typeface="Calibri" pitchFamily="34" charset="0"/>
              </a:rPr>
              <a:t>ligado</a:t>
            </a:r>
            <a:r>
              <a:rPr lang="en-US" sz="2000" dirty="0">
                <a:latin typeface="Calibri" pitchFamily="34" charset="0"/>
              </a:rPr>
              <a:t> à </a:t>
            </a:r>
            <a:r>
              <a:rPr lang="en-US" sz="2000" dirty="0" err="1">
                <a:latin typeface="Calibri" pitchFamily="34" charset="0"/>
              </a:rPr>
              <a:t>placa</a:t>
            </a:r>
            <a:r>
              <a:rPr lang="en-US" sz="2000" dirty="0">
                <a:latin typeface="Calibri" pitchFamily="34" charset="0"/>
              </a:rPr>
              <a:t> Arduino da </a:t>
            </a:r>
            <a:r>
              <a:rPr lang="en-US" sz="2000" dirty="0" err="1">
                <a:latin typeface="Calibri" pitchFamily="34" charset="0"/>
              </a:rPr>
              <a:t>página</a:t>
            </a:r>
            <a:r>
              <a:rPr lang="en-US" sz="2000" dirty="0">
                <a:latin typeface="Calibri" pitchFamily="34" charset="0"/>
              </a:rPr>
              <a:t> web, </a:t>
            </a:r>
            <a:r>
              <a:rPr lang="en-US" sz="2000" dirty="0" err="1">
                <a:latin typeface="Calibri" pitchFamily="34" charset="0"/>
              </a:rPr>
              <a:t>ao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clicar</a:t>
            </a:r>
            <a:r>
              <a:rPr lang="en-US" sz="2000" dirty="0">
                <a:latin typeface="Calibri" pitchFamily="34" charset="0"/>
              </a:rPr>
              <a:t> no link </a:t>
            </a:r>
            <a:r>
              <a:rPr lang="en-US" sz="2000" dirty="0" err="1">
                <a:latin typeface="Calibri" pitchFamily="34" charset="0"/>
              </a:rPr>
              <a:t>apropriado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ETHERNET: </a:t>
            </a:r>
            <a:r>
              <a:rPr lang="en-US" dirty="0" err="1"/>
              <a:t>Descrição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77180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Objetivos</a:t>
            </a:r>
            <a:r>
              <a:rPr lang="en-US" sz="3600" dirty="0"/>
              <a:t> e </a:t>
            </a:r>
            <a:r>
              <a:rPr lang="en-US" sz="3600" dirty="0" err="1"/>
              <a:t>Conteúdos</a:t>
            </a:r>
            <a:r>
              <a:rPr lang="en-US" sz="3600" dirty="0"/>
              <a:t> da </a:t>
            </a:r>
            <a:r>
              <a:rPr lang="en-US" sz="3600" dirty="0" err="1"/>
              <a:t>Unidade</a:t>
            </a:r>
            <a:r>
              <a:rPr lang="en-US" sz="3600" dirty="0"/>
              <a:t> 14  </a:t>
            </a:r>
            <a:endParaRPr lang="el-GR" sz="3600" dirty="0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85243" y="936439"/>
            <a:ext cx="8335926" cy="10662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 err="1"/>
              <a:t>Familiarizar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alunos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protocolos</a:t>
            </a:r>
            <a:r>
              <a:rPr lang="en-US" dirty="0"/>
              <a:t> de </a:t>
            </a:r>
            <a:r>
              <a:rPr lang="en-US" dirty="0" err="1"/>
              <a:t>comunicação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populares</a:t>
            </a:r>
            <a:r>
              <a:rPr lang="en-US" dirty="0"/>
              <a:t> no </a:t>
            </a:r>
            <a:r>
              <a:rPr lang="en-US" dirty="0" err="1"/>
              <a:t>desenvolvimento</a:t>
            </a:r>
            <a:r>
              <a:rPr lang="en-US" dirty="0"/>
              <a:t> de </a:t>
            </a:r>
            <a:r>
              <a:rPr lang="en-US" dirty="0" err="1"/>
              <a:t>aplicações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“Internet of Things”, </a:t>
            </a:r>
            <a:r>
              <a:rPr lang="en-US" dirty="0" err="1"/>
              <a:t>nameadamente</a:t>
            </a:r>
            <a:r>
              <a:rPr lang="en-US" dirty="0"/>
              <a:t>: Bluetooth, Ethernet e WiFi.</a:t>
            </a:r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485243" y="2370596"/>
            <a:ext cx="8229600" cy="18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970270" y="937611"/>
            <a:ext cx="1000595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4622F079-2642-4EEB-8C22-7809E331B8D8}"/>
              </a:ext>
            </a:extLst>
          </p:cNvPr>
          <p:cNvGrpSpPr/>
          <p:nvPr/>
        </p:nvGrpSpPr>
        <p:grpSpPr>
          <a:xfrm>
            <a:off x="485243" y="2879817"/>
            <a:ext cx="8374498" cy="3588955"/>
            <a:chOff x="435705" y="2780645"/>
            <a:chExt cx="8374498" cy="3588955"/>
          </a:xfrm>
        </p:grpSpPr>
        <p:sp>
          <p:nvSpPr>
            <p:cNvPr id="17" name="Στρογγυλεμένο ορθογώνιο 7">
              <a:extLst>
                <a:ext uri="{FF2B5EF4-FFF2-40B4-BE49-F238E27FC236}">
                  <a16:creationId xmlns:a16="http://schemas.microsoft.com/office/drawing/2014/main" id="{3AC07904-AD1C-4576-B74D-DB4B4810EDC7}"/>
                </a:ext>
              </a:extLst>
            </p:cNvPr>
            <p:cNvSpPr/>
            <p:nvPr/>
          </p:nvSpPr>
          <p:spPr>
            <a:xfrm>
              <a:off x="435705" y="2780645"/>
              <a:ext cx="8374498" cy="2157274"/>
            </a:xfrm>
            <a:prstGeom prst="roundRect">
              <a:avLst>
                <a:gd name="adj" fmla="val 1694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Σύμβολο κράτησης θέσης περιεχομένου 2">
              <a:extLst>
                <a:ext uri="{FF2B5EF4-FFF2-40B4-BE49-F238E27FC236}">
                  <a16:creationId xmlns:a16="http://schemas.microsoft.com/office/drawing/2014/main" id="{01B1CE7F-D9A1-4568-9109-54206B95D939}"/>
                </a:ext>
              </a:extLst>
            </p:cNvPr>
            <p:cNvSpPr txBox="1">
              <a:spLocks/>
            </p:cNvSpPr>
            <p:nvPr/>
          </p:nvSpPr>
          <p:spPr>
            <a:xfrm>
              <a:off x="534566" y="3314277"/>
              <a:ext cx="8229600" cy="30553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n-US" sz="1800" dirty="0"/>
                <a:t>Interfacing Arduino com </a:t>
              </a:r>
              <a:r>
                <a:rPr lang="en-US" sz="1800" dirty="0" err="1"/>
                <a:t>uma</a:t>
              </a:r>
              <a:r>
                <a:rPr lang="en-US" sz="1800" dirty="0"/>
                <a:t> </a:t>
              </a:r>
              <a:r>
                <a:rPr lang="en-US" sz="1800" dirty="0" err="1"/>
                <a:t>Aplicação</a:t>
              </a:r>
              <a:r>
                <a:rPr lang="en-US" sz="1800" dirty="0"/>
                <a:t> </a:t>
              </a:r>
              <a:r>
                <a:rPr lang="en-US" sz="1800" dirty="0" err="1"/>
                <a:t>Móvel</a:t>
              </a:r>
              <a:r>
                <a:rPr lang="en-US" sz="1800" dirty="0"/>
                <a:t> via Bluetooth</a:t>
              </a:r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n-US" sz="1800" dirty="0"/>
                <a:t>Interfacing Arduino com </a:t>
              </a:r>
              <a:r>
                <a:rPr lang="en-US" sz="1800" dirty="0" err="1"/>
                <a:t>uma</a:t>
              </a:r>
              <a:r>
                <a:rPr lang="en-US" sz="1800" dirty="0"/>
                <a:t> </a:t>
              </a:r>
              <a:r>
                <a:rPr lang="en-US" sz="1800" dirty="0" err="1"/>
                <a:t>Aplicação</a:t>
              </a:r>
              <a:r>
                <a:rPr lang="en-US" sz="1800" dirty="0"/>
                <a:t> Web via Ethernet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n-US" sz="1800" dirty="0"/>
                <a:t>Interfacing Arduino com </a:t>
              </a:r>
              <a:r>
                <a:rPr lang="en-US" sz="1800" dirty="0" err="1"/>
                <a:t>uma</a:t>
              </a:r>
              <a:r>
                <a:rPr lang="en-US" sz="1800" dirty="0"/>
                <a:t> </a:t>
              </a:r>
              <a:r>
                <a:rPr lang="en-US" sz="1800" dirty="0" err="1"/>
                <a:t>Aplicação</a:t>
              </a:r>
              <a:r>
                <a:rPr lang="en-US" sz="1800" dirty="0"/>
                <a:t> Web via </a:t>
              </a:r>
              <a:r>
                <a:rPr lang="en-US" sz="1800" dirty="0" err="1"/>
                <a:t>WiFi</a:t>
              </a:r>
              <a:endParaRPr lang="en-US" sz="1800" dirty="0"/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n-US" sz="1800" dirty="0"/>
                <a:t>Resolver </a:t>
              </a:r>
              <a:r>
                <a:rPr lang="en-US" sz="1800" dirty="0" err="1"/>
                <a:t>alguns</a:t>
              </a:r>
              <a:r>
                <a:rPr lang="en-US" sz="1800" dirty="0"/>
                <a:t> </a:t>
              </a:r>
              <a:r>
                <a:rPr lang="en-US" sz="1800" dirty="0" err="1"/>
                <a:t>exercícios</a:t>
              </a:r>
              <a:r>
                <a:rPr lang="en-US" sz="1800" dirty="0"/>
                <a:t> </a:t>
              </a:r>
              <a:r>
                <a:rPr lang="en-US" sz="1800" dirty="0" err="1"/>
                <a:t>exemplo</a:t>
              </a:r>
              <a:endParaRPr lang="el-GR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endParaRPr lang="el-GR" sz="1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97EF76-A85E-434A-98AC-DDC3193E3207}"/>
                </a:ext>
              </a:extLst>
            </p:cNvPr>
            <p:cNvSpPr txBox="1"/>
            <p:nvPr/>
          </p:nvSpPr>
          <p:spPr bwMode="auto">
            <a:xfrm>
              <a:off x="3817720" y="2839925"/>
              <a:ext cx="1199367" cy="38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just" defTabSz="914400" rtl="0" eaLnBrk="0" fontAlgn="base" latinLnBrk="0" hangingPunct="0">
                <a:lnSpc>
                  <a:spcPct val="110000"/>
                </a:lnSpc>
                <a:spcBef>
                  <a:spcPts val="48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i="1" kern="0" dirty="0" err="1">
                  <a:latin typeface="+mn-lt"/>
                  <a:ea typeface="+mn-ea"/>
                  <a:cs typeface="+mn-cs"/>
                </a:rPr>
                <a:t>Conteúdos</a:t>
              </a:r>
              <a:endPara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ETHERNET: </a:t>
            </a:r>
            <a:r>
              <a:rPr lang="en-US" dirty="0" err="1"/>
              <a:t>Esquema</a:t>
            </a:r>
            <a:endParaRPr lang="en-US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D90A339-1D07-4FF7-AB71-A7594D4B39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00" y="1417133"/>
            <a:ext cx="3597729" cy="4049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269C7B-B51E-499C-AA3D-90318FB81718}"/>
              </a:ext>
            </a:extLst>
          </p:cNvPr>
          <p:cNvSpPr txBox="1"/>
          <p:nvPr/>
        </p:nvSpPr>
        <p:spPr>
          <a:xfrm>
            <a:off x="119271" y="1422682"/>
            <a:ext cx="5019674" cy="310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O LDR (R1)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simultâneo</a:t>
            </a:r>
            <a:r>
              <a:rPr lang="en-US" dirty="0"/>
              <a:t> com a </a:t>
            </a:r>
            <a:r>
              <a:rPr lang="en-US" dirty="0" err="1"/>
              <a:t>voltagem</a:t>
            </a:r>
            <a:r>
              <a:rPr lang="en-US" dirty="0"/>
              <a:t> R2 forma um divisor de voltage do qual </a:t>
            </a:r>
            <a:r>
              <a:rPr lang="en-US" dirty="0" err="1"/>
              <a:t>vamos</a:t>
            </a:r>
            <a:r>
              <a:rPr lang="en-US" dirty="0"/>
              <a:t> </a:t>
            </a:r>
            <a:r>
              <a:rPr lang="en-US" dirty="0" err="1"/>
              <a:t>retirar</a:t>
            </a:r>
            <a:r>
              <a:rPr lang="en-US" dirty="0"/>
              <a:t> </a:t>
            </a:r>
            <a:r>
              <a:rPr lang="en-US" dirty="0" err="1"/>
              <a:t>leituras</a:t>
            </a:r>
            <a:r>
              <a:rPr lang="en-US" dirty="0"/>
              <a:t> de </a:t>
            </a:r>
            <a:r>
              <a:rPr lang="en-US" dirty="0" err="1"/>
              <a:t>voltagens</a:t>
            </a:r>
            <a:r>
              <a:rPr lang="en-US" dirty="0"/>
              <a:t> </a:t>
            </a:r>
            <a:r>
              <a:rPr lang="en-US" dirty="0" err="1"/>
              <a:t>analógicas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O </a:t>
            </a:r>
            <a:r>
              <a:rPr lang="en-US" dirty="0" err="1"/>
              <a:t>comutador</a:t>
            </a:r>
            <a:r>
              <a:rPr lang="en-US" dirty="0"/>
              <a:t>/switch (S1)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despoletar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interrupção</a:t>
            </a:r>
            <a:r>
              <a:rPr lang="en-US" dirty="0"/>
              <a:t> no pin 2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clicado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924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THERNET: Breadboard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00C8CD5-5B03-47BA-80EA-91100BC149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00" y="1452124"/>
            <a:ext cx="6691600" cy="4781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6C471F-3884-4CE6-AAED-0014B5BDF202}"/>
              </a:ext>
            </a:extLst>
          </p:cNvPr>
          <p:cNvSpPr txBox="1"/>
          <p:nvPr/>
        </p:nvSpPr>
        <p:spPr>
          <a:xfrm>
            <a:off x="358556" y="820746"/>
            <a:ext cx="8229598" cy="179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circuito</a:t>
            </a:r>
            <a:r>
              <a:rPr lang="en-US" dirty="0"/>
              <a:t> </a:t>
            </a:r>
            <a:r>
              <a:rPr lang="en-US" dirty="0" err="1"/>
              <a:t>apresentado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breadboard para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prototipagem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85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Ethernet: Código (1)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22</a:t>
            </a:fld>
            <a:endParaRPr lang="el-GR" sz="100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FFAD60E-F13F-4575-A9C9-442BE7480AB4}"/>
              </a:ext>
            </a:extLst>
          </p:cNvPr>
          <p:cNvSpPr/>
          <p:nvPr/>
        </p:nvSpPr>
        <p:spPr>
          <a:xfrm>
            <a:off x="489908" y="1168631"/>
            <a:ext cx="37465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The Ethernet Shield uses SPI to communicate // with the Arduino board.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50" dirty="0"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SPI</a:t>
            </a:r>
            <a:r>
              <a:rPr lang="en-US" sz="1050" dirty="0" err="1">
                <a:latin typeface="Consolas" panose="020B0609020204030204" pitchFamily="49" charset="0"/>
              </a:rPr>
              <a:t>.h</a:t>
            </a:r>
            <a:r>
              <a:rPr lang="en-US" sz="105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50" dirty="0"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50" dirty="0" err="1">
                <a:latin typeface="Consolas" panose="020B0609020204030204" pitchFamily="49" charset="0"/>
              </a:rPr>
              <a:t>.h</a:t>
            </a:r>
            <a:r>
              <a:rPr lang="en-US" sz="105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50" dirty="0"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50" dirty="0" err="1">
                <a:latin typeface="Consolas" panose="020B0609020204030204" pitchFamily="49" charset="0"/>
              </a:rPr>
              <a:t>.h</a:t>
            </a:r>
            <a:r>
              <a:rPr lang="en-US" sz="105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Buffer will store the server’s response.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050" dirty="0">
                <a:latin typeface="Consolas" panose="020B0609020204030204" pitchFamily="49" charset="0"/>
              </a:rPr>
              <a:t> buffer;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Button is a flag variable.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sz="1050" dirty="0">
                <a:latin typeface="Consolas" panose="020B0609020204030204" pitchFamily="49" charset="0"/>
              </a:rPr>
              <a:t> button;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Button and LED GPIO pins.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 err="1">
                <a:latin typeface="Consolas" panose="020B0609020204030204" pitchFamily="49" charset="0"/>
              </a:rPr>
              <a:t>GPIO_led</a:t>
            </a:r>
            <a:r>
              <a:rPr lang="en-US" sz="1050" dirty="0">
                <a:latin typeface="Consolas" panose="020B0609020204030204" pitchFamily="49" charset="0"/>
              </a:rPr>
              <a:t> = 8;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 err="1">
                <a:latin typeface="Consolas" panose="020B0609020204030204" pitchFamily="49" charset="0"/>
              </a:rPr>
              <a:t>GPIO_btn</a:t>
            </a:r>
            <a:r>
              <a:rPr lang="en-US" sz="1050" dirty="0">
                <a:latin typeface="Consolas" panose="020B0609020204030204" pitchFamily="49" charset="0"/>
              </a:rPr>
              <a:t> = 2;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Request interval timer.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50" dirty="0" err="1">
                <a:latin typeface="Consolas" panose="020B0609020204030204" pitchFamily="49" charset="0"/>
              </a:rPr>
              <a:t>request_timer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Server response timeout timer.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50" dirty="0" err="1">
                <a:latin typeface="Consolas" panose="020B0609020204030204" pitchFamily="49" charset="0"/>
              </a:rPr>
              <a:t>timeout_timer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A937D-FC74-4331-84F6-902D3F7D6407}"/>
              </a:ext>
            </a:extLst>
          </p:cNvPr>
          <p:cNvSpPr txBox="1"/>
          <p:nvPr/>
        </p:nvSpPr>
        <p:spPr>
          <a:xfrm>
            <a:off x="4181448" y="1168631"/>
            <a:ext cx="49456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Your Ethernet Shield’s MAC address. Usually found on a sticker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underneath the shield. If not available, enter your own. </a:t>
            </a:r>
            <a:endParaRPr lang="en-US" sz="105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byte</a:t>
            </a:r>
            <a:r>
              <a:rPr lang="en-US" sz="1050" dirty="0">
                <a:latin typeface="Consolas" panose="020B0609020204030204" pitchFamily="49" charset="0"/>
              </a:rPr>
              <a:t> mac[] = { 0xFF, 0xFF, 0xFF, 0xFF, 0xFF, 0xFF };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The domain / server to connect to, and its port.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50" dirty="0">
                <a:latin typeface="Consolas" panose="020B0609020204030204" pitchFamily="49" charset="0"/>
              </a:rPr>
              <a:t>host[] =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spyrosrallis.com</a:t>
            </a:r>
            <a:r>
              <a:rPr lang="en-US" sz="105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>
                <a:latin typeface="Consolas" panose="020B0609020204030204" pitchFamily="49" charset="0"/>
              </a:rPr>
              <a:t>port   = 80;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Unique device identifier. For the purpose of this exercise, 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value between 0-255 is adequate.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>
                <a:latin typeface="Consolas" panose="020B0609020204030204" pitchFamily="49" charset="0"/>
              </a:rPr>
              <a:t>device = 1;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The IP address that we’re going to request from the router. If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using DHCP, this might not be required.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IPAddress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sz="1050" dirty="0" err="1">
                <a:latin typeface="Consolas" panose="020B0609020204030204" pitchFamily="49" charset="0"/>
              </a:rPr>
              <a:t>ip</a:t>
            </a:r>
            <a:r>
              <a:rPr lang="en-US" sz="1050" dirty="0">
                <a:latin typeface="Consolas" panose="020B0609020204030204" pitchFamily="49" charset="0"/>
              </a:rPr>
              <a:t> ( xxx, xxx, xxx, xxx 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Initialization of the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EthernetClient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object. Required for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connecting to, and communicating through the network.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EthernetClient</a:t>
            </a:r>
            <a:r>
              <a:rPr lang="en-US" sz="1050" dirty="0">
                <a:latin typeface="Consolas" panose="020B0609020204030204" pitchFamily="49" charset="0"/>
              </a:rPr>
              <a:t> client;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92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Ethernet: Código (2)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23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F909D-2075-4A09-93C1-1B64B13C03A9}"/>
              </a:ext>
            </a:extLst>
          </p:cNvPr>
          <p:cNvSpPr txBox="1"/>
          <p:nvPr/>
        </p:nvSpPr>
        <p:spPr>
          <a:xfrm>
            <a:off x="492154" y="1451296"/>
            <a:ext cx="4079846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setup</a:t>
            </a:r>
            <a:r>
              <a:rPr lang="en-US" sz="1000" dirty="0">
                <a:latin typeface="Consolas" panose="020B0609020204030204" pitchFamily="49" charset="0"/>
              </a:rPr>
              <a:t>()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	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GPIO_btn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as an input and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attach an interrupt to it to run on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rising edge.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attachInterrupt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digitalPinToInterrupt</a:t>
            </a:r>
            <a:r>
              <a:rPr lang="en-US" sz="1000" dirty="0">
                <a:latin typeface="Consolas" panose="020B0609020204030204" pitchFamily="49" charset="0"/>
              </a:rPr>
              <a:t>(2), 	</a:t>
            </a:r>
            <a:r>
              <a:rPr lang="en-US" sz="1000" dirty="0" err="1"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RISING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// Register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GPIO_led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as an output.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OUTPUT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Initialize the hardware UART with a 		// baud rate of 115200 bps.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(115200);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08934-E449-443C-816D-C199971E9C0C}"/>
              </a:ext>
            </a:extLst>
          </p:cNvPr>
          <p:cNvSpPr txBox="1"/>
          <p:nvPr/>
        </p:nvSpPr>
        <p:spPr>
          <a:xfrm>
            <a:off x="492154" y="4186526"/>
            <a:ext cx="4572000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Connect to the network.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(mac, </a:t>
            </a:r>
            <a:r>
              <a:rPr lang="en-US" sz="1000" dirty="0" err="1">
                <a:latin typeface="Consolas" panose="020B0609020204030204" pitchFamily="49" charset="0"/>
              </a:rPr>
              <a:t>ip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Your IP Address is: 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Print the local IP. If you are behind a NAT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router, this will print the NAT IP, not the 	// external IP.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localIP</a:t>
            </a:r>
            <a:r>
              <a:rPr lang="en-US" sz="1000" dirty="0">
                <a:latin typeface="Consolas" panose="020B0609020204030204" pitchFamily="49" charset="0"/>
              </a:rPr>
              <a:t>());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2716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Ethernet: Código (3)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24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7ACAC-DA8D-4712-B516-8DA9EC3602B3}"/>
              </a:ext>
            </a:extLst>
          </p:cNvPr>
          <p:cNvSpPr txBox="1"/>
          <p:nvPr/>
        </p:nvSpPr>
        <p:spPr>
          <a:xfrm>
            <a:off x="550877" y="920241"/>
            <a:ext cx="4572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void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loop</a:t>
            </a:r>
            <a:r>
              <a:rPr lang="en-US" sz="1000" dirty="0">
                <a:latin typeface="Consolas" panose="020B0609020204030204" pitchFamily="49" charset="0"/>
              </a:rPr>
              <a:t>()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Stop any previous connection kept-alive.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Connect to the server.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00" dirty="0">
                <a:latin typeface="Consolas" panose="020B0609020204030204" pitchFamily="49" charset="0"/>
              </a:rPr>
              <a:t>(host, port);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Upon successful connection send the request.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)"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 /	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getdata.php?deviceid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00" dirty="0">
                <a:latin typeface="Consolas" panose="020B0609020204030204" pitchFamily="49" charset="0"/>
              </a:rPr>
              <a:t>" + 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(device) + 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Arduino\r\n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	+ “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</a:t>
            </a:r>
            <a:r>
              <a:rPr lang="en-US" sz="1000" dirty="0">
                <a:latin typeface="Consolas" panose="020B0609020204030204" pitchFamily="49" charset="0"/>
              </a:rPr>
              <a:t>" + host 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Store the time of the request.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3102E5-5AD3-4759-BED7-2A03B3702F49}"/>
              </a:ext>
            </a:extLst>
          </p:cNvPr>
          <p:cNvSpPr txBox="1"/>
          <p:nvPr/>
        </p:nvSpPr>
        <p:spPr>
          <a:xfrm>
            <a:off x="3924300" y="938992"/>
            <a:ext cx="5257800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Client not connected.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While the server has not responded…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00" dirty="0">
                <a:latin typeface="Consolas" panose="020B0609020204030204" pitchFamily="49" charset="0"/>
              </a:rPr>
              <a:t> ( !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00" dirty="0">
                <a:latin typeface="Consolas" panose="020B0609020204030204" pitchFamily="49" charset="0"/>
              </a:rPr>
              <a:t>())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 &gt; 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 + 5000 )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	// Request timed-out.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…wait for a response.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	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(10);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}</a:t>
            </a:r>
          </a:p>
        </p:txBody>
      </p:sp>
    </p:spTree>
    <p:extLst>
      <p:ext uri="{BB962C8B-B14F-4D97-AF65-F5344CB8AC3E}">
        <p14:creationId xmlns:p14="http://schemas.microsoft.com/office/powerpoint/2010/main" val="2603813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Ethernet: Código (4)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D1F4E-0F58-4F74-993B-3D70540DDD04}"/>
              </a:ext>
            </a:extLst>
          </p:cNvPr>
          <p:cNvSpPr txBox="1"/>
          <p:nvPr/>
        </p:nvSpPr>
        <p:spPr>
          <a:xfrm>
            <a:off x="243280" y="1331090"/>
            <a:ext cx="432871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the server responded, read the response 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character-by-character. Only the last character 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will be stored in buffer.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buffer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read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the buffer is ‘1’, turn the LED on.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Else, turn it off. 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(buffer == '1’) {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HIGH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LOW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699CC-7E2F-478C-BB17-90AAC9F6C19E}"/>
              </a:ext>
            </a:extLst>
          </p:cNvPr>
          <p:cNvSpPr txBox="1"/>
          <p:nvPr/>
        </p:nvSpPr>
        <p:spPr>
          <a:xfrm>
            <a:off x="3924300" y="1331090"/>
            <a:ext cx="5257800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button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Stop any previous connection kept-alive.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// Connect to the server.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00" dirty="0">
                <a:latin typeface="Consolas" panose="020B0609020204030204" pitchFamily="49" charset="0"/>
              </a:rPr>
              <a:t>(host, port);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Upon successful connection send the request.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)"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 				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setdata.php?deviceid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00" dirty="0">
                <a:latin typeface="Consolas" panose="020B0609020204030204" pitchFamily="49" charset="0"/>
              </a:rPr>
              <a:t>" + 	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(device) 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&amp;data=</a:t>
            </a:r>
            <a:r>
              <a:rPr lang="en-US" sz="1000" dirty="0">
                <a:latin typeface="Consolas" panose="020B0609020204030204" pitchFamily="49" charset="0"/>
              </a:rPr>
              <a:t>" + 	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analogRead</a:t>
            </a:r>
            <a:r>
              <a:rPr lang="en-US" sz="1000" dirty="0">
                <a:latin typeface="Consolas" panose="020B0609020204030204" pitchFamily="49" charset="0"/>
              </a:rPr>
              <a:t>(A0)) + 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Arduino\r\n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  	+ “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" + host + "\r\n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889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Ethernet: Código (5)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26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E6CB6-4821-48BD-A091-92ABB60AA96A}"/>
              </a:ext>
            </a:extLst>
          </p:cNvPr>
          <p:cNvSpPr txBox="1"/>
          <p:nvPr/>
        </p:nvSpPr>
        <p:spPr>
          <a:xfrm>
            <a:off x="505320" y="1162933"/>
            <a:ext cx="4867275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Client not connected.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button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( button ) 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maintain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	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(500);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loop()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0D3CB-A429-4914-A16C-473774503AB6}"/>
              </a:ext>
            </a:extLst>
          </p:cNvPr>
          <p:cNvSpPr txBox="1"/>
          <p:nvPr/>
        </p:nvSpPr>
        <p:spPr>
          <a:xfrm>
            <a:off x="4572000" y="1311893"/>
            <a:ext cx="4291013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 err="1"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If more than 0.5s have elapsed from the 	// previous request, set the flag to true and 	// capture the current request time.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 &gt; 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+ 500)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button       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855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Ethernet: Conclusion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27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7BA0DEB-187E-48DC-92F8-8F217E705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16" y="898649"/>
            <a:ext cx="3955512" cy="5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Calibri" pitchFamily="34" charset="0"/>
              </a:rPr>
              <a:t>Com a </a:t>
            </a:r>
            <a:r>
              <a:rPr lang="en-US" sz="1800" dirty="0" err="1">
                <a:latin typeface="Calibri" pitchFamily="34" charset="0"/>
              </a:rPr>
              <a:t>resolução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correta</a:t>
            </a:r>
            <a:r>
              <a:rPr lang="en-US" sz="1800" dirty="0">
                <a:latin typeface="Calibri" pitchFamily="34" charset="0"/>
              </a:rPr>
              <a:t> do </a:t>
            </a:r>
            <a:r>
              <a:rPr lang="en-US" sz="1800" dirty="0" err="1">
                <a:latin typeface="Calibri" pitchFamily="34" charset="0"/>
              </a:rPr>
              <a:t>exercício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deve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conseguir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ver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os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valores</a:t>
            </a:r>
            <a:r>
              <a:rPr lang="en-US" sz="1800" dirty="0">
                <a:latin typeface="Calibri" pitchFamily="34" charset="0"/>
              </a:rPr>
              <a:t> do LDR a </a:t>
            </a:r>
            <a:r>
              <a:rPr lang="en-US" sz="1800" dirty="0" err="1">
                <a:latin typeface="Calibri" pitchFamily="34" charset="0"/>
              </a:rPr>
              <a:t>aparecer</a:t>
            </a:r>
            <a:r>
              <a:rPr lang="en-US" sz="1800" dirty="0">
                <a:latin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Calibri" pitchFamily="34" charset="0"/>
              </a:rPr>
              <a:t>Quanto</a:t>
            </a:r>
            <a:r>
              <a:rPr lang="en-US" sz="1800" dirty="0">
                <a:latin typeface="Calibri" pitchFamily="34" charset="0"/>
              </a:rPr>
              <a:t> à </a:t>
            </a:r>
            <a:r>
              <a:rPr lang="en-US" sz="1800" dirty="0" err="1">
                <a:latin typeface="Calibri" pitchFamily="34" charset="0"/>
              </a:rPr>
              <a:t>página</a:t>
            </a:r>
            <a:r>
              <a:rPr lang="en-US" sz="1800" dirty="0">
                <a:latin typeface="Calibri" pitchFamily="34" charset="0"/>
              </a:rPr>
              <a:t> web, </a:t>
            </a:r>
            <a:r>
              <a:rPr lang="en-US" sz="1800" dirty="0" err="1">
                <a:latin typeface="Calibri" pitchFamily="34" charset="0"/>
              </a:rPr>
              <a:t>pode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sempre</a:t>
            </a:r>
            <a:r>
              <a:rPr lang="en-US" sz="1800" dirty="0">
                <a:latin typeface="Calibri" pitchFamily="34" charset="0"/>
              </a:rPr>
              <a:t> que </a:t>
            </a:r>
            <a:r>
              <a:rPr lang="en-US" sz="1800" dirty="0" err="1">
                <a:latin typeface="Calibri" pitchFamily="34" charset="0"/>
              </a:rPr>
              <a:t>despoletar</a:t>
            </a:r>
            <a:r>
              <a:rPr lang="en-US" sz="1800" dirty="0">
                <a:latin typeface="Calibri" pitchFamily="34" charset="0"/>
              </a:rPr>
              <a:t> a </a:t>
            </a:r>
            <a:r>
              <a:rPr lang="en-US" sz="1800" dirty="0" err="1">
                <a:latin typeface="Calibri" pitchFamily="34" charset="0"/>
              </a:rPr>
              <a:t>interrupção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clicar</a:t>
            </a:r>
            <a:r>
              <a:rPr lang="en-US" sz="1800" dirty="0">
                <a:latin typeface="Calibri" pitchFamily="34" charset="0"/>
              </a:rPr>
              <a:t> um </a:t>
            </a:r>
            <a:r>
              <a:rPr lang="en-US" sz="1800" dirty="0" err="1">
                <a:latin typeface="Calibri" pitchFamily="34" charset="0"/>
              </a:rPr>
              <a:t>botão</a:t>
            </a:r>
            <a:r>
              <a:rPr lang="en-US" sz="1800" dirty="0">
                <a:latin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Calibri" pitchFamily="34" charset="0"/>
              </a:rPr>
              <a:t>Repare</a:t>
            </a:r>
            <a:r>
              <a:rPr lang="en-US" sz="1800" dirty="0">
                <a:latin typeface="Calibri" pitchFamily="34" charset="0"/>
              </a:rPr>
              <a:t> que </a:t>
            </a:r>
            <a:r>
              <a:rPr lang="en-US" sz="1800" dirty="0" err="1">
                <a:latin typeface="Calibri" pitchFamily="34" charset="0"/>
              </a:rPr>
              <a:t>caso</a:t>
            </a:r>
            <a:r>
              <a:rPr lang="en-US" sz="1800" dirty="0">
                <a:latin typeface="Calibri" pitchFamily="34" charset="0"/>
              </a:rPr>
              <a:t> a </a:t>
            </a:r>
            <a:r>
              <a:rPr lang="en-US" sz="1800" dirty="0" err="1">
                <a:latin typeface="Calibri" pitchFamily="34" charset="0"/>
              </a:rPr>
              <a:t>página</a:t>
            </a:r>
            <a:r>
              <a:rPr lang="en-US" sz="1800" dirty="0">
                <a:latin typeface="Calibri" pitchFamily="34" charset="0"/>
              </a:rPr>
              <a:t> web </a:t>
            </a:r>
            <a:r>
              <a:rPr lang="en-US" sz="1800" dirty="0" err="1">
                <a:latin typeface="Calibri" pitchFamily="34" charset="0"/>
              </a:rPr>
              <a:t>não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reinicie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dinamicamente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precisa</a:t>
            </a:r>
            <a:r>
              <a:rPr lang="en-US" sz="1800" dirty="0">
                <a:latin typeface="Calibri" pitchFamily="34" charset="0"/>
              </a:rPr>
              <a:t> de </a:t>
            </a:r>
            <a:r>
              <a:rPr lang="en-US" sz="1800" dirty="0" err="1">
                <a:latin typeface="Calibri" pitchFamily="34" charset="0"/>
              </a:rPr>
              <a:t>atualizá</a:t>
            </a:r>
            <a:r>
              <a:rPr lang="en-US" sz="1800" dirty="0">
                <a:latin typeface="Calibri" pitchFamily="34" charset="0"/>
              </a:rPr>
              <a:t>-la </a:t>
            </a:r>
            <a:r>
              <a:rPr lang="en-US" sz="1800" dirty="0" err="1">
                <a:latin typeface="Calibri" pitchFamily="34" charset="0"/>
              </a:rPr>
              <a:t>manualmente</a:t>
            </a:r>
            <a:r>
              <a:rPr lang="en-US" sz="1800" dirty="0">
                <a:latin typeface="Calibri" pitchFamily="34" charset="0"/>
              </a:rPr>
              <a:t>.  </a:t>
            </a:r>
            <a:r>
              <a:rPr lang="en-US" sz="1800" dirty="0" err="1">
                <a:latin typeface="Calibri" pitchFamily="34" charset="0"/>
              </a:rPr>
              <a:t>Além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disso</a:t>
            </a:r>
            <a:r>
              <a:rPr lang="en-US" sz="1800" dirty="0">
                <a:latin typeface="Calibri" pitchFamily="34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Calibri" pitchFamily="34" charset="0"/>
              </a:rPr>
              <a:t>Deve</a:t>
            </a:r>
            <a:r>
              <a:rPr lang="en-US" sz="1800" dirty="0">
                <a:latin typeface="Calibri" pitchFamily="34" charset="0"/>
              </a:rPr>
              <a:t> ser </a:t>
            </a:r>
            <a:r>
              <a:rPr lang="en-US" sz="1800" dirty="0" err="1">
                <a:latin typeface="Calibri" pitchFamily="34" charset="0"/>
              </a:rPr>
              <a:t>possível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modificar</a:t>
            </a:r>
            <a:r>
              <a:rPr lang="en-US" sz="1800" dirty="0">
                <a:latin typeface="Calibri" pitchFamily="34" charset="0"/>
              </a:rPr>
              <a:t> o </a:t>
            </a:r>
            <a:r>
              <a:rPr lang="en-US" sz="1800" dirty="0" err="1">
                <a:latin typeface="Calibri" pitchFamily="34" charset="0"/>
              </a:rPr>
              <a:t>estado</a:t>
            </a:r>
            <a:r>
              <a:rPr lang="en-US" sz="1800" dirty="0">
                <a:latin typeface="Calibri" pitchFamily="34" charset="0"/>
              </a:rPr>
              <a:t> do LED </a:t>
            </a:r>
            <a:r>
              <a:rPr lang="en-US" sz="1800" dirty="0" err="1">
                <a:latin typeface="Calibri" pitchFamily="34" charset="0"/>
              </a:rPr>
              <a:t>ligado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clicando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simplesmente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em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Calibri" pitchFamily="34" charset="0"/>
              </a:rPr>
              <a:t>nos</a:t>
            </a:r>
            <a:r>
              <a:rPr lang="en-US" sz="1800" dirty="0">
                <a:latin typeface="Calibri" pitchFamily="34" charset="0"/>
              </a:rPr>
              <a:t> links ‘ON’ / ‘OFF’ </a:t>
            </a:r>
            <a:r>
              <a:rPr lang="en-US" sz="1800" dirty="0" err="1">
                <a:latin typeface="Calibri" pitchFamily="34" charset="0"/>
              </a:rPr>
              <a:t>na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página</a:t>
            </a:r>
            <a:r>
              <a:rPr lang="en-US" sz="1800" dirty="0">
                <a:latin typeface="Calibri" pitchFamily="34" charset="0"/>
              </a:rPr>
              <a:t> web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Calibri" pitchFamily="34" charset="0"/>
              </a:rPr>
              <a:t>abaixo</a:t>
            </a:r>
            <a:r>
              <a:rPr lang="en-US" sz="1800" dirty="0">
                <a:latin typeface="Calibri" pitchFamily="34" charset="0"/>
              </a:rPr>
              <a:t> da </a:t>
            </a:r>
            <a:r>
              <a:rPr lang="en-US" sz="1800" dirty="0" err="1">
                <a:latin typeface="Calibri" pitchFamily="34" charset="0"/>
              </a:rPr>
              <a:t>identificação</a:t>
            </a:r>
            <a:r>
              <a:rPr lang="en-US" sz="1800" dirty="0">
                <a:latin typeface="Calibri" pitchFamily="34" charset="0"/>
              </a:rPr>
              <a:t> do </a:t>
            </a:r>
            <a:r>
              <a:rPr lang="en-US" sz="1800" dirty="0" err="1">
                <a:latin typeface="Calibri" pitchFamily="34" charset="0"/>
              </a:rPr>
              <a:t>seu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cliente</a:t>
            </a:r>
            <a:r>
              <a:rPr lang="en-US" sz="1800" dirty="0">
                <a:latin typeface="Calibri" pitchFamily="34" charset="0"/>
              </a:rPr>
              <a:t>.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:a16="http://schemas.microsoft.com/office/drawing/2014/main" id="{A511607A-0A45-4CBA-B49B-0FCDBD94F7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4935" y="1168631"/>
            <a:ext cx="47561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Εικόνα 2">
            <a:extLst>
              <a:ext uri="{FF2B5EF4-FFF2-40B4-BE49-F238E27FC236}">
                <a16:creationId xmlns:a16="http://schemas.microsoft.com/office/drawing/2014/main" id="{4DA074A0-86BB-467A-A8E0-8FDAC0D104A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1681" y="4508728"/>
            <a:ext cx="4756150" cy="18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507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</a:rPr>
              <a:t>WiFi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47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- </a:t>
            </a:r>
            <a:r>
              <a:rPr lang="en-US" dirty="0" err="1"/>
              <a:t>Introdução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29</a:t>
            </a:fld>
            <a:endParaRPr lang="el-GR" sz="1000" dirty="0"/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AD20D996-E5CA-47BE-9DD9-DDADB4F9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99" y="926767"/>
            <a:ext cx="8278536" cy="512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itchFamily="34" charset="0"/>
              </a:rPr>
              <a:t>WiFi</a:t>
            </a:r>
            <a:r>
              <a:rPr lang="en-US" sz="2000" dirty="0">
                <a:latin typeface="Calibri" pitchFamily="34" charset="0"/>
              </a:rPr>
              <a:t> é o protocol de </a:t>
            </a:r>
            <a:r>
              <a:rPr lang="en-US" sz="2000" dirty="0" err="1">
                <a:latin typeface="Calibri" pitchFamily="34" charset="0"/>
              </a:rPr>
              <a:t>comunicação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fios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mais</a:t>
            </a:r>
            <a:r>
              <a:rPr lang="en-US" sz="2000" dirty="0">
                <a:latin typeface="Calibri" pitchFamily="34" charset="0"/>
              </a:rPr>
              <a:t> popular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vez</a:t>
            </a:r>
            <a:r>
              <a:rPr lang="en-US" sz="2000" dirty="0">
                <a:latin typeface="Calibri" pitchFamily="34" charset="0"/>
              </a:rPr>
              <a:t> que </a:t>
            </a:r>
            <a:r>
              <a:rPr lang="en-US" sz="2000" dirty="0" err="1">
                <a:latin typeface="Calibri" pitchFamily="34" charset="0"/>
              </a:rPr>
              <a:t>permite</a:t>
            </a:r>
            <a:r>
              <a:rPr lang="en-US" sz="2000" dirty="0">
                <a:latin typeface="Calibri" pitchFamily="34" charset="0"/>
              </a:rPr>
              <a:t> o </a:t>
            </a:r>
            <a:r>
              <a:rPr lang="en-US" sz="2000" dirty="0" err="1">
                <a:latin typeface="Calibri" pitchFamily="34" charset="0"/>
              </a:rPr>
              <a:t>acesso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mundo</a:t>
            </a:r>
            <a:r>
              <a:rPr lang="en-US" sz="2000" dirty="0">
                <a:latin typeface="Calibri" pitchFamily="34" charset="0"/>
              </a:rPr>
              <a:t> da internet de forma </a:t>
            </a:r>
            <a:r>
              <a:rPr lang="en-US" sz="2000" dirty="0" err="1">
                <a:latin typeface="Calibri" pitchFamily="34" charset="0"/>
              </a:rPr>
              <a:t>gratuita</a:t>
            </a:r>
            <a:r>
              <a:rPr lang="en-US" sz="2000" dirty="0">
                <a:latin typeface="Calibri" pitchFamily="34" charset="0"/>
              </a:rPr>
              <a:t> e </a:t>
            </a:r>
            <a:r>
              <a:rPr lang="en-US" sz="2000" dirty="0" err="1">
                <a:latin typeface="Calibri" pitchFamily="34" charset="0"/>
              </a:rPr>
              <a:t>está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disponível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quase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todos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espaços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públicos</a:t>
            </a:r>
            <a:r>
              <a:rPr lang="en-US" sz="2000" dirty="0">
                <a:latin typeface="Calibri" pitchFamily="34" charset="0"/>
              </a:rPr>
              <a:t> e privados. No </a:t>
            </a:r>
            <a:r>
              <a:rPr lang="en-US" sz="2000" dirty="0" err="1">
                <a:latin typeface="Calibri" pitchFamily="34" charset="0"/>
              </a:rPr>
              <a:t>entanto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não</a:t>
            </a:r>
            <a:r>
              <a:rPr lang="en-US" sz="2000" dirty="0">
                <a:latin typeface="Calibri" pitchFamily="34" charset="0"/>
              </a:rPr>
              <a:t> é </a:t>
            </a:r>
            <a:r>
              <a:rPr lang="en-US" sz="2000" dirty="0" err="1">
                <a:latin typeface="Calibri" pitchFamily="34" charset="0"/>
              </a:rPr>
              <a:t>tão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efeciente</a:t>
            </a:r>
            <a:r>
              <a:rPr lang="en-US" sz="2000" dirty="0">
                <a:latin typeface="Calibri" pitchFamily="34" charset="0"/>
              </a:rPr>
              <a:t> para </a:t>
            </a:r>
            <a:r>
              <a:rPr lang="en-US" sz="2000" dirty="0" err="1">
                <a:latin typeface="Calibri" pitchFamily="34" charset="0"/>
              </a:rPr>
              <a:t>aplicações</a:t>
            </a:r>
            <a:r>
              <a:rPr lang="en-US" sz="2000" dirty="0">
                <a:latin typeface="Calibri" pitchFamily="34" charset="0"/>
              </a:rPr>
              <a:t> IoT que </a:t>
            </a:r>
            <a:r>
              <a:rPr lang="en-US" sz="2000" dirty="0" err="1">
                <a:latin typeface="Calibri" pitchFamily="34" charset="0"/>
              </a:rPr>
              <a:t>funcionem</a:t>
            </a:r>
            <a:r>
              <a:rPr lang="en-US" sz="2000" dirty="0">
                <a:latin typeface="Calibri" pitchFamily="34" charset="0"/>
              </a:rPr>
              <a:t> com </a:t>
            </a:r>
            <a:r>
              <a:rPr lang="en-US" sz="2000" dirty="0" err="1">
                <a:latin typeface="Calibri" pitchFamily="34" charset="0"/>
              </a:rPr>
              <a:t>pilhas</a:t>
            </a:r>
            <a:r>
              <a:rPr lang="en-US" sz="2000" dirty="0">
                <a:latin typeface="Calibri" pitchFamily="34" charset="0"/>
              </a:rPr>
              <a:t>/</a:t>
            </a:r>
            <a:r>
              <a:rPr lang="en-US" sz="2000" dirty="0" err="1">
                <a:latin typeface="Calibri" pitchFamily="34" charset="0"/>
              </a:rPr>
              <a:t>bateria</a:t>
            </a:r>
            <a:r>
              <a:rPr lang="en-US" sz="2000" dirty="0">
                <a:latin typeface="Calibri" pitchFamily="34" charset="0"/>
              </a:rPr>
              <a:t>.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Para a interface do Arduino com  </a:t>
            </a:r>
            <a:r>
              <a:rPr lang="en-US" sz="2000" dirty="0" err="1">
                <a:latin typeface="Calibri" pitchFamily="34" charset="0"/>
              </a:rPr>
              <a:t>WiFi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existe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opção</a:t>
            </a:r>
            <a:r>
              <a:rPr lang="en-US" sz="2000" dirty="0">
                <a:latin typeface="Calibri" pitchFamily="34" charset="0"/>
              </a:rPr>
              <a:t> singular </a:t>
            </a:r>
            <a:r>
              <a:rPr lang="en-US" sz="2000" dirty="0" err="1">
                <a:latin typeface="Calibri" pitchFamily="34" charset="0"/>
              </a:rPr>
              <a:t>direta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vez</a:t>
            </a:r>
            <a:r>
              <a:rPr lang="en-US" sz="2000" dirty="0">
                <a:latin typeface="Calibri" pitchFamily="34" charset="0"/>
              </a:rPr>
              <a:t> que o </a:t>
            </a:r>
            <a:r>
              <a:rPr lang="en-US" sz="2000" dirty="0" err="1">
                <a:latin typeface="Calibri" pitchFamily="34" charset="0"/>
              </a:rPr>
              <a:t>WiFi</a:t>
            </a:r>
            <a:r>
              <a:rPr lang="en-US" sz="2000" dirty="0">
                <a:latin typeface="Calibri" pitchFamily="34" charset="0"/>
              </a:rPr>
              <a:t> Shield </a:t>
            </a:r>
            <a:r>
              <a:rPr lang="en-US" sz="2000" dirty="0" err="1">
                <a:latin typeface="Calibri" pitchFamily="34" charset="0"/>
              </a:rPr>
              <a:t>disponível</a:t>
            </a:r>
            <a:r>
              <a:rPr lang="en-US" sz="2000" dirty="0">
                <a:latin typeface="Calibri" pitchFamily="34" charset="0"/>
              </a:rPr>
              <a:t> é </a:t>
            </a:r>
            <a:r>
              <a:rPr lang="en-US" sz="2000" dirty="0" err="1">
                <a:latin typeface="Calibri" pitchFamily="34" charset="0"/>
              </a:rPr>
              <a:t>demasiado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caro</a:t>
            </a:r>
            <a:r>
              <a:rPr lang="en-US" sz="2000" dirty="0">
                <a:latin typeface="Calibri" pitchFamily="34" charset="0"/>
              </a:rPr>
              <a:t>. A alternative </a:t>
            </a:r>
            <a:r>
              <a:rPr lang="en-US" sz="2000" dirty="0" err="1">
                <a:latin typeface="Calibri" pitchFamily="34" charset="0"/>
              </a:rPr>
              <a:t>mais</a:t>
            </a:r>
            <a:r>
              <a:rPr lang="en-US" sz="2000" dirty="0">
                <a:latin typeface="Calibri" pitchFamily="34" charset="0"/>
              </a:rPr>
              <a:t> popular </a:t>
            </a:r>
            <a:r>
              <a:rPr lang="en-US" sz="2000" dirty="0" err="1">
                <a:latin typeface="Calibri" pitchFamily="34" charset="0"/>
              </a:rPr>
              <a:t>baseia</a:t>
            </a:r>
            <a:r>
              <a:rPr lang="en-US" sz="2000" dirty="0">
                <a:latin typeface="Calibri" pitchFamily="34" charset="0"/>
              </a:rPr>
              <a:t>-se no </a:t>
            </a:r>
            <a:r>
              <a:rPr lang="en-US" sz="2000" dirty="0" err="1">
                <a:latin typeface="Calibri" pitchFamily="34" charset="0"/>
              </a:rPr>
              <a:t>microcontrolador</a:t>
            </a:r>
            <a:r>
              <a:rPr lang="en-US" sz="2000" dirty="0">
                <a:latin typeface="Calibri" pitchFamily="34" charset="0"/>
              </a:rPr>
              <a:t> ESP8266, que é </a:t>
            </a:r>
            <a:r>
              <a:rPr lang="en-US" sz="2000" dirty="0" err="1">
                <a:latin typeface="Calibri" pitchFamily="34" charset="0"/>
              </a:rPr>
              <a:t>muito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acessível</a:t>
            </a:r>
            <a:r>
              <a:rPr lang="en-US" sz="2000" dirty="0">
                <a:latin typeface="Calibri" pitchFamily="34" charset="0"/>
              </a:rPr>
              <a:t> e </a:t>
            </a:r>
            <a:r>
              <a:rPr lang="en-US" sz="2000" dirty="0" err="1">
                <a:latin typeface="Calibri" pitchFamily="34" charset="0"/>
              </a:rPr>
              <a:t>fiável</a:t>
            </a:r>
            <a:r>
              <a:rPr lang="en-US" sz="2000" dirty="0">
                <a:latin typeface="Calibri" pitchFamily="34" charset="0"/>
              </a:rPr>
              <a:t>. Mas </a:t>
            </a:r>
            <a:r>
              <a:rPr lang="en-US" sz="2000" dirty="0" err="1">
                <a:latin typeface="Calibri" pitchFamily="34" charset="0"/>
              </a:rPr>
              <a:t>sendo</a:t>
            </a:r>
            <a:r>
              <a:rPr lang="en-US" sz="2000" dirty="0">
                <a:latin typeface="Calibri" pitchFamily="34" charset="0"/>
              </a:rPr>
              <a:t> o  ESP8266 um </a:t>
            </a:r>
            <a:r>
              <a:rPr lang="en-US" sz="2000" dirty="0" err="1">
                <a:latin typeface="Calibri" pitchFamily="34" charset="0"/>
              </a:rPr>
              <a:t>microcontrolador</a:t>
            </a:r>
            <a:r>
              <a:rPr lang="en-US" sz="2000" dirty="0">
                <a:latin typeface="Calibri" pitchFamily="34" charset="0"/>
              </a:rPr>
              <a:t> por </a:t>
            </a:r>
            <a:r>
              <a:rPr lang="en-US" sz="2000" dirty="0" err="1">
                <a:latin typeface="Calibri" pitchFamily="34" charset="0"/>
              </a:rPr>
              <a:t>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só</a:t>
            </a:r>
            <a:r>
              <a:rPr lang="en-US" sz="2000" dirty="0">
                <a:latin typeface="Calibri" pitchFamily="34" charset="0"/>
              </a:rPr>
              <a:t> e </a:t>
            </a:r>
            <a:r>
              <a:rPr lang="en-US" sz="2000" dirty="0" err="1">
                <a:latin typeface="Calibri" pitchFamily="34" charset="0"/>
              </a:rPr>
              <a:t>não</a:t>
            </a:r>
            <a:r>
              <a:rPr lang="en-US" sz="2000" dirty="0">
                <a:latin typeface="Calibri" pitchFamily="34" charset="0"/>
              </a:rPr>
              <a:t> um </a:t>
            </a:r>
            <a:r>
              <a:rPr lang="en-US" sz="2000" dirty="0" err="1">
                <a:latin typeface="Calibri" pitchFamily="34" charset="0"/>
              </a:rPr>
              <a:t>periférico</a:t>
            </a:r>
            <a:r>
              <a:rPr lang="en-US" sz="2000" dirty="0">
                <a:latin typeface="Calibri" pitchFamily="34" charset="0"/>
              </a:rPr>
              <a:t> Arduino, é </a:t>
            </a:r>
            <a:r>
              <a:rPr lang="en-US" sz="2000" dirty="0" err="1">
                <a:latin typeface="Calibri" pitchFamily="34" charset="0"/>
              </a:rPr>
              <a:t>possível</a:t>
            </a:r>
            <a:r>
              <a:rPr lang="en-US" sz="2000" dirty="0">
                <a:latin typeface="Calibri" pitchFamily="34" charset="0"/>
              </a:rPr>
              <a:t> utilize-lo </a:t>
            </a:r>
            <a:r>
              <a:rPr lang="en-US" sz="2000" dirty="0" err="1">
                <a:latin typeface="Calibri" pitchFamily="34" charset="0"/>
              </a:rPr>
              <a:t>como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extensão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WiFi</a:t>
            </a:r>
            <a:r>
              <a:rPr lang="en-US" sz="2000" dirty="0">
                <a:latin typeface="Calibri" pitchFamily="34" charset="0"/>
              </a:rPr>
              <a:t> para Arduino, </a:t>
            </a:r>
            <a:r>
              <a:rPr lang="en-US" sz="2000" dirty="0" err="1">
                <a:latin typeface="Calibri" pitchFamily="34" charset="0"/>
              </a:rPr>
              <a:t>mesmo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sendo</a:t>
            </a:r>
            <a:r>
              <a:rPr lang="en-US" sz="2000" dirty="0">
                <a:latin typeface="Calibri" pitchFamily="34" charset="0"/>
              </a:rPr>
              <a:t> um </a:t>
            </a:r>
            <a:r>
              <a:rPr lang="en-US" sz="2000" dirty="0" err="1">
                <a:latin typeface="Calibri" pitchFamily="34" charset="0"/>
              </a:rPr>
              <a:t>pouco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arriscado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20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76252" y="1318978"/>
            <a:ext cx="8191495" cy="473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O </a:t>
            </a:r>
            <a:r>
              <a:rPr lang="en-US" sz="2000" dirty="0" err="1">
                <a:latin typeface="+mn-lt"/>
              </a:rPr>
              <a:t>objetivo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desta</a:t>
            </a:r>
            <a:r>
              <a:rPr lang="en-US" sz="2000" dirty="0">
                <a:latin typeface="+mn-lt"/>
              </a:rPr>
              <a:t> UNIDADE é familiarizer </a:t>
            </a:r>
            <a:r>
              <a:rPr lang="en-US" sz="2000" dirty="0" err="1">
                <a:latin typeface="+mn-lt"/>
              </a:rPr>
              <a:t>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estudantes</a:t>
            </a:r>
            <a:r>
              <a:rPr lang="en-US" sz="2000" dirty="0">
                <a:latin typeface="+mn-lt"/>
              </a:rPr>
              <a:t> com </a:t>
            </a:r>
            <a:r>
              <a:rPr lang="en-US" sz="2000" dirty="0" err="1">
                <a:latin typeface="+mn-lt"/>
              </a:rPr>
              <a:t>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protocolos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comunicação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mais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populares</a:t>
            </a:r>
            <a:r>
              <a:rPr lang="en-US" sz="2000" dirty="0">
                <a:latin typeface="+mn-lt"/>
              </a:rPr>
              <a:t> para </a:t>
            </a:r>
            <a:r>
              <a:rPr lang="en-US" sz="2000" dirty="0" err="1">
                <a:latin typeface="+mn-lt"/>
              </a:rPr>
              <a:t>desenvolver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aplicações</a:t>
            </a:r>
            <a:r>
              <a:rPr lang="en-US" sz="2000" dirty="0">
                <a:latin typeface="+mn-lt"/>
              </a:rPr>
              <a:t> da Internet of Things, </a:t>
            </a:r>
            <a:r>
              <a:rPr lang="en-US" sz="2000" dirty="0" err="1">
                <a:latin typeface="+mn-lt"/>
              </a:rPr>
              <a:t>nomeadamente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aplicações</a:t>
            </a:r>
            <a:r>
              <a:rPr lang="en-US" sz="2000" dirty="0">
                <a:latin typeface="+mn-lt"/>
              </a:rPr>
              <a:t> Bluetooth, Ethernet e </a:t>
            </a:r>
            <a:r>
              <a:rPr lang="en-US" sz="2000" dirty="0" err="1">
                <a:latin typeface="+mn-lt"/>
              </a:rPr>
              <a:t>WiFi</a:t>
            </a:r>
            <a:r>
              <a:rPr lang="en-US" sz="2000" dirty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>
                <a:latin typeface="+mn-lt"/>
              </a:rPr>
              <a:t>Vamos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praticar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utilização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destes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protocolos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através</a:t>
            </a:r>
            <a:r>
              <a:rPr lang="en-US" sz="2000" dirty="0">
                <a:latin typeface="+mn-lt"/>
              </a:rPr>
              <a:t> de um </a:t>
            </a:r>
            <a:r>
              <a:rPr lang="en-US" sz="2000" dirty="0" err="1">
                <a:latin typeface="+mn-lt"/>
              </a:rPr>
              <a:t>cenário</a:t>
            </a:r>
            <a:r>
              <a:rPr lang="en-US" sz="2000" dirty="0">
                <a:latin typeface="+mn-lt"/>
              </a:rPr>
              <a:t> simples de </a:t>
            </a:r>
            <a:r>
              <a:rPr lang="en-US" sz="2000" dirty="0" err="1">
                <a:latin typeface="+mn-lt"/>
              </a:rPr>
              <a:t>comunicação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bidirecional</a:t>
            </a:r>
            <a:r>
              <a:rPr lang="en-US" sz="2000" dirty="0">
                <a:latin typeface="+mn-lt"/>
              </a:rPr>
              <a:t> que </a:t>
            </a:r>
            <a:r>
              <a:rPr lang="en-US" sz="2000" dirty="0" err="1">
                <a:latin typeface="+mn-lt"/>
              </a:rPr>
              <a:t>envolve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desenvolvimento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uma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placa</a:t>
            </a:r>
            <a:r>
              <a:rPr lang="en-US" sz="2000" dirty="0">
                <a:latin typeface="+mn-lt"/>
              </a:rPr>
              <a:t> de Arduino e </a:t>
            </a:r>
            <a:r>
              <a:rPr lang="en-US" sz="2000" dirty="0" err="1">
                <a:latin typeface="+mn-lt"/>
              </a:rPr>
              <a:t>uma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aplicação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móvel</a:t>
            </a:r>
            <a:r>
              <a:rPr lang="en-US" sz="2000" dirty="0">
                <a:latin typeface="+mn-lt"/>
              </a:rPr>
              <a:t> (para Bluetooth) </a:t>
            </a:r>
            <a:r>
              <a:rPr lang="en-US" sz="2000" dirty="0" err="1">
                <a:latin typeface="+mn-lt"/>
              </a:rPr>
              <a:t>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aplicação</a:t>
            </a:r>
            <a:r>
              <a:rPr lang="en-US" sz="2000" dirty="0">
                <a:latin typeface="+mn-lt"/>
              </a:rPr>
              <a:t> web (para Ethernet e </a:t>
            </a:r>
            <a:r>
              <a:rPr lang="en-US" sz="2000" dirty="0" err="1">
                <a:latin typeface="+mn-lt"/>
              </a:rPr>
              <a:t>WiFi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err="1">
                <a:latin typeface="+mn-lt"/>
              </a:rPr>
              <a:t>trocando</a:t>
            </a:r>
            <a:r>
              <a:rPr lang="en-US" sz="2000" dirty="0">
                <a:latin typeface="+mn-lt"/>
              </a:rPr>
              <a:t> dados do sensor e </a:t>
            </a:r>
            <a:r>
              <a:rPr lang="en-US" sz="2000" dirty="0" err="1">
                <a:latin typeface="+mn-lt"/>
              </a:rPr>
              <a:t>controlando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remotamente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estado</a:t>
            </a:r>
            <a:r>
              <a:rPr lang="en-US" sz="2000" dirty="0">
                <a:latin typeface="+mn-lt"/>
              </a:rPr>
              <a:t> de um LED.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>
                <a:latin typeface="+mn-lt"/>
              </a:rPr>
              <a:t>Considerando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âmbito</a:t>
            </a:r>
            <a:r>
              <a:rPr lang="en-US" sz="2000" dirty="0">
                <a:latin typeface="+mn-lt"/>
              </a:rPr>
              <a:t> do </a:t>
            </a:r>
            <a:r>
              <a:rPr lang="en-US" sz="2000" dirty="0" err="1">
                <a:latin typeface="+mn-lt"/>
              </a:rPr>
              <a:t>OpenIn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nesta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unidade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será</a:t>
            </a:r>
            <a:r>
              <a:rPr lang="en-US" sz="2000" dirty="0">
                <a:latin typeface="+mn-lt"/>
              </a:rPr>
              <a:t> dada </a:t>
            </a:r>
            <a:r>
              <a:rPr lang="en-US" sz="2000" dirty="0" err="1">
                <a:latin typeface="+mn-lt"/>
              </a:rPr>
              <a:t>ênfase</a:t>
            </a:r>
            <a:r>
              <a:rPr lang="en-US" sz="2000" dirty="0">
                <a:latin typeface="+mn-lt"/>
              </a:rPr>
              <a:t> à </a:t>
            </a:r>
            <a:r>
              <a:rPr lang="en-US" sz="2000" dirty="0" err="1">
                <a:latin typeface="+mn-lt"/>
              </a:rPr>
              <a:t>programação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Arduino. </a:t>
            </a:r>
            <a:r>
              <a:rPr lang="en-US" sz="2000" dirty="0" err="1">
                <a:latin typeface="+mn-lt"/>
              </a:rPr>
              <a:t>Sendo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assim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vamos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demonstrar</a:t>
            </a:r>
            <a:r>
              <a:rPr lang="en-US" sz="2000" dirty="0">
                <a:latin typeface="+mn-lt"/>
              </a:rPr>
              <a:t> as </a:t>
            </a:r>
            <a:r>
              <a:rPr lang="en-US" sz="2000" dirty="0" err="1">
                <a:latin typeface="+mn-lt"/>
              </a:rPr>
              <a:t>aplicações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móveis</a:t>
            </a:r>
            <a:r>
              <a:rPr lang="en-US" sz="2000" dirty="0">
                <a:latin typeface="+mn-lt"/>
              </a:rPr>
              <a:t> e web </a:t>
            </a:r>
            <a:r>
              <a:rPr lang="en-US" sz="2000" dirty="0" err="1">
                <a:latin typeface="+mn-lt"/>
              </a:rPr>
              <a:t>sem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focar</a:t>
            </a:r>
            <a:r>
              <a:rPr lang="en-US" sz="2000" dirty="0">
                <a:latin typeface="+mn-lt"/>
              </a:rPr>
              <a:t> no </a:t>
            </a:r>
            <a:r>
              <a:rPr lang="en-US" sz="2000" dirty="0" err="1">
                <a:latin typeface="+mn-lt"/>
              </a:rPr>
              <a:t>seu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desenvolvimento</a:t>
            </a:r>
            <a:r>
              <a:rPr lang="en-US" sz="2000" dirty="0">
                <a:latin typeface="+mn-lt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Introdução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298935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- </a:t>
            </a:r>
            <a:r>
              <a:rPr lang="en-US" dirty="0" err="1"/>
              <a:t>Introdução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30</a:t>
            </a:fld>
            <a:endParaRPr lang="el-GR" sz="1000" dirty="0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3FB6475-5C0F-4E48-AF4B-BFE1902D3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66" y="1168631"/>
            <a:ext cx="8229600" cy="46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vez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disso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diversas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placas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baseadas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ESP8266 </a:t>
            </a:r>
            <a:r>
              <a:rPr lang="en-US" sz="2000" dirty="0" err="1">
                <a:latin typeface="Calibri" pitchFamily="34" charset="0"/>
              </a:rPr>
              <a:t>têm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sido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desenvolvidas</a:t>
            </a:r>
            <a:r>
              <a:rPr lang="en-US" sz="2000" dirty="0">
                <a:latin typeface="Calibri" pitchFamily="34" charset="0"/>
              </a:rPr>
              <a:t> para </a:t>
            </a:r>
            <a:r>
              <a:rPr lang="en-US" sz="2000" dirty="0" err="1">
                <a:latin typeface="Calibri" pitchFamily="34" charset="0"/>
              </a:rPr>
              <a:t>facilitar</a:t>
            </a:r>
            <a:r>
              <a:rPr lang="en-US" sz="2000" dirty="0">
                <a:latin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</a:rPr>
              <a:t>comunicação</a:t>
            </a:r>
            <a:r>
              <a:rPr lang="en-US" sz="2000" dirty="0">
                <a:latin typeface="Calibri" pitchFamily="34" charset="0"/>
              </a:rPr>
              <a:t> via </a:t>
            </a:r>
            <a:r>
              <a:rPr lang="en-US" sz="2000" dirty="0" err="1">
                <a:latin typeface="Calibri" pitchFamily="34" charset="0"/>
              </a:rPr>
              <a:t>WiFi</a:t>
            </a:r>
            <a:r>
              <a:rPr lang="en-US" sz="2000" dirty="0">
                <a:latin typeface="Calibri" pitchFamily="34" charset="0"/>
              </a:rPr>
              <a:t>. A </a:t>
            </a:r>
            <a:r>
              <a:rPr lang="en-US" sz="2000" dirty="0" err="1">
                <a:latin typeface="Calibri" pitchFamily="34" charset="0"/>
              </a:rPr>
              <a:t>maioria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destas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plcas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são</a:t>
            </a:r>
            <a:r>
              <a:rPr lang="en-US" sz="2000" dirty="0">
                <a:latin typeface="Calibri" pitchFamily="34" charset="0"/>
              </a:rPr>
              <a:t> Arduino-friendly, o que </a:t>
            </a:r>
            <a:r>
              <a:rPr lang="en-US" sz="2000" dirty="0" err="1">
                <a:latin typeface="Calibri" pitchFamily="34" charset="0"/>
              </a:rPr>
              <a:t>significa</a:t>
            </a:r>
            <a:r>
              <a:rPr lang="en-US" sz="2000" dirty="0">
                <a:latin typeface="Calibri" pitchFamily="34" charset="0"/>
              </a:rPr>
              <a:t> que </a:t>
            </a:r>
            <a:r>
              <a:rPr lang="en-US" sz="2000" dirty="0" err="1">
                <a:latin typeface="Calibri" pitchFamily="34" charset="0"/>
              </a:rPr>
              <a:t>podem</a:t>
            </a:r>
            <a:r>
              <a:rPr lang="en-US" sz="2000" dirty="0">
                <a:latin typeface="Calibri" pitchFamily="34" charset="0"/>
              </a:rPr>
              <a:t> ser </a:t>
            </a:r>
            <a:r>
              <a:rPr lang="en-US" sz="2000" dirty="0" err="1">
                <a:latin typeface="Calibri" pitchFamily="34" charset="0"/>
              </a:rPr>
              <a:t>programadas</a:t>
            </a:r>
            <a:r>
              <a:rPr lang="en-US" sz="2000" dirty="0">
                <a:latin typeface="Calibri" pitchFamily="34" charset="0"/>
              </a:rPr>
              <a:t> com Arduino IDE </a:t>
            </a:r>
            <a:r>
              <a:rPr lang="en-US" sz="2000" dirty="0" err="1">
                <a:latin typeface="Calibri" pitchFamily="34" charset="0"/>
              </a:rPr>
              <a:t>depois</a:t>
            </a:r>
            <a:r>
              <a:rPr lang="en-US" sz="2000" dirty="0">
                <a:latin typeface="Calibri" pitchFamily="34" charset="0"/>
              </a:rPr>
              <a:t> de ser </a:t>
            </a:r>
            <a:r>
              <a:rPr lang="en-US" sz="2000" dirty="0" err="1">
                <a:latin typeface="Calibri" pitchFamily="34" charset="0"/>
              </a:rPr>
              <a:t>criada</a:t>
            </a:r>
            <a:r>
              <a:rPr lang="en-US" sz="2000" dirty="0">
                <a:latin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</a:rPr>
              <a:t>extensão</a:t>
            </a:r>
            <a:r>
              <a:rPr lang="en-US" sz="2000" dirty="0">
                <a:latin typeface="Calibri" pitchFamily="34" charset="0"/>
              </a:rPr>
              <a:t> com as </a:t>
            </a:r>
            <a:r>
              <a:rPr lang="en-US" sz="2000" dirty="0" err="1">
                <a:latin typeface="Calibri" pitchFamily="34" charset="0"/>
              </a:rPr>
              <a:t>bibliotecas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necessárias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itchFamily="34" charset="0"/>
              </a:rPr>
              <a:t>Aqui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vamos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utilizar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placa</a:t>
            </a:r>
            <a:r>
              <a:rPr lang="en-US" sz="2000" dirty="0">
                <a:latin typeface="Calibri" pitchFamily="34" charset="0"/>
              </a:rPr>
              <a:t> dessas, </a:t>
            </a:r>
            <a:r>
              <a:rPr lang="en-US" sz="2000" dirty="0" err="1">
                <a:latin typeface="Calibri" pitchFamily="34" charset="0"/>
              </a:rPr>
              <a:t>nomeadamente</a:t>
            </a:r>
            <a:r>
              <a:rPr lang="en-US" sz="2000" dirty="0">
                <a:latin typeface="Calibri" pitchFamily="34" charset="0"/>
              </a:rPr>
              <a:t> a ESP32 (a </a:t>
            </a:r>
            <a:r>
              <a:rPr lang="en-US" sz="2000" dirty="0" err="1">
                <a:latin typeface="Calibri" pitchFamily="34" charset="0"/>
              </a:rPr>
              <a:t>mais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recente</a:t>
            </a:r>
            <a:r>
              <a:rPr lang="en-US" sz="2000" dirty="0">
                <a:latin typeface="Calibri" pitchFamily="34" charset="0"/>
              </a:rPr>
              <a:t> e </a:t>
            </a:r>
            <a:r>
              <a:rPr lang="en-US" sz="2000" dirty="0" err="1">
                <a:latin typeface="Calibri" pitchFamily="34" charset="0"/>
              </a:rPr>
              <a:t>mais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promissora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versão</a:t>
            </a:r>
            <a:r>
              <a:rPr lang="en-US" sz="2000" dirty="0">
                <a:latin typeface="Calibri" pitchFamily="34" charset="0"/>
              </a:rPr>
              <a:t> da ESP8266). </a:t>
            </a:r>
            <a:r>
              <a:rPr lang="en-US" sz="2000" dirty="0" err="1">
                <a:latin typeface="Calibri" pitchFamily="34" charset="0"/>
              </a:rPr>
              <a:t>Ao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utilizar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esta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placa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vamos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permitir</a:t>
            </a:r>
            <a:r>
              <a:rPr lang="en-US" sz="2000" dirty="0">
                <a:latin typeface="Calibri" pitchFamily="34" charset="0"/>
              </a:rPr>
              <a:t> o </a:t>
            </a:r>
            <a:r>
              <a:rPr lang="en-US" sz="2000" dirty="0" err="1">
                <a:latin typeface="Calibri" pitchFamily="34" charset="0"/>
              </a:rPr>
              <a:t>estabelecimento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comunicação</a:t>
            </a:r>
            <a:r>
              <a:rPr lang="en-US" sz="2000" dirty="0">
                <a:latin typeface="Calibri" pitchFamily="34" charset="0"/>
              </a:rPr>
              <a:t> bidirectional </a:t>
            </a:r>
            <a:r>
              <a:rPr lang="en-US" sz="2000" dirty="0" err="1">
                <a:latin typeface="Calibri" pitchFamily="34" charset="0"/>
              </a:rPr>
              <a:t>através</a:t>
            </a:r>
            <a:r>
              <a:rPr lang="en-US" sz="2000" dirty="0">
                <a:latin typeface="Calibri" pitchFamily="34" charset="0"/>
              </a:rPr>
              <a:t>  </a:t>
            </a:r>
            <a:r>
              <a:rPr lang="en-US" sz="2000" dirty="0" err="1">
                <a:latin typeface="Calibri" pitchFamily="34" charset="0"/>
              </a:rPr>
              <a:t>WiFi</a:t>
            </a:r>
            <a:r>
              <a:rPr lang="en-US" sz="2000" dirty="0">
                <a:latin typeface="Calibri" pitchFamily="34" charset="0"/>
              </a:rPr>
              <a:t> com a </a:t>
            </a:r>
            <a:r>
              <a:rPr lang="en-US" sz="2000" dirty="0" err="1">
                <a:latin typeface="Calibri" pitchFamily="34" charset="0"/>
              </a:rPr>
              <a:t>mesma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aplicação</a:t>
            </a:r>
            <a:r>
              <a:rPr lang="en-US" sz="2000" dirty="0">
                <a:latin typeface="Calibri" pitchFamily="34" charset="0"/>
              </a:rPr>
              <a:t> web que </a:t>
            </a:r>
            <a:r>
              <a:rPr lang="en-US" sz="2000" dirty="0" err="1">
                <a:latin typeface="Calibri" pitchFamily="34" charset="0"/>
              </a:rPr>
              <a:t>utilizamos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Unidade</a:t>
            </a:r>
            <a:r>
              <a:rPr lang="en-US" sz="2000" dirty="0">
                <a:latin typeface="Calibri" pitchFamily="34" charset="0"/>
              </a:rPr>
              <a:t> da Ethernet.</a:t>
            </a:r>
          </a:p>
        </p:txBody>
      </p:sp>
    </p:spTree>
    <p:extLst>
      <p:ext uri="{BB962C8B-B14F-4D97-AF65-F5344CB8AC3E}">
        <p14:creationId xmlns:p14="http://schemas.microsoft.com/office/powerpoint/2010/main" val="2595919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: </a:t>
            </a:r>
            <a:r>
              <a:rPr lang="en-US" dirty="0" err="1"/>
              <a:t>Descrição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31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E8AB57FE-1E00-4110-B84E-6B29F921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5" y="1168631"/>
            <a:ext cx="8015681" cy="46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Este </a:t>
            </a:r>
            <a:r>
              <a:rPr lang="en-US" sz="2000" dirty="0" err="1">
                <a:latin typeface="Calibri" pitchFamily="34" charset="0"/>
              </a:rPr>
              <a:t>exercício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ao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utilizar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placa</a:t>
            </a:r>
            <a:r>
              <a:rPr lang="en-US" sz="2000" dirty="0">
                <a:latin typeface="Calibri" pitchFamily="34" charset="0"/>
              </a:rPr>
              <a:t> Arduino, é </a:t>
            </a:r>
            <a:r>
              <a:rPr lang="en-US" sz="2000" dirty="0" err="1">
                <a:latin typeface="Calibri" pitchFamily="34" charset="0"/>
              </a:rPr>
              <a:t>muito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semelhante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ao</a:t>
            </a:r>
            <a:r>
              <a:rPr lang="en-US" sz="2000" dirty="0">
                <a:latin typeface="Calibri" pitchFamily="34" charset="0"/>
              </a:rPr>
              <a:t> anterior (11(b)). Desta </a:t>
            </a:r>
            <a:r>
              <a:rPr lang="en-US" sz="2000" dirty="0" err="1">
                <a:latin typeface="Calibri" pitchFamily="34" charset="0"/>
              </a:rPr>
              <a:t>vez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vamos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utilizar</a:t>
            </a:r>
            <a:r>
              <a:rPr lang="en-US" sz="2000" dirty="0">
                <a:latin typeface="Calibri" pitchFamily="34" charset="0"/>
              </a:rPr>
              <a:t> o ESP32-DEVKIT,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placa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capz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desenvolvimento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WiFi</a:t>
            </a:r>
            <a:r>
              <a:rPr lang="en-US" sz="2000" dirty="0">
                <a:latin typeface="Calibri" pitchFamily="34" charset="0"/>
              </a:rPr>
              <a:t> da doit.am. </a:t>
            </a:r>
            <a:endParaRPr lang="el-GR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O </a:t>
            </a:r>
            <a:r>
              <a:rPr lang="en-US" sz="2000" dirty="0" err="1">
                <a:latin typeface="Calibri" pitchFamily="34" charset="0"/>
              </a:rPr>
              <a:t>exercício</a:t>
            </a:r>
            <a:r>
              <a:rPr lang="en-US" sz="2000" dirty="0">
                <a:latin typeface="Calibri" pitchFamily="34" charset="0"/>
              </a:rPr>
              <a:t> segue o </a:t>
            </a:r>
            <a:r>
              <a:rPr lang="en-US" sz="2000" dirty="0" err="1">
                <a:latin typeface="Calibri" pitchFamily="34" charset="0"/>
              </a:rPr>
              <a:t>mesmo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cenário</a:t>
            </a:r>
            <a:r>
              <a:rPr lang="en-US" sz="2000" dirty="0">
                <a:latin typeface="Calibri" pitchFamily="34" charset="0"/>
              </a:rPr>
              <a:t>: </a:t>
            </a:r>
            <a:r>
              <a:rPr lang="en-US" sz="2000" dirty="0" err="1">
                <a:latin typeface="Calibri" pitchFamily="34" charset="0"/>
              </a:rPr>
              <a:t>ao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pressionar</a:t>
            </a:r>
            <a:r>
              <a:rPr lang="en-US" sz="2000" dirty="0">
                <a:latin typeface="Calibri" pitchFamily="34" charset="0"/>
              </a:rPr>
              <a:t> um </a:t>
            </a:r>
            <a:r>
              <a:rPr lang="en-US" sz="2000" dirty="0" err="1">
                <a:latin typeface="Calibri" pitchFamily="34" charset="0"/>
              </a:rPr>
              <a:t>botão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irá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medir</a:t>
            </a:r>
            <a:r>
              <a:rPr lang="en-US" sz="2000" dirty="0">
                <a:latin typeface="Calibri" pitchFamily="34" charset="0"/>
              </a:rPr>
              <a:t> o </a:t>
            </a:r>
            <a:r>
              <a:rPr lang="en-US" sz="2000" dirty="0" err="1">
                <a:latin typeface="Calibri" pitchFamily="34" charset="0"/>
              </a:rPr>
              <a:t>nível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brilho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produzido</a:t>
            </a:r>
            <a:r>
              <a:rPr lang="en-US" sz="2000" dirty="0">
                <a:latin typeface="Calibri" pitchFamily="34" charset="0"/>
              </a:rPr>
              <a:t> num LDR. </a:t>
            </a:r>
            <a:r>
              <a:rPr lang="en-US" sz="2000" dirty="0" err="1">
                <a:latin typeface="Calibri" pitchFamily="34" charset="0"/>
              </a:rPr>
              <a:t>Os</a:t>
            </a:r>
            <a:r>
              <a:rPr lang="en-US" sz="2000" dirty="0">
                <a:latin typeface="Calibri" pitchFamily="34" charset="0"/>
              </a:rPr>
              <a:t> dados </a:t>
            </a:r>
            <a:r>
              <a:rPr lang="en-US" sz="2000" dirty="0" err="1">
                <a:latin typeface="Calibri" pitchFamily="34" charset="0"/>
              </a:rPr>
              <a:t>serão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enviados</a:t>
            </a:r>
            <a:r>
              <a:rPr lang="en-US" sz="2000" dirty="0">
                <a:latin typeface="Calibri" pitchFamily="34" charset="0"/>
              </a:rPr>
              <a:t> para um </a:t>
            </a:r>
            <a:r>
              <a:rPr lang="en-US" sz="2000" dirty="0" err="1">
                <a:latin typeface="Calibri" pitchFamily="34" charset="0"/>
              </a:rPr>
              <a:t>servidor</a:t>
            </a:r>
            <a:r>
              <a:rPr lang="en-US" sz="2000" dirty="0">
                <a:latin typeface="Calibri" pitchFamily="34" charset="0"/>
              </a:rPr>
              <a:t> HTTP que </a:t>
            </a:r>
            <a:r>
              <a:rPr lang="en-US" sz="2000" dirty="0" err="1">
                <a:latin typeface="Calibri" pitchFamily="34" charset="0"/>
              </a:rPr>
              <a:t>aloja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página</a:t>
            </a:r>
            <a:r>
              <a:rPr lang="en-US" sz="2000" dirty="0">
                <a:latin typeface="Calibri" pitchFamily="34" charset="0"/>
              </a:rPr>
              <a:t> web </a:t>
            </a:r>
            <a:r>
              <a:rPr lang="en-US" sz="2000" dirty="0" err="1">
                <a:latin typeface="Calibri" pitchFamily="34" charset="0"/>
              </a:rPr>
              <a:t>desenhada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especialmente</a:t>
            </a:r>
            <a:r>
              <a:rPr lang="en-US" sz="2000" dirty="0">
                <a:latin typeface="Calibri" pitchFamily="34" charset="0"/>
              </a:rPr>
              <a:t> para o </a:t>
            </a:r>
            <a:r>
              <a:rPr lang="en-US" sz="2000" dirty="0" err="1">
                <a:latin typeface="Calibri" pitchFamily="34" charset="0"/>
              </a:rPr>
              <a:t>exercício</a:t>
            </a:r>
            <a:r>
              <a:rPr lang="en-US" sz="2000" dirty="0">
                <a:latin typeface="Calibri" pitchFamily="34" charset="0"/>
              </a:rPr>
              <a:t> via um link </a:t>
            </a:r>
            <a:r>
              <a:rPr lang="en-US" sz="2000" dirty="0" err="1">
                <a:latin typeface="Calibri" pitchFamily="34" charset="0"/>
              </a:rPr>
              <a:t>WiFi</a:t>
            </a:r>
            <a:r>
              <a:rPr lang="en-US" sz="2000" dirty="0">
                <a:latin typeface="Calibri" pitchFamily="34" charset="0"/>
              </a:rPr>
              <a:t>. O </a:t>
            </a:r>
            <a:r>
              <a:rPr lang="en-US" sz="2000" dirty="0" err="1">
                <a:latin typeface="Calibri" pitchFamily="34" charset="0"/>
              </a:rPr>
              <a:t>utilizador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terá</a:t>
            </a:r>
            <a:r>
              <a:rPr lang="en-US" sz="2000" dirty="0">
                <a:latin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</a:rPr>
              <a:t>opção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controlar</a:t>
            </a:r>
            <a:r>
              <a:rPr lang="en-US" sz="2000" dirty="0">
                <a:latin typeface="Calibri" pitchFamily="34" charset="0"/>
              </a:rPr>
              <a:t> um LED </a:t>
            </a:r>
            <a:r>
              <a:rPr lang="en-US" sz="2000" dirty="0" err="1">
                <a:latin typeface="Calibri" pitchFamily="34" charset="0"/>
              </a:rPr>
              <a:t>ligado</a:t>
            </a:r>
            <a:r>
              <a:rPr lang="en-US" sz="2000" dirty="0">
                <a:latin typeface="Calibri" pitchFamily="34" charset="0"/>
              </a:rPr>
              <a:t> à </a:t>
            </a:r>
            <a:r>
              <a:rPr lang="en-US" sz="2000" dirty="0" err="1">
                <a:latin typeface="Calibri" pitchFamily="34" charset="0"/>
              </a:rPr>
              <a:t>placa</a:t>
            </a:r>
            <a:r>
              <a:rPr lang="en-US" sz="2000" dirty="0">
                <a:latin typeface="Calibri" pitchFamily="34" charset="0"/>
              </a:rPr>
              <a:t> ESP32-DEVKIT a </a:t>
            </a:r>
            <a:r>
              <a:rPr lang="en-US" sz="2000" dirty="0" err="1">
                <a:latin typeface="Calibri" pitchFamily="34" charset="0"/>
              </a:rPr>
              <a:t>partir</a:t>
            </a:r>
            <a:r>
              <a:rPr lang="en-US" sz="2000" dirty="0">
                <a:latin typeface="Calibri" pitchFamily="34" charset="0"/>
              </a:rPr>
              <a:t> da </a:t>
            </a:r>
            <a:r>
              <a:rPr lang="en-US" sz="2000" dirty="0" err="1">
                <a:latin typeface="Calibri" pitchFamily="34" charset="0"/>
              </a:rPr>
              <a:t>página</a:t>
            </a:r>
            <a:r>
              <a:rPr lang="en-US" sz="2000" dirty="0">
                <a:latin typeface="Calibri" pitchFamily="34" charset="0"/>
              </a:rPr>
              <a:t> web, </a:t>
            </a:r>
            <a:r>
              <a:rPr lang="en-US" sz="2000" dirty="0" err="1">
                <a:latin typeface="Calibri" pitchFamily="34" charset="0"/>
              </a:rPr>
              <a:t>clicando</a:t>
            </a:r>
            <a:r>
              <a:rPr lang="en-US" sz="2000" dirty="0">
                <a:latin typeface="Calibri" pitchFamily="34" charset="0"/>
              </a:rPr>
              <a:t> no link </a:t>
            </a:r>
            <a:r>
              <a:rPr lang="en-US" sz="2000" dirty="0" err="1">
                <a:latin typeface="Calibri" pitchFamily="34" charset="0"/>
              </a:rPr>
              <a:t>apropriado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661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: Schematic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32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E8AB57FE-1E00-4110-B84E-6B29F921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5" y="1168631"/>
            <a:ext cx="8015681" cy="11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Calibri" pitchFamily="34" charset="0"/>
              </a:rPr>
              <a:t>O LDR (R1) </a:t>
            </a:r>
            <a:r>
              <a:rPr lang="en-US" sz="1600" dirty="0" err="1">
                <a:latin typeface="Calibri" pitchFamily="34" charset="0"/>
              </a:rPr>
              <a:t>em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simultâneo</a:t>
            </a:r>
            <a:r>
              <a:rPr lang="en-US" sz="1600" dirty="0">
                <a:latin typeface="Calibri" pitchFamily="34" charset="0"/>
              </a:rPr>
              <a:t> com o R2 </a:t>
            </a:r>
            <a:r>
              <a:rPr lang="en-US" sz="1600" dirty="0" err="1">
                <a:latin typeface="Calibri" pitchFamily="34" charset="0"/>
              </a:rPr>
              <a:t>formam</a:t>
            </a:r>
            <a:r>
              <a:rPr lang="en-US" sz="1600" dirty="0">
                <a:latin typeface="Calibri" pitchFamily="34" charset="0"/>
              </a:rPr>
              <a:t> o divisor de  </a:t>
            </a:r>
            <a:r>
              <a:rPr lang="en-US" sz="1600" dirty="0" err="1">
                <a:latin typeface="Calibri" pitchFamily="34" charset="0"/>
              </a:rPr>
              <a:t>voltagem</a:t>
            </a:r>
            <a:r>
              <a:rPr lang="en-US" sz="1600" dirty="0">
                <a:latin typeface="Calibri" pitchFamily="34" charset="0"/>
              </a:rPr>
              <a:t> a </a:t>
            </a:r>
            <a:r>
              <a:rPr lang="en-US" sz="1600" dirty="0" err="1">
                <a:latin typeface="Calibri" pitchFamily="34" charset="0"/>
              </a:rPr>
              <a:t>partir</a:t>
            </a:r>
            <a:r>
              <a:rPr lang="en-US" sz="1600" dirty="0">
                <a:latin typeface="Calibri" pitchFamily="34" charset="0"/>
              </a:rPr>
              <a:t> do qual se </a:t>
            </a:r>
            <a:r>
              <a:rPr lang="en-US" sz="1600" dirty="0" err="1">
                <a:latin typeface="Calibri" pitchFamily="34" charset="0"/>
              </a:rPr>
              <a:t>irão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medir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os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níveis</a:t>
            </a:r>
            <a:r>
              <a:rPr lang="en-US" sz="1600" dirty="0">
                <a:latin typeface="Calibri" pitchFamily="34" charset="0"/>
              </a:rPr>
              <a:t> de </a:t>
            </a:r>
            <a:r>
              <a:rPr lang="en-US" sz="1600" dirty="0" err="1">
                <a:latin typeface="Calibri" pitchFamily="34" charset="0"/>
              </a:rPr>
              <a:t>voltagem</a:t>
            </a:r>
            <a:r>
              <a:rPr lang="en-US" sz="1600" dirty="0">
                <a:latin typeface="Calibri" pitchFamily="34" charset="0"/>
              </a:rPr>
              <a:t>. O </a:t>
            </a:r>
            <a:r>
              <a:rPr lang="en-US" sz="1600" dirty="0" err="1">
                <a:latin typeface="Calibri" pitchFamily="34" charset="0"/>
              </a:rPr>
              <a:t>alternador</a:t>
            </a:r>
            <a:r>
              <a:rPr lang="en-US" sz="1600" dirty="0">
                <a:latin typeface="Calibri" pitchFamily="34" charset="0"/>
              </a:rPr>
              <a:t> (S1) </a:t>
            </a:r>
            <a:r>
              <a:rPr lang="en-US" sz="1600" dirty="0" err="1">
                <a:latin typeface="Calibri" pitchFamily="34" charset="0"/>
              </a:rPr>
              <a:t>wdespoleta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uma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interrupção</a:t>
            </a:r>
            <a:r>
              <a:rPr lang="en-US" sz="1600" dirty="0">
                <a:latin typeface="Calibri" pitchFamily="34" charset="0"/>
              </a:rPr>
              <a:t> no pin 25 GPIO </a:t>
            </a:r>
            <a:r>
              <a:rPr lang="en-US" sz="1600" dirty="0" err="1">
                <a:latin typeface="Calibri" pitchFamily="34" charset="0"/>
              </a:rPr>
              <a:t>quando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clicado</a:t>
            </a:r>
            <a:r>
              <a:rPr lang="en-US" sz="1600" dirty="0">
                <a:latin typeface="Calibri" pitchFamily="34" charset="0"/>
              </a:rPr>
              <a:t>.</a:t>
            </a:r>
          </a:p>
        </p:txBody>
      </p:sp>
      <p:pic>
        <p:nvPicPr>
          <p:cNvPr id="9" name="Εικόνα 2">
            <a:extLst>
              <a:ext uri="{FF2B5EF4-FFF2-40B4-BE49-F238E27FC236}">
                <a16:creationId xmlns:a16="http://schemas.microsoft.com/office/drawing/2014/main" id="{378F9169-53B1-4895-A815-B0AA18F77A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3362" y="2054602"/>
            <a:ext cx="4184029" cy="42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8503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: Breadboard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33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E8AB57FE-1E00-4110-B84E-6B29F921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5" y="1168631"/>
            <a:ext cx="80156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Calibri" pitchFamily="34" charset="0"/>
              </a:rPr>
              <a:t>O </a:t>
            </a:r>
            <a:r>
              <a:rPr lang="en-US" sz="1600" dirty="0" err="1">
                <a:latin typeface="Calibri" pitchFamily="34" charset="0"/>
              </a:rPr>
              <a:t>mesmo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circuito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apresentado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na</a:t>
            </a:r>
            <a:r>
              <a:rPr lang="en-US" sz="1600" dirty="0">
                <a:latin typeface="Calibri" pitchFamily="34" charset="0"/>
              </a:rPr>
              <a:t> breadboard para </a:t>
            </a:r>
            <a:r>
              <a:rPr lang="en-US" sz="1600" dirty="0" err="1">
                <a:latin typeface="Calibri" pitchFamily="34" charset="0"/>
              </a:rPr>
              <a:t>facilitar</a:t>
            </a:r>
            <a:r>
              <a:rPr lang="en-US" sz="1600" dirty="0">
                <a:latin typeface="Calibri" pitchFamily="34" charset="0"/>
              </a:rPr>
              <a:t> a </a:t>
            </a:r>
            <a:r>
              <a:rPr lang="en-US" sz="1600" dirty="0" err="1">
                <a:latin typeface="Calibri" pitchFamily="34" charset="0"/>
              </a:rPr>
              <a:t>prototipagem</a:t>
            </a:r>
            <a:r>
              <a:rPr lang="en-US" sz="1600" dirty="0">
                <a:latin typeface="Calibri" pitchFamily="34" charset="0"/>
              </a:rPr>
              <a:t>. </a:t>
            </a:r>
            <a:r>
              <a:rPr lang="en-US" sz="1600" dirty="0" err="1">
                <a:latin typeface="Calibri" pitchFamily="34" charset="0"/>
              </a:rPr>
              <a:t>Repare</a:t>
            </a:r>
            <a:r>
              <a:rPr lang="en-US" sz="1600" dirty="0">
                <a:latin typeface="Calibri" pitchFamily="34" charset="0"/>
              </a:rPr>
              <a:t> que </a:t>
            </a:r>
            <a:r>
              <a:rPr lang="en-US" sz="1600" dirty="0" err="1">
                <a:latin typeface="Calibri" pitchFamily="34" charset="0"/>
              </a:rPr>
              <a:t>estando</a:t>
            </a:r>
            <a:r>
              <a:rPr lang="en-US" sz="1600" dirty="0">
                <a:latin typeface="Calibri" pitchFamily="34" charset="0"/>
              </a:rPr>
              <a:t> a </a:t>
            </a:r>
            <a:r>
              <a:rPr lang="en-US" sz="1600" dirty="0" err="1">
                <a:latin typeface="Calibri" pitchFamily="34" charset="0"/>
              </a:rPr>
              <a:t>placa</a:t>
            </a:r>
            <a:r>
              <a:rPr lang="en-US" sz="1600" dirty="0">
                <a:latin typeface="Calibri" pitchFamily="34" charset="0"/>
              </a:rPr>
              <a:t> ESP32-DEVKIT </a:t>
            </a:r>
            <a:r>
              <a:rPr lang="en-US" sz="1600" dirty="0" err="1">
                <a:latin typeface="Calibri" pitchFamily="34" charset="0"/>
              </a:rPr>
              <a:t>esteja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equipada</a:t>
            </a:r>
            <a:r>
              <a:rPr lang="en-US" sz="1600" dirty="0">
                <a:latin typeface="Calibri" pitchFamily="34" charset="0"/>
              </a:rPr>
              <a:t> com um </a:t>
            </a:r>
            <a:r>
              <a:rPr lang="en-US" sz="1600" dirty="0" err="1">
                <a:latin typeface="Calibri" pitchFamily="34" charset="0"/>
              </a:rPr>
              <a:t>cabeças</a:t>
            </a:r>
            <a:r>
              <a:rPr lang="en-US" sz="1600" dirty="0">
                <a:latin typeface="Calibri" pitchFamily="34" charset="0"/>
              </a:rPr>
              <a:t> de pin macho, </a:t>
            </a:r>
            <a:r>
              <a:rPr lang="en-US" sz="1600" dirty="0" err="1">
                <a:latin typeface="Calibri" pitchFamily="34" charset="0"/>
              </a:rPr>
              <a:t>vamos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precisar</a:t>
            </a:r>
            <a:r>
              <a:rPr lang="en-US" sz="1600" dirty="0">
                <a:latin typeface="Calibri" pitchFamily="34" charset="0"/>
              </a:rPr>
              <a:t> de </a:t>
            </a:r>
            <a:r>
              <a:rPr lang="en-US" sz="1600" dirty="0" err="1">
                <a:latin typeface="Calibri" pitchFamily="34" charset="0"/>
              </a:rPr>
              <a:t>cabos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alternadores</a:t>
            </a:r>
            <a:r>
              <a:rPr lang="en-US" sz="1600" dirty="0">
                <a:latin typeface="Calibri" pitchFamily="34" charset="0"/>
              </a:rPr>
              <a:t> macho-</a:t>
            </a:r>
            <a:r>
              <a:rPr lang="en-US" sz="1600" dirty="0" err="1">
                <a:latin typeface="Calibri" pitchFamily="34" charset="0"/>
              </a:rPr>
              <a:t>fêmea</a:t>
            </a:r>
            <a:r>
              <a:rPr lang="en-US" sz="1600" dirty="0">
                <a:latin typeface="Calibri" pitchFamily="34" charset="0"/>
              </a:rPr>
              <a:t>.</a:t>
            </a:r>
          </a:p>
        </p:txBody>
      </p:sp>
      <p:pic>
        <p:nvPicPr>
          <p:cNvPr id="11" name="Εικόνα 2">
            <a:extLst>
              <a:ext uri="{FF2B5EF4-FFF2-40B4-BE49-F238E27FC236}">
                <a16:creationId xmlns:a16="http://schemas.microsoft.com/office/drawing/2014/main" id="{F6C8DDF8-6718-448D-8889-BBCA7FBB83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4315" y="2520950"/>
            <a:ext cx="71501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702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: Code (1)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34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A872A-EF52-400E-9E48-A158A92A01B6}"/>
              </a:ext>
            </a:extLst>
          </p:cNvPr>
          <p:cNvSpPr txBox="1"/>
          <p:nvPr/>
        </p:nvSpPr>
        <p:spPr>
          <a:xfrm>
            <a:off x="378234" y="1535552"/>
            <a:ext cx="419376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00" dirty="0">
                <a:latin typeface="Consolas" panose="020B0609020204030204" pitchFamily="49" charset="0"/>
              </a:rPr>
              <a:t>&lt;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.h</a:t>
            </a:r>
            <a:r>
              <a:rPr lang="en-US" sz="100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Buffer will store the server’s response.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000" dirty="0">
                <a:latin typeface="Consolas" panose="020B0609020204030204" pitchFamily="49" charset="0"/>
              </a:rPr>
              <a:t> buffer;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Button is a flag variable.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latin typeface="Consolas" panose="020B0609020204030204" pitchFamily="49" charset="0"/>
              </a:rPr>
              <a:t> button;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Button and LED GPIO pins.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 = 2;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 = 25;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Request interval timer.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Server response timeout timer.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7F6A1-C3C5-4488-AAD3-0BA9F34EBFE9}"/>
              </a:ext>
            </a:extLst>
          </p:cNvPr>
          <p:cNvSpPr txBox="1"/>
          <p:nvPr/>
        </p:nvSpPr>
        <p:spPr>
          <a:xfrm>
            <a:off x="4572001" y="1535552"/>
            <a:ext cx="4114799" cy="333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The network’s SSID and password.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00" dirty="0" err="1"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[] = "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00" dirty="0">
                <a:latin typeface="Consolas" panose="020B0609020204030204" pitchFamily="49" charset="0"/>
              </a:rPr>
              <a:t>pass[] =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pass</a:t>
            </a:r>
            <a:r>
              <a:rPr lang="en-US" sz="100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The domain / server to connect to, and its port.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00" dirty="0">
                <a:latin typeface="Consolas" panose="020B0609020204030204" pitchFamily="49" charset="0"/>
              </a:rPr>
              <a:t>host[] =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spyrosrallis.com</a:t>
            </a:r>
            <a:r>
              <a:rPr lang="en-US" sz="100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00" dirty="0">
                <a:latin typeface="Consolas" panose="020B0609020204030204" pitchFamily="49" charset="0"/>
              </a:rPr>
              <a:t>port   = 80;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Unique device identifier. For the purpose of this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exercise, a value between 0-255 is adequate.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00" dirty="0">
                <a:latin typeface="Consolas" panose="020B0609020204030204" pitchFamily="49" charset="0"/>
              </a:rPr>
              <a:t>device = 1;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Initialization of the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WiFiClient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object. Required for // connecting to, and communicating through the network.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WiFiClient</a:t>
            </a:r>
            <a:r>
              <a:rPr lang="en-US" sz="1000" dirty="0">
                <a:latin typeface="Consolas" panose="020B0609020204030204" pitchFamily="49" charset="0"/>
              </a:rPr>
              <a:t> client;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49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: Code (2)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88606-4BDF-4DAE-A1E6-978CD5D89BDD}"/>
              </a:ext>
            </a:extLst>
          </p:cNvPr>
          <p:cNvSpPr txBox="1"/>
          <p:nvPr/>
        </p:nvSpPr>
        <p:spPr>
          <a:xfrm>
            <a:off x="341467" y="785327"/>
            <a:ext cx="388906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setup</a:t>
            </a:r>
            <a:r>
              <a:rPr lang="en-US" sz="1000" dirty="0">
                <a:latin typeface="Consolas" panose="020B0609020204030204" pitchFamily="49" charset="0"/>
              </a:rPr>
              <a:t>()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GPIO_btn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as an input and attach an // interrupt to it to run on rising edge.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, 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attachInterrupt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digitalPinToInterrupt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), </a:t>
            </a:r>
            <a:r>
              <a:rPr lang="en-US" sz="1000" dirty="0" err="1"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RISING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GPIO_led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as an output.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OUTPUT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Initialize the hardware UART with a baud rate 	// of 115200 bps.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(115200);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Print debugging info.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Connecting to 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026EA-324C-486A-8A46-C88C5CF9D803}"/>
              </a:ext>
            </a:extLst>
          </p:cNvPr>
          <p:cNvSpPr txBox="1"/>
          <p:nvPr/>
        </p:nvSpPr>
        <p:spPr>
          <a:xfrm>
            <a:off x="4572000" y="785327"/>
            <a:ext cx="4438511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Attempt to connect to the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network.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, pass);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While not connected, wait. Check every 0.5s.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status</a:t>
            </a:r>
            <a:r>
              <a:rPr lang="en-US" sz="1000" dirty="0">
                <a:latin typeface="Consolas" panose="020B0609020204030204" pitchFamily="49" charset="0"/>
              </a:rPr>
              <a:t>() != WL_CONNECTED 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(500);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Upon successful connection, print a message.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Connected 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succesfully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! Your IP Address is: 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Print the local IP. If you are behind a NAT router, this 	// will print the NAT IP, not the external IP.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localIP</a:t>
            </a:r>
            <a:r>
              <a:rPr lang="en-US" sz="1000" dirty="0">
                <a:latin typeface="Consolas" panose="020B0609020204030204" pitchFamily="49" charset="0"/>
              </a:rPr>
              <a:t>());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  <a:endParaRPr lang="en-US" sz="10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47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: Code (3)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36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36B72-011C-426C-B3FA-BCD4CF7870FA}"/>
              </a:ext>
            </a:extLst>
          </p:cNvPr>
          <p:cNvSpPr txBox="1"/>
          <p:nvPr/>
        </p:nvSpPr>
        <p:spPr>
          <a:xfrm>
            <a:off x="0" y="1358040"/>
            <a:ext cx="391198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loop</a:t>
            </a:r>
            <a:r>
              <a:rPr lang="en-US" sz="1000" dirty="0">
                <a:latin typeface="Consolas" panose="020B0609020204030204" pitchFamily="49" charset="0"/>
              </a:rPr>
              <a:t>()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Stop any previous connection kept-alive.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// Connect to the server.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00" dirty="0">
                <a:latin typeface="Consolas" panose="020B0609020204030204" pitchFamily="49" charset="0"/>
              </a:rPr>
              <a:t>(host, port);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Upon successful connection send the request.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latin typeface="Consolas" panose="020B0609020204030204" pitchFamily="49" charset="0"/>
              </a:rPr>
              <a:t> ") + 		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getdata.php?deviceid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00" dirty="0">
                <a:latin typeface="Consolas" panose="020B0609020204030204" pitchFamily="49" charset="0"/>
              </a:rPr>
              <a:t>" + 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(device) + 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ESP32\r\n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" + host + "\r\n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		// Store the time of the request.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19242-0B06-4E63-B53B-DAB9129310FE}"/>
              </a:ext>
            </a:extLst>
          </p:cNvPr>
          <p:cNvSpPr txBox="1"/>
          <p:nvPr/>
        </p:nvSpPr>
        <p:spPr>
          <a:xfrm>
            <a:off x="4091883" y="1358040"/>
            <a:ext cx="5035225" cy="371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While the server has not responded…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50" dirty="0">
                <a:latin typeface="Consolas" panose="020B0609020204030204" pitchFamily="49" charset="0"/>
              </a:rPr>
              <a:t> ( !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50" dirty="0">
                <a:latin typeface="Consolas" panose="020B0609020204030204" pitchFamily="49" charset="0"/>
              </a:rPr>
              <a:t>())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if (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50" dirty="0">
                <a:latin typeface="Consolas" panose="020B0609020204030204" pitchFamily="49" charset="0"/>
              </a:rPr>
              <a:t>() &gt; </a:t>
            </a:r>
            <a:r>
              <a:rPr lang="en-US" sz="1050" dirty="0" err="1">
                <a:latin typeface="Consolas" panose="020B0609020204030204" pitchFamily="49" charset="0"/>
              </a:rPr>
              <a:t>timeout_timer</a:t>
            </a:r>
            <a:r>
              <a:rPr lang="en-US" sz="1050" dirty="0">
                <a:latin typeface="Consolas" panose="020B0609020204030204" pitchFamily="49" charset="0"/>
              </a:rPr>
              <a:t> + 5000)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	// Request timed-out.</a:t>
            </a:r>
            <a:r>
              <a:rPr lang="en-US" sz="1050" dirty="0">
                <a:latin typeface="Consolas" panose="020B0609020204030204" pitchFamily="49" charset="0"/>
              </a:rPr>
              <a:t>			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// …wait for a response.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</a:t>
            </a:r>
            <a:r>
              <a:rPr lang="en-US" sz="105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50" dirty="0">
                <a:latin typeface="Consolas" panose="020B0609020204030204" pitchFamily="49" charset="0"/>
              </a:rPr>
              <a:t>(10);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the server responded, read the response 	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character-by-character. Only the last character 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will be stored in buffer.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50" dirty="0">
                <a:latin typeface="Consolas" panose="020B0609020204030204" pitchFamily="49" charset="0"/>
              </a:rPr>
              <a:t> (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50" dirty="0">
                <a:latin typeface="Consolas" panose="020B0609020204030204" pitchFamily="49" charset="0"/>
              </a:rPr>
              <a:t>()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buffer =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read</a:t>
            </a:r>
            <a:r>
              <a:rPr lang="en-US" sz="1050" dirty="0">
                <a:latin typeface="Consolas" panose="020B0609020204030204" pitchFamily="49" charset="0"/>
              </a:rPr>
              <a:t>();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8551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: Code (4)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37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103BC-8640-4434-B0DA-B42D285F805A}"/>
              </a:ext>
            </a:extLst>
          </p:cNvPr>
          <p:cNvSpPr txBox="1"/>
          <p:nvPr/>
        </p:nvSpPr>
        <p:spPr>
          <a:xfrm>
            <a:off x="357510" y="1168631"/>
            <a:ext cx="429699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If the buffer is ‘1’, turn the LED on. 	// Else, turn it off.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(buffer == ‘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latin typeface="Consolas" panose="020B0609020204030204" pitchFamily="49" charset="0"/>
              </a:rPr>
              <a:t>’)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HIGH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LOW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 failed.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(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client.connected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8E375-57BC-4D03-B917-2711BF82F355}"/>
              </a:ext>
            </a:extLst>
          </p:cNvPr>
          <p:cNvSpPr txBox="1"/>
          <p:nvPr/>
        </p:nvSpPr>
        <p:spPr>
          <a:xfrm>
            <a:off x="4654502" y="1223223"/>
            <a:ext cx="4472606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50" dirty="0">
                <a:latin typeface="Consolas" panose="020B0609020204030204" pitchFamily="49" charset="0"/>
              </a:rPr>
              <a:t> ( button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Stop any previous connection kept-alive.</a:t>
            </a:r>
            <a:endParaRPr lang="en-US" sz="105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50" dirty="0">
                <a:latin typeface="Consolas" panose="020B0609020204030204" pitchFamily="49" charset="0"/>
              </a:rPr>
              <a:t>();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// Connect to the server.</a:t>
            </a:r>
            <a:endParaRPr lang="en-US" sz="105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50" dirty="0">
                <a:latin typeface="Consolas" panose="020B0609020204030204" pitchFamily="49" charset="0"/>
              </a:rPr>
              <a:t>(host, port);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Upon successful connection send the request.</a:t>
            </a:r>
            <a:endParaRPr lang="en-US" sz="105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50" dirty="0">
                <a:latin typeface="Consolas" panose="020B0609020204030204" pitchFamily="49" charset="0"/>
              </a:rPr>
              <a:t> (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50" dirty="0">
                <a:latin typeface="Consolas" panose="020B0609020204030204" pitchFamily="49" charset="0"/>
              </a:rPr>
              <a:t>()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	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50" dirty="0">
                <a:latin typeface="Consolas" panose="020B0609020204030204" pitchFamily="49" charset="0"/>
              </a:rPr>
              <a:t>("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</a:t>
            </a:r>
            <a:r>
              <a:rPr lang="en-US" sz="1050" dirty="0">
                <a:latin typeface="Consolas" panose="020B0609020204030204" pitchFamily="49" charset="0"/>
              </a:rPr>
              <a:t> ") + 			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setdata.php?deviceid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latin typeface="Consolas" panose="020B0609020204030204" pitchFamily="49" charset="0"/>
              </a:rPr>
              <a:t>" + 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50" dirty="0">
                <a:latin typeface="Consolas" panose="020B0609020204030204" pitchFamily="49" charset="0"/>
              </a:rPr>
              <a:t>(device) 	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&amp;data=</a:t>
            </a:r>
            <a:r>
              <a:rPr lang="en-US" sz="1050" dirty="0">
                <a:latin typeface="Consolas" panose="020B0609020204030204" pitchFamily="49" charset="0"/>
              </a:rPr>
              <a:t>" +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analogRead</a:t>
            </a:r>
            <a:r>
              <a:rPr lang="en-US" sz="1050" dirty="0">
                <a:latin typeface="Consolas" panose="020B0609020204030204" pitchFamily="49" charset="0"/>
              </a:rPr>
              <a:t>(35) + " 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5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             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ESP32\r\n</a:t>
            </a:r>
            <a:r>
              <a:rPr lang="en-US" sz="105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             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</a:t>
            </a:r>
            <a:r>
              <a:rPr lang="en-US" sz="1050" dirty="0">
                <a:latin typeface="Consolas" panose="020B0609020204030204" pitchFamily="49" charset="0"/>
              </a:rPr>
              <a:t>" + host 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5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             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5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236172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: Code (5)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38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DF8C3-E9B2-47C0-B267-F5601FA915B6}"/>
              </a:ext>
            </a:extLst>
          </p:cNvPr>
          <p:cNvSpPr txBox="1"/>
          <p:nvPr/>
        </p:nvSpPr>
        <p:spPr>
          <a:xfrm>
            <a:off x="460638" y="1115589"/>
            <a:ext cx="866647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 failed.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button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( button )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(500);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loop()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more than 0.5s have elapsed from the previous request, set the flag to true and capture the current request time.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 &gt;  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+ 500)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button       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62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39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: Breadboard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39</a:t>
            </a:fld>
            <a:endParaRPr lang="el-GR" sz="1000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F783512-37D2-47D1-9BA7-B73CCD994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86927"/>
            <a:ext cx="2767013" cy="522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Calibri" pitchFamily="34" charset="0"/>
              </a:rPr>
              <a:t>Devemos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poder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ver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os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valores</a:t>
            </a:r>
            <a:r>
              <a:rPr lang="en-US" sz="1600" dirty="0">
                <a:latin typeface="Calibri" pitchFamily="34" charset="0"/>
              </a:rPr>
              <a:t> do LDR a </a:t>
            </a:r>
            <a:r>
              <a:rPr lang="en-US" sz="1600" dirty="0" err="1">
                <a:latin typeface="Calibri" pitchFamily="34" charset="0"/>
              </a:rPr>
              <a:t>aparecer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na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página</a:t>
            </a:r>
            <a:r>
              <a:rPr lang="en-US" sz="1600" dirty="0">
                <a:latin typeface="Calibri" pitchFamily="34" charset="0"/>
              </a:rPr>
              <a:t> web </a:t>
            </a:r>
            <a:r>
              <a:rPr lang="en-US" sz="1600" dirty="0" err="1">
                <a:latin typeface="Calibri" pitchFamily="34" charset="0"/>
              </a:rPr>
              <a:t>sempre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despoletar</a:t>
            </a:r>
            <a:r>
              <a:rPr lang="en-US" sz="1600" dirty="0">
                <a:latin typeface="Calibri" pitchFamily="34" charset="0"/>
              </a:rPr>
              <a:t> a </a:t>
            </a:r>
            <a:r>
              <a:rPr lang="en-US" sz="1600" dirty="0" err="1">
                <a:latin typeface="Calibri" pitchFamily="34" charset="0"/>
              </a:rPr>
              <a:t>interrupção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clicar</a:t>
            </a:r>
            <a:r>
              <a:rPr lang="en-US" sz="1600" dirty="0">
                <a:latin typeface="Calibri" pitchFamily="34" charset="0"/>
              </a:rPr>
              <a:t> no </a:t>
            </a:r>
            <a:r>
              <a:rPr lang="en-US" sz="1600" dirty="0" err="1">
                <a:latin typeface="Calibri" pitchFamily="34" charset="0"/>
              </a:rPr>
              <a:t>botão</a:t>
            </a:r>
            <a:r>
              <a:rPr lang="en-US" sz="1600" dirty="0">
                <a:latin typeface="Calibri" pitchFamily="34" charset="0"/>
              </a:rPr>
              <a:t>. </a:t>
            </a:r>
            <a:r>
              <a:rPr lang="en-US" sz="1600" dirty="0" err="1">
                <a:latin typeface="Calibri" pitchFamily="34" charset="0"/>
              </a:rPr>
              <a:t>Repare</a:t>
            </a:r>
            <a:r>
              <a:rPr lang="en-US" sz="1600" dirty="0">
                <a:latin typeface="Calibri" pitchFamily="34" charset="0"/>
              </a:rPr>
              <a:t> que </a:t>
            </a:r>
            <a:r>
              <a:rPr lang="en-US" sz="1600" dirty="0" err="1">
                <a:latin typeface="Calibri" pitchFamily="34" charset="0"/>
              </a:rPr>
              <a:t>como</a:t>
            </a:r>
            <a:r>
              <a:rPr lang="en-US" sz="1600" dirty="0">
                <a:latin typeface="Calibri" pitchFamily="34" charset="0"/>
              </a:rPr>
              <a:t> a </a:t>
            </a:r>
            <a:r>
              <a:rPr lang="en-US" sz="1600" dirty="0" err="1">
                <a:latin typeface="Calibri" pitchFamily="34" charset="0"/>
              </a:rPr>
              <a:t>página</a:t>
            </a:r>
            <a:r>
              <a:rPr lang="en-US" sz="1600" dirty="0">
                <a:latin typeface="Calibri" pitchFamily="34" charset="0"/>
              </a:rPr>
              <a:t> web </a:t>
            </a:r>
            <a:r>
              <a:rPr lang="en-US" sz="1600" dirty="0" err="1">
                <a:latin typeface="Calibri" pitchFamily="34" charset="0"/>
              </a:rPr>
              <a:t>não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reinicia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dinamicamente</a:t>
            </a:r>
            <a:r>
              <a:rPr lang="en-US" sz="1600" dirty="0">
                <a:latin typeface="Calibri" pitchFamily="34" charset="0"/>
              </a:rPr>
              <a:t>, é </a:t>
            </a:r>
            <a:r>
              <a:rPr lang="en-US" sz="1600" dirty="0" err="1">
                <a:latin typeface="Calibri" pitchFamily="34" charset="0"/>
              </a:rPr>
              <a:t>necessário</a:t>
            </a:r>
            <a:r>
              <a:rPr lang="en-US" sz="1600" dirty="0">
                <a:latin typeface="Calibri" pitchFamily="34" charset="0"/>
              </a:rPr>
              <a:t> que a </a:t>
            </a:r>
            <a:r>
              <a:rPr lang="en-US" sz="1600" dirty="0" err="1">
                <a:latin typeface="Calibri" pitchFamily="34" charset="0"/>
              </a:rPr>
              <a:t>atualize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manualmente</a:t>
            </a:r>
            <a:r>
              <a:rPr lang="en-US" sz="1600" dirty="0">
                <a:latin typeface="Calibri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Calibri" pitchFamily="34" charset="0"/>
              </a:rPr>
              <a:t>Além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disso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deve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poder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alterar</a:t>
            </a:r>
            <a:r>
              <a:rPr lang="en-US" sz="1600" dirty="0">
                <a:latin typeface="Calibri" pitchFamily="34" charset="0"/>
              </a:rPr>
              <a:t> o </a:t>
            </a:r>
            <a:r>
              <a:rPr lang="en-US" sz="1600" dirty="0" err="1">
                <a:latin typeface="Calibri" pitchFamily="34" charset="0"/>
              </a:rPr>
              <a:t>estado</a:t>
            </a:r>
            <a:r>
              <a:rPr lang="en-US" sz="1600" dirty="0">
                <a:latin typeface="Calibri" pitchFamily="34" charset="0"/>
              </a:rPr>
              <a:t> do LED </a:t>
            </a:r>
            <a:r>
              <a:rPr lang="en-US" sz="1600" dirty="0" err="1">
                <a:latin typeface="Calibri" pitchFamily="34" charset="0"/>
              </a:rPr>
              <a:t>ligado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clicando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simplesmente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nos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botões</a:t>
            </a:r>
            <a:r>
              <a:rPr lang="en-US" sz="1600" dirty="0">
                <a:latin typeface="Calibri" pitchFamily="34" charset="0"/>
              </a:rPr>
              <a:t> ‘ON’ / ‘OFF’ </a:t>
            </a:r>
            <a:r>
              <a:rPr lang="en-US" sz="1600" dirty="0" err="1">
                <a:latin typeface="Calibri" pitchFamily="34" charset="0"/>
              </a:rPr>
              <a:t>na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página</a:t>
            </a:r>
            <a:r>
              <a:rPr lang="en-US" sz="1600" dirty="0">
                <a:latin typeface="Calibri" pitchFamily="34" charset="0"/>
              </a:rPr>
              <a:t>  web </a:t>
            </a:r>
            <a:r>
              <a:rPr lang="en-US" sz="1600" dirty="0" err="1">
                <a:latin typeface="Calibri" pitchFamily="34" charset="0"/>
              </a:rPr>
              <a:t>debaixo</a:t>
            </a:r>
            <a:r>
              <a:rPr lang="en-US" sz="1600" dirty="0">
                <a:latin typeface="Calibri" pitchFamily="34" charset="0"/>
              </a:rPr>
              <a:t> da </a:t>
            </a:r>
            <a:r>
              <a:rPr lang="en-US" sz="1600" dirty="0" err="1">
                <a:latin typeface="Calibri" pitchFamily="34" charset="0"/>
              </a:rPr>
              <a:t>identificação</a:t>
            </a:r>
            <a:r>
              <a:rPr lang="en-US" sz="1600" dirty="0">
                <a:latin typeface="Calibri" pitchFamily="34" charset="0"/>
              </a:rPr>
              <a:t> do </a:t>
            </a:r>
            <a:r>
              <a:rPr lang="en-US" sz="1600" dirty="0" err="1">
                <a:latin typeface="Calibri" pitchFamily="34" charset="0"/>
              </a:rPr>
              <a:t>cliente</a:t>
            </a:r>
            <a:r>
              <a:rPr lang="en-US" sz="1600" dirty="0">
                <a:latin typeface="Calibri" pitchFamily="34" charset="0"/>
              </a:rPr>
              <a:t>.</a:t>
            </a:r>
          </a:p>
        </p:txBody>
      </p:sp>
      <p:pic>
        <p:nvPicPr>
          <p:cNvPr id="10" name="Εικόνα 6">
            <a:extLst>
              <a:ext uri="{FF2B5EF4-FFF2-40B4-BE49-F238E27FC236}">
                <a16:creationId xmlns:a16="http://schemas.microsoft.com/office/drawing/2014/main" id="{DB7F6A16-AB02-4C8E-8CC6-C0EE1E32C5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9013" y="952027"/>
            <a:ext cx="5157787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Εικόνα 6">
            <a:extLst>
              <a:ext uri="{FF2B5EF4-FFF2-40B4-BE49-F238E27FC236}">
                <a16:creationId xmlns:a16="http://schemas.microsoft.com/office/drawing/2014/main" id="{DAA6E4D7-3AF5-4130-B77F-7107ED3D54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5677" y="4525878"/>
            <a:ext cx="4761123" cy="18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23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BLUETOOTH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9639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</a:rPr>
              <a:t>UNIDADE </a:t>
            </a:r>
            <a:r>
              <a:rPr lang="en-US" sz="3600" b="1" dirty="0">
                <a:solidFill>
                  <a:prstClr val="white"/>
                </a:solidFill>
              </a:rPr>
              <a:t>14</a:t>
            </a:r>
            <a:br>
              <a:rPr lang="en-US" sz="3600" b="1" dirty="0">
                <a:solidFill>
                  <a:prstClr val="white"/>
                </a:solidFill>
              </a:rPr>
            </a:br>
            <a:r>
              <a:rPr lang="en-US" sz="3600" b="1" dirty="0" err="1">
                <a:solidFill>
                  <a:prstClr val="white"/>
                </a:solidFill>
              </a:rPr>
              <a:t>Protocolos</a:t>
            </a:r>
            <a:r>
              <a:rPr lang="en-US" sz="3600" b="1" dirty="0">
                <a:solidFill>
                  <a:prstClr val="white"/>
                </a:solidFill>
              </a:rPr>
              <a:t> de </a:t>
            </a:r>
            <a:r>
              <a:rPr lang="en-US" sz="3600" b="1" dirty="0" err="1">
                <a:solidFill>
                  <a:prstClr val="white"/>
                </a:solidFill>
              </a:rPr>
              <a:t>Comunicação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dirty="0" err="1">
                <a:solidFill>
                  <a:prstClr val="white"/>
                </a:solidFill>
              </a:rPr>
              <a:t>Obrigado</a:t>
            </a:r>
            <a:r>
              <a:rPr lang="en-US" sz="3600" dirty="0">
                <a:solidFill>
                  <a:prstClr val="white"/>
                </a:solidFill>
              </a:rPr>
              <a:t>!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03338" y="1236937"/>
            <a:ext cx="8191495" cy="439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Bluetooth é um </a:t>
            </a:r>
            <a:r>
              <a:rPr lang="en-US" sz="2000" dirty="0" err="1">
                <a:latin typeface="+mn-lt"/>
              </a:rPr>
              <a:t>protocolo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comunicação</a:t>
            </a:r>
            <a:r>
              <a:rPr lang="en-US" sz="2000" dirty="0">
                <a:latin typeface="+mn-lt"/>
              </a:rPr>
              <a:t> popular e </a:t>
            </a:r>
            <a:r>
              <a:rPr lang="en-US" sz="2000" dirty="0" err="1">
                <a:latin typeface="+mn-lt"/>
              </a:rPr>
              <a:t>conveniente</a:t>
            </a:r>
            <a:r>
              <a:rPr lang="en-US" sz="2000" dirty="0">
                <a:latin typeface="+mn-lt"/>
              </a:rPr>
              <a:t>, com  a </a:t>
            </a:r>
            <a:r>
              <a:rPr lang="en-US" sz="2000" dirty="0" err="1">
                <a:latin typeface="+mn-lt"/>
              </a:rPr>
              <a:t>maioria</a:t>
            </a:r>
            <a:r>
              <a:rPr lang="en-US" sz="2000" dirty="0">
                <a:latin typeface="+mn-lt"/>
              </a:rPr>
              <a:t> dos smartphones e tablets que </a:t>
            </a:r>
            <a:r>
              <a:rPr lang="en-US" sz="2000" dirty="0" err="1">
                <a:latin typeface="+mn-lt"/>
              </a:rPr>
              <a:t>integram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esta</a:t>
            </a:r>
            <a:r>
              <a:rPr lang="en-US" sz="2000" dirty="0">
                <a:latin typeface="+mn-lt"/>
              </a:rPr>
              <a:t> interface.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Bluetooth é um </a:t>
            </a:r>
            <a:r>
              <a:rPr lang="en-US" sz="2000" dirty="0" err="1">
                <a:latin typeface="+mn-lt"/>
              </a:rPr>
              <a:t>protocolo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muito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conveniente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também</a:t>
            </a:r>
            <a:r>
              <a:rPr lang="en-US" sz="2000" dirty="0">
                <a:latin typeface="+mn-lt"/>
              </a:rPr>
              <a:t> para as </a:t>
            </a:r>
            <a:r>
              <a:rPr lang="en-US" sz="2000" dirty="0" err="1">
                <a:latin typeface="+mn-lt"/>
              </a:rPr>
              <a:t>aplicações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baseadas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Arduino, </a:t>
            </a:r>
            <a:r>
              <a:rPr lang="en-US" sz="2000" dirty="0" err="1">
                <a:latin typeface="+mn-lt"/>
              </a:rPr>
              <a:t>uma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vez</a:t>
            </a:r>
            <a:r>
              <a:rPr lang="en-US" sz="2000" dirty="0">
                <a:latin typeface="+mn-lt"/>
              </a:rPr>
              <a:t> que </a:t>
            </a:r>
            <a:r>
              <a:rPr lang="en-US" sz="2000" dirty="0" err="1">
                <a:latin typeface="+mn-lt"/>
              </a:rPr>
              <a:t>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módulos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comercialmente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disponíveis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são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 err="1">
                <a:latin typeface="+mn-lt"/>
              </a:rPr>
              <a:t>acessíveis</a:t>
            </a:r>
            <a:r>
              <a:rPr lang="en-US" sz="2000" dirty="0">
                <a:latin typeface="+mn-lt"/>
              </a:rPr>
              <a:t> e </a:t>
            </a:r>
            <a:r>
              <a:rPr lang="en-US" sz="2000" dirty="0" err="1">
                <a:latin typeface="+mn-lt"/>
              </a:rPr>
              <a:t>fáceis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utilizar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como</a:t>
            </a:r>
            <a:r>
              <a:rPr lang="en-US" sz="2000" dirty="0">
                <a:latin typeface="+mn-lt"/>
              </a:rPr>
              <a:t> interface com  um </a:t>
            </a:r>
            <a:r>
              <a:rPr lang="en-US" sz="2000" dirty="0" err="1">
                <a:latin typeface="+mn-lt"/>
              </a:rPr>
              <a:t>programa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utilizando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protocolos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comunicação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série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como</a:t>
            </a:r>
            <a:r>
              <a:rPr lang="en-US" sz="2000" dirty="0">
                <a:latin typeface="+mn-lt"/>
              </a:rPr>
              <a:t> UART).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Neste </a:t>
            </a:r>
            <a:r>
              <a:rPr lang="en-US" sz="2000" dirty="0" err="1">
                <a:latin typeface="+mn-lt"/>
              </a:rPr>
              <a:t>cenário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vamos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utilizar</a:t>
            </a:r>
            <a:r>
              <a:rPr lang="en-US" sz="2000" dirty="0">
                <a:latin typeface="+mn-lt"/>
              </a:rPr>
              <a:t> o modulo Bluetooth HC-05 </a:t>
            </a:r>
            <a:r>
              <a:rPr lang="en-US" sz="2000" dirty="0" err="1">
                <a:latin typeface="+mn-lt"/>
              </a:rPr>
              <a:t>amplamente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disponível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simultâneo</a:t>
            </a:r>
            <a:r>
              <a:rPr lang="en-US" sz="2000" dirty="0">
                <a:latin typeface="+mn-lt"/>
              </a:rPr>
              <a:t> com a </a:t>
            </a:r>
            <a:r>
              <a:rPr lang="en-US" sz="2000" dirty="0" err="1">
                <a:latin typeface="+mn-lt"/>
              </a:rPr>
              <a:t>aplicação</a:t>
            </a:r>
            <a:r>
              <a:rPr lang="en-US" sz="2000" dirty="0">
                <a:latin typeface="+mn-lt"/>
              </a:rPr>
              <a:t> Bluetooth Terminal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série</a:t>
            </a:r>
            <a:r>
              <a:rPr lang="en-US" sz="2000" dirty="0">
                <a:latin typeface="+mn-lt"/>
              </a:rPr>
              <a:t> para o </a:t>
            </a:r>
            <a:r>
              <a:rPr lang="en-US" sz="2000" dirty="0" err="1">
                <a:latin typeface="+mn-lt"/>
              </a:rPr>
              <a:t>sistema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operativo</a:t>
            </a:r>
            <a:r>
              <a:rPr lang="en-US" sz="2000" dirty="0">
                <a:latin typeface="+mn-lt"/>
              </a:rPr>
              <a:t> para Android </a:t>
            </a:r>
            <a:r>
              <a:rPr lang="en-US" sz="2000" dirty="0" err="1">
                <a:latin typeface="+mn-lt"/>
              </a:rPr>
              <a:t>disponível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Google Play store para trocar dados entre o Arduino e um </a:t>
            </a:r>
            <a:r>
              <a:rPr lang="en-US" sz="2000" dirty="0" err="1">
                <a:latin typeface="+mn-lt"/>
              </a:rPr>
              <a:t>telefone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móvel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ou</a:t>
            </a:r>
            <a:r>
              <a:rPr lang="en-US" sz="2000" dirty="0">
                <a:latin typeface="+mn-lt"/>
              </a:rPr>
              <a:t> tablet.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Bluetooth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</a:t>
            </a:r>
            <a:r>
              <a:rPr lang="en-US" dirty="0" err="1"/>
              <a:t>Descrição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1168631"/>
            <a:ext cx="8335926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>
                <a:latin typeface="+mn-lt"/>
              </a:rPr>
              <a:t>Vamos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praticar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estes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protocolos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através</a:t>
            </a:r>
            <a:r>
              <a:rPr lang="en-US" sz="2000" dirty="0">
                <a:latin typeface="+mn-lt"/>
              </a:rPr>
              <a:t> de um </a:t>
            </a:r>
            <a:r>
              <a:rPr lang="en-US" sz="2000" dirty="0" err="1">
                <a:latin typeface="+mn-lt"/>
              </a:rPr>
              <a:t>cenário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comunicação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bidirecional</a:t>
            </a:r>
            <a:r>
              <a:rPr lang="en-US" sz="2000" dirty="0">
                <a:latin typeface="+mn-lt"/>
              </a:rPr>
              <a:t> que involve </a:t>
            </a:r>
            <a:r>
              <a:rPr lang="en-US" sz="2000" dirty="0" err="1">
                <a:latin typeface="+mn-lt"/>
              </a:rPr>
              <a:t>uma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placa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desenvolvimento</a:t>
            </a:r>
            <a:r>
              <a:rPr lang="en-US" sz="2000" dirty="0">
                <a:latin typeface="+mn-lt"/>
              </a:rPr>
              <a:t> de Arduino e </a:t>
            </a:r>
            <a:r>
              <a:rPr lang="en-US" sz="2000" dirty="0" err="1">
                <a:latin typeface="+mn-lt"/>
              </a:rPr>
              <a:t>uma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aplicação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móvel</a:t>
            </a:r>
            <a:r>
              <a:rPr lang="en-US" sz="2000" dirty="0">
                <a:latin typeface="+mn-lt"/>
              </a:rPr>
              <a:t> (para Bluetooth) </a:t>
            </a:r>
            <a:r>
              <a:rPr lang="en-US" sz="2000" dirty="0" err="1">
                <a:latin typeface="+mn-lt"/>
              </a:rPr>
              <a:t>ou</a:t>
            </a:r>
            <a:r>
              <a:rPr lang="en-US" sz="2000" dirty="0">
                <a:latin typeface="+mn-lt"/>
              </a:rPr>
              <a:t> web (para Ethernet e WiFi) </a:t>
            </a:r>
            <a:r>
              <a:rPr lang="en-US" sz="2000" dirty="0" err="1">
                <a:latin typeface="+mn-lt"/>
              </a:rPr>
              <a:t>alterando</a:t>
            </a:r>
            <a:r>
              <a:rPr lang="en-US" sz="2000" dirty="0">
                <a:latin typeface="+mn-lt"/>
              </a:rPr>
              <a:t> o sensor de dados e </a:t>
            </a:r>
            <a:r>
              <a:rPr lang="en-US" sz="2000" dirty="0" err="1">
                <a:latin typeface="+mn-lt"/>
              </a:rPr>
              <a:t>remotamente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controlando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estatuto</a:t>
            </a:r>
            <a:r>
              <a:rPr lang="en-US" sz="2000" dirty="0">
                <a:latin typeface="+mn-lt"/>
              </a:rPr>
              <a:t> de LED.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Tendo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conta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âmbito</a:t>
            </a:r>
            <a:r>
              <a:rPr lang="en-US" sz="2000" dirty="0">
                <a:latin typeface="+mn-lt"/>
              </a:rPr>
              <a:t> do </a:t>
            </a:r>
            <a:r>
              <a:rPr lang="en-US" sz="2000" dirty="0" err="1">
                <a:latin typeface="+mn-lt"/>
              </a:rPr>
              <a:t>OpenIn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vamos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demonstrar</a:t>
            </a:r>
            <a:r>
              <a:rPr lang="en-US" sz="2000" dirty="0">
                <a:latin typeface="+mn-lt"/>
              </a:rPr>
              <a:t> as </a:t>
            </a:r>
            <a:r>
              <a:rPr lang="en-US" sz="2000" dirty="0" err="1">
                <a:latin typeface="+mn-lt"/>
              </a:rPr>
              <a:t>aplicações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móveis</a:t>
            </a:r>
            <a:r>
              <a:rPr lang="en-US" sz="2000" dirty="0">
                <a:latin typeface="+mn-lt"/>
              </a:rPr>
              <a:t> e web </a:t>
            </a:r>
            <a:r>
              <a:rPr lang="en-US" sz="2000" dirty="0" err="1">
                <a:latin typeface="+mn-lt"/>
              </a:rPr>
              <a:t>sem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focar</a:t>
            </a:r>
            <a:r>
              <a:rPr lang="en-US" sz="2000" dirty="0">
                <a:latin typeface="+mn-lt"/>
              </a:rPr>
              <a:t> no </a:t>
            </a:r>
            <a:r>
              <a:rPr lang="en-US" sz="2000" dirty="0" err="1">
                <a:latin typeface="+mn-lt"/>
              </a:rPr>
              <a:t>seu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desenvolvimento</a:t>
            </a:r>
            <a:r>
              <a:rPr lang="en-US" sz="2000" dirty="0">
                <a:latin typeface="+mn-lt"/>
              </a:rPr>
              <a:t>.</a:t>
            </a:r>
          </a:p>
          <a:p>
            <a:pPr algn="just"/>
            <a:endParaRPr lang="en-US" dirty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69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</a:t>
            </a:r>
            <a:r>
              <a:rPr lang="en-US" dirty="0" err="1"/>
              <a:t>Esquema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810827"/>
            <a:ext cx="8335926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O </a:t>
            </a:r>
            <a:r>
              <a:rPr lang="en-US" sz="2000" b="1" dirty="0">
                <a:latin typeface="Calibri" pitchFamily="34" charset="0"/>
              </a:rPr>
              <a:t>HC-05 </a:t>
            </a:r>
            <a:r>
              <a:rPr lang="en-US" sz="2000" dirty="0">
                <a:latin typeface="Calibri" pitchFamily="34" charset="0"/>
              </a:rPr>
              <a:t>é o modulo </a:t>
            </a:r>
            <a:r>
              <a:rPr lang="en-US" sz="2000" dirty="0" err="1">
                <a:latin typeface="Calibri" pitchFamily="34" charset="0"/>
              </a:rPr>
              <a:t>Clássico</a:t>
            </a:r>
            <a:r>
              <a:rPr lang="en-US" sz="2000" dirty="0">
                <a:latin typeface="Calibri" pitchFamily="34" charset="0"/>
              </a:rPr>
              <a:t> Bluetooth </a:t>
            </a:r>
            <a:r>
              <a:rPr lang="en-US" sz="2000" dirty="0" err="1">
                <a:latin typeface="Calibri" pitchFamily="34" charset="0"/>
              </a:rPr>
              <a:t>disponível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vários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distribuidores</a:t>
            </a:r>
            <a:r>
              <a:rPr lang="en-US" sz="2000" dirty="0">
                <a:latin typeface="Calibri" pitchFamily="34" charset="0"/>
              </a:rPr>
              <a:t>. O LDR (R2) </a:t>
            </a: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simultâneo</a:t>
            </a:r>
            <a:r>
              <a:rPr lang="en-US" sz="2000" dirty="0">
                <a:latin typeface="Calibri" pitchFamily="34" charset="0"/>
              </a:rPr>
              <a:t> com o R3 de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voltagem</a:t>
            </a:r>
            <a:r>
              <a:rPr lang="en-US" sz="2000" dirty="0">
                <a:latin typeface="Calibri" pitchFamily="34" charset="0"/>
              </a:rPr>
              <a:t> do divisor do qual </a:t>
            </a:r>
            <a:r>
              <a:rPr lang="en-US" sz="2000" dirty="0" err="1">
                <a:latin typeface="Calibri" pitchFamily="34" charset="0"/>
              </a:rPr>
              <a:t>vamos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retirar</a:t>
            </a:r>
            <a:r>
              <a:rPr lang="en-US" sz="2000" dirty="0">
                <a:latin typeface="Calibri" pitchFamily="34" charset="0"/>
              </a:rPr>
              <a:t> as </a:t>
            </a:r>
            <a:r>
              <a:rPr lang="en-US" sz="2000" dirty="0" err="1">
                <a:latin typeface="Calibri" pitchFamily="34" charset="0"/>
              </a:rPr>
              <a:t>leituras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voltagens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analógicas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pic>
        <p:nvPicPr>
          <p:cNvPr id="11" name="Εικόνα 2">
            <a:extLst>
              <a:ext uri="{FF2B5EF4-FFF2-40B4-BE49-F238E27FC236}">
                <a16:creationId xmlns:a16="http://schemas.microsoft.com/office/drawing/2014/main" id="{202382CE-A9D9-41C3-B906-E303F50AB3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1400" y="2291899"/>
            <a:ext cx="4241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68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Breadboard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753028"/>
            <a:ext cx="833592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O </a:t>
            </a:r>
            <a:r>
              <a:rPr lang="en-US" sz="2000" dirty="0" err="1">
                <a:latin typeface="Calibri" pitchFamily="34" charset="0"/>
              </a:rPr>
              <a:t>mesmo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circuito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apresentado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numa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placa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alimentação</a:t>
            </a:r>
            <a:r>
              <a:rPr lang="en-US" sz="2000" dirty="0">
                <a:latin typeface="Calibri" pitchFamily="34" charset="0"/>
              </a:rPr>
              <a:t> (breadboard) para </a:t>
            </a:r>
            <a:r>
              <a:rPr lang="en-US" sz="2000" dirty="0" err="1">
                <a:latin typeface="Calibri" pitchFamily="34" charset="0"/>
              </a:rPr>
              <a:t>uma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prototipagem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mais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fácil</a:t>
            </a:r>
            <a:r>
              <a:rPr lang="en-US" sz="2000" dirty="0">
                <a:latin typeface="Calibri" pitchFamily="34" charset="0"/>
              </a:rPr>
              <a:t>).</a:t>
            </a:r>
          </a:p>
        </p:txBody>
      </p:sp>
      <p:pic>
        <p:nvPicPr>
          <p:cNvPr id="10" name="Εικόνα 2">
            <a:extLst>
              <a:ext uri="{FF2B5EF4-FFF2-40B4-BE49-F238E27FC236}">
                <a16:creationId xmlns:a16="http://schemas.microsoft.com/office/drawing/2014/main" id="{B753302E-52B8-4833-99DB-48A3933084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0993" y="1841693"/>
            <a:ext cx="6296266" cy="4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0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Exercício</a:t>
            </a:r>
            <a:r>
              <a:rPr lang="en-US" dirty="0"/>
              <a:t> com Bluetooth: Código (1)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1168631"/>
            <a:ext cx="83359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100" dirty="0">
                <a:latin typeface="Consolas" panose="020B0609020204030204" pitchFamily="49" charset="0"/>
              </a:rPr>
              <a:t>&lt;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SoftwareSerial</a:t>
            </a:r>
            <a:r>
              <a:rPr lang="en-US" sz="1100" dirty="0" err="1">
                <a:latin typeface="Consolas" panose="020B0609020204030204" pitchFamily="49" charset="0"/>
              </a:rPr>
              <a:t>.h</a:t>
            </a:r>
            <a:r>
              <a:rPr lang="en-US" sz="110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Initialize a software UART on GPIO 10, 11.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Since the hardware UART (GPIO pins 0, 1) will be used by USB for programming and debugging,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we’ll be needing another UART port.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SoftwareSerial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bluetooth</a:t>
            </a:r>
            <a:r>
              <a:rPr lang="en-US" sz="1100" dirty="0">
                <a:latin typeface="Consolas" panose="020B0609020204030204" pitchFamily="49" charset="0"/>
              </a:rPr>
              <a:t>(10, 11);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10 = RX, 11 = TX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byte</a:t>
            </a:r>
            <a:r>
              <a:rPr lang="en-US" sz="1100" dirty="0">
                <a:latin typeface="Consolas" panose="020B0609020204030204" pitchFamily="49" charset="0"/>
              </a:rPr>
              <a:t>          </a:t>
            </a:r>
            <a:r>
              <a:rPr lang="en-US" sz="1100" dirty="0" err="1">
                <a:latin typeface="Consolas" panose="020B0609020204030204" pitchFamily="49" charset="0"/>
              </a:rPr>
              <a:t>bt_input</a:t>
            </a:r>
            <a:r>
              <a:rPr lang="en-US" sz="1100" dirty="0">
                <a:latin typeface="Consolas" panose="020B0609020204030204" pitchFamily="49" charset="0"/>
              </a:rPr>
              <a:t> ;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latin typeface="Consolas" panose="020B0609020204030204" pitchFamily="49" charset="0"/>
              </a:rPr>
              <a:t>        </a:t>
            </a:r>
            <a:r>
              <a:rPr lang="en-US" sz="1100" dirty="0" err="1">
                <a:latin typeface="Consolas" panose="020B0609020204030204" pitchFamily="49" charset="0"/>
              </a:rPr>
              <a:t>ldr_input</a:t>
            </a:r>
            <a:r>
              <a:rPr lang="en-US" sz="1100" dirty="0">
                <a:latin typeface="Consolas" panose="020B0609020204030204" pitchFamily="49" charset="0"/>
              </a:rPr>
              <a:t>;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long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prev_time</a:t>
            </a:r>
            <a:r>
              <a:rPr lang="en-US" sz="1100" dirty="0">
                <a:latin typeface="Consolas" panose="020B0609020204030204" pitchFamily="49" charset="0"/>
              </a:rPr>
              <a:t> = 0;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long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curr_time</a:t>
            </a:r>
            <a:r>
              <a:rPr lang="en-US" sz="1100" dirty="0">
                <a:latin typeface="Consolas" panose="020B0609020204030204" pitchFamily="49" charset="0"/>
              </a:rPr>
              <a:t> = 0;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</a:rPr>
              <a:t>setup()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{	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100" dirty="0">
                <a:latin typeface="Consolas" panose="020B0609020204030204" pitchFamily="49" charset="0"/>
              </a:rPr>
              <a:t>(13,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OUTPUT</a:t>
            </a:r>
            <a:r>
              <a:rPr lang="en-US" sz="1100" dirty="0">
                <a:latin typeface="Consolas" panose="020B0609020204030204" pitchFamily="49" charset="0"/>
              </a:rPr>
              <a:t>);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GPIO 13 (the LED) as an output.</a:t>
            </a:r>
            <a:endParaRPr lang="en-US" sz="11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Initialize Bluetooth communication with a baud-rate of 9600 bps on the software UART port.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	</a:t>
            </a:r>
            <a:r>
              <a:rPr lang="en-US" sz="1100" dirty="0" err="1">
                <a:latin typeface="Consolas" panose="020B0609020204030204" pitchFamily="49" charset="0"/>
              </a:rPr>
              <a:t>bluetooth</a:t>
            </a:r>
            <a:r>
              <a:rPr lang="en-US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100" dirty="0">
                <a:latin typeface="Consolas" panose="020B0609020204030204" pitchFamily="49" charset="0"/>
              </a:rPr>
              <a:t>(9600);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Initialize serial communication (hardware UART) with a baud-rate of 9600 bps.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100" dirty="0">
                <a:latin typeface="Consolas" panose="020B0609020204030204" pitchFamily="49" charset="0"/>
              </a:rPr>
              <a:t>(9600);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Trigger a small delay for everything to settle.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2"/>
                </a:solidFill>
                <a:latin typeface="Consolas" panose="020B0609020204030204" pitchFamily="49" charset="0"/>
              </a:rPr>
              <a:t>	delay</a:t>
            </a:r>
            <a:r>
              <a:rPr lang="en-US" sz="1100" dirty="0">
                <a:latin typeface="Consolas" panose="020B0609020204030204" pitchFamily="49" charset="0"/>
              </a:rPr>
              <a:t>(500);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63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65297</TotalTime>
  <Words>2484</Words>
  <Application>Microsoft Office PowerPoint</Application>
  <PresentationFormat>Presentación en pantalla (4:3)</PresentationFormat>
  <Paragraphs>505</Paragraphs>
  <Slides>40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Book Antiqua</vt:lpstr>
      <vt:lpstr>Calibri</vt:lpstr>
      <vt:lpstr>Consolas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Objetivos e Conteúdos da Unidade 14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Beatriz López Dañobeitia</cp:lastModifiedBy>
  <cp:revision>1801</cp:revision>
  <cp:lastPrinted>2018-01-26T17:11:53Z</cp:lastPrinted>
  <dcterms:created xsi:type="dcterms:W3CDTF">2010-11-09T19:06:29Z</dcterms:created>
  <dcterms:modified xsi:type="dcterms:W3CDTF">2019-05-15T12:21:17Z</dcterms:modified>
</cp:coreProperties>
</file>