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50"/>
  </p:notesMasterIdLst>
  <p:handoutMasterIdLst>
    <p:handoutMasterId r:id="rId51"/>
  </p:handoutMasterIdLst>
  <p:sldIdLst>
    <p:sldId id="549" r:id="rId3"/>
    <p:sldId id="537" r:id="rId4"/>
    <p:sldId id="482" r:id="rId5"/>
    <p:sldId id="553" r:id="rId6"/>
    <p:sldId id="565" r:id="rId7"/>
    <p:sldId id="554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6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591" r:id="rId33"/>
    <p:sldId id="592" r:id="rId34"/>
    <p:sldId id="593" r:id="rId35"/>
    <p:sldId id="594" r:id="rId36"/>
    <p:sldId id="595" r:id="rId37"/>
    <p:sldId id="596" r:id="rId38"/>
    <p:sldId id="597" r:id="rId39"/>
    <p:sldId id="598" r:id="rId40"/>
    <p:sldId id="599" r:id="rId41"/>
    <p:sldId id="601" r:id="rId42"/>
    <p:sldId id="600" r:id="rId43"/>
    <p:sldId id="602" r:id="rId44"/>
    <p:sldId id="603" r:id="rId45"/>
    <p:sldId id="604" r:id="rId46"/>
    <p:sldId id="605" r:id="rId47"/>
    <p:sldId id="606" r:id="rId48"/>
    <p:sldId id="552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39" autoAdjust="0"/>
  </p:normalViewPr>
  <p:slideViewPr>
    <p:cSldViewPr snapToGrid="0">
      <p:cViewPr varScale="1">
        <p:scale>
          <a:sx n="82" d="100"/>
          <a:sy n="82" d="100"/>
        </p:scale>
        <p:origin x="1421" y="62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38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1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4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03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0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3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9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2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21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03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6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8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3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25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47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80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1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8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5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93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24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53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01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9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3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7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04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8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366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7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61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93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676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15/5/2019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15/5/2019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15/5/2019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UNIDADE 13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O BUS I2C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81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A Frame de </a:t>
            </a:r>
            <a:r>
              <a:rPr lang="en-US" sz="2000" b="1" dirty="0" err="1">
                <a:latin typeface="+mn-lt"/>
              </a:rPr>
              <a:t>Transação</a:t>
            </a:r>
            <a:r>
              <a:rPr lang="en-US" sz="2000" b="1" dirty="0">
                <a:latin typeface="+mn-lt"/>
              </a:rPr>
              <a:t> I2C: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+mn-lt"/>
              </a:rPr>
              <a:t>Todas</a:t>
            </a:r>
            <a:r>
              <a:rPr lang="en-US" sz="2000" i="1" dirty="0">
                <a:latin typeface="+mn-lt"/>
              </a:rPr>
              <a:t> as </a:t>
            </a:r>
            <a:r>
              <a:rPr lang="en-US" sz="2000" i="1" dirty="0" err="1">
                <a:latin typeface="+mn-lt"/>
              </a:rPr>
              <a:t>transferências</a:t>
            </a:r>
            <a:r>
              <a:rPr lang="en-US" sz="2000" i="1" dirty="0">
                <a:latin typeface="+mn-lt"/>
              </a:rPr>
              <a:t> I2C </a:t>
            </a:r>
            <a:r>
              <a:rPr lang="en-US" sz="2000" i="1" dirty="0" err="1">
                <a:latin typeface="+mn-lt"/>
              </a:rPr>
              <a:t>consistem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numa</a:t>
            </a:r>
            <a:r>
              <a:rPr lang="en-US" sz="2000" i="1" dirty="0">
                <a:latin typeface="+mn-lt"/>
              </a:rPr>
              <a:t> frame de um </a:t>
            </a:r>
            <a:r>
              <a:rPr lang="en-US" sz="2000" i="1" dirty="0" err="1">
                <a:latin typeface="+mn-lt"/>
              </a:rPr>
              <a:t>ou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mais</a:t>
            </a:r>
            <a:r>
              <a:rPr lang="en-US" sz="2000" i="1" dirty="0">
                <a:latin typeface="+mn-lt"/>
              </a:rPr>
              <a:t> bytes.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pic>
        <p:nvPicPr>
          <p:cNvPr id="19" name="Imagen 6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0" y="2449128"/>
            <a:ext cx="7057079" cy="2355302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18C05BF0-4808-4E6A-9B96-680A4E44F5CA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TERMINOLOGIA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973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50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i="1" dirty="0">
                <a:latin typeface="+mn-lt"/>
              </a:rPr>
              <a:t>As </a:t>
            </a:r>
            <a:r>
              <a:rPr lang="en-US" sz="2000" i="1" dirty="0" err="1">
                <a:latin typeface="+mn-lt"/>
              </a:rPr>
              <a:t>funções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incluidas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nesta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biblioteca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gerem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os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circuitos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eletrónicos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ou</a:t>
            </a:r>
            <a:r>
              <a:rPr lang="en-US" sz="2000" i="1" dirty="0">
                <a:latin typeface="+mn-lt"/>
              </a:rPr>
              <a:t> hardware </a:t>
            </a:r>
            <a:r>
              <a:rPr lang="en-US" sz="2000" i="1" dirty="0" err="1">
                <a:latin typeface="+mn-lt"/>
              </a:rPr>
              <a:t>integrados</a:t>
            </a:r>
            <a:r>
              <a:rPr lang="en-US" sz="2000" i="1" dirty="0">
                <a:latin typeface="+mn-lt"/>
              </a:rPr>
              <a:t> no </a:t>
            </a:r>
            <a:r>
              <a:rPr lang="en-US" sz="2000" i="1" dirty="0" err="1">
                <a:latin typeface="+mn-lt"/>
              </a:rPr>
              <a:t>controlador</a:t>
            </a:r>
            <a:r>
              <a:rPr lang="en-US" sz="2000" i="1" dirty="0">
                <a:latin typeface="+mn-lt"/>
              </a:rPr>
              <a:t> do Arduino para </a:t>
            </a:r>
            <a:r>
              <a:rPr lang="en-US" sz="2000" i="1" dirty="0" err="1">
                <a:latin typeface="+mn-lt"/>
              </a:rPr>
              <a:t>implementar</a:t>
            </a:r>
            <a:r>
              <a:rPr lang="en-US" sz="2000" i="1" dirty="0">
                <a:latin typeface="+mn-lt"/>
              </a:rPr>
              <a:t> o que é </a:t>
            </a:r>
            <a:r>
              <a:rPr lang="en-US" sz="2000" i="1" dirty="0" err="1">
                <a:latin typeface="+mn-lt"/>
              </a:rPr>
              <a:t>referido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como</a:t>
            </a:r>
            <a:r>
              <a:rPr lang="en-US" sz="2000" i="1" dirty="0">
                <a:latin typeface="+mn-lt"/>
              </a:rPr>
              <a:t> “SSP” </a:t>
            </a:r>
            <a:r>
              <a:rPr lang="en-US" sz="2000" i="1" dirty="0" err="1">
                <a:latin typeface="+mn-lt"/>
              </a:rPr>
              <a:t>ou</a:t>
            </a:r>
            <a:r>
              <a:rPr lang="en-US" sz="2000" i="1" dirty="0">
                <a:latin typeface="+mn-lt"/>
              </a:rPr>
              <a:t> Série </a:t>
            </a:r>
            <a:r>
              <a:rPr lang="pt-PT" sz="2000" i="1" dirty="0">
                <a:latin typeface="+mn-lt"/>
              </a:rPr>
              <a:t>Síncrona</a:t>
            </a:r>
            <a:r>
              <a:rPr lang="en-US" sz="2000" i="1" dirty="0">
                <a:latin typeface="+mn-lt"/>
              </a:rPr>
              <a:t>. </a:t>
            </a:r>
            <a:r>
              <a:rPr lang="en-US" sz="2000" i="1" dirty="0" err="1">
                <a:latin typeface="+mn-lt"/>
              </a:rPr>
              <a:t>Esta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biblioteca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está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incluída</a:t>
            </a:r>
            <a:r>
              <a:rPr lang="en-US" sz="2000" i="1" dirty="0">
                <a:latin typeface="+mn-lt"/>
              </a:rPr>
              <a:t> no </a:t>
            </a:r>
            <a:r>
              <a:rPr lang="en-US" sz="2000" i="1" dirty="0" err="1">
                <a:latin typeface="+mn-lt"/>
              </a:rPr>
              <a:t>Ambiente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Desenvolvimento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Integrado</a:t>
            </a:r>
            <a:r>
              <a:rPr lang="en-US" sz="2000" i="1" dirty="0">
                <a:latin typeface="+mn-lt"/>
              </a:rPr>
              <a:t> do Arduino (IDE)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US" sz="2000" b="1" dirty="0" err="1"/>
              <a:t>Wire.begin</a:t>
            </a:r>
            <a:r>
              <a:rPr lang="en-US" sz="2000" b="1" dirty="0"/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Sintaxe:</a:t>
            </a:r>
            <a:r>
              <a:rPr lang="en-US" sz="2000" i="1" dirty="0" err="1">
                <a:latin typeface="+mn-lt"/>
              </a:rPr>
              <a:t>Wire.begin</a:t>
            </a:r>
            <a:r>
              <a:rPr lang="en-US" sz="2000" i="1" dirty="0">
                <a:latin typeface="+mn-lt"/>
              </a:rPr>
              <a:t>(address)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address: Integer </a:t>
            </a:r>
            <a:r>
              <a:rPr lang="en-GB" sz="2000" i="1" dirty="0" err="1">
                <a:latin typeface="+mn-lt"/>
              </a:rPr>
              <a:t>opcional</a:t>
            </a:r>
            <a:r>
              <a:rPr lang="en-GB" sz="2000" i="1" dirty="0">
                <a:latin typeface="+mn-lt"/>
              </a:rPr>
              <a:t> de </a:t>
            </a:r>
            <a:r>
              <a:rPr lang="en-GB" sz="2000" i="1" dirty="0" err="1">
                <a:latin typeface="+mn-lt"/>
              </a:rPr>
              <a:t>sete</a:t>
            </a:r>
            <a:r>
              <a:rPr lang="en-GB" sz="2000" i="1" dirty="0">
                <a:latin typeface="+mn-lt"/>
              </a:rPr>
              <a:t> bits</a:t>
            </a:r>
            <a:r>
              <a:rPr lang="en-US" sz="2000" i="1" dirty="0">
                <a:latin typeface="+mn-lt"/>
              </a:rPr>
              <a:t> (entre 0 e 128)</a:t>
            </a:r>
            <a:r>
              <a:rPr lang="en-GB" sz="2000" i="1" dirty="0">
                <a:latin typeface="+mn-lt"/>
              </a:rPr>
              <a:t>. </a:t>
            </a:r>
            <a:r>
              <a:rPr lang="en-US" sz="2000" i="1" dirty="0">
                <a:latin typeface="+mn-lt"/>
              </a:rPr>
              <a:t>Sem </a:t>
            </a:r>
            <a:r>
              <a:rPr lang="en-US" sz="2000" i="1" dirty="0" err="1">
                <a:latin typeface="+mn-lt"/>
              </a:rPr>
              <a:t>indicação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contrária</a:t>
            </a:r>
            <a:r>
              <a:rPr lang="en-US" sz="2000" i="1" dirty="0">
                <a:latin typeface="+mn-lt"/>
              </a:rPr>
              <a:t>, assume-se que o </a:t>
            </a:r>
            <a:r>
              <a:rPr lang="en-US" sz="2000" i="1" dirty="0" err="1">
                <a:latin typeface="+mn-lt"/>
              </a:rPr>
              <a:t>equipamento</a:t>
            </a:r>
            <a:r>
              <a:rPr lang="en-US" sz="2000" i="1" dirty="0">
                <a:latin typeface="+mn-lt"/>
              </a:rPr>
              <a:t>, </a:t>
            </a:r>
            <a:r>
              <a:rPr lang="en-US" sz="2000" i="1" dirty="0" err="1">
                <a:latin typeface="+mn-lt"/>
              </a:rPr>
              <a:t>neste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caso</a:t>
            </a:r>
            <a:r>
              <a:rPr lang="en-US" sz="2000" i="1" dirty="0">
                <a:latin typeface="+mn-lt"/>
              </a:rPr>
              <a:t> o Arduino UNO, </a:t>
            </a:r>
            <a:r>
              <a:rPr lang="en-US" sz="2000" i="1" dirty="0" err="1">
                <a:latin typeface="+mn-lt"/>
              </a:rPr>
              <a:t>irá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funcionar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como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mestre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ou</a:t>
            </a:r>
            <a:r>
              <a:rPr lang="en-US" sz="2000" i="1" dirty="0">
                <a:latin typeface="+mn-lt"/>
              </a:rPr>
              <a:t> host. Caso </a:t>
            </a:r>
            <a:r>
              <a:rPr lang="en-US" sz="2000" i="1" dirty="0" err="1">
                <a:latin typeface="+mn-lt"/>
              </a:rPr>
              <a:t>contrário</a:t>
            </a:r>
            <a:r>
              <a:rPr lang="en-US" sz="2000" i="1" dirty="0">
                <a:latin typeface="+mn-lt"/>
              </a:rPr>
              <a:t>, assume-se que o Arduino UNO </a:t>
            </a:r>
            <a:r>
              <a:rPr lang="en-US" sz="2000" i="1" dirty="0" err="1">
                <a:latin typeface="+mn-lt"/>
              </a:rPr>
              <a:t>funcionará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como</a:t>
            </a:r>
            <a:r>
              <a:rPr lang="en-US" sz="2000" i="1" dirty="0">
                <a:latin typeface="+mn-lt"/>
              </a:rPr>
              <a:t> slave.</a:t>
            </a:r>
          </a:p>
          <a:p>
            <a:pPr marL="1371600" lvl="2" indent="-4572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+mn-lt"/>
              </a:rPr>
              <a:t>Os</a:t>
            </a:r>
            <a:r>
              <a:rPr lang="en-US" sz="2000" i="1" dirty="0">
                <a:latin typeface="+mn-lt"/>
              </a:rPr>
              <a:t> pins A4 e A5 da </a:t>
            </a:r>
            <a:r>
              <a:rPr lang="en-US" sz="2000" i="1" dirty="0" err="1">
                <a:latin typeface="+mn-lt"/>
              </a:rPr>
              <a:t>placa</a:t>
            </a:r>
            <a:r>
              <a:rPr lang="en-US" sz="2000" i="1" dirty="0">
                <a:latin typeface="+mn-lt"/>
              </a:rPr>
              <a:t> do Arduino UNO </a:t>
            </a:r>
            <a:r>
              <a:rPr lang="en-US" sz="2000" i="1" dirty="0" err="1">
                <a:latin typeface="+mn-lt"/>
              </a:rPr>
              <a:t>tornam</a:t>
            </a:r>
            <a:r>
              <a:rPr lang="en-US" sz="2000" i="1" dirty="0">
                <a:latin typeface="+mn-lt"/>
              </a:rPr>
              <a:t>-se </a:t>
            </a:r>
            <a:r>
              <a:rPr lang="en-US" sz="2000" i="1" dirty="0" err="1">
                <a:latin typeface="+mn-lt"/>
              </a:rPr>
              <a:t>sinais</a:t>
            </a:r>
            <a:r>
              <a:rPr lang="en-US" sz="2000" i="1" dirty="0">
                <a:latin typeface="+mn-lt"/>
              </a:rPr>
              <a:t> SDA e SCL </a:t>
            </a:r>
            <a:r>
              <a:rPr lang="en-US" sz="2000" i="1" dirty="0" err="1">
                <a:latin typeface="+mn-lt"/>
              </a:rPr>
              <a:t>respetivamente</a:t>
            </a:r>
            <a:r>
              <a:rPr lang="en-US" sz="2000" i="1" dirty="0">
                <a:latin typeface="+mn-lt"/>
              </a:rPr>
              <a:t> e </a:t>
            </a:r>
            <a:r>
              <a:rPr lang="en-US" sz="2000" i="1" dirty="0" err="1">
                <a:latin typeface="+mn-lt"/>
              </a:rPr>
              <a:t>não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pode</a:t>
            </a:r>
            <a:r>
              <a:rPr lang="en-US" sz="2000" i="1" dirty="0">
                <a:latin typeface="+mn-lt"/>
              </a:rPr>
              <a:t> ser </a:t>
            </a:r>
            <a:r>
              <a:rPr lang="en-US" sz="2000" i="1" dirty="0" err="1">
                <a:latin typeface="+mn-lt"/>
              </a:rPr>
              <a:t>ligado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nenhum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tipo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equipamento</a:t>
            </a:r>
            <a:r>
              <a:rPr lang="en-US" sz="2000" i="1" dirty="0">
                <a:latin typeface="+mn-lt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317A9060-DD7A-48B9-A61A-089B1764E19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A BIBLIOTECA DE FIOS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34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229820" cy="51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US" sz="2000" b="1" dirty="0" err="1"/>
              <a:t>Wire.begin</a:t>
            </a:r>
            <a:r>
              <a:rPr lang="en-GB" sz="2000" b="1" dirty="0"/>
              <a:t>Transmission</a:t>
            </a:r>
            <a:r>
              <a:rPr lang="en-US" sz="2000" b="1" dirty="0"/>
              <a:t>()</a:t>
            </a:r>
          </a:p>
          <a:p>
            <a:pPr marL="1077913" lvl="2" indent="-360363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Sintaxe:</a:t>
            </a:r>
            <a:r>
              <a:rPr lang="en-US" sz="2000" i="1" dirty="0" err="1">
                <a:latin typeface="+mn-lt"/>
              </a:rPr>
              <a:t>Wire.beginTransmission</a:t>
            </a:r>
            <a:r>
              <a:rPr lang="en-US" sz="2000" i="1" dirty="0">
                <a:latin typeface="+mn-lt"/>
              </a:rPr>
              <a:t>(address)</a:t>
            </a:r>
          </a:p>
          <a:p>
            <a:pPr marL="1346200" lvl="3" indent="-268288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address: Um integer de </a:t>
            </a:r>
            <a:r>
              <a:rPr lang="en-GB" sz="2000" i="1" dirty="0" err="1">
                <a:latin typeface="+mn-lt"/>
              </a:rPr>
              <a:t>sete</a:t>
            </a:r>
            <a:r>
              <a:rPr lang="en-GB" sz="2000" i="1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bits (entre 0 e 128)</a:t>
            </a:r>
            <a:r>
              <a:rPr lang="en-GB" sz="2000" i="1" dirty="0">
                <a:latin typeface="+mn-lt"/>
              </a:rPr>
              <a:t> que </a:t>
            </a:r>
            <a:r>
              <a:rPr lang="en-GB" sz="2000" i="1" dirty="0" err="1">
                <a:latin typeface="+mn-lt"/>
              </a:rPr>
              <a:t>representa</a:t>
            </a:r>
            <a:r>
              <a:rPr lang="en-GB" sz="2000" i="1" dirty="0">
                <a:latin typeface="+mn-lt"/>
              </a:rPr>
              <a:t> o </a:t>
            </a:r>
            <a:r>
              <a:rPr lang="en-GB" sz="2000" i="1" dirty="0" err="1">
                <a:latin typeface="+mn-lt"/>
              </a:rPr>
              <a:t>endereço</a:t>
            </a:r>
            <a:r>
              <a:rPr lang="en-GB" sz="2000" i="1" dirty="0">
                <a:latin typeface="+mn-lt"/>
              </a:rPr>
              <a:t> do </a:t>
            </a:r>
            <a:r>
              <a:rPr lang="en-GB" sz="2000" i="1" dirty="0" err="1">
                <a:latin typeface="+mn-lt"/>
              </a:rPr>
              <a:t>equipamento</a:t>
            </a:r>
            <a:r>
              <a:rPr lang="en-GB" sz="2000" i="1" dirty="0">
                <a:latin typeface="+mn-lt"/>
              </a:rPr>
              <a:t> com que o </a:t>
            </a:r>
            <a:r>
              <a:rPr lang="en-GB" sz="2000" i="1" dirty="0" err="1">
                <a:latin typeface="+mn-lt"/>
              </a:rPr>
              <a:t>servidor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quer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comunicar</a:t>
            </a:r>
            <a:r>
              <a:rPr lang="en-US" sz="2000" i="1" dirty="0">
                <a:latin typeface="+mn-lt"/>
              </a:rPr>
              <a:t>.</a:t>
            </a:r>
          </a:p>
          <a:p>
            <a:pPr marL="1077912" lvl="3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US" sz="2000" b="1" dirty="0" err="1"/>
              <a:t>Wire.write</a:t>
            </a:r>
            <a:r>
              <a:rPr lang="en-US" sz="2000" b="1" dirty="0"/>
              <a:t>()</a:t>
            </a:r>
          </a:p>
          <a:p>
            <a:pPr marL="1077913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Sintaxe:</a:t>
            </a:r>
            <a:r>
              <a:rPr lang="en-US" sz="2000" i="1" dirty="0" err="1"/>
              <a:t>Wire.write</a:t>
            </a:r>
            <a:r>
              <a:rPr lang="en-US" sz="2000" i="1" dirty="0"/>
              <a:t>(value)</a:t>
            </a:r>
          </a:p>
          <a:p>
            <a:pPr marL="1077913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Sintaxe:</a:t>
            </a:r>
            <a:r>
              <a:rPr lang="en-US" sz="2000" i="1" dirty="0" err="1"/>
              <a:t>Wire.write</a:t>
            </a:r>
            <a:r>
              <a:rPr lang="en-US" sz="2000" i="1" dirty="0"/>
              <a:t>(string)</a:t>
            </a:r>
          </a:p>
          <a:p>
            <a:pPr marL="1077913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Sintaxe:</a:t>
            </a:r>
            <a:r>
              <a:rPr lang="en-US" sz="2000" i="1" dirty="0" err="1"/>
              <a:t>Wire.write</a:t>
            </a:r>
            <a:r>
              <a:rPr lang="en-US" sz="2000" i="1" dirty="0"/>
              <a:t>(</a:t>
            </a:r>
            <a:r>
              <a:rPr lang="en-US" sz="2000" i="1" dirty="0" err="1"/>
              <a:t>data,length</a:t>
            </a:r>
            <a:r>
              <a:rPr lang="en-US" sz="2000" i="1" dirty="0"/>
              <a:t>)</a:t>
            </a:r>
          </a:p>
          <a:p>
            <a:pPr marL="1346200" lvl="3" indent="-268288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value: </a:t>
            </a:r>
            <a:r>
              <a:rPr lang="en-US" sz="2000" dirty="0"/>
              <a:t>um valor a </a:t>
            </a:r>
            <a:r>
              <a:rPr lang="en-US" sz="2000" dirty="0" err="1"/>
              <a:t>enviar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byte </a:t>
            </a:r>
            <a:r>
              <a:rPr lang="en-US" sz="2000" dirty="0" err="1"/>
              <a:t>único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oito</a:t>
            </a:r>
            <a:r>
              <a:rPr lang="en-US" sz="2000" dirty="0"/>
              <a:t>  bits</a:t>
            </a:r>
          </a:p>
          <a:p>
            <a:pPr marL="1346200" lvl="3" indent="-268288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string: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corrente</a:t>
            </a:r>
            <a:r>
              <a:rPr lang="en-US" sz="2000" dirty="0"/>
              <a:t> de </a:t>
            </a:r>
            <a:r>
              <a:rPr lang="en-US" sz="2000" dirty="0" err="1"/>
              <a:t>carateres</a:t>
            </a:r>
            <a:r>
              <a:rPr lang="en-US" sz="2000" dirty="0"/>
              <a:t> </a:t>
            </a:r>
            <a:r>
              <a:rPr lang="en-US" sz="2000" dirty="0" err="1"/>
              <a:t>incluindo</a:t>
            </a:r>
            <a:r>
              <a:rPr lang="en-US" sz="2000" dirty="0"/>
              <a:t> </a:t>
            </a:r>
            <a:r>
              <a:rPr lang="en-US" sz="2000" dirty="0" err="1"/>
              <a:t>diversos</a:t>
            </a:r>
            <a:r>
              <a:rPr lang="en-US" sz="2000" dirty="0"/>
              <a:t> bytes</a:t>
            </a:r>
          </a:p>
          <a:p>
            <a:pPr marL="1346200" lvl="3" indent="-268288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data: </a:t>
            </a:r>
            <a:r>
              <a:rPr lang="en-US" sz="2000" dirty="0"/>
              <a:t>um array de dados a ser </a:t>
            </a:r>
            <a:r>
              <a:rPr lang="en-US" sz="2000" dirty="0" err="1"/>
              <a:t>enviado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bytes</a:t>
            </a:r>
          </a:p>
          <a:p>
            <a:pPr marL="1346200" lvl="3" indent="-268288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/>
              <a:t>length: </a:t>
            </a:r>
            <a:r>
              <a:rPr lang="en-GB" sz="2000" dirty="0" err="1"/>
              <a:t>número</a:t>
            </a:r>
            <a:r>
              <a:rPr lang="en-GB" sz="2000" dirty="0"/>
              <a:t> de bytes a </a:t>
            </a:r>
            <a:r>
              <a:rPr lang="en-GB" sz="2000" dirty="0" err="1"/>
              <a:t>transmitir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29C4F570-50E1-4580-B376-637FC08F0867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A BIBLIOTECA DE FIOS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296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566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US" sz="2000" b="1" dirty="0" err="1"/>
              <a:t>Wire.endTransmission</a:t>
            </a:r>
            <a:r>
              <a:rPr lang="en-US" sz="2000" b="1" dirty="0"/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Sintaxe:</a:t>
            </a:r>
            <a:r>
              <a:rPr lang="en-US" sz="2000" i="1" dirty="0" err="1">
                <a:latin typeface="+mn-lt"/>
              </a:rPr>
              <a:t>Wire.endTransmission</a:t>
            </a:r>
            <a:r>
              <a:rPr lang="en-US" sz="2000" i="1" dirty="0">
                <a:latin typeface="+mn-lt"/>
              </a:rPr>
              <a:t>(mode)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mode: </a:t>
            </a:r>
            <a:r>
              <a:rPr lang="en-US" sz="2000" i="1" dirty="0">
                <a:latin typeface="+mn-lt"/>
              </a:rPr>
              <a:t>TRUE </a:t>
            </a:r>
            <a:r>
              <a:rPr lang="en-US" sz="2000" i="1" dirty="0" err="1">
                <a:latin typeface="+mn-lt"/>
              </a:rPr>
              <a:t>ou</a:t>
            </a:r>
            <a:r>
              <a:rPr lang="en-US" sz="2000" i="1" dirty="0">
                <a:latin typeface="+mn-lt"/>
              </a:rPr>
              <a:t> FALSE. Se true, </a:t>
            </a:r>
            <a:r>
              <a:rPr lang="en-US" sz="2000" i="1" dirty="0" err="1">
                <a:latin typeface="+mn-lt"/>
              </a:rPr>
              <a:t>endTransmission</a:t>
            </a:r>
            <a:r>
              <a:rPr lang="en-US" sz="2000" i="1" dirty="0">
                <a:latin typeface="+mn-lt"/>
              </a:rPr>
              <a:t>() </a:t>
            </a:r>
            <a:r>
              <a:rPr lang="en-US" sz="2000" i="1" dirty="0" err="1">
                <a:latin typeface="+mn-lt"/>
              </a:rPr>
              <a:t>envia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uma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mensagem</a:t>
            </a:r>
            <a:r>
              <a:rPr lang="en-US" sz="2000" i="1" dirty="0">
                <a:latin typeface="+mn-lt"/>
              </a:rPr>
              <a:t> de stop </a:t>
            </a:r>
            <a:r>
              <a:rPr lang="en-US" sz="2000" i="1" dirty="0" err="1">
                <a:latin typeface="+mn-lt"/>
              </a:rPr>
              <a:t>depois</a:t>
            </a:r>
            <a:r>
              <a:rPr lang="en-US" sz="2000" i="1" dirty="0">
                <a:latin typeface="+mn-lt"/>
              </a:rPr>
              <a:t> da </a:t>
            </a:r>
            <a:r>
              <a:rPr lang="en-US" sz="2000" i="1" dirty="0" err="1">
                <a:latin typeface="+mn-lt"/>
              </a:rPr>
              <a:t>transmissão</a:t>
            </a:r>
            <a:r>
              <a:rPr lang="en-US" sz="2000" i="1" dirty="0">
                <a:latin typeface="+mn-lt"/>
              </a:rPr>
              <a:t>, </a:t>
            </a:r>
            <a:r>
              <a:rPr lang="en-US" sz="2000" i="1" dirty="0" err="1">
                <a:latin typeface="+mn-lt"/>
              </a:rPr>
              <a:t>libertando</a:t>
            </a:r>
            <a:r>
              <a:rPr lang="en-US" sz="2000" i="1" dirty="0">
                <a:latin typeface="+mn-lt"/>
              </a:rPr>
              <a:t> o bus I2C. Se false, </a:t>
            </a:r>
            <a:r>
              <a:rPr lang="en-US" sz="2000" i="1" dirty="0" err="1">
                <a:latin typeface="+mn-lt"/>
              </a:rPr>
              <a:t>endTransmission</a:t>
            </a:r>
            <a:r>
              <a:rPr lang="en-US" sz="2000" i="1" dirty="0">
                <a:latin typeface="+mn-lt"/>
              </a:rPr>
              <a:t>() </a:t>
            </a:r>
            <a:r>
              <a:rPr lang="en-US" sz="2000" i="1" dirty="0" err="1">
                <a:latin typeface="+mn-lt"/>
              </a:rPr>
              <a:t>envia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uma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mensagem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reinício</a:t>
            </a:r>
            <a:r>
              <a:rPr lang="en-US" sz="2000" i="1" dirty="0">
                <a:latin typeface="+mn-lt"/>
              </a:rPr>
              <a:t> (S) </a:t>
            </a:r>
            <a:r>
              <a:rPr lang="en-US" sz="2000" i="1" dirty="0" err="1">
                <a:latin typeface="+mn-lt"/>
              </a:rPr>
              <a:t>depois</a:t>
            </a:r>
            <a:r>
              <a:rPr lang="en-US" sz="2000" i="1" dirty="0">
                <a:latin typeface="+mn-lt"/>
              </a:rPr>
              <a:t> da </a:t>
            </a:r>
            <a:r>
              <a:rPr lang="en-US" sz="2000" i="1" dirty="0" err="1">
                <a:latin typeface="+mn-lt"/>
              </a:rPr>
              <a:t>transmissão</a:t>
            </a:r>
            <a:r>
              <a:rPr lang="en-US" sz="2000" i="1" dirty="0">
                <a:latin typeface="+mn-lt"/>
              </a:rPr>
              <a:t>. </a:t>
            </a:r>
            <a:r>
              <a:rPr lang="en-US" sz="2000" i="1" dirty="0" err="1">
                <a:latin typeface="+mn-lt"/>
              </a:rPr>
              <a:t>Esta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mensagem</a:t>
            </a:r>
            <a:r>
              <a:rPr lang="en-US" sz="2000" i="1" dirty="0">
                <a:latin typeface="+mn-lt"/>
              </a:rPr>
              <a:t> é </a:t>
            </a:r>
            <a:r>
              <a:rPr lang="en-US" sz="2000" i="1" dirty="0" err="1">
                <a:latin typeface="+mn-lt"/>
              </a:rPr>
              <a:t>opcional</a:t>
            </a:r>
            <a:r>
              <a:rPr lang="en-US" sz="2000" i="1" dirty="0">
                <a:latin typeface="+mn-lt"/>
              </a:rPr>
              <a:t>, </a:t>
            </a:r>
            <a:r>
              <a:rPr lang="en-US" sz="2000" i="1" dirty="0" err="1">
                <a:latin typeface="+mn-lt"/>
              </a:rPr>
              <a:t>sendo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requerida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apenas</a:t>
            </a:r>
            <a:r>
              <a:rPr lang="en-US" sz="2000" i="1" dirty="0">
                <a:latin typeface="+mn-lt"/>
              </a:rPr>
              <a:t> por </a:t>
            </a:r>
            <a:r>
              <a:rPr lang="en-US" sz="2000" i="1" dirty="0" err="1">
                <a:latin typeface="+mn-lt"/>
              </a:rPr>
              <a:t>alguns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equipamentos</a:t>
            </a:r>
            <a:r>
              <a:rPr lang="en-US" sz="2000" i="1" dirty="0">
                <a:latin typeface="+mn-lt"/>
              </a:rPr>
              <a:t> I2C. O valor por </a:t>
            </a:r>
            <a:r>
              <a:rPr lang="en-US" sz="2000" i="1" dirty="0" err="1">
                <a:latin typeface="+mn-lt"/>
              </a:rPr>
              <a:t>defeito</a:t>
            </a:r>
            <a:r>
              <a:rPr lang="en-US" sz="2000" i="1" dirty="0">
                <a:latin typeface="+mn-lt"/>
              </a:rPr>
              <a:t> é true.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Devolução</a:t>
            </a:r>
            <a:r>
              <a:rPr lang="en-US" sz="2000" b="1" dirty="0"/>
              <a:t>: </a:t>
            </a:r>
            <a:r>
              <a:rPr lang="en-US" sz="2000" i="1" dirty="0">
                <a:latin typeface="+mn-lt"/>
              </a:rPr>
              <a:t>A </a:t>
            </a:r>
            <a:r>
              <a:rPr lang="en-US" sz="2000" i="1" dirty="0" err="1">
                <a:latin typeface="+mn-lt"/>
              </a:rPr>
              <a:t>função</a:t>
            </a:r>
            <a:r>
              <a:rPr lang="en-US" sz="2000" i="1" dirty="0">
                <a:latin typeface="+mn-lt"/>
              </a:rPr>
              <a:t> devolve </a:t>
            </a:r>
            <a:r>
              <a:rPr lang="en-US" sz="2000" i="1" dirty="0" err="1">
                <a:latin typeface="+mn-lt"/>
              </a:rPr>
              <a:t>os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seguintes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códigos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erro</a:t>
            </a:r>
            <a:r>
              <a:rPr lang="en-US" sz="2000" i="1" dirty="0">
                <a:latin typeface="+mn-lt"/>
              </a:rPr>
              <a:t> para </a:t>
            </a:r>
            <a:r>
              <a:rPr lang="en-US" sz="2000" i="1" dirty="0" err="1">
                <a:latin typeface="+mn-lt"/>
              </a:rPr>
              <a:t>avaliação</a:t>
            </a:r>
            <a:r>
              <a:rPr lang="en-US" sz="2000" b="1" dirty="0"/>
              <a:t>: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0: </a:t>
            </a:r>
            <a:r>
              <a:rPr lang="en-US" sz="2000" i="1" dirty="0" err="1">
                <a:latin typeface="+mn-lt"/>
              </a:rPr>
              <a:t>sucesso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1: dados </a:t>
            </a:r>
            <a:r>
              <a:rPr lang="en-US" sz="2000" i="1" dirty="0" err="1">
                <a:latin typeface="+mn-lt"/>
              </a:rPr>
              <a:t>demasiado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extensos</a:t>
            </a:r>
            <a:r>
              <a:rPr lang="en-US" sz="2000" i="1" dirty="0">
                <a:latin typeface="+mn-lt"/>
              </a:rPr>
              <a:t> para o buffer de </a:t>
            </a:r>
            <a:r>
              <a:rPr lang="en-US" sz="2000" i="1" dirty="0" err="1">
                <a:latin typeface="+mn-lt"/>
              </a:rPr>
              <a:t>transmissão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2: NACK </a:t>
            </a:r>
            <a:r>
              <a:rPr lang="en-US" sz="2000" i="1" dirty="0" err="1">
                <a:latin typeface="+mn-lt"/>
              </a:rPr>
              <a:t>recebido</a:t>
            </a:r>
            <a:r>
              <a:rPr lang="en-US" sz="2000" i="1" dirty="0">
                <a:latin typeface="+mn-lt"/>
              </a:rPr>
              <a:t> no </a:t>
            </a:r>
            <a:r>
              <a:rPr lang="en-US" sz="2000" i="1" dirty="0" err="1">
                <a:latin typeface="+mn-lt"/>
              </a:rPr>
              <a:t>endereço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transmissão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3: NACK </a:t>
            </a:r>
            <a:r>
              <a:rPr lang="en-US" sz="2000" i="1" dirty="0" err="1">
                <a:latin typeface="+mn-lt"/>
              </a:rPr>
              <a:t>recebido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nos</a:t>
            </a:r>
            <a:r>
              <a:rPr lang="en-US" sz="2000" i="1" dirty="0">
                <a:latin typeface="+mn-lt"/>
              </a:rPr>
              <a:t> dados de </a:t>
            </a:r>
            <a:r>
              <a:rPr lang="en-US" sz="2000" i="1" dirty="0" err="1">
                <a:latin typeface="+mn-lt"/>
              </a:rPr>
              <a:t>transmissão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4: outro </a:t>
            </a:r>
            <a:r>
              <a:rPr lang="en-US" sz="2000" i="1" dirty="0" err="1">
                <a:latin typeface="+mn-lt"/>
              </a:rPr>
              <a:t>erro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09647137-C12C-41C2-BDA3-6C45E9F434D2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A BIBLIOTECA DE FIOS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906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405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The </a:t>
            </a:r>
            <a:r>
              <a:rPr lang="en-US" sz="2000" b="1" dirty="0" err="1"/>
              <a:t>Wire.requestFrom</a:t>
            </a:r>
            <a:r>
              <a:rPr lang="en-US" sz="2000" b="1" dirty="0"/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>
                <a:latin typeface="+mn-lt"/>
              </a:rPr>
              <a:t>Wire.requestFrom</a:t>
            </a:r>
            <a:r>
              <a:rPr lang="en-US" sz="2000" i="1" dirty="0">
                <a:latin typeface="+mn-lt"/>
              </a:rPr>
              <a:t>(address, quantity, mode)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address: um integer de </a:t>
            </a:r>
            <a:r>
              <a:rPr lang="en-GB" sz="2000" i="1" dirty="0" err="1">
                <a:latin typeface="+mn-lt"/>
              </a:rPr>
              <a:t>sete</a:t>
            </a:r>
            <a:r>
              <a:rPr lang="en-GB" sz="2000" i="1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bits (entre 0 e 128) e </a:t>
            </a:r>
            <a:r>
              <a:rPr lang="en-US" sz="2000" i="1" dirty="0" err="1">
                <a:latin typeface="+mn-lt"/>
              </a:rPr>
              <a:t>representa</a:t>
            </a:r>
            <a:r>
              <a:rPr lang="en-US" sz="2000" i="1" dirty="0">
                <a:latin typeface="+mn-lt"/>
              </a:rPr>
              <a:t> o </a:t>
            </a:r>
            <a:r>
              <a:rPr lang="en-US" sz="2000" i="1" dirty="0" err="1">
                <a:latin typeface="+mn-lt"/>
              </a:rPr>
              <a:t>endereço</a:t>
            </a:r>
            <a:r>
              <a:rPr lang="en-US" sz="2000" i="1" dirty="0">
                <a:latin typeface="+mn-lt"/>
              </a:rPr>
              <a:t> do </a:t>
            </a:r>
            <a:r>
              <a:rPr lang="en-US" sz="2000" i="1" dirty="0" err="1">
                <a:latin typeface="+mn-lt"/>
              </a:rPr>
              <a:t>equipamento</a:t>
            </a:r>
            <a:r>
              <a:rPr lang="en-US" sz="2000" i="1" dirty="0">
                <a:latin typeface="+mn-lt"/>
              </a:rPr>
              <a:t> do qual </a:t>
            </a:r>
            <a:r>
              <a:rPr lang="en-US" sz="2000" i="1" dirty="0" err="1">
                <a:latin typeface="+mn-lt"/>
              </a:rPr>
              <a:t>os</a:t>
            </a:r>
            <a:r>
              <a:rPr lang="en-US" sz="2000" i="1" dirty="0">
                <a:latin typeface="+mn-lt"/>
              </a:rPr>
              <a:t> bytes </a:t>
            </a:r>
            <a:r>
              <a:rPr lang="en-US" sz="2000" i="1" dirty="0" err="1">
                <a:latin typeface="+mn-lt"/>
              </a:rPr>
              <a:t>são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requeridos</a:t>
            </a:r>
            <a:r>
              <a:rPr lang="en-US" sz="2000" i="1" dirty="0">
                <a:latin typeface="+mn-lt"/>
              </a:rPr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quantity</a:t>
            </a:r>
            <a:r>
              <a:rPr lang="en-GB" sz="2000" i="1" dirty="0"/>
              <a:t>: </a:t>
            </a:r>
            <a:r>
              <a:rPr lang="en-GB" sz="2000" i="1" dirty="0" err="1">
                <a:latin typeface="+mn-lt"/>
              </a:rPr>
              <a:t>número</a:t>
            </a:r>
            <a:r>
              <a:rPr lang="en-GB" sz="2000" i="1" dirty="0">
                <a:latin typeface="+mn-lt"/>
              </a:rPr>
              <a:t> de bytes a </a:t>
            </a:r>
            <a:r>
              <a:rPr lang="en-GB" sz="2000" i="1" dirty="0" err="1">
                <a:latin typeface="+mn-lt"/>
              </a:rPr>
              <a:t>receber</a:t>
            </a:r>
            <a:r>
              <a:rPr lang="en-GB" sz="2000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mode:</a:t>
            </a:r>
            <a:r>
              <a:rPr lang="en-GB" sz="2000" dirty="0"/>
              <a:t> </a:t>
            </a:r>
            <a:r>
              <a:rPr lang="en-GB" sz="2000" i="1" dirty="0">
                <a:latin typeface="+mn-lt"/>
              </a:rPr>
              <a:t>TRUE </a:t>
            </a:r>
            <a:r>
              <a:rPr lang="en-GB" sz="2000" i="1" dirty="0" err="1">
                <a:latin typeface="+mn-lt"/>
              </a:rPr>
              <a:t>ou</a:t>
            </a:r>
            <a:r>
              <a:rPr lang="en-GB" sz="2000" i="1" dirty="0">
                <a:latin typeface="+mn-lt"/>
              </a:rPr>
              <a:t> FALSE. TRUE </a:t>
            </a:r>
            <a:r>
              <a:rPr lang="en-GB" sz="2000" i="1" dirty="0" err="1">
                <a:latin typeface="+mn-lt"/>
              </a:rPr>
              <a:t>envia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uma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mensagem</a:t>
            </a:r>
            <a:r>
              <a:rPr lang="en-GB" sz="2000" i="1" dirty="0">
                <a:latin typeface="+mn-lt"/>
              </a:rPr>
              <a:t> stop (P) </a:t>
            </a:r>
            <a:r>
              <a:rPr lang="en-GB" sz="2000" i="1" dirty="0" err="1">
                <a:latin typeface="+mn-lt"/>
              </a:rPr>
              <a:t>depois</a:t>
            </a:r>
            <a:r>
              <a:rPr lang="en-GB" sz="2000" i="1" dirty="0">
                <a:latin typeface="+mn-lt"/>
              </a:rPr>
              <a:t> do </a:t>
            </a:r>
            <a:r>
              <a:rPr lang="en-GB" sz="2000" i="1" dirty="0" err="1">
                <a:latin typeface="+mn-lt"/>
              </a:rPr>
              <a:t>pedido</a:t>
            </a:r>
            <a:r>
              <a:rPr lang="en-GB" sz="2000" i="1" dirty="0">
                <a:latin typeface="+mn-lt"/>
              </a:rPr>
              <a:t> e </a:t>
            </a:r>
            <a:r>
              <a:rPr lang="en-GB" sz="2000" i="1" dirty="0" err="1">
                <a:latin typeface="+mn-lt"/>
              </a:rPr>
              <a:t>receção</a:t>
            </a:r>
            <a:r>
              <a:rPr lang="en-GB" sz="2000" i="1" dirty="0">
                <a:latin typeface="+mn-lt"/>
              </a:rPr>
              <a:t> de </a:t>
            </a:r>
            <a:r>
              <a:rPr lang="en-GB" sz="2000" i="1" dirty="0" err="1">
                <a:latin typeface="+mn-lt"/>
              </a:rPr>
              <a:t>todos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os</a:t>
            </a:r>
            <a:r>
              <a:rPr lang="en-GB" sz="2000" i="1" dirty="0">
                <a:latin typeface="+mn-lt"/>
              </a:rPr>
              <a:t> bytes, </a:t>
            </a:r>
            <a:r>
              <a:rPr lang="en-GB" sz="2000" i="1" dirty="0" err="1">
                <a:latin typeface="+mn-lt"/>
              </a:rPr>
              <a:t>libertando</a:t>
            </a:r>
            <a:r>
              <a:rPr lang="en-GB" sz="2000" i="1" dirty="0">
                <a:latin typeface="+mn-lt"/>
              </a:rPr>
              <a:t> o bus. FALSE </a:t>
            </a:r>
            <a:r>
              <a:rPr lang="en-GB" sz="2000" i="1" dirty="0" err="1">
                <a:latin typeface="+mn-lt"/>
              </a:rPr>
              <a:t>envia</a:t>
            </a:r>
            <a:r>
              <a:rPr lang="en-GB" sz="2000" i="1" dirty="0">
                <a:latin typeface="+mn-lt"/>
              </a:rPr>
              <a:t> um </a:t>
            </a:r>
            <a:r>
              <a:rPr lang="en-GB" sz="2000" i="1" dirty="0" err="1">
                <a:latin typeface="+mn-lt"/>
              </a:rPr>
              <a:t>constante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reiniciar</a:t>
            </a:r>
            <a:r>
              <a:rPr lang="en-GB" sz="2000" i="1" dirty="0">
                <a:latin typeface="+mn-lt"/>
              </a:rPr>
              <a:t> (S) </a:t>
            </a:r>
            <a:r>
              <a:rPr lang="en-GB" sz="2000" i="1" dirty="0" err="1">
                <a:latin typeface="+mn-lt"/>
              </a:rPr>
              <a:t>depois</a:t>
            </a:r>
            <a:r>
              <a:rPr lang="en-GB" sz="2000" i="1" dirty="0">
                <a:latin typeface="+mn-lt"/>
              </a:rPr>
              <a:t> do </a:t>
            </a:r>
            <a:r>
              <a:rPr lang="en-GB" sz="2000" i="1" dirty="0" err="1">
                <a:latin typeface="+mn-lt"/>
              </a:rPr>
              <a:t>pedido</a:t>
            </a:r>
            <a:r>
              <a:rPr lang="en-GB" sz="2000" i="1" dirty="0">
                <a:latin typeface="+mn-lt"/>
              </a:rPr>
              <a:t>, </a:t>
            </a:r>
            <a:r>
              <a:rPr lang="en-GB" sz="2000" i="1" dirty="0" err="1">
                <a:latin typeface="+mn-lt"/>
              </a:rPr>
              <a:t>mantendo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assim</a:t>
            </a:r>
            <a:r>
              <a:rPr lang="en-GB" sz="2000" i="1" dirty="0">
                <a:latin typeface="+mn-lt"/>
              </a:rPr>
              <a:t> a </a:t>
            </a:r>
            <a:r>
              <a:rPr lang="en-GB" sz="2000" i="1" dirty="0" err="1">
                <a:latin typeface="+mn-lt"/>
              </a:rPr>
              <a:t>ligação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ativa</a:t>
            </a:r>
            <a:r>
              <a:rPr lang="en-GB" sz="2000" i="1" dirty="0">
                <a:latin typeface="+mn-lt"/>
              </a:rPr>
              <a:t>. </a:t>
            </a:r>
            <a:r>
              <a:rPr lang="en-GB" sz="2000" i="1" dirty="0" err="1">
                <a:latin typeface="+mn-lt"/>
              </a:rPr>
              <a:t>Esta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mensagem</a:t>
            </a:r>
            <a:r>
              <a:rPr lang="en-GB" sz="2000" i="1" dirty="0">
                <a:latin typeface="+mn-lt"/>
              </a:rPr>
              <a:t> é </a:t>
            </a:r>
            <a:r>
              <a:rPr lang="en-GB" sz="2000" i="1" dirty="0" err="1">
                <a:latin typeface="+mn-lt"/>
              </a:rPr>
              <a:t>solicitada</a:t>
            </a:r>
            <a:r>
              <a:rPr lang="en-GB" sz="2000" i="1" dirty="0">
                <a:latin typeface="+mn-lt"/>
              </a:rPr>
              <a:t> por </a:t>
            </a:r>
            <a:r>
              <a:rPr lang="en-GB" sz="2000" i="1" dirty="0" err="1">
                <a:latin typeface="+mn-lt"/>
              </a:rPr>
              <a:t>alguns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equipamentos</a:t>
            </a:r>
            <a:r>
              <a:rPr lang="en-GB" sz="2000" i="1" dirty="0">
                <a:latin typeface="+mn-lt"/>
              </a:rPr>
              <a:t> I</a:t>
            </a:r>
            <a:r>
              <a:rPr lang="en-GB" sz="2000" i="1" baseline="30000" dirty="0">
                <a:latin typeface="+mn-lt"/>
              </a:rPr>
              <a:t>2</a:t>
            </a:r>
            <a:r>
              <a:rPr lang="en-GB" sz="2000" i="1" dirty="0">
                <a:latin typeface="+mn-lt"/>
              </a:rPr>
              <a:t>C e é </a:t>
            </a:r>
            <a:r>
              <a:rPr lang="en-GB" sz="2000" i="1" dirty="0" err="1">
                <a:latin typeface="+mn-lt"/>
              </a:rPr>
              <a:t>opcional</a:t>
            </a:r>
            <a:r>
              <a:rPr lang="en-GB" sz="2000" i="1" dirty="0">
                <a:latin typeface="+mn-lt"/>
              </a:rPr>
              <a:t>. Este </a:t>
            </a:r>
            <a:r>
              <a:rPr lang="en-GB" sz="2000" i="1" dirty="0" err="1">
                <a:latin typeface="+mn-lt"/>
              </a:rPr>
              <a:t>valor</a:t>
            </a:r>
            <a:r>
              <a:rPr lang="en-GB" sz="2000" i="1" dirty="0">
                <a:latin typeface="+mn-lt"/>
              </a:rPr>
              <a:t> é true por </a:t>
            </a:r>
            <a:r>
              <a:rPr lang="en-GB" sz="2000" i="1" dirty="0" err="1">
                <a:latin typeface="+mn-lt"/>
              </a:rPr>
              <a:t>defeito</a:t>
            </a:r>
            <a:r>
              <a:rPr lang="en-GB" sz="2000" i="1" dirty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2FEDF942-6E29-474A-98BA-D2495931BC5F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A BIBLIOTECA DE FIOS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637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58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US" sz="2000" b="1" dirty="0" err="1"/>
              <a:t>Wire.available</a:t>
            </a:r>
            <a:r>
              <a:rPr lang="en-US" sz="2000" b="1" dirty="0"/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Sintaxe:</a:t>
            </a:r>
            <a:r>
              <a:rPr lang="en-US" sz="2000" i="1" dirty="0" err="1">
                <a:latin typeface="+mn-lt"/>
              </a:rPr>
              <a:t>Wire.available</a:t>
            </a:r>
            <a:r>
              <a:rPr lang="en-US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US" sz="2000" b="1" dirty="0" err="1"/>
              <a:t>Wire.read</a:t>
            </a:r>
            <a:r>
              <a:rPr lang="en-US" sz="2000" b="1" dirty="0"/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Sintaxe:</a:t>
            </a:r>
            <a:r>
              <a:rPr lang="en-US" sz="2000" i="1" dirty="0" err="1">
                <a:latin typeface="+mn-lt"/>
              </a:rPr>
              <a:t>Wire.read</a:t>
            </a:r>
            <a:r>
              <a:rPr lang="en-US" sz="2000" i="1" dirty="0">
                <a:latin typeface="+mn-lt"/>
              </a:rPr>
              <a:t>().</a:t>
            </a:r>
            <a:r>
              <a:rPr lang="en-US" sz="2000" i="1" dirty="0"/>
              <a:t>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US" sz="2000" b="1" dirty="0" err="1"/>
              <a:t>Wire.onReceive</a:t>
            </a:r>
            <a:r>
              <a:rPr lang="en-US" sz="2000" b="1" dirty="0"/>
              <a:t> 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Sintaxe:</a:t>
            </a:r>
            <a:r>
              <a:rPr lang="en-US" sz="2000" i="1" dirty="0" err="1">
                <a:latin typeface="+mn-lt"/>
              </a:rPr>
              <a:t>Wire.onReceive</a:t>
            </a:r>
            <a:r>
              <a:rPr lang="en-US" sz="2000" i="1" dirty="0">
                <a:latin typeface="+mn-lt"/>
              </a:rPr>
              <a:t>(function).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function: </a:t>
            </a:r>
            <a:r>
              <a:rPr lang="en-US" sz="2000" dirty="0" err="1">
                <a:latin typeface="+mn-lt"/>
              </a:rPr>
              <a:t>regista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função</a:t>
            </a:r>
            <a:r>
              <a:rPr lang="en-US" sz="2000" dirty="0">
                <a:latin typeface="+mn-lt"/>
              </a:rPr>
              <a:t> a ser </a:t>
            </a:r>
            <a:r>
              <a:rPr lang="en-US" sz="2000" dirty="0" err="1">
                <a:latin typeface="+mn-lt"/>
              </a:rPr>
              <a:t>chamada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quando</a:t>
            </a:r>
            <a:r>
              <a:rPr lang="en-US" sz="2000" dirty="0">
                <a:latin typeface="+mn-lt"/>
              </a:rPr>
              <a:t> um </a:t>
            </a:r>
            <a:r>
              <a:rPr lang="en-US" sz="2000" dirty="0" err="1">
                <a:latin typeface="+mn-lt"/>
              </a:rPr>
              <a:t>equipamento</a:t>
            </a:r>
            <a:r>
              <a:rPr lang="en-US" sz="2000" dirty="0">
                <a:latin typeface="+mn-lt"/>
              </a:rPr>
              <a:t> slave </a:t>
            </a:r>
            <a:r>
              <a:rPr lang="en-US" sz="2000" dirty="0" err="1">
                <a:latin typeface="+mn-lt"/>
              </a:rPr>
              <a:t>recebe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uma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transmissão</a:t>
            </a:r>
            <a:r>
              <a:rPr lang="en-US" sz="2000" dirty="0">
                <a:latin typeface="+mn-lt"/>
              </a:rPr>
              <a:t> de um </a:t>
            </a:r>
            <a:r>
              <a:rPr lang="en-US" sz="2000" dirty="0" err="1">
                <a:latin typeface="+mn-lt"/>
              </a:rPr>
              <a:t>mestre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Esta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função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normalmente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lê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os</a:t>
            </a:r>
            <a:r>
              <a:rPr lang="en-US" sz="2000" dirty="0">
                <a:latin typeface="+mn-lt"/>
              </a:rPr>
              <a:t> bytes que o </a:t>
            </a:r>
            <a:r>
              <a:rPr lang="en-US" sz="2000" dirty="0" err="1">
                <a:latin typeface="+mn-lt"/>
              </a:rPr>
              <a:t>mestre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escreve</a:t>
            </a:r>
            <a:r>
              <a:rPr lang="en-US" sz="2000" i="1" dirty="0">
                <a:latin typeface="+mn-lt"/>
              </a:rPr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US" sz="2000" b="1" dirty="0" err="1"/>
              <a:t>Wire.onRequest</a:t>
            </a:r>
            <a:r>
              <a:rPr lang="en-US" sz="2000" b="1" dirty="0"/>
              <a:t> 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Sintaxe:</a:t>
            </a:r>
            <a:r>
              <a:rPr lang="en-US" sz="2000" i="1" dirty="0" err="1"/>
              <a:t>Wire.onRequest</a:t>
            </a:r>
            <a:r>
              <a:rPr lang="en-US" sz="2000" i="1" dirty="0"/>
              <a:t>().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handler: </a:t>
            </a:r>
            <a:r>
              <a:rPr lang="en-US" sz="2000" dirty="0" err="1">
                <a:latin typeface="+mn-lt"/>
              </a:rPr>
              <a:t>função</a:t>
            </a:r>
            <a:r>
              <a:rPr lang="en-US" sz="2000" dirty="0">
                <a:latin typeface="+mn-lt"/>
              </a:rPr>
              <a:t> a ser </a:t>
            </a:r>
            <a:r>
              <a:rPr lang="en-US" sz="2000" dirty="0" err="1">
                <a:latin typeface="+mn-lt"/>
              </a:rPr>
              <a:t>chamada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sempre</a:t>
            </a:r>
            <a:r>
              <a:rPr lang="en-US" sz="2000" dirty="0">
                <a:latin typeface="+mn-lt"/>
              </a:rPr>
              <a:t> que o </a:t>
            </a:r>
            <a:r>
              <a:rPr lang="en-US" sz="2000" dirty="0" err="1">
                <a:latin typeface="+mn-lt"/>
              </a:rPr>
              <a:t>mestre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requisita</a:t>
            </a:r>
            <a:r>
              <a:rPr lang="en-US" sz="2000" dirty="0">
                <a:latin typeface="+mn-lt"/>
              </a:rPr>
              <a:t> dados </a:t>
            </a:r>
            <a:r>
              <a:rPr lang="en-US" sz="2000" dirty="0" err="1">
                <a:latin typeface="+mn-lt"/>
              </a:rPr>
              <a:t>dela</a:t>
            </a:r>
            <a:r>
              <a:rPr lang="en-US" sz="2000" dirty="0">
                <a:latin typeface="+mn-lt"/>
              </a:rPr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97C0052D-53FD-4FAF-AEAF-3157A11CFC5D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A BIBLIOTECA DE FIOS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069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4988263" cy="66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Antes de </a:t>
            </a:r>
            <a:r>
              <a:rPr lang="en-US" sz="2000" b="1" dirty="0" err="1"/>
              <a:t>iniciar</a:t>
            </a:r>
            <a:r>
              <a:rPr lang="en-US" sz="2000" b="1" dirty="0"/>
              <a:t>: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i="1" dirty="0"/>
              <a:t>Observe </a:t>
            </a:r>
            <a:r>
              <a:rPr lang="en-US" sz="2000" i="1" dirty="0" err="1"/>
              <a:t>os</a:t>
            </a:r>
            <a:r>
              <a:rPr lang="en-US" sz="2000" i="1" dirty="0"/>
              <a:t> </a:t>
            </a:r>
            <a:r>
              <a:rPr lang="en-US" sz="2000" i="1" dirty="0" err="1"/>
              <a:t>exemplos</a:t>
            </a:r>
            <a:r>
              <a:rPr lang="en-US" sz="2000" i="1" dirty="0"/>
              <a:t> que </a:t>
            </a:r>
            <a:r>
              <a:rPr lang="en-US" sz="2000" i="1" dirty="0" err="1"/>
              <a:t>existem</a:t>
            </a:r>
            <a:r>
              <a:rPr lang="en-US" sz="2000" i="1" dirty="0"/>
              <a:t> </a:t>
            </a:r>
            <a:r>
              <a:rPr lang="en-US" sz="2000" i="1" dirty="0" err="1"/>
              <a:t>nesta</a:t>
            </a:r>
            <a:r>
              <a:rPr lang="en-US" sz="2000" i="1" dirty="0"/>
              <a:t> </a:t>
            </a:r>
            <a:r>
              <a:rPr lang="en-US" sz="2000" i="1" dirty="0" err="1"/>
              <a:t>biblioteca</a:t>
            </a:r>
            <a:r>
              <a:rPr lang="en-US" sz="2000" i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+mn-lt"/>
              </a:rPr>
              <a:t>master_writer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configura</a:t>
            </a:r>
            <a:r>
              <a:rPr lang="en-US" sz="2000" dirty="0">
                <a:latin typeface="+mn-lt"/>
              </a:rPr>
              <a:t> o  Arduino </a:t>
            </a:r>
            <a:r>
              <a:rPr lang="en-US" sz="2000" dirty="0" err="1">
                <a:latin typeface="+mn-lt"/>
              </a:rPr>
              <a:t>como</a:t>
            </a:r>
            <a:r>
              <a:rPr lang="en-US" sz="2000" dirty="0">
                <a:latin typeface="+mn-lt"/>
              </a:rPr>
              <a:t> um </a:t>
            </a:r>
            <a:r>
              <a:rPr lang="en-US" sz="2000" dirty="0" err="1">
                <a:latin typeface="+mn-lt"/>
              </a:rPr>
              <a:t>aparelho</a:t>
            </a:r>
            <a:r>
              <a:rPr lang="en-US" sz="2000" dirty="0">
                <a:latin typeface="+mn-lt"/>
              </a:rPr>
              <a:t> I2C </a:t>
            </a:r>
            <a:r>
              <a:rPr lang="en-US" sz="2000" dirty="0" err="1">
                <a:latin typeface="+mn-lt"/>
              </a:rPr>
              <a:t>mestre</a:t>
            </a:r>
            <a:r>
              <a:rPr lang="en-US" sz="2000" dirty="0">
                <a:latin typeface="+mn-lt"/>
              </a:rPr>
              <a:t> para </a:t>
            </a:r>
            <a:r>
              <a:rPr lang="en-US" sz="2000" dirty="0" err="1">
                <a:latin typeface="+mn-lt"/>
              </a:rPr>
              <a:t>transmitir</a:t>
            </a:r>
            <a:r>
              <a:rPr lang="en-US" sz="2000" dirty="0">
                <a:latin typeface="+mn-lt"/>
              </a:rPr>
              <a:t> dados</a:t>
            </a:r>
            <a:r>
              <a:rPr lang="en-US" sz="2000" i="1" dirty="0">
                <a:latin typeface="+mn-lt"/>
              </a:rPr>
              <a:t>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+mn-lt"/>
              </a:rPr>
              <a:t>slave_receiver</a:t>
            </a:r>
            <a:r>
              <a:rPr lang="en-US" sz="2000" i="1" dirty="0"/>
              <a:t>: </a:t>
            </a:r>
            <a:r>
              <a:rPr lang="en-US" sz="2000" dirty="0" err="1">
                <a:latin typeface="+mn-lt"/>
              </a:rPr>
              <a:t>configura</a:t>
            </a:r>
            <a:r>
              <a:rPr lang="en-US" sz="2000" dirty="0">
                <a:latin typeface="+mn-lt"/>
              </a:rPr>
              <a:t> o  Arduino </a:t>
            </a:r>
            <a:r>
              <a:rPr lang="en-US" sz="2000" dirty="0" err="1">
                <a:latin typeface="+mn-lt"/>
              </a:rPr>
              <a:t>como</a:t>
            </a:r>
            <a:r>
              <a:rPr lang="en-US" sz="2000" dirty="0">
                <a:latin typeface="+mn-lt"/>
              </a:rPr>
              <a:t> um </a:t>
            </a:r>
            <a:r>
              <a:rPr lang="en-US" sz="2000" dirty="0" err="1">
                <a:latin typeface="+mn-lt"/>
              </a:rPr>
              <a:t>recetor</a:t>
            </a:r>
            <a:r>
              <a:rPr lang="en-US" sz="2000" dirty="0">
                <a:latin typeface="+mn-lt"/>
              </a:rPr>
              <a:t> de dados slave</a:t>
            </a:r>
            <a:r>
              <a:rPr lang="en-US" sz="2000" i="1" dirty="0"/>
              <a:t>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+mn-lt"/>
              </a:rPr>
              <a:t>master_reader</a:t>
            </a:r>
            <a:r>
              <a:rPr lang="en-US" sz="2000" i="1" dirty="0">
                <a:latin typeface="+mn-lt"/>
              </a:rPr>
              <a:t>:</a:t>
            </a:r>
            <a:r>
              <a:rPr lang="en-US" sz="2000" i="1" dirty="0"/>
              <a:t> </a:t>
            </a:r>
            <a:r>
              <a:rPr lang="en-US" sz="2000" dirty="0" err="1">
                <a:latin typeface="+mn-lt"/>
              </a:rPr>
              <a:t>configura</a:t>
            </a:r>
            <a:r>
              <a:rPr lang="en-US" sz="2000" dirty="0">
                <a:latin typeface="+mn-lt"/>
              </a:rPr>
              <a:t> o Arduino </a:t>
            </a:r>
            <a:r>
              <a:rPr lang="en-US" sz="2000" dirty="0" err="1">
                <a:latin typeface="+mn-lt"/>
              </a:rPr>
              <a:t>como</a:t>
            </a:r>
            <a:r>
              <a:rPr lang="en-US" sz="2000" dirty="0">
                <a:latin typeface="+mn-lt"/>
              </a:rPr>
              <a:t> um </a:t>
            </a:r>
            <a:r>
              <a:rPr lang="en-US" sz="2000" dirty="0" err="1">
                <a:latin typeface="+mn-lt"/>
              </a:rPr>
              <a:t>recetor</a:t>
            </a:r>
            <a:r>
              <a:rPr lang="en-US" sz="2000" dirty="0">
                <a:latin typeface="+mn-lt"/>
              </a:rPr>
              <a:t> de dados </a:t>
            </a:r>
            <a:r>
              <a:rPr lang="en-US" sz="2000" dirty="0" err="1">
                <a:latin typeface="+mn-lt"/>
              </a:rPr>
              <a:t>mestre</a:t>
            </a:r>
            <a:r>
              <a:rPr lang="en-US" sz="2000" i="1" dirty="0"/>
              <a:t>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+mn-lt"/>
              </a:rPr>
              <a:t>slave_sender</a:t>
            </a:r>
            <a:r>
              <a:rPr lang="en-US" sz="2000" i="1" dirty="0">
                <a:latin typeface="+mn-lt"/>
              </a:rPr>
              <a:t>:</a:t>
            </a:r>
            <a:r>
              <a:rPr lang="en-US" sz="2000" i="1" dirty="0"/>
              <a:t> </a:t>
            </a:r>
            <a:r>
              <a:rPr lang="en-US" sz="2000" dirty="0" err="1">
                <a:latin typeface="+mn-lt"/>
              </a:rPr>
              <a:t>configura</a:t>
            </a:r>
            <a:r>
              <a:rPr lang="en-US" sz="2000" dirty="0">
                <a:latin typeface="+mn-lt"/>
              </a:rPr>
              <a:t> o Arduino </a:t>
            </a:r>
            <a:r>
              <a:rPr lang="en-US" sz="2000" dirty="0" err="1">
                <a:latin typeface="+mn-lt"/>
              </a:rPr>
              <a:t>como</a:t>
            </a:r>
            <a:r>
              <a:rPr lang="en-US" sz="2000" dirty="0">
                <a:latin typeface="+mn-lt"/>
              </a:rPr>
              <a:t> um </a:t>
            </a:r>
            <a:r>
              <a:rPr lang="en-US" sz="2000" dirty="0" err="1">
                <a:latin typeface="+mn-lt"/>
              </a:rPr>
              <a:t>aparelho</a:t>
            </a:r>
            <a:r>
              <a:rPr lang="en-US" sz="2000" dirty="0">
                <a:latin typeface="+mn-lt"/>
              </a:rPr>
              <a:t> I2C </a:t>
            </a:r>
            <a:r>
              <a:rPr lang="en-US" sz="2000" dirty="0" err="1">
                <a:latin typeface="+mn-lt"/>
              </a:rPr>
              <a:t>mestre</a:t>
            </a:r>
            <a:r>
              <a:rPr lang="en-US" sz="2000" dirty="0">
                <a:latin typeface="+mn-lt"/>
              </a:rPr>
              <a:t> para </a:t>
            </a:r>
            <a:r>
              <a:rPr lang="en-US" sz="2000" dirty="0" err="1">
                <a:latin typeface="+mn-lt"/>
              </a:rPr>
              <a:t>transmitir</a:t>
            </a:r>
            <a:r>
              <a:rPr lang="en-US" sz="2000" dirty="0">
                <a:latin typeface="+mn-lt"/>
              </a:rPr>
              <a:t> dados.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pic>
        <p:nvPicPr>
          <p:cNvPr id="9" name="Imagen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29" y="1742486"/>
            <a:ext cx="3775587" cy="3537437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603F4604-DA47-4D87-8FA3-63DABBE9FED7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A BIBLIOTECA DE FIOS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756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418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THE SRF02 ULTRASONIC RANGE FINDER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Princípios</a:t>
            </a:r>
            <a:r>
              <a:rPr lang="en-US" sz="2000" b="1" dirty="0"/>
              <a:t> de </a:t>
            </a:r>
            <a:r>
              <a:rPr lang="en-US" sz="2000" b="1" dirty="0" err="1"/>
              <a:t>Funcionamento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De 20 </a:t>
            </a:r>
            <a:r>
              <a:rPr lang="en-US" sz="2000" dirty="0" err="1">
                <a:latin typeface="+mn-lt"/>
              </a:rPr>
              <a:t>KHz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diante</a:t>
            </a:r>
            <a:r>
              <a:rPr lang="en-US" sz="2000" i="1" dirty="0">
                <a:latin typeface="+mn-lt"/>
              </a:rPr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latin typeface="+mn-lt"/>
              </a:rPr>
              <a:t>Uma </a:t>
            </a:r>
            <a:r>
              <a:rPr lang="en-GB" sz="2000" dirty="0" err="1">
                <a:latin typeface="+mn-lt"/>
              </a:rPr>
              <a:t>cápsula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emite</a:t>
            </a:r>
            <a:r>
              <a:rPr lang="en-GB" sz="2000" dirty="0">
                <a:latin typeface="+mn-lt"/>
              </a:rPr>
              <a:t> um </a:t>
            </a:r>
            <a:r>
              <a:rPr lang="en-GB" sz="2000" dirty="0" err="1">
                <a:latin typeface="+mn-lt"/>
              </a:rPr>
              <a:t>sinal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ultrasónico</a:t>
            </a:r>
            <a:r>
              <a:rPr lang="en-GB" sz="2000" dirty="0">
                <a:latin typeface="+mn-lt"/>
              </a:rPr>
              <a:t>. Este </a:t>
            </a:r>
            <a:r>
              <a:rPr lang="en-GB" sz="2000" dirty="0" err="1">
                <a:latin typeface="+mn-lt"/>
              </a:rPr>
              <a:t>aspeto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elimina</a:t>
            </a:r>
            <a:r>
              <a:rPr lang="en-GB" sz="2000" dirty="0">
                <a:latin typeface="+mn-lt"/>
              </a:rPr>
              <a:t> um </a:t>
            </a:r>
            <a:r>
              <a:rPr lang="en-GB" sz="2000" dirty="0" err="1">
                <a:latin typeface="+mn-lt"/>
              </a:rPr>
              <a:t>objeto</a:t>
            </a:r>
            <a:r>
              <a:rPr lang="en-GB" sz="2000" dirty="0">
                <a:latin typeface="+mn-lt"/>
              </a:rPr>
              <a:t> e </a:t>
            </a:r>
            <a:r>
              <a:rPr lang="en-GB" sz="2000" dirty="0" err="1">
                <a:latin typeface="+mn-lt"/>
              </a:rPr>
              <a:t>cria</a:t>
            </a:r>
            <a:r>
              <a:rPr lang="en-GB" sz="2000" dirty="0">
                <a:latin typeface="+mn-lt"/>
              </a:rPr>
              <a:t> um eco que </a:t>
            </a:r>
            <a:r>
              <a:rPr lang="en-GB" sz="2000" dirty="0" err="1">
                <a:latin typeface="+mn-lt"/>
              </a:rPr>
              <a:t>regressa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ao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dedo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médio</a:t>
            </a:r>
            <a:r>
              <a:rPr lang="en-GB" sz="2000" dirty="0">
                <a:latin typeface="+mn-lt"/>
              </a:rPr>
              <a:t>. </a:t>
            </a:r>
            <a:r>
              <a:rPr lang="en-GB" sz="2000" dirty="0" err="1">
                <a:latin typeface="+mn-lt"/>
              </a:rPr>
              <a:t>Depois</a:t>
            </a:r>
            <a:r>
              <a:rPr lang="en-GB" sz="2000" dirty="0">
                <a:latin typeface="+mn-lt"/>
              </a:rPr>
              <a:t>, </a:t>
            </a:r>
            <a:r>
              <a:rPr lang="en-GB" sz="2000" dirty="0" err="1">
                <a:latin typeface="+mn-lt"/>
              </a:rPr>
              <a:t>mede</a:t>
            </a:r>
            <a:r>
              <a:rPr lang="en-GB" sz="2000" dirty="0">
                <a:latin typeface="+mn-lt"/>
              </a:rPr>
              <a:t> o tempo </a:t>
            </a:r>
            <a:r>
              <a:rPr lang="en-GB" sz="2000" dirty="0" err="1">
                <a:latin typeface="+mn-lt"/>
              </a:rPr>
              <a:t>passado</a:t>
            </a:r>
            <a:r>
              <a:rPr lang="en-GB" sz="2000" dirty="0">
                <a:latin typeface="+mn-lt"/>
              </a:rPr>
              <a:t> entre o </a:t>
            </a:r>
            <a:r>
              <a:rPr lang="en-GB" sz="2000" dirty="0" err="1">
                <a:latin typeface="+mn-lt"/>
              </a:rPr>
              <a:t>sinal</a:t>
            </a:r>
            <a:r>
              <a:rPr lang="en-GB" sz="2000" dirty="0">
                <a:latin typeface="+mn-lt"/>
              </a:rPr>
              <a:t> e o eco.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dirty="0" err="1">
                <a:latin typeface="+mn-lt"/>
              </a:rPr>
              <a:t>Ondas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ultrasonicas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movem</a:t>
            </a:r>
            <a:r>
              <a:rPr lang="en-GB" sz="2000" dirty="0">
                <a:latin typeface="+mn-lt"/>
              </a:rPr>
              <a:t>-se à </a:t>
            </a:r>
            <a:r>
              <a:rPr lang="en-GB" sz="2000" dirty="0" err="1">
                <a:latin typeface="+mn-lt"/>
              </a:rPr>
              <a:t>velocidade</a:t>
            </a:r>
            <a:r>
              <a:rPr lang="en-GB" sz="2000" dirty="0">
                <a:latin typeface="+mn-lt"/>
              </a:rPr>
              <a:t> do </a:t>
            </a:r>
            <a:r>
              <a:rPr lang="en-GB" sz="2000" dirty="0" err="1">
                <a:latin typeface="+mn-lt"/>
              </a:rPr>
              <a:t>som</a:t>
            </a:r>
            <a:r>
              <a:rPr lang="en-GB" sz="2000" dirty="0">
                <a:latin typeface="+mn-lt"/>
              </a:rPr>
              <a:t>: 343 m/s </a:t>
            </a:r>
            <a:r>
              <a:rPr lang="en-GB" sz="2000" dirty="0" err="1">
                <a:latin typeface="+mn-lt"/>
              </a:rPr>
              <a:t>através</a:t>
            </a:r>
            <a:r>
              <a:rPr lang="en-GB" sz="2000" dirty="0">
                <a:latin typeface="+mn-lt"/>
              </a:rPr>
              <a:t> do </a:t>
            </a:r>
            <a:r>
              <a:rPr lang="en-GB" sz="2000" dirty="0" err="1">
                <a:latin typeface="+mn-lt"/>
              </a:rPr>
              <a:t>ar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ao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nível</a:t>
            </a:r>
            <a:r>
              <a:rPr lang="en-GB" sz="2000" dirty="0">
                <a:latin typeface="+mn-lt"/>
              </a:rPr>
              <a:t> do mar a </a:t>
            </a:r>
            <a:r>
              <a:rPr lang="en-GB" sz="2000" dirty="0" err="1">
                <a:latin typeface="+mn-lt"/>
              </a:rPr>
              <a:t>uma</a:t>
            </a:r>
            <a:r>
              <a:rPr lang="en-GB" sz="2000" dirty="0">
                <a:latin typeface="+mn-lt"/>
              </a:rPr>
              <a:t> temperature de 20ºC e </a:t>
            </a:r>
            <a:r>
              <a:rPr lang="en-GB" sz="2000" dirty="0" err="1">
                <a:latin typeface="+mn-lt"/>
              </a:rPr>
              <a:t>humidade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relativa</a:t>
            </a:r>
            <a:r>
              <a:rPr lang="en-GB" sz="2000" dirty="0">
                <a:latin typeface="+mn-lt"/>
              </a:rPr>
              <a:t> de 50%.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56766"/>
              </p:ext>
            </p:extLst>
          </p:nvPr>
        </p:nvGraphicFramePr>
        <p:xfrm>
          <a:off x="805201" y="4509491"/>
          <a:ext cx="7704618" cy="17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95">
                <a:tc>
                  <a:txBody>
                    <a:bodyPr/>
                    <a:lstStyle/>
                    <a:p>
                      <a:r>
                        <a:rPr lang="pt-PT" dirty="0"/>
                        <a:t>Distância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95">
                <a:tc>
                  <a:txBody>
                    <a:bodyPr/>
                    <a:lstStyle/>
                    <a:p>
                      <a:r>
                        <a:rPr lang="pt-PT" dirty="0"/>
                        <a:t>1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0.00002915 “ = 0.02915 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 = 29.15 µS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(1 / 343) /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95">
                <a:tc>
                  <a:txBody>
                    <a:bodyPr/>
                    <a:lstStyle/>
                    <a:p>
                      <a:r>
                        <a:rPr lang="pt-PT" dirty="0"/>
                        <a:t>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0.002915 ” = 2.915 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  = 2915 µS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 / 343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95">
                <a:tc>
                  <a:txBody>
                    <a:bodyPr/>
                    <a:lstStyle/>
                    <a:p>
                      <a:r>
                        <a:rPr lang="pt-PT" dirty="0"/>
                        <a:t>1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2.915 “ = 2915 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 = 2915000 µS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(1 / 343) * 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id="{EACE1618-0D41-4B19-8163-AF696E77ED27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2796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89574"/>
            <a:ext cx="8454134" cy="559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1800" b="1" dirty="0"/>
              <a:t>SRF02 – CARACTERÍSTICAS E LIGAÇÕES</a:t>
            </a:r>
            <a:endParaRPr lang="el-GR" sz="18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1800" b="1" dirty="0" err="1"/>
              <a:t>Características</a:t>
            </a:r>
            <a:r>
              <a:rPr lang="en-US" sz="1800" b="1" dirty="0"/>
              <a:t> </a:t>
            </a:r>
            <a:r>
              <a:rPr lang="en-US" sz="1800" b="1" dirty="0" err="1"/>
              <a:t>importantes</a:t>
            </a:r>
            <a:r>
              <a:rPr lang="en-US" sz="1800" b="1" dirty="0"/>
              <a:t> do detector de </a:t>
            </a:r>
            <a:r>
              <a:rPr lang="en-US" sz="1800" b="1" dirty="0" err="1"/>
              <a:t>medidas</a:t>
            </a:r>
            <a:r>
              <a:rPr lang="en-US" sz="1800" b="1" dirty="0"/>
              <a:t> </a:t>
            </a:r>
            <a:r>
              <a:rPr lang="en-US" sz="1800" b="1" dirty="0" err="1"/>
              <a:t>ultrasónico</a:t>
            </a:r>
            <a:r>
              <a:rPr lang="en-US" sz="1800" b="1" dirty="0"/>
              <a:t> SRF02: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+mn-lt"/>
              </a:rPr>
              <a:t>Média</a:t>
            </a:r>
            <a:r>
              <a:rPr lang="en-US" sz="1800" dirty="0">
                <a:latin typeface="+mn-lt"/>
              </a:rPr>
              <a:t>: de 16 cm a 6 m (</a:t>
            </a:r>
            <a:r>
              <a:rPr lang="en-US" sz="1800" dirty="0" err="1">
                <a:latin typeface="+mn-lt"/>
              </a:rPr>
              <a:t>em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teoria</a:t>
            </a:r>
            <a:r>
              <a:rPr lang="en-US" sz="1800" dirty="0">
                <a:latin typeface="+mn-lt"/>
              </a:rPr>
              <a:t>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+mn-lt"/>
              </a:rPr>
              <a:t>Energia</a:t>
            </a:r>
            <a:r>
              <a:rPr lang="en-US" sz="1800" dirty="0">
                <a:latin typeface="+mn-lt"/>
              </a:rPr>
              <a:t>: + 5 V a 4 mA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+mn-lt"/>
              </a:rPr>
              <a:t>Frequência</a:t>
            </a:r>
            <a:r>
              <a:rPr lang="en-US" sz="1800" dirty="0">
                <a:latin typeface="+mn-lt"/>
              </a:rPr>
              <a:t> Ultrasonic: 40 MHz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+mn-lt"/>
              </a:rPr>
              <a:t>Tamanho</a:t>
            </a:r>
            <a:r>
              <a:rPr lang="en-US" sz="1800" dirty="0">
                <a:latin typeface="+mn-lt"/>
              </a:rPr>
              <a:t>: 24 mm x 20 mm x 17 mm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+mn-lt"/>
              </a:rPr>
              <a:t>Ganho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Analógico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err="1">
                <a:latin typeface="+mn-lt"/>
              </a:rPr>
              <a:t>Controlo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automático</a:t>
            </a:r>
            <a:r>
              <a:rPr lang="en-US" sz="1800" dirty="0">
                <a:latin typeface="+mn-lt"/>
              </a:rPr>
              <a:t> de </a:t>
            </a:r>
            <a:r>
              <a:rPr lang="en-US" sz="1800" dirty="0" err="1">
                <a:latin typeface="+mn-lt"/>
              </a:rPr>
              <a:t>ganho</a:t>
            </a:r>
            <a:r>
              <a:rPr lang="en-US" sz="1800" dirty="0">
                <a:latin typeface="+mn-lt"/>
              </a:rPr>
              <a:t> de 64 </a:t>
            </a:r>
            <a:r>
              <a:rPr lang="en-US" sz="1800" dirty="0" err="1">
                <a:latin typeface="+mn-lt"/>
              </a:rPr>
              <a:t>etapas</a:t>
            </a:r>
            <a:endParaRPr lang="en-US" sz="18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+mn-lt"/>
              </a:rPr>
              <a:t>Modos</a:t>
            </a:r>
            <a:r>
              <a:rPr lang="en-US" sz="1800" dirty="0">
                <a:latin typeface="+mn-lt"/>
              </a:rPr>
              <a:t> de </a:t>
            </a:r>
            <a:r>
              <a:rPr lang="en-US" sz="1800" dirty="0" err="1">
                <a:latin typeface="+mn-lt"/>
              </a:rPr>
              <a:t>Ligação</a:t>
            </a:r>
            <a:r>
              <a:rPr lang="en-US" sz="1800" dirty="0">
                <a:latin typeface="+mn-lt"/>
              </a:rPr>
              <a:t>: 1 – Bus I2C </a:t>
            </a:r>
            <a:r>
              <a:rPr lang="en-US" sz="1800" dirty="0" err="1">
                <a:latin typeface="+mn-lt"/>
              </a:rPr>
              <a:t>Padrão</a:t>
            </a:r>
            <a:r>
              <a:rPr lang="en-US" sz="1800" dirty="0">
                <a:latin typeface="+mn-lt"/>
              </a:rPr>
              <a:t>; 2 – Bus </a:t>
            </a:r>
            <a:r>
              <a:rPr lang="en-US" sz="1800" dirty="0" err="1">
                <a:latin typeface="+mn-lt"/>
              </a:rPr>
              <a:t>em</a:t>
            </a:r>
            <a:r>
              <a:rPr lang="en-US" sz="1800" dirty="0">
                <a:latin typeface="+mn-lt"/>
              </a:rPr>
              <a:t> Série (</a:t>
            </a:r>
            <a:r>
              <a:rPr lang="en-US" sz="1800" dirty="0" err="1">
                <a:latin typeface="+mn-lt"/>
              </a:rPr>
              <a:t>liga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até</a:t>
            </a:r>
            <a:r>
              <a:rPr lang="en-US" sz="1800" dirty="0">
                <a:latin typeface="+mn-lt"/>
              </a:rPr>
              <a:t> 16 </a:t>
            </a:r>
            <a:r>
              <a:rPr lang="en-US" sz="1800" dirty="0" err="1">
                <a:latin typeface="+mn-lt"/>
              </a:rPr>
              <a:t>equipamentos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até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qualquer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tipo</a:t>
            </a:r>
            <a:r>
              <a:rPr lang="en-US" sz="1800" dirty="0">
                <a:latin typeface="+mn-lt"/>
              </a:rPr>
              <a:t> de entrada UART </a:t>
            </a:r>
            <a:r>
              <a:rPr lang="en-US" sz="1800" dirty="0" err="1">
                <a:latin typeface="+mn-lt"/>
              </a:rPr>
              <a:t>em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série</a:t>
            </a:r>
            <a:r>
              <a:rPr lang="en-US" sz="1800" dirty="0">
                <a:latin typeface="+mn-lt"/>
              </a:rPr>
              <a:t>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+mn-lt"/>
              </a:rPr>
              <a:t>Sintonização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Automática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err="1">
                <a:latin typeface="+mn-lt"/>
              </a:rPr>
              <a:t>Não</a:t>
            </a:r>
            <a:r>
              <a:rPr lang="en-US" sz="1800" dirty="0">
                <a:latin typeface="+mn-lt"/>
              </a:rPr>
              <a:t> é </a:t>
            </a:r>
            <a:r>
              <a:rPr lang="en-US" sz="1800" dirty="0" err="1">
                <a:latin typeface="+mn-lt"/>
              </a:rPr>
              <a:t>necessária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calibração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apenas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ligar</a:t>
            </a:r>
            <a:r>
              <a:rPr lang="en-US" sz="1800" dirty="0">
                <a:latin typeface="+mn-lt"/>
              </a:rPr>
              <a:t> e </a:t>
            </a:r>
            <a:r>
              <a:rPr lang="en-US" sz="1800" dirty="0" err="1">
                <a:latin typeface="+mn-lt"/>
              </a:rPr>
              <a:t>já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está</a:t>
            </a:r>
            <a:endParaRPr lang="en-US" sz="18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+mn-lt"/>
              </a:rPr>
              <a:t>Unidades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err="1">
                <a:latin typeface="+mn-lt"/>
              </a:rPr>
              <a:t>Média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relatada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em</a:t>
            </a:r>
            <a:r>
              <a:rPr lang="en-US" sz="1800" dirty="0">
                <a:latin typeface="+mn-lt"/>
              </a:rPr>
              <a:t> µS, mm </a:t>
            </a:r>
            <a:r>
              <a:rPr lang="en-US" sz="1800" dirty="0" err="1">
                <a:latin typeface="+mn-lt"/>
              </a:rPr>
              <a:t>ou</a:t>
            </a:r>
            <a:r>
              <a:rPr lang="en-US" sz="1800" dirty="0">
                <a:latin typeface="+mn-lt"/>
              </a:rPr>
              <a:t> inches.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O </a:t>
            </a:r>
            <a:r>
              <a:rPr lang="en-US" sz="1800" dirty="0" err="1">
                <a:latin typeface="+mn-lt"/>
              </a:rPr>
              <a:t>endereço</a:t>
            </a:r>
            <a:r>
              <a:rPr lang="en-US" sz="1800" dirty="0">
                <a:latin typeface="+mn-lt"/>
              </a:rPr>
              <a:t> de </a:t>
            </a:r>
            <a:r>
              <a:rPr lang="en-US" sz="1800" dirty="0" err="1">
                <a:latin typeface="+mn-lt"/>
              </a:rPr>
              <a:t>transporte</a:t>
            </a:r>
            <a:r>
              <a:rPr lang="en-US" sz="1800" dirty="0">
                <a:latin typeface="+mn-lt"/>
              </a:rPr>
              <a:t> por </a:t>
            </a:r>
            <a:r>
              <a:rPr lang="en-US" sz="1800" dirty="0" err="1">
                <a:latin typeface="+mn-lt"/>
              </a:rPr>
              <a:t>defeito</a:t>
            </a:r>
            <a:r>
              <a:rPr lang="en-US" sz="1800" dirty="0">
                <a:latin typeface="+mn-lt"/>
              </a:rPr>
              <a:t> do SRF02 é 224 (0xE0). </a:t>
            </a:r>
            <a:r>
              <a:rPr lang="en-US" sz="1800" dirty="0" err="1">
                <a:latin typeface="+mn-lt"/>
              </a:rPr>
              <a:t>Pode</a:t>
            </a:r>
            <a:r>
              <a:rPr lang="en-US" sz="1800" dirty="0">
                <a:latin typeface="+mn-lt"/>
              </a:rPr>
              <a:t> ser </a:t>
            </a:r>
            <a:r>
              <a:rPr lang="en-US" sz="1800" dirty="0" err="1">
                <a:latin typeface="+mn-lt"/>
              </a:rPr>
              <a:t>alterado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pelo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utilizador</a:t>
            </a:r>
            <a:r>
              <a:rPr lang="en-US" sz="1800" dirty="0">
                <a:latin typeface="+mn-lt"/>
              </a:rPr>
              <a:t> para </a:t>
            </a:r>
            <a:r>
              <a:rPr lang="en-US" sz="1800" dirty="0" err="1">
                <a:latin typeface="+mn-lt"/>
              </a:rPr>
              <a:t>qualquer</a:t>
            </a:r>
            <a:r>
              <a:rPr lang="en-US" sz="1800" dirty="0">
                <a:latin typeface="+mn-lt"/>
              </a:rPr>
              <a:t> um dos </a:t>
            </a:r>
            <a:r>
              <a:rPr lang="en-US" sz="1800" dirty="0" err="1">
                <a:latin typeface="+mn-lt"/>
              </a:rPr>
              <a:t>seguintes</a:t>
            </a:r>
            <a:r>
              <a:rPr lang="en-US" sz="1800" dirty="0">
                <a:latin typeface="+mn-lt"/>
              </a:rPr>
              <a:t> 16 </a:t>
            </a:r>
            <a:r>
              <a:rPr lang="en-US" sz="1800" dirty="0" err="1">
                <a:latin typeface="+mn-lt"/>
              </a:rPr>
              <a:t>endereços</a:t>
            </a:r>
            <a:r>
              <a:rPr lang="en-US" sz="1800" dirty="0">
                <a:latin typeface="+mn-lt"/>
              </a:rPr>
              <a:t>: E0, E2, E4, E6, E8, EA, EC, EE, F0, F2, F4, F6, F8, FA, FC </a:t>
            </a:r>
            <a:r>
              <a:rPr lang="en-US" sz="1800" dirty="0" err="1">
                <a:latin typeface="+mn-lt"/>
              </a:rPr>
              <a:t>ou</a:t>
            </a:r>
            <a:r>
              <a:rPr lang="en-US" sz="1800" dirty="0">
                <a:latin typeface="+mn-lt"/>
              </a:rPr>
              <a:t> FE, por </a:t>
            </a:r>
            <a:r>
              <a:rPr lang="en-US" sz="1800" dirty="0" err="1">
                <a:latin typeface="+mn-lt"/>
              </a:rPr>
              <a:t>isso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podem</a:t>
            </a:r>
            <a:r>
              <a:rPr lang="en-US" sz="1800" dirty="0">
                <a:latin typeface="+mn-lt"/>
              </a:rPr>
              <a:t> ser </a:t>
            </a:r>
            <a:r>
              <a:rPr lang="en-US" sz="1800" dirty="0" err="1">
                <a:latin typeface="+mn-lt"/>
              </a:rPr>
              <a:t>utilizados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até</a:t>
            </a:r>
            <a:r>
              <a:rPr lang="en-US" sz="1800" dirty="0">
                <a:latin typeface="+mn-lt"/>
              </a:rPr>
              <a:t> 16 </a:t>
            </a:r>
            <a:r>
              <a:rPr lang="en-US" sz="1800" dirty="0" err="1">
                <a:latin typeface="+mn-lt"/>
              </a:rPr>
              <a:t>endereços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diferentes</a:t>
            </a:r>
            <a:r>
              <a:rPr lang="en-US" sz="1800" dirty="0">
                <a:latin typeface="+mn-lt"/>
              </a:rPr>
              <a:t>.</a:t>
            </a:r>
            <a:endParaRPr lang="en-US" sz="18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57F015D5-E271-4197-907E-57367C379250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463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14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b="1" dirty="0"/>
              <a:t>SRF02 – CARACTERÍSTICAS E LIGAÇÕES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i="1" dirty="0"/>
              <a:t>O SRF02 </a:t>
            </a:r>
            <a:r>
              <a:rPr lang="en-GB" sz="2000" i="1" dirty="0" err="1"/>
              <a:t>funciona</a:t>
            </a:r>
            <a:r>
              <a:rPr lang="en-GB" sz="2000" i="1" dirty="0"/>
              <a:t> </a:t>
            </a:r>
            <a:r>
              <a:rPr lang="en-GB" sz="2000" i="1" dirty="0" err="1"/>
              <a:t>como</a:t>
            </a:r>
            <a:r>
              <a:rPr lang="en-GB" sz="2000" i="1" dirty="0"/>
              <a:t> um </a:t>
            </a:r>
            <a:r>
              <a:rPr lang="en-GB" sz="2000" i="1" dirty="0" err="1"/>
              <a:t>aparelho</a:t>
            </a:r>
            <a:r>
              <a:rPr lang="en-GB" sz="2000" i="1" dirty="0"/>
              <a:t> </a:t>
            </a:r>
            <a:r>
              <a:rPr lang="en-GB" sz="2000" i="1" dirty="0" err="1"/>
              <a:t>escravo</a:t>
            </a:r>
            <a:r>
              <a:rPr lang="en-GB" sz="2000" i="1" dirty="0"/>
              <a:t> I2C e </a:t>
            </a:r>
            <a:r>
              <a:rPr lang="en-GB" sz="2000" i="1" dirty="0" err="1"/>
              <a:t>inclui</a:t>
            </a:r>
            <a:r>
              <a:rPr lang="en-GB" sz="2000" i="1" dirty="0"/>
              <a:t> o </a:t>
            </a:r>
            <a:r>
              <a:rPr lang="en-GB" sz="2000" i="1" dirty="0" err="1"/>
              <a:t>seu</a:t>
            </a:r>
            <a:r>
              <a:rPr lang="en-GB" sz="2000" i="1" dirty="0"/>
              <a:t> </a:t>
            </a:r>
            <a:r>
              <a:rPr lang="en-GB" sz="2000" i="1" dirty="0" err="1"/>
              <a:t>próprio</a:t>
            </a:r>
            <a:r>
              <a:rPr lang="en-GB" sz="2000" i="1" dirty="0"/>
              <a:t> </a:t>
            </a:r>
            <a:r>
              <a:rPr lang="en-GB" sz="2000" i="1" dirty="0" err="1"/>
              <a:t>controlador</a:t>
            </a:r>
            <a:r>
              <a:rPr lang="en-GB" sz="2000" i="1" dirty="0"/>
              <a:t> </a:t>
            </a:r>
            <a:r>
              <a:rPr lang="en-GB" sz="2000" i="1" dirty="0" err="1"/>
              <a:t>responsável</a:t>
            </a:r>
            <a:r>
              <a:rPr lang="en-GB" sz="2000" i="1" dirty="0"/>
              <a:t> </a:t>
            </a:r>
            <a:r>
              <a:rPr lang="en-GB" sz="2000" i="1" dirty="0" err="1"/>
              <a:t>pelas</a:t>
            </a:r>
            <a:r>
              <a:rPr lang="en-GB" sz="2000" i="1" dirty="0"/>
              <a:t> </a:t>
            </a:r>
            <a:r>
              <a:rPr lang="en-GB" sz="2000" i="1" dirty="0" err="1"/>
              <a:t>medições</a:t>
            </a:r>
            <a:r>
              <a:rPr lang="en-GB" sz="2000" i="1" dirty="0"/>
              <a:t> e </a:t>
            </a:r>
            <a:r>
              <a:rPr lang="en-GB" sz="2000" i="1" dirty="0" err="1"/>
              <a:t>calibrações</a:t>
            </a:r>
            <a:r>
              <a:rPr lang="en-GB" sz="2000" i="1" dirty="0"/>
              <a:t> e </a:t>
            </a:r>
            <a:r>
              <a:rPr lang="en-GB" sz="2000" i="1" dirty="0" err="1"/>
              <a:t>posteriormente</a:t>
            </a:r>
            <a:r>
              <a:rPr lang="en-GB" sz="2000" i="1" dirty="0"/>
              <a:t> por </a:t>
            </a:r>
            <a:r>
              <a:rPr lang="en-GB" sz="2000" i="1" dirty="0" err="1"/>
              <a:t>transmiti</a:t>
            </a:r>
            <a:r>
              <a:rPr lang="en-GB" sz="2000" i="1" dirty="0"/>
              <a:t>-las para o </a:t>
            </a:r>
            <a:r>
              <a:rPr lang="en-GB" sz="2000" i="1" dirty="0" err="1"/>
              <a:t>controlador</a:t>
            </a:r>
            <a:r>
              <a:rPr lang="en-GB" sz="2000" i="1" dirty="0"/>
              <a:t> host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pic>
        <p:nvPicPr>
          <p:cNvPr id="9" name="Imagen 6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3" y="3186523"/>
            <a:ext cx="2757282" cy="227038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14477"/>
              </p:ext>
            </p:extLst>
          </p:nvPr>
        </p:nvGraphicFramePr>
        <p:xfrm>
          <a:off x="3382297" y="3027383"/>
          <a:ext cx="459930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+5v Vcc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Voltagem 5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Linha de dados do I2C bus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SCL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Linha de tempo I2C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Mode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Deixado desligado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GND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Terra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id="{2B9552DE-BA3C-4C27-B05A-4C78F1E076C4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Objetivo</a:t>
            </a:r>
            <a:r>
              <a:rPr lang="en-US" sz="3600" dirty="0"/>
              <a:t> e </a:t>
            </a:r>
            <a:r>
              <a:rPr lang="en-US" sz="3600" dirty="0" err="1"/>
              <a:t>Conteúdos</a:t>
            </a:r>
            <a:r>
              <a:rPr lang="en-US" sz="3600" dirty="0"/>
              <a:t> da </a:t>
            </a:r>
            <a:r>
              <a:rPr lang="en-US" sz="3600" dirty="0" err="1"/>
              <a:t>Unidade</a:t>
            </a:r>
            <a:r>
              <a:rPr lang="en-US" sz="3600" dirty="0"/>
              <a:t>  13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Fornecer</a:t>
            </a:r>
            <a:r>
              <a:rPr lang="en-US" dirty="0"/>
              <a:t> </a:t>
            </a:r>
            <a:r>
              <a:rPr lang="en-US" dirty="0" err="1"/>
              <a:t>ideias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e </a:t>
            </a:r>
            <a:r>
              <a:rPr lang="en-US" dirty="0" err="1"/>
              <a:t>exemplos</a:t>
            </a:r>
            <a:r>
              <a:rPr lang="en-US" dirty="0"/>
              <a:t> simples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, </a:t>
            </a:r>
            <a:r>
              <a:rPr lang="en-US" dirty="0" err="1"/>
              <a:t>terminologia</a:t>
            </a:r>
            <a:r>
              <a:rPr lang="en-US" dirty="0"/>
              <a:t> e </a:t>
            </a:r>
            <a:r>
              <a:rPr lang="en-US" dirty="0" err="1"/>
              <a:t>equipamentos</a:t>
            </a:r>
            <a:r>
              <a:rPr lang="en-US" dirty="0"/>
              <a:t> </a:t>
            </a:r>
            <a:r>
              <a:rPr lang="en-US" dirty="0" err="1"/>
              <a:t>afetos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protocolo</a:t>
            </a:r>
            <a:r>
              <a:rPr lang="en-US" dirty="0"/>
              <a:t> de </a:t>
            </a:r>
            <a:r>
              <a:rPr lang="en-US" dirty="0" err="1"/>
              <a:t>comunicação</a:t>
            </a:r>
            <a:r>
              <a:rPr lang="en-US" dirty="0"/>
              <a:t> BUS I2C do Arduino.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O </a:t>
            </a:r>
            <a:r>
              <a:rPr lang="en-US" sz="1800" b="1" dirty="0" err="1"/>
              <a:t>Protocolo</a:t>
            </a:r>
            <a:r>
              <a:rPr lang="en-US" sz="1800" dirty="0"/>
              <a:t> I2C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/>
              <a:t>Características</a:t>
            </a:r>
            <a:r>
              <a:rPr lang="en-US" sz="1800" dirty="0"/>
              <a:t> e </a:t>
            </a:r>
            <a:r>
              <a:rPr lang="en-US" sz="1800" b="1" dirty="0" err="1"/>
              <a:t>Terminologia</a:t>
            </a:r>
            <a:r>
              <a:rPr lang="en-US" sz="1800" dirty="0"/>
              <a:t> do BUS I2C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A </a:t>
            </a:r>
            <a:r>
              <a:rPr lang="en-US" sz="1800" b="1" dirty="0" err="1"/>
              <a:t>Biblioteca</a:t>
            </a:r>
            <a:r>
              <a:rPr lang="en-US" sz="1800" dirty="0"/>
              <a:t> de Fios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/>
              <a:t>Equipamentos</a:t>
            </a:r>
            <a:r>
              <a:rPr lang="en-US" sz="1800" dirty="0"/>
              <a:t> do I2C BUS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/>
              <a:t>Secção</a:t>
            </a:r>
            <a:r>
              <a:rPr lang="en-US" sz="1800" dirty="0"/>
              <a:t> </a:t>
            </a:r>
            <a:r>
              <a:rPr lang="en-US" sz="1800" dirty="0" err="1"/>
              <a:t>Prática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887453" y="830883"/>
            <a:ext cx="1059906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Objetivos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829743" y="2388363"/>
            <a:ext cx="1175322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Conteúdos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154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SRF02 - REGISTERS INTERNOS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i="1" dirty="0" err="1"/>
              <a:t>Resumo</a:t>
            </a:r>
            <a:r>
              <a:rPr lang="en-US" sz="2000" i="1" dirty="0"/>
              <a:t> dos registers </a:t>
            </a:r>
            <a:r>
              <a:rPr lang="en-US" sz="2000" i="1" dirty="0" err="1"/>
              <a:t>internos</a:t>
            </a:r>
            <a:r>
              <a:rPr lang="en-US" sz="2000" i="1" dirty="0"/>
              <a:t> do SRF02 </a:t>
            </a:r>
            <a:r>
              <a:rPr lang="en-US" sz="2000" i="1" dirty="0" err="1"/>
              <a:t>surgem</a:t>
            </a:r>
            <a:r>
              <a:rPr lang="en-US" sz="2000" i="1" dirty="0"/>
              <a:t> </a:t>
            </a:r>
            <a:r>
              <a:rPr lang="en-US" sz="2000" i="1" dirty="0" err="1"/>
              <a:t>apresentam</a:t>
            </a:r>
            <a:r>
              <a:rPr lang="en-US" sz="2000" i="1" dirty="0"/>
              <a:t>-se </a:t>
            </a:r>
            <a:r>
              <a:rPr lang="en-US" sz="2000" i="1" dirty="0" err="1"/>
              <a:t>na</a:t>
            </a:r>
            <a:r>
              <a:rPr lang="en-US" sz="2000" i="1" dirty="0"/>
              <a:t> </a:t>
            </a:r>
            <a:r>
              <a:rPr lang="en-US" sz="2000" i="1" dirty="0" err="1"/>
              <a:t>tabela</a:t>
            </a:r>
            <a:r>
              <a:rPr lang="en-US" sz="2000" i="1" dirty="0"/>
              <a:t> </a:t>
            </a:r>
            <a:r>
              <a:rPr lang="en-US" sz="2000" i="1" dirty="0" err="1"/>
              <a:t>abaixo</a:t>
            </a:r>
            <a:r>
              <a:rPr lang="en-US" sz="2000" i="1" dirty="0"/>
              <a:t>: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23590"/>
              </p:ext>
            </p:extLst>
          </p:nvPr>
        </p:nvGraphicFramePr>
        <p:xfrm>
          <a:off x="811805" y="2991921"/>
          <a:ext cx="767512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Localização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Leitura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Escrita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VERSÃO INTERNA DA FIRMWARE DO APARELHO I2C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REGISTER DE COMANDO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NÃO UTILIZADOS (LÊ 0X80)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ALCANCE DE BYTE ELEVADO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ALCANCE DE BYTE BAIXO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MINÍMO AUTOTUNE- BYTE ELEVADO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MINÍMO AUTOTUNE – BYTE BAIXO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id="{A2173989-3057-4E5A-9608-05B8DD33923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688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85479"/>
              </p:ext>
            </p:extLst>
          </p:nvPr>
        </p:nvGraphicFramePr>
        <p:xfrm>
          <a:off x="549647" y="1062582"/>
          <a:ext cx="8199437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9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/>
                        <a:t>Comando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dirty="0"/>
                        <a:t>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Décimal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Hex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0X50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MODO REAL DE ALCANCE – RESULTADOS EM INCHES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0X51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MODO REAL DE ALCANCE – RESULTADOS EM CENTIMETROS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0x52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MODO REAL DE ALCANCE – RESULTADOS EM MICRO-SEGUNDOS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0X56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 - RESULT IN INCHES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0x57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MODO DE ALCANCE FINGIDO – RESULTADOS EM CENTIMETROS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0x58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MODO DE ALCANCE FINGIDO – RESULTADOS EM </a:t>
                      </a:r>
                      <a:r>
                        <a:rPr lang="pt-PT" dirty="0"/>
                        <a:t>MICRO-SEGUNDOS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0x5C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TRANSMITE UM CICLO DE 8 EXPLOSÕES DE 40KHZ – SEM ALCANCE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0X60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REINÍCIO DE AUTOTUNE FORÇADO – O MESMO QUE LIGAR. ESTE COMANDO PODE SER IGNORADO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0xA0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1º NA SEQUÊNCIA PARA ALTERAR O ENDEREÇO I2C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0xA5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3º NA SEQUÊNCIA PARA ALTERAR O ENDEREÇO I2C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0xAA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2º NA SEQUÊNCIA PARA ALTERAR O ENDEREÇO I2C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Τίτλος 1">
            <a:extLst>
              <a:ext uri="{FF2B5EF4-FFF2-40B4-BE49-F238E27FC236}">
                <a16:creationId xmlns:a16="http://schemas.microsoft.com/office/drawing/2014/main" id="{799FE7E6-BFA0-4C6B-A78C-D6684D48449E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1932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500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/>
              <a:t>Alcace</a:t>
            </a:r>
            <a:r>
              <a:rPr lang="en-US" sz="2000" b="1" dirty="0"/>
              <a:t> Real: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measures the distance of an object from the SRF02. The device emits an 8 cycle ultrasonic burst at 40 KHz. It then waits to receive an echo - if there is one, that is.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/>
              <a:t>Alcance</a:t>
            </a:r>
            <a:r>
              <a:rPr lang="en-US" sz="2000" b="1" dirty="0"/>
              <a:t> </a:t>
            </a:r>
            <a:r>
              <a:rPr lang="en-US" sz="2000" b="1" dirty="0" err="1"/>
              <a:t>Falso</a:t>
            </a:r>
            <a:r>
              <a:rPr lang="en-U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xxx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/>
              <a:t>Explosão</a:t>
            </a:r>
            <a:r>
              <a:rPr lang="en-U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Bursts don’t perform any measurement. It’s used as a warning signal or a </a:t>
            </a:r>
            <a:r>
              <a:rPr lang="en-US" sz="2000" dirty="0" err="1">
                <a:latin typeface="+mn-lt"/>
              </a:rPr>
              <a:t>synchroniser</a:t>
            </a:r>
            <a:r>
              <a:rPr lang="en-US" sz="2000" dirty="0">
                <a:latin typeface="+mn-lt"/>
              </a:rPr>
              <a:t> in an environment where there are several SRF02 sensors.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/>
              <a:t>Reinício</a:t>
            </a:r>
            <a:r>
              <a:rPr lang="en-US" sz="2000" b="1" dirty="0"/>
              <a:t>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it performs the initial tasks of adjustment and calibration.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22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F26D47C1-459B-4CE7-8FBF-F05C7CFA542B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802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121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O RELÓGIO DS1307 EM TEMPO REAL E O CALENDÁRIO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dirty="0" err="1">
                <a:latin typeface="+mn-lt"/>
              </a:rPr>
              <a:t>Contém</a:t>
            </a:r>
            <a:r>
              <a:rPr lang="en-GB" sz="2000" dirty="0">
                <a:latin typeface="+mn-lt"/>
              </a:rPr>
              <a:t> o </a:t>
            </a:r>
            <a:r>
              <a:rPr lang="en-GB" sz="2000" dirty="0" err="1">
                <a:latin typeface="+mn-lt"/>
              </a:rPr>
              <a:t>relógio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em</a:t>
            </a:r>
            <a:r>
              <a:rPr lang="en-GB" sz="2000" dirty="0">
                <a:latin typeface="+mn-lt"/>
              </a:rPr>
              <a:t> tempo real e o </a:t>
            </a:r>
            <a:r>
              <a:rPr lang="en-GB" sz="2000" dirty="0" err="1">
                <a:latin typeface="+mn-lt"/>
              </a:rPr>
              <a:t>calendário</a:t>
            </a:r>
            <a:r>
              <a:rPr lang="en-GB" sz="2000" dirty="0">
                <a:latin typeface="+mn-lt"/>
              </a:rPr>
              <a:t>.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23</a:t>
            </a:fld>
            <a:endParaRPr lang="el-GR" sz="1000" dirty="0"/>
          </a:p>
        </p:txBody>
      </p:sp>
      <p:pic>
        <p:nvPicPr>
          <p:cNvPr id="9" name="Imagen 7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8" y="2899410"/>
            <a:ext cx="3952567" cy="16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0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5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O RELÓGIO DS1307 EM TEMPO REAL E O CALENDÁRIO</a:t>
            </a:r>
          </a:p>
          <a:p>
            <a:pPr marL="627063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/>
              <a:t>Características:</a:t>
            </a:r>
          </a:p>
          <a:p>
            <a:pPr marL="627063" lvl="2" indent="-271463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dirty="0" err="1">
                <a:latin typeface="+mn-lt"/>
              </a:rPr>
              <a:t>Inclui</a:t>
            </a:r>
            <a:r>
              <a:rPr lang="en-GB" dirty="0">
                <a:latin typeface="+mn-lt"/>
              </a:rPr>
              <a:t> um </a:t>
            </a:r>
            <a:r>
              <a:rPr lang="en-GB" dirty="0" err="1">
                <a:latin typeface="+mn-lt"/>
              </a:rPr>
              <a:t>relógio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em</a:t>
            </a:r>
            <a:r>
              <a:rPr lang="en-GB" dirty="0">
                <a:latin typeface="+mn-lt"/>
              </a:rPr>
              <a:t> tempo-real e </a:t>
            </a:r>
            <a:r>
              <a:rPr lang="en-GB" dirty="0" err="1">
                <a:latin typeface="+mn-lt"/>
              </a:rPr>
              <a:t>calendário</a:t>
            </a:r>
            <a:r>
              <a:rPr lang="en-GB" dirty="0">
                <a:latin typeface="+mn-lt"/>
              </a:rPr>
              <a:t>. O </a:t>
            </a:r>
            <a:r>
              <a:rPr lang="en-GB" dirty="0" err="1">
                <a:latin typeface="+mn-lt"/>
              </a:rPr>
              <a:t>relógio</a:t>
            </a:r>
            <a:r>
              <a:rPr lang="en-GB" dirty="0">
                <a:latin typeface="+mn-lt"/>
              </a:rPr>
              <a:t>/</a:t>
            </a:r>
            <a:r>
              <a:rPr lang="en-GB" dirty="0" err="1">
                <a:latin typeface="+mn-lt"/>
              </a:rPr>
              <a:t>calendário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fornece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informação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sobre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segundos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minutos</a:t>
            </a:r>
            <a:r>
              <a:rPr lang="en-GB" dirty="0">
                <a:latin typeface="+mn-lt"/>
              </a:rPr>
              <a:t>, horas, </a:t>
            </a:r>
            <a:r>
              <a:rPr lang="en-GB" dirty="0" err="1">
                <a:latin typeface="+mn-lt"/>
              </a:rPr>
              <a:t>dia</a:t>
            </a:r>
            <a:r>
              <a:rPr lang="en-GB" dirty="0">
                <a:latin typeface="+mn-lt"/>
              </a:rPr>
              <a:t>, data, </a:t>
            </a:r>
            <a:r>
              <a:rPr lang="en-GB" dirty="0" err="1">
                <a:latin typeface="+mn-lt"/>
              </a:rPr>
              <a:t>mês</a:t>
            </a:r>
            <a:r>
              <a:rPr lang="en-GB" dirty="0">
                <a:latin typeface="+mn-lt"/>
              </a:rPr>
              <a:t> e </a:t>
            </a:r>
            <a:r>
              <a:rPr lang="en-GB" dirty="0" err="1">
                <a:latin typeface="+mn-lt"/>
              </a:rPr>
              <a:t>ano</a:t>
            </a:r>
            <a:r>
              <a:rPr lang="en-GB" dirty="0">
                <a:latin typeface="+mn-lt"/>
              </a:rPr>
              <a:t>.</a:t>
            </a:r>
          </a:p>
          <a:p>
            <a:pPr marL="627063" lvl="2" indent="-271463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dirty="0" err="1">
                <a:latin typeface="+mn-lt"/>
              </a:rPr>
              <a:t>Inclui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correções</a:t>
            </a:r>
            <a:r>
              <a:rPr lang="en-US" dirty="0">
                <a:latin typeface="+mn-lt"/>
              </a:rPr>
              <a:t> para </a:t>
            </a:r>
            <a:r>
              <a:rPr lang="en-US" dirty="0" err="1">
                <a:latin typeface="+mn-lt"/>
              </a:rPr>
              <a:t>anos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bissextos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até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ano</a:t>
            </a:r>
            <a:r>
              <a:rPr lang="en-US" dirty="0">
                <a:latin typeface="+mn-lt"/>
              </a:rPr>
              <a:t> 2099. </a:t>
            </a:r>
          </a:p>
          <a:p>
            <a:pPr marL="627063" lvl="2" indent="-271463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dirty="0" err="1">
                <a:latin typeface="+mn-lt"/>
              </a:rPr>
              <a:t>Contém</a:t>
            </a:r>
            <a:r>
              <a:rPr lang="en-US" dirty="0">
                <a:latin typeface="+mn-lt"/>
              </a:rPr>
              <a:t> 56 bytes de NV SRAM </a:t>
            </a:r>
            <a:r>
              <a:rPr lang="en-US" dirty="0" err="1">
                <a:latin typeface="+mn-lt"/>
              </a:rPr>
              <a:t>ou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memória</a:t>
            </a:r>
            <a:r>
              <a:rPr lang="en-US" dirty="0">
                <a:latin typeface="+mn-lt"/>
              </a:rPr>
              <a:t> RAM </a:t>
            </a:r>
            <a:r>
              <a:rPr lang="en-US" dirty="0" err="1">
                <a:latin typeface="+mn-lt"/>
              </a:rPr>
              <a:t>não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volátil</a:t>
            </a:r>
            <a:r>
              <a:rPr lang="en-US" dirty="0">
                <a:latin typeface="+mn-lt"/>
              </a:rPr>
              <a:t> RAM </a:t>
            </a:r>
            <a:r>
              <a:rPr lang="en-US" dirty="0" err="1">
                <a:latin typeface="+mn-lt"/>
              </a:rPr>
              <a:t>alimentada</a:t>
            </a:r>
            <a:r>
              <a:rPr lang="en-US" dirty="0">
                <a:latin typeface="+mn-lt"/>
              </a:rPr>
              <a:t> por </a:t>
            </a:r>
            <a:r>
              <a:rPr lang="en-US" dirty="0" err="1">
                <a:latin typeface="+mn-lt"/>
              </a:rPr>
              <a:t>uma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bateria</a:t>
            </a:r>
            <a:r>
              <a:rPr lang="en-US" dirty="0">
                <a:latin typeface="+mn-lt"/>
              </a:rPr>
              <a:t> externa </a:t>
            </a:r>
            <a:r>
              <a:rPr lang="en-US" dirty="0" err="1">
                <a:latin typeface="+mn-lt"/>
              </a:rPr>
              <a:t>não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volátil</a:t>
            </a:r>
            <a:r>
              <a:rPr lang="en-US" dirty="0">
                <a:latin typeface="+mn-lt"/>
              </a:rPr>
              <a:t>.</a:t>
            </a:r>
          </a:p>
          <a:p>
            <a:pPr marL="627063" lvl="2" indent="-271463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Interface I2C com o host </a:t>
            </a:r>
            <a:r>
              <a:rPr lang="en-US" dirty="0" err="1">
                <a:latin typeface="+mn-lt"/>
              </a:rPr>
              <a:t>ou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mestre</a:t>
            </a:r>
            <a:r>
              <a:rPr lang="en-US" dirty="0">
                <a:latin typeface="+mn-lt"/>
              </a:rPr>
              <a:t>. </a:t>
            </a:r>
          </a:p>
          <a:p>
            <a:pPr marL="627063" lvl="2" indent="-271463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dirty="0" err="1">
                <a:latin typeface="+mn-lt"/>
              </a:rPr>
              <a:t>Sinal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ouput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programado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ondas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quadrado</a:t>
            </a:r>
            <a:r>
              <a:rPr lang="en-US" dirty="0">
                <a:latin typeface="+mn-lt"/>
              </a:rPr>
              <a:t>. </a:t>
            </a:r>
          </a:p>
          <a:p>
            <a:pPr marL="627063" lvl="2" indent="-271463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O DS1307 </a:t>
            </a:r>
            <a:r>
              <a:rPr lang="en-US" dirty="0" err="1">
                <a:latin typeface="+mn-lt"/>
              </a:rPr>
              <a:t>tem</a:t>
            </a:r>
            <a:r>
              <a:rPr lang="en-US" dirty="0">
                <a:latin typeface="+mn-lt"/>
              </a:rPr>
              <a:t> um </a:t>
            </a:r>
            <a:r>
              <a:rPr lang="en-US" dirty="0" err="1">
                <a:latin typeface="+mn-lt"/>
              </a:rPr>
              <a:t>circuito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integrado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sensível</a:t>
            </a:r>
            <a:r>
              <a:rPr lang="en-US" dirty="0">
                <a:latin typeface="+mn-lt"/>
              </a:rPr>
              <a:t> à </a:t>
            </a:r>
            <a:r>
              <a:rPr lang="en-US" dirty="0" err="1">
                <a:latin typeface="+mn-lt"/>
              </a:rPr>
              <a:t>energia</a:t>
            </a:r>
            <a:r>
              <a:rPr lang="en-US" dirty="0">
                <a:latin typeface="+mn-lt"/>
              </a:rPr>
              <a:t> que </a:t>
            </a:r>
            <a:r>
              <a:rPr lang="en-US" dirty="0" err="1">
                <a:latin typeface="+mn-lt"/>
              </a:rPr>
              <a:t>deteta</a:t>
            </a:r>
            <a:r>
              <a:rPr lang="en-US" dirty="0">
                <a:latin typeface="+mn-lt"/>
              </a:rPr>
              <a:t> as </a:t>
            </a:r>
            <a:r>
              <a:rPr lang="en-US" dirty="0" err="1">
                <a:latin typeface="+mn-lt"/>
              </a:rPr>
              <a:t>falhas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energia</a:t>
            </a:r>
            <a:r>
              <a:rPr lang="en-US" dirty="0">
                <a:latin typeface="+mn-lt"/>
              </a:rPr>
              <a:t> e </a:t>
            </a:r>
            <a:r>
              <a:rPr lang="en-US" dirty="0" err="1">
                <a:latin typeface="+mn-lt"/>
              </a:rPr>
              <a:t>automaticamente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troca</a:t>
            </a:r>
            <a:r>
              <a:rPr lang="en-US" dirty="0">
                <a:latin typeface="+mn-lt"/>
              </a:rPr>
              <a:t> para o </a:t>
            </a:r>
            <a:r>
              <a:rPr lang="en-US" dirty="0" err="1">
                <a:latin typeface="+mn-lt"/>
              </a:rPr>
              <a:t>abastecimento</a:t>
            </a:r>
            <a:r>
              <a:rPr lang="en-US" dirty="0">
                <a:latin typeface="+mn-lt"/>
              </a:rPr>
              <a:t> de backup.</a:t>
            </a:r>
          </a:p>
          <a:p>
            <a:pPr marL="627063" lvl="2" indent="-271463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O </a:t>
            </a:r>
            <a:r>
              <a:rPr lang="en-US" dirty="0" err="1">
                <a:latin typeface="+mn-lt"/>
              </a:rPr>
              <a:t>funcionamento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baixa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potência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extende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durabilidade</a:t>
            </a:r>
            <a:r>
              <a:rPr lang="en-US" dirty="0">
                <a:latin typeface="+mn-lt"/>
              </a:rPr>
              <a:t> da </a:t>
            </a:r>
            <a:r>
              <a:rPr lang="en-US" dirty="0" err="1">
                <a:latin typeface="+mn-lt"/>
              </a:rPr>
              <a:t>bateria</a:t>
            </a:r>
            <a:r>
              <a:rPr lang="en-US" dirty="0">
                <a:latin typeface="+mn-lt"/>
              </a:rPr>
              <a:t> de backup e </a:t>
            </a:r>
            <a:r>
              <a:rPr lang="en-US" dirty="0" err="1">
                <a:latin typeface="+mn-lt"/>
              </a:rPr>
              <a:t>consome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menos</a:t>
            </a:r>
            <a:r>
              <a:rPr lang="en-US" dirty="0">
                <a:latin typeface="+mn-lt"/>
              </a:rPr>
              <a:t> de 500nA no modo de </a:t>
            </a:r>
            <a:r>
              <a:rPr lang="en-US" dirty="0" err="1">
                <a:latin typeface="+mn-lt"/>
              </a:rPr>
              <a:t>bateria</a:t>
            </a:r>
            <a:r>
              <a:rPr lang="en-US" dirty="0">
                <a:latin typeface="+mn-lt"/>
              </a:rPr>
              <a:t> de backup com </a:t>
            </a:r>
            <a:r>
              <a:rPr lang="en-US" dirty="0" err="1">
                <a:latin typeface="+mn-lt"/>
              </a:rPr>
              <a:t>oscilador</a:t>
            </a:r>
            <a:r>
              <a:rPr lang="en-US" dirty="0">
                <a:latin typeface="+mn-lt"/>
              </a:rPr>
              <a:t>.</a:t>
            </a:r>
          </a:p>
          <a:p>
            <a:pPr marL="627063" lvl="2" indent="-271463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 8-Pin DIP e 8-Pin SO </a:t>
            </a:r>
            <a:r>
              <a:rPr lang="en-US" dirty="0" err="1">
                <a:latin typeface="+mn-lt"/>
              </a:rPr>
              <a:t>minimiza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espaço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necessário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24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99B3FE1F-AB52-4B75-881D-7D1A1B40CA84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9392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25</a:t>
            </a:fld>
            <a:endParaRPr lang="el-GR" sz="1000" dirty="0"/>
          </a:p>
        </p:txBody>
      </p:sp>
      <p:pic>
        <p:nvPicPr>
          <p:cNvPr id="9" name="Imagen 7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45" y="733786"/>
            <a:ext cx="1440236" cy="1353054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2546"/>
              </p:ext>
            </p:extLst>
          </p:nvPr>
        </p:nvGraphicFramePr>
        <p:xfrm>
          <a:off x="581492" y="2063191"/>
          <a:ext cx="810530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4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Nº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input para o </a:t>
                      </a:r>
                      <a:r>
                        <a:rPr lang="en-US" dirty="0" err="1"/>
                        <a:t>oscilador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ligado</a:t>
                      </a:r>
                      <a:r>
                        <a:rPr lang="en-US" dirty="0"/>
                        <a:t> a um </a:t>
                      </a:r>
                      <a:r>
                        <a:rPr lang="en-US" dirty="0" err="1"/>
                        <a:t>cristal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quarzo</a:t>
                      </a:r>
                      <a:r>
                        <a:rPr lang="en-US" dirty="0"/>
                        <a:t> de 32.768kHz.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X2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 do </a:t>
                      </a:r>
                      <a:r>
                        <a:rPr lang="en-US" dirty="0" err="1"/>
                        <a:t>oscilador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ligado</a:t>
                      </a:r>
                      <a:r>
                        <a:rPr lang="en-US" dirty="0"/>
                        <a:t> a um </a:t>
                      </a:r>
                      <a:r>
                        <a:rPr lang="en-US" dirty="0" err="1"/>
                        <a:t>quarzo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externo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de</a:t>
                      </a:r>
                      <a:r>
                        <a:rPr lang="en-US" dirty="0"/>
                        <a:t> 32.768kHz.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VBAT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Input de backup para </a:t>
                      </a:r>
                      <a:r>
                        <a:rPr lang="en-US" dirty="0" err="1"/>
                        <a:t>qualquer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célula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lítium</a:t>
                      </a:r>
                      <a:r>
                        <a:rPr lang="en-US" dirty="0"/>
                        <a:t> 3V </a:t>
                      </a:r>
                      <a:r>
                        <a:rPr lang="en-US" dirty="0" err="1"/>
                        <a:t>ou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outra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fonte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energia</a:t>
                      </a:r>
                      <a:r>
                        <a:rPr lang="en-US" dirty="0"/>
                        <a:t>.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GND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terra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energía principal.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Input/Output de dados em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série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Input/output para a interface I2C em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série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do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Relógio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Série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SCL é o input do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relógio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interface I2C.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SQWE/OUT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Onda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quadrado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motor de output.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energia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primaria de +5V.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Τίτλος 1">
            <a:extLst>
              <a:ext uri="{FF2B5EF4-FFF2-40B4-BE49-F238E27FC236}">
                <a16:creationId xmlns:a16="http://schemas.microsoft.com/office/drawing/2014/main" id="{E2E5D29D-C5C6-4EF3-82F0-5AB282F408D0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4F5AC-09B8-4D10-AA1A-A705C1B8186E}"/>
              </a:ext>
            </a:extLst>
          </p:cNvPr>
          <p:cNvSpPr txBox="1"/>
          <p:nvPr/>
        </p:nvSpPr>
        <p:spPr bwMode="auto">
          <a:xfrm>
            <a:off x="232666" y="745329"/>
            <a:ext cx="8454134" cy="81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O RELÓGIO DS1307 EM TEMPO REAL E O CALENDÁRIO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err="1"/>
              <a:t>Embalagem</a:t>
            </a:r>
            <a:r>
              <a:rPr lang="es-ES" sz="2000" b="1" dirty="0"/>
              <a:t> e PIN-OUT:</a:t>
            </a:r>
            <a:r>
              <a:rPr 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577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26</a:t>
            </a:fld>
            <a:endParaRPr lang="el-GR" sz="1000" dirty="0"/>
          </a:p>
        </p:txBody>
      </p:sp>
      <p:pic>
        <p:nvPicPr>
          <p:cNvPr id="12" name="Imagen 8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89" y="2008457"/>
            <a:ext cx="2501153" cy="1507789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969734FC-1FB0-4325-BB7F-595DFE0E08C8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21360-88B0-435A-8B83-10D4A30DDDA8}"/>
              </a:ext>
            </a:extLst>
          </p:cNvPr>
          <p:cNvSpPr txBox="1"/>
          <p:nvPr/>
        </p:nvSpPr>
        <p:spPr bwMode="auto">
          <a:xfrm>
            <a:off x="232666" y="745329"/>
            <a:ext cx="8454134" cy="81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O RELÓGIO DS1307 EM TEMPO REAL E O CALENDÁRIO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err="1"/>
              <a:t>Registers</a:t>
            </a:r>
            <a:r>
              <a:rPr lang="es-ES" sz="2000" b="1" dirty="0"/>
              <a:t> Internos:</a:t>
            </a:r>
            <a:r>
              <a:rPr 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975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27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241758"/>
              </p:ext>
            </p:extLst>
          </p:nvPr>
        </p:nvGraphicFramePr>
        <p:xfrm>
          <a:off x="487357" y="1640542"/>
          <a:ext cx="8142385" cy="4024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2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4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24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04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04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04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47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044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044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088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2044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2044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73825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09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effectLst/>
                        </a:rPr>
                        <a:t>Endereço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effectLst/>
                        </a:rPr>
                        <a:t>Função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effectLst/>
                        </a:rPr>
                        <a:t>Média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CH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segundos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Segundos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Segundos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00-59</a:t>
                      </a:r>
                      <a:endParaRPr lang="pt-PT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minutos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Minutos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Minutos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00-59</a:t>
                      </a:r>
                      <a:endParaRPr lang="pt-PT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0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PM/AM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</a:t>
                      </a:r>
                      <a:endParaRPr lang="pt-PT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horas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Horas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Horas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1-12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3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horas 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00-23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DIA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Dia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01-07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Data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Data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Data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01-31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</a:t>
                      </a:r>
                      <a:r>
                        <a:rPr lang="es-ES" sz="1000" dirty="0" err="1">
                          <a:effectLst/>
                        </a:rPr>
                        <a:t>mês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effectLst/>
                        </a:rPr>
                        <a:t>Mês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effectLst/>
                        </a:rPr>
                        <a:t>Mês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01-12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Ano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Ano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00-99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5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OUT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SQWE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RS1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RS0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Controlo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-­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8-63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56 </a:t>
                      </a:r>
                      <a:r>
                        <a:rPr lang="es-ES" sz="1000" dirty="0" err="1">
                          <a:effectLst/>
                        </a:rPr>
                        <a:t>registers</a:t>
                      </a:r>
                      <a:r>
                        <a:rPr lang="es-ES" sz="1000" dirty="0">
                          <a:effectLst/>
                        </a:rPr>
                        <a:t> por dados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RAM 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0-255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id="{371798C9-EEF1-4EB9-B44D-58DD771C5475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79F37B-743F-4293-BF04-AD111847EFF0}"/>
              </a:ext>
            </a:extLst>
          </p:cNvPr>
          <p:cNvSpPr txBox="1"/>
          <p:nvPr/>
        </p:nvSpPr>
        <p:spPr bwMode="auto">
          <a:xfrm>
            <a:off x="232666" y="745329"/>
            <a:ext cx="8454134" cy="81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O RELÓGIO DS1307 EM TEMPO REAL E O CALENDÁRIO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err="1"/>
              <a:t>Registers</a:t>
            </a:r>
            <a:r>
              <a:rPr lang="es-ES" sz="2000" b="1" dirty="0"/>
              <a:t> Internos:</a:t>
            </a:r>
            <a:r>
              <a:rPr 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235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81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O RELÓGIO DS1307 EM TEMPO REAL E O CALENDÁRIO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err="1"/>
              <a:t>Registers</a:t>
            </a:r>
            <a:r>
              <a:rPr lang="es-ES" sz="2000" b="1" dirty="0"/>
              <a:t> Internos: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28</a:t>
            </a:fld>
            <a:endParaRPr lang="el-GR" sz="1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44699"/>
              </p:ext>
            </p:extLst>
          </p:nvPr>
        </p:nvGraphicFramePr>
        <p:xfrm>
          <a:off x="887505" y="2004938"/>
          <a:ext cx="6732495" cy="2388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OUT/SQWE PIN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SQWE Bit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OUT Bit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RS1 Bit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RS0 Bit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Hz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4096 Hz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8192 Hz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32768 Hz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X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X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X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970660"/>
              </p:ext>
            </p:extLst>
          </p:nvPr>
        </p:nvGraphicFramePr>
        <p:xfrm>
          <a:off x="887505" y="5058771"/>
          <a:ext cx="6909535" cy="850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46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73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DIGIT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8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BCD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0000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0001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0010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0011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0100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0101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0110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0111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1000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1001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id="{6AE7B7CA-FF26-447C-8F70-002B1FF52359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0621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1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O RELÓGIO DS1307 EM TEMPO REAL E O CALENDÁRIO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err="1"/>
              <a:t>Exemplos</a:t>
            </a:r>
            <a:r>
              <a:rPr lang="es-ES" sz="2000" b="1" dirty="0"/>
              <a:t> de </a:t>
            </a:r>
            <a:r>
              <a:rPr lang="es-ES" sz="2000" b="1" dirty="0" err="1"/>
              <a:t>Registers</a:t>
            </a:r>
            <a:r>
              <a:rPr lang="es-ES" sz="2000" b="1" dirty="0"/>
              <a:t> Internos: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2000" dirty="0">
                <a:latin typeface="+mn-lt"/>
              </a:rPr>
              <a:t>A hora é 00:45:18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s-E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s-E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s-E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2000" dirty="0">
                <a:latin typeface="+mn-lt"/>
              </a:rPr>
              <a:t>A hora é 21:35:23…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Segunda-</a:t>
            </a:r>
            <a:r>
              <a:rPr lang="en-US" sz="2000" dirty="0" err="1">
                <a:latin typeface="+mn-lt"/>
              </a:rPr>
              <a:t>feira</a:t>
            </a:r>
            <a:r>
              <a:rPr lang="en-US" sz="2000" dirty="0">
                <a:latin typeface="+mn-lt"/>
              </a:rPr>
              <a:t> é o 1º </a:t>
            </a:r>
            <a:r>
              <a:rPr lang="en-US" sz="2000" dirty="0" err="1">
                <a:latin typeface="+mn-lt"/>
              </a:rPr>
              <a:t>dia</a:t>
            </a:r>
            <a:r>
              <a:rPr lang="en-US" sz="2000" dirty="0">
                <a:latin typeface="+mn-lt"/>
              </a:rPr>
              <a:t> da </a:t>
            </a:r>
            <a:r>
              <a:rPr lang="en-US" sz="2000" dirty="0" err="1">
                <a:latin typeface="+mn-lt"/>
              </a:rPr>
              <a:t>semana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vamos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até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quinta-feira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dia</a:t>
            </a:r>
            <a:r>
              <a:rPr lang="en-US" sz="2000" dirty="0">
                <a:latin typeface="+mn-lt"/>
              </a:rPr>
              <a:t> 12 de </a:t>
            </a:r>
            <a:r>
              <a:rPr lang="en-US" sz="2000" dirty="0" err="1">
                <a:latin typeface="+mn-lt"/>
              </a:rPr>
              <a:t>março</a:t>
            </a:r>
            <a:r>
              <a:rPr lang="en-US" sz="2000" dirty="0">
                <a:latin typeface="+mn-lt"/>
              </a:rPr>
              <a:t> de 2015…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latin typeface="+mn-lt"/>
              </a:rPr>
              <a:t>O pin SQW/OUT para </a:t>
            </a:r>
            <a:r>
              <a:rPr lang="en-GB" sz="2000" dirty="0" err="1">
                <a:latin typeface="+mn-lt"/>
              </a:rPr>
              <a:t>atingir</a:t>
            </a:r>
            <a:r>
              <a:rPr lang="en-GB" sz="2000" dirty="0">
                <a:latin typeface="+mn-lt"/>
              </a:rPr>
              <a:t> o </a:t>
            </a:r>
            <a:r>
              <a:rPr lang="en-GB" sz="2000" dirty="0" err="1">
                <a:latin typeface="+mn-lt"/>
              </a:rPr>
              <a:t>nível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lógico</a:t>
            </a:r>
            <a:r>
              <a:rPr lang="en-GB" sz="2000" dirty="0">
                <a:latin typeface="+mn-lt"/>
              </a:rPr>
              <a:t> “1”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dirty="0" err="1">
                <a:latin typeface="+mn-lt"/>
              </a:rPr>
              <a:t>Envia</a:t>
            </a:r>
            <a:r>
              <a:rPr lang="en-GB" sz="2000" dirty="0">
                <a:latin typeface="+mn-lt"/>
              </a:rPr>
              <a:t> um </a:t>
            </a:r>
            <a:r>
              <a:rPr lang="en-GB" sz="2000" dirty="0" err="1">
                <a:latin typeface="+mn-lt"/>
              </a:rPr>
              <a:t>sinal</a:t>
            </a:r>
            <a:r>
              <a:rPr lang="en-GB" sz="2000" dirty="0">
                <a:latin typeface="+mn-lt"/>
              </a:rPr>
              <a:t> de </a:t>
            </a:r>
            <a:r>
              <a:rPr lang="en-GB" sz="2000" dirty="0" err="1">
                <a:latin typeface="+mn-lt"/>
              </a:rPr>
              <a:t>ondas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ao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quadrado</a:t>
            </a:r>
            <a:r>
              <a:rPr lang="en-GB" sz="2000" dirty="0">
                <a:latin typeface="+mn-lt"/>
              </a:rPr>
              <a:t> de 8192 Hz no pin SQW/OUT</a:t>
            </a: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29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08729"/>
              </p:ext>
            </p:extLst>
          </p:nvPr>
        </p:nvGraphicFramePr>
        <p:xfrm>
          <a:off x="1528131" y="2073061"/>
          <a:ext cx="6400802" cy="809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Número do </a:t>
                      </a:r>
                      <a:r>
                        <a:rPr lang="es-ES" sz="1800" dirty="0" err="1">
                          <a:effectLst/>
                        </a:rPr>
                        <a:t>Register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BCD Binary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Dec.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Hex</a:t>
                      </a:r>
                      <a:r>
                        <a:rPr lang="es-ES" sz="1800" dirty="0">
                          <a:effectLst/>
                        </a:rPr>
                        <a:t>.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id="{615C24AC-DB98-43FC-9FA7-F3E62DF89DFE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99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10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>
                <a:latin typeface="+mn-lt"/>
              </a:rPr>
              <a:t>Os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controladores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atuais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têm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circuitos</a:t>
            </a:r>
            <a:r>
              <a:rPr lang="en-US" sz="2000" dirty="0">
                <a:latin typeface="+mn-lt"/>
              </a:rPr>
              <a:t> por </a:t>
            </a:r>
            <a:r>
              <a:rPr lang="en-US" sz="2000" dirty="0" err="1">
                <a:latin typeface="+mn-lt"/>
              </a:rPr>
              <a:t>cada</a:t>
            </a:r>
            <a:r>
              <a:rPr lang="en-US" sz="2000" dirty="0">
                <a:latin typeface="+mn-lt"/>
              </a:rPr>
              <a:t> bit do Sistema de </a:t>
            </a:r>
            <a:r>
              <a:rPr lang="en-US" sz="2000" dirty="0" err="1">
                <a:latin typeface="+mn-lt"/>
              </a:rPr>
              <a:t>comunicação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série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USART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SSP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</a:rPr>
              <a:t>Protocolos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Comunicação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I2C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O 1-wire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Introdução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484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O RELÓGIO DS1307 EM TEMPO REAL E O CALENDÁRIO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err="1"/>
              <a:t>Exemplos</a:t>
            </a:r>
            <a:r>
              <a:rPr lang="es-ES" sz="2000" b="1" dirty="0"/>
              <a:t> de </a:t>
            </a:r>
            <a:r>
              <a:rPr lang="es-ES" sz="2000" b="1" dirty="0" err="1"/>
              <a:t>Frames</a:t>
            </a:r>
            <a:r>
              <a:rPr lang="es-ES" sz="2000" b="1" dirty="0"/>
              <a:t> de </a:t>
            </a:r>
            <a:r>
              <a:rPr lang="es-ES" sz="2000" b="1" dirty="0" err="1"/>
              <a:t>Informação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O </a:t>
            </a:r>
            <a:r>
              <a:rPr lang="en-US" sz="2000" dirty="0" err="1">
                <a:latin typeface="+mn-lt"/>
              </a:rPr>
              <a:t>mestre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escreve</a:t>
            </a:r>
            <a:r>
              <a:rPr lang="en-US" sz="2000" dirty="0">
                <a:latin typeface="+mn-lt"/>
              </a:rPr>
              <a:t> no DS1307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O </a:t>
            </a:r>
            <a:r>
              <a:rPr lang="en-US" sz="2000" dirty="0" err="1">
                <a:latin typeface="+mn-lt"/>
              </a:rPr>
              <a:t>mestre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lê</a:t>
            </a:r>
            <a:r>
              <a:rPr lang="en-US" sz="2000" dirty="0">
                <a:latin typeface="+mn-lt"/>
              </a:rPr>
              <a:t> do register </a:t>
            </a:r>
            <a:r>
              <a:rPr lang="en-US" sz="2000" dirty="0" err="1">
                <a:latin typeface="+mn-lt"/>
              </a:rPr>
              <a:t>corrente</a:t>
            </a:r>
            <a:r>
              <a:rPr lang="en-US" sz="2000" dirty="0">
                <a:latin typeface="+mn-lt"/>
              </a:rPr>
              <a:t> do DS1307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30</a:t>
            </a:fld>
            <a:endParaRPr lang="el-GR" sz="1000" dirty="0"/>
          </a:p>
        </p:txBody>
      </p:sp>
      <p:pic>
        <p:nvPicPr>
          <p:cNvPr id="10" name="Imagen 8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" b="1"/>
          <a:stretch/>
        </p:blipFill>
        <p:spPr bwMode="auto">
          <a:xfrm>
            <a:off x="805201" y="2065330"/>
            <a:ext cx="7745506" cy="1578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8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/>
          <a:stretch/>
        </p:blipFill>
        <p:spPr bwMode="auto">
          <a:xfrm>
            <a:off x="900953" y="4343400"/>
            <a:ext cx="7621166" cy="1627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DB909F68-54DF-4A7D-AA41-6453298966A2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7287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403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O RELÓGIO DS1307 EM TEMPO REAL E O CALENDÁRIO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err="1"/>
              <a:t>Exemplos</a:t>
            </a:r>
            <a:r>
              <a:rPr lang="es-ES" sz="2000" b="1" dirty="0"/>
              <a:t> de </a:t>
            </a:r>
            <a:r>
              <a:rPr lang="es-ES" sz="2000" b="1" dirty="0" err="1"/>
              <a:t>Frames</a:t>
            </a:r>
            <a:r>
              <a:rPr lang="es-ES" sz="2000" b="1" dirty="0"/>
              <a:t> de </a:t>
            </a:r>
            <a:r>
              <a:rPr lang="es-ES" sz="2000" b="1" dirty="0" err="1"/>
              <a:t>Informação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O </a:t>
            </a:r>
            <a:r>
              <a:rPr lang="en-US" sz="2000" dirty="0" err="1">
                <a:latin typeface="+mn-lt"/>
              </a:rPr>
              <a:t>mestre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lê</a:t>
            </a:r>
            <a:r>
              <a:rPr lang="en-US" sz="2000" dirty="0">
                <a:latin typeface="+mn-lt"/>
              </a:rPr>
              <a:t> de um register </a:t>
            </a:r>
            <a:r>
              <a:rPr lang="en-US" sz="2000" dirty="0" err="1">
                <a:latin typeface="+mn-lt"/>
              </a:rPr>
              <a:t>interno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predeterminado</a:t>
            </a:r>
            <a:r>
              <a:rPr lang="en-US" sz="2000" dirty="0">
                <a:latin typeface="+mn-lt"/>
              </a:rPr>
              <a:t> do DS1307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31</a:t>
            </a:fld>
            <a:endParaRPr lang="el-GR" sz="1000" dirty="0"/>
          </a:p>
        </p:txBody>
      </p:sp>
      <p:pic>
        <p:nvPicPr>
          <p:cNvPr id="12" name="Imagen 8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"/>
          <a:stretch/>
        </p:blipFill>
        <p:spPr bwMode="auto">
          <a:xfrm>
            <a:off x="699246" y="2558004"/>
            <a:ext cx="7718612" cy="2269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299FE2F4-109B-412C-BB10-C0AE817BD537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3872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498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BIBLIOTECA DS1307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US" sz="2000" b="1" dirty="0" err="1"/>
              <a:t>setRegister</a:t>
            </a:r>
            <a:r>
              <a:rPr lang="en-US" sz="2000" b="1" dirty="0"/>
              <a:t>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/>
              <a:t>setRegister</a:t>
            </a:r>
            <a:r>
              <a:rPr lang="en-US" sz="2000" i="1" dirty="0"/>
              <a:t>(n, value).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n: </a:t>
            </a:r>
            <a:r>
              <a:rPr lang="en-US" sz="2000" dirty="0" err="1"/>
              <a:t>número</a:t>
            </a:r>
            <a:r>
              <a:rPr lang="en-US" sz="2000" dirty="0"/>
              <a:t> de registers </a:t>
            </a:r>
            <a:r>
              <a:rPr lang="en-US" sz="2000" dirty="0" err="1"/>
              <a:t>internos</a:t>
            </a:r>
            <a:r>
              <a:rPr lang="en-US" sz="2000" dirty="0"/>
              <a:t> do DS1307 a </a:t>
            </a:r>
            <a:r>
              <a:rPr lang="en-US" sz="2000" dirty="0" err="1"/>
              <a:t>serem</a:t>
            </a:r>
            <a:r>
              <a:rPr lang="en-US" sz="2000" dirty="0"/>
              <a:t> </a:t>
            </a:r>
            <a:r>
              <a:rPr lang="en-US" sz="2000" dirty="0" err="1"/>
              <a:t>escritos</a:t>
            </a:r>
            <a:r>
              <a:rPr lang="en-US" sz="2000" dirty="0"/>
              <a:t> (entre 0 e 63)</a:t>
            </a:r>
            <a:r>
              <a:rPr lang="en-US" sz="2000" i="1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value: </a:t>
            </a:r>
            <a:r>
              <a:rPr lang="en-US" sz="2000" dirty="0"/>
              <a:t>valor a ser </a:t>
            </a:r>
            <a:r>
              <a:rPr lang="en-US" sz="2000" dirty="0" err="1"/>
              <a:t>guardado</a:t>
            </a:r>
            <a:r>
              <a:rPr lang="en-US" sz="2000" dirty="0"/>
              <a:t> no register </a:t>
            </a:r>
            <a:r>
              <a:rPr lang="en-US" sz="2000" dirty="0" err="1"/>
              <a:t>selecionado</a:t>
            </a:r>
            <a:r>
              <a:rPr lang="en-US" sz="2000" dirty="0"/>
              <a:t> (entre 0 e 255)</a:t>
            </a:r>
            <a:r>
              <a:rPr lang="en-US" sz="2000" i="1" dirty="0"/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US" sz="2000" b="1" dirty="0" err="1"/>
              <a:t>setBCDtoRegister</a:t>
            </a:r>
            <a:r>
              <a:rPr lang="en-US" sz="2000" b="1" dirty="0"/>
              <a:t>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/>
              <a:t>setBCDtoRegister</a:t>
            </a:r>
            <a:r>
              <a:rPr lang="en-US" sz="2000" i="1" dirty="0"/>
              <a:t> (n, value).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n: </a:t>
            </a:r>
            <a:r>
              <a:rPr lang="en-US" sz="2000" dirty="0" err="1"/>
              <a:t>número</a:t>
            </a:r>
            <a:r>
              <a:rPr lang="en-US" sz="2000" dirty="0"/>
              <a:t> de registers </a:t>
            </a:r>
            <a:r>
              <a:rPr lang="en-US" sz="2000" dirty="0" err="1"/>
              <a:t>internos</a:t>
            </a:r>
            <a:r>
              <a:rPr lang="en-US" sz="2000" dirty="0"/>
              <a:t> do DS1307 a </a:t>
            </a:r>
            <a:r>
              <a:rPr lang="en-US" sz="2000" dirty="0" err="1"/>
              <a:t>serem</a:t>
            </a:r>
            <a:r>
              <a:rPr lang="en-US" sz="2000" dirty="0"/>
              <a:t> </a:t>
            </a:r>
            <a:r>
              <a:rPr lang="en-US" sz="2000" dirty="0" err="1"/>
              <a:t>escritos</a:t>
            </a:r>
            <a:r>
              <a:rPr lang="en-US" sz="2000" dirty="0"/>
              <a:t> (entre 0 e 63)</a:t>
            </a:r>
            <a:r>
              <a:rPr lang="en-US" sz="2000" i="1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value: </a:t>
            </a:r>
            <a:r>
              <a:rPr lang="en-US" sz="2000" dirty="0"/>
              <a:t>o valor BCD a ser </a:t>
            </a:r>
            <a:r>
              <a:rPr lang="en-US" sz="2000" dirty="0" err="1"/>
              <a:t>guardado</a:t>
            </a:r>
            <a:r>
              <a:rPr lang="en-US" sz="2000" dirty="0"/>
              <a:t> no register </a:t>
            </a:r>
            <a:r>
              <a:rPr lang="en-US" sz="2000" dirty="0" err="1"/>
              <a:t>selecionado</a:t>
            </a:r>
            <a:r>
              <a:rPr lang="en-US" sz="2000" dirty="0"/>
              <a:t> (entre 0 e 99)</a:t>
            </a:r>
            <a:r>
              <a:rPr lang="en-US" sz="2000" i="1" dirty="0"/>
              <a:t>.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32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D7E994DC-432D-448D-90D3-C80085AD469A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4915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35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BIBLIOTECA DS1307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US" sz="2000" b="1" dirty="0" err="1"/>
              <a:t>getRegister</a:t>
            </a:r>
            <a:r>
              <a:rPr lang="en-US" sz="2000" b="1" dirty="0"/>
              <a:t>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/>
              <a:t>getRegister</a:t>
            </a:r>
            <a:r>
              <a:rPr lang="en-US" sz="2000" i="1" dirty="0"/>
              <a:t>(n).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n: </a:t>
            </a:r>
            <a:r>
              <a:rPr lang="en-US" sz="2000" dirty="0" err="1"/>
              <a:t>número</a:t>
            </a:r>
            <a:r>
              <a:rPr lang="en-US" sz="2000" dirty="0"/>
              <a:t> de registers </a:t>
            </a:r>
            <a:r>
              <a:rPr lang="en-US" sz="2000" dirty="0" err="1"/>
              <a:t>internos</a:t>
            </a:r>
            <a:r>
              <a:rPr lang="en-US" sz="2000" dirty="0"/>
              <a:t> do DS1307 a </a:t>
            </a:r>
            <a:r>
              <a:rPr lang="en-US" sz="2000" dirty="0" err="1"/>
              <a:t>serem</a:t>
            </a:r>
            <a:r>
              <a:rPr lang="en-US" sz="2000" dirty="0"/>
              <a:t> lidos (entre 0 e 63)</a:t>
            </a:r>
            <a:r>
              <a:rPr lang="en-US" sz="2000" i="1" dirty="0"/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resume()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/>
              <a:t>resume ().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standby()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/>
              <a:t>standby ().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33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1056DD4A-2F66-442C-B9CB-01F2D4888715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677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58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BIBLIOTECA </a:t>
            </a:r>
            <a:r>
              <a:rPr lang="es-ES" sz="2000" b="1" dirty="0"/>
              <a:t>DS1307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GB" sz="2000" b="1" dirty="0" err="1"/>
              <a:t>getDate</a:t>
            </a:r>
            <a:r>
              <a:rPr lang="en-US" sz="2000" b="1" dirty="0"/>
              <a:t>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/>
              <a:t>getDate</a:t>
            </a:r>
            <a:r>
              <a:rPr lang="en-US" sz="2000" i="1" dirty="0"/>
              <a:t>(buffer).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buffer: </a:t>
            </a:r>
            <a:r>
              <a:rPr lang="en-US" sz="2000" dirty="0"/>
              <a:t>array de </a:t>
            </a:r>
            <a:r>
              <a:rPr lang="en-US" sz="2000" dirty="0" err="1"/>
              <a:t>posição</a:t>
            </a:r>
            <a:r>
              <a:rPr lang="en-US" sz="2000" dirty="0"/>
              <a:t> de </a:t>
            </a:r>
            <a:r>
              <a:rPr lang="en-US" sz="2000" dirty="0" err="1"/>
              <a:t>sete</a:t>
            </a:r>
            <a:r>
              <a:rPr lang="en-US" sz="2000" dirty="0"/>
              <a:t> bytes que </a:t>
            </a:r>
            <a:r>
              <a:rPr lang="en-US" sz="2000" dirty="0" err="1"/>
              <a:t>transporta</a:t>
            </a:r>
            <a:r>
              <a:rPr lang="en-US" sz="2000" dirty="0"/>
              <a:t> dados e tempos </a:t>
            </a:r>
            <a:r>
              <a:rPr lang="en-US" sz="2000" dirty="0" err="1"/>
              <a:t>inseridos</a:t>
            </a:r>
            <a:r>
              <a:rPr lang="en-US" sz="2000" dirty="0"/>
              <a:t> no DS1307: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34</a:t>
            </a:fld>
            <a:endParaRPr lang="el-GR" sz="1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39422"/>
              </p:ext>
            </p:extLst>
          </p:nvPr>
        </p:nvGraphicFramePr>
        <p:xfrm>
          <a:off x="1228165" y="307788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Buffer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segundos (0-59)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minutos (0-59)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horas (1-12 o 0-23)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dia</a:t>
                      </a:r>
                      <a:r>
                        <a:rPr lang="en-US" dirty="0"/>
                        <a:t> da </a:t>
                      </a:r>
                      <a:r>
                        <a:rPr lang="en-US" dirty="0" err="1"/>
                        <a:t>semana</a:t>
                      </a:r>
                      <a:r>
                        <a:rPr lang="en-US" dirty="0"/>
                        <a:t> (1-7)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dia</a:t>
                      </a:r>
                      <a:r>
                        <a:rPr lang="en-US" dirty="0"/>
                        <a:t> do </a:t>
                      </a:r>
                      <a:r>
                        <a:rPr lang="en-US" dirty="0" err="1"/>
                        <a:t>mês</a:t>
                      </a:r>
                      <a:r>
                        <a:rPr lang="en-US" dirty="0"/>
                        <a:t> (1-31)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mês (1-12)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ano (0-99)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id="{DB1DA329-59FC-4835-BB79-EFE99816A692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3543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403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BIBLIOTECA DS1307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GB" sz="2000" b="1" dirty="0" err="1"/>
              <a:t>setSeconds</a:t>
            </a:r>
            <a:r>
              <a:rPr lang="en-GB" sz="2000" b="1" dirty="0"/>
              <a:t>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/>
              <a:t>setSeconds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n-US" sz="2000" dirty="0"/>
              <a:t>novo valor para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segundos</a:t>
            </a:r>
            <a:r>
              <a:rPr lang="en-US" sz="2000" dirty="0"/>
              <a:t> entre 0 e 59.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GB" sz="2000" b="1" dirty="0" err="1"/>
              <a:t>setMinutes</a:t>
            </a:r>
            <a:r>
              <a:rPr lang="en-GB" sz="2000" b="1" dirty="0"/>
              <a:t>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/>
              <a:t>setMinutes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n-US" sz="2000" dirty="0"/>
              <a:t>novo valor para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minutos</a:t>
            </a:r>
            <a:r>
              <a:rPr lang="en-US" sz="2000" dirty="0"/>
              <a:t> entre 0 e 59.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GB" sz="2000" b="1" dirty="0" err="1"/>
              <a:t>setHours</a:t>
            </a:r>
            <a:r>
              <a:rPr lang="en-GB" sz="2000" b="1" dirty="0"/>
              <a:t>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/>
              <a:t>setHours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n-US" sz="2000" dirty="0"/>
              <a:t>novo valor para as horas entre 1 e 12 </a:t>
            </a:r>
            <a:r>
              <a:rPr lang="en-US" sz="2000" dirty="0" err="1"/>
              <a:t>ou</a:t>
            </a:r>
            <a:r>
              <a:rPr lang="en-US" sz="2000" dirty="0"/>
              <a:t> 0 e 23.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35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494B79E0-3DA2-4778-91F0-375199CA3D3E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783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24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BIBLIOTECA DS1307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GB" sz="2000" b="1" dirty="0" err="1"/>
              <a:t>setDow</a:t>
            </a:r>
            <a:r>
              <a:rPr lang="en-GB" sz="2000" b="1" dirty="0"/>
              <a:t>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/>
              <a:t>setDow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n-US" sz="2000" dirty="0"/>
              <a:t>novo valor para o </a:t>
            </a:r>
            <a:r>
              <a:rPr lang="en-US" sz="2000" dirty="0" err="1"/>
              <a:t>dia</a:t>
            </a:r>
            <a:r>
              <a:rPr lang="en-US" sz="2000" dirty="0"/>
              <a:t> da </a:t>
            </a:r>
            <a:r>
              <a:rPr lang="en-US" sz="2000" dirty="0" err="1"/>
              <a:t>semana</a:t>
            </a:r>
            <a:r>
              <a:rPr lang="en-US" sz="2000" dirty="0"/>
              <a:t> entre 1 e 7.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GB" sz="2000" b="1" dirty="0" err="1"/>
              <a:t>setData</a:t>
            </a:r>
            <a:r>
              <a:rPr lang="en-GB" sz="2000" b="1" dirty="0"/>
              <a:t>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/>
              <a:t>setData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n-US" sz="2000" dirty="0"/>
              <a:t>novo valor para o </a:t>
            </a:r>
            <a:r>
              <a:rPr lang="en-US" sz="2000" dirty="0" err="1"/>
              <a:t>dia</a:t>
            </a:r>
            <a:r>
              <a:rPr lang="en-US" sz="2000" dirty="0"/>
              <a:t> do </a:t>
            </a:r>
            <a:r>
              <a:rPr lang="en-US" sz="2000" dirty="0" err="1"/>
              <a:t>mês</a:t>
            </a:r>
            <a:r>
              <a:rPr lang="en-US" sz="2000" dirty="0"/>
              <a:t> entre 1 e 31.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GB" sz="2000" b="1" dirty="0" err="1"/>
              <a:t>setMonth</a:t>
            </a:r>
            <a:r>
              <a:rPr lang="en-GB" sz="2000" b="1" dirty="0"/>
              <a:t> 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/>
              <a:t>setMonth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n-US" sz="2000" dirty="0"/>
              <a:t>novo valor para o </a:t>
            </a:r>
            <a:r>
              <a:rPr lang="en-US" sz="2000" dirty="0" err="1"/>
              <a:t>mês</a:t>
            </a:r>
            <a:r>
              <a:rPr lang="en-US" sz="2000" dirty="0"/>
              <a:t> entre 1 e 12.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A FUNÇÃO </a:t>
            </a:r>
            <a:r>
              <a:rPr lang="en-GB" sz="2000" b="1" dirty="0" err="1"/>
              <a:t>setYear</a:t>
            </a:r>
            <a:r>
              <a:rPr lang="en-GB" sz="2000" b="1" dirty="0"/>
              <a:t>()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Sintaxe</a:t>
            </a:r>
            <a:r>
              <a:rPr lang="en-US" sz="2000" b="1" dirty="0"/>
              <a:t>: </a:t>
            </a:r>
            <a:r>
              <a:rPr lang="en-US" sz="2000" i="1" dirty="0" err="1"/>
              <a:t>setYear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n-US" sz="2000" dirty="0"/>
              <a:t>novo valor para o </a:t>
            </a:r>
            <a:r>
              <a:rPr lang="en-US" sz="2000" dirty="0" err="1"/>
              <a:t>dia</a:t>
            </a:r>
            <a:r>
              <a:rPr lang="en-US" sz="2000" dirty="0"/>
              <a:t> da </a:t>
            </a:r>
            <a:r>
              <a:rPr lang="en-US" sz="2000" dirty="0" err="1"/>
              <a:t>semana</a:t>
            </a:r>
            <a:r>
              <a:rPr lang="en-US" sz="2000" dirty="0"/>
              <a:t> entre 0 e 99.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36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C08C607F-13CC-46CD-9149-F3F0BC25439A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- EQUIPAMENTOS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6283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477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1: UMA VERSÃO DE FIRMWARE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A </a:t>
            </a:r>
            <a:r>
              <a:rPr lang="en-US" sz="2000" dirty="0" err="1"/>
              <a:t>versão</a:t>
            </a:r>
            <a:r>
              <a:rPr lang="en-US" sz="2000" dirty="0"/>
              <a:t> de firmware que </a:t>
            </a:r>
            <a:r>
              <a:rPr lang="en-US" sz="2000" dirty="0" err="1"/>
              <a:t>controla</a:t>
            </a:r>
            <a:r>
              <a:rPr lang="en-US" sz="2000" dirty="0"/>
              <a:t> o </a:t>
            </a:r>
            <a:r>
              <a:rPr lang="en-US" sz="2000" dirty="0" err="1"/>
              <a:t>alcance</a:t>
            </a:r>
            <a:r>
              <a:rPr lang="en-US" sz="2000" dirty="0"/>
              <a:t> do </a:t>
            </a:r>
            <a:r>
              <a:rPr lang="en-US" sz="2000" dirty="0" err="1"/>
              <a:t>localizador</a:t>
            </a:r>
            <a:r>
              <a:rPr lang="en-US" sz="2000" dirty="0"/>
              <a:t> SRF02 ultra </a:t>
            </a:r>
            <a:r>
              <a:rPr lang="en-US" sz="2000" dirty="0" err="1"/>
              <a:t>sónico</a:t>
            </a:r>
            <a:r>
              <a:rPr lang="en-US" sz="2000" dirty="0"/>
              <a:t> </a:t>
            </a:r>
            <a:r>
              <a:rPr lang="en-US" sz="2000" dirty="0" err="1"/>
              <a:t>apresenta</a:t>
            </a:r>
            <a:r>
              <a:rPr lang="en-US" sz="2000" dirty="0"/>
              <a:t>-se no LCD.</a:t>
            </a:r>
            <a:r>
              <a:rPr lang="en-US" sz="2000" b="1" dirty="0"/>
              <a:t>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37</a:t>
            </a:fld>
            <a:endParaRPr lang="el-GR" sz="1000" dirty="0"/>
          </a:p>
        </p:txBody>
      </p:sp>
      <p:pic>
        <p:nvPicPr>
          <p:cNvPr id="9" name="Imagen 8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" y="1912488"/>
            <a:ext cx="6387353" cy="4523734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8C138F16-3D8F-4EC6-9CBE-C84A4069C24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SECÇÃO PRÁTICA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914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0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1: UMA VERSÃO DE FIRMWARE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Os</a:t>
            </a:r>
            <a:r>
              <a:rPr lang="en-US" sz="2000" dirty="0"/>
              <a:t> inputs </a:t>
            </a:r>
            <a:r>
              <a:rPr lang="en-US" sz="2000" dirty="0" err="1"/>
              <a:t>analógicos</a:t>
            </a:r>
            <a:r>
              <a:rPr lang="en-US" sz="2000" dirty="0"/>
              <a:t> A5 e A4 </a:t>
            </a:r>
            <a:r>
              <a:rPr lang="en-US" sz="2000" dirty="0" err="1"/>
              <a:t>também</a:t>
            </a:r>
            <a:r>
              <a:rPr lang="en-US" sz="2000" dirty="0"/>
              <a:t> se </a:t>
            </a:r>
            <a:r>
              <a:rPr lang="en-US" sz="2000" dirty="0" err="1"/>
              <a:t>comportam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sinais</a:t>
            </a:r>
            <a:r>
              <a:rPr lang="en-US" sz="2000" dirty="0"/>
              <a:t> SCL e SCD </a:t>
            </a:r>
            <a:r>
              <a:rPr lang="en-US" sz="2000" dirty="0" err="1"/>
              <a:t>respetivamente</a:t>
            </a:r>
            <a:r>
              <a:rPr lang="en-US" sz="2000" dirty="0"/>
              <a:t> no bus do Arduino UNO I2C. </a:t>
            </a:r>
            <a:r>
              <a:rPr lang="en-US" sz="2000" dirty="0" err="1"/>
              <a:t>Estão</a:t>
            </a:r>
            <a:r>
              <a:rPr lang="en-US" sz="2000" dirty="0"/>
              <a:t> </a:t>
            </a:r>
            <a:r>
              <a:rPr lang="en-US" sz="2000" dirty="0" err="1"/>
              <a:t>ligados</a:t>
            </a:r>
            <a:r>
              <a:rPr lang="en-US" sz="2000" dirty="0"/>
              <a:t> </a:t>
            </a:r>
            <a:r>
              <a:rPr lang="en-US" sz="2000" dirty="0" err="1"/>
              <a:t>aos</a:t>
            </a:r>
            <a:r>
              <a:rPr lang="en-US" sz="2000" dirty="0"/>
              <a:t> resistors pull-up R3 e R4 e </a:t>
            </a:r>
            <a:r>
              <a:rPr lang="en-US" sz="2000" dirty="0" err="1"/>
              <a:t>aos</a:t>
            </a:r>
            <a:r>
              <a:rPr lang="en-US" sz="2000" dirty="0"/>
              <a:t> pins SCL e SDA no </a:t>
            </a:r>
            <a:r>
              <a:rPr lang="en-US" sz="2000" dirty="0" err="1"/>
              <a:t>alcance</a:t>
            </a:r>
            <a:r>
              <a:rPr lang="en-US" sz="2000" dirty="0"/>
              <a:t> do </a:t>
            </a:r>
            <a:r>
              <a:rPr lang="en-US" sz="2000" dirty="0" err="1"/>
              <a:t>localizador</a:t>
            </a:r>
            <a:r>
              <a:rPr lang="en-US" sz="2000" dirty="0"/>
              <a:t> SRF02 ultra </a:t>
            </a:r>
            <a:r>
              <a:rPr lang="en-US" sz="2000" dirty="0" err="1"/>
              <a:t>sónico</a:t>
            </a:r>
            <a:r>
              <a:rPr lang="en-US" sz="2000" dirty="0"/>
              <a:t>.</a:t>
            </a:r>
            <a:endParaRPr lang="en-US" sz="2000" b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38</a:t>
            </a:fld>
            <a:endParaRPr lang="el-GR" sz="1000" dirty="0"/>
          </a:p>
        </p:txBody>
      </p:sp>
      <p:pic>
        <p:nvPicPr>
          <p:cNvPr id="10" name="Imagen 8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98" y="2743158"/>
            <a:ext cx="2795868" cy="361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D1072184-8D97-4A33-A04F-1289D2A0493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SECÇÃO PRÁTICA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8636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875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2: DISTÂNCIA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O </a:t>
            </a:r>
            <a:r>
              <a:rPr lang="en-GB" sz="2000" dirty="0" err="1"/>
              <a:t>ecrã</a:t>
            </a:r>
            <a:r>
              <a:rPr lang="en-GB" sz="2000" dirty="0"/>
              <a:t> </a:t>
            </a:r>
            <a:r>
              <a:rPr lang="en-GB" sz="2000" dirty="0" err="1"/>
              <a:t>mostra</a:t>
            </a:r>
            <a:r>
              <a:rPr lang="en-GB" sz="2000" dirty="0"/>
              <a:t> a </a:t>
            </a:r>
            <a:r>
              <a:rPr lang="en-GB" sz="2000" dirty="0" err="1"/>
              <a:t>distância</a:t>
            </a:r>
            <a:r>
              <a:rPr lang="en-GB" sz="2000" dirty="0"/>
              <a:t> </a:t>
            </a: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centímetros</a:t>
            </a:r>
            <a:r>
              <a:rPr lang="en-GB" sz="2000" dirty="0"/>
              <a:t> entre o </a:t>
            </a:r>
            <a:r>
              <a:rPr lang="en-GB" sz="2000" dirty="0" err="1"/>
              <a:t>alcance</a:t>
            </a:r>
            <a:r>
              <a:rPr lang="en-GB" sz="2000" dirty="0"/>
              <a:t> do </a:t>
            </a:r>
            <a:r>
              <a:rPr lang="en-GB" sz="2000" dirty="0" err="1"/>
              <a:t>localizador</a:t>
            </a:r>
            <a:r>
              <a:rPr lang="en-GB" sz="2000" dirty="0"/>
              <a:t> e um </a:t>
            </a:r>
            <a:r>
              <a:rPr lang="en-GB" sz="2000" dirty="0" err="1"/>
              <a:t>objeto</a:t>
            </a:r>
            <a:r>
              <a:rPr lang="en-GB" sz="2000" dirty="0"/>
              <a:t>.</a:t>
            </a:r>
            <a:r>
              <a:rPr lang="en-US" sz="2000" b="1" dirty="0"/>
              <a:t>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/>
              <a:t>Passo</a:t>
            </a:r>
            <a:r>
              <a:rPr lang="en-US" sz="2000" i="1" dirty="0"/>
              <a:t> 1: </a:t>
            </a:r>
            <a:r>
              <a:rPr lang="en-US" sz="2000" dirty="0" err="1"/>
              <a:t>Comunicação</a:t>
            </a:r>
            <a:r>
              <a:rPr lang="en-US" sz="2000" dirty="0"/>
              <a:t> com o SRF02 Slave é </a:t>
            </a:r>
            <a:r>
              <a:rPr lang="en-US" sz="2000" dirty="0" err="1"/>
              <a:t>efetuada</a:t>
            </a:r>
            <a:r>
              <a:rPr lang="en-US" sz="2000" dirty="0"/>
              <a:t> </a:t>
            </a:r>
            <a:r>
              <a:rPr lang="en-US" sz="2000" dirty="0" err="1"/>
              <a:t>através</a:t>
            </a:r>
            <a:r>
              <a:rPr lang="en-US" sz="2000" dirty="0"/>
              <a:t> da </a:t>
            </a:r>
            <a:r>
              <a:rPr lang="en-US" sz="2000" dirty="0" err="1"/>
              <a:t>seleção</a:t>
            </a:r>
            <a:r>
              <a:rPr lang="en-US" sz="2000" dirty="0"/>
              <a:t> do </a:t>
            </a:r>
            <a:r>
              <a:rPr lang="en-US" sz="2000" dirty="0" err="1"/>
              <a:t>registo</a:t>
            </a:r>
            <a:r>
              <a:rPr lang="en-US" sz="2000" dirty="0"/>
              <a:t> de commando Nº. 0 e da </a:t>
            </a:r>
            <a:r>
              <a:rPr lang="en-US" sz="2000" dirty="0" err="1"/>
              <a:t>escrita</a:t>
            </a:r>
            <a:r>
              <a:rPr lang="en-US" sz="2000" dirty="0"/>
              <a:t> do valor 81. Este commando </a:t>
            </a:r>
            <a:r>
              <a:rPr lang="en-US" sz="2000" dirty="0" err="1"/>
              <a:t>inicia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nova </a:t>
            </a:r>
            <a:r>
              <a:rPr lang="en-US" sz="2000" dirty="0" err="1"/>
              <a:t>medição</a:t>
            </a:r>
            <a:r>
              <a:rPr lang="en-US" sz="2000" dirty="0"/>
              <a:t> da </a:t>
            </a:r>
            <a:r>
              <a:rPr lang="en-US" sz="2000" dirty="0" err="1"/>
              <a:t>distância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centímetros</a:t>
            </a:r>
            <a:r>
              <a:rPr lang="en-US" sz="2000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/>
              <a:t>Passo</a:t>
            </a:r>
            <a:r>
              <a:rPr lang="en-US" sz="2000" i="1" dirty="0"/>
              <a:t> 2: </a:t>
            </a:r>
            <a:r>
              <a:rPr lang="en-US" sz="2000" dirty="0"/>
              <a:t>O </a:t>
            </a:r>
            <a:r>
              <a:rPr lang="en-US" sz="2000" dirty="0" err="1"/>
              <a:t>ciclo</a:t>
            </a:r>
            <a:r>
              <a:rPr lang="en-US" sz="2000" dirty="0"/>
              <a:t> de </a:t>
            </a:r>
            <a:r>
              <a:rPr lang="en-US" sz="2000" dirty="0" err="1"/>
              <a:t>espera</a:t>
            </a:r>
            <a:r>
              <a:rPr lang="en-US" sz="2000" dirty="0"/>
              <a:t>. O SRF02 require um </a:t>
            </a:r>
            <a:r>
              <a:rPr lang="en-US" sz="2000" dirty="0" err="1"/>
              <a:t>mínimo</a:t>
            </a:r>
            <a:r>
              <a:rPr lang="en-US" sz="2000" dirty="0"/>
              <a:t> de 65 mS para completer a </a:t>
            </a:r>
            <a:r>
              <a:rPr lang="en-US" sz="2000" dirty="0" err="1"/>
              <a:t>medição</a:t>
            </a:r>
            <a:r>
              <a:rPr lang="en-US" sz="2000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/>
              <a:t>Passo</a:t>
            </a:r>
            <a:r>
              <a:rPr lang="en-US" sz="2000" i="1" dirty="0"/>
              <a:t> 3: </a:t>
            </a:r>
            <a:r>
              <a:rPr lang="en-US" sz="2000" dirty="0" err="1"/>
              <a:t>Selecionar</a:t>
            </a:r>
            <a:r>
              <a:rPr lang="en-US" sz="2000" dirty="0"/>
              <a:t> o </a:t>
            </a:r>
            <a:r>
              <a:rPr lang="en-US" sz="2000" dirty="0" err="1"/>
              <a:t>primeiro</a:t>
            </a:r>
            <a:r>
              <a:rPr lang="en-US" sz="2000" dirty="0"/>
              <a:t> register e </a:t>
            </a:r>
            <a:r>
              <a:rPr lang="en-US" sz="2000" dirty="0" err="1"/>
              <a:t>guardar</a:t>
            </a:r>
            <a:r>
              <a:rPr lang="en-US" sz="2000" dirty="0"/>
              <a:t> o </a:t>
            </a:r>
            <a:r>
              <a:rPr lang="en-US" sz="2000" dirty="0" err="1"/>
              <a:t>resultado</a:t>
            </a:r>
            <a:r>
              <a:rPr lang="en-US" sz="2000" dirty="0"/>
              <a:t> da </a:t>
            </a:r>
            <a:r>
              <a:rPr lang="en-US" sz="2000" dirty="0" err="1"/>
              <a:t>medição</a:t>
            </a:r>
            <a:r>
              <a:rPr lang="en-US" sz="2000" dirty="0"/>
              <a:t>. O byte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significativo</a:t>
            </a:r>
            <a:r>
              <a:rPr lang="en-US" sz="2000" dirty="0"/>
              <a:t> é </a:t>
            </a:r>
            <a:r>
              <a:rPr lang="en-US" sz="2000" dirty="0" err="1"/>
              <a:t>armazenado</a:t>
            </a:r>
            <a:r>
              <a:rPr lang="en-US" sz="2000" dirty="0"/>
              <a:t> no register Nº. 2 e o </a:t>
            </a:r>
            <a:r>
              <a:rPr lang="en-US" sz="2000" dirty="0" err="1"/>
              <a:t>menos</a:t>
            </a:r>
            <a:r>
              <a:rPr lang="en-US" sz="2000" dirty="0"/>
              <a:t> </a:t>
            </a:r>
            <a:r>
              <a:rPr lang="en-US" sz="2000" dirty="0" err="1"/>
              <a:t>significativo</a:t>
            </a:r>
            <a:r>
              <a:rPr lang="en-US" sz="2000" dirty="0"/>
              <a:t> Nº. 3.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39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3A8EF4D9-0901-4823-8038-E11712EC220D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SECÇÃO PRÁTICA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475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63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>
                <a:latin typeface="+mn-lt"/>
              </a:rPr>
              <a:t>Desenvolvido</a:t>
            </a:r>
            <a:r>
              <a:rPr lang="en-US" sz="2000" dirty="0">
                <a:latin typeface="+mn-lt"/>
              </a:rPr>
              <a:t> pela Philips </a:t>
            </a:r>
            <a:r>
              <a:rPr lang="en-US" sz="2000" dirty="0" err="1">
                <a:latin typeface="+mn-lt"/>
              </a:rPr>
              <a:t>nos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anos</a:t>
            </a:r>
            <a:r>
              <a:rPr lang="en-US" sz="2000" dirty="0">
                <a:latin typeface="+mn-lt"/>
              </a:rPr>
              <a:t> 90 para </a:t>
            </a:r>
            <a:r>
              <a:rPr lang="en-US" sz="2000" dirty="0" err="1">
                <a:latin typeface="+mn-lt"/>
              </a:rPr>
              <a:t>ligar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circuitos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integrados</a:t>
            </a:r>
            <a:r>
              <a:rPr lang="en-US" sz="2000" dirty="0">
                <a:latin typeface="+mn-lt"/>
              </a:rPr>
              <a:t> com </a:t>
            </a:r>
            <a:r>
              <a:rPr lang="en-US" sz="2000" dirty="0" err="1">
                <a:latin typeface="+mn-lt"/>
              </a:rPr>
              <a:t>equipamentos</a:t>
            </a:r>
            <a:r>
              <a:rPr lang="en-US" sz="2000" dirty="0">
                <a:latin typeface="+mn-lt"/>
              </a:rPr>
              <a:t> singulars </a:t>
            </a:r>
            <a:r>
              <a:rPr lang="en-US" sz="2000" dirty="0" err="1">
                <a:latin typeface="+mn-lt"/>
              </a:rPr>
              <a:t>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eletrodomésticos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GB" sz="2000" dirty="0" err="1">
                <a:latin typeface="+mn-lt"/>
              </a:rPr>
              <a:t>Atualmente</a:t>
            </a:r>
            <a:r>
              <a:rPr lang="en-GB" sz="2000" dirty="0">
                <a:latin typeface="+mn-lt"/>
              </a:rPr>
              <a:t> é universal</a:t>
            </a:r>
          </a:p>
          <a:p>
            <a:pPr marL="269875" indent="-269875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GB" sz="2000" i="1" dirty="0" err="1">
                <a:latin typeface="+mn-lt"/>
              </a:rPr>
              <a:t>Mais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informação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em</a:t>
            </a:r>
            <a:r>
              <a:rPr lang="en-GB" sz="2000" i="1" dirty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http://www.nxp.com/products/interface_and_connectivity/i2c/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Protocolo</a:t>
            </a:r>
            <a:r>
              <a:rPr lang="en-US" dirty="0"/>
              <a:t> I2C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18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1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3: MAIS DISTÂNCIAS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O </a:t>
            </a:r>
            <a:r>
              <a:rPr lang="en-US" sz="2000" dirty="0"/>
              <a:t>SRF02 </a:t>
            </a:r>
            <a:r>
              <a:rPr lang="en-US" sz="2000" dirty="0" err="1"/>
              <a:t>fornece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resultados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centimetros</a:t>
            </a:r>
            <a:r>
              <a:rPr lang="en-US" sz="2000" dirty="0"/>
              <a:t>, inches e </a:t>
            </a:r>
            <a:r>
              <a:rPr lang="en-US" sz="2000" dirty="0" err="1"/>
              <a:t>microsegundos</a:t>
            </a:r>
            <a:r>
              <a:rPr lang="en-US" sz="2000" dirty="0"/>
              <a:t>,  e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mostrados</a:t>
            </a:r>
            <a:r>
              <a:rPr lang="en-US" sz="2000" dirty="0"/>
              <a:t> num </a:t>
            </a:r>
            <a:r>
              <a:rPr lang="en-US" sz="2000" dirty="0" err="1"/>
              <a:t>ecrã</a:t>
            </a:r>
            <a:r>
              <a:rPr lang="en-US" sz="2000" dirty="0"/>
              <a:t> LCD</a:t>
            </a:r>
            <a:r>
              <a:rPr lang="en-GB" sz="2000" dirty="0"/>
              <a:t>.</a:t>
            </a:r>
            <a:r>
              <a:rPr lang="en-US" sz="2000" b="1" dirty="0"/>
              <a:t>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/>
              <a:t>medir</a:t>
            </a:r>
            <a:r>
              <a:rPr lang="en-US" sz="2000" i="1" dirty="0"/>
              <a:t>(cm): </a:t>
            </a:r>
            <a:r>
              <a:rPr lang="en-US" sz="2000" dirty="0" err="1"/>
              <a:t>Faz</a:t>
            </a:r>
            <a:r>
              <a:rPr lang="en-US" sz="2000" dirty="0"/>
              <a:t> as </a:t>
            </a:r>
            <a:r>
              <a:rPr lang="en-US" sz="2000" dirty="0" err="1"/>
              <a:t>medições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centímetros</a:t>
            </a:r>
            <a:r>
              <a:rPr lang="en-US" sz="2000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/>
              <a:t>medir</a:t>
            </a:r>
            <a:r>
              <a:rPr lang="en-US" sz="2000" i="1" dirty="0"/>
              <a:t>(in): </a:t>
            </a:r>
            <a:r>
              <a:rPr lang="en-US" sz="2000" dirty="0" err="1"/>
              <a:t>Faz</a:t>
            </a:r>
            <a:r>
              <a:rPr lang="en-US" sz="2000" dirty="0"/>
              <a:t> as </a:t>
            </a:r>
            <a:r>
              <a:rPr lang="en-US" sz="2000" dirty="0" err="1"/>
              <a:t>medições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inches.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/>
              <a:t>medir</a:t>
            </a:r>
            <a:r>
              <a:rPr lang="en-US" sz="2000" i="1" dirty="0"/>
              <a:t>(</a:t>
            </a:r>
            <a:r>
              <a:rPr lang="en-US" sz="2000" i="1" dirty="0" err="1"/>
              <a:t>uS</a:t>
            </a:r>
            <a:r>
              <a:rPr lang="en-US" sz="2000" i="1" dirty="0"/>
              <a:t>): </a:t>
            </a:r>
            <a:r>
              <a:rPr lang="en-US" sz="2000" dirty="0" err="1"/>
              <a:t>Faz</a:t>
            </a:r>
            <a:r>
              <a:rPr lang="en-US" sz="2000" dirty="0"/>
              <a:t> as </a:t>
            </a:r>
            <a:r>
              <a:rPr lang="en-US" sz="2000" dirty="0" err="1"/>
              <a:t>medições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microsegundos</a:t>
            </a:r>
            <a:r>
              <a:rPr lang="en-US" sz="2000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Observe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extrato</a:t>
            </a:r>
            <a:r>
              <a:rPr lang="en-US" sz="2000" dirty="0"/>
              <a:t> de um </a:t>
            </a:r>
            <a:r>
              <a:rPr lang="en-US" sz="2000" dirty="0" err="1"/>
              <a:t>programa</a:t>
            </a:r>
            <a:r>
              <a:rPr lang="en-US" sz="2000" dirty="0"/>
              <a:t>: 	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measure(in);   				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</a:t>
            </a:r>
            <a:r>
              <a:rPr lang="en-US" sz="2000" dirty="0" err="1"/>
              <a:t>lcd.setCursor</a:t>
            </a:r>
            <a:r>
              <a:rPr lang="en-US" sz="2000" dirty="0"/>
              <a:t>(13,0);    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n=</a:t>
            </a:r>
            <a:r>
              <a:rPr lang="en-US" sz="2000" dirty="0" err="1"/>
              <a:t>lcd.print</a:t>
            </a:r>
            <a:r>
              <a:rPr lang="en-US" sz="2000" dirty="0"/>
              <a:t>(distance); 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for(n; n&lt;3; n++)       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</a:t>
            </a:r>
            <a:r>
              <a:rPr lang="en-US" sz="2000" dirty="0" err="1"/>
              <a:t>lcd.print</a:t>
            </a:r>
            <a:r>
              <a:rPr lang="en-US" sz="2000" dirty="0"/>
              <a:t>(" "); 	//</a:t>
            </a:r>
            <a:r>
              <a:rPr lang="en-US" sz="2000" dirty="0" err="1"/>
              <a:t>Completa</a:t>
            </a:r>
            <a:r>
              <a:rPr lang="en-US" sz="2000" dirty="0"/>
              <a:t> com </a:t>
            </a:r>
            <a:r>
              <a:rPr lang="en-US" sz="2000" dirty="0" err="1"/>
              <a:t>espaço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branco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40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8191E078-3B74-4CDA-8588-C95381CE344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SECÇÃO PRÁTICA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6219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66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4: SISTEMA DE PREVENÇÃO DE COLISÕES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Deteta</a:t>
            </a:r>
            <a:r>
              <a:rPr lang="en-US" sz="2000" dirty="0"/>
              <a:t> a </a:t>
            </a:r>
            <a:r>
              <a:rPr lang="en-US" sz="2000" dirty="0" err="1"/>
              <a:t>distância</a:t>
            </a:r>
            <a:r>
              <a:rPr lang="en-US" sz="2000" dirty="0"/>
              <a:t> entre o </a:t>
            </a:r>
            <a:r>
              <a:rPr lang="en-US" sz="2000" dirty="0" err="1"/>
              <a:t>localizador</a:t>
            </a:r>
            <a:r>
              <a:rPr lang="en-US" sz="2000" dirty="0"/>
              <a:t> SRF02 de </a:t>
            </a:r>
            <a:r>
              <a:rPr lang="en-US" sz="2000" dirty="0" err="1"/>
              <a:t>alcance</a:t>
            </a:r>
            <a:r>
              <a:rPr lang="en-US" sz="2000" dirty="0"/>
              <a:t> </a:t>
            </a:r>
            <a:r>
              <a:rPr lang="en-US" sz="2000" dirty="0" err="1"/>
              <a:t>ultrasónico</a:t>
            </a:r>
            <a:r>
              <a:rPr lang="en-US" sz="2000" dirty="0"/>
              <a:t> e um </a:t>
            </a:r>
            <a:r>
              <a:rPr lang="en-US" sz="2000" dirty="0" err="1"/>
              <a:t>objeto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obstáculo</a:t>
            </a:r>
            <a:r>
              <a:rPr lang="en-US" sz="2000" dirty="0"/>
              <a:t>. À </a:t>
            </a:r>
            <a:r>
              <a:rPr lang="en-US" sz="2000" dirty="0" err="1"/>
              <a:t>medida</a:t>
            </a:r>
            <a:r>
              <a:rPr lang="en-US" sz="2000" dirty="0"/>
              <a:t> que o </a:t>
            </a:r>
            <a:r>
              <a:rPr lang="en-US" sz="2000" dirty="0" err="1"/>
              <a:t>objeto</a:t>
            </a:r>
            <a:r>
              <a:rPr lang="en-US" sz="2000" dirty="0"/>
              <a:t> se </a:t>
            </a:r>
            <a:r>
              <a:rPr lang="en-US" sz="2000" dirty="0" err="1"/>
              <a:t>aproxima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vez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do SRF02 e </a:t>
            </a:r>
            <a:r>
              <a:rPr lang="en-US" sz="2000" dirty="0" err="1"/>
              <a:t>passa</a:t>
            </a:r>
            <a:r>
              <a:rPr lang="en-US" sz="2000" dirty="0"/>
              <a:t> </a:t>
            </a:r>
            <a:r>
              <a:rPr lang="en-US" sz="2000" dirty="0" err="1"/>
              <a:t>certos</a:t>
            </a:r>
            <a:r>
              <a:rPr lang="en-US" sz="2000" dirty="0"/>
              <a:t> </a:t>
            </a:r>
            <a:r>
              <a:rPr lang="en-US" sz="2000" dirty="0" err="1"/>
              <a:t>minímos</a:t>
            </a:r>
            <a:r>
              <a:rPr lang="en-US" sz="2000" dirty="0"/>
              <a:t> de </a:t>
            </a:r>
            <a:r>
              <a:rPr lang="en-US" sz="2000" dirty="0" err="1"/>
              <a:t>distância</a:t>
            </a:r>
            <a:r>
              <a:rPr lang="en-US" sz="2000" dirty="0"/>
              <a:t>, o piezo-electric buzzer </a:t>
            </a:r>
            <a:r>
              <a:rPr lang="en-US" sz="2000" dirty="0" err="1"/>
              <a:t>ligada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pin de output D13 </a:t>
            </a:r>
            <a:r>
              <a:rPr lang="en-US" sz="2000" dirty="0" err="1"/>
              <a:t>começa</a:t>
            </a:r>
            <a:r>
              <a:rPr lang="en-US" sz="2000" dirty="0"/>
              <a:t> a </a:t>
            </a:r>
            <a:r>
              <a:rPr lang="en-US" sz="2000" dirty="0" err="1"/>
              <a:t>emitir</a:t>
            </a:r>
            <a:r>
              <a:rPr lang="en-US" sz="2000" dirty="0"/>
              <a:t> um </a:t>
            </a:r>
            <a:r>
              <a:rPr lang="en-US" sz="2000" dirty="0" err="1"/>
              <a:t>sinal</a:t>
            </a:r>
            <a:r>
              <a:rPr lang="en-US" sz="2000" dirty="0"/>
              <a:t> de </a:t>
            </a:r>
            <a:r>
              <a:rPr lang="en-US" sz="2000" dirty="0" err="1"/>
              <a:t>alarme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sequências</a:t>
            </a:r>
            <a:r>
              <a:rPr lang="en-US" sz="2000" dirty="0"/>
              <a:t> </a:t>
            </a:r>
            <a:r>
              <a:rPr lang="en-US" sz="2000" dirty="0" err="1"/>
              <a:t>diferentes</a:t>
            </a:r>
            <a:r>
              <a:rPr lang="en-GB" sz="2000" dirty="0"/>
              <a:t>.</a:t>
            </a:r>
            <a:r>
              <a:rPr lang="en-US" sz="2000" b="1" dirty="0"/>
              <a:t> </a:t>
            </a:r>
            <a:endParaRPr lang="en-US" sz="2000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5: DETETOR DE VELOCIDADE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Este </a:t>
            </a:r>
            <a:r>
              <a:rPr lang="en-US" sz="2000" dirty="0" err="1"/>
              <a:t>exercício</a:t>
            </a:r>
            <a:r>
              <a:rPr lang="en-US" sz="2000" dirty="0"/>
              <a:t> é </a:t>
            </a:r>
            <a:r>
              <a:rPr lang="en-US" sz="2000" dirty="0" err="1"/>
              <a:t>meramente</a:t>
            </a:r>
            <a:r>
              <a:rPr lang="en-US" sz="2000" dirty="0"/>
              <a:t> experimental e </a:t>
            </a:r>
            <a:r>
              <a:rPr lang="en-US" sz="2000" dirty="0" err="1"/>
              <a:t>enquanto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for </a:t>
            </a:r>
            <a:r>
              <a:rPr lang="en-US" sz="2000" dirty="0" err="1"/>
              <a:t>fácil</a:t>
            </a:r>
            <a:r>
              <a:rPr lang="en-US" sz="2000" dirty="0"/>
              <a:t> </a:t>
            </a:r>
            <a:r>
              <a:rPr lang="en-US" sz="2000" dirty="0" err="1"/>
              <a:t>verificar</a:t>
            </a:r>
            <a:r>
              <a:rPr lang="en-US" sz="2000" dirty="0"/>
              <a:t> o </a:t>
            </a:r>
            <a:r>
              <a:rPr lang="en-US" sz="2000" dirty="0" err="1"/>
              <a:t>seu</a:t>
            </a:r>
            <a:r>
              <a:rPr lang="en-US" sz="2000" dirty="0"/>
              <a:t> rigor </a:t>
            </a:r>
            <a:r>
              <a:rPr lang="en-US" sz="2000" dirty="0" err="1"/>
              <a:t>pode</a:t>
            </a:r>
            <a:r>
              <a:rPr lang="en-US" sz="2000" dirty="0"/>
              <a:t> </a:t>
            </a:r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ideia</a:t>
            </a:r>
            <a:r>
              <a:rPr lang="en-US" sz="2000" dirty="0"/>
              <a:t> </a:t>
            </a:r>
            <a:r>
              <a:rPr lang="en-US" sz="2000" dirty="0" err="1"/>
              <a:t>básica</a:t>
            </a:r>
            <a:r>
              <a:rPr lang="en-US" sz="2000" dirty="0"/>
              <a:t> do </a:t>
            </a:r>
            <a:r>
              <a:rPr lang="en-US" sz="2000" dirty="0" err="1"/>
              <a:t>aspeto</a:t>
            </a:r>
            <a:r>
              <a:rPr lang="en-US" sz="2000" dirty="0"/>
              <a:t> de um detector de </a:t>
            </a:r>
            <a:r>
              <a:rPr lang="en-US" sz="2000" dirty="0" err="1"/>
              <a:t>velocidade</a:t>
            </a:r>
            <a:r>
              <a:rPr lang="en-GB" sz="2000" dirty="0"/>
              <a:t>.</a:t>
            </a:r>
            <a:r>
              <a:rPr lang="en-US" sz="2000" b="1" dirty="0"/>
              <a:t> 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41</a:t>
            </a:fld>
            <a:endParaRPr lang="el-GR" sz="1000" dirty="0"/>
          </a:p>
        </p:txBody>
      </p:sp>
      <p:pic>
        <p:nvPicPr>
          <p:cNvPr id="9" name="Imagen 9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44" y="4339585"/>
            <a:ext cx="4274443" cy="1893887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D7E01F74-6495-46D4-819A-4A376EA15F0D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SECÇÃO PRÁTICA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2397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48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6: METROS DA ÁREA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Estes metros </a:t>
            </a:r>
            <a:r>
              <a:rPr lang="en-US" sz="2000" dirty="0" err="1"/>
              <a:t>podem</a:t>
            </a:r>
            <a:r>
              <a:rPr lang="en-US" sz="2000" dirty="0"/>
              <a:t> </a:t>
            </a:r>
            <a:r>
              <a:rPr lang="en-US" sz="2000" dirty="0" err="1"/>
              <a:t>utilizar</a:t>
            </a:r>
            <a:r>
              <a:rPr lang="en-US" sz="2000" dirty="0"/>
              <a:t> </a:t>
            </a:r>
            <a:r>
              <a:rPr lang="en-US" sz="2000" dirty="0" err="1"/>
              <a:t>ultrasom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iluminação</a:t>
            </a:r>
            <a:r>
              <a:rPr lang="en-US" sz="2000" dirty="0"/>
              <a:t> laser para </a:t>
            </a:r>
            <a:r>
              <a:rPr lang="en-US" sz="2000" dirty="0" err="1"/>
              <a:t>medir</a:t>
            </a:r>
            <a:r>
              <a:rPr lang="en-US" sz="2000" dirty="0"/>
              <a:t> as </a:t>
            </a:r>
            <a:r>
              <a:rPr lang="en-US" sz="2000" dirty="0" err="1"/>
              <a:t>distâncias</a:t>
            </a:r>
            <a:r>
              <a:rPr lang="en-US" sz="2000" dirty="0"/>
              <a:t>. Neste </a:t>
            </a:r>
            <a:r>
              <a:rPr lang="en-US" sz="2000" dirty="0" err="1"/>
              <a:t>caso</a:t>
            </a:r>
            <a:r>
              <a:rPr lang="en-US" sz="2000" dirty="0"/>
              <a:t>, </a:t>
            </a:r>
            <a:r>
              <a:rPr lang="en-US" sz="2000" dirty="0" err="1"/>
              <a:t>utilizamos</a:t>
            </a:r>
            <a:r>
              <a:rPr lang="en-US" sz="2000" dirty="0"/>
              <a:t> o detector </a:t>
            </a:r>
            <a:r>
              <a:rPr lang="en-US" sz="2000" dirty="0" err="1"/>
              <a:t>ultrasónico</a:t>
            </a:r>
            <a:r>
              <a:rPr lang="en-US" sz="2000" dirty="0"/>
              <a:t> de </a:t>
            </a:r>
            <a:r>
              <a:rPr lang="en-US" sz="2000" dirty="0" err="1"/>
              <a:t>média</a:t>
            </a:r>
            <a:r>
              <a:rPr lang="en-US" sz="2000" dirty="0"/>
              <a:t> SRF02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42</a:t>
            </a:fld>
            <a:endParaRPr lang="el-GR" sz="1000" dirty="0"/>
          </a:p>
        </p:txBody>
      </p:sp>
      <p:pic>
        <p:nvPicPr>
          <p:cNvPr id="10" name="Imagen 9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43" y="2190058"/>
            <a:ext cx="4803828" cy="4043414"/>
          </a:xfrm>
          <a:prstGeom prst="rect">
            <a:avLst/>
          </a:prstGeom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5DAF2BDD-0F1C-46CA-999B-38E403D1695A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SECÇÃO PRÁTICA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5603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1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7: RELÓGIO EM TEMPO REAL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Lê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primeiros</a:t>
            </a:r>
            <a:r>
              <a:rPr lang="en-US" sz="2000" dirty="0"/>
              <a:t> </a:t>
            </a:r>
            <a:r>
              <a:rPr lang="en-US" sz="2000" dirty="0" err="1"/>
              <a:t>sete</a:t>
            </a:r>
            <a:r>
              <a:rPr lang="en-US" sz="2000" dirty="0"/>
              <a:t> registers </a:t>
            </a:r>
            <a:r>
              <a:rPr lang="en-US" sz="2000" dirty="0" err="1"/>
              <a:t>internos</a:t>
            </a:r>
            <a:r>
              <a:rPr lang="en-US" sz="2000" dirty="0"/>
              <a:t> para </a:t>
            </a:r>
            <a:r>
              <a:rPr lang="en-US" sz="2000" dirty="0" err="1"/>
              <a:t>obter</a:t>
            </a:r>
            <a:r>
              <a:rPr lang="en-US" sz="2000" dirty="0"/>
              <a:t> as horas, </a:t>
            </a:r>
            <a:r>
              <a:rPr lang="en-US" sz="2000" dirty="0" err="1"/>
              <a:t>minutos</a:t>
            </a:r>
            <a:r>
              <a:rPr lang="en-US" sz="2000" dirty="0"/>
              <a:t> e </a:t>
            </a:r>
            <a:r>
              <a:rPr lang="en-US" sz="2000" dirty="0" err="1"/>
              <a:t>segundos</a:t>
            </a:r>
            <a:r>
              <a:rPr lang="en-US" sz="2000" dirty="0"/>
              <a:t> e </a:t>
            </a:r>
            <a:r>
              <a:rPr lang="en-US" sz="2000" dirty="0" err="1"/>
              <a:t>depois</a:t>
            </a:r>
            <a:r>
              <a:rPr lang="en-US" sz="2000" dirty="0"/>
              <a:t> </a:t>
            </a:r>
            <a:r>
              <a:rPr lang="en-US" sz="2000" dirty="0" err="1"/>
              <a:t>disponibiliza-os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tempo real</a:t>
            </a:r>
            <a:r>
              <a:rPr lang="en-GB" sz="2000" dirty="0"/>
              <a:t>.</a:t>
            </a:r>
            <a:r>
              <a:rPr lang="en-US" sz="2000" b="1" dirty="0"/>
              <a:t> </a:t>
            </a:r>
            <a:endParaRPr lang="en-US" sz="2000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 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43</a:t>
            </a:fld>
            <a:endParaRPr lang="el-GR" sz="1000" dirty="0"/>
          </a:p>
        </p:txBody>
      </p:sp>
      <p:pic>
        <p:nvPicPr>
          <p:cNvPr id="11" name="Imagen 9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6" y="1939184"/>
            <a:ext cx="5607423" cy="4368166"/>
          </a:xfrm>
          <a:prstGeom prst="rect">
            <a:avLst/>
          </a:prstGeom>
        </p:spPr>
      </p:pic>
      <p:pic>
        <p:nvPicPr>
          <p:cNvPr id="12" name="Imagen 9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85" y="3153092"/>
            <a:ext cx="2914650" cy="1247775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5D8EF261-D205-4A6A-9E00-CA0429AEA0A5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SECÇÃO PRÁTICA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3424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83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8: RELÓGIO E CALENDÁRIO PARTE 1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Este </a:t>
            </a:r>
            <a:r>
              <a:rPr lang="en-US" sz="2000" dirty="0" err="1"/>
              <a:t>exercício</a:t>
            </a:r>
            <a:r>
              <a:rPr lang="en-US" sz="2000" dirty="0"/>
              <a:t> é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continuação</a:t>
            </a:r>
            <a:r>
              <a:rPr lang="en-US" sz="2000" dirty="0"/>
              <a:t> do anterior: a data e a hora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disponibilizadas</a:t>
            </a:r>
            <a:r>
              <a:rPr lang="en-US" sz="2000" dirty="0"/>
              <a:t> no </a:t>
            </a:r>
            <a:r>
              <a:rPr lang="en-US" sz="2000" dirty="0" err="1"/>
              <a:t>ecrã</a:t>
            </a:r>
            <a:r>
              <a:rPr lang="en-US" sz="2000" dirty="0"/>
              <a:t> LCD. </a:t>
            </a:r>
            <a:r>
              <a:rPr lang="en-US" sz="2000" dirty="0" err="1"/>
              <a:t>Foram</a:t>
            </a:r>
            <a:r>
              <a:rPr lang="en-US" sz="2000" dirty="0"/>
              <a:t> </a:t>
            </a:r>
            <a:r>
              <a:rPr lang="en-US" sz="2000" dirty="0" err="1"/>
              <a:t>criadas</a:t>
            </a:r>
            <a:r>
              <a:rPr lang="en-US" sz="2000" dirty="0"/>
              <a:t> </a:t>
            </a:r>
            <a:r>
              <a:rPr lang="en-US" sz="2000" dirty="0" err="1"/>
              <a:t>duas</a:t>
            </a:r>
            <a:r>
              <a:rPr lang="en-US" sz="2000" dirty="0"/>
              <a:t> </a:t>
            </a:r>
            <a:r>
              <a:rPr lang="en-US" sz="2000" dirty="0" err="1"/>
              <a:t>novas</a:t>
            </a:r>
            <a:r>
              <a:rPr lang="en-US" sz="2000" dirty="0"/>
              <a:t> </a:t>
            </a:r>
            <a:r>
              <a:rPr lang="en-US" sz="2000" dirty="0" err="1"/>
              <a:t>funções</a:t>
            </a:r>
            <a:r>
              <a:rPr lang="en-US" sz="2000" dirty="0"/>
              <a:t> para que </a:t>
            </a:r>
            <a:r>
              <a:rPr lang="en-US" sz="2000" dirty="0" err="1"/>
              <a:t>isto</a:t>
            </a:r>
            <a:r>
              <a:rPr lang="en-US" sz="2000" dirty="0"/>
              <a:t> fosse </a:t>
            </a:r>
            <a:r>
              <a:rPr lang="en-US" sz="2000" dirty="0" err="1"/>
              <a:t>possível</a:t>
            </a:r>
            <a:r>
              <a:rPr lang="en-US" sz="2000" dirty="0"/>
              <a:t>; </a:t>
            </a:r>
            <a:r>
              <a:rPr lang="en-US" sz="2000" dirty="0" err="1"/>
              <a:t>pode</a:t>
            </a:r>
            <a:r>
              <a:rPr lang="en-US" sz="2000" dirty="0"/>
              <a:t> </a:t>
            </a:r>
            <a:r>
              <a:rPr lang="en-US" sz="2000" dirty="0" err="1"/>
              <a:t>utilizá</a:t>
            </a:r>
            <a:r>
              <a:rPr lang="en-US" sz="2000" dirty="0"/>
              <a:t>-las </a:t>
            </a:r>
            <a:r>
              <a:rPr lang="en-US" sz="2000" dirty="0" err="1"/>
              <a:t>também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projetos</a:t>
            </a:r>
            <a:r>
              <a:rPr lang="en-US" sz="2000" dirty="0"/>
              <a:t> </a:t>
            </a:r>
            <a:r>
              <a:rPr lang="en-US" sz="2000" dirty="0" err="1"/>
              <a:t>futuros</a:t>
            </a:r>
            <a:r>
              <a:rPr lang="en-US" sz="2000" dirty="0"/>
              <a:t>: </a:t>
            </a:r>
            <a:r>
              <a:rPr lang="en-US" sz="2000" dirty="0" err="1"/>
              <a:t>visuDate</a:t>
            </a:r>
            <a:r>
              <a:rPr lang="en-US" sz="2000" dirty="0"/>
              <a:t>() e </a:t>
            </a:r>
            <a:r>
              <a:rPr lang="en-US" sz="2000" dirty="0" err="1"/>
              <a:t>visuTime</a:t>
            </a:r>
            <a:r>
              <a:rPr lang="en-US" sz="2000" dirty="0"/>
              <a:t>()</a:t>
            </a:r>
            <a:r>
              <a:rPr lang="en-GB" sz="2000" dirty="0"/>
              <a:t>.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44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18EA4755-06DD-491D-BF7C-12834F27718D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SECÇÃO PRÁTICA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7222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8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9: RELÓGIO E CALENDÁRIO PARTE 2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Este </a:t>
            </a:r>
            <a:r>
              <a:rPr lang="en-US" sz="2000" dirty="0" err="1"/>
              <a:t>exemplo</a:t>
            </a:r>
            <a:r>
              <a:rPr lang="en-US" sz="2000" dirty="0"/>
              <a:t> </a:t>
            </a:r>
            <a:r>
              <a:rPr lang="en-US" sz="2000" dirty="0" err="1"/>
              <a:t>utiliza</a:t>
            </a:r>
            <a:r>
              <a:rPr lang="en-US" sz="2000" dirty="0"/>
              <a:t> as </a:t>
            </a:r>
            <a:r>
              <a:rPr lang="en-US" sz="2000" dirty="0" err="1"/>
              <a:t>funções</a:t>
            </a:r>
            <a:r>
              <a:rPr lang="en-US" sz="2000" dirty="0"/>
              <a:t> </a:t>
            </a:r>
            <a:r>
              <a:rPr lang="en-US" sz="2000" dirty="0" err="1"/>
              <a:t>visuDate</a:t>
            </a:r>
            <a:r>
              <a:rPr lang="en-US" sz="2000" dirty="0"/>
              <a:t>() e </a:t>
            </a:r>
            <a:r>
              <a:rPr lang="en-US" sz="2000" dirty="0" err="1"/>
              <a:t>visuTime</a:t>
            </a:r>
            <a:r>
              <a:rPr lang="en-US" sz="2000" dirty="0"/>
              <a:t>() </a:t>
            </a:r>
            <a:r>
              <a:rPr lang="en-US" sz="2000" dirty="0" err="1"/>
              <a:t>anteriores</a:t>
            </a:r>
            <a:r>
              <a:rPr lang="en-US" sz="2000" dirty="0"/>
              <a:t> para </a:t>
            </a:r>
            <a:r>
              <a:rPr lang="en-US" sz="2000" dirty="0" err="1"/>
              <a:t>pôr</a:t>
            </a:r>
            <a:r>
              <a:rPr lang="en-US" sz="2000" dirty="0"/>
              <a:t> o </a:t>
            </a:r>
            <a:r>
              <a:rPr lang="en-US" sz="2000" dirty="0" err="1"/>
              <a:t>relógio</a:t>
            </a:r>
            <a:r>
              <a:rPr lang="en-US" sz="2000" dirty="0"/>
              <a:t> e o </a:t>
            </a:r>
            <a:r>
              <a:rPr lang="en-US" sz="2000" dirty="0" err="1"/>
              <a:t>calendário</a:t>
            </a:r>
            <a:r>
              <a:rPr lang="en-US" sz="2000" dirty="0"/>
              <a:t> a </a:t>
            </a:r>
            <a:r>
              <a:rPr lang="en-US" sz="2000" dirty="0" err="1"/>
              <a:t>funcionar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tempo real; </a:t>
            </a:r>
            <a:r>
              <a:rPr lang="en-US" sz="2000" dirty="0" err="1"/>
              <a:t>também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</a:t>
            </a:r>
            <a:r>
              <a:rPr lang="en-US" sz="2000" dirty="0" err="1"/>
              <a:t>ajustar</a:t>
            </a:r>
            <a:r>
              <a:rPr lang="en-US" sz="2000" dirty="0"/>
              <a:t> </a:t>
            </a:r>
            <a:r>
              <a:rPr lang="en-US" sz="2000" dirty="0" err="1"/>
              <a:t>qualquer</a:t>
            </a:r>
            <a:r>
              <a:rPr lang="en-US" sz="2000" dirty="0"/>
              <a:t> um dos </a:t>
            </a:r>
            <a:r>
              <a:rPr lang="en-US" sz="2000" dirty="0" err="1"/>
              <a:t>seguintes</a:t>
            </a:r>
            <a:r>
              <a:rPr lang="en-US" sz="2000" dirty="0"/>
              <a:t> </a:t>
            </a:r>
            <a:r>
              <a:rPr lang="en-US" sz="2000" dirty="0" err="1"/>
              <a:t>campos</a:t>
            </a:r>
            <a:r>
              <a:rPr lang="en-US" sz="2000" dirty="0"/>
              <a:t>: </a:t>
            </a:r>
            <a:r>
              <a:rPr lang="en-US" sz="2000" dirty="0" err="1"/>
              <a:t>dia</a:t>
            </a:r>
            <a:r>
              <a:rPr lang="en-US" sz="2000" dirty="0"/>
              <a:t> da </a:t>
            </a:r>
            <a:r>
              <a:rPr lang="en-US" sz="2000" dirty="0" err="1"/>
              <a:t>semana</a:t>
            </a:r>
            <a:r>
              <a:rPr lang="en-US" sz="2000" dirty="0"/>
              <a:t>, </a:t>
            </a:r>
            <a:r>
              <a:rPr lang="en-US" sz="2000" dirty="0" err="1"/>
              <a:t>dia</a:t>
            </a:r>
            <a:r>
              <a:rPr lang="en-US" sz="2000" dirty="0"/>
              <a:t> do </a:t>
            </a:r>
            <a:r>
              <a:rPr lang="en-US" sz="2000" dirty="0" err="1"/>
              <a:t>mês</a:t>
            </a:r>
            <a:r>
              <a:rPr lang="en-US" sz="2000" dirty="0"/>
              <a:t>, </a:t>
            </a:r>
            <a:r>
              <a:rPr lang="en-US" sz="2000" dirty="0" err="1"/>
              <a:t>mês</a:t>
            </a:r>
            <a:r>
              <a:rPr lang="en-US" sz="2000" dirty="0"/>
              <a:t>, </a:t>
            </a:r>
            <a:r>
              <a:rPr lang="en-US" sz="2000" dirty="0" err="1"/>
              <a:t>ano</a:t>
            </a:r>
            <a:r>
              <a:rPr lang="en-US" sz="2000" dirty="0"/>
              <a:t>, horas e </a:t>
            </a:r>
            <a:r>
              <a:rPr lang="en-US" sz="2000" dirty="0" err="1"/>
              <a:t>minutos</a:t>
            </a:r>
            <a:r>
              <a:rPr lang="en-GB" sz="2000" dirty="0"/>
              <a:t>.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45</a:t>
            </a:fld>
            <a:endParaRPr lang="el-GR" sz="1000" dirty="0"/>
          </a:p>
        </p:txBody>
      </p:sp>
      <p:pic>
        <p:nvPicPr>
          <p:cNvPr id="13" name="Imagen 9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51" y="2504063"/>
            <a:ext cx="4589929" cy="4166449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3618EE4D-F028-4F8E-9CFE-4BCE21975D92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SECÇÃO PRÁTICA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9586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331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10: BILLBOARD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entrar</a:t>
            </a:r>
            <a:r>
              <a:rPr lang="en-US" sz="2000" dirty="0"/>
              <a:t> no </a:t>
            </a:r>
            <a:r>
              <a:rPr lang="en-US" sz="2000" dirty="0" err="1"/>
              <a:t>relógio</a:t>
            </a:r>
            <a:r>
              <a:rPr lang="en-US" sz="2000" dirty="0"/>
              <a:t> e </a:t>
            </a:r>
            <a:r>
              <a:rPr lang="en-US" sz="2000" dirty="0" err="1"/>
              <a:t>calendário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tempo real do DS1307 para </a:t>
            </a:r>
            <a:r>
              <a:rPr lang="en-US" sz="2000" dirty="0" err="1"/>
              <a:t>obter</a:t>
            </a:r>
            <a:r>
              <a:rPr lang="en-US" sz="2000" dirty="0"/>
              <a:t> a data e a hora, </a:t>
            </a:r>
            <a:r>
              <a:rPr lang="en-US" sz="2000" dirty="0" err="1"/>
              <a:t>utilizando</a:t>
            </a:r>
            <a:r>
              <a:rPr lang="en-US" sz="2000" dirty="0"/>
              <a:t> o </a:t>
            </a:r>
            <a:r>
              <a:rPr lang="en-US" sz="2000" dirty="0" err="1"/>
              <a:t>protocolo</a:t>
            </a:r>
            <a:r>
              <a:rPr lang="en-US" sz="2000" dirty="0"/>
              <a:t> I2C. </a:t>
            </a:r>
            <a:r>
              <a:rPr lang="en-US" sz="2000" dirty="0" err="1"/>
              <a:t>Também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comunicar</a:t>
            </a:r>
            <a:r>
              <a:rPr lang="en-US" sz="2000" dirty="0"/>
              <a:t> com o sensor DHT11 da </a:t>
            </a:r>
            <a:r>
              <a:rPr lang="en-US" sz="2000" dirty="0" err="1"/>
              <a:t>unidade</a:t>
            </a:r>
            <a:r>
              <a:rPr lang="en-US" sz="2000" dirty="0"/>
              <a:t> anterior para </a:t>
            </a:r>
            <a:r>
              <a:rPr lang="en-US" sz="2000" dirty="0" err="1"/>
              <a:t>obter</a:t>
            </a:r>
            <a:r>
              <a:rPr lang="en-US" sz="2000" dirty="0"/>
              <a:t> a </a:t>
            </a:r>
            <a:r>
              <a:rPr lang="en-US" sz="2000" dirty="0" err="1"/>
              <a:t>temperatura</a:t>
            </a:r>
            <a:r>
              <a:rPr lang="en-US" sz="2000" dirty="0"/>
              <a:t> </a:t>
            </a:r>
            <a:r>
              <a:rPr lang="en-US" sz="2000" dirty="0" err="1"/>
              <a:t>ambiente</a:t>
            </a:r>
            <a:r>
              <a:rPr lang="en-US" sz="2000" dirty="0"/>
              <a:t> e a </a:t>
            </a:r>
            <a:r>
              <a:rPr lang="en-US" sz="2000" dirty="0" err="1"/>
              <a:t>humidade</a:t>
            </a:r>
            <a:r>
              <a:rPr lang="en-US" sz="2000" dirty="0"/>
              <a:t> </a:t>
            </a:r>
            <a:r>
              <a:rPr lang="en-US" sz="2000" dirty="0" err="1"/>
              <a:t>relativa</a:t>
            </a:r>
            <a:r>
              <a:rPr lang="en-US" sz="2000" dirty="0"/>
              <a:t> </a:t>
            </a:r>
            <a:r>
              <a:rPr lang="en-US" sz="2000" dirty="0" err="1"/>
              <a:t>utilizando</a:t>
            </a:r>
            <a:r>
              <a:rPr lang="en-US" sz="2000" dirty="0"/>
              <a:t> o protocol 1-wire.</a:t>
            </a:r>
            <a:endParaRPr lang="en-GB" sz="2000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EXEMPLO 11: </a:t>
            </a:r>
            <a:r>
              <a:rPr lang="pt-PT" sz="2000" b="1" dirty="0"/>
              <a:t>BILLBOARD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dirty="0" err="1"/>
              <a:t>Envia</a:t>
            </a:r>
            <a:r>
              <a:rPr lang="en-GB" sz="2000" dirty="0"/>
              <a:t> um </a:t>
            </a:r>
            <a:r>
              <a:rPr lang="en-GB" sz="2000" dirty="0" err="1"/>
              <a:t>registo</a:t>
            </a:r>
            <a:r>
              <a:rPr lang="en-GB" sz="2000" dirty="0"/>
              <a:t> da data, hora, </a:t>
            </a:r>
            <a:r>
              <a:rPr lang="en-GB" sz="2000" dirty="0" err="1"/>
              <a:t>nível</a:t>
            </a:r>
            <a:r>
              <a:rPr lang="en-GB" sz="2000" dirty="0"/>
              <a:t> de </a:t>
            </a:r>
            <a:r>
              <a:rPr lang="en-GB" sz="2000" dirty="0" err="1"/>
              <a:t>humidade</a:t>
            </a:r>
            <a:r>
              <a:rPr lang="en-GB" sz="2000" dirty="0"/>
              <a:t> e temperature </a:t>
            </a: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intervalos</a:t>
            </a:r>
            <a:r>
              <a:rPr lang="en-GB" sz="2000" dirty="0"/>
              <a:t> </a:t>
            </a:r>
            <a:r>
              <a:rPr lang="en-GB" sz="2000" dirty="0" err="1"/>
              <a:t>regulares</a:t>
            </a:r>
            <a:r>
              <a:rPr lang="en-GB" sz="2000" dirty="0"/>
              <a:t> </a:t>
            </a:r>
            <a:r>
              <a:rPr lang="en-GB" sz="2000" dirty="0" err="1"/>
              <a:t>utilizando</a:t>
            </a:r>
            <a:r>
              <a:rPr lang="en-GB" sz="2000" dirty="0"/>
              <a:t> </a:t>
            </a:r>
            <a:r>
              <a:rPr lang="en-GB" sz="2000" dirty="0" err="1"/>
              <a:t>comunicação</a:t>
            </a:r>
            <a:r>
              <a:rPr lang="en-GB" sz="2000" dirty="0"/>
              <a:t> </a:t>
            </a: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série</a:t>
            </a:r>
            <a:r>
              <a:rPr lang="en-GB" sz="2000" dirty="0"/>
              <a:t>.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46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09EC8952-F7A0-43AD-AAFD-E1F0D484BB19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SECÇÃO PRÁTICA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8588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UNIDADE 13 </a:t>
            </a:r>
            <a:r>
              <a:rPr lang="en-GB" sz="3600" b="1" dirty="0"/>
              <a:t>O BUS I2C</a:t>
            </a:r>
          </a:p>
          <a:p>
            <a:pPr algn="ctr"/>
            <a:r>
              <a:rPr lang="en-US" sz="3600" dirty="0" err="1">
                <a:solidFill>
                  <a:prstClr val="white"/>
                </a:solidFill>
              </a:rPr>
              <a:t>Obrigado</a:t>
            </a:r>
            <a:r>
              <a:rPr lang="en-US" sz="3600" dirty="0">
                <a:solidFill>
                  <a:prstClr val="white"/>
                </a:solidFill>
              </a:rPr>
              <a:t>! </a:t>
            </a: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i="1" dirty="0">
                <a:latin typeface="+mn-lt"/>
              </a:rPr>
              <a:t>Sistema de </a:t>
            </a:r>
            <a:r>
              <a:rPr lang="en-US" sz="2000" i="1" dirty="0" err="1">
                <a:latin typeface="+mn-lt"/>
              </a:rPr>
              <a:t>comunicação</a:t>
            </a:r>
            <a:r>
              <a:rPr lang="en-US" sz="2000" i="1" dirty="0">
                <a:latin typeface="+mn-lt"/>
              </a:rPr>
              <a:t> que </a:t>
            </a:r>
            <a:r>
              <a:rPr lang="en-US" sz="2000" i="1" dirty="0" err="1">
                <a:latin typeface="+mn-lt"/>
              </a:rPr>
              <a:t>transfere</a:t>
            </a:r>
            <a:r>
              <a:rPr lang="en-US" sz="2000" i="1" dirty="0">
                <a:latin typeface="+mn-lt"/>
              </a:rPr>
              <a:t> dados entre </a:t>
            </a:r>
            <a:r>
              <a:rPr lang="en-US" sz="2000" i="1" dirty="0" err="1">
                <a:latin typeface="+mn-lt"/>
              </a:rPr>
              <a:t>componentes</a:t>
            </a:r>
            <a:r>
              <a:rPr lang="en-US" sz="2000" i="1" dirty="0">
                <a:latin typeface="+mn-lt"/>
              </a:rPr>
              <a:t> no interior de um </a:t>
            </a:r>
            <a:r>
              <a:rPr lang="en-US" sz="2000" i="1" dirty="0" err="1">
                <a:latin typeface="+mn-lt"/>
              </a:rPr>
              <a:t>computador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ou</a:t>
            </a:r>
            <a:r>
              <a:rPr lang="en-US" sz="2000" i="1" dirty="0">
                <a:latin typeface="+mn-lt"/>
              </a:rPr>
              <a:t> entre </a:t>
            </a:r>
            <a:r>
              <a:rPr lang="en-US" sz="2000" i="1" dirty="0" err="1">
                <a:latin typeface="+mn-lt"/>
              </a:rPr>
              <a:t>computadores</a:t>
            </a:r>
            <a:r>
              <a:rPr lang="en-US" sz="2000" i="1" dirty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i="1" dirty="0" err="1">
                <a:latin typeface="+mn-lt"/>
              </a:rPr>
              <a:t>Utiliza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apenas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dois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sinais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ou</a:t>
            </a:r>
            <a:r>
              <a:rPr lang="en-US" sz="2000" i="1" dirty="0">
                <a:latin typeface="+mn-lt"/>
              </a:rPr>
              <a:t> pins para trocar </a:t>
            </a:r>
            <a:r>
              <a:rPr lang="en-US" sz="2000" i="1" dirty="0" err="1">
                <a:latin typeface="+mn-lt"/>
              </a:rPr>
              <a:t>informação</a:t>
            </a:r>
            <a:r>
              <a:rPr lang="en-US" sz="2000" i="1" dirty="0">
                <a:latin typeface="+mn-lt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pic>
        <p:nvPicPr>
          <p:cNvPr id="9" name="Imagen 2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4" y="2545224"/>
            <a:ext cx="5353664" cy="159907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26176"/>
              </p:ext>
            </p:extLst>
          </p:nvPr>
        </p:nvGraphicFramePr>
        <p:xfrm>
          <a:off x="736791" y="4325117"/>
          <a:ext cx="7559150" cy="178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878">
                <a:tc>
                  <a:txBody>
                    <a:bodyPr/>
                    <a:lstStyle/>
                    <a:p>
                      <a:r>
                        <a:rPr lang="pt-PT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78">
                <a:tc>
                  <a:txBody>
                    <a:bodyPr/>
                    <a:lstStyle/>
                    <a:p>
                      <a:r>
                        <a:rPr lang="pt-PT" dirty="0"/>
                        <a:t>SCL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Linha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relógio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série</a:t>
                      </a:r>
                      <a:r>
                        <a:rPr lang="en-US" dirty="0"/>
                        <a:t>. É </a:t>
                      </a:r>
                      <a:r>
                        <a:rPr lang="en-US" dirty="0" err="1"/>
                        <a:t>sempre</a:t>
                      </a:r>
                      <a:r>
                        <a:rPr lang="en-US" dirty="0"/>
                        <a:t> output </a:t>
                      </a:r>
                      <a:r>
                        <a:rPr lang="en-US" dirty="0" err="1"/>
                        <a:t>quando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utilizada</a:t>
                      </a:r>
                      <a:r>
                        <a:rPr lang="en-US" dirty="0"/>
                        <a:t> para o </a:t>
                      </a:r>
                      <a:r>
                        <a:rPr lang="en-US" i="0" dirty="0" err="1"/>
                        <a:t>mestre</a:t>
                      </a:r>
                      <a:r>
                        <a:rPr lang="en-US" i="1" dirty="0"/>
                        <a:t> </a:t>
                      </a:r>
                      <a:r>
                        <a:rPr lang="en-US" dirty="0" err="1"/>
                        <a:t>ou</a:t>
                      </a:r>
                      <a:r>
                        <a:rPr lang="en-US" dirty="0"/>
                        <a:t> host e input para o  </a:t>
                      </a:r>
                      <a:r>
                        <a:rPr lang="en-US" dirty="0" err="1"/>
                        <a:t>servidor</a:t>
                      </a:r>
                      <a:r>
                        <a:rPr lang="en-US" dirty="0"/>
                        <a:t>.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78">
                <a:tc>
                  <a:txBody>
                    <a:bodyPr/>
                    <a:lstStyle/>
                    <a:p>
                      <a:r>
                        <a:rPr lang="pt-PT" dirty="0"/>
                        <a:t>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Slinha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dados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série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bidirecional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dados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podem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passer do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mestre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para o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servidor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vice versa.</a:t>
                      </a:r>
                      <a:endParaRPr lang="pt-P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83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8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+mn-lt"/>
              </a:rPr>
              <a:t>Utiliza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apenas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dois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sinais</a:t>
            </a:r>
            <a:r>
              <a:rPr lang="en-US" sz="2000" i="1" dirty="0">
                <a:latin typeface="+mn-lt"/>
              </a:rPr>
              <a:t> para </a:t>
            </a:r>
            <a:r>
              <a:rPr lang="en-US" sz="2000" i="1" dirty="0" err="1">
                <a:latin typeface="+mn-lt"/>
              </a:rPr>
              <a:t>transferir</a:t>
            </a:r>
            <a:r>
              <a:rPr lang="en-US" sz="2000" i="1" dirty="0">
                <a:latin typeface="+mn-lt"/>
              </a:rPr>
              <a:t> dados: SCL e SDA.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latin typeface="+mn-lt"/>
              </a:rPr>
              <a:t>São ambos </a:t>
            </a:r>
            <a:r>
              <a:rPr lang="en-US" sz="2000" i="1" dirty="0" err="1">
                <a:latin typeface="+mn-lt"/>
              </a:rPr>
              <a:t>coletores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abertos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sinais</a:t>
            </a:r>
            <a:r>
              <a:rPr lang="en-US" sz="2000" i="1" dirty="0">
                <a:latin typeface="+mn-lt"/>
              </a:rPr>
              <a:t>, por </a:t>
            </a:r>
            <a:r>
              <a:rPr lang="en-US" sz="2000" i="1" dirty="0" err="1">
                <a:latin typeface="+mn-lt"/>
              </a:rPr>
              <a:t>isso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têm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estar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ligados</a:t>
            </a:r>
            <a:r>
              <a:rPr lang="en-US" sz="2000" i="1" dirty="0">
                <a:latin typeface="+mn-lt"/>
              </a:rPr>
              <a:t> a um  +V </a:t>
            </a:r>
            <a:r>
              <a:rPr lang="en-US" sz="2000" i="1" dirty="0" err="1">
                <a:latin typeface="+mn-lt"/>
              </a:rPr>
              <a:t>através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duas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resistências</a:t>
            </a:r>
            <a:r>
              <a:rPr lang="en-US" sz="2000" i="1" dirty="0">
                <a:latin typeface="+mn-lt"/>
              </a:rPr>
              <a:t> pull-up.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+mn-lt"/>
              </a:rPr>
              <a:t>Transferência</a:t>
            </a:r>
            <a:r>
              <a:rPr lang="en-US" sz="2000" i="1" dirty="0">
                <a:latin typeface="+mn-lt"/>
              </a:rPr>
              <a:t> de dados byte wise. 8 bits é o </a:t>
            </a:r>
            <a:r>
              <a:rPr lang="en-US" sz="2000" i="1" dirty="0" err="1">
                <a:latin typeface="+mn-lt"/>
              </a:rPr>
              <a:t>mínimo</a:t>
            </a:r>
            <a:r>
              <a:rPr lang="en-US" sz="2000" i="1" dirty="0">
                <a:latin typeface="+mn-lt"/>
              </a:rPr>
              <a:t> para </a:t>
            </a:r>
            <a:r>
              <a:rPr lang="en-US" sz="2000" i="1" dirty="0" err="1">
                <a:latin typeface="+mn-lt"/>
              </a:rPr>
              <a:t>cada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transferência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palavras</a:t>
            </a:r>
            <a:r>
              <a:rPr lang="en-US" sz="2000" i="1" dirty="0">
                <a:latin typeface="+mn-lt"/>
              </a:rPr>
              <a:t>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latin typeface="+mn-lt"/>
              </a:rPr>
              <a:t>Sistema de </a:t>
            </a:r>
            <a:r>
              <a:rPr lang="en-US" sz="2000" i="1" dirty="0" err="1">
                <a:latin typeface="+mn-lt"/>
              </a:rPr>
              <a:t>réplica</a:t>
            </a:r>
            <a:r>
              <a:rPr lang="en-US" sz="2000" i="1" dirty="0">
                <a:latin typeface="+mn-lt"/>
              </a:rPr>
              <a:t> “multi-master”. Um bus single (SCL, SDA) </a:t>
            </a:r>
            <a:r>
              <a:rPr lang="en-US" sz="2000" i="1" dirty="0" err="1">
                <a:latin typeface="+mn-lt"/>
              </a:rPr>
              <a:t>pode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incluir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diversos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controladores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mestre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ou</a:t>
            </a:r>
            <a:r>
              <a:rPr lang="en-US" sz="2000" i="1" dirty="0">
                <a:latin typeface="+mn-lt"/>
              </a:rPr>
              <a:t> hosts </a:t>
            </a:r>
            <a:r>
              <a:rPr lang="en-US" sz="2000" i="1" dirty="0" err="1">
                <a:latin typeface="+mn-lt"/>
              </a:rPr>
              <a:t>assim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como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diversos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servidores</a:t>
            </a:r>
            <a:r>
              <a:rPr lang="en-US" sz="2000" i="1" dirty="0">
                <a:latin typeface="+mn-lt"/>
              </a:rPr>
              <a:t>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+mn-lt"/>
              </a:rPr>
              <a:t>Todos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os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equipamentos</a:t>
            </a:r>
            <a:r>
              <a:rPr lang="en-US" sz="2000" i="1" dirty="0">
                <a:latin typeface="+mn-lt"/>
              </a:rPr>
              <a:t> slave </a:t>
            </a:r>
            <a:r>
              <a:rPr lang="en-US" sz="2000" i="1" dirty="0" err="1">
                <a:latin typeface="+mn-lt"/>
              </a:rPr>
              <a:t>têm</a:t>
            </a:r>
            <a:r>
              <a:rPr lang="en-US" sz="2000" i="1" dirty="0">
                <a:latin typeface="+mn-lt"/>
              </a:rPr>
              <a:t> um </a:t>
            </a:r>
            <a:r>
              <a:rPr lang="en-US" sz="2000" i="1" dirty="0" err="1">
                <a:latin typeface="+mn-lt"/>
              </a:rPr>
              <a:t>endereço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atribuído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durante</a:t>
            </a:r>
            <a:r>
              <a:rPr lang="en-US" sz="2000" i="1" dirty="0">
                <a:latin typeface="+mn-lt"/>
              </a:rPr>
              <a:t> a </a:t>
            </a:r>
            <a:r>
              <a:rPr lang="en-US" sz="2000" i="1" dirty="0" err="1">
                <a:latin typeface="+mn-lt"/>
              </a:rPr>
              <a:t>sua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produção</a:t>
            </a:r>
            <a:r>
              <a:rPr lang="en-US" sz="2000" i="1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diferencia-os</a:t>
            </a:r>
            <a:r>
              <a:rPr lang="en-US" sz="2000" i="1" dirty="0">
                <a:latin typeface="+mn-lt"/>
              </a:rPr>
              <a:t> de outros </a:t>
            </a:r>
            <a:r>
              <a:rPr lang="en-US" sz="2000" i="1" dirty="0" err="1">
                <a:latin typeface="+mn-lt"/>
              </a:rPr>
              <a:t>servidores</a:t>
            </a:r>
            <a:r>
              <a:rPr lang="en-US" sz="2000" i="1" dirty="0">
                <a:latin typeface="+mn-lt"/>
              </a:rPr>
              <a:t> no bus.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latin typeface="+mn-lt"/>
              </a:rPr>
              <a:t>Um bus single </a:t>
            </a:r>
            <a:r>
              <a:rPr lang="en-US" sz="2000" i="1" dirty="0" err="1">
                <a:latin typeface="+mn-lt"/>
              </a:rPr>
              <a:t>não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pode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acomodar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dois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equipamentos</a:t>
            </a:r>
            <a:r>
              <a:rPr lang="en-US" sz="2000" i="1" dirty="0">
                <a:latin typeface="+mn-lt"/>
              </a:rPr>
              <a:t> com o </a:t>
            </a:r>
            <a:r>
              <a:rPr lang="en-US" sz="2000" i="1" dirty="0" err="1">
                <a:latin typeface="+mn-lt"/>
              </a:rPr>
              <a:t>mesmo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endereço</a:t>
            </a:r>
            <a:r>
              <a:rPr lang="en-US" sz="2000" i="1" dirty="0">
                <a:latin typeface="+mn-lt"/>
              </a:rPr>
              <a:t>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latin typeface="+mn-lt"/>
              </a:rPr>
              <a:t>O bus </a:t>
            </a:r>
            <a:r>
              <a:rPr lang="en-US" sz="2000" i="1" dirty="0" err="1">
                <a:latin typeface="+mn-lt"/>
              </a:rPr>
              <a:t>mestre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ou</a:t>
            </a:r>
            <a:r>
              <a:rPr lang="en-US" sz="2000" i="1" dirty="0">
                <a:latin typeface="+mn-lt"/>
              </a:rPr>
              <a:t> host </a:t>
            </a:r>
            <a:r>
              <a:rPr lang="en-US" sz="2000" i="1" dirty="0" err="1">
                <a:latin typeface="+mn-lt"/>
              </a:rPr>
              <a:t>utiliza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este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endereço</a:t>
            </a:r>
            <a:r>
              <a:rPr lang="en-US" sz="2000" i="1" dirty="0">
                <a:latin typeface="+mn-lt"/>
              </a:rPr>
              <a:t> para </a:t>
            </a:r>
            <a:r>
              <a:rPr lang="en-US" sz="2000" i="1" dirty="0" err="1">
                <a:latin typeface="+mn-lt"/>
              </a:rPr>
              <a:t>selecionar</a:t>
            </a:r>
            <a:r>
              <a:rPr lang="en-US" sz="2000" i="1" dirty="0">
                <a:latin typeface="+mn-lt"/>
              </a:rPr>
              <a:t> o </a:t>
            </a:r>
            <a:r>
              <a:rPr lang="en-US" sz="2000" i="1" dirty="0" err="1">
                <a:latin typeface="+mn-lt"/>
              </a:rPr>
              <a:t>equipamento</a:t>
            </a:r>
            <a:r>
              <a:rPr lang="en-US" sz="2000" i="1" dirty="0">
                <a:latin typeface="+mn-lt"/>
              </a:rPr>
              <a:t> slave com que </a:t>
            </a:r>
            <a:r>
              <a:rPr lang="en-US" sz="2000" i="1" dirty="0" err="1">
                <a:latin typeface="+mn-lt"/>
              </a:rPr>
              <a:t>quer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comunicar</a:t>
            </a:r>
            <a:r>
              <a:rPr lang="en-US" sz="2000" i="1" dirty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CB00E9E2-20BF-46C6-9238-70D685B12A5F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CARACTERÍSTICAS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653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9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+mn-lt"/>
              </a:rPr>
              <a:t>Transferência</a:t>
            </a:r>
            <a:r>
              <a:rPr lang="en-US" sz="2000" b="1" dirty="0">
                <a:latin typeface="+mn-lt"/>
              </a:rPr>
              <a:t> de bit: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O </a:t>
            </a:r>
            <a:r>
              <a:rPr lang="en-US" sz="2000" i="1" dirty="0" err="1">
                <a:latin typeface="+mn-lt"/>
              </a:rPr>
              <a:t>protocolo</a:t>
            </a:r>
            <a:r>
              <a:rPr lang="en-US" sz="2000" i="1" dirty="0">
                <a:latin typeface="+mn-lt"/>
              </a:rPr>
              <a:t> I2C </a:t>
            </a:r>
            <a:r>
              <a:rPr lang="en-US" sz="2000" i="1" dirty="0" err="1">
                <a:latin typeface="+mn-lt"/>
              </a:rPr>
              <a:t>utiliza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comunicação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síncrona</a:t>
            </a:r>
            <a:r>
              <a:rPr lang="en-US" sz="2000" i="1" dirty="0">
                <a:latin typeface="+mn-lt"/>
              </a:rPr>
              <a:t>.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i="1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grpSp>
        <p:nvGrpSpPr>
          <p:cNvPr id="9" name="Grupo 8"/>
          <p:cNvGrpSpPr/>
          <p:nvPr/>
        </p:nvGrpSpPr>
        <p:grpSpPr>
          <a:xfrm>
            <a:off x="1746096" y="3036586"/>
            <a:ext cx="4806000" cy="1785600"/>
            <a:chOff x="0" y="0"/>
            <a:chExt cx="4422775" cy="1722475"/>
          </a:xfrm>
        </p:grpSpPr>
        <p:pic>
          <p:nvPicPr>
            <p:cNvPr id="10" name="Imagen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22775" cy="1190625"/>
            </a:xfrm>
            <a:prstGeom prst="rect">
              <a:avLst/>
            </a:prstGeom>
          </p:spPr>
        </p:pic>
        <p:sp>
          <p:nvSpPr>
            <p:cNvPr id="11" name="Cuadro de texto 43"/>
            <p:cNvSpPr txBox="1"/>
            <p:nvPr/>
          </p:nvSpPr>
          <p:spPr>
            <a:xfrm>
              <a:off x="1010093" y="1254642"/>
              <a:ext cx="1169581" cy="46783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bit 1 </a:t>
              </a:r>
              <a:r>
                <a:rPr lang="es-ES" sz="1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ou</a:t>
              </a: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bit 0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adro de texto 44"/>
            <p:cNvSpPr txBox="1"/>
            <p:nvPr/>
          </p:nvSpPr>
          <p:spPr>
            <a:xfrm>
              <a:off x="2264734" y="1222744"/>
              <a:ext cx="574040" cy="4991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GB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it </a:t>
              </a:r>
              <a:r>
                <a:rPr lang="en-GB" sz="1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válido</a:t>
              </a:r>
              <a:r>
                <a:rPr lang="en-GB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bit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adro de texto 45"/>
            <p:cNvSpPr txBox="1"/>
            <p:nvPr/>
          </p:nvSpPr>
          <p:spPr>
            <a:xfrm>
              <a:off x="2977116" y="1222744"/>
              <a:ext cx="1169581" cy="46783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bit </a:t>
              </a:r>
              <a:r>
                <a:rPr lang="en-GB" sz="1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não-válido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Τίτλος 1">
            <a:extLst>
              <a:ext uri="{FF2B5EF4-FFF2-40B4-BE49-F238E27FC236}">
                <a16:creationId xmlns:a16="http://schemas.microsoft.com/office/drawing/2014/main" id="{001AFFCA-3D7D-4618-B46A-8603E549FBFB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TERMINOLOGIA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760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>
                <a:latin typeface="+mn-lt"/>
              </a:rPr>
              <a:t>Condição</a:t>
            </a:r>
            <a:r>
              <a:rPr lang="en-US" sz="2000" b="1" dirty="0">
                <a:latin typeface="+mn-lt"/>
              </a:rPr>
              <a:t> Start/Stop: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O host </a:t>
            </a:r>
            <a:r>
              <a:rPr lang="en-US" sz="2000" i="1" dirty="0" err="1">
                <a:latin typeface="+mn-lt"/>
              </a:rPr>
              <a:t>inicia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todas</a:t>
            </a:r>
            <a:r>
              <a:rPr lang="en-US" sz="2000" i="1" dirty="0">
                <a:latin typeface="+mn-lt"/>
              </a:rPr>
              <a:t> as </a:t>
            </a:r>
            <a:r>
              <a:rPr lang="en-US" sz="2000" i="1" dirty="0" err="1">
                <a:latin typeface="+mn-lt"/>
              </a:rPr>
              <a:t>transferências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através</a:t>
            </a:r>
            <a:r>
              <a:rPr lang="en-US" sz="2000" i="1" dirty="0">
                <a:latin typeface="+mn-lt"/>
              </a:rPr>
              <a:t> do </a:t>
            </a:r>
            <a:r>
              <a:rPr lang="en-US" sz="2000" i="1" dirty="0" err="1">
                <a:latin typeface="+mn-lt"/>
              </a:rPr>
              <a:t>envio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uma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sequência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condição</a:t>
            </a:r>
            <a:r>
              <a:rPr lang="en-US" sz="2000" i="1" dirty="0">
                <a:latin typeface="+mn-lt"/>
              </a:rPr>
              <a:t> Start (S) e </a:t>
            </a:r>
            <a:r>
              <a:rPr lang="en-US" sz="2000" i="1" dirty="0" err="1">
                <a:latin typeface="+mn-lt"/>
              </a:rPr>
              <a:t>termina</a:t>
            </a:r>
            <a:r>
              <a:rPr lang="en-US" sz="2000" i="1" dirty="0">
                <a:latin typeface="+mn-lt"/>
              </a:rPr>
              <a:t> a </a:t>
            </a:r>
            <a:r>
              <a:rPr lang="en-US" sz="2000" i="1" dirty="0" err="1">
                <a:latin typeface="+mn-lt"/>
              </a:rPr>
              <a:t>transferência</a:t>
            </a:r>
            <a:r>
              <a:rPr lang="en-US" sz="2000" i="1" dirty="0">
                <a:latin typeface="+mn-lt"/>
              </a:rPr>
              <a:t> com </a:t>
            </a:r>
            <a:r>
              <a:rPr lang="en-US" sz="2000" i="1" dirty="0" err="1">
                <a:latin typeface="+mn-lt"/>
              </a:rPr>
              <a:t>uma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condição</a:t>
            </a:r>
            <a:r>
              <a:rPr lang="en-US" sz="2000" i="1" dirty="0">
                <a:latin typeface="+mn-lt"/>
              </a:rPr>
              <a:t> Stop (P).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14" name="Imagen 4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57" y="3234007"/>
            <a:ext cx="6681019" cy="1784781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1D1BFEFE-97DC-4DED-BD76-6693CD995732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TERMINOLOGIA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133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O bit </a:t>
            </a:r>
            <a:r>
              <a:rPr lang="en-US" sz="2000" b="1" dirty="0" err="1">
                <a:latin typeface="+mn-lt"/>
              </a:rPr>
              <a:t>Reconhecido</a:t>
            </a:r>
            <a:r>
              <a:rPr lang="en-US" sz="2000" b="1" dirty="0">
                <a:latin typeface="+mn-lt"/>
              </a:rPr>
              <a:t>: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+mn-lt"/>
              </a:rPr>
              <a:t>Não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existe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limite</a:t>
            </a:r>
            <a:r>
              <a:rPr lang="en-US" sz="2000" i="1" dirty="0">
                <a:latin typeface="+mn-lt"/>
              </a:rPr>
              <a:t> para o </a:t>
            </a:r>
            <a:r>
              <a:rPr lang="en-US" sz="2000" i="1" dirty="0" err="1">
                <a:latin typeface="+mn-lt"/>
              </a:rPr>
              <a:t>número</a:t>
            </a:r>
            <a:r>
              <a:rPr lang="en-US" sz="2000" i="1" dirty="0">
                <a:latin typeface="+mn-lt"/>
              </a:rPr>
              <a:t> de bytes, no </a:t>
            </a:r>
            <a:r>
              <a:rPr lang="en-US" sz="2000" i="1" dirty="0" err="1">
                <a:latin typeface="+mn-lt"/>
              </a:rPr>
              <a:t>entanto</a:t>
            </a:r>
            <a:r>
              <a:rPr lang="en-US" sz="2000" i="1" dirty="0">
                <a:latin typeface="+mn-lt"/>
              </a:rPr>
              <a:t>, </a:t>
            </a:r>
            <a:r>
              <a:rPr lang="en-US" sz="2000" i="1" dirty="0" err="1">
                <a:latin typeface="+mn-lt"/>
              </a:rPr>
              <a:t>cada</a:t>
            </a:r>
            <a:r>
              <a:rPr lang="en-US" sz="2000" i="1" dirty="0">
                <a:latin typeface="+mn-lt"/>
              </a:rPr>
              <a:t> um </a:t>
            </a:r>
            <a:r>
              <a:rPr lang="en-US" sz="2000" i="1" dirty="0" err="1">
                <a:latin typeface="+mn-lt"/>
              </a:rPr>
              <a:t>tem</a:t>
            </a:r>
            <a:r>
              <a:rPr lang="en-US" sz="2000" i="1" dirty="0">
                <a:latin typeface="+mn-lt"/>
              </a:rPr>
              <a:t> de ser </a:t>
            </a:r>
            <a:r>
              <a:rPr lang="en-US" sz="2000" i="1" dirty="0" err="1">
                <a:latin typeface="+mn-lt"/>
              </a:rPr>
              <a:t>seguido</a:t>
            </a:r>
            <a:r>
              <a:rPr lang="en-US" sz="2000" i="1" dirty="0">
                <a:latin typeface="+mn-lt"/>
              </a:rPr>
              <a:t> de um bit </a:t>
            </a:r>
            <a:r>
              <a:rPr lang="en-US" sz="2000" i="1" dirty="0" err="1">
                <a:latin typeface="+mn-lt"/>
              </a:rPr>
              <a:t>Reconhecido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ou</a:t>
            </a:r>
            <a:r>
              <a:rPr lang="en-US" sz="2000" i="1" dirty="0">
                <a:latin typeface="+mn-lt"/>
              </a:rPr>
              <a:t> ACK/NACK 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grpSp>
        <p:nvGrpSpPr>
          <p:cNvPr id="10" name="Grupo 9"/>
          <p:cNvGrpSpPr/>
          <p:nvPr/>
        </p:nvGrpSpPr>
        <p:grpSpPr>
          <a:xfrm>
            <a:off x="1386348" y="2811726"/>
            <a:ext cx="6312310" cy="3102377"/>
            <a:chOff x="0" y="0"/>
            <a:chExt cx="5148100" cy="2329732"/>
          </a:xfrm>
        </p:grpSpPr>
        <p:pic>
          <p:nvPicPr>
            <p:cNvPr id="11" name="Imagen 5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949" y="0"/>
              <a:ext cx="3795395" cy="1811020"/>
            </a:xfrm>
            <a:prstGeom prst="rect">
              <a:avLst/>
            </a:prstGeom>
          </p:spPr>
        </p:pic>
        <p:sp>
          <p:nvSpPr>
            <p:cNvPr id="12" name="Cuadro de texto 51"/>
            <p:cNvSpPr txBox="1"/>
            <p:nvPr/>
          </p:nvSpPr>
          <p:spPr>
            <a:xfrm>
              <a:off x="3370521" y="1052623"/>
              <a:ext cx="893928" cy="25878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7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Acknowledgement</a:t>
              </a:r>
              <a:endParaRPr lang="pt-P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adro de texto 52"/>
            <p:cNvSpPr txBox="1"/>
            <p:nvPr/>
          </p:nvSpPr>
          <p:spPr>
            <a:xfrm>
              <a:off x="3019646" y="499730"/>
              <a:ext cx="1262380" cy="25146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7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Negative acknowledgement</a:t>
              </a:r>
              <a:endParaRPr lang="pt-P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 de texto 53"/>
            <p:cNvSpPr txBox="1"/>
            <p:nvPr/>
          </p:nvSpPr>
          <p:spPr>
            <a:xfrm>
              <a:off x="3987209" y="1828800"/>
              <a:ext cx="1160891" cy="50093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200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8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Tick</a:t>
              </a:r>
              <a:r>
                <a:rPr lang="es-ES" sz="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s-ES" sz="8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relógio</a:t>
              </a:r>
              <a:r>
                <a:rPr lang="es-ES" sz="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para o </a:t>
              </a:r>
              <a:r>
                <a:rPr lang="es-ES" sz="8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reconhecimento</a:t>
              </a:r>
              <a:r>
                <a:rPr lang="es-ES" sz="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do bit</a:t>
              </a:r>
              <a:r>
                <a:rPr lang="es-ES" sz="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ACK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7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adro de texto 54"/>
            <p:cNvSpPr txBox="1"/>
            <p:nvPr/>
          </p:nvSpPr>
          <p:spPr>
            <a:xfrm>
              <a:off x="0" y="63795"/>
              <a:ext cx="1160891" cy="50093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Transmissor</a:t>
              </a: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SDA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uadro de texto 55"/>
            <p:cNvSpPr txBox="1"/>
            <p:nvPr/>
          </p:nvSpPr>
          <p:spPr>
            <a:xfrm>
              <a:off x="180753" y="616688"/>
              <a:ext cx="970059" cy="50093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Recetor SDA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 de texto 56"/>
            <p:cNvSpPr txBox="1"/>
            <p:nvPr/>
          </p:nvSpPr>
          <p:spPr>
            <a:xfrm>
              <a:off x="287079" y="1116419"/>
              <a:ext cx="874643" cy="50038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Mestre SDA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Τίτλος 1">
            <a:extLst>
              <a:ext uri="{FF2B5EF4-FFF2-40B4-BE49-F238E27FC236}">
                <a16:creationId xmlns:a16="http://schemas.microsoft.com/office/drawing/2014/main" id="{E54FFA49-D3BB-4F82-BD93-87245E07B6CD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 I2C BUS – TERMINOLOGIA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68704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71747</TotalTime>
  <Words>3767</Words>
  <Application>Microsoft Office PowerPoint</Application>
  <PresentationFormat>Presentación en pantalla (4:3)</PresentationFormat>
  <Paragraphs>777</Paragraphs>
  <Slides>47</Slides>
  <Notes>45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56" baseType="lpstr"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Objetivo e Conteúdos da Unidade  13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Beatriz López Dañobeitia</cp:lastModifiedBy>
  <cp:revision>1874</cp:revision>
  <cp:lastPrinted>2018-01-26T17:11:53Z</cp:lastPrinted>
  <dcterms:created xsi:type="dcterms:W3CDTF">2010-11-09T19:06:29Z</dcterms:created>
  <dcterms:modified xsi:type="dcterms:W3CDTF">2019-05-15T12:19:37Z</dcterms:modified>
</cp:coreProperties>
</file>