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6" r:id="rId1"/>
    <p:sldMasterId id="2147483678" r:id="rId2"/>
  </p:sldMasterIdLst>
  <p:notesMasterIdLst>
    <p:notesMasterId r:id="rId19"/>
  </p:notesMasterIdLst>
  <p:handoutMasterIdLst>
    <p:handoutMasterId r:id="rId20"/>
  </p:handoutMasterIdLst>
  <p:sldIdLst>
    <p:sldId id="549" r:id="rId3"/>
    <p:sldId id="537" r:id="rId4"/>
    <p:sldId id="482" r:id="rId5"/>
    <p:sldId id="553" r:id="rId6"/>
    <p:sldId id="554" r:id="rId7"/>
    <p:sldId id="555" r:id="rId8"/>
    <p:sldId id="556" r:id="rId9"/>
    <p:sldId id="557" r:id="rId10"/>
    <p:sldId id="558" r:id="rId11"/>
    <p:sldId id="559" r:id="rId12"/>
    <p:sldId id="560" r:id="rId13"/>
    <p:sldId id="561" r:id="rId14"/>
    <p:sldId id="562" r:id="rId15"/>
    <p:sldId id="563" r:id="rId16"/>
    <p:sldId id="564" r:id="rId17"/>
    <p:sldId id="552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9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73">
          <p15:clr>
            <a:srgbClr val="A4A3A4"/>
          </p15:clr>
        </p15:guide>
        <p15:guide id="2" pos="30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 scaleToFitPaper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9913"/>
    <a:srgbClr val="005777"/>
    <a:srgbClr val="BFDDB4"/>
    <a:srgbClr val="E6E6E6"/>
    <a:srgbClr val="DDD9C3"/>
    <a:srgbClr val="DDCFB2"/>
    <a:srgbClr val="FFCC99"/>
    <a:srgbClr val="FF9966"/>
    <a:srgbClr val="006699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Μεσαίο στυλ 2 - Έμφαση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Μεσαίο στυλ 2 - Έμφαση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48" autoAdjust="0"/>
    <p:restoredTop sz="93039" autoAdjust="0"/>
  </p:normalViewPr>
  <p:slideViewPr>
    <p:cSldViewPr snapToGrid="0">
      <p:cViewPr varScale="1">
        <p:scale>
          <a:sx n="76" d="100"/>
          <a:sy n="76" d="100"/>
        </p:scale>
        <p:origin x="1795" y="58"/>
      </p:cViewPr>
      <p:guideLst>
        <p:guide orient="horz" pos="773"/>
        <p:guide pos="3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200" d="100"/>
        <a:sy n="200" d="100"/>
      </p:scale>
      <p:origin x="0" y="534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17ADA-1638-0643-890A-87F56AED39E9}" type="datetimeFigureOut">
              <a:rPr lang="en-US" smtClean="0"/>
              <a:t>5/15/2019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E7830-05BA-0F48-BBED-6CDD62CC991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9601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4BE53219-3A05-3D4B-895A-3050F53C4359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021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574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3668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8112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9669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439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333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5297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68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463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32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4706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887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17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Σύμβολ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E53219-3A05-3D4B-895A-3050F53C435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796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480-73E2-41E9-8038-AB1D1AC0B473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4510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6F4110-ADAF-4F03-80B9-170642E5484D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36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480D3-900E-422F-9FAD-55CC391E966A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03527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252095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5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5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7473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ChangeArrowheads="1"/>
          </p:cNvSpPr>
          <p:nvPr userDrawn="1"/>
        </p:nvSpPr>
        <p:spPr bwMode="auto">
          <a:xfrm>
            <a:off x="0" y="396236"/>
            <a:ext cx="9144000" cy="11588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xtLst/>
        </p:spPr>
        <p:txBody>
          <a:bodyPr anchor="ctr" anchorCtr="1"/>
          <a:lstStyle/>
          <a:p>
            <a:pPr algn="ctr"/>
            <a:endParaRPr lang="en-US" sz="1400">
              <a:latin typeface="Trebuchet MS" charset="0"/>
            </a:endParaRPr>
          </a:p>
        </p:txBody>
      </p:sp>
      <p:sp>
        <p:nvSpPr>
          <p:cNvPr id="7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33388"/>
          </a:xfrm>
        </p:spPr>
        <p:txBody>
          <a:bodyPr/>
          <a:lstStyle/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8" name="Θέση αριθμού διαφάνειας 5">
            <a:extLst>
              <a:ext uri="{FF2B5EF4-FFF2-40B4-BE49-F238E27FC236}">
                <a16:creationId xmlns:a16="http://schemas.microsoft.com/office/drawing/2014/main" id="{AB86C6FB-9B8A-4E5E-B1DC-E008F8DF7A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823933" y="6614826"/>
            <a:ext cx="2057400" cy="193762"/>
          </a:xfrm>
          <a:prstGeom prst="rect">
            <a:avLst/>
          </a:prstGeom>
        </p:spPr>
        <p:txBody>
          <a:bodyPr/>
          <a:lstStyle>
            <a:lvl1pPr algn="ctr">
              <a:defRPr sz="1100"/>
            </a:lvl1pPr>
          </a:lstStyle>
          <a:p>
            <a:fld id="{4D2578F2-A3E7-4E4B-81A9-69C31FAEF38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47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95976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279233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7486995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8139443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0063566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2499391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96169-1127-4362-8540-AC4E97E8AA5C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046306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66251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3236306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4900131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40722641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3859886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E6CCA-63C4-4CF9-AE39-DAD6F533A7F9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98929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0574A-DA73-4F45-A5DB-BD9EAE214494}" type="datetime1">
              <a:rPr lang="el-GR" smtClean="0"/>
              <a:t>15/5/2019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2919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66B3C0-A42E-43C6-B463-F993698F7A97}" type="datetime1">
              <a:rPr lang="el-GR" smtClean="0"/>
              <a:t>15/5/2019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2417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D79E-706B-4D49-A0E4-1F8E35DF1797}" type="datetime1">
              <a:rPr lang="el-GR" smtClean="0"/>
              <a:t>15/5/2019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38556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B233-2020-4E2E-8C15-84DAA0EF36E8}" type="datetime1">
              <a:rPr lang="el-GR" smtClean="0"/>
              <a:t>15/5/2019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6863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BA766-CA29-40F2-83BC-EF09261BB5FC}" type="datetime1">
              <a:rPr lang="el-GR" smtClean="0"/>
              <a:t>15/5/2019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64485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D54C4-4236-43A6-B912-090A3C0F9032}" type="datetime1">
              <a:rPr lang="el-GR" smtClean="0"/>
              <a:t>15/5/2019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093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4E18B-A9AC-444A-8F3D-6587E3DE7D78}" type="datetime1">
              <a:rPr lang="el-GR" smtClean="0"/>
              <a:t>15/5/2019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48E73-6241-44FB-9EDB-1A1229FC3D83}" type="slidenum">
              <a:rPr lang="el-GR" smtClean="0"/>
              <a:t>‹Nº›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4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53" r:id="rId12"/>
    <p:sldLayoutId id="2147483665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96632" y="3174542"/>
            <a:ext cx="2174773" cy="2273625"/>
          </a:xfrm>
          <a:prstGeom prst="rect">
            <a:avLst/>
          </a:prstGeom>
        </p:spPr>
      </p:pic>
      <p:sp>
        <p:nvSpPr>
          <p:cNvPr id="603144" name="Rectangle 8"/>
          <p:cNvSpPr>
            <a:spLocks noChangeArrowheads="1"/>
          </p:cNvSpPr>
          <p:nvPr userDrawn="1"/>
        </p:nvSpPr>
        <p:spPr bwMode="auto">
          <a:xfrm>
            <a:off x="-1" y="5384800"/>
            <a:ext cx="8766770" cy="1282700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1616075" eaLnBrk="0" hangingPunct="0">
              <a:lnSpc>
                <a:spcPct val="110000"/>
              </a:lnSpc>
              <a:defRPr/>
            </a:pP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TEICrete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b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</a:br>
            <a:r>
              <a:rPr lang="en-US" sz="18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Heraklion</a:t>
            </a:r>
            <a:r>
              <a:rPr lang="en-US" sz="1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Crete, Greece</a:t>
            </a:r>
            <a:endParaRPr lang="el-GR" sz="1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</p:txBody>
      </p:sp>
      <p:sp>
        <p:nvSpPr>
          <p:cNvPr id="2051" name="Oval 15"/>
          <p:cNvSpPr>
            <a:spLocks noChangeArrowheads="1"/>
          </p:cNvSpPr>
          <p:nvPr userDrawn="1"/>
        </p:nvSpPr>
        <p:spPr bwMode="auto">
          <a:xfrm>
            <a:off x="101600" y="5241925"/>
            <a:ext cx="1487488" cy="153987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solidFill>
                <a:srgbClr val="000000"/>
              </a:solidFill>
            </a:endParaRPr>
          </a:p>
        </p:txBody>
      </p:sp>
      <p:pic>
        <p:nvPicPr>
          <p:cNvPr id="2052" name="Picture 7"/>
          <p:cNvPicPr>
            <a:picLocks noChangeAspect="1" noChangeArrowheads="1"/>
          </p:cNvPicPr>
          <p:nvPr userDrawn="1"/>
        </p:nvPicPr>
        <p:blipFill>
          <a:blip r:embed="rId1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6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3" y="5213350"/>
            <a:ext cx="1573212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2"/>
          <p:cNvSpPr>
            <a:spLocks noChangeArrowheads="1"/>
          </p:cNvSpPr>
          <p:nvPr userDrawn="1"/>
        </p:nvSpPr>
        <p:spPr bwMode="auto">
          <a:xfrm>
            <a:off x="0" y="1319213"/>
            <a:ext cx="9209088" cy="1774825"/>
          </a:xfrm>
          <a:prstGeom prst="rect">
            <a:avLst/>
          </a:prstGeom>
          <a:solidFill>
            <a:srgbClr val="80808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l-GR" sz="1800">
              <a:solidFill>
                <a:srgbClr val="000000"/>
              </a:solidFill>
            </a:endParaRPr>
          </a:p>
        </p:txBody>
      </p:sp>
      <p:sp>
        <p:nvSpPr>
          <p:cNvPr id="2054" name="Rectangle 6"/>
          <p:cNvSpPr>
            <a:spLocks noChangeArrowheads="1"/>
          </p:cNvSpPr>
          <p:nvPr userDrawn="1"/>
        </p:nvSpPr>
        <p:spPr bwMode="auto">
          <a:xfrm>
            <a:off x="-3175" y="1317625"/>
            <a:ext cx="6991350" cy="77788"/>
          </a:xfrm>
          <a:prstGeom prst="rect">
            <a:avLst/>
          </a:prstGeom>
          <a:solidFill>
            <a:srgbClr val="00577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kumimoji="1" lang="el-GR" sz="2400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731838"/>
          </a:xfrm>
          <a:prstGeom prst="rect">
            <a:avLst/>
          </a:prstGeom>
          <a:solidFill>
            <a:srgbClr val="00577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3175" algn="r" eaLnBrk="0" hangingPunct="0">
              <a:lnSpc>
                <a:spcPct val="110000"/>
              </a:lnSpc>
              <a:defRPr/>
            </a:pPr>
            <a:r>
              <a:rPr lang="en-US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/>
                <a:cs typeface="Arial Narrow"/>
              </a:rPr>
              <a:t>Technological Educational Institute of Crete</a:t>
            </a:r>
            <a:endParaRPr lang="el-GR" sz="20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21" name="Rectangle 5"/>
          <p:cNvSpPr>
            <a:spLocks noChangeArrowheads="1"/>
          </p:cNvSpPr>
          <p:nvPr userDrawn="1"/>
        </p:nvSpPr>
        <p:spPr bwMode="auto">
          <a:xfrm>
            <a:off x="2505075" y="3022600"/>
            <a:ext cx="6667500" cy="77788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el-GR" sz="2400" dirty="0">
              <a:solidFill>
                <a:srgbClr val="000000"/>
              </a:solidFill>
              <a:latin typeface="Times New Roman" pitchFamily="18" charset="0"/>
              <a:ea typeface="ＭＳ Ｐゴシック" pitchFamily="-111" charset="-128"/>
              <a:cs typeface="+mn-cs"/>
            </a:endParaRPr>
          </a:p>
        </p:txBody>
      </p:sp>
      <p:pic>
        <p:nvPicPr>
          <p:cNvPr id="11" name="Imagen 34"/>
          <p:cNvPicPr/>
          <p:nvPr userDrawn="1"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2762" y="4559984"/>
            <a:ext cx="3131798" cy="681941"/>
          </a:xfrm>
          <a:prstGeom prst="rect">
            <a:avLst/>
          </a:prstGeom>
        </p:spPr>
      </p:pic>
      <p:pic>
        <p:nvPicPr>
          <p:cNvPr id="12" name="Imagen 50"/>
          <p:cNvPicPr/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405" y="5467537"/>
            <a:ext cx="3106436" cy="11172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09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300">
          <a:solidFill>
            <a:schemeClr val="tx2"/>
          </a:solidFill>
          <a:latin typeface="Trebuchet MS" pitchFamily="34" charset="0"/>
        </a:defRPr>
      </a:lvl9pPr>
    </p:titleStyle>
    <p:bodyStyle>
      <a:lvl1pPr marL="269875" indent="-269875" algn="l" rtl="0" eaLnBrk="0" fontAlgn="base" hangingPunct="0">
        <a:spcBef>
          <a:spcPct val="25000"/>
        </a:spcBef>
        <a:spcAft>
          <a:spcPct val="0"/>
        </a:spcAft>
        <a:buFont typeface="Wingdings" charset="0"/>
        <a:buChar char="§"/>
        <a:defRPr sz="17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27063" indent="-1778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□"/>
        <a:defRPr sz="16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charset="0"/>
        </a:defRPr>
      </a:lvl3pPr>
      <a:lvl4pPr marL="1550988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ea typeface="ＭＳ Ｐゴシック" charset="0"/>
        </a:defRPr>
      </a:lvl4pPr>
      <a:lvl5pPr marL="1978025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  <a:ea typeface="ＭＳ Ｐゴシック" charset="0"/>
        </a:defRPr>
      </a:lvl5pPr>
      <a:lvl6pPr marL="24352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6pPr>
      <a:lvl7pPr marL="28924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7pPr>
      <a:lvl8pPr marL="33496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8pPr>
      <a:lvl9pPr marL="3806825" indent="-228600" algn="l" rtl="0" fontAlgn="base">
        <a:spcBef>
          <a:spcPct val="20000"/>
        </a:spcBef>
        <a:spcAft>
          <a:spcPct val="0"/>
        </a:spcAft>
        <a:buChar char="»"/>
        <a:defRPr sz="1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268018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UNIDADE 12</a:t>
            </a:r>
          </a:p>
          <a:p>
            <a:pPr algn="ctr"/>
            <a:r>
              <a:rPr lang="en-GB" sz="3600" dirty="0"/>
              <a:t>INTERFACE EM SÉRIE</a:t>
            </a:r>
            <a:endParaRPr lang="el-GR" sz="3600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36000"/>
                </a:schemeClr>
              </a:gs>
              <a:gs pos="100000">
                <a:schemeClr val="bg1">
                  <a:alpha val="0"/>
                </a:schemeClr>
              </a:gs>
              <a:gs pos="49000">
                <a:schemeClr val="tx2">
                  <a:lumMod val="20000"/>
                  <a:lumOff val="80000"/>
                  <a:alpha val="39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06816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809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A FUNÇÃO pow()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Syntax:</a:t>
            </a:r>
            <a:r>
              <a:rPr lang="en-US" sz="2000" b="1" dirty="0"/>
              <a:t> </a:t>
            </a:r>
            <a:r>
              <a:rPr lang="en-US" sz="2000" i="1" dirty="0">
                <a:latin typeface="+mn-lt"/>
              </a:rPr>
              <a:t>pow(</a:t>
            </a:r>
            <a:r>
              <a:rPr lang="en-US" sz="2000" i="1" dirty="0" err="1">
                <a:latin typeface="+mn-lt"/>
              </a:rPr>
              <a:t>base,exponent</a:t>
            </a:r>
            <a:r>
              <a:rPr lang="en-US" sz="2000" i="1" dirty="0">
                <a:latin typeface="+mn-lt"/>
              </a:rPr>
              <a:t>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base: o </a:t>
            </a:r>
            <a:r>
              <a:rPr lang="en-US" sz="2000" i="1" dirty="0" err="1">
                <a:latin typeface="+mn-lt"/>
              </a:rPr>
              <a:t>número</a:t>
            </a:r>
            <a:r>
              <a:rPr lang="en-US" sz="2000" i="1" dirty="0">
                <a:latin typeface="+mn-lt"/>
              </a:rPr>
              <a:t> (</a:t>
            </a:r>
            <a:r>
              <a:rPr lang="en-US" sz="2000" i="1" dirty="0" err="1">
                <a:latin typeface="+mn-lt"/>
              </a:rPr>
              <a:t>flutuante</a:t>
            </a:r>
            <a:r>
              <a:rPr lang="en-US" sz="2000" i="1" dirty="0">
                <a:latin typeface="+mn-lt"/>
              </a:rPr>
              <a:t>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exponent: </a:t>
            </a:r>
            <a:r>
              <a:rPr lang="en-US" sz="2000" i="1" dirty="0" err="1">
                <a:latin typeface="+mn-lt"/>
              </a:rPr>
              <a:t>potência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em</a:t>
            </a:r>
            <a:r>
              <a:rPr lang="en-US" sz="2000" i="1" dirty="0">
                <a:latin typeface="+mn-lt"/>
              </a:rPr>
              <a:t> que a base emerge (</a:t>
            </a:r>
            <a:r>
              <a:rPr lang="en-US" sz="2000" i="1" dirty="0" err="1">
                <a:latin typeface="+mn-lt"/>
              </a:rPr>
              <a:t>flutua</a:t>
            </a:r>
            <a:r>
              <a:rPr lang="en-US" sz="2000" i="1" dirty="0">
                <a:latin typeface="+mn-lt"/>
              </a:rPr>
              <a:t>)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A FUNÇÃO sqrt()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+mn-lt"/>
              </a:rPr>
              <a:t>Sintaxe</a:t>
            </a:r>
            <a:r>
              <a:rPr lang="en-US" sz="2000" b="1" dirty="0">
                <a:latin typeface="+mn-lt"/>
              </a:rPr>
              <a:t>:</a:t>
            </a:r>
            <a:r>
              <a:rPr lang="en-US" sz="2000" b="1" dirty="0"/>
              <a:t> </a:t>
            </a:r>
            <a:r>
              <a:rPr lang="en-GB" sz="2000" i="1" dirty="0" err="1"/>
              <a:t>sqrt</a:t>
            </a:r>
            <a:r>
              <a:rPr lang="en-GB" sz="2000" i="1" dirty="0"/>
              <a:t>(n)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n: </a:t>
            </a:r>
            <a:r>
              <a:rPr lang="en-GB" sz="2000" i="1" dirty="0" err="1">
                <a:latin typeface="+mn-lt"/>
              </a:rPr>
              <a:t>número</a:t>
            </a:r>
            <a:r>
              <a:rPr lang="en-GB" sz="2000" i="1" dirty="0">
                <a:latin typeface="+mn-lt"/>
              </a:rPr>
              <a:t>, </a:t>
            </a:r>
            <a:r>
              <a:rPr lang="en-GB" sz="2000" i="1" dirty="0" err="1">
                <a:latin typeface="+mn-lt"/>
              </a:rPr>
              <a:t>qualquer</a:t>
            </a:r>
            <a:r>
              <a:rPr lang="en-GB" sz="2000" i="1" dirty="0">
                <a:latin typeface="+mn-lt"/>
              </a:rPr>
              <a:t> </a:t>
            </a:r>
            <a:r>
              <a:rPr lang="en-GB" sz="2000" i="1" dirty="0" err="1">
                <a:latin typeface="+mn-lt"/>
              </a:rPr>
              <a:t>tipo</a:t>
            </a:r>
            <a:r>
              <a:rPr lang="en-GB" sz="2000" i="1" dirty="0">
                <a:latin typeface="+mn-lt"/>
              </a:rPr>
              <a:t> de dados</a:t>
            </a:r>
            <a:r>
              <a:rPr lang="en-US" sz="2000" i="1" dirty="0">
                <a:latin typeface="+mn-lt"/>
              </a:rPr>
              <a:t>.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1800" b="1" dirty="0"/>
              <a:t>A FUNÇÃO sin(), cos(), tan()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+mn-lt"/>
              </a:rPr>
              <a:t>Sintaxe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i="1" dirty="0">
                <a:latin typeface="+mn-lt"/>
              </a:rPr>
              <a:t>sin(n)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+mn-lt"/>
              </a:rPr>
              <a:t>Sintaxe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i="1" dirty="0">
                <a:latin typeface="+mn-lt"/>
              </a:rPr>
              <a:t>cos(n)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+mn-lt"/>
              </a:rPr>
              <a:t>Sintaxe</a:t>
            </a:r>
            <a:r>
              <a:rPr lang="en-US" sz="2000" b="1" dirty="0">
                <a:latin typeface="+mn-lt"/>
              </a:rPr>
              <a:t>:</a:t>
            </a:r>
            <a:r>
              <a:rPr lang="en-US" sz="2000" b="1" dirty="0"/>
              <a:t> </a:t>
            </a:r>
            <a:r>
              <a:rPr lang="en-US" sz="2000" i="1" dirty="0">
                <a:latin typeface="+mn-lt"/>
              </a:rPr>
              <a:t>tan(n)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n: valor do </a:t>
            </a:r>
            <a:r>
              <a:rPr lang="en-US" sz="2000" i="1" dirty="0" err="1">
                <a:latin typeface="+mn-lt"/>
              </a:rPr>
              <a:t>ângulo</a:t>
            </a:r>
            <a:r>
              <a:rPr lang="en-US" sz="2000" i="1" dirty="0">
                <a:latin typeface="+mn-lt"/>
              </a:rPr>
              <a:t> das </a:t>
            </a:r>
            <a:r>
              <a:rPr lang="en-US" sz="2000" i="1" dirty="0" err="1">
                <a:latin typeface="+mn-lt"/>
              </a:rPr>
              <a:t>radiações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10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10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5E490BBD-B650-45A2-A86B-A873B1B42478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Programação</a:t>
            </a:r>
            <a:r>
              <a:rPr lang="en-US" dirty="0"/>
              <a:t> –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Funções</a:t>
            </a:r>
            <a:r>
              <a:rPr lang="en-US" dirty="0"/>
              <a:t> de </a:t>
            </a:r>
            <a:r>
              <a:rPr lang="en-US" dirty="0" err="1"/>
              <a:t>Propósito</a:t>
            </a:r>
            <a:r>
              <a:rPr lang="en-US" dirty="0"/>
              <a:t> </a:t>
            </a:r>
            <a:r>
              <a:rPr lang="en-US" dirty="0" err="1"/>
              <a:t>Geral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215604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EXEMPLO 1: </a:t>
            </a:r>
            <a:r>
              <a:rPr lang="en-US" sz="2000" b="1" dirty="0" err="1">
                <a:latin typeface="+mn-lt"/>
              </a:rPr>
              <a:t>Dizer</a:t>
            </a:r>
            <a:r>
              <a:rPr lang="en-US" sz="2000" b="1" dirty="0">
                <a:latin typeface="+mn-lt"/>
              </a:rPr>
              <a:t> “</a:t>
            </a:r>
            <a:r>
              <a:rPr lang="en-US" sz="2000" b="1" dirty="0" err="1">
                <a:latin typeface="+mn-lt"/>
              </a:rPr>
              <a:t>olá</a:t>
            </a:r>
            <a:r>
              <a:rPr lang="en-US" sz="2000" b="1" dirty="0">
                <a:latin typeface="+mn-lt"/>
              </a:rPr>
              <a:t>”</a:t>
            </a:r>
          </a:p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11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SECÇÃO PRÁTICA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11</a:t>
            </a:fld>
            <a:endParaRPr lang="el-GR" sz="1000" dirty="0"/>
          </a:p>
        </p:txBody>
      </p:sp>
      <p:pic>
        <p:nvPicPr>
          <p:cNvPr id="9" name="Imagen 6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277" y="2070499"/>
            <a:ext cx="4350775" cy="3519139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70766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13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EXEMPLO 2: </a:t>
            </a:r>
            <a:r>
              <a:rPr lang="en-US" sz="2000" b="1" dirty="0" err="1">
                <a:latin typeface="+mn-lt"/>
              </a:rPr>
              <a:t>Numerar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sistemas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12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SECÇÃO PRÁTICA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12</a:t>
            </a:fld>
            <a:endParaRPr lang="el-GR" sz="1000" dirty="0"/>
          </a:p>
        </p:txBody>
      </p:sp>
      <p:pic>
        <p:nvPicPr>
          <p:cNvPr id="10" name="Imagen 63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736" y="2005782"/>
            <a:ext cx="3746090" cy="365020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124784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701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EXEMPLO 3: </a:t>
            </a:r>
            <a:r>
              <a:rPr lang="en-US" sz="2000" b="1" dirty="0" err="1">
                <a:latin typeface="+mn-lt"/>
              </a:rPr>
              <a:t>Calculadora</a:t>
            </a:r>
            <a:endParaRPr lang="en-US" sz="2000" b="1" dirty="0">
              <a:latin typeface="+mn-lt"/>
            </a:endParaRP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+mn-lt"/>
              </a:rPr>
              <a:t>Simular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uma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calculadora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capaz</a:t>
            </a:r>
            <a:r>
              <a:rPr lang="en-US" sz="2000" i="1" dirty="0">
                <a:latin typeface="+mn-lt"/>
              </a:rPr>
              <a:t> de </a:t>
            </a:r>
            <a:r>
              <a:rPr lang="en-US" sz="2000" i="1" dirty="0" err="1">
                <a:latin typeface="+mn-lt"/>
              </a:rPr>
              <a:t>fazer</a:t>
            </a:r>
            <a:r>
              <a:rPr lang="en-US" sz="2000" i="1" dirty="0">
                <a:latin typeface="+mn-lt"/>
              </a:rPr>
              <a:t> as </a:t>
            </a:r>
            <a:r>
              <a:rPr lang="en-US" sz="2000" i="1" dirty="0" err="1">
                <a:latin typeface="+mn-lt"/>
              </a:rPr>
              <a:t>seguintes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ações</a:t>
            </a:r>
            <a:r>
              <a:rPr lang="en-US" sz="2000" i="1" dirty="0">
                <a:latin typeface="+mn-lt"/>
              </a:rPr>
              <a:t>: </a:t>
            </a:r>
            <a:r>
              <a:rPr lang="en-US" sz="2000" i="1" dirty="0" err="1">
                <a:latin typeface="+mn-lt"/>
              </a:rPr>
              <a:t>adição</a:t>
            </a:r>
            <a:r>
              <a:rPr lang="en-US" sz="2000" i="1" dirty="0">
                <a:latin typeface="+mn-lt"/>
              </a:rPr>
              <a:t>, </a:t>
            </a:r>
            <a:r>
              <a:rPr lang="en-US" sz="2000" i="1" dirty="0" err="1">
                <a:latin typeface="+mn-lt"/>
              </a:rPr>
              <a:t>subtração</a:t>
            </a:r>
            <a:r>
              <a:rPr lang="en-US" sz="2000" i="1" dirty="0">
                <a:latin typeface="+mn-lt"/>
              </a:rPr>
              <a:t>, </a:t>
            </a:r>
            <a:r>
              <a:rPr lang="en-US" sz="2000" i="1" dirty="0" err="1">
                <a:latin typeface="+mn-lt"/>
              </a:rPr>
              <a:t>multiplicação</a:t>
            </a:r>
            <a:r>
              <a:rPr lang="en-US" sz="2000" i="1" dirty="0">
                <a:latin typeface="+mn-lt"/>
              </a:rPr>
              <a:t> e </a:t>
            </a:r>
            <a:r>
              <a:rPr lang="en-US" sz="2000" i="1" dirty="0" err="1">
                <a:latin typeface="+mn-lt"/>
              </a:rPr>
              <a:t>divisão</a:t>
            </a:r>
            <a:r>
              <a:rPr lang="en-US" sz="2000" i="1" dirty="0">
                <a:latin typeface="+mn-lt"/>
              </a:rPr>
              <a:t> de </a:t>
            </a:r>
            <a:r>
              <a:rPr lang="en-US" sz="2000" i="1" dirty="0" err="1">
                <a:latin typeface="+mn-lt"/>
              </a:rPr>
              <a:t>dois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integrais</a:t>
            </a:r>
            <a:r>
              <a:rPr lang="en-US" sz="2000" i="1" dirty="0">
                <a:latin typeface="+mn-lt"/>
              </a:rPr>
              <a:t>. </a:t>
            </a:r>
            <a:r>
              <a:rPr lang="en-US" sz="2000" i="1" dirty="0" err="1">
                <a:latin typeface="+mn-lt"/>
              </a:rPr>
              <a:t>Existem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dois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princípios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interessantes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neste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exercício</a:t>
            </a:r>
            <a:r>
              <a:rPr lang="en-US" sz="2000" i="1" dirty="0">
                <a:latin typeface="+mn-lt"/>
              </a:rPr>
              <a:t>: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A </a:t>
            </a:r>
            <a:r>
              <a:rPr lang="en-US" sz="2000" i="1" dirty="0" err="1">
                <a:latin typeface="+mn-lt"/>
              </a:rPr>
              <a:t>comunicação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em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duas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direções</a:t>
            </a:r>
            <a:endParaRPr lang="en-US" sz="2000" i="1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A </a:t>
            </a:r>
            <a:r>
              <a:rPr lang="en-US" sz="2000" i="1" dirty="0" err="1">
                <a:latin typeface="+mn-lt"/>
              </a:rPr>
              <a:t>criação</a:t>
            </a:r>
            <a:r>
              <a:rPr lang="en-US" sz="2000" i="1" dirty="0">
                <a:latin typeface="+mn-lt"/>
              </a:rPr>
              <a:t> e </a:t>
            </a:r>
            <a:r>
              <a:rPr lang="en-US" sz="2000" i="1" dirty="0" err="1">
                <a:latin typeface="+mn-lt"/>
              </a:rPr>
              <a:t>utilização</a:t>
            </a:r>
            <a:r>
              <a:rPr lang="en-US" sz="2000" i="1" dirty="0">
                <a:latin typeface="+mn-lt"/>
              </a:rPr>
              <a:t> de </a:t>
            </a:r>
            <a:r>
              <a:rPr lang="en-US" sz="2000" i="1" dirty="0" err="1">
                <a:latin typeface="+mn-lt"/>
              </a:rPr>
              <a:t>uma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função</a:t>
            </a:r>
            <a:endParaRPr lang="en-US" sz="2000" i="1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SECÇÃO PRÁTICA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13</a:t>
            </a:fld>
            <a:endParaRPr lang="el-GR" sz="1000" dirty="0"/>
          </a:p>
        </p:txBody>
      </p:sp>
      <p:pic>
        <p:nvPicPr>
          <p:cNvPr id="11" name="Imagen 65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13" y="3832572"/>
            <a:ext cx="7536426" cy="219951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9371188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1236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EXEMPLO 3: </a:t>
            </a:r>
            <a:r>
              <a:rPr lang="en-US" sz="2000" b="1" dirty="0" err="1">
                <a:latin typeface="+mn-lt"/>
              </a:rPr>
              <a:t>Calculadora</a:t>
            </a:r>
            <a:r>
              <a:rPr lang="en-US" sz="2000" b="1" dirty="0">
                <a:latin typeface="+mn-lt"/>
              </a:rPr>
              <a:t> (cont.)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i="1" dirty="0" err="1">
                <a:latin typeface="+mn-lt"/>
              </a:rPr>
              <a:t>Extrato</a:t>
            </a:r>
            <a:r>
              <a:rPr lang="en-US" sz="2000" i="1" dirty="0">
                <a:latin typeface="+mn-lt"/>
              </a:rPr>
              <a:t> de um </a:t>
            </a:r>
            <a:r>
              <a:rPr lang="en-US" sz="2000" i="1" dirty="0" err="1">
                <a:latin typeface="+mn-lt"/>
              </a:rPr>
              <a:t>programa</a:t>
            </a:r>
            <a:r>
              <a:rPr lang="en-US" sz="2000" i="1" dirty="0">
                <a:latin typeface="+mn-lt"/>
              </a:rPr>
              <a:t> que </a:t>
            </a:r>
            <a:r>
              <a:rPr lang="en-US" sz="2000" i="1" dirty="0" err="1">
                <a:latin typeface="+mn-lt"/>
              </a:rPr>
              <a:t>chama</a:t>
            </a:r>
            <a:r>
              <a:rPr lang="en-US" sz="2000" i="1" dirty="0">
                <a:latin typeface="+mn-lt"/>
              </a:rPr>
              <a:t> a </a:t>
            </a:r>
            <a:r>
              <a:rPr lang="en-US" sz="2000" i="1" dirty="0" err="1">
                <a:latin typeface="+mn-lt"/>
              </a:rPr>
              <a:t>função</a:t>
            </a:r>
            <a:endParaRPr lang="en-US" sz="2000" i="1" dirty="0">
              <a:latin typeface="+mn-lt"/>
            </a:endParaRPr>
          </a:p>
          <a:p>
            <a:pPr lvl="2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SECÇÃO PRÁTICA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14</a:t>
            </a:fld>
            <a:endParaRPr lang="el-GR" sz="1000" dirty="0"/>
          </a:p>
        </p:txBody>
      </p:sp>
      <p:pic>
        <p:nvPicPr>
          <p:cNvPr id="10" name="Imagen 67"/>
          <p:cNvPicPr/>
          <p:nvPr/>
        </p:nvPicPr>
        <p:blipFill>
          <a:blip r:embed="rId5"/>
          <a:stretch>
            <a:fillRect/>
          </a:stretch>
        </p:blipFill>
        <p:spPr>
          <a:xfrm>
            <a:off x="781664" y="2423160"/>
            <a:ext cx="7905135" cy="276827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02870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977223"/>
            <a:ext cx="8454134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err="1">
                <a:latin typeface="+mn-lt"/>
              </a:rPr>
              <a:t>Recomendações</a:t>
            </a:r>
            <a:r>
              <a:rPr lang="en-GB" sz="2000" b="1" dirty="0">
                <a:latin typeface="+mn-lt"/>
              </a:rPr>
              <a:t> e </a:t>
            </a:r>
            <a:r>
              <a:rPr lang="en-GB" sz="2000" b="1" dirty="0" err="1">
                <a:latin typeface="+mn-lt"/>
              </a:rPr>
              <a:t>conselhos</a:t>
            </a:r>
            <a:r>
              <a:rPr lang="en-GB" sz="2000" b="1" dirty="0">
                <a:latin typeface="+mn-lt"/>
              </a:rPr>
              <a:t> para </a:t>
            </a:r>
            <a:r>
              <a:rPr lang="en-GB" sz="2000" b="1" dirty="0" err="1">
                <a:latin typeface="+mn-lt"/>
              </a:rPr>
              <a:t>desenhar</a:t>
            </a:r>
            <a:r>
              <a:rPr lang="en-GB" sz="2000" b="1" dirty="0">
                <a:latin typeface="+mn-lt"/>
              </a:rPr>
              <a:t> e </a:t>
            </a:r>
            <a:r>
              <a:rPr lang="en-GB" sz="2000" b="1" dirty="0" err="1">
                <a:latin typeface="+mn-lt"/>
              </a:rPr>
              <a:t>fazer</a:t>
            </a:r>
            <a:r>
              <a:rPr lang="en-GB" sz="2000" b="1" dirty="0">
                <a:latin typeface="+mn-lt"/>
              </a:rPr>
              <a:t> as </a:t>
            </a:r>
            <a:r>
              <a:rPr lang="en-GB" sz="2000" b="1" dirty="0" err="1">
                <a:latin typeface="+mn-lt"/>
              </a:rPr>
              <a:t>suas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próprias</a:t>
            </a:r>
            <a:r>
              <a:rPr lang="en-GB" sz="2000" b="1" dirty="0">
                <a:latin typeface="+mn-lt"/>
              </a:rPr>
              <a:t> </a:t>
            </a:r>
            <a:r>
              <a:rPr lang="en-GB" sz="2000" b="1" dirty="0" err="1">
                <a:latin typeface="+mn-lt"/>
              </a:rPr>
              <a:t>funções</a:t>
            </a:r>
            <a:r>
              <a:rPr lang="en-GB" sz="2000" dirty="0"/>
              <a:t>: </a:t>
            </a:r>
            <a:endParaRPr lang="pt-PT" sz="20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err="1"/>
              <a:t>Defina</a:t>
            </a:r>
            <a:r>
              <a:rPr lang="en-GB" sz="2000" dirty="0"/>
              <a:t> e </a:t>
            </a:r>
            <a:r>
              <a:rPr lang="en-GB" sz="2000" dirty="0" err="1"/>
              <a:t>escreva</a:t>
            </a:r>
            <a:r>
              <a:rPr lang="en-GB" sz="2000" dirty="0"/>
              <a:t> as </a:t>
            </a:r>
            <a:r>
              <a:rPr lang="en-GB" sz="2000" dirty="0" err="1"/>
              <a:t>tuas</a:t>
            </a:r>
            <a:r>
              <a:rPr lang="en-GB" sz="2000" dirty="0"/>
              <a:t> </a:t>
            </a:r>
            <a:r>
              <a:rPr lang="en-GB" sz="2000" dirty="0" err="1"/>
              <a:t>funções</a:t>
            </a:r>
            <a:r>
              <a:rPr lang="en-GB" sz="2000" dirty="0"/>
              <a:t> no </a:t>
            </a:r>
            <a:r>
              <a:rPr lang="en-GB" sz="2000" dirty="0" err="1"/>
              <a:t>início</a:t>
            </a:r>
            <a:r>
              <a:rPr lang="en-GB" sz="2000" dirty="0"/>
              <a:t> do </a:t>
            </a:r>
            <a:r>
              <a:rPr lang="en-GB" sz="2000" dirty="0" err="1"/>
              <a:t>programa</a:t>
            </a:r>
            <a:r>
              <a:rPr lang="en-GB" sz="2000" dirty="0"/>
              <a:t>, </a:t>
            </a:r>
            <a:r>
              <a:rPr lang="en-GB" sz="2000" dirty="0" err="1"/>
              <a:t>imediatamente</a:t>
            </a:r>
            <a:r>
              <a:rPr lang="en-GB" sz="2000" dirty="0"/>
              <a:t> antes da </a:t>
            </a:r>
            <a:r>
              <a:rPr lang="en-GB" sz="2000" dirty="0" err="1"/>
              <a:t>função</a:t>
            </a:r>
            <a:r>
              <a:rPr lang="en-GB" sz="2000" dirty="0"/>
              <a:t> principal void loop().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err="1"/>
              <a:t>Não</a:t>
            </a:r>
            <a:r>
              <a:rPr lang="en-GB" sz="2000" dirty="0"/>
              <a:t> </a:t>
            </a:r>
            <a:r>
              <a:rPr lang="en-GB" sz="2000" dirty="0" err="1"/>
              <a:t>pode</a:t>
            </a:r>
            <a:r>
              <a:rPr lang="en-GB" sz="2000" dirty="0"/>
              <a:t> </a:t>
            </a:r>
            <a:r>
              <a:rPr lang="en-GB" sz="2000" dirty="0" err="1"/>
              <a:t>utilizar</a:t>
            </a:r>
            <a:r>
              <a:rPr lang="en-GB" sz="2000" dirty="0"/>
              <a:t> </a:t>
            </a:r>
            <a:r>
              <a:rPr lang="en-GB" sz="2000" dirty="0" err="1"/>
              <a:t>uma</a:t>
            </a:r>
            <a:r>
              <a:rPr lang="en-GB" sz="2000" dirty="0"/>
              <a:t> </a:t>
            </a:r>
            <a:r>
              <a:rPr lang="en-GB" sz="2000" dirty="0" err="1"/>
              <a:t>função</a:t>
            </a:r>
            <a:r>
              <a:rPr lang="en-GB" sz="2000" dirty="0"/>
              <a:t> </a:t>
            </a:r>
            <a:r>
              <a:rPr lang="en-GB" sz="2000" dirty="0" err="1"/>
              <a:t>sem</a:t>
            </a:r>
            <a:r>
              <a:rPr lang="en-GB" sz="2000" dirty="0"/>
              <a:t> a </a:t>
            </a:r>
            <a:r>
              <a:rPr lang="en-GB" sz="2000" dirty="0" err="1"/>
              <a:t>definir</a:t>
            </a:r>
            <a:r>
              <a:rPr lang="en-GB" sz="2000" dirty="0"/>
              <a:t> </a:t>
            </a:r>
            <a:r>
              <a:rPr lang="en-GB" sz="2000" dirty="0" err="1"/>
              <a:t>previamente</a:t>
            </a:r>
            <a:r>
              <a:rPr lang="en-GB" sz="2000" dirty="0"/>
              <a:t>.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/>
              <a:t>O </a:t>
            </a:r>
            <a:r>
              <a:rPr lang="en-GB" sz="2000" dirty="0" err="1"/>
              <a:t>nome</a:t>
            </a:r>
            <a:r>
              <a:rPr lang="en-GB" sz="2000" dirty="0"/>
              <a:t> de </a:t>
            </a:r>
            <a:r>
              <a:rPr lang="en-GB" sz="2000" dirty="0" err="1"/>
              <a:t>uma</a:t>
            </a:r>
            <a:r>
              <a:rPr lang="en-GB" sz="2000" dirty="0"/>
              <a:t> </a:t>
            </a:r>
            <a:r>
              <a:rPr lang="en-GB" sz="2000" dirty="0" err="1"/>
              <a:t>função</a:t>
            </a:r>
            <a:r>
              <a:rPr lang="en-GB" sz="2000" dirty="0"/>
              <a:t> </a:t>
            </a:r>
            <a:r>
              <a:rPr lang="en-GB" sz="2000" dirty="0" err="1"/>
              <a:t>tem</a:t>
            </a:r>
            <a:r>
              <a:rPr lang="en-GB" sz="2000" dirty="0"/>
              <a:t> </a:t>
            </a:r>
            <a:r>
              <a:rPr lang="en-GB" sz="2000" dirty="0" err="1"/>
              <a:t>sempre</a:t>
            </a:r>
            <a:r>
              <a:rPr lang="en-GB" sz="2000" dirty="0"/>
              <a:t> de </a:t>
            </a:r>
            <a:r>
              <a:rPr lang="en-GB" sz="2000" dirty="0" err="1"/>
              <a:t>iniciar</a:t>
            </a:r>
            <a:r>
              <a:rPr lang="en-GB" sz="2000" dirty="0"/>
              <a:t>-se com </a:t>
            </a:r>
            <a:r>
              <a:rPr lang="en-GB" sz="2000" dirty="0" err="1"/>
              <a:t>uma</a:t>
            </a:r>
            <a:r>
              <a:rPr lang="en-GB" sz="2000" dirty="0"/>
              <a:t> </a:t>
            </a:r>
            <a:r>
              <a:rPr lang="en-GB" sz="2000" dirty="0" err="1"/>
              <a:t>letra</a:t>
            </a:r>
            <a:r>
              <a:rPr lang="en-GB" sz="2000" dirty="0"/>
              <a:t>; </a:t>
            </a:r>
            <a:r>
              <a:rPr lang="en-GB" sz="2000" dirty="0" err="1"/>
              <a:t>não</a:t>
            </a:r>
            <a:r>
              <a:rPr lang="en-GB" sz="2000" dirty="0"/>
              <a:t> </a:t>
            </a:r>
            <a:r>
              <a:rPr lang="en-GB" sz="2000" dirty="0" err="1"/>
              <a:t>podem</a:t>
            </a:r>
            <a:r>
              <a:rPr lang="en-GB" sz="2000" dirty="0"/>
              <a:t> </a:t>
            </a:r>
            <a:r>
              <a:rPr lang="en-GB" sz="2000" dirty="0" err="1"/>
              <a:t>existir</a:t>
            </a:r>
            <a:r>
              <a:rPr lang="en-GB" sz="2000" dirty="0"/>
              <a:t> </a:t>
            </a:r>
            <a:r>
              <a:rPr lang="en-GB" sz="2000" dirty="0" err="1"/>
              <a:t>espaços</a:t>
            </a:r>
            <a:r>
              <a:rPr lang="en-GB" sz="2000" dirty="0"/>
              <a:t> </a:t>
            </a:r>
            <a:r>
              <a:rPr lang="en-GB" sz="2000" dirty="0" err="1"/>
              <a:t>em</a:t>
            </a:r>
            <a:r>
              <a:rPr lang="en-GB" sz="2000" dirty="0"/>
              <a:t> </a:t>
            </a:r>
            <a:r>
              <a:rPr lang="en-GB" sz="2000" dirty="0" err="1"/>
              <a:t>branco</a:t>
            </a:r>
            <a:r>
              <a:rPr lang="en-GB" sz="2000" dirty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 err="1"/>
              <a:t>Todas</a:t>
            </a:r>
            <a:r>
              <a:rPr lang="en-GB" sz="2000" dirty="0"/>
              <a:t> as </a:t>
            </a:r>
            <a:r>
              <a:rPr lang="en-GB" sz="2000" dirty="0" err="1"/>
              <a:t>funções</a:t>
            </a:r>
            <a:r>
              <a:rPr lang="en-GB" sz="2000" dirty="0"/>
              <a:t> </a:t>
            </a:r>
            <a:r>
              <a:rPr lang="en-GB" sz="2000" dirty="0" err="1"/>
              <a:t>inseridas</a:t>
            </a:r>
            <a:r>
              <a:rPr lang="en-GB" sz="2000" dirty="0"/>
              <a:t> </a:t>
            </a:r>
            <a:r>
              <a:rPr lang="en-GB" sz="2000" dirty="0" err="1"/>
              <a:t>numa</a:t>
            </a:r>
            <a:r>
              <a:rPr lang="en-GB" sz="2000" dirty="0"/>
              <a:t> </a:t>
            </a:r>
            <a:r>
              <a:rPr lang="en-GB" sz="2000" dirty="0" err="1"/>
              <a:t>função</a:t>
            </a:r>
            <a:r>
              <a:rPr lang="en-GB" sz="2000" dirty="0"/>
              <a:t> que </a:t>
            </a:r>
            <a:r>
              <a:rPr lang="en-GB" sz="2000" dirty="0" err="1"/>
              <a:t>criar</a:t>
            </a:r>
            <a:r>
              <a:rPr lang="en-GB" sz="2000" dirty="0"/>
              <a:t> </a:t>
            </a:r>
            <a:r>
              <a:rPr lang="en-GB" sz="2000" dirty="0" err="1"/>
              <a:t>têm</a:t>
            </a:r>
            <a:r>
              <a:rPr lang="en-GB" sz="2000" dirty="0"/>
              <a:t> de </a:t>
            </a:r>
            <a:r>
              <a:rPr lang="en-GB" sz="2000" dirty="0" err="1"/>
              <a:t>estar</a:t>
            </a:r>
            <a:r>
              <a:rPr lang="en-GB" sz="2000" dirty="0"/>
              <a:t> entre </a:t>
            </a:r>
            <a:r>
              <a:rPr lang="en-GB" sz="2000" dirty="0" err="1"/>
              <a:t>chavetas</a:t>
            </a:r>
            <a:r>
              <a:rPr lang="en-GB" sz="2000" dirty="0"/>
              <a:t> ({…}).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/>
              <a:t>A </a:t>
            </a:r>
            <a:r>
              <a:rPr lang="en-GB" sz="2000" dirty="0" err="1"/>
              <a:t>declaração</a:t>
            </a:r>
            <a:r>
              <a:rPr lang="en-GB" sz="2000" dirty="0"/>
              <a:t> da </a:t>
            </a:r>
            <a:r>
              <a:rPr lang="en-GB" sz="2000" dirty="0" err="1"/>
              <a:t>função</a:t>
            </a:r>
            <a:r>
              <a:rPr lang="en-GB" sz="2000" dirty="0"/>
              <a:t> </a:t>
            </a:r>
            <a:r>
              <a:rPr lang="en-GB" sz="2000" dirty="0" err="1"/>
              <a:t>tipo</a:t>
            </a:r>
            <a:r>
              <a:rPr lang="en-GB" sz="2000" dirty="0"/>
              <a:t> e do </a:t>
            </a:r>
            <a:r>
              <a:rPr lang="en-GB" sz="2000" dirty="0" err="1"/>
              <a:t>tipo</a:t>
            </a:r>
            <a:r>
              <a:rPr lang="en-GB" sz="2000" dirty="0"/>
              <a:t> da </a:t>
            </a:r>
            <a:r>
              <a:rPr lang="en-GB" sz="2000" dirty="0" err="1"/>
              <a:t>função</a:t>
            </a:r>
            <a:r>
              <a:rPr lang="en-GB" sz="2000" dirty="0"/>
              <a:t> de </a:t>
            </a:r>
            <a:r>
              <a:rPr lang="en-GB" sz="2000" dirty="0" err="1"/>
              <a:t>retorno</a:t>
            </a:r>
            <a:r>
              <a:rPr lang="en-GB" sz="2000" dirty="0"/>
              <a:t> </a:t>
            </a:r>
            <a:r>
              <a:rPr lang="en-GB" sz="2000" dirty="0" err="1"/>
              <a:t>têm</a:t>
            </a:r>
            <a:r>
              <a:rPr lang="en-GB" sz="2000" dirty="0"/>
              <a:t> de ser do </a:t>
            </a:r>
            <a:r>
              <a:rPr lang="en-GB" sz="2000" dirty="0" err="1"/>
              <a:t>mesmo</a:t>
            </a:r>
            <a:r>
              <a:rPr lang="en-GB" sz="2000" dirty="0"/>
              <a:t> </a:t>
            </a:r>
            <a:r>
              <a:rPr lang="en-GB" sz="2000" dirty="0" err="1"/>
              <a:t>tipo</a:t>
            </a:r>
            <a:r>
              <a:rPr lang="en-GB" sz="2000" dirty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/>
              <a:t>A </a:t>
            </a:r>
            <a:r>
              <a:rPr lang="en-GB" sz="2000" dirty="0" err="1"/>
              <a:t>função</a:t>
            </a:r>
            <a:r>
              <a:rPr lang="en-GB" sz="2000" dirty="0"/>
              <a:t> return() </a:t>
            </a:r>
            <a:r>
              <a:rPr lang="en-GB" sz="2000" dirty="0" err="1"/>
              <a:t>termina</a:t>
            </a:r>
            <a:r>
              <a:rPr lang="en-GB" sz="2000" dirty="0"/>
              <a:t> a </a:t>
            </a:r>
            <a:r>
              <a:rPr lang="en-GB" sz="2000" dirty="0" err="1"/>
              <a:t>sua</a:t>
            </a:r>
            <a:r>
              <a:rPr lang="en-GB" sz="2000" dirty="0"/>
              <a:t> </a:t>
            </a:r>
            <a:r>
              <a:rPr lang="en-GB" sz="2000" dirty="0" err="1"/>
              <a:t>função</a:t>
            </a:r>
            <a:r>
              <a:rPr lang="en-GB" sz="2000" dirty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/>
              <a:t>A </a:t>
            </a:r>
            <a:r>
              <a:rPr lang="en-GB" sz="2000" dirty="0" err="1"/>
              <a:t>função</a:t>
            </a:r>
            <a:r>
              <a:rPr lang="en-GB" sz="2000" dirty="0"/>
              <a:t> </a:t>
            </a:r>
            <a:r>
              <a:rPr lang="en-GB" sz="2000" dirty="0" err="1"/>
              <a:t>também</a:t>
            </a:r>
            <a:r>
              <a:rPr lang="en-GB" sz="2000" dirty="0"/>
              <a:t> </a:t>
            </a:r>
            <a:r>
              <a:rPr lang="en-GB" sz="2000" dirty="0" err="1"/>
              <a:t>pode</a:t>
            </a:r>
            <a:r>
              <a:rPr lang="en-GB" sz="2000" dirty="0"/>
              <a:t> </a:t>
            </a:r>
            <a:r>
              <a:rPr lang="en-GB" sz="2000" dirty="0" err="1"/>
              <a:t>ter</a:t>
            </a:r>
            <a:r>
              <a:rPr lang="en-GB" sz="2000" dirty="0"/>
              <a:t> input. Estes </a:t>
            </a:r>
            <a:r>
              <a:rPr lang="en-GB" sz="2000" dirty="0" err="1"/>
              <a:t>parâmetros</a:t>
            </a:r>
            <a:r>
              <a:rPr lang="en-GB" sz="2000" dirty="0"/>
              <a:t> </a:t>
            </a:r>
            <a:r>
              <a:rPr lang="en-GB" sz="2000" dirty="0" err="1"/>
              <a:t>são</a:t>
            </a:r>
            <a:r>
              <a:rPr lang="en-GB" sz="2000" dirty="0"/>
              <a:t> “</a:t>
            </a:r>
            <a:r>
              <a:rPr lang="en-GB" sz="2000" dirty="0" err="1"/>
              <a:t>passados</a:t>
            </a:r>
            <a:r>
              <a:rPr lang="en-GB" sz="2000" dirty="0"/>
              <a:t>” do </a:t>
            </a:r>
            <a:r>
              <a:rPr lang="en-GB" sz="2000" dirty="0" err="1"/>
              <a:t>programa</a:t>
            </a:r>
            <a:r>
              <a:rPr lang="en-GB" sz="2000" dirty="0"/>
              <a:t> principal que </a:t>
            </a:r>
            <a:r>
              <a:rPr lang="en-GB" sz="2000" dirty="0" err="1"/>
              <a:t>chama</a:t>
            </a:r>
            <a:r>
              <a:rPr lang="en-GB" sz="2000" dirty="0"/>
              <a:t> a </a:t>
            </a:r>
            <a:r>
              <a:rPr lang="en-GB" sz="2000" dirty="0" err="1"/>
              <a:t>função</a:t>
            </a:r>
            <a:r>
              <a:rPr lang="en-GB" sz="2000" dirty="0"/>
              <a:t>.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000" dirty="0"/>
              <a:t>O </a:t>
            </a:r>
            <a:r>
              <a:rPr lang="en-GB" sz="2000" dirty="0" err="1"/>
              <a:t>programa</a:t>
            </a:r>
            <a:r>
              <a:rPr lang="en-GB" sz="2000" dirty="0"/>
              <a:t> </a:t>
            </a:r>
            <a:r>
              <a:rPr lang="en-GB" sz="2000" dirty="0" err="1"/>
              <a:t>ou</a:t>
            </a:r>
            <a:r>
              <a:rPr lang="en-GB" sz="2000" dirty="0"/>
              <a:t> a </a:t>
            </a:r>
            <a:r>
              <a:rPr lang="en-GB" sz="2000" dirty="0" err="1"/>
              <a:t>função</a:t>
            </a:r>
            <a:r>
              <a:rPr lang="en-GB" sz="2000" dirty="0"/>
              <a:t> principal </a:t>
            </a:r>
            <a:r>
              <a:rPr lang="en-GB" sz="2000" dirty="0" err="1"/>
              <a:t>pode</a:t>
            </a:r>
            <a:r>
              <a:rPr lang="en-GB" sz="2000" dirty="0"/>
              <a:t> </a:t>
            </a:r>
            <a:r>
              <a:rPr lang="en-GB" sz="2000" dirty="0" err="1"/>
              <a:t>utilizar</a:t>
            </a:r>
            <a:r>
              <a:rPr lang="en-GB" sz="2000" dirty="0"/>
              <a:t> e “</a:t>
            </a:r>
            <a:r>
              <a:rPr lang="en-GB" sz="2000" dirty="0" err="1"/>
              <a:t>chamar</a:t>
            </a:r>
            <a:r>
              <a:rPr lang="en-GB" sz="2000" dirty="0"/>
              <a:t>” </a:t>
            </a:r>
            <a:r>
              <a:rPr lang="en-GB" sz="2000" dirty="0" err="1"/>
              <a:t>outra</a:t>
            </a:r>
            <a:r>
              <a:rPr lang="en-GB" sz="2000" dirty="0"/>
              <a:t> </a:t>
            </a:r>
            <a:r>
              <a:rPr lang="en-GB" sz="2000" dirty="0" err="1"/>
              <a:t>função</a:t>
            </a:r>
            <a:r>
              <a:rPr lang="en-GB" sz="2000" dirty="0"/>
              <a:t> e </a:t>
            </a:r>
            <a:r>
              <a:rPr lang="en-GB" sz="2000" dirty="0" err="1"/>
              <a:t>executar</a:t>
            </a:r>
            <a:r>
              <a:rPr lang="en-GB" sz="2000" dirty="0"/>
              <a:t> </a:t>
            </a:r>
            <a:r>
              <a:rPr lang="en-GB" sz="2000" dirty="0" err="1"/>
              <a:t>todas</a:t>
            </a:r>
            <a:r>
              <a:rPr lang="en-GB" sz="2000" dirty="0"/>
              <a:t> as </a:t>
            </a:r>
            <a:r>
              <a:rPr lang="en-GB" sz="2000" dirty="0" err="1"/>
              <a:t>instruções</a:t>
            </a:r>
            <a:r>
              <a:rPr lang="en-GB" sz="2000" dirty="0"/>
              <a:t> que </a:t>
            </a:r>
            <a:r>
              <a:rPr lang="en-GB" sz="2000" dirty="0" err="1"/>
              <a:t>contém</a:t>
            </a:r>
            <a:r>
              <a:rPr lang="en-GB" sz="2000" dirty="0"/>
              <a:t> as </a:t>
            </a:r>
            <a:r>
              <a:rPr lang="en-GB" sz="2000" dirty="0" err="1"/>
              <a:t>vezes</a:t>
            </a:r>
            <a:r>
              <a:rPr lang="en-GB" sz="2000" dirty="0"/>
              <a:t> que for </a:t>
            </a:r>
            <a:r>
              <a:rPr lang="en-GB" sz="2000" dirty="0" err="1"/>
              <a:t>necessário</a:t>
            </a:r>
            <a:r>
              <a:rPr lang="en-GB" sz="2000" dirty="0"/>
              <a:t>. 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15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SECÇÃO PRÁTICA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15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68718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7639"/>
            <a:ext cx="9144000" cy="1180531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33000">
                <a:schemeClr val="accent1">
                  <a:lumMod val="40000"/>
                  <a:lumOff val="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346" y="1371600"/>
            <a:ext cx="1753789" cy="78437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ounded Rectangle 10"/>
          <p:cNvSpPr/>
          <p:nvPr/>
        </p:nvSpPr>
        <p:spPr>
          <a:xfrm>
            <a:off x="0" y="2419435"/>
            <a:ext cx="9144000" cy="1937982"/>
          </a:xfrm>
          <a:prstGeom prst="roundRect">
            <a:avLst>
              <a:gd name="adj" fmla="val 396"/>
            </a:avLst>
          </a:prstGeom>
          <a:ln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UNIDADE 12 COMUNICAÇÕES</a:t>
            </a:r>
          </a:p>
          <a:p>
            <a:pPr algn="ctr"/>
            <a:r>
              <a:rPr lang="en-US" sz="3600" dirty="0" err="1">
                <a:solidFill>
                  <a:prstClr val="white"/>
                </a:solidFill>
              </a:rPr>
              <a:t>Obrigado</a:t>
            </a:r>
            <a:r>
              <a:rPr lang="en-US" sz="3600" dirty="0">
                <a:solidFill>
                  <a:prstClr val="white"/>
                </a:solidFill>
              </a:rPr>
              <a:t>! </a:t>
            </a:r>
          </a:p>
          <a:p>
            <a:pPr algn="ctr"/>
            <a:endParaRPr lang="el-GR" dirty="0"/>
          </a:p>
        </p:txBody>
      </p:sp>
      <p:pic>
        <p:nvPicPr>
          <p:cNvPr id="12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30" y="268018"/>
            <a:ext cx="2956266" cy="75986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0" b="15298"/>
          <a:stretch/>
        </p:blipFill>
        <p:spPr bwMode="auto">
          <a:xfrm>
            <a:off x="536759" y="6038193"/>
            <a:ext cx="1607354" cy="709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openin project: isep-porto-logo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35"/>
          <a:stretch/>
        </p:blipFill>
        <p:spPr bwMode="auto">
          <a:xfrm>
            <a:off x="2582878" y="5913947"/>
            <a:ext cx="1820294" cy="931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openin project: teiofcrete-logo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7" y="5882415"/>
            <a:ext cx="14287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openin project: aproit-logo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1346" y="6085491"/>
            <a:ext cx="1428752" cy="71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5770179"/>
            <a:ext cx="9144000" cy="45719"/>
          </a:xfrm>
          <a:prstGeom prst="rect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0811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-2"/>
            <a:ext cx="9144000" cy="581777"/>
          </a:xfrm>
          <a:solidFill>
            <a:schemeClr val="bg1">
              <a:lumMod val="85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err="1"/>
              <a:t>Objetivo</a:t>
            </a:r>
            <a:r>
              <a:rPr lang="en-US" sz="3600" dirty="0"/>
              <a:t> e </a:t>
            </a:r>
            <a:r>
              <a:rPr lang="en-US" sz="3600" dirty="0" err="1"/>
              <a:t>Conteúdos</a:t>
            </a:r>
            <a:r>
              <a:rPr lang="en-US" sz="3600" dirty="0"/>
              <a:t> da </a:t>
            </a:r>
            <a:r>
              <a:rPr lang="en-US" sz="3600" dirty="0" err="1"/>
              <a:t>Unidade</a:t>
            </a:r>
            <a:r>
              <a:rPr lang="en-US" sz="3600" dirty="0"/>
              <a:t> 12 </a:t>
            </a:r>
            <a:endParaRPr lang="el-GR" sz="3600" dirty="0"/>
          </a:p>
        </p:txBody>
      </p:sp>
      <p:sp>
        <p:nvSpPr>
          <p:cNvPr id="11" name="Στρογγυλεμένο ορθογώνιο 7"/>
          <p:cNvSpPr/>
          <p:nvPr/>
        </p:nvSpPr>
        <p:spPr>
          <a:xfrm>
            <a:off x="432080" y="2328577"/>
            <a:ext cx="8434573" cy="351266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Στρογγυλεμένο ορθογώνιο 6"/>
          <p:cNvSpPr/>
          <p:nvPr/>
        </p:nvSpPr>
        <p:spPr>
          <a:xfrm>
            <a:off x="432080" y="829711"/>
            <a:ext cx="8335926" cy="1360967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Fornecer</a:t>
            </a:r>
            <a:r>
              <a:rPr lang="en-US" dirty="0"/>
              <a:t> </a:t>
            </a:r>
            <a:r>
              <a:rPr lang="en-US" dirty="0" err="1"/>
              <a:t>ideias</a:t>
            </a:r>
            <a:r>
              <a:rPr lang="en-US" dirty="0"/>
              <a:t> </a:t>
            </a:r>
            <a:r>
              <a:rPr lang="en-US" dirty="0" err="1"/>
              <a:t>básicas</a:t>
            </a:r>
            <a:r>
              <a:rPr lang="en-US" dirty="0"/>
              <a:t> e </a:t>
            </a:r>
            <a:r>
              <a:rPr lang="en-US" dirty="0" err="1"/>
              <a:t>exemplos</a:t>
            </a:r>
            <a:r>
              <a:rPr lang="en-US" dirty="0"/>
              <a:t> simples para </a:t>
            </a:r>
            <a:r>
              <a:rPr lang="en-US" dirty="0" err="1"/>
              <a:t>permitir</a:t>
            </a:r>
            <a:r>
              <a:rPr lang="en-US" dirty="0"/>
              <a:t> </a:t>
            </a:r>
          </a:p>
          <a:p>
            <a:pPr algn="ctr"/>
            <a:r>
              <a:rPr lang="en-US" dirty="0"/>
              <a:t>que o Arduino </a:t>
            </a:r>
            <a:r>
              <a:rPr lang="en-US" dirty="0" err="1"/>
              <a:t>comunique</a:t>
            </a:r>
            <a:r>
              <a:rPr lang="en-US" dirty="0"/>
              <a:t> com </a:t>
            </a:r>
            <a:r>
              <a:rPr lang="en-US" dirty="0" err="1"/>
              <a:t>qualquer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equipamento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periféricos</a:t>
            </a:r>
            <a:r>
              <a:rPr lang="en-US" dirty="0"/>
              <a:t>.</a:t>
            </a:r>
            <a:endParaRPr lang="el-GR" dirty="0"/>
          </a:p>
        </p:txBody>
      </p:sp>
      <p:sp>
        <p:nvSpPr>
          <p:cNvPr id="13" name="Σύμβολο κράτησης θέσης περιεχομένου 2"/>
          <p:cNvSpPr txBox="1">
            <a:spLocks/>
          </p:cNvSpPr>
          <p:nvPr/>
        </p:nvSpPr>
        <p:spPr>
          <a:xfrm>
            <a:off x="534566" y="2780645"/>
            <a:ext cx="8434572" cy="37647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/>
              <a:t>O que é </a:t>
            </a:r>
            <a:r>
              <a:rPr lang="en-US" sz="1800" b="1" dirty="0" err="1"/>
              <a:t>Comunicação</a:t>
            </a:r>
            <a:r>
              <a:rPr lang="en-US" sz="1800" b="1" dirty="0"/>
              <a:t>, </a:t>
            </a:r>
            <a:r>
              <a:rPr lang="en-US" sz="1800" dirty="0" err="1"/>
              <a:t>em</a:t>
            </a:r>
            <a:r>
              <a:rPr lang="en-US" sz="1800" dirty="0"/>
              <a:t> especial </a:t>
            </a:r>
            <a:r>
              <a:rPr lang="en-US" sz="1800" dirty="0" err="1"/>
              <a:t>Comunicação</a:t>
            </a:r>
            <a:r>
              <a:rPr lang="en-US" sz="1800" dirty="0"/>
              <a:t> </a:t>
            </a:r>
            <a:r>
              <a:rPr lang="en-US" sz="1800" dirty="0" err="1"/>
              <a:t>em</a:t>
            </a:r>
            <a:r>
              <a:rPr lang="en-US" sz="1800" dirty="0"/>
              <a:t> Série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err="1"/>
              <a:t>Funções</a:t>
            </a:r>
            <a:r>
              <a:rPr lang="en-US" sz="1800" b="1" dirty="0"/>
              <a:t> da </a:t>
            </a:r>
            <a:r>
              <a:rPr lang="en-US" sz="1800" b="1" dirty="0" err="1"/>
              <a:t>Programação</a:t>
            </a:r>
            <a:r>
              <a:rPr lang="en-US" sz="1800" b="1" dirty="0"/>
              <a:t> de </a:t>
            </a:r>
            <a:r>
              <a:rPr lang="en-US" sz="1800" b="1" dirty="0" err="1"/>
              <a:t>Comunicação</a:t>
            </a:r>
            <a:r>
              <a:rPr lang="en-US" sz="1800" b="1" dirty="0"/>
              <a:t> </a:t>
            </a:r>
            <a:r>
              <a:rPr lang="en-US" sz="1800" dirty="0" err="1"/>
              <a:t>utilizadas</a:t>
            </a:r>
            <a:r>
              <a:rPr lang="en-US" sz="1800" dirty="0"/>
              <a:t> </a:t>
            </a:r>
            <a:r>
              <a:rPr lang="en-US" sz="1800" dirty="0" err="1"/>
              <a:t>nesta</a:t>
            </a:r>
            <a:r>
              <a:rPr lang="en-US" sz="1800" dirty="0"/>
              <a:t> </a:t>
            </a:r>
            <a:r>
              <a:rPr lang="en-US" sz="1800" dirty="0" err="1"/>
              <a:t>unidade</a:t>
            </a:r>
            <a:r>
              <a:rPr lang="en-US" sz="1800" dirty="0"/>
              <a:t>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princípios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básicos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err="1"/>
              <a:t>Funções</a:t>
            </a:r>
            <a:r>
              <a:rPr lang="en-US" sz="1800" b="1" dirty="0"/>
              <a:t> da </a:t>
            </a:r>
            <a:r>
              <a:rPr lang="en-US" sz="1800" b="1" dirty="0" err="1"/>
              <a:t>Programação</a:t>
            </a:r>
            <a:r>
              <a:rPr lang="en-US" sz="1800" b="1" dirty="0"/>
              <a:t> de </a:t>
            </a:r>
            <a:r>
              <a:rPr lang="en-US" sz="1800" b="1" dirty="0" err="1"/>
              <a:t>Transmissão</a:t>
            </a:r>
            <a:r>
              <a:rPr lang="en-US" sz="1800" b="1" dirty="0"/>
              <a:t> de Dados </a:t>
            </a:r>
            <a:r>
              <a:rPr lang="en-US" sz="1800" dirty="0" err="1"/>
              <a:t>utilizadas</a:t>
            </a:r>
            <a:r>
              <a:rPr lang="en-US" sz="1800" dirty="0"/>
              <a:t> </a:t>
            </a:r>
            <a:r>
              <a:rPr lang="en-US" sz="1800" dirty="0" err="1"/>
              <a:t>nesta</a:t>
            </a:r>
            <a:r>
              <a:rPr lang="en-US" sz="1800" dirty="0"/>
              <a:t> </a:t>
            </a:r>
            <a:r>
              <a:rPr lang="en-US" sz="1800" dirty="0" err="1"/>
              <a:t>unidade</a:t>
            </a:r>
            <a:r>
              <a:rPr lang="en-US" sz="1800" dirty="0"/>
              <a:t>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princípios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básicos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r>
              <a:rPr lang="en-US" sz="1800" dirty="0"/>
              <a:t> </a:t>
            </a: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err="1"/>
              <a:t>Funções</a:t>
            </a:r>
            <a:r>
              <a:rPr lang="en-US" sz="1800" b="1" dirty="0"/>
              <a:t> da </a:t>
            </a:r>
            <a:r>
              <a:rPr lang="en-US" sz="1800" b="1" dirty="0" err="1"/>
              <a:t>Programação</a:t>
            </a:r>
            <a:r>
              <a:rPr lang="en-US" sz="1800" b="1" dirty="0"/>
              <a:t> de </a:t>
            </a:r>
            <a:r>
              <a:rPr lang="en-US" sz="1800" b="1" dirty="0" err="1"/>
              <a:t>Receção</a:t>
            </a:r>
            <a:r>
              <a:rPr lang="en-US" sz="1800" b="1" dirty="0"/>
              <a:t> de Dados </a:t>
            </a:r>
            <a:r>
              <a:rPr lang="en-US" sz="1800" dirty="0" err="1"/>
              <a:t>utilizadas</a:t>
            </a:r>
            <a:r>
              <a:rPr lang="en-US" sz="1800" dirty="0"/>
              <a:t> </a:t>
            </a:r>
            <a:r>
              <a:rPr lang="en-US" sz="1800" dirty="0" err="1"/>
              <a:t>nesta</a:t>
            </a:r>
            <a:r>
              <a:rPr lang="en-US" sz="1800" dirty="0"/>
              <a:t> </a:t>
            </a:r>
            <a:r>
              <a:rPr lang="en-US" sz="1800" dirty="0" err="1"/>
              <a:t>unidade</a:t>
            </a:r>
            <a:r>
              <a:rPr lang="en-US" sz="1800" dirty="0"/>
              <a:t>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princípios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accent5">
                    <a:lumMod val="75000"/>
                  </a:schemeClr>
                </a:solidFill>
              </a:rPr>
              <a:t>básicos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en-US" sz="1800" dirty="0"/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b="1" dirty="0" err="1"/>
              <a:t>Outras</a:t>
            </a:r>
            <a:r>
              <a:rPr lang="en-US" sz="1800" b="1" dirty="0"/>
              <a:t> </a:t>
            </a:r>
            <a:r>
              <a:rPr lang="en-US" sz="1800" b="1" dirty="0" err="1"/>
              <a:t>Funções</a:t>
            </a:r>
            <a:r>
              <a:rPr lang="en-US" sz="1800" b="1" dirty="0"/>
              <a:t> de </a:t>
            </a:r>
            <a:r>
              <a:rPr lang="en-US" sz="1800" b="1" dirty="0" err="1"/>
              <a:t>Propósito</a:t>
            </a:r>
            <a:r>
              <a:rPr lang="en-US" sz="1800" b="1" dirty="0"/>
              <a:t> </a:t>
            </a:r>
            <a:r>
              <a:rPr lang="en-US" sz="1800" b="1" dirty="0" err="1"/>
              <a:t>Geral</a:t>
            </a:r>
            <a:endParaRPr lang="en-US" sz="1800" dirty="0">
              <a:solidFill>
                <a:srgbClr val="FF0000"/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1800" dirty="0" err="1"/>
              <a:t>Secção</a:t>
            </a:r>
            <a:r>
              <a:rPr lang="en-US" sz="1800" dirty="0"/>
              <a:t> </a:t>
            </a:r>
            <a:r>
              <a:rPr lang="en-US" sz="1800" dirty="0" err="1"/>
              <a:t>prática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el-GR" sz="1400" dirty="0">
              <a:solidFill>
                <a:schemeClr val="accent5">
                  <a:lumMod val="75000"/>
                </a:schemeClr>
              </a:solidFill>
            </a:endParaRPr>
          </a:p>
          <a:p>
            <a:pPr algn="just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l-GR" sz="1800" dirty="0"/>
          </a:p>
        </p:txBody>
      </p:sp>
      <p:sp>
        <p:nvSpPr>
          <p:cNvPr id="14" name="TextBox 13"/>
          <p:cNvSpPr txBox="1"/>
          <p:nvPr/>
        </p:nvSpPr>
        <p:spPr bwMode="auto">
          <a:xfrm>
            <a:off x="3887450" y="830883"/>
            <a:ext cx="1059906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i="1" kern="0" dirty="0" err="1">
                <a:latin typeface="+mn-lt"/>
                <a:ea typeface="+mn-ea"/>
                <a:cs typeface="+mn-cs"/>
              </a:rPr>
              <a:t>Objetivos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3829741" y="2388363"/>
            <a:ext cx="1175322" cy="381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R="0" algn="just" defTabSz="914400" rtl="0" eaLnBrk="0" fontAlgn="base" latinLnBrk="0" hangingPunct="0">
              <a:lnSpc>
                <a:spcPct val="110000"/>
              </a:lnSpc>
              <a:spcBef>
                <a:spcPts val="480"/>
              </a:spcBef>
              <a:spcAft>
                <a:spcPct val="0"/>
              </a:spcAft>
              <a:buClrTx/>
              <a:buSzTx/>
              <a:tabLst/>
            </a:pPr>
            <a:r>
              <a:rPr lang="en-US" sz="1800" i="1" kern="0" dirty="0" err="1">
                <a:latin typeface="+mn-lt"/>
                <a:ea typeface="+mn-ea"/>
                <a:cs typeface="+mn-cs"/>
              </a:rPr>
              <a:t>Conteúdos</a:t>
            </a:r>
            <a:endParaRPr kumimoji="0" lang="el-GR" sz="1800" b="0" i="1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F1B48E73-6241-44FB-9EDB-1A1229FC3D83}" type="slidenum">
              <a:rPr lang="el-GR" smtClean="0"/>
              <a:t>2</a:t>
            </a:fld>
            <a:endParaRPr lang="el-GR"/>
          </a:p>
        </p:txBody>
      </p:sp>
      <p:pic>
        <p:nvPicPr>
          <p:cNvPr id="25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7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2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13500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2234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err="1">
                <a:latin typeface="+mn-lt"/>
              </a:rPr>
              <a:t>Comunicação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em</a:t>
            </a:r>
            <a:r>
              <a:rPr lang="en-US" sz="2000" b="1" dirty="0">
                <a:latin typeface="+mn-lt"/>
              </a:rPr>
              <a:t> Série </a:t>
            </a:r>
            <a:r>
              <a:rPr lang="en-US" sz="2000" dirty="0" err="1">
                <a:latin typeface="+mn-lt"/>
              </a:rPr>
              <a:t>em</a:t>
            </a:r>
            <a:r>
              <a:rPr lang="en-US" sz="2000" dirty="0">
                <a:latin typeface="+mn-lt"/>
              </a:rPr>
              <a:t> Arduino </a:t>
            </a:r>
            <a:r>
              <a:rPr lang="en-US" sz="2000" dirty="0" err="1">
                <a:latin typeface="+mn-lt"/>
              </a:rPr>
              <a:t>denomina</a:t>
            </a:r>
            <a:r>
              <a:rPr lang="en-US" sz="2000" dirty="0">
                <a:latin typeface="+mn-lt"/>
              </a:rPr>
              <a:t>-se por </a:t>
            </a:r>
            <a:r>
              <a:rPr lang="en-US" sz="2000" dirty="0" err="1">
                <a:latin typeface="+mn-lt"/>
              </a:rPr>
              <a:t>comunicação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série</a:t>
            </a:r>
            <a:r>
              <a:rPr lang="en-US" sz="2000" dirty="0">
                <a:latin typeface="+mn-lt"/>
              </a:rPr>
              <a:t> UART</a:t>
            </a: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dirty="0" err="1">
                <a:latin typeface="+mn-lt"/>
              </a:rPr>
              <a:t>Dois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fios</a:t>
            </a:r>
            <a:r>
              <a:rPr lang="en-US" sz="2000" dirty="0">
                <a:latin typeface="+mn-lt"/>
              </a:rPr>
              <a:t>: Tx (para a </a:t>
            </a:r>
            <a:r>
              <a:rPr lang="en-US" sz="2000" dirty="0" err="1">
                <a:latin typeface="+mn-lt"/>
              </a:rPr>
              <a:t>transmissão</a:t>
            </a:r>
            <a:r>
              <a:rPr lang="en-US" sz="2000" dirty="0">
                <a:latin typeface="+mn-lt"/>
              </a:rPr>
              <a:t> de dados) e RX (</a:t>
            </a:r>
            <a:r>
              <a:rPr lang="en-GB" sz="2000" dirty="0">
                <a:latin typeface="+mn-lt"/>
              </a:rPr>
              <a:t>para a </a:t>
            </a:r>
            <a:r>
              <a:rPr lang="en-GB" sz="2000" dirty="0" err="1">
                <a:latin typeface="+mn-lt"/>
              </a:rPr>
              <a:t>receção</a:t>
            </a:r>
            <a:r>
              <a:rPr lang="en-GB" sz="2000" dirty="0">
                <a:latin typeface="+mn-lt"/>
              </a:rPr>
              <a:t> de dados)</a:t>
            </a:r>
            <a:r>
              <a:rPr lang="en-US" sz="2000" dirty="0">
                <a:latin typeface="+mn-lt"/>
              </a:rPr>
              <a:t>.</a:t>
            </a: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3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Comunicação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3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44240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344933" y="1077038"/>
            <a:ext cx="8454134" cy="5390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err="1">
                <a:latin typeface="+mn-lt"/>
              </a:rPr>
              <a:t>Estabelecer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Comunicação</a:t>
            </a:r>
            <a:endParaRPr lang="en-US" sz="2000" b="1" dirty="0">
              <a:latin typeface="+mn-lt"/>
            </a:endParaRP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A FUNÇÃO </a:t>
            </a:r>
            <a:r>
              <a:rPr lang="en-US" sz="2000" b="1" dirty="0" err="1">
                <a:latin typeface="+mn-lt"/>
              </a:rPr>
              <a:t>Serial.begin</a:t>
            </a:r>
            <a:r>
              <a:rPr lang="en-US" sz="2000" b="1" dirty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+mn-lt"/>
              </a:rPr>
              <a:t>Sintaxe</a:t>
            </a:r>
            <a:r>
              <a:rPr lang="en-US" sz="2000" b="1" dirty="0">
                <a:latin typeface="+mn-lt"/>
              </a:rPr>
              <a:t>: </a:t>
            </a:r>
            <a:r>
              <a:rPr lang="en-GB" sz="2000" i="1" dirty="0" err="1">
                <a:latin typeface="+mn-lt"/>
              </a:rPr>
              <a:t>Serial.begin</a:t>
            </a:r>
            <a:r>
              <a:rPr lang="en-GB" sz="2000" i="1" dirty="0">
                <a:latin typeface="+mn-lt"/>
              </a:rPr>
              <a:t>(bauds, SERIAL_NPS)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bauds: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Estabelece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velocidade</a:t>
            </a:r>
            <a:r>
              <a:rPr lang="en-US" sz="2000" dirty="0">
                <a:latin typeface="+mn-lt"/>
              </a:rPr>
              <a:t> dos dados </a:t>
            </a:r>
            <a:r>
              <a:rPr lang="en-US" sz="2000" dirty="0" err="1">
                <a:latin typeface="+mn-lt"/>
              </a:rPr>
              <a:t>em</a:t>
            </a:r>
            <a:r>
              <a:rPr lang="en-US" sz="2000" dirty="0">
                <a:latin typeface="+mn-lt"/>
              </a:rPr>
              <a:t> bits por </a:t>
            </a:r>
            <a:r>
              <a:rPr lang="en-US" sz="2000" dirty="0" err="1">
                <a:latin typeface="+mn-lt"/>
              </a:rPr>
              <a:t>segundo</a:t>
            </a:r>
            <a:r>
              <a:rPr lang="en-US" sz="2000" dirty="0">
                <a:latin typeface="+mn-lt"/>
              </a:rPr>
              <a:t> (baud) para a </a:t>
            </a:r>
            <a:r>
              <a:rPr lang="en-US" sz="2000" dirty="0" err="1">
                <a:latin typeface="+mn-lt"/>
              </a:rPr>
              <a:t>transmissão</a:t>
            </a:r>
            <a:r>
              <a:rPr lang="en-US" sz="2000" dirty="0">
                <a:latin typeface="+mn-lt"/>
              </a:rPr>
              <a:t> de dados </a:t>
            </a:r>
            <a:r>
              <a:rPr lang="en-US" sz="2000" dirty="0" err="1">
                <a:latin typeface="+mn-lt"/>
              </a:rPr>
              <a:t>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série</a:t>
            </a:r>
            <a:r>
              <a:rPr lang="en-US" sz="2000" dirty="0">
                <a:latin typeface="+mn-lt"/>
              </a:rPr>
              <a:t>.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SERIAL_NPS: </a:t>
            </a:r>
            <a:r>
              <a:rPr lang="en-US" sz="2000" dirty="0" err="1">
                <a:latin typeface="+mn-lt"/>
              </a:rPr>
              <a:t>Opcional</a:t>
            </a:r>
            <a:r>
              <a:rPr lang="en-US" sz="2000" dirty="0">
                <a:latin typeface="+mn-lt"/>
              </a:rPr>
              <a:t>. </a:t>
            </a:r>
            <a:r>
              <a:rPr lang="en-US" sz="2000" dirty="0" err="1">
                <a:latin typeface="+mn-lt"/>
              </a:rPr>
              <a:t>Permite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configuração</a:t>
            </a:r>
            <a:r>
              <a:rPr lang="en-US" sz="2000" dirty="0">
                <a:latin typeface="+mn-lt"/>
              </a:rPr>
              <a:t> da </a:t>
            </a:r>
            <a:r>
              <a:rPr lang="en-US" sz="2000" dirty="0" err="1">
                <a:latin typeface="+mn-lt"/>
              </a:rPr>
              <a:t>codificação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carateres</a:t>
            </a:r>
            <a:r>
              <a:rPr lang="en-US" sz="2000" dirty="0">
                <a:latin typeface="+mn-lt"/>
              </a:rPr>
              <a:t>:    </a:t>
            </a:r>
          </a:p>
          <a:p>
            <a:pPr lvl="4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N=Nº de bits por </a:t>
            </a:r>
            <a:r>
              <a:rPr lang="en-US" sz="2000" dirty="0" err="1">
                <a:latin typeface="+mn-lt"/>
              </a:rPr>
              <a:t>carater</a:t>
            </a:r>
            <a:r>
              <a:rPr lang="en-US" sz="2000" dirty="0">
                <a:latin typeface="+mn-lt"/>
              </a:rPr>
              <a:t>: 5, 6, 7 </a:t>
            </a:r>
            <a:r>
              <a:rPr lang="en-US" sz="2000" dirty="0" err="1">
                <a:latin typeface="+mn-lt"/>
              </a:rPr>
              <a:t>ou</a:t>
            </a:r>
            <a:r>
              <a:rPr lang="en-US" sz="2000" dirty="0">
                <a:latin typeface="+mn-lt"/>
              </a:rPr>
              <a:t> 8 (valor por </a:t>
            </a:r>
            <a:r>
              <a:rPr lang="en-US" sz="2000" dirty="0" err="1">
                <a:latin typeface="+mn-lt"/>
              </a:rPr>
              <a:t>defeito</a:t>
            </a:r>
            <a:r>
              <a:rPr lang="en-US" sz="2000" dirty="0">
                <a:latin typeface="+mn-lt"/>
              </a:rPr>
              <a:t>)    </a:t>
            </a:r>
          </a:p>
          <a:p>
            <a:pPr lvl="4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P=</a:t>
            </a:r>
            <a:r>
              <a:rPr lang="en-US" sz="2000" dirty="0" err="1">
                <a:latin typeface="+mn-lt"/>
              </a:rPr>
              <a:t>Paridade</a:t>
            </a:r>
            <a:r>
              <a:rPr lang="en-US" sz="2000" dirty="0">
                <a:latin typeface="+mn-lt"/>
              </a:rPr>
              <a:t>: E= par, O= </a:t>
            </a:r>
            <a:r>
              <a:rPr lang="en-US" sz="2000" dirty="0" err="1">
                <a:latin typeface="+mn-lt"/>
              </a:rPr>
              <a:t>ímpar</a:t>
            </a:r>
            <a:r>
              <a:rPr lang="en-US" sz="2000" dirty="0">
                <a:latin typeface="+mn-lt"/>
              </a:rPr>
              <a:t> N=</a:t>
            </a:r>
            <a:r>
              <a:rPr lang="en-US" sz="2000" dirty="0" err="1">
                <a:latin typeface="+mn-lt"/>
              </a:rPr>
              <a:t>sem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paridade</a:t>
            </a:r>
            <a:r>
              <a:rPr lang="en-US" sz="2000" dirty="0">
                <a:latin typeface="+mn-lt"/>
              </a:rPr>
              <a:t> (valor por </a:t>
            </a:r>
            <a:r>
              <a:rPr lang="en-US" sz="2000" dirty="0" err="1">
                <a:latin typeface="+mn-lt"/>
              </a:rPr>
              <a:t>defeito</a:t>
            </a:r>
            <a:r>
              <a:rPr lang="en-US" sz="2000" dirty="0">
                <a:latin typeface="+mn-lt"/>
              </a:rPr>
              <a:t>)    </a:t>
            </a:r>
          </a:p>
          <a:p>
            <a:pPr lvl="4" algn="just" eaLnBrk="0" hangingPunct="0">
              <a:lnSpc>
                <a:spcPct val="110000"/>
              </a:lnSpc>
              <a:spcBef>
                <a:spcPts val="480"/>
              </a:spcBef>
            </a:pPr>
            <a:r>
              <a:rPr lang="en-US" sz="2000" dirty="0">
                <a:latin typeface="+mn-lt"/>
              </a:rPr>
              <a:t>S=Nº de bits de </a:t>
            </a:r>
            <a:r>
              <a:rPr lang="en-US" sz="2000" dirty="0" err="1">
                <a:latin typeface="+mn-lt"/>
              </a:rPr>
              <a:t>paragem</a:t>
            </a:r>
            <a:r>
              <a:rPr lang="en-US" sz="2000" dirty="0">
                <a:latin typeface="+mn-lt"/>
              </a:rPr>
              <a:t> no </a:t>
            </a:r>
            <a:r>
              <a:rPr lang="en-US" sz="2000" dirty="0" err="1">
                <a:latin typeface="+mn-lt"/>
              </a:rPr>
              <a:t>fim</a:t>
            </a:r>
            <a:r>
              <a:rPr lang="en-US" sz="2000" dirty="0">
                <a:latin typeface="+mn-lt"/>
              </a:rPr>
              <a:t> do </a:t>
            </a:r>
            <a:r>
              <a:rPr lang="en-US" sz="2000" dirty="0" err="1">
                <a:latin typeface="+mn-lt"/>
              </a:rPr>
              <a:t>carater</a:t>
            </a:r>
            <a:r>
              <a:rPr lang="en-US" sz="2000" dirty="0">
                <a:latin typeface="+mn-lt"/>
              </a:rPr>
              <a:t>: 2 </a:t>
            </a:r>
            <a:r>
              <a:rPr lang="en-US" sz="2000" dirty="0" err="1">
                <a:latin typeface="+mn-lt"/>
              </a:rPr>
              <a:t>ou</a:t>
            </a:r>
            <a:r>
              <a:rPr lang="en-US" sz="2000" dirty="0">
                <a:latin typeface="+mn-lt"/>
              </a:rPr>
              <a:t> 1 (valor por </a:t>
            </a:r>
            <a:r>
              <a:rPr lang="en-US" sz="2000" dirty="0" err="1">
                <a:latin typeface="+mn-lt"/>
              </a:rPr>
              <a:t>defeito</a:t>
            </a:r>
            <a:r>
              <a:rPr lang="en-US" sz="2000" dirty="0">
                <a:latin typeface="+mn-lt"/>
              </a:rPr>
              <a:t>)</a:t>
            </a: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A FUNÇÃO </a:t>
            </a:r>
            <a:r>
              <a:rPr lang="en-US" sz="2000" b="1" dirty="0" err="1">
                <a:latin typeface="+mn-lt"/>
              </a:rPr>
              <a:t>Serial.end</a:t>
            </a:r>
            <a:r>
              <a:rPr lang="en-US" sz="2000" b="1" dirty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+mn-lt"/>
              </a:rPr>
              <a:t>Sintaxe</a:t>
            </a:r>
            <a:r>
              <a:rPr lang="en-US" sz="2000" b="1" dirty="0">
                <a:latin typeface="+mn-lt"/>
              </a:rPr>
              <a:t>:</a:t>
            </a:r>
            <a:r>
              <a:rPr lang="en-US" sz="2000" b="1" dirty="0"/>
              <a:t> </a:t>
            </a:r>
            <a:r>
              <a:rPr lang="en-US" sz="2000" i="1" dirty="0" err="1">
                <a:latin typeface="+mn-lt"/>
              </a:rPr>
              <a:t>Serial.end</a:t>
            </a:r>
            <a:r>
              <a:rPr lang="en-US" sz="2000" i="1" dirty="0">
                <a:latin typeface="+mn-lt"/>
              </a:rPr>
              <a:t>()</a:t>
            </a: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4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Programação</a:t>
            </a:r>
            <a:r>
              <a:rPr lang="en-US" dirty="0"/>
              <a:t> – </a:t>
            </a:r>
            <a:r>
              <a:rPr lang="en-US" dirty="0" err="1"/>
              <a:t>Funções</a:t>
            </a:r>
            <a:r>
              <a:rPr lang="en-US" dirty="0"/>
              <a:t> de </a:t>
            </a:r>
            <a:r>
              <a:rPr lang="en-US" dirty="0" err="1"/>
              <a:t>Comunicação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6713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4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18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248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err="1">
                <a:latin typeface="+mn-lt"/>
              </a:rPr>
              <a:t>Transmissão</a:t>
            </a:r>
            <a:r>
              <a:rPr lang="en-US" sz="2000" b="1" dirty="0">
                <a:latin typeface="+mn-lt"/>
              </a:rPr>
              <a:t> de Dados</a:t>
            </a: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A FUNÇÃO </a:t>
            </a:r>
            <a:r>
              <a:rPr lang="en-US" sz="2000" b="1" dirty="0" err="1">
                <a:latin typeface="+mn-lt"/>
              </a:rPr>
              <a:t>Serial.print</a:t>
            </a:r>
            <a:r>
              <a:rPr lang="en-US" sz="2000" b="1" dirty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Sintaxe1: </a:t>
            </a:r>
            <a:r>
              <a:rPr lang="en-GB" sz="2000" i="1" dirty="0" err="1">
                <a:latin typeface="+mn-lt"/>
              </a:rPr>
              <a:t>Serial.print</a:t>
            </a:r>
            <a:r>
              <a:rPr lang="en-GB" sz="2000" i="1" dirty="0">
                <a:latin typeface="+mn-lt"/>
              </a:rPr>
              <a:t>(value)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/>
              <a:t>value</a:t>
            </a:r>
            <a:r>
              <a:rPr lang="en-US" sz="2000" i="1" dirty="0">
                <a:latin typeface="+mn-lt"/>
              </a:rPr>
              <a:t>:</a:t>
            </a:r>
            <a:r>
              <a:rPr lang="en-US" sz="2000" dirty="0">
                <a:latin typeface="+mn-lt"/>
              </a:rPr>
              <a:t> valor para </a:t>
            </a:r>
            <a:r>
              <a:rPr lang="en-US" sz="2000" dirty="0" err="1">
                <a:latin typeface="+mn-lt"/>
              </a:rPr>
              <a:t>imprimir</a:t>
            </a:r>
            <a:r>
              <a:rPr lang="en-US" sz="2000" dirty="0">
                <a:latin typeface="+mn-lt"/>
              </a:rPr>
              <a:t> – </a:t>
            </a:r>
            <a:r>
              <a:rPr lang="en-US" sz="2000" dirty="0" err="1">
                <a:latin typeface="+mn-lt"/>
              </a:rPr>
              <a:t>qualquer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tipo</a:t>
            </a:r>
            <a:r>
              <a:rPr lang="en-US" sz="2000" dirty="0">
                <a:latin typeface="+mn-lt"/>
              </a:rPr>
              <a:t> de dados.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latin typeface="+mn-lt"/>
              </a:rPr>
              <a:t>Sintaxe2</a:t>
            </a:r>
            <a:r>
              <a:rPr lang="en-US" sz="2000" b="1" dirty="0"/>
              <a:t>: </a:t>
            </a:r>
            <a:r>
              <a:rPr lang="en-GB" sz="2000" i="1" dirty="0" err="1">
                <a:latin typeface="+mn-lt"/>
              </a:rPr>
              <a:t>Serial.print</a:t>
            </a:r>
            <a:r>
              <a:rPr lang="en-GB" sz="2000" i="1" dirty="0">
                <a:latin typeface="+mn-lt"/>
              </a:rPr>
              <a:t>(</a:t>
            </a:r>
            <a:r>
              <a:rPr lang="en-GB" sz="2000" i="1" dirty="0" err="1">
                <a:latin typeface="+mn-lt"/>
              </a:rPr>
              <a:t>value,format</a:t>
            </a:r>
            <a:r>
              <a:rPr lang="en-GB" sz="2000" i="1" dirty="0">
                <a:latin typeface="+mn-lt"/>
              </a:rPr>
              <a:t>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value: </a:t>
            </a:r>
            <a:r>
              <a:rPr lang="en-US" sz="2000" dirty="0">
                <a:latin typeface="+mn-lt"/>
              </a:rPr>
              <a:t>valor para </a:t>
            </a:r>
            <a:r>
              <a:rPr lang="en-US" sz="2000" dirty="0" err="1">
                <a:latin typeface="+mn-lt"/>
              </a:rPr>
              <a:t>imprimir</a:t>
            </a:r>
            <a:r>
              <a:rPr lang="en-US" sz="2000" dirty="0">
                <a:latin typeface="+mn-lt"/>
              </a:rPr>
              <a:t> – </a:t>
            </a:r>
            <a:r>
              <a:rPr lang="en-US" sz="2000" dirty="0" err="1">
                <a:latin typeface="+mn-lt"/>
              </a:rPr>
              <a:t>qualquer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tipo</a:t>
            </a:r>
            <a:r>
              <a:rPr lang="en-US" sz="2000" dirty="0">
                <a:latin typeface="+mn-lt"/>
              </a:rPr>
              <a:t> de dados</a:t>
            </a:r>
            <a:r>
              <a:rPr lang="en-US" sz="2000" i="1" dirty="0"/>
              <a:t>. 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/>
              <a:t>format: </a:t>
            </a:r>
            <a:r>
              <a:rPr lang="en-US" sz="2000" dirty="0" err="1">
                <a:latin typeface="+mn-lt"/>
              </a:rPr>
              <a:t>especifica</a:t>
            </a:r>
            <a:r>
              <a:rPr lang="en-US" sz="2000" dirty="0">
                <a:latin typeface="+mn-lt"/>
              </a:rPr>
              <a:t> o </a:t>
            </a:r>
            <a:r>
              <a:rPr lang="en-US" sz="2000" dirty="0" err="1">
                <a:latin typeface="+mn-lt"/>
              </a:rPr>
              <a:t>número</a:t>
            </a:r>
            <a:r>
              <a:rPr lang="en-US" sz="2000" dirty="0">
                <a:latin typeface="+mn-lt"/>
              </a:rPr>
              <a:t> base para o </a:t>
            </a:r>
            <a:r>
              <a:rPr lang="en-US" sz="2000" dirty="0" err="1">
                <a:latin typeface="+mn-lt"/>
              </a:rPr>
              <a:t>tipo</a:t>
            </a:r>
            <a:r>
              <a:rPr lang="en-US" sz="2000" dirty="0">
                <a:latin typeface="+mn-lt"/>
              </a:rPr>
              <a:t> de dados </a:t>
            </a:r>
            <a:r>
              <a:rPr lang="en-US" sz="2000" dirty="0" err="1">
                <a:latin typeface="+mn-lt"/>
              </a:rPr>
              <a:t>integrais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ou</a:t>
            </a:r>
            <a:r>
              <a:rPr lang="en-US" sz="2000" dirty="0">
                <a:latin typeface="+mn-lt"/>
              </a:rPr>
              <a:t> o </a:t>
            </a:r>
            <a:r>
              <a:rPr lang="en-US" sz="2000" dirty="0" err="1">
                <a:latin typeface="+mn-lt"/>
              </a:rPr>
              <a:t>número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lugares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decimais</a:t>
            </a:r>
            <a:r>
              <a:rPr lang="en-US" sz="2000" dirty="0">
                <a:latin typeface="+mn-lt"/>
              </a:rPr>
              <a:t> para </a:t>
            </a:r>
            <a:r>
              <a:rPr lang="en-US" sz="2000" dirty="0" err="1">
                <a:latin typeface="+mn-lt"/>
              </a:rPr>
              <a:t>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tipos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pontos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flutuantes</a:t>
            </a:r>
            <a:r>
              <a:rPr lang="en-US" sz="2000" i="1" dirty="0"/>
              <a:t>.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The</a:t>
            </a:r>
            <a:r>
              <a:rPr lang="en-US" sz="2000" b="1" dirty="0"/>
              <a:t> </a:t>
            </a:r>
            <a:r>
              <a:rPr lang="en-US" sz="2000" b="1" dirty="0" err="1">
                <a:latin typeface="+mn-lt"/>
              </a:rPr>
              <a:t>Serial.println</a:t>
            </a:r>
            <a:r>
              <a:rPr lang="en-US" sz="2000" b="1" dirty="0">
                <a:latin typeface="+mn-lt"/>
              </a:rPr>
              <a:t>() FUNCTION</a:t>
            </a: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5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Programação</a:t>
            </a:r>
            <a:r>
              <a:rPr lang="en-US" dirty="0"/>
              <a:t> – </a:t>
            </a:r>
            <a:r>
              <a:rPr lang="en-US" dirty="0" err="1"/>
              <a:t>Funções</a:t>
            </a:r>
            <a:r>
              <a:rPr lang="en-US" dirty="0"/>
              <a:t> de </a:t>
            </a:r>
            <a:r>
              <a:rPr lang="en-US" dirty="0" err="1"/>
              <a:t>Transmissão</a:t>
            </a:r>
            <a:r>
              <a:rPr lang="en-US" dirty="0"/>
              <a:t> de Dados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5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3556534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765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6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Receção</a:t>
            </a:r>
            <a:r>
              <a:rPr lang="en-US" dirty="0"/>
              <a:t> de Dados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6</a:t>
            </a:fld>
            <a:endParaRPr lang="el-GR" sz="1000" dirty="0"/>
          </a:p>
        </p:txBody>
      </p:sp>
      <p:grpSp>
        <p:nvGrpSpPr>
          <p:cNvPr id="14" name="Grupo 13"/>
          <p:cNvGrpSpPr/>
          <p:nvPr/>
        </p:nvGrpSpPr>
        <p:grpSpPr>
          <a:xfrm>
            <a:off x="2168013" y="1784555"/>
            <a:ext cx="4542503" cy="3731342"/>
            <a:chOff x="0" y="0"/>
            <a:chExt cx="3423683" cy="2551430"/>
          </a:xfrm>
        </p:grpSpPr>
        <p:pic>
          <p:nvPicPr>
            <p:cNvPr id="15" name="Imagen 4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90" y="0"/>
              <a:ext cx="2331085" cy="2551430"/>
            </a:xfrm>
            <a:prstGeom prst="rect">
              <a:avLst/>
            </a:prstGeom>
          </p:spPr>
        </p:pic>
        <p:sp>
          <p:nvSpPr>
            <p:cNvPr id="16" name="Rectángulo 44"/>
            <p:cNvSpPr/>
            <p:nvPr/>
          </p:nvSpPr>
          <p:spPr>
            <a:xfrm>
              <a:off x="0" y="21265"/>
              <a:ext cx="1041990" cy="446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Bytes </a:t>
              </a:r>
              <a:r>
                <a:rPr lang="es-ES" sz="1000" dirty="0" err="1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lidos</a:t>
              </a:r>
              <a:endParaRPr lang="pt-PT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ángulo 45"/>
            <p:cNvSpPr/>
            <p:nvPr/>
          </p:nvSpPr>
          <p:spPr>
            <a:xfrm>
              <a:off x="2381693" y="21265"/>
              <a:ext cx="1041990" cy="4465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dirty="0" err="1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Linha</a:t>
              </a:r>
              <a:r>
                <a:rPr lang="es-ES" sz="10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s-ES" sz="1000" dirty="0" err="1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Rx</a:t>
              </a:r>
              <a:endParaRPr lang="pt-PT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ángulo 46"/>
            <p:cNvSpPr/>
            <p:nvPr/>
          </p:nvSpPr>
          <p:spPr>
            <a:xfrm>
              <a:off x="2179674" y="542260"/>
              <a:ext cx="786809" cy="55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15000"/>
                </a:lnSpc>
                <a:spcBef>
                  <a:spcPts val="500"/>
                </a:spcBef>
                <a:spcAft>
                  <a:spcPts val="1000"/>
                </a:spcAft>
              </a:pPr>
              <a:r>
                <a:rPr lang="es-ES" sz="1000" dirty="0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Bytes </a:t>
              </a:r>
              <a:r>
                <a:rPr lang="es-ES" sz="1000" dirty="0" err="1">
                  <a:solidFill>
                    <a:srgbClr val="000000"/>
                  </a:solidFill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recebidos</a:t>
              </a:r>
              <a:endParaRPr lang="pt-PT" sz="1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8884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389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 err="1">
                <a:latin typeface="+mn-lt"/>
              </a:rPr>
              <a:t>Transmissão</a:t>
            </a:r>
            <a:r>
              <a:rPr lang="en-US" sz="2000" b="1" dirty="0">
                <a:latin typeface="+mn-lt"/>
              </a:rPr>
              <a:t> de Dados</a:t>
            </a:r>
          </a:p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A FUNÇÃO </a:t>
            </a:r>
            <a:r>
              <a:rPr lang="en-US" sz="2000" b="1" dirty="0" err="1">
                <a:latin typeface="+mn-lt"/>
              </a:rPr>
              <a:t>Serial.available</a:t>
            </a:r>
            <a:r>
              <a:rPr lang="en-US" sz="2000" b="1" dirty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+mn-lt"/>
              </a:rPr>
              <a:t>Sintaxe</a:t>
            </a:r>
            <a:r>
              <a:rPr lang="en-US" sz="2000" b="1" dirty="0">
                <a:latin typeface="+mn-lt"/>
              </a:rPr>
              <a:t>: </a:t>
            </a:r>
            <a:r>
              <a:rPr lang="en-GB" sz="2000" i="1" dirty="0" err="1">
                <a:latin typeface="+mn-lt"/>
              </a:rPr>
              <a:t>Serial.available</a:t>
            </a:r>
            <a:r>
              <a:rPr lang="en-GB" sz="2000" i="1" dirty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A FUNÇÃO </a:t>
            </a:r>
            <a:r>
              <a:rPr lang="en-US" sz="2000" b="1" dirty="0" err="1">
                <a:latin typeface="+mn-lt"/>
              </a:rPr>
              <a:t>Serial.read</a:t>
            </a:r>
            <a:r>
              <a:rPr lang="en-US" sz="2000" b="1" dirty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b="1" dirty="0" err="1"/>
              <a:t>Sintaxe</a:t>
            </a:r>
            <a:r>
              <a:rPr lang="en-US" b="1" dirty="0"/>
              <a:t>: </a:t>
            </a:r>
            <a:r>
              <a:rPr lang="en-GB" sz="2000" i="1" dirty="0" err="1">
                <a:latin typeface="+mn-lt"/>
              </a:rPr>
              <a:t>Serial.read</a:t>
            </a:r>
            <a:r>
              <a:rPr lang="en-GB" sz="2000" i="1" dirty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A FUNÇÃO </a:t>
            </a:r>
            <a:r>
              <a:rPr lang="en-US" sz="2000" b="1" dirty="0" err="1">
                <a:latin typeface="+mn-lt"/>
              </a:rPr>
              <a:t>Serial.parseInt</a:t>
            </a:r>
            <a:r>
              <a:rPr lang="en-US" sz="2000" b="1" dirty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800" b="1" dirty="0" err="1"/>
              <a:t>Sintaxe</a:t>
            </a:r>
            <a:r>
              <a:rPr lang="en-US" sz="2000" b="1" dirty="0">
                <a:latin typeface="+mn-lt"/>
              </a:rPr>
              <a:t>: </a:t>
            </a:r>
            <a:r>
              <a:rPr lang="en-GB" sz="2000" i="1" dirty="0" err="1">
                <a:latin typeface="+mn-lt"/>
              </a:rPr>
              <a:t>Serial.parseInt</a:t>
            </a:r>
            <a:r>
              <a:rPr lang="en-GB" sz="2000" i="1" dirty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A FUNÇÃO </a:t>
            </a:r>
            <a:r>
              <a:rPr lang="en-US" sz="2000" b="1" dirty="0" err="1">
                <a:latin typeface="+mn-lt"/>
              </a:rPr>
              <a:t>Serial.parseFloat</a:t>
            </a:r>
            <a:r>
              <a:rPr lang="en-US" sz="2000" b="1" dirty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1800" b="1" dirty="0" err="1"/>
              <a:t>Sintaxe</a:t>
            </a:r>
            <a:r>
              <a:rPr lang="en-US" sz="2000" b="1" dirty="0">
                <a:latin typeface="+mn-lt"/>
              </a:rPr>
              <a:t>:</a:t>
            </a:r>
            <a:r>
              <a:rPr lang="en-US" sz="2000" b="1" dirty="0"/>
              <a:t> </a:t>
            </a:r>
            <a:r>
              <a:rPr lang="en-GB" sz="2000" i="1" dirty="0" err="1">
                <a:latin typeface="+mn-lt"/>
              </a:rPr>
              <a:t>Serial.parseFloat</a:t>
            </a:r>
            <a:r>
              <a:rPr lang="en-GB" sz="2000" i="1" dirty="0">
                <a:latin typeface="+mn-lt"/>
              </a:rPr>
              <a:t>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7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Programação</a:t>
            </a:r>
            <a:r>
              <a:rPr lang="en-US" dirty="0"/>
              <a:t> – </a:t>
            </a:r>
            <a:r>
              <a:rPr lang="en-US" dirty="0" err="1"/>
              <a:t>Funções</a:t>
            </a:r>
            <a:r>
              <a:rPr lang="en-US" dirty="0"/>
              <a:t> de </a:t>
            </a:r>
            <a:r>
              <a:rPr lang="en-US" dirty="0" err="1"/>
              <a:t>Receção</a:t>
            </a:r>
            <a:r>
              <a:rPr lang="en-US" dirty="0"/>
              <a:t> de Dados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7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227799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40700" y="1236937"/>
            <a:ext cx="8454134" cy="4119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727075" lvl="1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A FUNÇÃO </a:t>
            </a:r>
            <a:r>
              <a:rPr lang="en-US" sz="2000" b="1" dirty="0" err="1">
                <a:latin typeface="+mn-lt"/>
              </a:rPr>
              <a:t>pulseIn</a:t>
            </a:r>
            <a:r>
              <a:rPr lang="en-US" sz="2000" b="1" dirty="0">
                <a:latin typeface="+mn-lt"/>
              </a:rPr>
              <a:t>()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+mn-lt"/>
              </a:rPr>
              <a:t>Sintaxe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i="1" dirty="0" err="1">
                <a:latin typeface="+mn-lt"/>
              </a:rPr>
              <a:t>pulseIn</a:t>
            </a:r>
            <a:r>
              <a:rPr lang="en-US" sz="2000" i="1" dirty="0">
                <a:latin typeface="+mn-lt"/>
              </a:rPr>
              <a:t>(pin, level, time)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pin: </a:t>
            </a:r>
            <a:r>
              <a:rPr lang="en-US" sz="2000" dirty="0">
                <a:latin typeface="+mn-lt"/>
              </a:rPr>
              <a:t>o </a:t>
            </a:r>
            <a:r>
              <a:rPr lang="en-US" sz="2000" dirty="0" err="1">
                <a:latin typeface="+mn-lt"/>
              </a:rPr>
              <a:t>número</a:t>
            </a:r>
            <a:r>
              <a:rPr lang="en-US" sz="2000" dirty="0">
                <a:latin typeface="+mn-lt"/>
              </a:rPr>
              <a:t> do pin de </a:t>
            </a:r>
            <a:r>
              <a:rPr lang="en-US" sz="2000" i="1" dirty="0">
                <a:latin typeface="+mn-lt"/>
              </a:rPr>
              <a:t>input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em</a:t>
            </a:r>
            <a:r>
              <a:rPr lang="en-US" sz="2000" dirty="0">
                <a:latin typeface="+mn-lt"/>
              </a:rPr>
              <a:t> que </a:t>
            </a:r>
            <a:r>
              <a:rPr lang="en-US" sz="2000" dirty="0" err="1">
                <a:latin typeface="+mn-lt"/>
              </a:rPr>
              <a:t>quer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ler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corrente</a:t>
            </a:r>
            <a:r>
              <a:rPr lang="en-US" sz="2000" dirty="0">
                <a:latin typeface="+mn-lt"/>
              </a:rPr>
              <a:t> </a:t>
            </a:r>
            <a:r>
              <a:rPr lang="en-US" sz="2000" i="1" dirty="0">
                <a:latin typeface="+mn-lt"/>
              </a:rPr>
              <a:t>on</a:t>
            </a:r>
            <a:r>
              <a:rPr lang="en-US" sz="2000" dirty="0">
                <a:latin typeface="+mn-lt"/>
              </a:rPr>
              <a:t>. (</a:t>
            </a:r>
            <a:r>
              <a:rPr lang="en-US" sz="2000" dirty="0" err="1">
                <a:latin typeface="+mn-lt"/>
              </a:rPr>
              <a:t>int</a:t>
            </a:r>
            <a:r>
              <a:rPr lang="en-US" sz="2000" dirty="0">
                <a:latin typeface="+mn-lt"/>
              </a:rPr>
              <a:t>)</a:t>
            </a:r>
            <a:endParaRPr lang="en-US" sz="2000" b="1" dirty="0">
              <a:latin typeface="+mn-lt"/>
            </a:endParaRP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value: </a:t>
            </a:r>
            <a:r>
              <a:rPr lang="en-US" sz="2000" dirty="0" err="1">
                <a:latin typeface="+mn-lt"/>
              </a:rPr>
              <a:t>tipo</a:t>
            </a:r>
            <a:r>
              <a:rPr lang="en-US" sz="2000" dirty="0">
                <a:latin typeface="+mn-lt"/>
              </a:rPr>
              <a:t> de </a:t>
            </a:r>
            <a:r>
              <a:rPr lang="en-US" sz="1800" dirty="0" err="1"/>
              <a:t>corrente</a:t>
            </a:r>
            <a:r>
              <a:rPr lang="en-US" sz="2000" dirty="0">
                <a:latin typeface="+mn-lt"/>
              </a:rPr>
              <a:t> a </a:t>
            </a:r>
            <a:r>
              <a:rPr lang="en-US" sz="2000" dirty="0" err="1">
                <a:latin typeface="+mn-lt"/>
              </a:rPr>
              <a:t>ler</a:t>
            </a:r>
            <a:r>
              <a:rPr lang="en-US" sz="2000" dirty="0">
                <a:latin typeface="+mn-lt"/>
              </a:rPr>
              <a:t>: o </a:t>
            </a:r>
            <a:r>
              <a:rPr lang="en-US" sz="2000" dirty="0" err="1">
                <a:latin typeface="+mn-lt"/>
              </a:rPr>
              <a:t>sinal</a:t>
            </a:r>
            <a:r>
              <a:rPr lang="en-US" sz="2000" dirty="0">
                <a:latin typeface="+mn-lt"/>
              </a:rPr>
              <a:t> do </a:t>
            </a:r>
            <a:r>
              <a:rPr lang="en-US" sz="2000" dirty="0" err="1">
                <a:latin typeface="+mn-lt"/>
              </a:rPr>
              <a:t>nível</a:t>
            </a:r>
            <a:r>
              <a:rPr lang="en-US" sz="2000" dirty="0">
                <a:latin typeface="+mn-lt"/>
              </a:rPr>
              <a:t> “1” </a:t>
            </a:r>
            <a:r>
              <a:rPr lang="en-US" sz="2000" dirty="0" err="1">
                <a:latin typeface="+mn-lt"/>
              </a:rPr>
              <a:t>ou</a:t>
            </a:r>
            <a:r>
              <a:rPr lang="en-US" sz="2000" dirty="0">
                <a:latin typeface="+mn-lt"/>
              </a:rPr>
              <a:t> o de </a:t>
            </a:r>
            <a:r>
              <a:rPr lang="en-US" sz="2000" dirty="0" err="1">
                <a:latin typeface="+mn-lt"/>
              </a:rPr>
              <a:t>nível</a:t>
            </a:r>
            <a:r>
              <a:rPr lang="en-US" sz="2000" dirty="0">
                <a:latin typeface="+mn-lt"/>
              </a:rPr>
              <a:t> “0”. (</a:t>
            </a:r>
            <a:r>
              <a:rPr lang="en-US" sz="2000" dirty="0" err="1">
                <a:latin typeface="+mn-lt"/>
              </a:rPr>
              <a:t>int</a:t>
            </a:r>
            <a:r>
              <a:rPr lang="en-US" sz="2000" dirty="0">
                <a:latin typeface="+mn-lt"/>
              </a:rPr>
              <a:t>)</a:t>
            </a:r>
          </a:p>
          <a:p>
            <a:pPr marL="1714500" lvl="3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timeout (</a:t>
            </a:r>
            <a:r>
              <a:rPr lang="en-US" sz="2000" i="1" dirty="0" err="1">
                <a:latin typeface="+mn-lt"/>
              </a:rPr>
              <a:t>opcional</a:t>
            </a:r>
            <a:r>
              <a:rPr lang="en-US" sz="2000" i="1" dirty="0">
                <a:latin typeface="+mn-lt"/>
              </a:rPr>
              <a:t>): </a:t>
            </a:r>
            <a:r>
              <a:rPr lang="en-US" sz="2000" dirty="0" err="1">
                <a:latin typeface="+mn-lt"/>
              </a:rPr>
              <a:t>número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microssegundos</a:t>
            </a:r>
            <a:r>
              <a:rPr lang="en-US" sz="2000" dirty="0">
                <a:latin typeface="+mn-lt"/>
              </a:rPr>
              <a:t> de </a:t>
            </a:r>
            <a:r>
              <a:rPr lang="en-US" sz="2000" dirty="0" err="1">
                <a:latin typeface="+mn-lt"/>
              </a:rPr>
              <a:t>espera</a:t>
            </a:r>
            <a:r>
              <a:rPr lang="en-US" sz="2000" dirty="0">
                <a:latin typeface="+mn-lt"/>
              </a:rPr>
              <a:t> para que a </a:t>
            </a:r>
            <a:r>
              <a:rPr lang="en-US" sz="2000" dirty="0" err="1">
                <a:latin typeface="+mn-lt"/>
              </a:rPr>
              <a:t>corrente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seja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completada</a:t>
            </a:r>
            <a:r>
              <a:rPr lang="en-US" sz="2000" dirty="0">
                <a:latin typeface="+mn-lt"/>
              </a:rPr>
              <a:t>: a </a:t>
            </a:r>
            <a:r>
              <a:rPr lang="en-US" sz="2000" dirty="0" err="1">
                <a:latin typeface="+mn-lt"/>
              </a:rPr>
              <a:t>função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regressa</a:t>
            </a:r>
            <a:r>
              <a:rPr lang="en-US" sz="2000" dirty="0">
                <a:latin typeface="+mn-lt"/>
              </a:rPr>
              <a:t> a 0 se </a:t>
            </a:r>
            <a:r>
              <a:rPr lang="en-US" sz="2000" dirty="0" err="1">
                <a:latin typeface="+mn-lt"/>
              </a:rPr>
              <a:t>uma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corrente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completa</a:t>
            </a:r>
            <a:r>
              <a:rPr lang="en-US" sz="2000" dirty="0">
                <a:latin typeface="+mn-lt"/>
              </a:rPr>
              <a:t> for </a:t>
            </a:r>
            <a:r>
              <a:rPr lang="en-US" sz="2000" dirty="0" err="1">
                <a:latin typeface="+mn-lt"/>
              </a:rPr>
              <a:t>recebida</a:t>
            </a:r>
            <a:r>
              <a:rPr lang="en-US" sz="2000" dirty="0">
                <a:latin typeface="+mn-lt"/>
              </a:rPr>
              <a:t> dentro do tempo </a:t>
            </a:r>
            <a:r>
              <a:rPr lang="en-US" sz="2000" dirty="0" err="1">
                <a:latin typeface="+mn-lt"/>
              </a:rPr>
              <a:t>limite</a:t>
            </a:r>
            <a:r>
              <a:rPr lang="en-US" sz="2000" i="1" dirty="0">
                <a:latin typeface="+mn-lt"/>
              </a:rPr>
              <a:t>.</a:t>
            </a:r>
          </a:p>
          <a:p>
            <a:pPr lvl="1" algn="just" eaLnBrk="0" hangingPunct="0">
              <a:lnSpc>
                <a:spcPct val="110000"/>
              </a:lnSpc>
              <a:spcBef>
                <a:spcPts val="480"/>
              </a:spcBef>
            </a:pPr>
            <a:endParaRPr lang="en-US" sz="2000" b="1" dirty="0">
              <a:latin typeface="+mn-lt"/>
            </a:endParaRPr>
          </a:p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endParaRPr lang="en-US" sz="16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8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sp>
        <p:nvSpPr>
          <p:cNvPr id="22" name="Τίτλος 1"/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Programação</a:t>
            </a:r>
            <a:r>
              <a:rPr lang="en-US" dirty="0"/>
              <a:t> –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Funções</a:t>
            </a:r>
            <a:r>
              <a:rPr lang="en-US" dirty="0"/>
              <a:t> de </a:t>
            </a:r>
            <a:r>
              <a:rPr lang="en-US" dirty="0" err="1"/>
              <a:t>Propósito</a:t>
            </a:r>
            <a:r>
              <a:rPr lang="en-US" dirty="0"/>
              <a:t> </a:t>
            </a:r>
            <a:r>
              <a:rPr lang="en-US" dirty="0" err="1"/>
              <a:t>Geral</a:t>
            </a:r>
            <a:endParaRPr lang="el-GR" dirty="0"/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8</a:t>
            </a:fld>
            <a:endParaRPr lang="el-GR" sz="1000" dirty="0"/>
          </a:p>
        </p:txBody>
      </p:sp>
    </p:spTree>
    <p:extLst>
      <p:ext uri="{BB962C8B-B14F-4D97-AF65-F5344CB8AC3E}">
        <p14:creationId xmlns:p14="http://schemas.microsoft.com/office/powerpoint/2010/main" val="1844754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 bwMode="auto">
          <a:xfrm>
            <a:off x="232666" y="1168631"/>
            <a:ext cx="8454134" cy="3232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269875" indent="-269875" algn="just" eaLnBrk="0" hangingPunct="0">
              <a:lnSpc>
                <a:spcPct val="110000"/>
              </a:lnSpc>
              <a:spcBef>
                <a:spcPts val="480"/>
              </a:spcBef>
              <a:buFont typeface="Wingdings" pitchFamily="2" charset="2"/>
              <a:buChar char="§"/>
            </a:pPr>
            <a:r>
              <a:rPr lang="en-US" sz="2000" b="1" dirty="0">
                <a:latin typeface="+mn-lt"/>
              </a:rPr>
              <a:t>As FUNÇÕES min() E max()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+mn-lt"/>
              </a:rPr>
              <a:t>Sintaxe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i="1" dirty="0">
                <a:latin typeface="+mn-lt"/>
              </a:rPr>
              <a:t>min(A, B)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+mn-lt"/>
              </a:rPr>
              <a:t>Sintaxe</a:t>
            </a:r>
            <a:r>
              <a:rPr lang="en-US" sz="2000" b="1" dirty="0">
                <a:latin typeface="+mn-lt"/>
              </a:rPr>
              <a:t>:</a:t>
            </a:r>
            <a:r>
              <a:rPr lang="en-US" sz="2000" b="1" dirty="0"/>
              <a:t> </a:t>
            </a:r>
            <a:r>
              <a:rPr lang="en-US" sz="2000" i="1" dirty="0">
                <a:latin typeface="+mn-lt"/>
              </a:rPr>
              <a:t>max(A, B)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A: o </a:t>
            </a:r>
            <a:r>
              <a:rPr lang="en-US" sz="2000" i="1" dirty="0" err="1">
                <a:latin typeface="+mn-lt"/>
              </a:rPr>
              <a:t>primeiro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número</a:t>
            </a:r>
            <a:r>
              <a:rPr lang="en-US" sz="2000" i="1" dirty="0">
                <a:latin typeface="+mn-lt"/>
              </a:rPr>
              <a:t>, </a:t>
            </a:r>
            <a:r>
              <a:rPr lang="en-US" sz="2000" i="1" dirty="0" err="1">
                <a:latin typeface="+mn-lt"/>
              </a:rPr>
              <a:t>qualquer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tipo</a:t>
            </a:r>
            <a:r>
              <a:rPr lang="en-US" sz="2000" i="1" dirty="0">
                <a:latin typeface="+mn-lt"/>
              </a:rPr>
              <a:t> de dados</a:t>
            </a:r>
            <a:endParaRPr lang="en-US" sz="2000" b="1" dirty="0">
              <a:latin typeface="+mn-lt"/>
            </a:endParaRP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US" sz="2000" i="1" dirty="0">
                <a:latin typeface="+mn-lt"/>
              </a:rPr>
              <a:t>B: o Segundo </a:t>
            </a:r>
            <a:r>
              <a:rPr lang="en-US" sz="2000" i="1" dirty="0" err="1">
                <a:latin typeface="+mn-lt"/>
              </a:rPr>
              <a:t>número</a:t>
            </a:r>
            <a:r>
              <a:rPr lang="en-US" sz="2000" i="1" dirty="0">
                <a:latin typeface="+mn-lt"/>
              </a:rPr>
              <a:t>, </a:t>
            </a:r>
            <a:r>
              <a:rPr lang="en-US" sz="2000" i="1" dirty="0" err="1">
                <a:latin typeface="+mn-lt"/>
              </a:rPr>
              <a:t>qualquer</a:t>
            </a:r>
            <a:r>
              <a:rPr lang="en-US" sz="2000" i="1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tipo</a:t>
            </a:r>
            <a:r>
              <a:rPr lang="en-US" sz="2000" i="1" dirty="0">
                <a:latin typeface="+mn-lt"/>
              </a:rPr>
              <a:t> de dados</a:t>
            </a:r>
          </a:p>
          <a:p>
            <a:pPr marL="342900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§"/>
            </a:pPr>
            <a:r>
              <a:rPr lang="en-US" sz="2000" b="1" dirty="0">
                <a:latin typeface="+mn-lt"/>
              </a:rPr>
              <a:t>A FUNÇÃO abs()</a:t>
            </a:r>
          </a:p>
          <a:p>
            <a:pPr marL="800100" lvl="1" indent="-342900" algn="just" eaLnBrk="0" hangingPunct="0">
              <a:lnSpc>
                <a:spcPct val="110000"/>
              </a:lnSpc>
              <a:spcBef>
                <a:spcPts val="480"/>
              </a:spcBef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+mn-lt"/>
              </a:rPr>
              <a:t>Sintaxe</a:t>
            </a:r>
            <a:r>
              <a:rPr lang="en-US" sz="2000" b="1" dirty="0">
                <a:latin typeface="+mn-lt"/>
              </a:rPr>
              <a:t>:</a:t>
            </a:r>
            <a:r>
              <a:rPr lang="en-US" sz="2000" b="1" dirty="0"/>
              <a:t> </a:t>
            </a:r>
            <a:r>
              <a:rPr lang="en-GB" sz="2000" i="1" dirty="0"/>
              <a:t>abs(n)</a:t>
            </a:r>
          </a:p>
          <a:p>
            <a:pPr marL="1257300" lvl="2" indent="-342900" algn="just" eaLnBrk="0" hangingPunct="0">
              <a:lnSpc>
                <a:spcPct val="110000"/>
              </a:lnSpc>
              <a:spcBef>
                <a:spcPts val="480"/>
              </a:spcBef>
              <a:buFont typeface="Wingdings" panose="05000000000000000000" pitchFamily="2" charset="2"/>
              <a:buChar char="ü"/>
            </a:pPr>
            <a:r>
              <a:rPr lang="en-GB" sz="2000" i="1" dirty="0">
                <a:latin typeface="+mn-lt"/>
              </a:rPr>
              <a:t>n: to </a:t>
            </a:r>
            <a:r>
              <a:rPr lang="en-GB" sz="2000" i="1" dirty="0" err="1">
                <a:latin typeface="+mn-lt"/>
              </a:rPr>
              <a:t>número</a:t>
            </a:r>
            <a:endParaRPr lang="en-US" sz="2000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48E73-6241-44FB-9EDB-1A1229FC3D83}" type="slidenum">
              <a:rPr lang="el-GR" smtClean="0"/>
              <a:t>9</a:t>
            </a:fld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0" y="532262"/>
            <a:ext cx="9144000" cy="10410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l-GR" sz="4000" b="1">
              <a:solidFill>
                <a:prstClr val="white"/>
              </a:solidFill>
            </a:endParaRPr>
          </a:p>
        </p:txBody>
      </p:sp>
      <p:pic>
        <p:nvPicPr>
          <p:cNvPr id="23" name="Imagen 50">
            <a:extLst>
              <a:ext uri="{FF2B5EF4-FFF2-40B4-BE49-F238E27FC236}">
                <a16:creationId xmlns:a16="http://schemas.microsoft.com/office/drawing/2014/main" id="{389AFF6F-B38D-4086-B6E6-9B4D639019EA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963" y="6505310"/>
            <a:ext cx="1008145" cy="339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Imagen 34">
            <a:extLst>
              <a:ext uri="{FF2B5EF4-FFF2-40B4-BE49-F238E27FC236}">
                <a16:creationId xmlns:a16="http://schemas.microsoft.com/office/drawing/2014/main" id="{30534F85-38A1-43D8-B6DB-94CA1D92C64E}"/>
              </a:ext>
            </a:extLst>
          </p:cNvPr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6490814"/>
            <a:ext cx="1610435" cy="394481"/>
          </a:xfrm>
          <a:prstGeom prst="rect">
            <a:avLst/>
          </a:prstGeom>
        </p:spPr>
      </p:pic>
      <p:sp>
        <p:nvSpPr>
          <p:cNvPr id="25" name="Slide Number Placeholder 19"/>
          <p:cNvSpPr txBox="1">
            <a:spLocks/>
          </p:cNvSpPr>
          <p:nvPr/>
        </p:nvSpPr>
        <p:spPr>
          <a:xfrm>
            <a:off x="3582566" y="6670512"/>
            <a:ext cx="21336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9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/>
            <a:fld id="{F1B48E73-6241-44FB-9EDB-1A1229FC3D83}" type="slidenum">
              <a:rPr lang="el-GR" sz="1000" smtClean="0"/>
              <a:pPr algn="ctr"/>
              <a:t>9</a:t>
            </a:fld>
            <a:endParaRPr lang="el-GR" sz="1000" dirty="0"/>
          </a:p>
        </p:txBody>
      </p:sp>
      <p:sp>
        <p:nvSpPr>
          <p:cNvPr id="9" name="Τίτλος 1">
            <a:extLst>
              <a:ext uri="{FF2B5EF4-FFF2-40B4-BE49-F238E27FC236}">
                <a16:creationId xmlns:a16="http://schemas.microsoft.com/office/drawing/2014/main" id="{111D44BB-BF8F-47D9-B4FF-2FF4E228A746}"/>
              </a:ext>
            </a:extLst>
          </p:cNvPr>
          <p:cNvSpPr txBox="1">
            <a:spLocks/>
          </p:cNvSpPr>
          <p:nvPr/>
        </p:nvSpPr>
        <p:spPr>
          <a:xfrm>
            <a:off x="0" y="-2"/>
            <a:ext cx="9144000" cy="581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>
            <a:lvl1pPr defTabSz="914400" eaLnBrk="1" latinLnBrk="0" hangingPunct="1">
              <a:buNone/>
              <a:defRPr sz="3600"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/>
              <a:t>Programação</a:t>
            </a:r>
            <a:r>
              <a:rPr lang="en-US" dirty="0"/>
              <a:t> – </a:t>
            </a:r>
            <a:r>
              <a:rPr lang="en-US" dirty="0" err="1"/>
              <a:t>Outras</a:t>
            </a:r>
            <a:r>
              <a:rPr lang="en-US" dirty="0"/>
              <a:t> </a:t>
            </a:r>
            <a:r>
              <a:rPr lang="en-US" dirty="0" err="1"/>
              <a:t>Funções</a:t>
            </a:r>
            <a:r>
              <a:rPr lang="en-US" dirty="0"/>
              <a:t> de </a:t>
            </a:r>
            <a:r>
              <a:rPr lang="en-US" dirty="0" err="1"/>
              <a:t>Propósito</a:t>
            </a:r>
            <a:r>
              <a:rPr lang="en-US" dirty="0"/>
              <a:t> </a:t>
            </a:r>
            <a:r>
              <a:rPr lang="en-US" dirty="0" err="1"/>
              <a:t>Geral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688405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Default Design">
  <a:themeElements>
    <a:clrScheme name="3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ADEF"/>
      </a:accent1>
      <a:accent2>
        <a:srgbClr val="333399"/>
      </a:accent2>
      <a:accent3>
        <a:srgbClr val="FFFFFF"/>
      </a:accent3>
      <a:accent4>
        <a:srgbClr val="000000"/>
      </a:accent4>
      <a:accent5>
        <a:srgbClr val="AAD3F6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Trebuchet MS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ADE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AAD3F6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69538</TotalTime>
  <Words>939</Words>
  <Application>Microsoft Office PowerPoint</Application>
  <PresentationFormat>Presentación en pantalla (4:3)</PresentationFormat>
  <Paragraphs>144</Paragraphs>
  <Slides>16</Slides>
  <Notes>14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Book Antiqua</vt:lpstr>
      <vt:lpstr>Calibri</vt:lpstr>
      <vt:lpstr>Times New Roman</vt:lpstr>
      <vt:lpstr>Trebuchet MS</vt:lpstr>
      <vt:lpstr>Wingdings</vt:lpstr>
      <vt:lpstr>Custom Design</vt:lpstr>
      <vt:lpstr>3_Default Design</vt:lpstr>
      <vt:lpstr>Presentación de PowerPoint</vt:lpstr>
      <vt:lpstr>Objetivo e Conteúdos da Unidade 12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circBalance_nodither_ts500_sine_55deg_6sec</dc:title>
  <dc:creator>Michail Sfakiotakis</dc:creator>
  <cp:lastModifiedBy>Beatriz López Dañobeitia</cp:lastModifiedBy>
  <cp:revision>1787</cp:revision>
  <cp:lastPrinted>2018-01-26T17:11:53Z</cp:lastPrinted>
  <dcterms:created xsi:type="dcterms:W3CDTF">2010-11-09T19:06:29Z</dcterms:created>
  <dcterms:modified xsi:type="dcterms:W3CDTF">2019-05-15T12:18:00Z</dcterms:modified>
</cp:coreProperties>
</file>