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8" r:id="rId2"/>
  </p:sldMasterIdLst>
  <p:notesMasterIdLst>
    <p:notesMasterId r:id="rId11"/>
  </p:notesMasterIdLst>
  <p:handoutMasterIdLst>
    <p:handoutMasterId r:id="rId12"/>
  </p:handoutMasterIdLst>
  <p:sldIdLst>
    <p:sldId id="549" r:id="rId3"/>
    <p:sldId id="537" r:id="rId4"/>
    <p:sldId id="556" r:id="rId5"/>
    <p:sldId id="552" r:id="rId6"/>
    <p:sldId id="553" r:id="rId7"/>
    <p:sldId id="554" r:id="rId8"/>
    <p:sldId id="557" r:id="rId9"/>
    <p:sldId id="559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73">
          <p15:clr>
            <a:srgbClr val="A4A3A4"/>
          </p15:clr>
        </p15:guide>
        <p15:guide id="2" pos="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DC0"/>
    <a:srgbClr val="006699"/>
    <a:srgbClr val="FFF93D"/>
    <a:srgbClr val="739913"/>
    <a:srgbClr val="005777"/>
    <a:srgbClr val="BFDDB4"/>
    <a:srgbClr val="E6E6E6"/>
    <a:srgbClr val="DDD9C3"/>
    <a:srgbClr val="DDCFB2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6" autoAdjust="0"/>
    <p:restoredTop sz="92919" autoAdjust="0"/>
  </p:normalViewPr>
  <p:slideViewPr>
    <p:cSldViewPr snapToGrid="0">
      <p:cViewPr varScale="1">
        <p:scale>
          <a:sx n="76" d="100"/>
          <a:sy n="76" d="100"/>
        </p:scale>
        <p:origin x="1814" y="53"/>
      </p:cViewPr>
      <p:guideLst>
        <p:guide orient="horz" pos="773"/>
        <p:guide pos="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53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7ADA-1638-0643-890A-87F56AED39E9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E7830-05BA-0F48-BBED-6CDD62CC99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6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BE53219-3A05-3D4B-895A-3050F53C435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02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7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54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8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95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30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To control the stepper, apply voltage to each of the coils in a specific sequence. The sequence would go like this:</a:t>
            </a:r>
            <a:endParaRPr lang="en-US" dirty="0"/>
          </a:p>
          <a:p>
            <a:r>
              <a:rPr lang="en-US" dirty="0"/>
              <a:t>Change the polarity of the coils</a:t>
            </a:r>
            <a:r>
              <a:rPr lang="en-US" baseline="0" dirty="0"/>
              <a:t> with a predefined way, bear in mind the basic idea we described at the beginning of the lecture </a:t>
            </a:r>
          </a:p>
          <a:p>
            <a:r>
              <a:rPr lang="en-US" baseline="0" dirty="0"/>
              <a:t>BIPOLAR exert more torque for the same current, it is </a:t>
            </a:r>
            <a:r>
              <a:rPr lang="en-US" baseline="0" dirty="0" err="1"/>
              <a:t>prefared</a:t>
            </a:r>
            <a:r>
              <a:rPr lang="en-US" baseline="0" dirty="0"/>
              <a:t>, but more complicated circuit </a:t>
            </a:r>
          </a:p>
          <a:p>
            <a:endParaRPr lang="en-US" baseline="0" dirty="0"/>
          </a:p>
          <a:p>
            <a:r>
              <a:rPr lang="en-US" baseline="0" dirty="0"/>
              <a:t>Same circuit</a:t>
            </a:r>
          </a:p>
          <a:p>
            <a:r>
              <a:rPr lang="en-US" baseline="0" dirty="0"/>
              <a:t>Same </a:t>
            </a:r>
            <a:r>
              <a:rPr lang="en-US" baseline="0" dirty="0" err="1"/>
              <a:t>programm</a:t>
            </a:r>
            <a:endParaRPr lang="en-US" baseline="0" dirty="0"/>
          </a:p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52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480-73E2-41E9-8038-AB1D1AC0B473}" type="datetime1">
              <a:rPr lang="el-GR" smtClean="0"/>
              <a:t>15/5/2019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1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4110-ADAF-4F03-80B9-170642E5484D}" type="datetime1">
              <a:rPr lang="el-GR" smtClean="0"/>
              <a:t>15/5/2019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36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80D3-900E-422F-9FAD-55CC391E966A}" type="datetime1">
              <a:rPr lang="el-GR" smtClean="0"/>
              <a:t>15/5/2019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035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5" name="Θέση αριθμού διαφάνειας 5">
            <a:extLst>
              <a:ext uri="{FF2B5EF4-FFF2-40B4-BE49-F238E27FC236}">
                <a16:creationId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397473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8" name="Θέση αριθμού διαφάνειας 5">
            <a:extLst>
              <a:ext uri="{FF2B5EF4-FFF2-40B4-BE49-F238E27FC236}">
                <a16:creationId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4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5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27923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74869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81394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00635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249939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6169-1127-4362-8540-AC4E97E8AA5C}" type="datetime1">
              <a:rPr lang="el-GR" smtClean="0"/>
              <a:t>15/5/2019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630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625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32363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90013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4072264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385988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6CCA-63C4-4CF9-AE39-DAD6F533A7F9}" type="datetime1">
              <a:rPr lang="el-GR" smtClean="0"/>
              <a:t>15/5/2019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892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74A-DA73-4F45-A5DB-BD9EAE214494}" type="datetime1">
              <a:rPr lang="el-GR" smtClean="0"/>
              <a:t>15/5/2019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1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B3C0-A42E-43C6-B463-F993698F7A97}" type="datetime1">
              <a:rPr lang="el-GR" smtClean="0"/>
              <a:t>15/5/2019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24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D79E-706B-4D49-A0E4-1F8E35DF1797}" type="datetime1">
              <a:rPr lang="el-GR" smtClean="0"/>
              <a:t>15/5/2019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55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B233-2020-4E2E-8C15-84DAA0EF36E8}" type="datetime1">
              <a:rPr lang="el-GR" smtClean="0"/>
              <a:t>15/5/2019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863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A766-CA29-40F2-83BC-EF09261BB5FC}" type="datetime1">
              <a:rPr lang="el-GR" smtClean="0"/>
              <a:t>15/5/2019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48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54C4-4236-43A6-B912-090A3C0F9032}" type="datetime1">
              <a:rPr lang="el-GR" smtClean="0"/>
              <a:t>15/5/2019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209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E18B-A9AC-444A-8F3D-6587E3DE7D78}" type="datetime1">
              <a:rPr lang="el-GR" smtClean="0"/>
              <a:t>15/5/2019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64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53" r:id="rId12"/>
    <p:sldLayoutId id="214748366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96632" y="3174542"/>
            <a:ext cx="2174773" cy="2273625"/>
          </a:xfrm>
          <a:prstGeom prst="rect">
            <a:avLst/>
          </a:prstGeom>
        </p:spPr>
      </p:pic>
      <p:sp>
        <p:nvSpPr>
          <p:cNvPr id="603144" name="Rectangle 8"/>
          <p:cNvSpPr>
            <a:spLocks noChangeArrowheads="1"/>
          </p:cNvSpPr>
          <p:nvPr userDrawn="1"/>
        </p:nvSpPr>
        <p:spPr bwMode="auto">
          <a:xfrm>
            <a:off x="-1" y="5384800"/>
            <a:ext cx="8766770" cy="1282700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616075" eaLnBrk="0" hangingPunct="0">
              <a:lnSpc>
                <a:spcPct val="110000"/>
              </a:lnSpc>
              <a:defRPr/>
            </a:pP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TEICrete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b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Heraklion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Crete, Greece</a:t>
            </a: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051" name="Oval 15"/>
          <p:cNvSpPr>
            <a:spLocks noChangeArrowheads="1"/>
          </p:cNvSpPr>
          <p:nvPr userDrawn="1"/>
        </p:nvSpPr>
        <p:spPr bwMode="auto">
          <a:xfrm>
            <a:off x="101600" y="5241925"/>
            <a:ext cx="1487488" cy="1539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pic>
        <p:nvPicPr>
          <p:cNvPr id="2052" name="Picture 7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5213350"/>
            <a:ext cx="15732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ChangeArrowheads="1"/>
          </p:cNvSpPr>
          <p:nvPr userDrawn="1"/>
        </p:nvSpPr>
        <p:spPr bwMode="auto">
          <a:xfrm>
            <a:off x="0" y="1319213"/>
            <a:ext cx="9209088" cy="1774825"/>
          </a:xfrm>
          <a:prstGeom prst="rect">
            <a:avLst/>
          </a:prstGeom>
          <a:solidFill>
            <a:srgbClr val="80808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18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-3175" y="1317625"/>
            <a:ext cx="6991350" cy="77788"/>
          </a:xfrm>
          <a:prstGeom prst="rect">
            <a:avLst/>
          </a:prstGeom>
          <a:solidFill>
            <a:srgbClr val="005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l-G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31838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175" algn="r" eaLnBrk="0" hangingPunct="0">
              <a:lnSpc>
                <a:spcPct val="110000"/>
              </a:lnSpc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Technological Educational Institute of Crete</a:t>
            </a:r>
            <a:endParaRPr 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>
            <a:off x="2505075" y="3022600"/>
            <a:ext cx="6667500" cy="777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l-GR" sz="2400" dirty="0">
              <a:solidFill>
                <a:srgbClr val="000000"/>
              </a:solidFill>
              <a:latin typeface="Times New Roman" pitchFamily="18" charset="0"/>
              <a:ea typeface="ＭＳ Ｐゴシック" pitchFamily="-111" charset="-128"/>
              <a:cs typeface="+mn-cs"/>
            </a:endParaRPr>
          </a:p>
        </p:txBody>
      </p:sp>
      <p:pic>
        <p:nvPicPr>
          <p:cNvPr id="11" name="Imagen 34"/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62" y="4559984"/>
            <a:ext cx="3131798" cy="681941"/>
          </a:xfrm>
          <a:prstGeom prst="rect">
            <a:avLst/>
          </a:prstGeom>
        </p:spPr>
      </p:pic>
      <p:pic>
        <p:nvPicPr>
          <p:cNvPr id="12" name="Imagen 50"/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05" y="5467537"/>
            <a:ext cx="3106436" cy="111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94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9pPr>
    </p:titleStyle>
    <p:bodyStyle>
      <a:lvl1pPr marL="269875" indent="-269875" algn="l" rtl="0" eaLnBrk="0" fontAlgn="base" hangingPunct="0">
        <a:spcBef>
          <a:spcPct val="25000"/>
        </a:spcBef>
        <a:spcAft>
          <a:spcPct val="0"/>
        </a:spcAft>
        <a:buFont typeface="Wingdings" charset="0"/>
        <a:buChar char="§"/>
        <a:defRPr sz="1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7063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□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0"/>
        </a:defRPr>
      </a:lvl3pPr>
      <a:lvl4pPr marL="15509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1978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0"/>
        </a:defRPr>
      </a:lvl5pPr>
      <a:lvl6pPr marL="24352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8924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3496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068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UNIDADE 11: CONTROL RC-SERVOMOTOR</a:t>
            </a:r>
            <a:r>
              <a:rPr lang="el-GR" sz="3600" dirty="0"/>
              <a:t> 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816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581777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2700" dirty="0" err="1"/>
              <a:t>Objetivos</a:t>
            </a:r>
            <a:r>
              <a:rPr lang="en-US" sz="2700" dirty="0"/>
              <a:t> e </a:t>
            </a:r>
            <a:r>
              <a:rPr lang="en-US" sz="2700" dirty="0" err="1"/>
              <a:t>Conteúdos</a:t>
            </a:r>
            <a:r>
              <a:rPr lang="en-US" sz="2700" dirty="0"/>
              <a:t> da </a:t>
            </a:r>
            <a:r>
              <a:rPr lang="en-US" sz="2700" dirty="0" err="1"/>
              <a:t>Unidade</a:t>
            </a:r>
            <a:r>
              <a:rPr lang="en-US" sz="2700" dirty="0"/>
              <a:t> 11  </a:t>
            </a:r>
            <a:endParaRPr lang="el-GR" sz="2700" dirty="0"/>
          </a:p>
        </p:txBody>
      </p:sp>
      <p:sp>
        <p:nvSpPr>
          <p:cNvPr id="11" name="Στρογγυλεμένο ορθογώνιο 7"/>
          <p:cNvSpPr/>
          <p:nvPr/>
        </p:nvSpPr>
        <p:spPr>
          <a:xfrm>
            <a:off x="432080" y="2328577"/>
            <a:ext cx="8434573" cy="351266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6"/>
          <p:cNvSpPr/>
          <p:nvPr/>
        </p:nvSpPr>
        <p:spPr>
          <a:xfrm>
            <a:off x="432080" y="829711"/>
            <a:ext cx="8335926" cy="136096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Dar </a:t>
            </a:r>
            <a:r>
              <a:rPr lang="en-US" dirty="0" err="1"/>
              <a:t>ideias</a:t>
            </a:r>
            <a:r>
              <a:rPr lang="en-US" dirty="0"/>
              <a:t> </a:t>
            </a:r>
            <a:r>
              <a:rPr lang="en-US" dirty="0" err="1"/>
              <a:t>básicas</a:t>
            </a:r>
            <a:r>
              <a:rPr lang="en-US" dirty="0"/>
              <a:t> e </a:t>
            </a:r>
            <a:r>
              <a:rPr lang="en-US" dirty="0" err="1"/>
              <a:t>exemplos</a:t>
            </a:r>
            <a:r>
              <a:rPr lang="en-US" dirty="0"/>
              <a:t> simples para </a:t>
            </a:r>
            <a:r>
              <a:rPr lang="en-US" dirty="0" err="1"/>
              <a:t>conduzir</a:t>
            </a:r>
            <a:r>
              <a:rPr lang="en-US" dirty="0"/>
              <a:t> </a:t>
            </a:r>
            <a:r>
              <a:rPr lang="en-US" dirty="0" err="1"/>
              <a:t>servomotores</a:t>
            </a:r>
            <a:r>
              <a:rPr lang="en-US" dirty="0"/>
              <a:t> RC com Arduino.</a:t>
            </a:r>
            <a:endParaRPr lang="el-GR" dirty="0"/>
          </a:p>
        </p:txBody>
      </p:sp>
      <p:sp>
        <p:nvSpPr>
          <p:cNvPr id="13" name="Σύμβολο κράτησης θέσης περιεχομένου 2"/>
          <p:cNvSpPr txBox="1">
            <a:spLocks/>
          </p:cNvSpPr>
          <p:nvPr/>
        </p:nvSpPr>
        <p:spPr>
          <a:xfrm>
            <a:off x="805201" y="3007077"/>
            <a:ext cx="7313762" cy="250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/>
              <a:t>Entender</a:t>
            </a:r>
            <a:r>
              <a:rPr lang="en-US" sz="1800" dirty="0"/>
              <a:t> </a:t>
            </a:r>
            <a:r>
              <a:rPr lang="en-US" sz="1800" b="1" dirty="0"/>
              <a:t>o que é </a:t>
            </a:r>
            <a:r>
              <a:rPr lang="en-US" sz="1800" dirty="0"/>
              <a:t>um servomotor-RC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/>
              <a:t>Analisar</a:t>
            </a:r>
            <a:r>
              <a:rPr lang="en-US" sz="1800" dirty="0"/>
              <a:t> </a:t>
            </a:r>
            <a:r>
              <a:rPr lang="en-US" sz="1800" b="1" dirty="0"/>
              <a:t>a </a:t>
            </a:r>
            <a:r>
              <a:rPr lang="en-US" sz="1800" b="1" dirty="0" err="1"/>
              <a:t>anatomia</a:t>
            </a:r>
            <a:r>
              <a:rPr lang="en-US" sz="1800" b="1" dirty="0"/>
              <a:t> </a:t>
            </a:r>
            <a:r>
              <a:rPr lang="en-US" sz="1800" dirty="0"/>
              <a:t>de um servomotor-RC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/>
              <a:t>Identificar</a:t>
            </a:r>
            <a:r>
              <a:rPr lang="en-US" sz="1800" dirty="0"/>
              <a:t> </a:t>
            </a:r>
            <a:r>
              <a:rPr lang="en-US" sz="1800" dirty="0" err="1"/>
              <a:t>informação</a:t>
            </a:r>
            <a:r>
              <a:rPr lang="en-US" sz="1800" dirty="0"/>
              <a:t> </a:t>
            </a:r>
            <a:r>
              <a:rPr lang="en-US" sz="1800" dirty="0" err="1"/>
              <a:t>sobre</a:t>
            </a:r>
            <a:r>
              <a:rPr lang="en-US" sz="1800" dirty="0"/>
              <a:t> </a:t>
            </a:r>
            <a:r>
              <a:rPr lang="en-US" sz="1800" b="1" dirty="0" err="1"/>
              <a:t>diversos</a:t>
            </a:r>
            <a:r>
              <a:rPr lang="en-US" sz="1800" b="1" dirty="0"/>
              <a:t> </a:t>
            </a:r>
            <a:r>
              <a:rPr lang="en-US" sz="1800" b="1" dirty="0" err="1"/>
              <a:t>tipos</a:t>
            </a:r>
            <a:r>
              <a:rPr lang="en-US" sz="1800" b="1" dirty="0"/>
              <a:t> de</a:t>
            </a:r>
            <a:r>
              <a:rPr lang="en-US" sz="1800" dirty="0"/>
              <a:t> </a:t>
            </a:r>
            <a:r>
              <a:rPr lang="en-US" sz="1800" dirty="0" err="1"/>
              <a:t>servomotores</a:t>
            </a:r>
            <a:r>
              <a:rPr lang="en-US" sz="1800" dirty="0"/>
              <a:t>-RC  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>
                <a:solidFill>
                  <a:srgbClr val="000000"/>
                </a:solidFill>
                <a:latin typeface="Calibri" charset="0"/>
              </a:rPr>
              <a:t>Em</a:t>
            </a:r>
            <a:r>
              <a:rPr lang="en-US" sz="1800" dirty="0">
                <a:solidFill>
                  <a:srgbClr val="000000"/>
                </a:solidFill>
                <a:latin typeface="Calibri" charset="0"/>
              </a:rPr>
              <a:t> que </a:t>
            </a:r>
            <a:r>
              <a:rPr lang="en-US" sz="1800" dirty="0" err="1">
                <a:solidFill>
                  <a:srgbClr val="000000"/>
                </a:solidFill>
                <a:latin typeface="Calibri" charset="0"/>
              </a:rPr>
              <a:t>consiste</a:t>
            </a:r>
            <a:r>
              <a:rPr lang="en-US" sz="1800" dirty="0">
                <a:solidFill>
                  <a:srgbClr val="000000"/>
                </a:solidFill>
                <a:latin typeface="Calibri" charset="0"/>
              </a:rPr>
              <a:t> o </a:t>
            </a:r>
            <a:r>
              <a:rPr lang="en-US" sz="1800" dirty="0" err="1">
                <a:solidFill>
                  <a:srgbClr val="000000"/>
                </a:solidFill>
                <a:latin typeface="Calibri" charset="0"/>
              </a:rPr>
              <a:t>sinal</a:t>
            </a:r>
            <a:r>
              <a:rPr lang="en-US" sz="1800" dirty="0">
                <a:solidFill>
                  <a:srgbClr val="000000"/>
                </a:solidFill>
                <a:latin typeface="Calibri" charset="0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latin typeface="Calibri" charset="0"/>
              </a:rPr>
              <a:t>de</a:t>
            </a:r>
            <a:r>
              <a:rPr lang="en-US" sz="18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 charset="0"/>
              </a:rPr>
              <a:t>Modulação</a:t>
            </a:r>
            <a:r>
              <a:rPr lang="en-US" sz="1800" dirty="0">
                <a:solidFill>
                  <a:srgbClr val="000000"/>
                </a:solidFill>
                <a:latin typeface="Calibri" charset="0"/>
              </a:rPr>
              <a:t> de Banda (</a:t>
            </a:r>
            <a:r>
              <a:rPr lang="en-US" sz="1800" b="1" dirty="0">
                <a:solidFill>
                  <a:srgbClr val="000000"/>
                </a:solidFill>
                <a:latin typeface="Calibri" charset="0"/>
              </a:rPr>
              <a:t>PWM</a:t>
            </a:r>
            <a:r>
              <a:rPr lang="en-US" sz="1800" dirty="0">
                <a:solidFill>
                  <a:srgbClr val="000000"/>
                </a:solidFill>
                <a:latin typeface="Calibri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/>
              <a:t>Esquema</a:t>
            </a:r>
            <a:r>
              <a:rPr lang="en-US" sz="1800" dirty="0"/>
              <a:t> </a:t>
            </a:r>
            <a:r>
              <a:rPr lang="en-US" sz="1800" dirty="0" err="1"/>
              <a:t>básico</a:t>
            </a:r>
            <a:r>
              <a:rPr lang="en-US" sz="1800" dirty="0"/>
              <a:t> de um servomotor RC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>
                <a:solidFill>
                  <a:srgbClr val="000000"/>
                </a:solidFill>
                <a:latin typeface="Calibri" charset="0"/>
              </a:rPr>
              <a:t>Utilização</a:t>
            </a:r>
            <a:r>
              <a:rPr lang="en-US" sz="1800" dirty="0">
                <a:solidFill>
                  <a:srgbClr val="000000"/>
                </a:solidFill>
                <a:latin typeface="Calibri" charset="0"/>
              </a:rPr>
              <a:t> da </a:t>
            </a:r>
            <a:r>
              <a:rPr lang="en-US" sz="1800" dirty="0" err="1">
                <a:solidFill>
                  <a:srgbClr val="000000"/>
                </a:solidFill>
                <a:latin typeface="Calibri" charset="0"/>
              </a:rPr>
              <a:t>Biblioteca</a:t>
            </a:r>
            <a:r>
              <a:rPr lang="en-US" sz="1800" dirty="0">
                <a:solidFill>
                  <a:srgbClr val="000000"/>
                </a:solidFill>
                <a:latin typeface="Calibri" charset="0"/>
              </a:rPr>
              <a:t> “SERVO” para </a:t>
            </a:r>
            <a:r>
              <a:rPr lang="en-US" sz="1800" dirty="0" err="1">
                <a:solidFill>
                  <a:srgbClr val="000000"/>
                </a:solidFill>
                <a:latin typeface="Calibri" charset="0"/>
              </a:rPr>
              <a:t>controlar</a:t>
            </a:r>
            <a:r>
              <a:rPr lang="en-US" sz="1800" dirty="0">
                <a:solidFill>
                  <a:srgbClr val="000000"/>
                </a:solidFill>
                <a:latin typeface="Calibri" charset="0"/>
              </a:rPr>
              <a:t> o servomotor-RC</a:t>
            </a:r>
            <a:endParaRPr lang="el-GR" sz="1800" dirty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800" dirty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800" dirty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800" dirty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l-GR" sz="1800" dirty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l-GR" sz="14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l-GR" sz="1800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3887451" y="830883"/>
            <a:ext cx="1059906" cy="38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i="1" kern="0" dirty="0" err="1">
                <a:latin typeface="+mn-lt"/>
                <a:ea typeface="+mn-ea"/>
                <a:cs typeface="+mn-cs"/>
              </a:rPr>
              <a:t>Objetivos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3829741" y="2491969"/>
            <a:ext cx="1175322" cy="38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i="1" kern="0" dirty="0" err="1">
                <a:latin typeface="+mn-lt"/>
                <a:ea typeface="+mn-ea"/>
                <a:cs typeface="+mn-cs"/>
              </a:rPr>
              <a:t>Conteúdos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1B48E73-6241-44FB-9EDB-1A1229FC3D83}" type="slidenum">
              <a:rPr lang="el-GR" smtClean="0"/>
              <a:t>2</a:t>
            </a:fld>
            <a:endParaRPr lang="el-GR"/>
          </a:p>
        </p:txBody>
      </p:sp>
      <p:pic>
        <p:nvPicPr>
          <p:cNvPr id="25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7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135005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srgbClr val="000000"/>
                </a:solidFill>
                <a:latin typeface="Calibri" charset="0"/>
              </a:rPr>
              <a:t>Anatomia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 de um servomotor-RC</a:t>
            </a:r>
            <a:endParaRPr lang="el-GR" sz="28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</a:t>
            </a:fld>
            <a:endParaRPr lang="el-GR" sz="1000" dirty="0"/>
          </a:p>
        </p:txBody>
      </p:sp>
      <p:pic>
        <p:nvPicPr>
          <p:cNvPr id="8" name="Imagen 2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419" y="770199"/>
            <a:ext cx="5749465" cy="45081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532656" y="830299"/>
            <a:ext cx="764953" cy="384721"/>
          </a:xfrm>
          <a:prstGeom prst="rect">
            <a:avLst/>
          </a:prstGeom>
          <a:solidFill>
            <a:srgbClr val="FFF93D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EIXO</a:t>
            </a:r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1610419" y="2050558"/>
            <a:ext cx="2081211" cy="292388"/>
          </a:xfrm>
          <a:prstGeom prst="rect">
            <a:avLst/>
          </a:prstGeom>
          <a:solidFill>
            <a:srgbClr val="FFF93D"/>
          </a:solidFill>
        </p:spPr>
        <p:txBody>
          <a:bodyPr wrap="none" rtlCol="0">
            <a:spAutoFit/>
          </a:bodyPr>
          <a:lstStyle/>
          <a:p>
            <a:r>
              <a:rPr lang="en-US" sz="1300" dirty="0"/>
              <a:t>CORRENTE DO MOTOR</a:t>
            </a:r>
            <a:endParaRPr lang="el-GR" sz="1300" dirty="0"/>
          </a:p>
        </p:txBody>
      </p:sp>
      <p:sp>
        <p:nvSpPr>
          <p:cNvPr id="13" name="TextBox 12"/>
          <p:cNvSpPr txBox="1"/>
          <p:nvPr/>
        </p:nvSpPr>
        <p:spPr>
          <a:xfrm>
            <a:off x="1599245" y="3884974"/>
            <a:ext cx="1576265" cy="400110"/>
          </a:xfrm>
          <a:prstGeom prst="rect">
            <a:avLst/>
          </a:prstGeom>
          <a:solidFill>
            <a:srgbClr val="FFF93D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MOTOR DC</a:t>
            </a:r>
            <a:endParaRPr lang="el-GR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831854" y="4269695"/>
            <a:ext cx="1483098" cy="338554"/>
          </a:xfrm>
          <a:prstGeom prst="rect">
            <a:avLst/>
          </a:prstGeom>
          <a:solidFill>
            <a:srgbClr val="FFF93D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CONTROLOS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014761" y="5876693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846800" y="5206654"/>
            <a:ext cx="7605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dirty="0">
                <a:solidFill>
                  <a:srgbClr val="000000"/>
                </a:solidFill>
                <a:latin typeface="+mn-lt"/>
              </a:rPr>
              <a:t>Esses mecanismos são semelhantes a um motor convencional, mas são capazes de fazer curvas ou movimentos controlados em qualquer direção e em qualquer posição dentro da sua faixa de operação. São usados em robótica e em manufatura: mover e girar o braço de um robô, abrir e fechar uma válvula, mover um objeto ou ferramenta, posicionar um objeto e muitas outras aplicações.</a:t>
            </a:r>
            <a:endParaRPr lang="el-G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9050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/>
              <a:t>Componentes</a:t>
            </a:r>
            <a:r>
              <a:rPr lang="en-US" sz="2800" dirty="0"/>
              <a:t> do Servo: As </a:t>
            </a:r>
            <a:r>
              <a:rPr lang="en-US" sz="2800" dirty="0" err="1"/>
              <a:t>Melhores</a:t>
            </a:r>
            <a:r>
              <a:rPr lang="en-US" sz="2800" dirty="0"/>
              <a:t> </a:t>
            </a:r>
            <a:r>
              <a:rPr lang="en-US" sz="2800" dirty="0" err="1"/>
              <a:t>Partes</a:t>
            </a:r>
            <a:r>
              <a:rPr lang="en-US" sz="2800" dirty="0"/>
              <a:t> vs Boas </a:t>
            </a:r>
            <a:r>
              <a:rPr lang="en-US" sz="2800" dirty="0" err="1"/>
              <a:t>Partes</a:t>
            </a:r>
            <a:r>
              <a:rPr lang="en-US" sz="2800" dirty="0"/>
              <a:t> </a:t>
            </a:r>
            <a:endParaRPr lang="el-GR" sz="28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330" y="6494677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</a:t>
            </a:fld>
            <a:endParaRPr lang="el-GR" sz="1000" dirty="0"/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903" y="2961947"/>
            <a:ext cx="1437469" cy="1646949"/>
          </a:xfrm>
          <a:prstGeom prst="rect">
            <a:avLst/>
          </a:prstGeom>
        </p:spPr>
      </p:pic>
      <p:pic>
        <p:nvPicPr>
          <p:cNvPr id="10" name="Picture 4" descr="Screenshot 2015-10-22 00.40.38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068" y="2048932"/>
            <a:ext cx="2730184" cy="3869267"/>
          </a:xfrm>
          <a:prstGeom prst="rect">
            <a:avLst/>
          </a:prstGeom>
        </p:spPr>
      </p:pic>
      <p:pic>
        <p:nvPicPr>
          <p:cNvPr id="11" name="Picture 5" descr="Screenshot 2015-10-22 00.41.30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3200399"/>
            <a:ext cx="4058002" cy="2415117"/>
          </a:xfrm>
          <a:prstGeom prst="rect">
            <a:avLst/>
          </a:prstGeom>
        </p:spPr>
      </p:pic>
      <p:pic>
        <p:nvPicPr>
          <p:cNvPr id="12" name="Picture 6" descr="Screenshot 2015-10-22 00.42.00.pn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2"/>
          <a:stretch/>
        </p:blipFill>
        <p:spPr>
          <a:xfrm>
            <a:off x="4504264" y="1114039"/>
            <a:ext cx="3826933" cy="19233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19647" y="6581553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0DE196-C6A8-475C-B24D-81CEECB4E576}"/>
              </a:ext>
            </a:extLst>
          </p:cNvPr>
          <p:cNvSpPr/>
          <p:nvPr/>
        </p:nvSpPr>
        <p:spPr>
          <a:xfrm>
            <a:off x="2586940" y="2438397"/>
            <a:ext cx="849980" cy="245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ysClr val="windowText" lastClr="000000"/>
                </a:solidFill>
              </a:rPr>
              <a:t>Motor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D452E9-3A32-4B0A-859F-7C3B03DD2286}"/>
              </a:ext>
            </a:extLst>
          </p:cNvPr>
          <p:cNvSpPr/>
          <p:nvPr/>
        </p:nvSpPr>
        <p:spPr>
          <a:xfrm>
            <a:off x="3449932" y="2550120"/>
            <a:ext cx="1448372" cy="245563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ysClr val="windowText" lastClr="000000"/>
                </a:solidFill>
              </a:rPr>
              <a:t>Correia do Motor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988317-8FE5-4D3C-AA6B-E8022575580A}"/>
              </a:ext>
            </a:extLst>
          </p:cNvPr>
          <p:cNvSpPr/>
          <p:nvPr/>
        </p:nvSpPr>
        <p:spPr>
          <a:xfrm>
            <a:off x="2157557" y="3318985"/>
            <a:ext cx="1292375" cy="24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ysClr val="windowText" lastClr="000000"/>
                </a:solidFill>
              </a:rPr>
              <a:t>Potenciometro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FBD18D-2DF3-4590-8067-955360047030}"/>
              </a:ext>
            </a:extLst>
          </p:cNvPr>
          <p:cNvSpPr/>
          <p:nvPr/>
        </p:nvSpPr>
        <p:spPr>
          <a:xfrm>
            <a:off x="2157557" y="4668596"/>
            <a:ext cx="587829" cy="26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ysClr val="windowText" lastClr="000000"/>
                </a:solidFill>
              </a:rPr>
              <a:t>Fios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18E678-04C0-4FA5-BD46-C96433E8D507}"/>
              </a:ext>
            </a:extLst>
          </p:cNvPr>
          <p:cNvSpPr/>
          <p:nvPr/>
        </p:nvSpPr>
        <p:spPr>
          <a:xfrm>
            <a:off x="2789601" y="5023671"/>
            <a:ext cx="792965" cy="894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ysClr val="windowText" lastClr="000000"/>
                </a:solidFill>
              </a:rPr>
              <a:t>Sinal de energia do solo</a:t>
            </a:r>
          </a:p>
        </p:txBody>
      </p:sp>
    </p:spTree>
    <p:extLst>
      <p:ext uri="{BB962C8B-B14F-4D97-AF65-F5344CB8AC3E}">
        <p14:creationId xmlns:p14="http://schemas.microsoft.com/office/powerpoint/2010/main" val="189845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/>
              <a:t>Tipos</a:t>
            </a:r>
            <a:r>
              <a:rPr lang="en-US" sz="2800" dirty="0"/>
              <a:t> de </a:t>
            </a:r>
            <a:r>
              <a:rPr lang="en-US" sz="2800" dirty="0" err="1"/>
              <a:t>códigos</a:t>
            </a:r>
            <a:r>
              <a:rPr lang="en-US" sz="2800" dirty="0"/>
              <a:t> de </a:t>
            </a:r>
            <a:r>
              <a:rPr lang="en-US" sz="2800" dirty="0" err="1"/>
              <a:t>fios</a:t>
            </a:r>
            <a:r>
              <a:rPr lang="en-US" sz="2800" dirty="0"/>
              <a:t> de servo-</a:t>
            </a:r>
            <a:r>
              <a:rPr lang="en-US" sz="2800" dirty="0" err="1"/>
              <a:t>rc</a:t>
            </a:r>
            <a:endParaRPr lang="el-GR" sz="28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5</a:t>
            </a:fld>
            <a:endParaRPr lang="el-GR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3019647" y="6581553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pic>
        <p:nvPicPr>
          <p:cNvPr id="14" name="Picture 5" descr="Screenshot 2015-10-22 00.38.45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5"/>
          <a:stretch/>
        </p:blipFill>
        <p:spPr>
          <a:xfrm>
            <a:off x="2036314" y="3861530"/>
            <a:ext cx="4189608" cy="20005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4655" y="737245"/>
            <a:ext cx="62285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GB" sz="1800" dirty="0">
                <a:latin typeface="+mn-lt"/>
              </a:rPr>
              <a:t>São </a:t>
            </a:r>
            <a:r>
              <a:rPr lang="en-GB" sz="1800" dirty="0" err="1">
                <a:latin typeface="+mn-lt"/>
              </a:rPr>
              <a:t>necessários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apenas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três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condutores</a:t>
            </a:r>
            <a:r>
              <a:rPr lang="en-GB" sz="1800" dirty="0">
                <a:latin typeface="+mn-lt"/>
              </a:rPr>
              <a:t> para </a:t>
            </a:r>
            <a:r>
              <a:rPr lang="en-GB" sz="1800" dirty="0" err="1">
                <a:latin typeface="+mn-lt"/>
              </a:rPr>
              <a:t>ligar</a:t>
            </a:r>
            <a:r>
              <a:rPr lang="en-GB" sz="1800" dirty="0">
                <a:latin typeface="+mn-lt"/>
              </a:rPr>
              <a:t> o </a:t>
            </a:r>
            <a:r>
              <a:rPr lang="en-GB" sz="1800" dirty="0" err="1">
                <a:latin typeface="+mn-lt"/>
              </a:rPr>
              <a:t>nosso</a:t>
            </a:r>
            <a:r>
              <a:rPr lang="en-GB" sz="1800" dirty="0">
                <a:latin typeface="+mn-lt"/>
              </a:rPr>
              <a:t> servo. </a:t>
            </a:r>
            <a:r>
              <a:rPr lang="en-GB" sz="1800" dirty="0" err="1">
                <a:latin typeface="+mn-lt"/>
              </a:rPr>
              <a:t>Ligamos</a:t>
            </a:r>
            <a:r>
              <a:rPr lang="en-GB" sz="1800" dirty="0">
                <a:latin typeface="+mn-lt"/>
              </a:rPr>
              <a:t> o </a:t>
            </a:r>
            <a:r>
              <a:rPr lang="en-GB" sz="1800" dirty="0" err="1">
                <a:latin typeface="+mn-lt"/>
              </a:rPr>
              <a:t>condutor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preto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ao</a:t>
            </a:r>
            <a:r>
              <a:rPr lang="en-GB" sz="1800" dirty="0">
                <a:latin typeface="+mn-lt"/>
              </a:rPr>
              <a:t> conductor ck à entrada GND </a:t>
            </a:r>
            <a:r>
              <a:rPr lang="en-GB" sz="1800" dirty="0" err="1">
                <a:latin typeface="+mn-lt"/>
              </a:rPr>
              <a:t>ou</a:t>
            </a:r>
            <a:r>
              <a:rPr lang="en-GB" sz="1800" dirty="0">
                <a:latin typeface="+mn-lt"/>
              </a:rPr>
              <a:t> a entrada de </a:t>
            </a:r>
            <a:r>
              <a:rPr lang="en-GB" sz="1800" dirty="0" err="1">
                <a:latin typeface="+mn-lt"/>
              </a:rPr>
              <a:t>energia</a:t>
            </a:r>
            <a:r>
              <a:rPr lang="en-GB" sz="1800" dirty="0">
                <a:latin typeface="+mn-lt"/>
              </a:rPr>
              <a:t> V 0 e o conductor </a:t>
            </a:r>
            <a:r>
              <a:rPr lang="en-GB" sz="1800" dirty="0" err="1">
                <a:latin typeface="+mn-lt"/>
              </a:rPr>
              <a:t>vermelho</a:t>
            </a:r>
            <a:r>
              <a:rPr lang="en-GB" sz="1800" dirty="0">
                <a:latin typeface="+mn-lt"/>
              </a:rPr>
              <a:t> à entrada de </a:t>
            </a:r>
            <a:r>
              <a:rPr lang="en-GB" sz="1800" dirty="0" err="1">
                <a:latin typeface="+mn-lt"/>
              </a:rPr>
              <a:t>energia</a:t>
            </a:r>
            <a:r>
              <a:rPr lang="en-GB" sz="1800" dirty="0">
                <a:latin typeface="+mn-lt"/>
              </a:rPr>
              <a:t> V +5. O </a:t>
            </a:r>
            <a:r>
              <a:rPr lang="en-GB" sz="1800" dirty="0" err="1">
                <a:latin typeface="+mn-lt"/>
              </a:rPr>
              <a:t>sinal</a:t>
            </a:r>
            <a:r>
              <a:rPr lang="en-GB" sz="1800" dirty="0">
                <a:latin typeface="+mn-lt"/>
              </a:rPr>
              <a:t> de </a:t>
            </a:r>
            <a:r>
              <a:rPr lang="en-GB" sz="1800" dirty="0" err="1">
                <a:latin typeface="+mn-lt"/>
              </a:rPr>
              <a:t>controlo</a:t>
            </a:r>
            <a:r>
              <a:rPr lang="en-GB" sz="1800" dirty="0">
                <a:latin typeface="+mn-lt"/>
              </a:rPr>
              <a:t> PWM </a:t>
            </a:r>
            <a:r>
              <a:rPr lang="en-GB" sz="1800" dirty="0" err="1">
                <a:latin typeface="+mn-lt"/>
              </a:rPr>
              <a:t>pasa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pelo</a:t>
            </a:r>
            <a:r>
              <a:rPr lang="en-GB" sz="1800" dirty="0">
                <a:latin typeface="+mn-lt"/>
              </a:rPr>
              <a:t> conductor </a:t>
            </a:r>
            <a:r>
              <a:rPr lang="en-GB" sz="1800" dirty="0" err="1">
                <a:latin typeface="+mn-lt"/>
              </a:rPr>
              <a:t>branco</a:t>
            </a:r>
            <a:r>
              <a:rPr lang="en-GB" sz="1800" dirty="0">
                <a:latin typeface="+mn-lt"/>
              </a:rPr>
              <a:t>. O </a:t>
            </a:r>
            <a:r>
              <a:rPr lang="en-GB" sz="1800" dirty="0" err="1">
                <a:latin typeface="+mn-lt"/>
              </a:rPr>
              <a:t>nosso</a:t>
            </a:r>
            <a:r>
              <a:rPr lang="en-GB" sz="1800" dirty="0">
                <a:latin typeface="+mn-lt"/>
              </a:rPr>
              <a:t> Arduino </a:t>
            </a:r>
            <a:r>
              <a:rPr lang="en-GB" sz="1800" dirty="0" err="1">
                <a:latin typeface="+mn-lt"/>
              </a:rPr>
              <a:t>vai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gerar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este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sinal</a:t>
            </a:r>
            <a:r>
              <a:rPr lang="en-GB" sz="1800" dirty="0">
                <a:latin typeface="+mn-lt"/>
              </a:rPr>
              <a:t>.  </a:t>
            </a:r>
            <a:endParaRPr lang="el-GR" sz="1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655" y="2175041"/>
            <a:ext cx="80355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GB" sz="1800" dirty="0" err="1">
                <a:latin typeface="+mn-lt"/>
              </a:rPr>
              <a:t>Vai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encontrar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muitos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fabricantes</a:t>
            </a:r>
            <a:r>
              <a:rPr lang="en-GB" sz="1800" dirty="0">
                <a:latin typeface="+mn-lt"/>
              </a:rPr>
              <a:t>, </a:t>
            </a:r>
            <a:r>
              <a:rPr lang="en-GB" sz="1800" dirty="0" err="1">
                <a:latin typeface="+mn-lt"/>
              </a:rPr>
              <a:t>tipos</a:t>
            </a:r>
            <a:r>
              <a:rPr lang="en-GB" sz="1800" dirty="0">
                <a:latin typeface="+mn-lt"/>
              </a:rPr>
              <a:t> e </a:t>
            </a:r>
            <a:r>
              <a:rPr lang="en-GB" sz="1800" dirty="0" err="1">
                <a:latin typeface="+mn-lt"/>
              </a:rPr>
              <a:t>modelos</a:t>
            </a:r>
            <a:r>
              <a:rPr lang="en-GB" sz="1800" dirty="0">
                <a:latin typeface="+mn-lt"/>
              </a:rPr>
              <a:t> de servos. </a:t>
            </a:r>
            <a:r>
              <a:rPr lang="en-GB" sz="1800" dirty="0" err="1">
                <a:latin typeface="+mn-lt"/>
              </a:rPr>
              <a:t>Existem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diversos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tamanhos</a:t>
            </a:r>
            <a:r>
              <a:rPr lang="en-GB" sz="1800" dirty="0">
                <a:latin typeface="+mn-lt"/>
              </a:rPr>
              <a:t>, </a:t>
            </a:r>
            <a:r>
              <a:rPr lang="en-GB" sz="1800" dirty="0" err="1">
                <a:latin typeface="+mn-lt"/>
              </a:rPr>
              <a:t>forças</a:t>
            </a:r>
            <a:r>
              <a:rPr lang="en-GB" sz="1800" dirty="0">
                <a:latin typeface="+mn-lt"/>
              </a:rPr>
              <a:t> e torques, </a:t>
            </a:r>
            <a:r>
              <a:rPr lang="en-GB" sz="1800" dirty="0" err="1">
                <a:latin typeface="+mn-lt"/>
              </a:rPr>
              <a:t>velocidades</a:t>
            </a:r>
            <a:r>
              <a:rPr lang="en-GB" sz="1800" dirty="0">
                <a:latin typeface="+mn-lt"/>
              </a:rPr>
              <a:t>, </a:t>
            </a:r>
            <a:r>
              <a:rPr lang="en-GB" sz="1800" dirty="0" err="1">
                <a:latin typeface="+mn-lt"/>
              </a:rPr>
              <a:t>voltagens</a:t>
            </a:r>
            <a:r>
              <a:rPr lang="en-GB" sz="1800" dirty="0">
                <a:latin typeface="+mn-lt"/>
              </a:rPr>
              <a:t> de </a:t>
            </a:r>
            <a:r>
              <a:rPr lang="en-GB" sz="1800" dirty="0" err="1">
                <a:latin typeface="+mn-lt"/>
              </a:rPr>
              <a:t>abastecimento</a:t>
            </a:r>
            <a:r>
              <a:rPr lang="en-GB" sz="1800" dirty="0">
                <a:latin typeface="+mn-lt"/>
              </a:rPr>
              <a:t>, </a:t>
            </a:r>
            <a:r>
              <a:rPr lang="en-GB" sz="1800" dirty="0" err="1">
                <a:latin typeface="+mn-lt"/>
              </a:rPr>
              <a:t>tipos</a:t>
            </a:r>
            <a:r>
              <a:rPr lang="en-GB" sz="1800" dirty="0">
                <a:latin typeface="+mn-lt"/>
              </a:rPr>
              <a:t> de  </a:t>
            </a:r>
            <a:r>
              <a:rPr lang="en-GB" sz="1800" dirty="0" err="1">
                <a:latin typeface="+mn-lt"/>
              </a:rPr>
              <a:t>veios</a:t>
            </a:r>
            <a:r>
              <a:rPr lang="en-GB" sz="1800" dirty="0">
                <a:latin typeface="+mn-lt"/>
              </a:rPr>
              <a:t> e </a:t>
            </a:r>
            <a:r>
              <a:rPr lang="en-GB" sz="1800" dirty="0" err="1">
                <a:latin typeface="+mn-lt"/>
              </a:rPr>
              <a:t>condutores</a:t>
            </a:r>
            <a:r>
              <a:rPr lang="en-GB" sz="1800" dirty="0">
                <a:latin typeface="+mn-lt"/>
              </a:rPr>
              <a:t>. </a:t>
            </a:r>
            <a:r>
              <a:rPr lang="en-GB" sz="1800" dirty="0" err="1">
                <a:latin typeface="+mn-lt"/>
              </a:rPr>
              <a:t>Existem</a:t>
            </a:r>
            <a:r>
              <a:rPr lang="en-GB" sz="1800" dirty="0">
                <a:latin typeface="+mn-lt"/>
              </a:rPr>
              <a:t> servos com </a:t>
            </a:r>
            <a:r>
              <a:rPr lang="en-GB" sz="1800" dirty="0" err="1">
                <a:latin typeface="+mn-lt"/>
              </a:rPr>
              <a:t>veios</a:t>
            </a:r>
            <a:r>
              <a:rPr lang="en-GB" sz="1800" dirty="0">
                <a:latin typeface="+mn-lt"/>
              </a:rPr>
              <a:t> que </a:t>
            </a:r>
            <a:r>
              <a:rPr lang="en-GB" sz="1800" dirty="0" err="1">
                <a:latin typeface="+mn-lt"/>
              </a:rPr>
              <a:t>têm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liberdade</a:t>
            </a:r>
            <a:r>
              <a:rPr lang="en-GB" sz="1800" dirty="0">
                <a:latin typeface="+mn-lt"/>
              </a:rPr>
              <a:t> de </a:t>
            </a:r>
            <a:r>
              <a:rPr lang="en-GB" sz="1800" dirty="0" err="1">
                <a:latin typeface="+mn-lt"/>
              </a:rPr>
              <a:t>rotação</a:t>
            </a:r>
            <a:r>
              <a:rPr lang="en-GB" sz="1800" dirty="0">
                <a:latin typeface="+mn-lt"/>
              </a:rPr>
              <a:t> e outros com </a:t>
            </a:r>
            <a:r>
              <a:rPr lang="en-GB" sz="1800" dirty="0" err="1">
                <a:latin typeface="+mn-lt"/>
              </a:rPr>
              <a:t>veios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cuja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rotação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pode</a:t>
            </a:r>
            <a:r>
              <a:rPr lang="en-GB" sz="1800" dirty="0">
                <a:latin typeface="+mn-lt"/>
              </a:rPr>
              <a:t> ser </a:t>
            </a:r>
            <a:r>
              <a:rPr lang="en-GB" sz="1800" dirty="0" err="1">
                <a:latin typeface="+mn-lt"/>
              </a:rPr>
              <a:t>feita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apenas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alguns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graus</a:t>
            </a:r>
            <a:r>
              <a:rPr lang="en-GB" sz="1800" dirty="0">
                <a:latin typeface="+mn-lt"/>
              </a:rPr>
              <a:t>. O que </a:t>
            </a:r>
            <a:r>
              <a:rPr lang="en-GB" sz="1800" dirty="0" err="1">
                <a:latin typeface="+mn-lt"/>
              </a:rPr>
              <a:t>vamos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utilizar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nestes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exercícios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pode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ter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uma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rotação</a:t>
            </a:r>
            <a:r>
              <a:rPr lang="en-GB" sz="1800" dirty="0">
                <a:latin typeface="+mn-lt"/>
              </a:rPr>
              <a:t> de 180º. </a:t>
            </a:r>
            <a:endParaRPr lang="el-GR" sz="1800" dirty="0">
              <a:latin typeface="+mn-lt"/>
            </a:endParaRPr>
          </a:p>
          <a:p>
            <a:endParaRPr lang="el-GR" sz="1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3239" y="3769112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/>
          </a:p>
        </p:txBody>
      </p:sp>
      <p:pic>
        <p:nvPicPr>
          <p:cNvPr id="18" name="Imagen 4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9" y="818663"/>
            <a:ext cx="2111375" cy="8445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24655" y="5955026"/>
            <a:ext cx="880245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GB" dirty="0">
                <a:latin typeface="+mn-lt"/>
              </a:rPr>
              <a:t>O servo é </a:t>
            </a:r>
            <a:r>
              <a:rPr lang="en-GB" dirty="0" err="1">
                <a:latin typeface="+mn-lt"/>
              </a:rPr>
              <a:t>controlado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através</a:t>
            </a:r>
            <a:r>
              <a:rPr lang="en-GB" dirty="0">
                <a:latin typeface="+mn-lt"/>
              </a:rPr>
              <a:t> da </a:t>
            </a:r>
            <a:r>
              <a:rPr lang="en-GB" dirty="0" err="1">
                <a:latin typeface="+mn-lt"/>
              </a:rPr>
              <a:t>emissão</a:t>
            </a:r>
            <a:r>
              <a:rPr lang="en-GB" dirty="0">
                <a:latin typeface="+mn-lt"/>
              </a:rPr>
              <a:t> de um </a:t>
            </a:r>
            <a:r>
              <a:rPr lang="en-GB" b="1" dirty="0" err="1">
                <a:latin typeface="+mn-lt"/>
              </a:rPr>
              <a:t>sinal</a:t>
            </a:r>
            <a:r>
              <a:rPr lang="en-GB" dirty="0">
                <a:latin typeface="+mn-lt"/>
              </a:rPr>
              <a:t> </a:t>
            </a:r>
            <a:r>
              <a:rPr lang="en-GB" b="1" dirty="0">
                <a:latin typeface="+mn-lt"/>
              </a:rPr>
              <a:t>PWM </a:t>
            </a:r>
            <a:r>
              <a:rPr lang="en-GB" dirty="0" err="1">
                <a:latin typeface="+mn-lt"/>
              </a:rPr>
              <a:t>através</a:t>
            </a:r>
            <a:r>
              <a:rPr lang="en-GB" dirty="0">
                <a:latin typeface="+mn-lt"/>
              </a:rPr>
              <a:t> do </a:t>
            </a:r>
            <a:r>
              <a:rPr lang="en-GB" dirty="0" err="1">
                <a:latin typeface="+mn-lt"/>
              </a:rPr>
              <a:t>sinal</a:t>
            </a:r>
            <a:r>
              <a:rPr lang="en-GB" dirty="0">
                <a:latin typeface="+mn-lt"/>
              </a:rPr>
              <a:t> de </a:t>
            </a:r>
            <a:r>
              <a:rPr lang="en-GB" dirty="0" err="1">
                <a:latin typeface="+mn-lt"/>
              </a:rPr>
              <a:t>cabo</a:t>
            </a:r>
            <a:r>
              <a:rPr lang="en-GB" dirty="0">
                <a:latin typeface="+mn-lt"/>
              </a:rPr>
              <a:t>.</a:t>
            </a:r>
            <a:r>
              <a:rPr lang="el-GR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105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396" y="1689822"/>
            <a:ext cx="2784027" cy="304851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77" y="3596202"/>
            <a:ext cx="3318036" cy="233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 bwMode="auto">
          <a:xfrm>
            <a:off x="200385" y="610048"/>
            <a:ext cx="8590689" cy="28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269875" marR="0" indent="-269875" algn="just" defTabSz="914400" eaLnBrk="0" latinLnBrk="0" hangingPunct="0">
              <a:lnSpc>
                <a:spcPct val="110000"/>
              </a:lnSpc>
              <a:spcBef>
                <a:spcPts val="480"/>
              </a:spcBef>
              <a:buClrTx/>
              <a:buSzTx/>
              <a:buFont typeface="Wingdings" pitchFamily="2" charset="2"/>
              <a:buChar char="§"/>
              <a:tabLst/>
              <a:defRPr kumimoji="0" sz="1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lvl="1">
              <a:defRPr sz="1700"/>
            </a:lvl2pPr>
          </a:lstStyle>
          <a:p>
            <a:r>
              <a:rPr lang="en-US" sz="1600" dirty="0"/>
              <a:t>Falta </a:t>
            </a:r>
            <a:r>
              <a:rPr lang="en-US" sz="1600" dirty="0" err="1"/>
              <a:t>uma</a:t>
            </a:r>
            <a:r>
              <a:rPr lang="en-US" sz="1600" dirty="0"/>
              <a:t> </a:t>
            </a:r>
            <a:r>
              <a:rPr lang="en-US" sz="1600" dirty="0" err="1"/>
              <a:t>saída</a:t>
            </a:r>
            <a:r>
              <a:rPr lang="en-US" sz="1600" dirty="0"/>
              <a:t> </a:t>
            </a:r>
            <a:r>
              <a:rPr lang="en-US" sz="1600" dirty="0" err="1"/>
              <a:t>verdadeiramente</a:t>
            </a:r>
            <a:r>
              <a:rPr lang="en-US" sz="1600" dirty="0"/>
              <a:t> </a:t>
            </a:r>
            <a:r>
              <a:rPr lang="en-US" sz="1600" dirty="0" err="1"/>
              <a:t>analógica</a:t>
            </a:r>
            <a:r>
              <a:rPr lang="en-US" sz="1600" dirty="0"/>
              <a:t> </a:t>
            </a:r>
            <a:r>
              <a:rPr lang="en-US" sz="1600" dirty="0" err="1"/>
              <a:t>ao</a:t>
            </a:r>
            <a:r>
              <a:rPr lang="en-US" sz="1600" dirty="0"/>
              <a:t> Arduino</a:t>
            </a:r>
          </a:p>
          <a:p>
            <a:r>
              <a:rPr lang="en-US" sz="1600" dirty="0"/>
              <a:t>PWM é  </a:t>
            </a:r>
            <a:r>
              <a:rPr lang="en-US" sz="1600" b="1" i="1" dirty="0" err="1">
                <a:solidFill>
                  <a:srgbClr val="0070C0"/>
                </a:solidFill>
              </a:rPr>
              <a:t>uma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técnica</a:t>
            </a:r>
            <a:r>
              <a:rPr lang="en-US" sz="1600" b="1" i="1" dirty="0">
                <a:solidFill>
                  <a:srgbClr val="0070C0"/>
                </a:solidFill>
              </a:rPr>
              <a:t> que </a:t>
            </a:r>
            <a:r>
              <a:rPr lang="en-US" sz="1600" b="1" i="1" dirty="0" err="1">
                <a:solidFill>
                  <a:srgbClr val="0070C0"/>
                </a:solidFill>
              </a:rPr>
              <a:t>permite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rapidamente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ligar</a:t>
            </a:r>
            <a:r>
              <a:rPr lang="en-US" sz="1600" b="1" i="1" dirty="0">
                <a:solidFill>
                  <a:srgbClr val="0070C0"/>
                </a:solidFill>
              </a:rPr>
              <a:t> e </a:t>
            </a:r>
            <a:r>
              <a:rPr lang="en-US" sz="1600" b="1" i="1" dirty="0" err="1">
                <a:solidFill>
                  <a:srgbClr val="0070C0"/>
                </a:solidFill>
              </a:rPr>
              <a:t>desligar</a:t>
            </a:r>
            <a:r>
              <a:rPr lang="en-US" sz="1600" b="1" i="1" dirty="0">
                <a:solidFill>
                  <a:srgbClr val="0070C0"/>
                </a:solidFill>
              </a:rPr>
              <a:t> a </a:t>
            </a:r>
            <a:r>
              <a:rPr lang="en-US" sz="1600" b="1" i="1" dirty="0" err="1">
                <a:solidFill>
                  <a:srgbClr val="0070C0"/>
                </a:solidFill>
              </a:rPr>
              <a:t>energia</a:t>
            </a:r>
            <a:endParaRPr lang="el-GR" sz="1600" b="1" i="1" dirty="0">
              <a:solidFill>
                <a:srgbClr val="0070C0"/>
              </a:solidFill>
            </a:endParaRPr>
          </a:p>
          <a:p>
            <a:r>
              <a:rPr lang="en-US" sz="1600" dirty="0" err="1"/>
              <a:t>Utiliza</a:t>
            </a:r>
            <a:r>
              <a:rPr lang="en-US" sz="1600" dirty="0"/>
              <a:t> </a:t>
            </a:r>
            <a:r>
              <a:rPr lang="en-US" sz="1600" dirty="0" err="1"/>
              <a:t>modulação</a:t>
            </a:r>
            <a:r>
              <a:rPr lang="en-US" sz="1600" dirty="0"/>
              <a:t> de </a:t>
            </a:r>
            <a:r>
              <a:rPr lang="en-US" sz="1600" dirty="0" err="1"/>
              <a:t>banda</a:t>
            </a:r>
            <a:r>
              <a:rPr lang="en-US" sz="1600" dirty="0"/>
              <a:t> (PWM) para </a:t>
            </a:r>
            <a:r>
              <a:rPr lang="en-US" sz="1600" b="1" i="1" dirty="0" err="1"/>
              <a:t>simular</a:t>
            </a:r>
            <a:r>
              <a:rPr lang="en-US" sz="1600" b="1" i="1" dirty="0"/>
              <a:t> a </a:t>
            </a:r>
            <a:r>
              <a:rPr lang="en-US" sz="1600" b="1" i="1" dirty="0" err="1"/>
              <a:t>voltagem</a:t>
            </a:r>
            <a:r>
              <a:rPr lang="en-US" sz="1600" b="1" i="1" dirty="0"/>
              <a:t> do </a:t>
            </a:r>
            <a:r>
              <a:rPr lang="en-US" sz="1600" b="1" i="1" dirty="0" err="1"/>
              <a:t>abastecimento</a:t>
            </a:r>
            <a:r>
              <a:rPr lang="en-US" sz="1600" b="1" i="1" dirty="0"/>
              <a:t> da </a:t>
            </a:r>
            <a:r>
              <a:rPr lang="en-US" sz="1600" b="1" i="1" dirty="0" err="1"/>
              <a:t>variável</a:t>
            </a:r>
            <a:r>
              <a:rPr lang="en-US" sz="1600" b="1" i="1" dirty="0"/>
              <a:t> DC</a:t>
            </a:r>
            <a:endParaRPr lang="en-US" sz="1600" dirty="0"/>
          </a:p>
          <a:p>
            <a:r>
              <a:rPr lang="en-US" sz="1600" dirty="0"/>
              <a:t>O Arduino</a:t>
            </a:r>
            <a:r>
              <a:rPr lang="el-GR" sz="1600" dirty="0"/>
              <a:t> </a:t>
            </a:r>
            <a:r>
              <a:rPr lang="en-US" sz="1600" dirty="0"/>
              <a:t>Uno </a:t>
            </a:r>
            <a:r>
              <a:rPr lang="en-US" sz="1600" dirty="0" err="1"/>
              <a:t>tem</a:t>
            </a:r>
            <a:r>
              <a:rPr lang="en-US" sz="1600" dirty="0"/>
              <a:t> 6 PWM pins:  3, 5, 6, 9, 10, 11</a:t>
            </a:r>
          </a:p>
          <a:p>
            <a:r>
              <a:rPr lang="en-US" sz="1600" dirty="0" err="1"/>
              <a:t>Comando</a:t>
            </a:r>
            <a:r>
              <a:rPr lang="en-US" sz="1600" dirty="0">
                <a:solidFill>
                  <a:srgbClr val="00B0F0"/>
                </a:solidFill>
              </a:rPr>
              <a:t>:   </a:t>
            </a:r>
            <a:r>
              <a:rPr lang="en-US" sz="1600" b="1" dirty="0" err="1"/>
              <a:t>analogWrite</a:t>
            </a:r>
            <a:r>
              <a:rPr lang="en-US" sz="1600" b="1" dirty="0"/>
              <a:t>(pin, value)</a:t>
            </a:r>
          </a:p>
          <a:p>
            <a:r>
              <a:rPr lang="en-US" sz="1600" i="1" dirty="0"/>
              <a:t>value</a:t>
            </a:r>
            <a:r>
              <a:rPr lang="en-US" sz="1600" dirty="0"/>
              <a:t> é o </a:t>
            </a:r>
            <a:r>
              <a:rPr lang="en-US" sz="1600" dirty="0" err="1"/>
              <a:t>ciclo</a:t>
            </a:r>
            <a:r>
              <a:rPr lang="en-US" sz="1600" dirty="0"/>
              <a:t>  </a:t>
            </a:r>
            <a:r>
              <a:rPr lang="en-US" sz="1600" dirty="0" err="1"/>
              <a:t>devido</a:t>
            </a:r>
            <a:r>
              <a:rPr lang="en-US" sz="1600" dirty="0"/>
              <a:t>: entre 0 e 255</a:t>
            </a:r>
          </a:p>
          <a:p>
            <a:r>
              <a:rPr lang="en-US" sz="1600" dirty="0" err="1"/>
              <a:t>Exemplos</a:t>
            </a:r>
            <a:r>
              <a:rPr lang="en-US" sz="1600" dirty="0"/>
              <a:t>:   </a:t>
            </a:r>
          </a:p>
          <a:p>
            <a:pPr lvl="1"/>
            <a:r>
              <a:rPr lang="en-US" sz="1800" dirty="0"/>
              <a:t>  </a:t>
            </a:r>
            <a:r>
              <a:rPr lang="en-US" sz="1400" dirty="0" err="1">
                <a:latin typeface="Book Antiqua" charset="0"/>
                <a:ea typeface="Book Antiqua" charset="0"/>
                <a:cs typeface="Book Antiqua" charset="0"/>
              </a:rPr>
              <a:t>analogWrite</a:t>
            </a:r>
            <a:r>
              <a:rPr lang="en-US" sz="1400" dirty="0">
                <a:latin typeface="Book Antiqua" charset="0"/>
                <a:ea typeface="Book Antiqua" charset="0"/>
                <a:cs typeface="Book Antiqua" charset="0"/>
              </a:rPr>
              <a:t>(9, 256*1/2) para um </a:t>
            </a:r>
            <a:r>
              <a:rPr lang="en-US" sz="1400" dirty="0" err="1">
                <a:latin typeface="Book Antiqua" charset="0"/>
                <a:ea typeface="Book Antiqua" charset="0"/>
                <a:cs typeface="Book Antiqua" charset="0"/>
              </a:rPr>
              <a:t>ciclo</a:t>
            </a:r>
            <a:r>
              <a:rPr lang="en-US" sz="1400" dirty="0">
                <a:latin typeface="Book Antiqua" charset="0"/>
                <a:ea typeface="Book Antiqua" charset="0"/>
                <a:cs typeface="Book Antiqua" charset="0"/>
              </a:rPr>
              <a:t> de 50%</a:t>
            </a:r>
          </a:p>
          <a:p>
            <a:pPr lvl="1"/>
            <a:r>
              <a:rPr lang="en-US" sz="1400" dirty="0">
                <a:latin typeface="Book Antiqua" charset="0"/>
                <a:ea typeface="Book Antiqua" charset="0"/>
                <a:cs typeface="Book Antiqua" charset="0"/>
              </a:rPr>
              <a:t>   </a:t>
            </a:r>
            <a:r>
              <a:rPr lang="en-US" sz="1400" dirty="0" err="1">
                <a:latin typeface="Book Antiqua" charset="0"/>
                <a:ea typeface="Book Antiqua" charset="0"/>
                <a:cs typeface="Book Antiqua" charset="0"/>
              </a:rPr>
              <a:t>analogWrite</a:t>
            </a:r>
            <a:r>
              <a:rPr lang="en-US" sz="1400" dirty="0">
                <a:latin typeface="Book Antiqua" charset="0"/>
                <a:ea typeface="Book Antiqua" charset="0"/>
                <a:cs typeface="Book Antiqua" charset="0"/>
              </a:rPr>
              <a:t>(11, 256*1/4) para um </a:t>
            </a:r>
            <a:r>
              <a:rPr lang="en-US" sz="1400" dirty="0" err="1">
                <a:latin typeface="Book Antiqua" charset="0"/>
                <a:ea typeface="Book Antiqua" charset="0"/>
                <a:cs typeface="Book Antiqua" charset="0"/>
              </a:rPr>
              <a:t>ciclo</a:t>
            </a:r>
            <a:r>
              <a:rPr lang="en-US" sz="1400" dirty="0">
                <a:latin typeface="Book Antiqua" charset="0"/>
                <a:ea typeface="Book Antiqua" charset="0"/>
                <a:cs typeface="Book Antiqua" charset="0"/>
              </a:rPr>
              <a:t> de 25%</a:t>
            </a:r>
          </a:p>
        </p:txBody>
      </p:sp>
      <p:pic>
        <p:nvPicPr>
          <p:cNvPr id="13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364" y="4653579"/>
            <a:ext cx="2202488" cy="185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 bwMode="auto">
          <a:xfrm>
            <a:off x="2294918" y="4928260"/>
            <a:ext cx="457176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l-GR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4828816" y="4853722"/>
            <a:ext cx="4114799" cy="150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200" dirty="0">
                <a:latin typeface="+mn-lt"/>
              </a:rPr>
              <a:t>PWM, </a:t>
            </a:r>
            <a:r>
              <a:rPr lang="en-US" sz="1200" dirty="0" err="1">
                <a:latin typeface="+mn-lt"/>
              </a:rPr>
              <a:t>ou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modulação</a:t>
            </a:r>
            <a:r>
              <a:rPr lang="en-US" sz="1200" dirty="0">
                <a:latin typeface="+mn-lt"/>
              </a:rPr>
              <a:t> de </a:t>
            </a:r>
            <a:r>
              <a:rPr lang="en-US" sz="1200" dirty="0" err="1">
                <a:latin typeface="+mn-lt"/>
              </a:rPr>
              <a:t>banda</a:t>
            </a:r>
            <a:r>
              <a:rPr lang="en-US" sz="1200" dirty="0">
                <a:latin typeface="+mn-lt"/>
              </a:rPr>
              <a:t> é </a:t>
            </a:r>
            <a:r>
              <a:rPr lang="en-US" sz="1200" dirty="0" err="1">
                <a:latin typeface="+mn-lt"/>
              </a:rPr>
              <a:t>uma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técnica</a:t>
            </a:r>
            <a:r>
              <a:rPr lang="en-US" sz="1200" dirty="0">
                <a:latin typeface="+mn-lt"/>
              </a:rPr>
              <a:t> que </a:t>
            </a:r>
            <a:r>
              <a:rPr lang="en-US" sz="1200" dirty="0" err="1">
                <a:latin typeface="+mn-lt"/>
              </a:rPr>
              <a:t>permite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ajustar</a:t>
            </a:r>
            <a:r>
              <a:rPr lang="en-US" sz="1200" dirty="0">
                <a:latin typeface="+mn-lt"/>
              </a:rPr>
              <a:t> o valor </a:t>
            </a:r>
            <a:r>
              <a:rPr lang="en-US" sz="1200" dirty="0" err="1">
                <a:latin typeface="+mn-lt"/>
              </a:rPr>
              <a:t>médio</a:t>
            </a:r>
            <a:r>
              <a:rPr lang="en-US" sz="1200" dirty="0">
                <a:latin typeface="+mn-lt"/>
              </a:rPr>
              <a:t> da </a:t>
            </a:r>
            <a:r>
              <a:rPr lang="en-US" sz="1200" dirty="0" err="1">
                <a:latin typeface="+mn-lt"/>
              </a:rPr>
              <a:t>voltagem</a:t>
            </a:r>
            <a:r>
              <a:rPr lang="en-US" sz="1200" dirty="0">
                <a:latin typeface="+mn-lt"/>
              </a:rPr>
              <a:t> que </a:t>
            </a:r>
            <a:r>
              <a:rPr lang="en-US" sz="1200" dirty="0" err="1">
                <a:latin typeface="+mn-lt"/>
              </a:rPr>
              <a:t>alimenta</a:t>
            </a:r>
            <a:r>
              <a:rPr lang="en-US" sz="1200" dirty="0">
                <a:latin typeface="+mn-lt"/>
              </a:rPr>
              <a:t> o </a:t>
            </a:r>
            <a:r>
              <a:rPr lang="en-US" sz="1200" dirty="0" err="1">
                <a:latin typeface="+mn-lt"/>
              </a:rPr>
              <a:t>equipamento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eletrónico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ao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ligar</a:t>
            </a:r>
            <a:r>
              <a:rPr lang="en-US" sz="1200" dirty="0">
                <a:latin typeface="+mn-lt"/>
              </a:rPr>
              <a:t> e </a:t>
            </a:r>
            <a:r>
              <a:rPr lang="en-US" sz="1200" dirty="0" err="1">
                <a:latin typeface="+mn-lt"/>
              </a:rPr>
              <a:t>desligar</a:t>
            </a:r>
            <a:r>
              <a:rPr lang="en-US" sz="1200" dirty="0">
                <a:latin typeface="+mn-lt"/>
              </a:rPr>
              <a:t> a </a:t>
            </a:r>
            <a:r>
              <a:rPr lang="en-US" sz="1200" dirty="0" err="1">
                <a:latin typeface="+mn-lt"/>
              </a:rPr>
              <a:t>energia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rapidamente</a:t>
            </a:r>
            <a:r>
              <a:rPr lang="en-US" sz="1200" dirty="0">
                <a:latin typeface="+mn-lt"/>
              </a:rPr>
              <a:t>. A </a:t>
            </a:r>
            <a:r>
              <a:rPr lang="en-US" sz="1200" dirty="0" err="1">
                <a:latin typeface="+mn-lt"/>
              </a:rPr>
              <a:t>média</a:t>
            </a:r>
            <a:r>
              <a:rPr lang="en-US" sz="1200" dirty="0">
                <a:latin typeface="+mn-lt"/>
              </a:rPr>
              <a:t> da </a:t>
            </a:r>
            <a:r>
              <a:rPr lang="en-US" sz="1200" dirty="0" err="1">
                <a:latin typeface="+mn-lt"/>
              </a:rPr>
              <a:t>voltagem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depende</a:t>
            </a:r>
            <a:r>
              <a:rPr lang="en-US" sz="1200" dirty="0">
                <a:latin typeface="+mn-lt"/>
              </a:rPr>
              <a:t> do </a:t>
            </a:r>
            <a:r>
              <a:rPr lang="en-US" sz="1200" dirty="0" err="1">
                <a:latin typeface="+mn-lt"/>
              </a:rPr>
              <a:t>ciclo</a:t>
            </a:r>
            <a:r>
              <a:rPr lang="en-US" sz="1200" dirty="0">
                <a:latin typeface="+mn-lt"/>
              </a:rPr>
              <a:t> de </a:t>
            </a:r>
            <a:r>
              <a:rPr lang="en-US" sz="1200" dirty="0" err="1">
                <a:latin typeface="+mn-lt"/>
              </a:rPr>
              <a:t>dever</a:t>
            </a:r>
            <a:r>
              <a:rPr lang="en-US" sz="1200" dirty="0">
                <a:latin typeface="+mn-lt"/>
              </a:rPr>
              <a:t>, </a:t>
            </a:r>
            <a:r>
              <a:rPr lang="en-US" sz="1200" dirty="0" err="1">
                <a:latin typeface="+mn-lt"/>
              </a:rPr>
              <a:t>ou</a:t>
            </a:r>
            <a:r>
              <a:rPr lang="en-US" sz="1200" dirty="0">
                <a:latin typeface="+mn-lt"/>
              </a:rPr>
              <a:t> do tempo </a:t>
            </a:r>
            <a:r>
              <a:rPr lang="en-US" sz="1200" dirty="0" err="1">
                <a:latin typeface="+mn-lt"/>
              </a:rPr>
              <a:t>necessário</a:t>
            </a:r>
            <a:r>
              <a:rPr lang="en-US" sz="1200" dirty="0">
                <a:latin typeface="+mn-lt"/>
              </a:rPr>
              <a:t> para que o </a:t>
            </a:r>
            <a:r>
              <a:rPr lang="en-US" sz="1200" dirty="0" err="1">
                <a:latin typeface="+mn-lt"/>
              </a:rPr>
              <a:t>sinal</a:t>
            </a:r>
            <a:r>
              <a:rPr lang="en-US" sz="1200" dirty="0">
                <a:latin typeface="+mn-lt"/>
              </a:rPr>
              <a:t> fique </a:t>
            </a:r>
            <a:r>
              <a:rPr lang="en-US" sz="1200" dirty="0" err="1">
                <a:latin typeface="+mn-lt"/>
              </a:rPr>
              <a:t>em</a:t>
            </a:r>
            <a:r>
              <a:rPr lang="en-US" sz="1200" dirty="0">
                <a:latin typeface="+mn-lt"/>
              </a:rPr>
              <a:t> ON versus o tempo </a:t>
            </a:r>
            <a:r>
              <a:rPr lang="en-US" sz="1200" dirty="0" err="1">
                <a:latin typeface="+mn-lt"/>
              </a:rPr>
              <a:t>em</a:t>
            </a:r>
            <a:r>
              <a:rPr lang="en-US" sz="1200" dirty="0">
                <a:latin typeface="+mn-lt"/>
              </a:rPr>
              <a:t> que o </a:t>
            </a:r>
            <a:r>
              <a:rPr lang="en-US" sz="1200" dirty="0" err="1">
                <a:latin typeface="+mn-lt"/>
              </a:rPr>
              <a:t>sinal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fica</a:t>
            </a:r>
            <a:r>
              <a:rPr lang="en-US" sz="1200" dirty="0">
                <a:latin typeface="+mn-lt"/>
              </a:rPr>
              <a:t> OFF num </a:t>
            </a:r>
            <a:r>
              <a:rPr lang="en-US" sz="1200" dirty="0" err="1">
                <a:latin typeface="+mn-lt"/>
              </a:rPr>
              <a:t>determinado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período</a:t>
            </a:r>
            <a:r>
              <a:rPr lang="en-US" sz="1200" dirty="0">
                <a:latin typeface="+mn-lt"/>
              </a:rPr>
              <a:t> de tempo.</a:t>
            </a:r>
            <a:endParaRPr kumimoji="0" lang="el-GR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11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rgbClr val="000000"/>
                </a:solidFill>
                <a:latin typeface="Calibri" charset="0"/>
              </a:rPr>
              <a:t>Explicar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o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</a:rPr>
              <a:t>sinal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PWM (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</a:rPr>
              <a:t>Modulação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de Banda)</a:t>
            </a:r>
            <a:r>
              <a:rPr lang="en-US" sz="2400" dirty="0"/>
              <a:t>  </a:t>
            </a:r>
            <a:endParaRPr lang="el-GR" sz="2400" dirty="0"/>
          </a:p>
        </p:txBody>
      </p:sp>
      <p:pic>
        <p:nvPicPr>
          <p:cNvPr id="14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3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 bwMode="auto">
          <a:xfrm>
            <a:off x="2294918" y="4928260"/>
            <a:ext cx="457176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l-GR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11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rgbClr val="000000"/>
                </a:solidFill>
                <a:latin typeface="Calibri" charset="0"/>
              </a:rPr>
              <a:t>Controlador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de servomotor-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</a:rPr>
              <a:t>rc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com um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</a:rPr>
              <a:t>sinal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PWM (Pulse Width Modulation)</a:t>
            </a:r>
            <a:r>
              <a:rPr lang="en-US" sz="2400" dirty="0"/>
              <a:t>  </a:t>
            </a:r>
            <a:endParaRPr lang="el-GR" sz="2400" dirty="0"/>
          </a:p>
        </p:txBody>
      </p:sp>
      <p:pic>
        <p:nvPicPr>
          <p:cNvPr id="14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8419" y="741869"/>
            <a:ext cx="8207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800" dirty="0">
                <a:latin typeface="+mn-lt"/>
              </a:rPr>
              <a:t>O servo é </a:t>
            </a:r>
            <a:r>
              <a:rPr lang="en-GB" sz="1800" dirty="0" err="1">
                <a:latin typeface="+mn-lt"/>
              </a:rPr>
              <a:t>controlado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através</a:t>
            </a:r>
            <a:r>
              <a:rPr lang="en-GB" sz="1800" dirty="0">
                <a:latin typeface="+mn-lt"/>
              </a:rPr>
              <a:t> da </a:t>
            </a:r>
            <a:r>
              <a:rPr lang="en-GB" sz="1800" dirty="0" err="1">
                <a:latin typeface="+mn-lt"/>
              </a:rPr>
              <a:t>emissão</a:t>
            </a:r>
            <a:r>
              <a:rPr lang="en-GB" sz="1800" dirty="0">
                <a:latin typeface="+mn-lt"/>
              </a:rPr>
              <a:t> de um </a:t>
            </a:r>
            <a:r>
              <a:rPr lang="en-GB" sz="1800" dirty="0" err="1">
                <a:latin typeface="+mn-lt"/>
              </a:rPr>
              <a:t>sinal</a:t>
            </a:r>
            <a:r>
              <a:rPr lang="en-GB" sz="1800" dirty="0">
                <a:latin typeface="+mn-lt"/>
              </a:rPr>
              <a:t> PWM </a:t>
            </a:r>
            <a:r>
              <a:rPr lang="en-GB" sz="1800" dirty="0" err="1">
                <a:latin typeface="+mn-lt"/>
              </a:rPr>
              <a:t>através</a:t>
            </a:r>
            <a:r>
              <a:rPr lang="en-GB" sz="1800" dirty="0">
                <a:latin typeface="+mn-lt"/>
              </a:rPr>
              <a:t> de um pin de Arduino </a:t>
            </a:r>
            <a:r>
              <a:rPr lang="en-GB" sz="1800" dirty="0" err="1">
                <a:latin typeface="+mn-lt"/>
              </a:rPr>
              <a:t>apropriado</a:t>
            </a:r>
            <a:r>
              <a:rPr lang="en-GB" sz="1800" dirty="0">
                <a:latin typeface="+mn-lt"/>
              </a:rPr>
              <a:t>. O </a:t>
            </a:r>
            <a:r>
              <a:rPr lang="en-GB" sz="1800" dirty="0" err="1">
                <a:latin typeface="+mn-lt"/>
              </a:rPr>
              <a:t>ciclo</a:t>
            </a:r>
            <a:r>
              <a:rPr lang="en-GB" sz="1800" dirty="0">
                <a:latin typeface="+mn-lt"/>
              </a:rPr>
              <a:t> de </a:t>
            </a:r>
            <a:r>
              <a:rPr lang="en-GB" sz="1800" dirty="0" err="1">
                <a:latin typeface="+mn-lt"/>
              </a:rPr>
              <a:t>atividade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determina</a:t>
            </a:r>
            <a:r>
              <a:rPr lang="en-GB" sz="1800" dirty="0">
                <a:latin typeface="+mn-lt"/>
              </a:rPr>
              <a:t> a </a:t>
            </a:r>
            <a:r>
              <a:rPr lang="en-GB" sz="1800" dirty="0" err="1">
                <a:latin typeface="+mn-lt"/>
              </a:rPr>
              <a:t>posição</a:t>
            </a:r>
            <a:r>
              <a:rPr lang="en-GB" sz="1800" dirty="0">
                <a:latin typeface="+mn-lt"/>
              </a:rPr>
              <a:t> do </a:t>
            </a:r>
            <a:r>
              <a:rPr lang="en-GB" sz="1800" dirty="0" err="1">
                <a:latin typeface="+mn-lt"/>
              </a:rPr>
              <a:t>veio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movendo</a:t>
            </a:r>
            <a:r>
              <a:rPr lang="en-GB" sz="1800" dirty="0">
                <a:latin typeface="+mn-lt"/>
              </a:rPr>
              <a:t>-o </a:t>
            </a:r>
            <a:r>
              <a:rPr lang="en-GB" sz="1800" dirty="0" err="1">
                <a:latin typeface="+mn-lt"/>
              </a:rPr>
              <a:t>ou</a:t>
            </a:r>
            <a:r>
              <a:rPr lang="en-GB" sz="1800" dirty="0">
                <a:latin typeface="+mn-lt"/>
              </a:rPr>
              <a:t> à </a:t>
            </a:r>
            <a:r>
              <a:rPr lang="en-GB" sz="1800" dirty="0" err="1">
                <a:latin typeface="+mn-lt"/>
              </a:rPr>
              <a:t>sua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rotação</a:t>
            </a:r>
            <a:r>
              <a:rPr lang="en-GB" sz="1800" dirty="0">
                <a:latin typeface="+mn-lt"/>
              </a:rPr>
              <a:t>. É </a:t>
            </a:r>
            <a:r>
              <a:rPr lang="en-GB" sz="1800" dirty="0" err="1">
                <a:latin typeface="+mn-lt"/>
              </a:rPr>
              <a:t>essencial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seguir</a:t>
            </a:r>
            <a:r>
              <a:rPr lang="en-GB" sz="1800" dirty="0">
                <a:latin typeface="+mn-lt"/>
              </a:rPr>
              <a:t> as </a:t>
            </a:r>
            <a:r>
              <a:rPr lang="en-GB" sz="1800" dirty="0" err="1">
                <a:latin typeface="+mn-lt"/>
              </a:rPr>
              <a:t>orientações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fornecidas</a:t>
            </a:r>
            <a:r>
              <a:rPr lang="en-GB" sz="1800" dirty="0">
                <a:latin typeface="+mn-lt"/>
              </a:rPr>
              <a:t> por </a:t>
            </a:r>
            <a:r>
              <a:rPr lang="en-GB" sz="1800" dirty="0" err="1">
                <a:latin typeface="+mn-lt"/>
              </a:rPr>
              <a:t>cada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modelo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específico</a:t>
            </a:r>
            <a:r>
              <a:rPr lang="en-GB" sz="1800" dirty="0">
                <a:latin typeface="+mn-lt"/>
              </a:rPr>
              <a:t> de </a:t>
            </a:r>
            <a:r>
              <a:rPr lang="en-GB" sz="1800" dirty="0" err="1">
                <a:latin typeface="+mn-lt"/>
              </a:rPr>
              <a:t>cada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fabricante</a:t>
            </a:r>
            <a:r>
              <a:rPr lang="en-GB" sz="1800" dirty="0">
                <a:latin typeface="+mn-lt"/>
              </a:rPr>
              <a:t>. A </a:t>
            </a:r>
            <a:r>
              <a:rPr lang="en-GB" sz="1800" dirty="0" err="1">
                <a:latin typeface="+mn-lt"/>
              </a:rPr>
              <a:t>figura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seguinte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apresenta</a:t>
            </a:r>
            <a:r>
              <a:rPr lang="en-GB" sz="1800" dirty="0">
                <a:latin typeface="+mn-lt"/>
              </a:rPr>
              <a:t> um </a:t>
            </a:r>
            <a:r>
              <a:rPr lang="en-GB" sz="1800" dirty="0" err="1">
                <a:latin typeface="+mn-lt"/>
              </a:rPr>
              <a:t>exemplo</a:t>
            </a:r>
            <a:r>
              <a:rPr lang="en-GB" sz="1800" dirty="0">
                <a:latin typeface="+mn-lt"/>
              </a:rPr>
              <a:t> que </a:t>
            </a:r>
            <a:r>
              <a:rPr lang="en-GB" sz="1800" dirty="0" err="1">
                <a:latin typeface="+mn-lt"/>
              </a:rPr>
              <a:t>pode</a:t>
            </a:r>
            <a:r>
              <a:rPr lang="en-GB" sz="1800" dirty="0">
                <a:latin typeface="+mn-lt"/>
              </a:rPr>
              <a:t> ser </a:t>
            </a:r>
            <a:r>
              <a:rPr lang="en-GB" sz="1800" dirty="0" err="1">
                <a:latin typeface="+mn-lt"/>
              </a:rPr>
              <a:t>útil</a:t>
            </a:r>
            <a:r>
              <a:rPr lang="en-GB" sz="1800" dirty="0">
                <a:latin typeface="+mn-lt"/>
              </a:rPr>
              <a:t>.</a:t>
            </a:r>
            <a:endParaRPr lang="el-GR" sz="1800" dirty="0">
              <a:latin typeface="+mn-lt"/>
            </a:endParaRPr>
          </a:p>
        </p:txBody>
      </p:sp>
      <p:pic>
        <p:nvPicPr>
          <p:cNvPr id="18" name="Imagen 4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06" y="2012144"/>
            <a:ext cx="4027823" cy="4364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0512" y="3196826"/>
            <a:ext cx="3211935" cy="173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6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347558"/>
              </p:ext>
            </p:extLst>
          </p:nvPr>
        </p:nvGraphicFramePr>
        <p:xfrm>
          <a:off x="-16" y="2739258"/>
          <a:ext cx="9107700" cy="358648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910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159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Funções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que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podem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ser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utilizadas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por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uma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biblioteca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“SERVO” para Arduino </a:t>
                      </a:r>
                      <a:br>
                        <a:rPr lang="en-US" sz="1800" b="0" i="1" baseline="0" dirty="0">
                          <a:solidFill>
                            <a:schemeClr val="bg1"/>
                          </a:solidFill>
                        </a:rPr>
                      </a:b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#</a:t>
                      </a:r>
                      <a:r>
                        <a:rPr kumimoji="0" lang="en-US" sz="1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incluir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&lt;</a:t>
                      </a:r>
                      <a:r>
                        <a:rPr kumimoji="0" lang="en-US" sz="1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servo.h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endParaRPr lang="en-US" sz="1800" b="0" i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</a:rPr>
                        <a:t>servo</a:t>
                      </a:r>
                      <a:r>
                        <a:rPr lang="el-GR" sz="1400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400" b="1" dirty="0"/>
                        <a:t>my</a:t>
                      </a:r>
                      <a:r>
                        <a:rPr lang="el-GR" sz="1400" b="1" dirty="0"/>
                        <a:t>_</a:t>
                      </a:r>
                      <a:r>
                        <a:rPr lang="en-US" sz="1400" b="1" dirty="0"/>
                        <a:t>servo_1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en-US" sz="1400" b="0" i="1" dirty="0">
                          <a:solidFill>
                            <a:srgbClr val="92D050"/>
                          </a:solidFill>
                        </a:rPr>
                        <a:t>                                   </a:t>
                      </a:r>
                      <a:r>
                        <a:rPr lang="en-US" sz="1400" b="0" i="1" baseline="0" dirty="0">
                          <a:solidFill>
                            <a:srgbClr val="92D050"/>
                          </a:solidFill>
                        </a:rPr>
                        <a:t> </a:t>
                      </a:r>
                      <a:r>
                        <a:rPr lang="en-US" sz="1400" b="0" i="1" baseline="0" dirty="0" err="1">
                          <a:solidFill>
                            <a:srgbClr val="00B050"/>
                          </a:solidFill>
                        </a:rPr>
                        <a:t>Dê</a:t>
                      </a:r>
                      <a:r>
                        <a:rPr lang="en-US" sz="1400" b="0" i="1" baseline="0" dirty="0">
                          <a:solidFill>
                            <a:srgbClr val="00B050"/>
                          </a:solidFill>
                        </a:rPr>
                        <a:t> um </a:t>
                      </a:r>
                      <a:r>
                        <a:rPr lang="en-US" sz="1400" b="0" i="1" baseline="0" dirty="0" err="1">
                          <a:solidFill>
                            <a:srgbClr val="00B050"/>
                          </a:solidFill>
                        </a:rPr>
                        <a:t>nome</a:t>
                      </a:r>
                      <a:r>
                        <a:rPr lang="en-US" sz="1400" b="0" i="1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400" b="0" i="1" baseline="0" dirty="0" err="1">
                          <a:solidFill>
                            <a:srgbClr val="00B050"/>
                          </a:solidFill>
                        </a:rPr>
                        <a:t>ao</a:t>
                      </a:r>
                      <a:r>
                        <a:rPr lang="en-US" sz="1400" b="0" i="1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400" b="0" i="1" baseline="0" dirty="0" err="1">
                          <a:solidFill>
                            <a:srgbClr val="00B050"/>
                          </a:solidFill>
                        </a:rPr>
                        <a:t>seu</a:t>
                      </a:r>
                      <a:r>
                        <a:rPr lang="en-US" sz="1400" b="0" i="1" dirty="0">
                          <a:solidFill>
                            <a:srgbClr val="00B050"/>
                          </a:solidFill>
                        </a:rPr>
                        <a:t> servo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my</a:t>
                      </a:r>
                      <a:r>
                        <a:rPr lang="el-GR" sz="1400" b="1" dirty="0"/>
                        <a:t>_</a:t>
                      </a:r>
                      <a:r>
                        <a:rPr lang="en-US" sz="1400" b="1" dirty="0"/>
                        <a:t>servo_1</a:t>
                      </a:r>
                      <a:r>
                        <a:rPr lang="en-US" sz="1400" b="1" dirty="0">
                          <a:solidFill>
                            <a:srgbClr val="181DC0"/>
                          </a:solidFill>
                        </a:rPr>
                        <a:t>.attach</a:t>
                      </a: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400" b="1" dirty="0"/>
                        <a:t>(</a:t>
                      </a:r>
                      <a:r>
                        <a:rPr lang="en-US" sz="1400" b="0" i="1" dirty="0">
                          <a:solidFill>
                            <a:srgbClr val="FF0000"/>
                          </a:solidFill>
                        </a:rPr>
                        <a:t>pin, min,</a:t>
                      </a:r>
                      <a:r>
                        <a:rPr lang="en-US" sz="1400" b="0" i="1" baseline="0" dirty="0">
                          <a:solidFill>
                            <a:srgbClr val="FF0000"/>
                          </a:solidFill>
                        </a:rPr>
                        <a:t> max)</a:t>
                      </a:r>
                      <a:r>
                        <a:rPr lang="en-US" sz="1400" b="1" i="1" baseline="0" dirty="0">
                          <a:solidFill>
                            <a:srgbClr val="92D050"/>
                          </a:solidFill>
                        </a:rPr>
                        <a:t>     </a:t>
                      </a:r>
                      <a:r>
                        <a:rPr lang="en-US" sz="1400" b="0" i="1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Atribua</a:t>
                      </a:r>
                      <a:r>
                        <a:rPr lang="en-US" sz="1400" b="0" i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um </a:t>
                      </a:r>
                      <a:r>
                        <a:rPr lang="en-US" sz="1400" b="0" i="1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pin que </a:t>
                      </a:r>
                      <a:r>
                        <a:rPr lang="en-US" sz="1400" b="0" i="1" kern="1200" baseline="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vá</a:t>
                      </a:r>
                      <a:r>
                        <a:rPr lang="en-US" sz="1400" b="0" i="1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1" kern="1200" baseline="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ligar</a:t>
                      </a:r>
                      <a:r>
                        <a:rPr lang="en-US" sz="1400" b="0" i="1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o servo </a:t>
                      </a:r>
                      <a:r>
                        <a:rPr lang="en-US" sz="1400" b="0" i="1" kern="1200" baseline="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ao</a:t>
                      </a:r>
                      <a:r>
                        <a:rPr lang="en-US" sz="1400" b="0" i="1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1" kern="1200" baseline="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ciclo</a:t>
                      </a:r>
                      <a:r>
                        <a:rPr lang="en-US" sz="1400" b="0" i="1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400" b="0" i="1" kern="1200" baseline="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dever</a:t>
                      </a:r>
                      <a:r>
                        <a:rPr lang="en-US" sz="1400" b="0" i="1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1" kern="1200" baseline="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mínimo</a:t>
                      </a:r>
                      <a:r>
                        <a:rPr lang="en-US" sz="1400" b="0" i="1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1400" b="0" i="1" kern="1200" baseline="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máximo</a:t>
                      </a:r>
                      <a:r>
                        <a:rPr lang="en-US" sz="1400" b="1" i="1" baseline="0" dirty="0">
                          <a:solidFill>
                            <a:srgbClr val="92D050"/>
                          </a:solidFill>
                        </a:rPr>
                        <a:t> </a:t>
                      </a:r>
                      <a:endParaRPr lang="en-US" sz="1400" b="1" i="1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781300" indent="-2781300"/>
                      <a:r>
                        <a:rPr lang="en-US" sz="1400" b="1" dirty="0"/>
                        <a:t>my</a:t>
                      </a:r>
                      <a:r>
                        <a:rPr lang="el-GR" sz="1400" b="1" dirty="0"/>
                        <a:t>_</a:t>
                      </a:r>
                      <a:r>
                        <a:rPr lang="en-US" sz="1400" b="1" dirty="0"/>
                        <a:t>servo_1</a:t>
                      </a:r>
                      <a:r>
                        <a:rPr lang="en-US" sz="1400" b="1" dirty="0">
                          <a:solidFill>
                            <a:srgbClr val="181DC0"/>
                          </a:solidFill>
                        </a:rPr>
                        <a:t>.writeMicroseconds(</a:t>
                      </a:r>
                      <a:r>
                        <a:rPr lang="en-US" sz="1400" b="0" i="1" dirty="0" err="1">
                          <a:solidFill>
                            <a:srgbClr val="FF0000"/>
                          </a:solidFill>
                        </a:rPr>
                        <a:t>uS</a:t>
                      </a:r>
                      <a:r>
                        <a:rPr lang="en-US" sz="1400" b="1" dirty="0">
                          <a:solidFill>
                            <a:srgbClr val="181DC0"/>
                          </a:solidFill>
                        </a:rPr>
                        <a:t>)</a:t>
                      </a:r>
                      <a:r>
                        <a:rPr lang="en-US" sz="1400" b="1" baseline="0" dirty="0">
                          <a:solidFill>
                            <a:srgbClr val="181DC0"/>
                          </a:solidFill>
                        </a:rPr>
                        <a:t>  </a:t>
                      </a:r>
                      <a:r>
                        <a:rPr lang="en-US" sz="1400" b="0" i="1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en-US" sz="1400" b="0" i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era um </a:t>
                      </a:r>
                      <a:r>
                        <a:rPr lang="en-US" sz="1400" b="0" i="1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sinal</a:t>
                      </a:r>
                      <a:r>
                        <a:rPr lang="en-US" sz="1400" b="0" i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PWM com um </a:t>
                      </a:r>
                      <a:r>
                        <a:rPr lang="en-US" sz="1400" b="0" i="1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ciclo</a:t>
                      </a:r>
                      <a:r>
                        <a:rPr lang="en-US" sz="1400" b="0" i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1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devido</a:t>
                      </a:r>
                      <a:r>
                        <a:rPr lang="en-US" sz="1400" b="0" i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1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1400" b="0" i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1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microssegundos</a:t>
                      </a:r>
                      <a:r>
                        <a:rPr lang="en-US" sz="1400" b="0" i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400" b="0" i="1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uS</a:t>
                      </a:r>
                      <a:r>
                        <a:rPr lang="en-US" sz="1400" b="0" i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) que define o </a:t>
                      </a:r>
                      <a:r>
                        <a:rPr lang="en-US" sz="1400" b="0" i="1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ângulo</a:t>
                      </a:r>
                      <a:r>
                        <a:rPr lang="en-US" sz="1400" b="0" i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en-US" sz="1400" b="0" i="1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veio</a:t>
                      </a:r>
                      <a:r>
                        <a:rPr lang="en-US" sz="1400" b="0" i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do servo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my</a:t>
                      </a:r>
                      <a:r>
                        <a:rPr lang="el-GR" sz="1400" b="1" dirty="0"/>
                        <a:t>_</a:t>
                      </a:r>
                      <a:r>
                        <a:rPr lang="en-US" sz="1400" b="1" dirty="0"/>
                        <a:t>servo_1</a:t>
                      </a:r>
                      <a:r>
                        <a:rPr lang="en-US" sz="1400" b="1" dirty="0">
                          <a:solidFill>
                            <a:srgbClr val="181DC0"/>
                          </a:solidFill>
                        </a:rPr>
                        <a:t>.write(</a:t>
                      </a:r>
                      <a:r>
                        <a:rPr lang="en-US" sz="1400" b="0" i="1" dirty="0">
                          <a:solidFill>
                            <a:srgbClr val="FF0000"/>
                          </a:solidFill>
                        </a:rPr>
                        <a:t>value</a:t>
                      </a:r>
                      <a:r>
                        <a:rPr lang="en-US" sz="1400" b="1" dirty="0">
                          <a:solidFill>
                            <a:srgbClr val="181DC0"/>
                          </a:solidFill>
                        </a:rPr>
                        <a:t>)</a:t>
                      </a:r>
                      <a:r>
                        <a:rPr lang="en-US" sz="1400" b="1" baseline="0" dirty="0">
                          <a:solidFill>
                            <a:srgbClr val="181DC0"/>
                          </a:solidFill>
                        </a:rPr>
                        <a:t>    </a:t>
                      </a:r>
                      <a:r>
                        <a:rPr lang="en-US" sz="1400" b="0" i="1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400" b="0" i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ove o servo para o </a:t>
                      </a:r>
                      <a:r>
                        <a:rPr lang="en-US" sz="1400" b="0" i="1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ângulo</a:t>
                      </a:r>
                      <a:r>
                        <a:rPr lang="en-US" sz="1400" b="0" i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de valor entre 0º e 180º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my</a:t>
                      </a:r>
                      <a:r>
                        <a:rPr lang="el-GR" sz="1400" b="1" dirty="0"/>
                        <a:t>_</a:t>
                      </a:r>
                      <a:r>
                        <a:rPr lang="en-US" sz="1400" b="1" dirty="0"/>
                        <a:t>servo_1</a:t>
                      </a:r>
                      <a:r>
                        <a:rPr lang="en-US" sz="1400" b="1" dirty="0">
                          <a:solidFill>
                            <a:srgbClr val="181DC0"/>
                          </a:solidFill>
                        </a:rPr>
                        <a:t>.read()</a:t>
                      </a:r>
                      <a:r>
                        <a:rPr lang="en-US" sz="1400" b="1" baseline="0" dirty="0">
                          <a:solidFill>
                            <a:srgbClr val="181DC0"/>
                          </a:solidFill>
                        </a:rPr>
                        <a:t>         </a:t>
                      </a:r>
                      <a:r>
                        <a:rPr lang="en-US" sz="1400" b="0" i="1" kern="1200" baseline="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Esta</a:t>
                      </a:r>
                      <a:r>
                        <a:rPr lang="en-US" sz="1400" b="0" i="1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1" kern="1200" baseline="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função</a:t>
                      </a:r>
                      <a:r>
                        <a:rPr lang="en-US" sz="1400" b="0" i="1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1" kern="1200" baseline="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lê</a:t>
                      </a:r>
                      <a:r>
                        <a:rPr lang="en-US" sz="1400" b="0" i="1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lang="en-US" sz="1400" b="0" i="1" kern="1200" baseline="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ângulo</a:t>
                      </a:r>
                      <a:r>
                        <a:rPr lang="en-US" sz="1400" b="0" i="1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1" kern="1200" baseline="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corrente</a:t>
                      </a:r>
                      <a:r>
                        <a:rPr lang="en-US" sz="1400" b="0" i="1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en-US" sz="1400" b="0" i="1" kern="1200" baseline="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veio</a:t>
                      </a:r>
                      <a:r>
                        <a:rPr lang="en-US" sz="1400" b="0" i="1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do servo </a:t>
                      </a:r>
                      <a:r>
                        <a:rPr lang="en-US" sz="1400" b="0" i="1" kern="1200" baseline="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cujo</a:t>
                      </a:r>
                      <a:r>
                        <a:rPr lang="en-US" sz="1400" b="0" i="1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valor </a:t>
                      </a:r>
                      <a:r>
                        <a:rPr lang="en-US" sz="1400" b="0" i="1" kern="1200" baseline="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realmente</a:t>
                      </a:r>
                      <a:r>
                        <a:rPr lang="en-US" sz="1400" b="0" i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1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passou</a:t>
                      </a:r>
                      <a:r>
                        <a:rPr lang="en-US" sz="1400" b="0" i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da </a:t>
                      </a:r>
                      <a:r>
                        <a:rPr lang="en-US" sz="1400" b="0" i="1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última</a:t>
                      </a:r>
                      <a:r>
                        <a:rPr lang="en-US" sz="1400" b="0" i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entrada  </a:t>
                      </a:r>
                      <a:br>
                        <a:rPr lang="en-US" sz="1400" b="0" i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0" i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para write()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my</a:t>
                      </a:r>
                      <a:r>
                        <a:rPr lang="el-GR" sz="1400" b="1" dirty="0"/>
                        <a:t>_</a:t>
                      </a:r>
                      <a:r>
                        <a:rPr lang="en-US" sz="1400" b="1" dirty="0"/>
                        <a:t>servo_1</a:t>
                      </a:r>
                      <a:r>
                        <a:rPr lang="en-US" sz="1400" b="1" dirty="0">
                          <a:solidFill>
                            <a:srgbClr val="181DC0"/>
                          </a:solidFill>
                        </a:rPr>
                        <a:t>.attached()</a:t>
                      </a:r>
                      <a:r>
                        <a:rPr lang="en-US" sz="1400" b="1" baseline="0" dirty="0">
                          <a:solidFill>
                            <a:srgbClr val="181DC0"/>
                          </a:solidFill>
                        </a:rPr>
                        <a:t>  </a:t>
                      </a:r>
                      <a:r>
                        <a:rPr lang="en-US" sz="1400" b="0" i="1" kern="1200" baseline="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1400" b="0" i="1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sta</a:t>
                      </a:r>
                      <a:r>
                        <a:rPr lang="en-US" sz="1400" b="0" i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1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função</a:t>
                      </a:r>
                      <a:r>
                        <a:rPr lang="en-US" sz="1400" b="0" i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1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verifica</a:t>
                      </a:r>
                      <a:r>
                        <a:rPr lang="en-US" sz="1400" b="0" i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se a </a:t>
                      </a:r>
                      <a:r>
                        <a:rPr lang="en-US" sz="1400" b="0" i="1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variável</a:t>
                      </a:r>
                      <a:r>
                        <a:rPr lang="en-US" sz="1400" b="0" i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do Servo </a:t>
                      </a:r>
                      <a:r>
                        <a:rPr lang="en-US" sz="1400" b="0" i="1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está</a:t>
                      </a:r>
                      <a:r>
                        <a:rPr lang="en-US" sz="1400" b="0" i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1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en-US" sz="1400" b="0" i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1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não</a:t>
                      </a:r>
                      <a:r>
                        <a:rPr lang="en-US" sz="1400" b="0" i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1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ligada</a:t>
                      </a:r>
                      <a:r>
                        <a:rPr lang="en-US" sz="1400" b="0" i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1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ao</a:t>
                      </a:r>
                      <a:r>
                        <a:rPr lang="en-US" sz="1400" b="0" i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pin. Devolve um “true” </a:t>
                      </a:r>
                      <a:r>
                        <a:rPr lang="en-US" sz="1400" b="0" i="1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en-US" sz="1400" b="0" i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400" b="0" i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0" i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“false”.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my</a:t>
                      </a:r>
                      <a:r>
                        <a:rPr lang="el-GR" sz="1400" b="1" dirty="0"/>
                        <a:t>_</a:t>
                      </a:r>
                      <a:r>
                        <a:rPr lang="en-US" sz="1400" b="1" dirty="0"/>
                        <a:t>servo_1</a:t>
                      </a:r>
                      <a:r>
                        <a:rPr lang="en-US" sz="1400" b="1" dirty="0">
                          <a:solidFill>
                            <a:srgbClr val="181DC0"/>
                          </a:solidFill>
                        </a:rPr>
                        <a:t>.detach()</a:t>
                      </a:r>
                      <a:r>
                        <a:rPr lang="en-US" sz="1400" b="1" baseline="0" dirty="0">
                          <a:solidFill>
                            <a:srgbClr val="181DC0"/>
                          </a:solidFill>
                        </a:rPr>
                        <a:t>  </a:t>
                      </a:r>
                      <a:r>
                        <a:rPr lang="en-US" sz="1400" b="0" i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400" b="0" i="1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Esta</a:t>
                      </a:r>
                      <a:r>
                        <a:rPr lang="en-US" sz="1400" b="0" i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1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função</a:t>
                      </a:r>
                      <a:r>
                        <a:rPr lang="en-US" sz="1400" b="0" i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1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desliga</a:t>
                      </a:r>
                      <a:r>
                        <a:rPr lang="en-US" sz="1400" b="0" i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1400" b="0" i="1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variável</a:t>
                      </a:r>
                      <a:r>
                        <a:rPr lang="en-US" sz="1400" b="0" i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do servo do </a:t>
                      </a:r>
                      <a:r>
                        <a:rPr lang="en-US" sz="1400" b="0" i="1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seu</a:t>
                      </a:r>
                      <a:r>
                        <a:rPr lang="en-US" sz="1400" b="0" i="1" kern="120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pin</a:t>
                      </a:r>
                      <a:r>
                        <a:rPr lang="en-US" sz="1400" b="0" i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19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rgbClr val="000000"/>
                </a:solidFill>
                <a:latin typeface="Calibri" charset="0"/>
              </a:rPr>
              <a:t>Controlar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o servomotor-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</a:rPr>
              <a:t>rc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com a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</a:rPr>
              <a:t>Biblioteca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“SERVO”</a:t>
            </a:r>
            <a:endParaRPr lang="el-GR" sz="24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957" y="759972"/>
            <a:ext cx="848607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GB" dirty="0">
                <a:latin typeface="+mn-lt"/>
              </a:rPr>
              <a:t>A </a:t>
            </a:r>
            <a:r>
              <a:rPr lang="en-GB" dirty="0" err="1">
                <a:latin typeface="+mn-lt"/>
              </a:rPr>
              <a:t>biblioteca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chama</a:t>
            </a:r>
            <a:r>
              <a:rPr lang="en-GB" dirty="0">
                <a:latin typeface="+mn-lt"/>
              </a:rPr>
              <a:t>-se “Servo”. É um </a:t>
            </a:r>
            <a:r>
              <a:rPr lang="en-GB" dirty="0" err="1">
                <a:latin typeface="+mn-lt"/>
              </a:rPr>
              <a:t>ficheiro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denominado</a:t>
            </a:r>
            <a:r>
              <a:rPr lang="en-GB" dirty="0">
                <a:latin typeface="+mn-lt"/>
              </a:rPr>
              <a:t> “</a:t>
            </a:r>
            <a:r>
              <a:rPr lang="en-GB" dirty="0" err="1">
                <a:latin typeface="+mn-lt"/>
              </a:rPr>
              <a:t>Servo.h</a:t>
            </a:r>
            <a:r>
              <a:rPr lang="en-GB" dirty="0">
                <a:latin typeface="+mn-lt"/>
              </a:rPr>
              <a:t>” </a:t>
            </a:r>
            <a:r>
              <a:rPr lang="en-GB" dirty="0" err="1">
                <a:latin typeface="+mn-lt"/>
              </a:rPr>
              <a:t>fornecido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pelo</a:t>
            </a:r>
            <a:r>
              <a:rPr lang="en-GB" dirty="0">
                <a:latin typeface="+mn-lt"/>
              </a:rPr>
              <a:t> Arduino; </a:t>
            </a:r>
            <a:r>
              <a:rPr lang="en-GB" dirty="0" err="1">
                <a:latin typeface="+mn-lt"/>
              </a:rPr>
              <a:t>instala</a:t>
            </a:r>
            <a:r>
              <a:rPr lang="en-GB" dirty="0">
                <a:latin typeface="+mn-lt"/>
              </a:rPr>
              <a:t>-se </a:t>
            </a:r>
            <a:r>
              <a:rPr lang="en-GB" dirty="0" err="1">
                <a:latin typeface="+mn-lt"/>
              </a:rPr>
              <a:t>automaticamente</a:t>
            </a:r>
            <a:r>
              <a:rPr lang="en-GB" dirty="0">
                <a:latin typeface="+mn-lt"/>
              </a:rPr>
              <a:t> com o IDE </a:t>
            </a:r>
            <a:r>
              <a:rPr lang="en-GB" dirty="0" err="1">
                <a:latin typeface="+mn-lt"/>
              </a:rPr>
              <a:t>ou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Ambiente</a:t>
            </a:r>
            <a:r>
              <a:rPr lang="en-GB" dirty="0">
                <a:latin typeface="+mn-lt"/>
              </a:rPr>
              <a:t> de </a:t>
            </a:r>
            <a:r>
              <a:rPr lang="en-GB" dirty="0" err="1">
                <a:latin typeface="+mn-lt"/>
              </a:rPr>
              <a:t>Desenvolvimento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Integrado</a:t>
            </a:r>
            <a:r>
              <a:rPr lang="en-GB" dirty="0">
                <a:latin typeface="+mn-lt"/>
              </a:rPr>
              <a:t>. Por </a:t>
            </a:r>
            <a:r>
              <a:rPr lang="en-GB" dirty="0" err="1">
                <a:latin typeface="+mn-lt"/>
              </a:rPr>
              <a:t>outras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palavras</a:t>
            </a:r>
            <a:r>
              <a:rPr lang="en-GB" dirty="0">
                <a:latin typeface="+mn-lt"/>
              </a:rPr>
              <a:t>, </a:t>
            </a:r>
            <a:r>
              <a:rPr lang="en-GB" dirty="0" err="1">
                <a:latin typeface="+mn-lt"/>
              </a:rPr>
              <a:t>já</a:t>
            </a:r>
            <a:r>
              <a:rPr lang="en-GB" dirty="0">
                <a:latin typeface="+mn-lt"/>
              </a:rPr>
              <a:t> se </a:t>
            </a:r>
            <a:r>
              <a:rPr lang="en-GB" dirty="0" err="1">
                <a:latin typeface="+mn-lt"/>
              </a:rPr>
              <a:t>encontra</a:t>
            </a:r>
            <a:r>
              <a:rPr lang="en-GB" dirty="0">
                <a:latin typeface="+mn-lt"/>
              </a:rPr>
              <a:t> no </a:t>
            </a:r>
            <a:r>
              <a:rPr lang="en-GB" dirty="0" err="1">
                <a:latin typeface="+mn-lt"/>
              </a:rPr>
              <a:t>computador</a:t>
            </a:r>
            <a:r>
              <a:rPr lang="en-GB" dirty="0">
                <a:latin typeface="+mn-lt"/>
              </a:rPr>
              <a:t>. </a:t>
            </a:r>
            <a:endParaRPr lang="en-US" dirty="0">
              <a:latin typeface="+mn-lt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GB" dirty="0">
                <a:latin typeface="+mn-lt"/>
              </a:rPr>
              <a:t>Se </a:t>
            </a:r>
            <a:r>
              <a:rPr lang="en-GB" dirty="0" err="1">
                <a:latin typeface="+mn-lt"/>
              </a:rPr>
              <a:t>incluir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este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ficheiro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nos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seus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programas</a:t>
            </a:r>
            <a:r>
              <a:rPr lang="en-GB" dirty="0">
                <a:latin typeface="+mn-lt"/>
              </a:rPr>
              <a:t>, </a:t>
            </a:r>
            <a:r>
              <a:rPr lang="en-GB" dirty="0" err="1">
                <a:latin typeface="+mn-lt"/>
              </a:rPr>
              <a:t>enriqueceu</a:t>
            </a:r>
            <a:r>
              <a:rPr lang="en-GB" dirty="0">
                <a:latin typeface="+mn-lt"/>
              </a:rPr>
              <a:t> a </a:t>
            </a:r>
            <a:r>
              <a:rPr lang="en-GB" dirty="0" err="1">
                <a:latin typeface="+mn-lt"/>
              </a:rPr>
              <a:t>linguagem</a:t>
            </a:r>
            <a:r>
              <a:rPr lang="en-GB" dirty="0">
                <a:latin typeface="+mn-lt"/>
              </a:rPr>
              <a:t> de </a:t>
            </a:r>
            <a:r>
              <a:rPr lang="en-GB" dirty="0" err="1">
                <a:latin typeface="+mn-lt"/>
              </a:rPr>
              <a:t>programação</a:t>
            </a:r>
            <a:r>
              <a:rPr lang="en-GB" dirty="0">
                <a:latin typeface="+mn-lt"/>
              </a:rPr>
              <a:t> Arduino </a:t>
            </a:r>
            <a:r>
              <a:rPr lang="en-GB" dirty="0" err="1">
                <a:latin typeface="+mn-lt"/>
              </a:rPr>
              <a:t>ao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integrar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novas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funções</a:t>
            </a:r>
            <a:r>
              <a:rPr lang="en-GB" dirty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502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DE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3F6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rebuchet M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D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D3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65468</TotalTime>
  <Words>902</Words>
  <Application>Microsoft Office PowerPoint</Application>
  <PresentationFormat>Presentación en pantalla (4:3)</PresentationFormat>
  <Paragraphs>77</Paragraphs>
  <Slides>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Arial</vt:lpstr>
      <vt:lpstr>Arial Narrow</vt:lpstr>
      <vt:lpstr>Book Antiqua</vt:lpstr>
      <vt:lpstr>Calibri</vt:lpstr>
      <vt:lpstr>Times New Roman</vt:lpstr>
      <vt:lpstr>Trebuchet MS</vt:lpstr>
      <vt:lpstr>Wingdings</vt:lpstr>
      <vt:lpstr>Custom Design</vt:lpstr>
      <vt:lpstr>3_Default Design</vt:lpstr>
      <vt:lpstr>Presentación de PowerPoint</vt:lpstr>
      <vt:lpstr>Objetivos e Conteúdos da Unidade 11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tei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circBalance_nodither_ts500_sine_55deg_6sec</dc:title>
  <dc:creator>Michail Sfakiotakis</dc:creator>
  <cp:lastModifiedBy>Beatriz López Dañobeitia</cp:lastModifiedBy>
  <cp:revision>1791</cp:revision>
  <cp:lastPrinted>2018-01-26T17:11:53Z</cp:lastPrinted>
  <dcterms:created xsi:type="dcterms:W3CDTF">2010-11-09T19:06:29Z</dcterms:created>
  <dcterms:modified xsi:type="dcterms:W3CDTF">2019-05-15T12:23:21Z</dcterms:modified>
</cp:coreProperties>
</file>