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5"/>
  </p:notesMasterIdLst>
  <p:handoutMasterIdLst>
    <p:handoutMasterId r:id="rId26"/>
  </p:handoutMasterIdLst>
  <p:sldIdLst>
    <p:sldId id="549" r:id="rId3"/>
    <p:sldId id="537" r:id="rId4"/>
    <p:sldId id="482" r:id="rId5"/>
    <p:sldId id="57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6" r:id="rId20"/>
    <p:sldId id="587" r:id="rId21"/>
    <p:sldId id="588" r:id="rId22"/>
    <p:sldId id="589" r:id="rId23"/>
    <p:sldId id="55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5359" autoAdjust="0"/>
  </p:normalViewPr>
  <p:slideViewPr>
    <p:cSldViewPr snapToGrid="0">
      <p:cViewPr>
        <p:scale>
          <a:sx n="95" d="100"/>
          <a:sy n="95" d="100"/>
        </p:scale>
        <p:origin x="819" y="33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9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42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1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9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24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6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5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0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7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4/10/2018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4/10/2018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4/10/2018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4/10/2018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4/10/2018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4/10/2018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aosong.com/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bot.it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bot.it/sketches/DHT11.zip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UNIDADE 8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OUTROS SENSORES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DE TEMPERATURA NTC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67510" y="900270"/>
            <a:ext cx="551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NTC (</a:t>
            </a:r>
            <a:r>
              <a:rPr lang="en-GB" sz="2400" dirty="0" err="1">
                <a:latin typeface="+mj-lt"/>
              </a:rPr>
              <a:t>ou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termistor</a:t>
            </a:r>
            <a:r>
              <a:rPr lang="en-GB" sz="2400" dirty="0">
                <a:latin typeface="+mj-lt"/>
              </a:rPr>
              <a:t>) é um resistor </a:t>
            </a:r>
            <a:r>
              <a:rPr lang="en-GB" sz="2400" dirty="0" err="1">
                <a:latin typeface="+mj-lt"/>
              </a:rPr>
              <a:t>coeficiente</a:t>
            </a:r>
            <a:r>
              <a:rPr lang="en-GB" sz="2400" dirty="0">
                <a:latin typeface="+mj-lt"/>
              </a:rPr>
              <a:t> de </a:t>
            </a:r>
            <a:r>
              <a:rPr lang="en-GB" sz="2400" dirty="0" err="1">
                <a:latin typeface="+mj-lt"/>
              </a:rPr>
              <a:t>temperatura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negativa</a:t>
            </a:r>
            <a:r>
              <a:rPr lang="en-GB" sz="2400" dirty="0">
                <a:latin typeface="+mj-lt"/>
              </a:rPr>
              <a:t>.</a:t>
            </a:r>
            <a:endParaRPr lang="it-IT" sz="2400" dirty="0"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19418" y="4054625"/>
            <a:ext cx="81936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+mn-lt"/>
              </a:rPr>
              <a:t>A resistência dos termistores NTC diminui à medida que a temperatura aumenta.</a:t>
            </a:r>
          </a:p>
          <a:p>
            <a:pPr algn="ctr"/>
            <a:r>
              <a:rPr lang="pt-PT" dirty="0">
                <a:latin typeface="+mn-lt"/>
              </a:rPr>
              <a:t>Isto é, quanto mais quentes ficam, mais baixo é o seu nível em ohms e vice-versa</a:t>
            </a:r>
            <a:r>
              <a:rPr lang="en-GB" dirty="0">
                <a:latin typeface="+mn-lt"/>
              </a:rPr>
              <a:t>.</a:t>
            </a:r>
            <a:endParaRPr lang="it-IT" dirty="0">
              <a:latin typeface="+mn-lt"/>
            </a:endParaRPr>
          </a:p>
        </p:txBody>
      </p:sp>
      <p:sp>
        <p:nvSpPr>
          <p:cNvPr id="19" name="Rettangolo 18"/>
          <p:cNvSpPr/>
          <p:nvPr/>
        </p:nvSpPr>
        <p:spPr>
          <a:xfrm rot="19538678">
            <a:off x="-1073250" y="2537723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Fácil de usar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 rot="19538678">
            <a:off x="4729251" y="2569385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Económico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n 20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02" y="2437132"/>
            <a:ext cx="1700796" cy="939625"/>
          </a:xfrm>
          <a:prstGeom prst="rect">
            <a:avLst/>
          </a:prstGeom>
        </p:spPr>
      </p:pic>
      <p:pic>
        <p:nvPicPr>
          <p:cNvPr id="28" name="Imagen 20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01" y="4924551"/>
            <a:ext cx="1299130" cy="12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86000" y="710710"/>
            <a:ext cx="35718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+mn-lt"/>
              </a:rPr>
              <a:t>O mais básico consiste num divisor de tensão com um resistor fixo ligado em série com o resistor NTC; aplicamos uma voltagem de 5 V.</a:t>
            </a:r>
            <a:endParaRPr lang="it-IT" sz="2000" dirty="0">
              <a:latin typeface="+mn-lt"/>
            </a:endParaRPr>
          </a:p>
        </p:txBody>
      </p:sp>
      <p:pic>
        <p:nvPicPr>
          <p:cNvPr id="14" name="Imagen 20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8" y="823296"/>
            <a:ext cx="1964352" cy="2436098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458"/>
              </p:ext>
            </p:extLst>
          </p:nvPr>
        </p:nvGraphicFramePr>
        <p:xfrm>
          <a:off x="693175" y="3405981"/>
          <a:ext cx="7698656" cy="2881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6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9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TEMPERATURA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25º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55º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70º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80º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90º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100º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110º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R2-NTC (Ω)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18KΩ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10KΩ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6KΩ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1K7Ω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1K5Ω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OV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4.73V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4.54V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4.28V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3.75V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3.33V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3.14V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OUTPUT ADC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969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930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877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819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768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682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643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614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049518" y="2422049"/>
            <a:ext cx="40448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+mn-lt"/>
              </a:rPr>
              <a:t>O conversor Arduino ADC usa sempre a tensão de referência, 5 V, então, a resolução será 0,00488 V (5/1023</a:t>
            </a:r>
            <a:r>
              <a:rPr lang="en-GB" dirty="0">
                <a:latin typeface="+mn-lt"/>
              </a:rPr>
              <a:t>).</a:t>
            </a:r>
            <a:endParaRPr lang="it-IT" dirty="0">
              <a:latin typeface="+mn-lt"/>
            </a:endParaRPr>
          </a:p>
        </p:txBody>
      </p:sp>
      <p:pic>
        <p:nvPicPr>
          <p:cNvPr id="17" name="Imagen 21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02" y="938561"/>
            <a:ext cx="2637227" cy="2169985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1D884878-4BC3-4BA3-9FFB-02EC95D53CA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DE TEMPERATURA NTC </a:t>
            </a:r>
            <a:r>
              <a:rPr lang="en-US" sz="2800" dirty="0"/>
              <a:t>–</a:t>
            </a:r>
            <a:r>
              <a:rPr lang="en-US" dirty="0"/>
              <a:t> </a:t>
            </a:r>
            <a:r>
              <a:rPr lang="en-US" sz="2800" dirty="0" err="1"/>
              <a:t>circuito</a:t>
            </a:r>
            <a:r>
              <a:rPr lang="en-US" sz="2800" dirty="0"/>
              <a:t> </a:t>
            </a:r>
            <a:r>
              <a:rPr lang="en-US" sz="2800" dirty="0" err="1"/>
              <a:t>básico</a:t>
            </a:r>
            <a:r>
              <a:rPr lang="en-US" dirty="0"/>
              <a:t> </a:t>
            </a:r>
            <a:endParaRPr lang="el-GR" sz="2900" dirty="0"/>
          </a:p>
        </p:txBody>
      </p:sp>
    </p:spTree>
    <p:extLst>
      <p:ext uri="{BB962C8B-B14F-4D97-AF65-F5344CB8AC3E}">
        <p14:creationId xmlns:p14="http://schemas.microsoft.com/office/powerpoint/2010/main" val="20340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199" y="789635"/>
            <a:ext cx="651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+mn-lt"/>
              </a:rPr>
              <a:t>Esses sensores confiam nas mudanças de tamanho que certos materiais sofrem quando expostos à humidade</a:t>
            </a:r>
            <a:r>
              <a:rPr lang="en-GB" sz="2000" dirty="0">
                <a:latin typeface="+mn-lt"/>
              </a:rPr>
              <a:t>.</a:t>
            </a:r>
            <a:endParaRPr lang="it-IT" sz="2000" dirty="0">
              <a:latin typeface="+mn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05777" y="991436"/>
            <a:ext cx="22284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Mecânicos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15720" y="1750865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Condensação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7199" y="1617892"/>
            <a:ext cx="41885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+mn-lt"/>
              </a:rPr>
              <a:t>O ar circula através de uma câmara com um espelho no interior (2). Este ar pode ser aquecido ou arrefecido usando um sistema de arrefecimento (3) ou de aquecimento (1). Desta forma, o vapor condensa no espelho ou a água evapora.</a:t>
            </a:r>
            <a:endParaRPr lang="en-GB" dirty="0"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2242043"/>
            <a:ext cx="40910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>
                <a:latin typeface="+mn-lt"/>
              </a:rPr>
              <a:t>Há também uma fonte de luz (4) direcionada ao espelho. O espelho reflete a luz num resistor de foto (5a). Esta mesma luz cai diretamente sobre um segundo fotoresistor (5b).</a:t>
            </a: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82436" y="3827768"/>
            <a:ext cx="465178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>
                <a:latin typeface="+mn-lt"/>
              </a:rPr>
              <a:t>Existem, assim, duas medições: o fototransistor 5b mede a intensidade luminosa real e a outra medição de luminosidade que é distorcida pela quantidade de condensação no espelho (5a). A diferença entre as duas intensidades é multiplicada e utilizada no regulador de potência que controla o aquecedor e mede a humidade.</a:t>
            </a:r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37081" y="3597524"/>
            <a:ext cx="3906065" cy="2745089"/>
            <a:chOff x="0" y="0"/>
            <a:chExt cx="3246032" cy="2451691"/>
          </a:xfrm>
        </p:grpSpPr>
        <p:pic>
          <p:nvPicPr>
            <p:cNvPr id="20" name="Imagen 2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9605" cy="2320925"/>
            </a:xfrm>
            <a:prstGeom prst="rect">
              <a:avLst/>
            </a:prstGeom>
          </p:spPr>
        </p:pic>
        <p:sp>
          <p:nvSpPr>
            <p:cNvPr id="26" name="Rectángulo 216"/>
            <p:cNvSpPr/>
            <p:nvPr/>
          </p:nvSpPr>
          <p:spPr>
            <a:xfrm>
              <a:off x="1924050" y="95250"/>
              <a:ext cx="925033" cy="3402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Entrada de ar</a:t>
              </a:r>
              <a:endParaRPr lang="it-IT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ángulo 219"/>
            <p:cNvSpPr/>
            <p:nvPr/>
          </p:nvSpPr>
          <p:spPr>
            <a:xfrm>
              <a:off x="1447800" y="1571625"/>
              <a:ext cx="711909" cy="361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 err="1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Saída</a:t>
              </a:r>
              <a:r>
                <a:rPr lang="es-ES" sz="10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de ar</a:t>
              </a:r>
              <a:endParaRPr lang="it-IT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ángulo 220"/>
            <p:cNvSpPr/>
            <p:nvPr/>
          </p:nvSpPr>
          <p:spPr>
            <a:xfrm>
              <a:off x="2533650" y="809625"/>
              <a:ext cx="712382" cy="340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Amplificador</a:t>
              </a:r>
              <a:endParaRPr lang="it-IT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ángulo 221"/>
            <p:cNvSpPr/>
            <p:nvPr/>
          </p:nvSpPr>
          <p:spPr>
            <a:xfrm>
              <a:off x="590550" y="1866900"/>
              <a:ext cx="712382" cy="5847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Regulador de </a:t>
              </a:r>
              <a:r>
                <a:rPr lang="es-ES" sz="1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voltagem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Τίτλος 1">
            <a:extLst>
              <a:ext uri="{FF2B5EF4-FFF2-40B4-BE49-F238E27FC236}">
                <a16:creationId xmlns:a16="http://schemas.microsoft.com/office/drawing/2014/main" id="{C1780298-4AF4-4B8B-A22A-B18C255D9B18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SENSORES DE HUMIDADE</a:t>
            </a:r>
            <a:endParaRPr lang="el-GR" sz="2900" dirty="0"/>
          </a:p>
        </p:txBody>
      </p:sp>
    </p:spTree>
    <p:extLst>
      <p:ext uri="{BB962C8B-B14F-4D97-AF65-F5344CB8AC3E}">
        <p14:creationId xmlns:p14="http://schemas.microsoft.com/office/powerpoint/2010/main" val="134420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SENSORES DE HUMIDADE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92124" y="1678016"/>
            <a:ext cx="4194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latin typeface="+mn-lt"/>
              </a:rPr>
              <a:t>A diferença entre r1 e r2 permite calcular o grau de humidade no ar</a:t>
            </a:r>
            <a:r>
              <a:rPr lang="en-GB" sz="2000" dirty="0">
                <a:latin typeface="+mn-lt"/>
              </a:rPr>
              <a:t>. </a:t>
            </a:r>
            <a:endParaRPr lang="it-IT" sz="2000" dirty="0">
              <a:latin typeface="+mn-lt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33351" y="724855"/>
            <a:ext cx="4168510" cy="2829506"/>
            <a:chOff x="0" y="0"/>
            <a:chExt cx="2606040" cy="1703705"/>
          </a:xfrm>
        </p:grpSpPr>
        <p:pic>
          <p:nvPicPr>
            <p:cNvPr id="30" name="Imagen 2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775"/>
              <a:ext cx="2434590" cy="1598930"/>
            </a:xfrm>
            <a:prstGeom prst="rect">
              <a:avLst/>
            </a:prstGeom>
          </p:spPr>
        </p:pic>
        <p:sp>
          <p:nvSpPr>
            <p:cNvPr id="31" name="Rectángulo 223"/>
            <p:cNvSpPr/>
            <p:nvPr/>
          </p:nvSpPr>
          <p:spPr>
            <a:xfrm>
              <a:off x="1381125" y="0"/>
              <a:ext cx="925033" cy="3402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s-ES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ototransistores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ángulo 224"/>
            <p:cNvSpPr/>
            <p:nvPr/>
          </p:nvSpPr>
          <p:spPr>
            <a:xfrm>
              <a:off x="171450" y="1219200"/>
              <a:ext cx="925033" cy="3402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Entrada de ar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ángulo 225"/>
            <p:cNvSpPr/>
            <p:nvPr/>
          </p:nvSpPr>
          <p:spPr>
            <a:xfrm>
              <a:off x="1681007" y="1219200"/>
              <a:ext cx="925033" cy="3402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Saída</a:t>
              </a:r>
              <a:r>
                <a:rPr lang="es-ES" sz="1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 ar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ttangolo 33"/>
          <p:cNvSpPr/>
          <p:nvPr/>
        </p:nvSpPr>
        <p:spPr>
          <a:xfrm>
            <a:off x="5380383" y="909740"/>
            <a:ext cx="35302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it-IT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ensores de Infravermelhos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132801" y="3685767"/>
            <a:ext cx="28423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Sensores resistivos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4169841"/>
            <a:ext cx="822959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+mn-lt"/>
              </a:rPr>
              <a:t>Duas grades condutoras com braços paralelos separados entre si e montados numa superfície lisa e não condutora. O número de moléculas de água é proporcional ao grau de HR (humidade relativa). A água é um condutor, por isso, a resistência entre as duas extremidades da grade varia em proporção à quantidade de humidade</a:t>
            </a:r>
            <a:r>
              <a:rPr lang="en-GB" dirty="0">
                <a:latin typeface="+mn-lt"/>
              </a:rPr>
              <a:t>.</a:t>
            </a:r>
          </a:p>
          <a:p>
            <a:pPr algn="r"/>
            <a:r>
              <a:rPr lang="en-GB" i="1" dirty="0">
                <a:latin typeface="+mn-lt"/>
              </a:rPr>
              <a:t>                                 Lei de ohm: se a </a:t>
            </a:r>
            <a:r>
              <a:rPr lang="en-GB" i="1" dirty="0" err="1">
                <a:latin typeface="+mn-lt"/>
              </a:rPr>
              <a:t>resistência</a:t>
            </a:r>
            <a:r>
              <a:rPr lang="en-GB" i="1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varia</a:t>
            </a:r>
            <a:r>
              <a:rPr lang="en-GB" i="1" dirty="0">
                <a:latin typeface="+mn-lt"/>
              </a:rPr>
              <a:t>, a </a:t>
            </a:r>
            <a:r>
              <a:rPr lang="en-GB" i="1" dirty="0" err="1">
                <a:latin typeface="+mn-lt"/>
              </a:rPr>
              <a:t>intensidade</a:t>
            </a:r>
            <a:r>
              <a:rPr lang="en-GB" i="1" dirty="0">
                <a:latin typeface="+mn-lt"/>
              </a:rPr>
              <a:t> e a </a:t>
            </a:r>
            <a:r>
              <a:rPr lang="en-GB" i="1" dirty="0" err="1">
                <a:latin typeface="+mn-lt"/>
              </a:rPr>
              <a:t>voltagem</a:t>
            </a:r>
            <a:r>
              <a:rPr lang="en-GB" i="1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em</a:t>
            </a:r>
            <a:r>
              <a:rPr lang="en-GB" i="1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circulação</a:t>
            </a:r>
            <a:r>
              <a:rPr lang="en-GB" i="1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também</a:t>
            </a:r>
            <a:r>
              <a:rPr lang="en-GB" i="1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variam</a:t>
            </a:r>
            <a:r>
              <a:rPr lang="en-GB" i="1" dirty="0">
                <a:latin typeface="+mn-lt"/>
              </a:rPr>
              <a:t>.</a:t>
            </a:r>
            <a:endParaRPr lang="it-IT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494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553200" y="768521"/>
            <a:ext cx="2211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  <a:hlinkClick r:id="rId5"/>
              </a:rPr>
              <a:t>www.aosong.com</a:t>
            </a:r>
            <a:endParaRPr lang="it-IT" sz="2000" dirty="0">
              <a:latin typeface="+mn-lt"/>
            </a:endParaRPr>
          </a:p>
          <a:p>
            <a:endParaRPr lang="en-GB" sz="20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6986" y="1270007"/>
            <a:ext cx="8565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+mn-lt"/>
              </a:rPr>
              <a:t>Este dispositivo integra um sensor de temperatura baseado num resistor NTC e num sensor de humidade resistivo</a:t>
            </a:r>
            <a:r>
              <a:rPr lang="en-GB" dirty="0">
                <a:latin typeface="+mn-lt"/>
              </a:rPr>
              <a:t>. </a:t>
            </a:r>
            <a:endParaRPr lang="it-IT" i="1" dirty="0">
              <a:latin typeface="+mn-lt"/>
            </a:endParaRPr>
          </a:p>
        </p:txBody>
      </p:sp>
      <p:grpSp>
        <p:nvGrpSpPr>
          <p:cNvPr id="17" name="Grupo 228"/>
          <p:cNvGrpSpPr/>
          <p:nvPr/>
        </p:nvGrpSpPr>
        <p:grpSpPr>
          <a:xfrm>
            <a:off x="4881074" y="1661620"/>
            <a:ext cx="3883723" cy="2563706"/>
            <a:chOff x="0" y="0"/>
            <a:chExt cx="2360295" cy="1486535"/>
          </a:xfrm>
        </p:grpSpPr>
        <p:pic>
          <p:nvPicPr>
            <p:cNvPr id="18" name="Imagen 2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60295" cy="1486535"/>
            </a:xfrm>
            <a:prstGeom prst="rect">
              <a:avLst/>
            </a:prstGeom>
          </p:spPr>
        </p:pic>
        <p:sp>
          <p:nvSpPr>
            <p:cNvPr id="19" name="Elipse 227"/>
            <p:cNvSpPr/>
            <p:nvPr/>
          </p:nvSpPr>
          <p:spPr>
            <a:xfrm>
              <a:off x="85061" y="925032"/>
              <a:ext cx="1317905" cy="466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CONTROLLER</a:t>
              </a:r>
              <a:endParaRPr lang="it-IT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42326" y="2521037"/>
            <a:ext cx="43943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+mn-lt"/>
              </a:rPr>
              <a:t>Deve também ter presente que o dispositivo inclui um controlador que lê as entradas analógicas do sensor de temperatura NTC e do sensor resistivo de humidade relativa, ou RH. Este dispositivo supervisiona os cálculos, ajustes, calibrações e processos necessários para fornecer ao Arduino informações precisas sempre que solicitadas.</a:t>
            </a:r>
            <a:endParaRPr lang="it-IT" dirty="0">
              <a:latin typeface="+mn-lt"/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 rot="1674257">
            <a:off x="4918800" y="4253736"/>
            <a:ext cx="21889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!</a:t>
            </a:r>
          </a:p>
        </p:txBody>
      </p:sp>
      <p:sp>
        <p:nvSpPr>
          <p:cNvPr id="15" name="Τίτλος 1">
            <a:extLst>
              <a:ext uri="{FF2B5EF4-FFF2-40B4-BE49-F238E27FC236}">
                <a16:creationId xmlns:a16="http://schemas.microsoft.com/office/drawing/2014/main" id="{38371A16-9A9E-41C8-93E1-F71DC10E12B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DHT11</a:t>
            </a:r>
            <a:endParaRPr lang="el-GR" sz="2900" dirty="0"/>
          </a:p>
        </p:txBody>
      </p:sp>
    </p:spTree>
    <p:extLst>
      <p:ext uri="{BB962C8B-B14F-4D97-AF65-F5344CB8AC3E}">
        <p14:creationId xmlns:p14="http://schemas.microsoft.com/office/powerpoint/2010/main" val="328808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6808" y="4791122"/>
            <a:ext cx="696858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Voltagem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fornecimento</a:t>
            </a:r>
            <a:r>
              <a:rPr lang="en-GB" dirty="0">
                <a:latin typeface="+mn-lt"/>
              </a:rPr>
              <a:t>: 3.5 – 5 V </a:t>
            </a:r>
            <a:endParaRPr lang="it-IT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Consumo</a:t>
            </a:r>
            <a:r>
              <a:rPr lang="en-GB" dirty="0">
                <a:latin typeface="+mn-lt"/>
              </a:rPr>
              <a:t>: 0.3 mA </a:t>
            </a:r>
            <a:r>
              <a:rPr lang="en-GB" dirty="0" err="1">
                <a:latin typeface="+mn-lt"/>
              </a:rPr>
              <a:t>durante</a:t>
            </a:r>
            <a:r>
              <a:rPr lang="en-GB" dirty="0">
                <a:latin typeface="+mn-lt"/>
              </a:rPr>
              <a:t> a </a:t>
            </a:r>
            <a:r>
              <a:rPr lang="en-GB" dirty="0" err="1">
                <a:latin typeface="+mn-lt"/>
              </a:rPr>
              <a:t>medição</a:t>
            </a:r>
            <a:r>
              <a:rPr lang="en-GB" dirty="0">
                <a:latin typeface="+mn-lt"/>
              </a:rPr>
              <a:t> e 60 µA </a:t>
            </a:r>
            <a:r>
              <a:rPr lang="en-GB" dirty="0" err="1">
                <a:latin typeface="+mn-lt"/>
              </a:rPr>
              <a:t>na</a:t>
            </a:r>
            <a:r>
              <a:rPr lang="en-GB" dirty="0">
                <a:latin typeface="+mn-lt"/>
              </a:rPr>
              <a:t> restante. </a:t>
            </a:r>
            <a:endParaRPr lang="it-IT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Período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amostra</a:t>
            </a:r>
            <a:r>
              <a:rPr lang="en-GB" dirty="0">
                <a:latin typeface="+mn-lt"/>
              </a:rPr>
              <a:t>: </a:t>
            </a:r>
            <a:r>
              <a:rPr lang="en-GB" dirty="0" err="1">
                <a:latin typeface="+mn-lt"/>
              </a:rPr>
              <a:t>mais</a:t>
            </a:r>
            <a:r>
              <a:rPr lang="en-GB" dirty="0">
                <a:latin typeface="+mn-lt"/>
              </a:rPr>
              <a:t> do que 2 </a:t>
            </a:r>
            <a:r>
              <a:rPr lang="en-GB" dirty="0" err="1">
                <a:latin typeface="+mn-lt"/>
              </a:rPr>
              <a:t>segundos</a:t>
            </a:r>
            <a:r>
              <a:rPr lang="en-GB" dirty="0">
                <a:latin typeface="+mn-lt"/>
              </a:rPr>
              <a:t> </a:t>
            </a:r>
            <a:endParaRPr lang="it-IT" dirty="0">
              <a:latin typeface="+mn-lt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27171"/>
              </p:ext>
            </p:extLst>
          </p:nvPr>
        </p:nvGraphicFramePr>
        <p:xfrm>
          <a:off x="663678" y="974751"/>
          <a:ext cx="7816644" cy="3303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PARÂMETRO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HUMIDADE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TEMPERATURA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 err="1">
                          <a:effectLst/>
                        </a:rPr>
                        <a:t>Resolução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8 bits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8 bits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 err="1">
                          <a:effectLst/>
                        </a:rPr>
                        <a:t>Repetição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± 1% RH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± 0.2ºC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Rigor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±5% </a:t>
                      </a:r>
                      <a:r>
                        <a:rPr lang="en-GB" sz="1000" dirty="0" err="1">
                          <a:effectLst/>
                        </a:rPr>
                        <a:t>até</a:t>
                      </a:r>
                      <a:r>
                        <a:rPr lang="en-GB" sz="1000" dirty="0">
                          <a:effectLst/>
                        </a:rPr>
                        <a:t> 25ºC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± 1ºC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Velocidade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20% -90% de RH a 25ºC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0ºC – 50 ºC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F78A8333-B28E-4EF7-8BE9-79119CA3DD5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DHT11 </a:t>
            </a:r>
            <a:r>
              <a:rPr lang="en-US" sz="2800" dirty="0"/>
              <a:t>– </a:t>
            </a:r>
            <a:r>
              <a:rPr lang="en-US" sz="2800" dirty="0" err="1"/>
              <a:t>características</a:t>
            </a:r>
            <a:endParaRPr lang="el-GR" sz="2900" dirty="0"/>
          </a:p>
        </p:txBody>
      </p:sp>
    </p:spTree>
    <p:extLst>
      <p:ext uri="{BB962C8B-B14F-4D97-AF65-F5344CB8AC3E}">
        <p14:creationId xmlns:p14="http://schemas.microsoft.com/office/powerpoint/2010/main" val="190308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6808" y="4791122"/>
            <a:ext cx="696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1. GND: </a:t>
            </a:r>
            <a:endParaRPr lang="it-IT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2. +5V: </a:t>
            </a:r>
            <a:r>
              <a:rPr lang="en-GB" sz="2000" dirty="0" err="1">
                <a:latin typeface="+mn-lt"/>
              </a:rPr>
              <a:t>voltagem</a:t>
            </a:r>
            <a:r>
              <a:rPr lang="en-GB" sz="2000" dirty="0">
                <a:latin typeface="+mn-lt"/>
              </a:rPr>
              <a:t> + 5V </a:t>
            </a:r>
            <a:endParaRPr lang="it-IT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3. DATA: </a:t>
            </a:r>
            <a:r>
              <a:rPr lang="en-GB" sz="2000" dirty="0" err="1">
                <a:latin typeface="+mn-lt"/>
              </a:rPr>
              <a:t>Saída</a:t>
            </a:r>
            <a:r>
              <a:rPr lang="en-GB" sz="2000" dirty="0">
                <a:latin typeface="+mn-lt"/>
              </a:rPr>
              <a:t> da </a:t>
            </a:r>
            <a:r>
              <a:rPr lang="en-GB" sz="2000" dirty="0" err="1">
                <a:latin typeface="+mn-lt"/>
              </a:rPr>
              <a:t>informação</a:t>
            </a:r>
            <a:r>
              <a:rPr lang="en-GB" sz="2000" dirty="0">
                <a:latin typeface="+mn-lt"/>
              </a:rPr>
              <a:t> (</a:t>
            </a:r>
            <a:r>
              <a:rPr lang="en-GB" sz="2000" dirty="0" err="1">
                <a:latin typeface="+mn-lt"/>
              </a:rPr>
              <a:t>humidade</a:t>
            </a:r>
            <a:r>
              <a:rPr lang="en-GB" sz="2000" dirty="0">
                <a:latin typeface="+mn-lt"/>
              </a:rPr>
              <a:t> e </a:t>
            </a:r>
            <a:r>
              <a:rPr lang="en-GB" sz="2000" dirty="0" err="1">
                <a:latin typeface="+mn-lt"/>
              </a:rPr>
              <a:t>temperatura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relativas</a:t>
            </a:r>
            <a:r>
              <a:rPr lang="en-GB" sz="2000" dirty="0">
                <a:latin typeface="+mn-lt"/>
              </a:rPr>
              <a:t>) </a:t>
            </a:r>
            <a:endParaRPr lang="it-IT" sz="2000" dirty="0">
              <a:latin typeface="+mn-lt"/>
            </a:endParaRPr>
          </a:p>
        </p:txBody>
      </p:sp>
      <p:pic>
        <p:nvPicPr>
          <p:cNvPr id="11" name="Imagen 23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19" y="2550228"/>
            <a:ext cx="4037162" cy="16451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4684" y="1232099"/>
            <a:ext cx="3480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O DHT11 </a:t>
            </a:r>
            <a:r>
              <a:rPr lang="en-GB" sz="2000" dirty="0" err="1">
                <a:latin typeface="+mn-lt"/>
              </a:rPr>
              <a:t>vem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instalado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num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pequeno</a:t>
            </a:r>
            <a:r>
              <a:rPr lang="en-GB" sz="2000" dirty="0">
                <a:latin typeface="+mn-lt"/>
              </a:rPr>
              <a:t> Quadro </a:t>
            </a:r>
            <a:r>
              <a:rPr lang="en-GB" sz="2000" dirty="0" err="1">
                <a:latin typeface="+mn-lt"/>
              </a:rPr>
              <a:t>impresso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ou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num</a:t>
            </a:r>
            <a:r>
              <a:rPr lang="en-GB" sz="2000" dirty="0">
                <a:latin typeface="+mn-lt"/>
              </a:rPr>
              <a:t> modulo que </a:t>
            </a:r>
            <a:r>
              <a:rPr lang="en-GB" sz="2000" dirty="0" err="1">
                <a:latin typeface="+mn-lt"/>
              </a:rPr>
              <a:t>facilita</a:t>
            </a:r>
            <a:r>
              <a:rPr lang="en-GB" sz="2000" dirty="0">
                <a:latin typeface="+mn-lt"/>
              </a:rPr>
              <a:t> a </a:t>
            </a:r>
            <a:r>
              <a:rPr lang="en-GB" sz="2000" dirty="0" err="1">
                <a:latin typeface="+mn-lt"/>
              </a:rPr>
              <a:t>sua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ligação</a:t>
            </a:r>
            <a:r>
              <a:rPr lang="en-GB" sz="2000" dirty="0">
                <a:latin typeface="+mn-lt"/>
              </a:rPr>
              <a:t>. </a:t>
            </a:r>
            <a:endParaRPr lang="it-IT" sz="2000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60142" y="1232099"/>
            <a:ext cx="312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6"/>
              </a:rPr>
              <a:t>www.microbot.it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Ref. N. MR003-005.1</a:t>
            </a:r>
            <a:endParaRPr lang="it-IT" dirty="0">
              <a:latin typeface="+mn-lt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2FE87E66-DD9D-4F5C-ABD6-754DB2AE7A54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DHT11 </a:t>
            </a:r>
            <a:r>
              <a:rPr lang="en-US" sz="2800" dirty="0"/>
              <a:t>– </a:t>
            </a:r>
            <a:r>
              <a:rPr lang="en-US" sz="2800" dirty="0" err="1"/>
              <a:t>introdução</a:t>
            </a:r>
            <a:endParaRPr lang="el-GR" sz="2900" dirty="0"/>
          </a:p>
        </p:txBody>
      </p:sp>
    </p:spTree>
    <p:extLst>
      <p:ext uri="{BB962C8B-B14F-4D97-AF65-F5344CB8AC3E}">
        <p14:creationId xmlns:p14="http://schemas.microsoft.com/office/powerpoint/2010/main" val="308989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40858" y="5027000"/>
            <a:ext cx="788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+mn-lt"/>
              </a:rPr>
              <a:t>Existe uma vasta gama de dispositivos de 1-fio no mercado</a:t>
            </a:r>
            <a:r>
              <a:rPr lang="en-GB" sz="2000" dirty="0">
                <a:latin typeface="+mn-lt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7526" y="1106072"/>
            <a:ext cx="5605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+mn-lt"/>
              </a:rPr>
              <a:t>O Arduino pode comunicar com um vasto número de dispositivos como este sensor, e outros, usando apenas um pin.</a:t>
            </a:r>
            <a:r>
              <a:rPr lang="en-GB" sz="2000" dirty="0">
                <a:latin typeface="+mn-lt"/>
              </a:rPr>
              <a:t> </a:t>
            </a:r>
            <a:endParaRPr lang="it-IT" sz="2000" dirty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33748" y="94016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1-wire</a:t>
            </a:r>
          </a:p>
        </p:txBody>
      </p:sp>
      <p:pic>
        <p:nvPicPr>
          <p:cNvPr id="13" name="Imagen 232"/>
          <p:cNvPicPr/>
          <p:nvPr/>
        </p:nvPicPr>
        <p:blipFill>
          <a:blip r:embed="rId5"/>
          <a:stretch>
            <a:fillRect/>
          </a:stretch>
        </p:blipFill>
        <p:spPr>
          <a:xfrm>
            <a:off x="1044616" y="2387790"/>
            <a:ext cx="6801526" cy="1853767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392C4426-C14A-47B6-A9A5-350D1B23CFF5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DHT11 </a:t>
            </a:r>
            <a:r>
              <a:rPr lang="en-US" sz="2800" dirty="0"/>
              <a:t>– 1-comunicação com 1-fio</a:t>
            </a:r>
            <a:endParaRPr lang="el-GR" sz="2900" dirty="0"/>
          </a:p>
        </p:txBody>
      </p:sp>
    </p:spTree>
    <p:extLst>
      <p:ext uri="{BB962C8B-B14F-4D97-AF65-F5344CB8AC3E}">
        <p14:creationId xmlns:p14="http://schemas.microsoft.com/office/powerpoint/2010/main" val="400209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4422" y="4314026"/>
            <a:ext cx="788625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+mn-lt"/>
              </a:rPr>
              <a:t>Quando o controlador hospedeiro, o Arduino, solicita dados do sensor, este último devolve 40 bits (5 bytes) de dados através do pin de dados. O primeiro byte é um inteiro que representa a humidade relativa como percentagem (% Rh) e o terceiro é a temperatura em graus Celsius. Os bytes 2 e 4 devolvem 0x00. São usados por outras versões do sensor com maior resolução para expressar a parte fracionária da humidade e da temperatura. O byte 5 representa o Checksum</a:t>
            </a:r>
            <a:r>
              <a:rPr lang="en-GB" sz="2000" dirty="0">
                <a:latin typeface="+mn-lt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8294" y="760096"/>
            <a:ext cx="835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+mn-lt"/>
              </a:rPr>
              <a:t>Como o nosso sensor DHT11 comunica com o controlador Arduino através de um único cabo ou pin...</a:t>
            </a:r>
            <a:endParaRPr lang="it-IT" sz="2000" b="1" dirty="0">
              <a:latin typeface="+mn-lt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39470"/>
              </p:ext>
            </p:extLst>
          </p:nvPr>
        </p:nvGraphicFramePr>
        <p:xfrm>
          <a:off x="742717" y="1467982"/>
          <a:ext cx="7647648" cy="2736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4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DADOS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Byte 1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Byte 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Byte 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Byte 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Byte 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 err="1">
                          <a:effectLst/>
                        </a:rPr>
                        <a:t>Binário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0011 1100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0000 0000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0001 0010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0000 0000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0100 1110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Hexadecimal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0x3C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0x00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0x12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0x00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0x4E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Decimal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60 %RH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18 ºC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78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id="{E420F2D7-71A6-41FF-88B5-DC4C0028420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DHT11 </a:t>
            </a:r>
            <a:r>
              <a:rPr lang="en-US" sz="2800" dirty="0"/>
              <a:t>– 1-comunicação com 1-fio</a:t>
            </a:r>
            <a:endParaRPr lang="el-GR" sz="2900" dirty="0"/>
          </a:p>
        </p:txBody>
      </p:sp>
    </p:spTree>
    <p:extLst>
      <p:ext uri="{BB962C8B-B14F-4D97-AF65-F5344CB8AC3E}">
        <p14:creationId xmlns:p14="http://schemas.microsoft.com/office/powerpoint/2010/main" val="164970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8294" y="760096"/>
            <a:ext cx="835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É </a:t>
            </a:r>
            <a:r>
              <a:rPr lang="en-GB" sz="2000" dirty="0" err="1">
                <a:latin typeface="+mn-lt"/>
              </a:rPr>
              <a:t>sempre</a:t>
            </a:r>
            <a:r>
              <a:rPr lang="en-GB" sz="2000" dirty="0">
                <a:latin typeface="+mn-lt"/>
              </a:rPr>
              <a:t> o </a:t>
            </a:r>
            <a:r>
              <a:rPr lang="en-GB" sz="2000" dirty="0" err="1">
                <a:latin typeface="+mn-lt"/>
              </a:rPr>
              <a:t>controlador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hospedeiro</a:t>
            </a:r>
            <a:r>
              <a:rPr lang="en-GB" sz="2000" dirty="0">
                <a:latin typeface="+mn-lt"/>
              </a:rPr>
              <a:t>, Arduino, que </a:t>
            </a:r>
            <a:r>
              <a:rPr lang="en-GB" sz="2000" dirty="0" err="1">
                <a:latin typeface="+mn-lt"/>
              </a:rPr>
              <a:t>desempenha</a:t>
            </a:r>
            <a:r>
              <a:rPr lang="en-GB" sz="2000" dirty="0">
                <a:latin typeface="+mn-lt"/>
              </a:rPr>
              <a:t> a </a:t>
            </a:r>
            <a:r>
              <a:rPr lang="en-GB" sz="2000" dirty="0" err="1">
                <a:latin typeface="+mn-lt"/>
              </a:rPr>
              <a:t>sequência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inicial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sempre</a:t>
            </a:r>
            <a:r>
              <a:rPr lang="en-GB" sz="2000" dirty="0">
                <a:latin typeface="+mn-lt"/>
              </a:rPr>
              <a:t> que </a:t>
            </a:r>
            <a:r>
              <a:rPr lang="en-GB" sz="2000" dirty="0" err="1">
                <a:latin typeface="+mn-lt"/>
              </a:rPr>
              <a:t>precisa</a:t>
            </a:r>
            <a:r>
              <a:rPr lang="en-GB" sz="2000" dirty="0">
                <a:latin typeface="+mn-lt"/>
              </a:rPr>
              <a:t> de dados do sensor. </a:t>
            </a:r>
          </a:p>
          <a:p>
            <a:r>
              <a:rPr lang="en-GB" sz="2000" dirty="0">
                <a:latin typeface="+mn-lt"/>
              </a:rPr>
              <a:t>Segue-se a forma </a:t>
            </a:r>
            <a:r>
              <a:rPr lang="en-GB" sz="2000" dirty="0" err="1">
                <a:latin typeface="+mn-lt"/>
              </a:rPr>
              <a:t>como</a:t>
            </a:r>
            <a:r>
              <a:rPr lang="en-GB" sz="2000" dirty="0">
                <a:latin typeface="+mn-lt"/>
              </a:rPr>
              <a:t> o </a:t>
            </a:r>
            <a:r>
              <a:rPr lang="en-GB" sz="2000" dirty="0" err="1">
                <a:latin typeface="+mn-lt"/>
              </a:rPr>
              <a:t>nosso</a:t>
            </a:r>
            <a:r>
              <a:rPr lang="en-GB" sz="2000" dirty="0">
                <a:latin typeface="+mn-lt"/>
              </a:rPr>
              <a:t> DHT11 o </a:t>
            </a:r>
            <a:r>
              <a:rPr lang="en-GB" sz="2000" dirty="0" err="1">
                <a:latin typeface="+mn-lt"/>
              </a:rPr>
              <a:t>fazt</a:t>
            </a:r>
            <a:r>
              <a:rPr lang="en-GB" sz="2000" dirty="0">
                <a:latin typeface="+mn-lt"/>
              </a:rPr>
              <a:t>: </a:t>
            </a:r>
            <a:endParaRPr lang="it-IT" sz="2000" dirty="0"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197510" y="1899488"/>
            <a:ext cx="5182310" cy="2958002"/>
            <a:chOff x="0" y="0"/>
            <a:chExt cx="3933825" cy="1955283"/>
          </a:xfrm>
        </p:grpSpPr>
        <p:pic>
          <p:nvPicPr>
            <p:cNvPr id="12" name="Imagen 23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33825" cy="1369695"/>
            </a:xfrm>
            <a:prstGeom prst="rect">
              <a:avLst/>
            </a:prstGeom>
          </p:spPr>
        </p:pic>
        <p:sp>
          <p:nvSpPr>
            <p:cNvPr id="13" name="Rectángulo 238"/>
            <p:cNvSpPr/>
            <p:nvPr/>
          </p:nvSpPr>
          <p:spPr>
            <a:xfrm>
              <a:off x="238125" y="1381125"/>
              <a:ext cx="1435100" cy="5741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Signal from the Arduino controller (host)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ángulo 239"/>
            <p:cNvSpPr/>
            <p:nvPr/>
          </p:nvSpPr>
          <p:spPr>
            <a:xfrm>
              <a:off x="2095500" y="1381125"/>
              <a:ext cx="1392865" cy="31897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Signal from the sensor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947596" y="5079366"/>
            <a:ext cx="72488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+mn-lt"/>
              </a:rPr>
              <a:t>Depois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desta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troca</a:t>
            </a:r>
            <a:r>
              <a:rPr lang="en-GB" dirty="0">
                <a:latin typeface="+mn-lt"/>
              </a:rPr>
              <a:t>, o DHT11 </a:t>
            </a:r>
            <a:r>
              <a:rPr lang="en-GB" dirty="0" err="1">
                <a:latin typeface="+mn-lt"/>
              </a:rPr>
              <a:t>começa</a:t>
            </a:r>
            <a:r>
              <a:rPr lang="en-GB" dirty="0">
                <a:latin typeface="+mn-lt"/>
              </a:rPr>
              <a:t> a </a:t>
            </a:r>
            <a:r>
              <a:rPr lang="en-GB" dirty="0" err="1">
                <a:latin typeface="+mn-lt"/>
              </a:rPr>
              <a:t>transmitir</a:t>
            </a:r>
            <a:r>
              <a:rPr lang="en-GB" dirty="0">
                <a:latin typeface="+mn-lt"/>
              </a:rPr>
              <a:t> 40 bits de dados dos </a:t>
            </a:r>
            <a:r>
              <a:rPr lang="en-GB" dirty="0" err="1">
                <a:latin typeface="+mn-lt"/>
              </a:rPr>
              <a:t>seus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sensores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internos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humidade</a:t>
            </a:r>
            <a:r>
              <a:rPr lang="en-GB" dirty="0">
                <a:latin typeface="+mn-lt"/>
              </a:rPr>
              <a:t> e </a:t>
            </a:r>
            <a:r>
              <a:rPr lang="en-GB" dirty="0" err="1">
                <a:latin typeface="+mn-lt"/>
              </a:rPr>
              <a:t>temperatura</a:t>
            </a:r>
            <a:r>
              <a:rPr lang="en-GB" dirty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endParaRPr lang="it-IT" dirty="0"/>
          </a:p>
        </p:txBody>
      </p:sp>
      <p:sp>
        <p:nvSpPr>
          <p:cNvPr id="15" name="Τίτλος 1">
            <a:extLst>
              <a:ext uri="{FF2B5EF4-FFF2-40B4-BE49-F238E27FC236}">
                <a16:creationId xmlns:a16="http://schemas.microsoft.com/office/drawing/2014/main" id="{9A9DC5F2-F84B-4EB2-B40E-7B63F741A3E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DHT11 </a:t>
            </a:r>
            <a:r>
              <a:rPr lang="en-US" sz="2800" dirty="0"/>
              <a:t>- </a:t>
            </a:r>
            <a:r>
              <a:rPr lang="en-US" sz="2800" dirty="0" err="1"/>
              <a:t>comunicação</a:t>
            </a:r>
            <a:r>
              <a:rPr lang="en-US" sz="2800" dirty="0"/>
              <a:t> com 1-fio</a:t>
            </a:r>
            <a:endParaRPr lang="el-GR" sz="2900" dirty="0"/>
          </a:p>
        </p:txBody>
      </p:sp>
    </p:spTree>
    <p:extLst>
      <p:ext uri="{BB962C8B-B14F-4D97-AF65-F5344CB8AC3E}">
        <p14:creationId xmlns:p14="http://schemas.microsoft.com/office/powerpoint/2010/main" val="250903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Objetivo</a:t>
            </a:r>
            <a:r>
              <a:rPr lang="en-US" sz="3600" dirty="0"/>
              <a:t> e </a:t>
            </a:r>
            <a:r>
              <a:rPr lang="en-US" sz="3600" dirty="0" err="1"/>
              <a:t>Conteúdos</a:t>
            </a:r>
            <a:r>
              <a:rPr lang="en-US" sz="3600" dirty="0"/>
              <a:t>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sensores</a:t>
            </a:r>
            <a:r>
              <a:rPr lang="en-US" dirty="0"/>
              <a:t> que </a:t>
            </a:r>
            <a:r>
              <a:rPr lang="en-US" dirty="0" err="1"/>
              <a:t>medem</a:t>
            </a:r>
            <a:r>
              <a:rPr lang="en-US" dirty="0"/>
              <a:t> a </a:t>
            </a:r>
            <a:r>
              <a:rPr lang="en-US" dirty="0" err="1"/>
              <a:t>humidade</a:t>
            </a:r>
            <a:r>
              <a:rPr lang="en-US" dirty="0"/>
              <a:t> e a </a:t>
            </a:r>
            <a:r>
              <a:rPr lang="en-US" dirty="0" err="1"/>
              <a:t>temperatura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746648" y="3296341"/>
            <a:ext cx="7146689" cy="2216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/>
              <a:t>Acelerómetro</a:t>
            </a:r>
            <a:endParaRPr lang="en-US" sz="20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/>
              <a:t>Tipos</a:t>
            </a:r>
            <a:r>
              <a:rPr lang="en-US" sz="2000" dirty="0"/>
              <a:t> de </a:t>
            </a:r>
            <a:r>
              <a:rPr lang="en-US" sz="2000" dirty="0" err="1"/>
              <a:t>acelerómetros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/>
              <a:t>Sensores</a:t>
            </a:r>
            <a:r>
              <a:rPr lang="en-US" sz="2000" dirty="0"/>
              <a:t> de </a:t>
            </a:r>
            <a:r>
              <a:rPr lang="en-US" sz="2000" dirty="0" err="1"/>
              <a:t>temperatura</a:t>
            </a:r>
            <a:r>
              <a:rPr lang="en-US" sz="2000" dirty="0"/>
              <a:t> NTC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/>
              <a:t>Sensores</a:t>
            </a:r>
            <a:r>
              <a:rPr lang="en-US" sz="2000" dirty="0"/>
              <a:t> de </a:t>
            </a:r>
            <a:r>
              <a:rPr lang="en-US" sz="2000" dirty="0" err="1"/>
              <a:t>humidade</a:t>
            </a:r>
            <a:endParaRPr lang="en-US" sz="20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/>
              <a:t>Sensor DHT11</a:t>
            </a:r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932337" y="830883"/>
            <a:ext cx="970137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829743" y="2388363"/>
            <a:ext cx="1175322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Conteúdos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014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DHT11 </a:t>
            </a:r>
            <a:r>
              <a:rPr lang="en-US" sz="2800" dirty="0"/>
              <a:t>- </a:t>
            </a:r>
            <a:r>
              <a:rPr lang="en-US" sz="2800" dirty="0" err="1"/>
              <a:t>comunicação</a:t>
            </a:r>
            <a:r>
              <a:rPr lang="en-US" sz="2800" dirty="0"/>
              <a:t> com 1-fio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8294" y="760096"/>
            <a:ext cx="835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Agora, o Arduino </a:t>
            </a:r>
            <a:r>
              <a:rPr lang="en-GB" sz="2000" dirty="0" err="1">
                <a:latin typeface="+mn-lt"/>
              </a:rPr>
              <a:t>recolhe</a:t>
            </a:r>
            <a:r>
              <a:rPr lang="en-GB" sz="2000" dirty="0">
                <a:latin typeface="+mn-lt"/>
              </a:rPr>
              <a:t> e </a:t>
            </a:r>
            <a:r>
              <a:rPr lang="en-GB" sz="2000" dirty="0" err="1">
                <a:latin typeface="+mn-lt"/>
              </a:rPr>
              <a:t>controla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os</a:t>
            </a:r>
            <a:r>
              <a:rPr lang="en-GB" sz="2000" dirty="0">
                <a:latin typeface="+mn-lt"/>
              </a:rPr>
              <a:t> dados…</a:t>
            </a:r>
            <a:endParaRPr lang="it-IT" sz="2000" dirty="0">
              <a:latin typeface="+mn-lt"/>
            </a:endParaRPr>
          </a:p>
        </p:txBody>
      </p:sp>
      <p:pic>
        <p:nvPicPr>
          <p:cNvPr id="15" name="Imagen 24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4" y="1226671"/>
            <a:ext cx="4804145" cy="2934929"/>
          </a:xfrm>
          <a:prstGeom prst="rect">
            <a:avLst/>
          </a:prstGeom>
        </p:spPr>
      </p:pic>
      <p:pic>
        <p:nvPicPr>
          <p:cNvPr id="16" name="Imagen 24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66" y="4228066"/>
            <a:ext cx="4247536" cy="22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1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SENSOR DHT11 </a:t>
            </a:r>
            <a:r>
              <a:rPr lang="en-US" sz="2800" dirty="0"/>
              <a:t>– a </a:t>
            </a:r>
            <a:r>
              <a:rPr lang="en-US" sz="2800" dirty="0" err="1"/>
              <a:t>biblioteca</a:t>
            </a:r>
            <a:r>
              <a:rPr lang="en-US" sz="2800" dirty="0"/>
              <a:t> DHT11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8294" y="760096"/>
            <a:ext cx="835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n-lt"/>
                <a:hlinkClick r:id="rId5"/>
              </a:rPr>
              <a:t>http://www.microbot.it/sketches/DHT11.zip</a:t>
            </a:r>
            <a:endParaRPr lang="en-GB" sz="2000" dirty="0">
              <a:latin typeface="+mn-lt"/>
            </a:endParaRPr>
          </a:p>
          <a:p>
            <a:pPr algn="ctr"/>
            <a:endParaRPr lang="it-IT" sz="20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8294" y="1843548"/>
            <a:ext cx="83585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b="1" dirty="0">
                <a:latin typeface="+mn-lt"/>
              </a:rPr>
              <a:t>A função read()</a:t>
            </a:r>
          </a:p>
          <a:p>
            <a:r>
              <a:rPr lang="en-GB" b="1" dirty="0" err="1">
                <a:latin typeface="+mn-lt"/>
              </a:rPr>
              <a:t>Sintaxe</a:t>
            </a:r>
            <a:r>
              <a:rPr lang="en-GB" dirty="0">
                <a:latin typeface="+mn-lt"/>
              </a:rPr>
              <a:t>: </a:t>
            </a:r>
            <a:endParaRPr lang="it-IT" dirty="0">
              <a:latin typeface="+mn-lt"/>
            </a:endParaRPr>
          </a:p>
          <a:p>
            <a:r>
              <a:rPr lang="en-GB" i="1" dirty="0">
                <a:latin typeface="+mn-lt"/>
              </a:rPr>
              <a:t>read(pin); </a:t>
            </a:r>
            <a:endParaRPr lang="it-IT" dirty="0">
              <a:latin typeface="+mn-lt"/>
            </a:endParaRPr>
          </a:p>
          <a:p>
            <a:r>
              <a:rPr lang="en-GB" i="1" dirty="0">
                <a:latin typeface="+mn-lt"/>
              </a:rPr>
              <a:t>pin:</a:t>
            </a:r>
            <a:r>
              <a:rPr lang="en-GB" dirty="0">
                <a:latin typeface="+mn-lt"/>
              </a:rPr>
              <a:t> </a:t>
            </a:r>
            <a:r>
              <a:rPr lang="pt-PT" dirty="0">
                <a:latin typeface="+mn-lt"/>
              </a:rPr>
              <a:t>o pin de dados que está ligado ao sensor DHT11; os dados são recebidos aqui</a:t>
            </a:r>
            <a:r>
              <a:rPr lang="en-GB" dirty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r>
              <a:rPr lang="en-GB" b="1" dirty="0" err="1">
                <a:latin typeface="+mn-lt"/>
              </a:rPr>
              <a:t>Devolução</a:t>
            </a:r>
            <a:r>
              <a:rPr lang="en-GB" dirty="0">
                <a:latin typeface="+mn-lt"/>
              </a:rPr>
              <a:t>: </a:t>
            </a:r>
            <a:endParaRPr lang="it-IT" dirty="0">
              <a:latin typeface="+mn-lt"/>
            </a:endParaRPr>
          </a:p>
          <a:p>
            <a:r>
              <a:rPr lang="en-GB" dirty="0">
                <a:latin typeface="+mn-lt"/>
              </a:rPr>
              <a:t>0: </a:t>
            </a:r>
            <a:r>
              <a:rPr lang="en-GB" dirty="0" err="1">
                <a:latin typeface="+mn-lt"/>
              </a:rPr>
              <a:t>Leitura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correta</a:t>
            </a:r>
            <a:r>
              <a:rPr lang="en-GB" dirty="0">
                <a:latin typeface="+mn-lt"/>
              </a:rPr>
              <a:t> do </a:t>
            </a:r>
            <a:r>
              <a:rPr lang="en-GB" dirty="0" err="1">
                <a:latin typeface="+mn-lt"/>
              </a:rPr>
              <a:t>aparelho</a:t>
            </a:r>
            <a:endParaRPr lang="it-IT" dirty="0">
              <a:latin typeface="+mn-lt"/>
            </a:endParaRPr>
          </a:p>
          <a:p>
            <a:r>
              <a:rPr lang="en-GB" dirty="0">
                <a:latin typeface="+mn-lt"/>
              </a:rPr>
              <a:t>-1: </a:t>
            </a:r>
            <a:r>
              <a:rPr lang="en-GB" dirty="0" err="1">
                <a:latin typeface="+mn-lt"/>
              </a:rPr>
              <a:t>Erro</a:t>
            </a:r>
            <a:r>
              <a:rPr lang="en-GB" dirty="0">
                <a:latin typeface="+mn-lt"/>
              </a:rPr>
              <a:t> de checksum. A </a:t>
            </a:r>
            <a:r>
              <a:rPr lang="en-GB" dirty="0" err="1">
                <a:latin typeface="+mn-lt"/>
              </a:rPr>
              <a:t>informação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recebida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está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incorreta</a:t>
            </a:r>
            <a:r>
              <a:rPr lang="en-GB" dirty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r>
              <a:rPr lang="en-GB" dirty="0">
                <a:latin typeface="+mn-lt"/>
              </a:rPr>
              <a:t>-2:  Timeout. O tempo </a:t>
            </a:r>
            <a:r>
              <a:rPr lang="en-GB" dirty="0" err="1">
                <a:latin typeface="+mn-lt"/>
              </a:rPr>
              <a:t>excedeu</a:t>
            </a:r>
            <a:r>
              <a:rPr lang="en-GB" dirty="0">
                <a:latin typeface="+mn-lt"/>
              </a:rPr>
              <a:t> o </a:t>
            </a:r>
            <a:r>
              <a:rPr lang="en-GB" dirty="0" err="1">
                <a:latin typeface="+mn-lt"/>
              </a:rPr>
              <a:t>limite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sem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resposta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erro</a:t>
            </a:r>
            <a:r>
              <a:rPr lang="en-GB" dirty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r>
              <a:rPr lang="en-GB" dirty="0">
                <a:latin typeface="+mn-lt"/>
              </a:rPr>
              <a:t>-3: </a:t>
            </a:r>
            <a:r>
              <a:rPr lang="en-GB" dirty="0" err="1">
                <a:latin typeface="+mn-lt"/>
              </a:rPr>
              <a:t>Ocupado</a:t>
            </a:r>
            <a:r>
              <a:rPr lang="en-GB" dirty="0">
                <a:latin typeface="+mn-lt"/>
              </a:rPr>
              <a:t>. </a:t>
            </a:r>
            <a:r>
              <a:rPr lang="en-GB" dirty="0" err="1">
                <a:latin typeface="+mn-lt"/>
              </a:rPr>
              <a:t>Erro</a:t>
            </a:r>
            <a:r>
              <a:rPr lang="en-GB" dirty="0">
                <a:latin typeface="+mn-lt"/>
              </a:rPr>
              <a:t>, a </a:t>
            </a:r>
            <a:r>
              <a:rPr lang="en-GB" dirty="0" err="1">
                <a:latin typeface="+mn-lt"/>
              </a:rPr>
              <a:t>linha</a:t>
            </a:r>
            <a:r>
              <a:rPr lang="en-GB" dirty="0">
                <a:latin typeface="+mn-lt"/>
              </a:rPr>
              <a:t> de dados </a:t>
            </a:r>
            <a:r>
              <a:rPr lang="en-GB" dirty="0" err="1">
                <a:latin typeface="+mn-lt"/>
              </a:rPr>
              <a:t>está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ocupada</a:t>
            </a:r>
            <a:r>
              <a:rPr lang="en-GB" dirty="0">
                <a:latin typeface="+mn-lt"/>
              </a:rPr>
              <a:t> (</a:t>
            </a:r>
            <a:r>
              <a:rPr lang="en-GB" dirty="0" err="1">
                <a:latin typeface="+mn-lt"/>
              </a:rPr>
              <a:t>possivelmente</a:t>
            </a:r>
            <a:r>
              <a:rPr lang="en-GB" dirty="0">
                <a:latin typeface="+mn-lt"/>
              </a:rPr>
              <a:t> a ser </a:t>
            </a:r>
            <a:r>
              <a:rPr lang="en-GB" dirty="0" err="1">
                <a:latin typeface="+mn-lt"/>
              </a:rPr>
              <a:t>utilizada</a:t>
            </a:r>
            <a:r>
              <a:rPr lang="en-GB" dirty="0">
                <a:latin typeface="+mn-lt"/>
              </a:rPr>
              <a:t> por outro </a:t>
            </a:r>
            <a:r>
              <a:rPr lang="en-GB" dirty="0" err="1">
                <a:latin typeface="+mn-lt"/>
              </a:rPr>
              <a:t>equipamento</a:t>
            </a:r>
            <a:r>
              <a:rPr lang="en-GB" dirty="0">
                <a:latin typeface="+mn-lt"/>
              </a:rPr>
              <a:t>). </a:t>
            </a:r>
            <a:endParaRPr lang="it-IT" dirty="0">
              <a:latin typeface="+mn-lt"/>
            </a:endParaRPr>
          </a:p>
          <a:p>
            <a:r>
              <a:rPr lang="en-GB" dirty="0" err="1">
                <a:latin typeface="+mn-lt"/>
              </a:rPr>
              <a:t>humidade</a:t>
            </a:r>
            <a:r>
              <a:rPr lang="en-GB" dirty="0">
                <a:latin typeface="+mn-lt"/>
              </a:rPr>
              <a:t>: </a:t>
            </a:r>
            <a:r>
              <a:rPr lang="en-GB" dirty="0" err="1">
                <a:latin typeface="+mn-lt"/>
              </a:rPr>
              <a:t>variável</a:t>
            </a:r>
            <a:r>
              <a:rPr lang="en-GB" dirty="0">
                <a:latin typeface="+mn-lt"/>
              </a:rPr>
              <a:t> de 8 bit integer que </a:t>
            </a:r>
            <a:r>
              <a:rPr lang="en-GB" dirty="0" err="1">
                <a:latin typeface="+mn-lt"/>
              </a:rPr>
              <a:t>expressa</a:t>
            </a:r>
            <a:r>
              <a:rPr lang="en-GB" dirty="0">
                <a:latin typeface="+mn-lt"/>
              </a:rPr>
              <a:t> o </a:t>
            </a:r>
            <a:r>
              <a:rPr lang="en-GB" dirty="0" err="1">
                <a:latin typeface="+mn-lt"/>
              </a:rPr>
              <a:t>valor</a:t>
            </a:r>
            <a:r>
              <a:rPr lang="en-GB" dirty="0">
                <a:latin typeface="+mn-lt"/>
              </a:rPr>
              <a:t> relative da </a:t>
            </a:r>
            <a:r>
              <a:rPr lang="en-GB" dirty="0" err="1">
                <a:latin typeface="+mn-lt"/>
              </a:rPr>
              <a:t>humidade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como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percentagem</a:t>
            </a:r>
            <a:r>
              <a:rPr lang="en-GB" dirty="0">
                <a:latin typeface="+mn-lt"/>
              </a:rPr>
              <a:t> (%RH) </a:t>
            </a:r>
            <a:endParaRPr lang="it-IT" dirty="0">
              <a:latin typeface="+mn-lt"/>
            </a:endParaRPr>
          </a:p>
          <a:p>
            <a:r>
              <a:rPr lang="en-GB" dirty="0" err="1">
                <a:latin typeface="+mn-lt"/>
              </a:rPr>
              <a:t>Temperatura</a:t>
            </a:r>
            <a:r>
              <a:rPr lang="en-GB" dirty="0">
                <a:latin typeface="+mn-lt"/>
              </a:rPr>
              <a:t>: </a:t>
            </a:r>
            <a:r>
              <a:rPr lang="en-GB" dirty="0" err="1">
                <a:latin typeface="+mn-lt"/>
              </a:rPr>
              <a:t>variável</a:t>
            </a:r>
            <a:r>
              <a:rPr lang="en-GB" dirty="0">
                <a:latin typeface="+mn-lt"/>
              </a:rPr>
              <a:t> que </a:t>
            </a:r>
            <a:r>
              <a:rPr lang="en-GB" dirty="0" err="1">
                <a:latin typeface="+mn-lt"/>
              </a:rPr>
              <a:t>expressa</a:t>
            </a:r>
            <a:r>
              <a:rPr lang="en-GB" dirty="0">
                <a:latin typeface="+mn-lt"/>
              </a:rPr>
              <a:t> o </a:t>
            </a:r>
            <a:r>
              <a:rPr lang="en-GB" dirty="0" err="1">
                <a:latin typeface="+mn-lt"/>
              </a:rPr>
              <a:t>valor</a:t>
            </a:r>
            <a:r>
              <a:rPr lang="en-GB" dirty="0">
                <a:latin typeface="+mn-lt"/>
              </a:rPr>
              <a:t> da temperature </a:t>
            </a:r>
            <a:r>
              <a:rPr lang="en-GB" dirty="0" err="1">
                <a:latin typeface="+mn-lt"/>
              </a:rPr>
              <a:t>em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graus</a:t>
            </a:r>
            <a:r>
              <a:rPr lang="en-GB" dirty="0">
                <a:latin typeface="+mn-lt"/>
              </a:rPr>
              <a:t> Celsius. </a:t>
            </a:r>
            <a:r>
              <a:rPr lang="it-IT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144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UNIDADE 8 OUTROS SENSORES</a:t>
            </a:r>
          </a:p>
          <a:p>
            <a:pPr algn="ctr"/>
            <a:r>
              <a:rPr lang="en-US" sz="3600" dirty="0" err="1">
                <a:solidFill>
                  <a:prstClr val="white"/>
                </a:solidFill>
              </a:rPr>
              <a:t>Obrigado</a:t>
            </a:r>
            <a:r>
              <a:rPr lang="en-US" sz="3600" dirty="0">
                <a:solidFill>
                  <a:prstClr val="white"/>
                </a:solidFill>
              </a:rPr>
              <a:t>!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ACELERÓMETROS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5187" y="1236937"/>
            <a:ext cx="35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+mn-lt"/>
              </a:rPr>
              <a:t>MEDEM: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51487" y="1098438"/>
            <a:ext cx="512935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n-lt"/>
              </a:rPr>
              <a:t>… aceleração</a:t>
            </a:r>
          </a:p>
          <a:p>
            <a:r>
              <a:rPr lang="it-IT" b="1" dirty="0">
                <a:latin typeface="+mn-lt"/>
              </a:rPr>
              <a:t>… a rapidez com que é alterada a velocidade de um objeto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42103" y="2045256"/>
            <a:ext cx="7005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 Em m/s</a:t>
            </a:r>
            <a:r>
              <a:rPr lang="it-IT" baseline="30000" dirty="0"/>
              <a:t>2 </a:t>
            </a:r>
            <a:r>
              <a:rPr lang="it-IT" dirty="0"/>
              <a:t>ou em termos de gravidade standard (g)</a:t>
            </a:r>
          </a:p>
          <a:p>
            <a:pPr algn="ctr"/>
            <a:r>
              <a:rPr lang="it-IT" dirty="0"/>
              <a:t>(9,8 m/s2 or 1g)</a:t>
            </a:r>
          </a:p>
        </p:txBody>
      </p:sp>
      <p:pic>
        <p:nvPicPr>
          <p:cNvPr id="13" name="Imagen 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" y="3380431"/>
            <a:ext cx="1716773" cy="22829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95827" y="3753935"/>
            <a:ext cx="568587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+mn-lt"/>
              </a:rPr>
              <a:t>A bola </a:t>
            </a:r>
            <a:r>
              <a:rPr lang="en-GB" dirty="0" err="1">
                <a:latin typeface="+mn-lt"/>
              </a:rPr>
              <a:t>está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pendurada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num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fio</a:t>
            </a:r>
            <a:r>
              <a:rPr lang="en-GB" dirty="0">
                <a:latin typeface="+mn-lt"/>
              </a:rPr>
              <a:t> e </a:t>
            </a:r>
            <a:r>
              <a:rPr lang="en-GB" dirty="0" err="1">
                <a:latin typeface="+mn-lt"/>
              </a:rPr>
              <a:t>pode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movimentar</a:t>
            </a:r>
            <a:r>
              <a:rPr lang="en-GB" dirty="0">
                <a:latin typeface="+mn-lt"/>
              </a:rPr>
              <a:t>-se para </a:t>
            </a:r>
            <a:r>
              <a:rPr lang="en-GB" dirty="0" err="1">
                <a:latin typeface="+mn-lt"/>
              </a:rPr>
              <a:t>cima</a:t>
            </a:r>
            <a:r>
              <a:rPr lang="en-GB" dirty="0">
                <a:latin typeface="+mn-lt"/>
              </a:rPr>
              <a:t> e para </a:t>
            </a:r>
            <a:r>
              <a:rPr lang="en-GB" dirty="0" err="1">
                <a:latin typeface="+mn-lt"/>
              </a:rPr>
              <a:t>baixo</a:t>
            </a:r>
            <a:r>
              <a:rPr lang="en-GB" dirty="0">
                <a:latin typeface="+mn-lt"/>
              </a:rPr>
              <a:t> dentro do </a:t>
            </a:r>
            <a:r>
              <a:rPr lang="en-GB" dirty="0" err="1">
                <a:latin typeface="+mn-lt"/>
              </a:rPr>
              <a:t>cilindro</a:t>
            </a:r>
            <a:r>
              <a:rPr lang="en-GB" dirty="0">
                <a:latin typeface="+mn-lt"/>
              </a:rPr>
              <a:t>. Se </a:t>
            </a:r>
            <a:r>
              <a:rPr lang="en-GB" dirty="0" err="1">
                <a:latin typeface="+mn-lt"/>
              </a:rPr>
              <a:t>mexer</a:t>
            </a:r>
            <a:r>
              <a:rPr lang="en-GB" dirty="0">
                <a:latin typeface="+mn-lt"/>
              </a:rPr>
              <a:t> o </a:t>
            </a:r>
            <a:r>
              <a:rPr lang="en-GB" dirty="0" err="1">
                <a:latin typeface="+mn-lt"/>
              </a:rPr>
              <a:t>cilindro</a:t>
            </a:r>
            <a:r>
              <a:rPr lang="en-GB" dirty="0">
                <a:latin typeface="+mn-lt"/>
              </a:rPr>
              <a:t> para </a:t>
            </a:r>
            <a:r>
              <a:rPr lang="en-GB" dirty="0" err="1">
                <a:latin typeface="+mn-lt"/>
              </a:rPr>
              <a:t>cima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ou</a:t>
            </a:r>
            <a:r>
              <a:rPr lang="en-GB" dirty="0">
                <a:latin typeface="+mn-lt"/>
              </a:rPr>
              <a:t> para </a:t>
            </a:r>
            <a:r>
              <a:rPr lang="en-GB" dirty="0" err="1">
                <a:latin typeface="+mn-lt"/>
              </a:rPr>
              <a:t>baixo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cria</a:t>
            </a:r>
            <a:r>
              <a:rPr lang="en-GB" dirty="0">
                <a:latin typeface="+mn-lt"/>
              </a:rPr>
              <a:t>-se </a:t>
            </a:r>
            <a:r>
              <a:rPr lang="en-GB" dirty="0" err="1">
                <a:latin typeface="+mn-lt"/>
              </a:rPr>
              <a:t>uma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força</a:t>
            </a:r>
            <a:r>
              <a:rPr lang="en-GB" dirty="0">
                <a:latin typeface="+mn-lt"/>
              </a:rPr>
              <a:t> que </a:t>
            </a:r>
            <a:r>
              <a:rPr lang="en-GB" dirty="0" err="1">
                <a:latin typeface="+mn-lt"/>
              </a:rPr>
              <a:t>muda</a:t>
            </a:r>
            <a:r>
              <a:rPr lang="en-GB" dirty="0">
                <a:latin typeface="+mn-lt"/>
              </a:rPr>
              <a:t> a bola de </a:t>
            </a:r>
            <a:r>
              <a:rPr lang="en-GB" dirty="0" err="1">
                <a:latin typeface="+mn-lt"/>
              </a:rPr>
              <a:t>lugar</a:t>
            </a:r>
            <a:r>
              <a:rPr lang="en-GB" dirty="0">
                <a:latin typeface="+mn-lt"/>
              </a:rPr>
              <a:t>. A </a:t>
            </a:r>
            <a:r>
              <a:rPr lang="en-GB" dirty="0" err="1">
                <a:latin typeface="+mn-lt"/>
              </a:rPr>
              <a:t>distância</a:t>
            </a:r>
            <a:r>
              <a:rPr lang="en-GB" dirty="0">
                <a:latin typeface="+mn-lt"/>
              </a:rPr>
              <a:t> dessa </a:t>
            </a:r>
            <a:r>
              <a:rPr lang="en-GB" dirty="0" err="1">
                <a:latin typeface="+mn-lt"/>
              </a:rPr>
              <a:t>alteração</a:t>
            </a:r>
            <a:r>
              <a:rPr lang="en-GB" dirty="0">
                <a:latin typeface="+mn-lt"/>
              </a:rPr>
              <a:t> é </a:t>
            </a:r>
            <a:r>
              <a:rPr lang="en-GB" dirty="0" err="1">
                <a:latin typeface="+mn-lt"/>
              </a:rPr>
              <a:t>proporcional</a:t>
            </a:r>
            <a:r>
              <a:rPr lang="en-GB" dirty="0">
                <a:latin typeface="+mn-lt"/>
              </a:rPr>
              <a:t> à </a:t>
            </a:r>
            <a:r>
              <a:rPr lang="en-GB" dirty="0" err="1">
                <a:latin typeface="+mn-lt"/>
              </a:rPr>
              <a:t>força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aplicada</a:t>
            </a:r>
            <a:r>
              <a:rPr lang="en-GB" dirty="0">
                <a:latin typeface="+mn-lt"/>
              </a:rPr>
              <a:t>, o que, por outro </a:t>
            </a:r>
            <a:r>
              <a:rPr lang="en-GB" dirty="0" err="1">
                <a:latin typeface="+mn-lt"/>
              </a:rPr>
              <a:t>lado</a:t>
            </a:r>
            <a:r>
              <a:rPr lang="en-GB" dirty="0">
                <a:latin typeface="+mn-lt"/>
              </a:rPr>
              <a:t>, é </a:t>
            </a:r>
            <a:r>
              <a:rPr lang="en-GB" dirty="0" err="1">
                <a:latin typeface="+mn-lt"/>
              </a:rPr>
              <a:t>proporcional</a:t>
            </a:r>
            <a:r>
              <a:rPr lang="en-GB" dirty="0">
                <a:latin typeface="+mn-lt"/>
              </a:rPr>
              <a:t> à </a:t>
            </a:r>
            <a:r>
              <a:rPr lang="en-GB" dirty="0" err="1">
                <a:latin typeface="+mn-lt"/>
              </a:rPr>
              <a:t>aceleração</a:t>
            </a:r>
            <a:r>
              <a:rPr lang="en-GB" dirty="0">
                <a:latin typeface="+mn-lt"/>
              </a:rPr>
              <a:t> do </a:t>
            </a:r>
            <a:r>
              <a:rPr lang="en-GB" dirty="0" err="1">
                <a:latin typeface="+mn-lt"/>
              </a:rPr>
              <a:t>cilindro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quando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virado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contrário</a:t>
            </a:r>
            <a:r>
              <a:rPr lang="en-GB" dirty="0">
                <a:latin typeface="+mn-lt"/>
              </a:rPr>
              <a:t>.</a:t>
            </a:r>
            <a:endParaRPr lang="it-IT" dirty="0"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95827" y="3273896"/>
            <a:ext cx="5095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CILINDRO OCO COM UMA BOLA DENTRO</a:t>
            </a:r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20772" y="4573311"/>
            <a:ext cx="2915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TRÊS CILINDROS IDÊNTICOS</a:t>
            </a:r>
          </a:p>
        </p:txBody>
      </p:sp>
      <p:pic>
        <p:nvPicPr>
          <p:cNvPr id="14" name="Imagen 4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82" y="1735513"/>
            <a:ext cx="2655039" cy="274248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1948" y="883451"/>
            <a:ext cx="546162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+mn-lt"/>
              </a:rPr>
              <a:t>A bola dentro de cada um dos cilindros move-se de acordo com a direção em que o cilindro é movimentado: para cima ou para baixo, para a direita ou para a esquerda, para frente ou para trás. Pode, portanto, medir a aceleração para cada um dos eixos X, Y e Z. Este acelerómetro é conhecido como um “acelerómetro de três eixos”.</a:t>
            </a:r>
            <a:endParaRPr lang="it-IT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1948" y="3185652"/>
            <a:ext cx="52442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n-lt"/>
              </a:rPr>
              <a:t>ACELERAÇÃO é a rapidez da alteração da velocidade de um objeto, comparada com o tempo que leva essa alteração.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18060" y="4720980"/>
            <a:ext cx="475199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OS ACELERÓMETROS PODEM DETETAR MOVIMENTOS, VIBRAÇÕES E IMPACTOS.</a:t>
            </a:r>
            <a:endParaRPr lang="it-IT" dirty="0"/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BB328106-9399-4D2A-9A53-8B0ED7CE23E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ACELERÓMETROS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73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TIPOS DE ACELERÓMETROS </a:t>
            </a:r>
            <a:r>
              <a:rPr lang="en-US" sz="2900" dirty="0"/>
              <a:t>- </a:t>
            </a:r>
            <a:r>
              <a:rPr lang="en-US" sz="2900" dirty="0" err="1"/>
              <a:t>mecânicos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71948" y="883451"/>
            <a:ext cx="82148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+mn-lt"/>
              </a:rPr>
              <a:t>Estes </a:t>
            </a:r>
            <a:r>
              <a:rPr lang="en-GB" dirty="0" err="1">
                <a:latin typeface="+mn-lt"/>
              </a:rPr>
              <a:t>acelerómetros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utilizam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uma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massa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inerte</a:t>
            </a:r>
            <a:r>
              <a:rPr lang="en-GB" dirty="0">
                <a:latin typeface="+mn-lt"/>
              </a:rPr>
              <a:t> e </a:t>
            </a:r>
            <a:r>
              <a:rPr lang="en-GB" dirty="0" err="1">
                <a:latin typeface="+mn-lt"/>
              </a:rPr>
              <a:t>alguns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fios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elásticos</a:t>
            </a:r>
            <a:r>
              <a:rPr lang="en-GB" dirty="0">
                <a:latin typeface="+mn-lt"/>
              </a:rPr>
              <a:t>. </a:t>
            </a:r>
            <a:r>
              <a:rPr lang="pt-PT" dirty="0">
                <a:latin typeface="+mn-lt"/>
              </a:rPr>
              <a:t>As mudanças são medidas com medidores de tensão e incluem sistemas de suspensão que impedem o movimento excessivo. O medidor cria um efeito de peso-resistência</a:t>
            </a:r>
            <a:r>
              <a:rPr lang="en-GB" dirty="0">
                <a:latin typeface="+mn-lt"/>
              </a:rPr>
              <a:t>. </a:t>
            </a:r>
            <a:endParaRPr lang="it-IT" dirty="0">
              <a:latin typeface="+mn-lt"/>
            </a:endParaRPr>
          </a:p>
        </p:txBody>
      </p:sp>
      <p:grpSp>
        <p:nvGrpSpPr>
          <p:cNvPr id="13" name="Grupo 47"/>
          <p:cNvGrpSpPr/>
          <p:nvPr/>
        </p:nvGrpSpPr>
        <p:grpSpPr>
          <a:xfrm>
            <a:off x="4950598" y="3905374"/>
            <a:ext cx="3313359" cy="1518122"/>
            <a:chOff x="0" y="0"/>
            <a:chExt cx="2527255" cy="1215730"/>
          </a:xfrm>
        </p:grpSpPr>
        <p:pic>
          <p:nvPicPr>
            <p:cNvPr id="15" name="Imagen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90" y="393405"/>
              <a:ext cx="1942465" cy="822325"/>
            </a:xfrm>
            <a:prstGeom prst="rect">
              <a:avLst/>
            </a:prstGeom>
          </p:spPr>
        </p:pic>
        <p:sp>
          <p:nvSpPr>
            <p:cNvPr id="16" name="Cuadro de texto 2"/>
            <p:cNvSpPr txBox="1">
              <a:spLocks noChangeArrowheads="1"/>
            </p:cNvSpPr>
            <p:nvPr/>
          </p:nvSpPr>
          <p:spPr bwMode="auto">
            <a:xfrm>
              <a:off x="0" y="53163"/>
              <a:ext cx="998855" cy="339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STRAIN GAUGE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2"/>
            <p:cNvSpPr txBox="1">
              <a:spLocks noChangeArrowheads="1"/>
            </p:cNvSpPr>
            <p:nvPr/>
          </p:nvSpPr>
          <p:spPr bwMode="auto">
            <a:xfrm>
              <a:off x="1945758" y="0"/>
              <a:ext cx="520700" cy="339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MASS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2548522" y="2266391"/>
            <a:ext cx="61133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+mn-lt"/>
              </a:rPr>
              <a:t>Por outras palavras, quando o medidor deforma as mudanças de resistência, isso faz com que a intensidade que passa por ele mude, alterando também a tensão</a:t>
            </a:r>
            <a:r>
              <a:rPr lang="en-GB" dirty="0">
                <a:latin typeface="+mn-lt"/>
              </a:rPr>
              <a:t>. </a:t>
            </a:r>
          </a:p>
          <a:p>
            <a:pPr algn="ctr"/>
            <a:r>
              <a:rPr lang="en-GB" dirty="0" err="1">
                <a:latin typeface="+mn-lt"/>
              </a:rPr>
              <a:t>Lembre</a:t>
            </a:r>
            <a:r>
              <a:rPr lang="en-GB" dirty="0">
                <a:latin typeface="+mn-lt"/>
              </a:rPr>
              <a:t>-se: I=V/R</a:t>
            </a:r>
            <a:endParaRPr lang="it-IT" dirty="0"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2152" y="3511249"/>
            <a:ext cx="40705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+mn-lt"/>
              </a:rPr>
              <a:t>Quando</a:t>
            </a:r>
            <a:r>
              <a:rPr lang="en-GB" dirty="0">
                <a:latin typeface="+mn-lt"/>
              </a:rPr>
              <a:t> o</a:t>
            </a:r>
            <a:r>
              <a:rPr lang="pt-PT" dirty="0">
                <a:latin typeface="+mn-lt"/>
              </a:rPr>
              <a:t> sensor se move também a massa se move e “deforma” o medidor; esta situação provoca variações na resistência, intensidade e tensão.     Essas variações são diretamente proporcionais à aceleração do movimento aplicado ao sensor.</a:t>
            </a:r>
            <a:r>
              <a:rPr lang="en-GB" dirty="0">
                <a:latin typeface="+mn-lt"/>
              </a:rPr>
              <a:t> </a:t>
            </a:r>
            <a:endParaRPr lang="it-IT" dirty="0"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546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TIPOS DE ACELERÓMETROS </a:t>
            </a:r>
            <a:r>
              <a:rPr lang="en-US" sz="2900" dirty="0"/>
              <a:t>- </a:t>
            </a:r>
            <a:r>
              <a:rPr lang="en-US" sz="2900" dirty="0" err="1"/>
              <a:t>pesoelétricos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50060" y="2552395"/>
            <a:ext cx="390961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+mn-lt"/>
              </a:rPr>
              <a:t>Um movimento do sensor faz com que a massa inerte pressione o cristal o que muda a sua estrutura. Isto gera uma carga elétrica proporcional à pressão aplicada, o que, por sua vez, é proporcional à aceleração ou à força do movimento.</a:t>
            </a:r>
            <a:endParaRPr lang="it-IT" dirty="0">
              <a:latin typeface="+mn-lt"/>
            </a:endParaRPr>
          </a:p>
        </p:txBody>
      </p:sp>
      <p:grpSp>
        <p:nvGrpSpPr>
          <p:cNvPr id="18" name="Grupo 55"/>
          <p:cNvGrpSpPr/>
          <p:nvPr/>
        </p:nvGrpSpPr>
        <p:grpSpPr>
          <a:xfrm>
            <a:off x="672214" y="2589988"/>
            <a:ext cx="3295102" cy="2009887"/>
            <a:chOff x="0" y="0"/>
            <a:chExt cx="2562284" cy="1583675"/>
          </a:xfrm>
        </p:grpSpPr>
        <p:pic>
          <p:nvPicPr>
            <p:cNvPr id="19" name="Imagen 4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46" y="42530"/>
              <a:ext cx="1875790" cy="1541145"/>
            </a:xfrm>
            <a:prstGeom prst="rect">
              <a:avLst/>
            </a:prstGeom>
          </p:spPr>
        </p:pic>
        <p:sp>
          <p:nvSpPr>
            <p:cNvPr id="20" name="Cuadro de texto 2"/>
            <p:cNvSpPr txBox="1">
              <a:spLocks noChangeArrowheads="1"/>
            </p:cNvSpPr>
            <p:nvPr/>
          </p:nvSpPr>
          <p:spPr bwMode="auto">
            <a:xfrm>
              <a:off x="0" y="0"/>
              <a:ext cx="903605" cy="350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Força</a:t>
              </a:r>
              <a:r>
                <a:rPr lang="en-GB" sz="1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sz="1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movimento</a:t>
              </a:r>
              <a:r>
                <a:rPr lang="en-GB" sz="1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uadro de texto 2"/>
            <p:cNvSpPr txBox="1">
              <a:spLocks noChangeArrowheads="1"/>
            </p:cNvSpPr>
            <p:nvPr/>
          </p:nvSpPr>
          <p:spPr bwMode="auto">
            <a:xfrm>
              <a:off x="1658679" y="499730"/>
              <a:ext cx="903605" cy="350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Massa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uadro de texto 2"/>
            <p:cNvSpPr txBox="1">
              <a:spLocks noChangeArrowheads="1"/>
            </p:cNvSpPr>
            <p:nvPr/>
          </p:nvSpPr>
          <p:spPr bwMode="auto">
            <a:xfrm>
              <a:off x="1658679" y="850605"/>
              <a:ext cx="903605" cy="350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Cristal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Cuadro de texto 2"/>
            <p:cNvSpPr txBox="1">
              <a:spLocks noChangeArrowheads="1"/>
            </p:cNvSpPr>
            <p:nvPr/>
          </p:nvSpPr>
          <p:spPr bwMode="auto">
            <a:xfrm>
              <a:off x="1658679" y="1169582"/>
              <a:ext cx="903605" cy="350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Suporte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525043" y="1120877"/>
            <a:ext cx="7934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O efeito pesoelétrico é a abilidade que determinados materiais têm para gerar </a:t>
            </a:r>
            <a:r>
              <a:rPr lang="en-US" sz="2000" b="1" dirty="0" err="1">
                <a:latin typeface="+mj-lt"/>
              </a:rPr>
              <a:t>uma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carga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elétrica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resposta</a:t>
            </a:r>
            <a:r>
              <a:rPr lang="en-US" sz="2000" b="1" dirty="0">
                <a:latin typeface="+mj-lt"/>
              </a:rPr>
              <a:t> à </a:t>
            </a:r>
            <a:r>
              <a:rPr lang="en-US" sz="2000" b="1" dirty="0" err="1">
                <a:latin typeface="+mj-lt"/>
              </a:rPr>
              <a:t>pressão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mecânica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aplicada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209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TIPOS DE ACELERÓMETROS </a:t>
            </a:r>
            <a:r>
              <a:rPr lang="en-US" sz="2900" dirty="0"/>
              <a:t>- </a:t>
            </a:r>
            <a:r>
              <a:rPr lang="en-US" sz="2900" dirty="0" err="1"/>
              <a:t>térmicos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86697" y="2721648"/>
            <a:ext cx="44274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+mn-lt"/>
              </a:rPr>
              <a:t>Quando um dos eixos do sensor se move ou gira, a bolha de gás quente é deslocada dentro do invólucro, provocando um aumento da temperatura de algumas das baterias térmicas e uma descida de temperatura noutras. Ao comparar essas temperaturas, obtemos um resultado proporcional à aceleração do movimento.</a:t>
            </a:r>
            <a:endParaRPr lang="it-IT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6697" y="841135"/>
            <a:ext cx="734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+mj-lt"/>
              </a:rPr>
              <a:t>detetam e medem o calor</a:t>
            </a:r>
            <a:endParaRPr lang="it-IT" sz="2000" dirty="0">
              <a:latin typeface="+mj-lt"/>
            </a:endParaRPr>
          </a:p>
        </p:txBody>
      </p:sp>
      <p:pic>
        <p:nvPicPr>
          <p:cNvPr id="16" name="Imagen 5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03" y="1244906"/>
            <a:ext cx="2831690" cy="23979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16166" y="3664027"/>
            <a:ext cx="290686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Recetáculo com um pequeno aquecedor que aquece a bolha de gás.</a:t>
            </a:r>
          </a:p>
          <a:p>
            <a:pPr algn="r"/>
            <a:r>
              <a:rPr lang="it-IT" dirty="0">
                <a:latin typeface="+mn-lt"/>
              </a:rPr>
              <a:t>2 eixos</a:t>
            </a:r>
          </a:p>
          <a:p>
            <a:pPr algn="r"/>
            <a:r>
              <a:rPr lang="it-IT" dirty="0">
                <a:latin typeface="+mn-lt"/>
              </a:rPr>
              <a:t>4 sensores de temperatura</a:t>
            </a:r>
          </a:p>
        </p:txBody>
      </p:sp>
    </p:spTree>
    <p:extLst>
      <p:ext uri="{BB962C8B-B14F-4D97-AF65-F5344CB8AC3E}">
        <p14:creationId xmlns:p14="http://schemas.microsoft.com/office/powerpoint/2010/main" val="70007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TIPOS DE ACELERÓMETROS </a:t>
            </a:r>
            <a:r>
              <a:rPr lang="en-US" sz="2900" dirty="0"/>
              <a:t>- </a:t>
            </a:r>
            <a:r>
              <a:rPr lang="en-US" sz="2900" dirty="0" err="1"/>
              <a:t>capacitivos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6696" y="841135"/>
            <a:ext cx="7964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+mj-lt"/>
              </a:rPr>
              <a:t>Este tipo de acelerómetro consiste em duas placas de metal separadas por um material isolante ou dielétrico, como papel, cerâmica ou ar. A sua capacidade depende do tamanho dessas placas e/ou da distância entre elas: quanto maiores forem e/ou quanto mais próximas estiverem, maior será sua capacidade.</a:t>
            </a:r>
            <a:endParaRPr lang="it-IT" sz="2000" dirty="0">
              <a:latin typeface="+mj-lt"/>
            </a:endParaRPr>
          </a:p>
        </p:txBody>
      </p:sp>
      <p:grpSp>
        <p:nvGrpSpPr>
          <p:cNvPr id="12" name="Grupo 196"/>
          <p:cNvGrpSpPr/>
          <p:nvPr/>
        </p:nvGrpSpPr>
        <p:grpSpPr>
          <a:xfrm>
            <a:off x="1387446" y="4271953"/>
            <a:ext cx="6226346" cy="1793681"/>
            <a:chOff x="0" y="0"/>
            <a:chExt cx="5358809" cy="1537335"/>
          </a:xfrm>
        </p:grpSpPr>
        <p:sp>
          <p:nvSpPr>
            <p:cNvPr id="13" name="Flecha derecha 62"/>
            <p:cNvSpPr/>
            <p:nvPr/>
          </p:nvSpPr>
          <p:spPr>
            <a:xfrm>
              <a:off x="2147777" y="372140"/>
              <a:ext cx="754616" cy="48450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grpSp>
          <p:nvGrpSpPr>
            <p:cNvPr id="14" name="Grupo 194"/>
            <p:cNvGrpSpPr/>
            <p:nvPr/>
          </p:nvGrpSpPr>
          <p:grpSpPr>
            <a:xfrm>
              <a:off x="0" y="0"/>
              <a:ext cx="2052083" cy="1537335"/>
              <a:chOff x="0" y="0"/>
              <a:chExt cx="2052083" cy="1537335"/>
            </a:xfrm>
          </p:grpSpPr>
          <p:pic>
            <p:nvPicPr>
              <p:cNvPr id="19" name="Imagen 6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711325" cy="1537335"/>
              </a:xfrm>
              <a:prstGeom prst="rect">
                <a:avLst/>
              </a:prstGeom>
            </p:spPr>
          </p:pic>
          <p:sp>
            <p:nvSpPr>
              <p:cNvPr id="20" name="Rectángulo 63"/>
              <p:cNvSpPr/>
              <p:nvPr/>
            </p:nvSpPr>
            <p:spPr>
              <a:xfrm>
                <a:off x="308344" y="31898"/>
                <a:ext cx="701749" cy="414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Springs</a:t>
                </a:r>
                <a:endParaRPr lang="it-IT" sz="1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ángulo 192"/>
              <p:cNvSpPr/>
              <p:nvPr/>
            </p:nvSpPr>
            <p:spPr>
              <a:xfrm>
                <a:off x="1244009" y="691116"/>
                <a:ext cx="808074" cy="36150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Anchoring</a:t>
                </a:r>
                <a:endParaRPr lang="it-IT" sz="1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upo 195"/>
            <p:cNvGrpSpPr/>
            <p:nvPr/>
          </p:nvGrpSpPr>
          <p:grpSpPr>
            <a:xfrm>
              <a:off x="3242930" y="10633"/>
              <a:ext cx="2115879" cy="1522095"/>
              <a:chOff x="0" y="0"/>
              <a:chExt cx="2115879" cy="1522095"/>
            </a:xfrm>
          </p:grpSpPr>
          <p:pic>
            <p:nvPicPr>
              <p:cNvPr id="17" name="Imagen 6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764665" cy="1522095"/>
              </a:xfrm>
              <a:prstGeom prst="rect">
                <a:avLst/>
              </a:prstGeom>
            </p:spPr>
          </p:pic>
          <p:sp>
            <p:nvSpPr>
              <p:cNvPr id="18" name="Rectángulo 193"/>
              <p:cNvSpPr/>
              <p:nvPr/>
            </p:nvSpPr>
            <p:spPr>
              <a:xfrm>
                <a:off x="1307805" y="627321"/>
                <a:ext cx="808074" cy="36150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Anchoring</a:t>
                </a:r>
                <a:endParaRPr lang="it-IT" sz="1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CasellaDiTesto 5"/>
          <p:cNvSpPr txBox="1"/>
          <p:nvPr/>
        </p:nvSpPr>
        <p:spPr>
          <a:xfrm>
            <a:off x="584036" y="2521974"/>
            <a:ext cx="78667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BASE:</a:t>
            </a:r>
          </a:p>
          <a:p>
            <a:pPr algn="ctr"/>
            <a:r>
              <a:rPr lang="pt-PT" dirty="0">
                <a:latin typeface="+mn-lt"/>
              </a:rPr>
              <a:t>Modificam a posição relativa das placas no condensador quando estão sujeitas a aceleração. O movimento paralelo de uma das placas do condensador faz com que a sua capacidade varie.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96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TIPOS DE ACELEROMETROS </a:t>
            </a:r>
            <a:r>
              <a:rPr lang="en-US" sz="2900" dirty="0"/>
              <a:t>- MEMS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6696" y="841135"/>
            <a:ext cx="7964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SISTEMAS MECÂNICOS MICRO </a:t>
            </a:r>
            <a:r>
              <a:rPr lang="en-GB" sz="2000" dirty="0" err="1">
                <a:latin typeface="+mj-lt"/>
              </a:rPr>
              <a:t>MICRO</a:t>
            </a:r>
            <a:r>
              <a:rPr lang="en-GB" sz="2000" dirty="0">
                <a:latin typeface="+mj-lt"/>
              </a:rPr>
              <a:t> ELÉTRICOS </a:t>
            </a:r>
          </a:p>
          <a:p>
            <a:pPr algn="ctr"/>
            <a:r>
              <a:rPr lang="en-GB" sz="2000" dirty="0">
                <a:latin typeface="+mj-lt"/>
              </a:rPr>
              <a:t>(Electro Mechanical Systems)</a:t>
            </a:r>
            <a:endParaRPr lang="it-IT" sz="2000" dirty="0">
              <a:latin typeface="+mj-lt"/>
            </a:endParaRPr>
          </a:p>
        </p:txBody>
      </p:sp>
      <p:pic>
        <p:nvPicPr>
          <p:cNvPr id="27" name="Imagen 198"/>
          <p:cNvPicPr/>
          <p:nvPr/>
        </p:nvPicPr>
        <p:blipFill>
          <a:blip r:embed="rId5"/>
          <a:stretch>
            <a:fillRect/>
          </a:stretch>
        </p:blipFill>
        <p:spPr>
          <a:xfrm>
            <a:off x="1456300" y="3879079"/>
            <a:ext cx="6330847" cy="1577824"/>
          </a:xfrm>
          <a:prstGeom prst="rect">
            <a:avLst/>
          </a:prstGeom>
        </p:spPr>
      </p:pic>
      <p:grpSp>
        <p:nvGrpSpPr>
          <p:cNvPr id="29" name="Grupo 203"/>
          <p:cNvGrpSpPr/>
          <p:nvPr/>
        </p:nvGrpSpPr>
        <p:grpSpPr>
          <a:xfrm>
            <a:off x="1600069" y="5552124"/>
            <a:ext cx="5737381" cy="749634"/>
            <a:chOff x="0" y="0"/>
            <a:chExt cx="5369087" cy="59542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ángulo 199"/>
                <p:cNvSpPr/>
                <p:nvPr/>
              </p:nvSpPr>
              <p:spPr>
                <a:xfrm>
                  <a:off x="0" y="0"/>
                  <a:ext cx="808067" cy="574158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0" rIns="9144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Caixa</a:t>
                  </a:r>
                  <a:endParaRPr lang="it-IT" sz="1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&lt;1 </a:t>
                  </a:r>
                  <a14:m>
                    <m:oMath xmlns:m="http://schemas.openxmlformats.org/officeDocument/2006/math">
                      <m:r>
                        <a:rPr lang="en-GB" sz="1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sSup>
                        <m:sSupPr>
                          <m:ctrlPr>
                            <a:rPr lang="it-IT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it-IT" sz="1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0" name="Rectángulo 1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808067" cy="574158"/>
                </a:xfrm>
                <a:prstGeom prst="rect">
                  <a:avLst/>
                </a:prstGeom>
                <a:blipFill>
                  <a:blip r:embed="rId6"/>
                  <a:stretch>
                    <a:fillRect t="-3390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ángulo 200"/>
                <p:cNvSpPr/>
                <p:nvPr/>
              </p:nvSpPr>
              <p:spPr>
                <a:xfrm>
                  <a:off x="1339702" y="0"/>
                  <a:ext cx="807720" cy="57404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0" rIns="9144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Chip</a:t>
                  </a:r>
                  <a:endParaRPr lang="it-IT" sz="1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𝐦</m:t>
                      </m:r>
                      <m:sSup>
                        <m:sSupPr>
                          <m:ctrlPr>
                            <a:rPr lang="it-IT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GB" sz="1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it-IT" sz="1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ángulo 2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702" y="0"/>
                  <a:ext cx="807720" cy="5740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390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ángulo 201"/>
                <p:cNvSpPr/>
                <p:nvPr/>
              </p:nvSpPr>
              <p:spPr>
                <a:xfrm>
                  <a:off x="2838893" y="0"/>
                  <a:ext cx="807720" cy="57404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0" rIns="9144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Sensor</a:t>
                  </a:r>
                  <a:endParaRPr lang="it-IT" sz="1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400 </a:t>
                  </a:r>
                  <a:r>
                    <a:rPr lang="en-GB" sz="1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µ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𝐦</m:t>
                          </m:r>
                        </m:e>
                        <m:sup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it-IT" sz="1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Rectángulo 2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893" y="0"/>
                  <a:ext cx="807720" cy="5740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3390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ángulo 202"/>
            <p:cNvSpPr/>
            <p:nvPr/>
          </p:nvSpPr>
          <p:spPr>
            <a:xfrm>
              <a:off x="4561367" y="0"/>
              <a:ext cx="807720" cy="59542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Placas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GB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µ</a:t>
              </a:r>
              <a:r>
                <a:rPr lang="en-GB" sz="1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542741" y="1771360"/>
            <a:ext cx="82826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+mn-lt"/>
              </a:rPr>
              <a:t>Esta tecnologia é usada para fabricar acelerómetros, especialmente os capacitivos</a:t>
            </a:r>
            <a:r>
              <a:rPr lang="it-IT" dirty="0">
                <a:latin typeface="+mn-lt"/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 rot="19538678">
            <a:off x="-464984" y="3018674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 máquinas</a:t>
            </a:r>
          </a:p>
        </p:txBody>
      </p:sp>
      <p:sp>
        <p:nvSpPr>
          <p:cNvPr id="39" name="Rettangolo 38"/>
          <p:cNvSpPr/>
          <p:nvPr/>
        </p:nvSpPr>
        <p:spPr>
          <a:xfrm rot="19538678">
            <a:off x="1360118" y="2934213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Nanotecnologia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ttangolo 39"/>
          <p:cNvSpPr/>
          <p:nvPr/>
        </p:nvSpPr>
        <p:spPr>
          <a:xfrm rot="19538678">
            <a:off x="3468951" y="2968831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Nanomáquinas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2189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65472</TotalTime>
  <Words>1813</Words>
  <Application>Microsoft Office PowerPoint</Application>
  <PresentationFormat>On-screen Show (4:3)</PresentationFormat>
  <Paragraphs>278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Arial Narrow</vt:lpstr>
      <vt:lpstr>Book Antiqua</vt:lpstr>
      <vt:lpstr>Calibri</vt:lpstr>
      <vt:lpstr>Cambria Math</vt:lpstr>
      <vt:lpstr>Times New Roman</vt:lpstr>
      <vt:lpstr>Trebuchet MS</vt:lpstr>
      <vt:lpstr>Wingdings</vt:lpstr>
      <vt:lpstr>Custom Design</vt:lpstr>
      <vt:lpstr>3_Default Design</vt:lpstr>
      <vt:lpstr>PowerPoint Presentation</vt:lpstr>
      <vt:lpstr>Objetivo e Conteúdos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Ana Margarida Barata</cp:lastModifiedBy>
  <cp:revision>1815</cp:revision>
  <cp:lastPrinted>2018-01-26T17:11:53Z</cp:lastPrinted>
  <dcterms:created xsi:type="dcterms:W3CDTF">2010-11-09T19:06:29Z</dcterms:created>
  <dcterms:modified xsi:type="dcterms:W3CDTF">2018-10-04T15:34:26Z</dcterms:modified>
</cp:coreProperties>
</file>