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78" r:id="rId2"/>
  </p:sldMasterIdLst>
  <p:notesMasterIdLst>
    <p:notesMasterId r:id="rId25"/>
  </p:notesMasterIdLst>
  <p:handoutMasterIdLst>
    <p:handoutMasterId r:id="rId26"/>
  </p:handoutMasterIdLst>
  <p:sldIdLst>
    <p:sldId id="549" r:id="rId3"/>
    <p:sldId id="537" r:id="rId4"/>
    <p:sldId id="482" r:id="rId5"/>
    <p:sldId id="551" r:id="rId6"/>
    <p:sldId id="552" r:id="rId7"/>
    <p:sldId id="553" r:id="rId8"/>
    <p:sldId id="554" r:id="rId9"/>
    <p:sldId id="555" r:id="rId10"/>
    <p:sldId id="556" r:id="rId11"/>
    <p:sldId id="557" r:id="rId12"/>
    <p:sldId id="558" r:id="rId13"/>
    <p:sldId id="559" r:id="rId14"/>
    <p:sldId id="560" r:id="rId15"/>
    <p:sldId id="561" r:id="rId16"/>
    <p:sldId id="562" r:id="rId17"/>
    <p:sldId id="564" r:id="rId18"/>
    <p:sldId id="565" r:id="rId19"/>
    <p:sldId id="569" r:id="rId20"/>
    <p:sldId id="567" r:id="rId21"/>
    <p:sldId id="568" r:id="rId22"/>
    <p:sldId id="566" r:id="rId23"/>
    <p:sldId id="570" r:id="rId24"/>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73">
          <p15:clr>
            <a:srgbClr val="A4A3A4"/>
          </p15:clr>
        </p15:guide>
        <p15:guide id="2" pos="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913"/>
    <a:srgbClr val="005777"/>
    <a:srgbClr val="BFDDB4"/>
    <a:srgbClr val="E6E6E6"/>
    <a:srgbClr val="DDD9C3"/>
    <a:srgbClr val="DDCFB2"/>
    <a:srgbClr val="FFCC99"/>
    <a:srgbClr val="FF9966"/>
    <a:srgbClr val="0066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48" autoAdjust="0"/>
    <p:restoredTop sz="95359" autoAdjust="0"/>
  </p:normalViewPr>
  <p:slideViewPr>
    <p:cSldViewPr snapToGrid="0">
      <p:cViewPr>
        <p:scale>
          <a:sx n="88" d="100"/>
          <a:sy n="88" d="100"/>
        </p:scale>
        <p:origin x="1029" y="51"/>
      </p:cViewPr>
      <p:guideLst>
        <p:guide orient="horz" pos="773"/>
        <p:guide pos="30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534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17ADA-1638-0643-890A-87F56AED39E9}" type="datetimeFigureOut">
              <a:rPr lang="en-US" smtClean="0"/>
              <a:t>10/7/2018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E7830-05BA-0F48-BBED-6CDD62CC9916}" type="slidenum">
              <a:rPr lang="en-US" smtClean="0"/>
              <a:t>‹#›</a:t>
            </a:fld>
            <a:endParaRPr lang="en-US"/>
          </a:p>
        </p:txBody>
      </p:sp>
    </p:spTree>
    <p:extLst>
      <p:ext uri="{BB962C8B-B14F-4D97-AF65-F5344CB8AC3E}">
        <p14:creationId xmlns:p14="http://schemas.microsoft.com/office/powerpoint/2010/main" val="306396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BE53219-3A05-3D4B-895A-3050F53C4359}" type="slidenum">
              <a:rPr lang="en-US"/>
              <a:pPr>
                <a:defRPr/>
              </a:pPr>
              <a:t>‹#›</a:t>
            </a:fld>
            <a:endParaRPr lang="en-US"/>
          </a:p>
        </p:txBody>
      </p:sp>
    </p:spTree>
    <p:extLst>
      <p:ext uri="{BB962C8B-B14F-4D97-AF65-F5344CB8AC3E}">
        <p14:creationId xmlns:p14="http://schemas.microsoft.com/office/powerpoint/2010/main" val="2070402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a:t>
            </a:fld>
            <a:endParaRPr lang="en-US"/>
          </a:p>
        </p:txBody>
      </p:sp>
    </p:spTree>
    <p:extLst>
      <p:ext uri="{BB962C8B-B14F-4D97-AF65-F5344CB8AC3E}">
        <p14:creationId xmlns:p14="http://schemas.microsoft.com/office/powerpoint/2010/main" val="106045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11</a:t>
            </a:fld>
            <a:endParaRPr lang="en-US"/>
          </a:p>
        </p:txBody>
      </p:sp>
    </p:spTree>
    <p:extLst>
      <p:ext uri="{BB962C8B-B14F-4D97-AF65-F5344CB8AC3E}">
        <p14:creationId xmlns:p14="http://schemas.microsoft.com/office/powerpoint/2010/main" val="353664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12</a:t>
            </a:fld>
            <a:endParaRPr lang="en-US"/>
          </a:p>
        </p:txBody>
      </p:sp>
    </p:spTree>
    <p:extLst>
      <p:ext uri="{BB962C8B-B14F-4D97-AF65-F5344CB8AC3E}">
        <p14:creationId xmlns:p14="http://schemas.microsoft.com/office/powerpoint/2010/main" val="3794726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13</a:t>
            </a:fld>
            <a:endParaRPr lang="en-US"/>
          </a:p>
        </p:txBody>
      </p:sp>
    </p:spTree>
    <p:extLst>
      <p:ext uri="{BB962C8B-B14F-4D97-AF65-F5344CB8AC3E}">
        <p14:creationId xmlns:p14="http://schemas.microsoft.com/office/powerpoint/2010/main" val="2926923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14</a:t>
            </a:fld>
            <a:endParaRPr lang="en-US"/>
          </a:p>
        </p:txBody>
      </p:sp>
    </p:spTree>
    <p:extLst>
      <p:ext uri="{BB962C8B-B14F-4D97-AF65-F5344CB8AC3E}">
        <p14:creationId xmlns:p14="http://schemas.microsoft.com/office/powerpoint/2010/main" val="2382086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15</a:t>
            </a:fld>
            <a:endParaRPr lang="en-US"/>
          </a:p>
        </p:txBody>
      </p:sp>
    </p:spTree>
    <p:extLst>
      <p:ext uri="{BB962C8B-B14F-4D97-AF65-F5344CB8AC3E}">
        <p14:creationId xmlns:p14="http://schemas.microsoft.com/office/powerpoint/2010/main" val="853762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16</a:t>
            </a:fld>
            <a:endParaRPr lang="en-US"/>
          </a:p>
        </p:txBody>
      </p:sp>
    </p:spTree>
    <p:extLst>
      <p:ext uri="{BB962C8B-B14F-4D97-AF65-F5344CB8AC3E}">
        <p14:creationId xmlns:p14="http://schemas.microsoft.com/office/powerpoint/2010/main" val="2159932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17</a:t>
            </a:fld>
            <a:endParaRPr lang="en-US"/>
          </a:p>
        </p:txBody>
      </p:sp>
    </p:spTree>
    <p:extLst>
      <p:ext uri="{BB962C8B-B14F-4D97-AF65-F5344CB8AC3E}">
        <p14:creationId xmlns:p14="http://schemas.microsoft.com/office/powerpoint/2010/main" val="2032453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18</a:t>
            </a:fld>
            <a:endParaRPr lang="en-US"/>
          </a:p>
        </p:txBody>
      </p:sp>
    </p:spTree>
    <p:extLst>
      <p:ext uri="{BB962C8B-B14F-4D97-AF65-F5344CB8AC3E}">
        <p14:creationId xmlns:p14="http://schemas.microsoft.com/office/powerpoint/2010/main" val="286940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19</a:t>
            </a:fld>
            <a:endParaRPr lang="en-US"/>
          </a:p>
        </p:txBody>
      </p:sp>
    </p:spTree>
    <p:extLst>
      <p:ext uri="{BB962C8B-B14F-4D97-AF65-F5344CB8AC3E}">
        <p14:creationId xmlns:p14="http://schemas.microsoft.com/office/powerpoint/2010/main" val="1276110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20</a:t>
            </a:fld>
            <a:endParaRPr lang="en-US"/>
          </a:p>
        </p:txBody>
      </p:sp>
    </p:spTree>
    <p:extLst>
      <p:ext uri="{BB962C8B-B14F-4D97-AF65-F5344CB8AC3E}">
        <p14:creationId xmlns:p14="http://schemas.microsoft.com/office/powerpoint/2010/main" val="301696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a:t>
            </a:fld>
            <a:endParaRPr lang="en-US"/>
          </a:p>
        </p:txBody>
      </p:sp>
    </p:spTree>
    <p:extLst>
      <p:ext uri="{BB962C8B-B14F-4D97-AF65-F5344CB8AC3E}">
        <p14:creationId xmlns:p14="http://schemas.microsoft.com/office/powerpoint/2010/main" val="1192529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21</a:t>
            </a:fld>
            <a:endParaRPr lang="en-US"/>
          </a:p>
        </p:txBody>
      </p:sp>
    </p:spTree>
    <p:extLst>
      <p:ext uri="{BB962C8B-B14F-4D97-AF65-F5344CB8AC3E}">
        <p14:creationId xmlns:p14="http://schemas.microsoft.com/office/powerpoint/2010/main" val="348132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a:t>
            </a:fld>
            <a:endParaRPr lang="en-US"/>
          </a:p>
        </p:txBody>
      </p:sp>
    </p:spTree>
    <p:extLst>
      <p:ext uri="{BB962C8B-B14F-4D97-AF65-F5344CB8AC3E}">
        <p14:creationId xmlns:p14="http://schemas.microsoft.com/office/powerpoint/2010/main" val="272527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5</a:t>
            </a:fld>
            <a:endParaRPr lang="en-US"/>
          </a:p>
        </p:txBody>
      </p:sp>
    </p:spTree>
    <p:extLst>
      <p:ext uri="{BB962C8B-B14F-4D97-AF65-F5344CB8AC3E}">
        <p14:creationId xmlns:p14="http://schemas.microsoft.com/office/powerpoint/2010/main" val="317671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6</a:t>
            </a:fld>
            <a:endParaRPr lang="en-US"/>
          </a:p>
        </p:txBody>
      </p:sp>
    </p:spTree>
    <p:extLst>
      <p:ext uri="{BB962C8B-B14F-4D97-AF65-F5344CB8AC3E}">
        <p14:creationId xmlns:p14="http://schemas.microsoft.com/office/powerpoint/2010/main" val="1166430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7</a:t>
            </a:fld>
            <a:endParaRPr lang="en-US"/>
          </a:p>
        </p:txBody>
      </p:sp>
    </p:spTree>
    <p:extLst>
      <p:ext uri="{BB962C8B-B14F-4D97-AF65-F5344CB8AC3E}">
        <p14:creationId xmlns:p14="http://schemas.microsoft.com/office/powerpoint/2010/main" val="19055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8</a:t>
            </a:fld>
            <a:endParaRPr lang="en-US"/>
          </a:p>
        </p:txBody>
      </p:sp>
    </p:spTree>
    <p:extLst>
      <p:ext uri="{BB962C8B-B14F-4D97-AF65-F5344CB8AC3E}">
        <p14:creationId xmlns:p14="http://schemas.microsoft.com/office/powerpoint/2010/main" val="2744126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9</a:t>
            </a:fld>
            <a:endParaRPr lang="en-US"/>
          </a:p>
        </p:txBody>
      </p:sp>
    </p:spTree>
    <p:extLst>
      <p:ext uri="{BB962C8B-B14F-4D97-AF65-F5344CB8AC3E}">
        <p14:creationId xmlns:p14="http://schemas.microsoft.com/office/powerpoint/2010/main" val="87613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10</a:t>
            </a:fld>
            <a:endParaRPr lang="en-US"/>
          </a:p>
        </p:txBody>
      </p:sp>
    </p:spTree>
    <p:extLst>
      <p:ext uri="{BB962C8B-B14F-4D97-AF65-F5344CB8AC3E}">
        <p14:creationId xmlns:p14="http://schemas.microsoft.com/office/powerpoint/2010/main" val="101608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41057480-73E2-41E9-8038-AB1D1AC0B473}" type="datetime1">
              <a:rPr lang="el-GR" smtClean="0"/>
              <a:t>7/10/2018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334510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E6F4110-ADAF-4F03-80B9-170642E5484D}" type="datetime1">
              <a:rPr lang="el-GR" smtClean="0"/>
              <a:t>7/10/2018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328336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41480D3-900E-422F-9FAD-55CC391E966A}" type="datetime1">
              <a:rPr lang="el-GR" smtClean="0"/>
              <a:t>7/10/2018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257035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περιεχομένου"/>
          <p:cNvSpPr>
            <a:spLocks noGrp="1"/>
          </p:cNvSpPr>
          <p:nvPr>
            <p:ph sz="half" idx="2"/>
          </p:nvPr>
        </p:nvSpPr>
        <p:spPr>
          <a:xfrm>
            <a:off x="4648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αριθμού διαφάνειας 5">
            <a:extLst>
              <a:ext uri="{FF2B5EF4-FFF2-40B4-BE49-F238E27FC236}">
                <a16:creationId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a:t>
            </a:fld>
            <a:endParaRPr lang="en-US" dirty="0">
              <a:solidFill>
                <a:prstClr val="black">
                  <a:tint val="75000"/>
                </a:prstClr>
              </a:solidFill>
            </a:endParaRPr>
          </a:p>
        </p:txBody>
      </p:sp>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a:t>Kλικ</a:t>
            </a:r>
            <a:r>
              <a:rPr lang="el-GR" dirty="0"/>
              <a:t> για επεξεργασία του τίτλου</a:t>
            </a:r>
          </a:p>
        </p:txBody>
      </p:sp>
    </p:spTree>
    <p:extLst>
      <p:ext uri="{BB962C8B-B14F-4D97-AF65-F5344CB8AC3E}">
        <p14:creationId xmlns:p14="http://schemas.microsoft.com/office/powerpoint/2010/main" val="39747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a:t>Kλικ</a:t>
            </a:r>
            <a:r>
              <a:rPr lang="el-GR" dirty="0"/>
              <a:t> για επεξεργασία του τίτλου</a:t>
            </a:r>
          </a:p>
        </p:txBody>
      </p:sp>
      <p:sp>
        <p:nvSpPr>
          <p:cNvPr id="8" name="Θέση αριθμού διαφάνειας 5">
            <a:extLst>
              <a:ext uri="{FF2B5EF4-FFF2-40B4-BE49-F238E27FC236}">
                <a16:creationId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774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27923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74869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81394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00635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Tree>
    <p:extLst>
      <p:ext uri="{BB962C8B-B14F-4D97-AF65-F5344CB8AC3E}">
        <p14:creationId xmlns:p14="http://schemas.microsoft.com/office/powerpoint/2010/main" val="24993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p:cNvSpPr>
            <a:spLocks noGrp="1"/>
          </p:cNvSpPr>
          <p:nvPr>
            <p:ph type="dt" sz="half" idx="10"/>
          </p:nvPr>
        </p:nvSpPr>
        <p:spPr/>
        <p:txBody>
          <a:bodyPr/>
          <a:lstStyle/>
          <a:p>
            <a:fld id="{A8696169-1127-4362-8540-AC4E97E8AA5C}" type="datetime1">
              <a:rPr lang="el-GR" smtClean="0"/>
              <a:t>7/10/2018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290463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2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32363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49001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07226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8598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E6CCA-63C4-4CF9-AE39-DAD6F533A7F9}" type="datetime1">
              <a:rPr lang="el-GR" smtClean="0"/>
              <a:t>7/10/2018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349892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2B0574A-DA73-4F45-A5DB-BD9EAE214494}" type="datetime1">
              <a:rPr lang="el-GR" smtClean="0"/>
              <a:t>7/10/2018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152919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1466B3C0-A42E-43C6-B463-F993698F7A97}" type="datetime1">
              <a:rPr lang="el-GR" smtClean="0"/>
              <a:t>7/10/2018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1492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6CCCD79E-706B-4D49-A0E4-1F8E35DF1797}" type="datetime1">
              <a:rPr lang="el-GR" smtClean="0"/>
              <a:t>7/10/2018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403855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5B233-2020-4E2E-8C15-84DAA0EF36E8}" type="datetime1">
              <a:rPr lang="el-GR" smtClean="0"/>
              <a:t>7/10/2018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356863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4BA766-CA29-40F2-83BC-EF09261BB5FC}" type="datetime1">
              <a:rPr lang="el-GR" smtClean="0"/>
              <a:t>7/10/2018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9644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2D54C4-4236-43A6-B912-090A3C0F9032}" type="datetime1">
              <a:rPr lang="el-GR" smtClean="0"/>
              <a:t>7/10/2018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133209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4E18B-A9AC-444A-8F3D-6587E3DE7D78}" type="datetime1">
              <a:rPr lang="el-GR" smtClean="0"/>
              <a:t>7/10/2018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8E73-6241-44FB-9EDB-1A1229FC3D83}" type="slidenum">
              <a:rPr lang="el-GR" smtClean="0"/>
              <a:t>‹#›</a:t>
            </a:fld>
            <a:endParaRPr lang="el-GR"/>
          </a:p>
        </p:txBody>
      </p:sp>
    </p:spTree>
    <p:extLst>
      <p:ext uri="{BB962C8B-B14F-4D97-AF65-F5344CB8AC3E}">
        <p14:creationId xmlns:p14="http://schemas.microsoft.com/office/powerpoint/2010/main" val="1586421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3" r:id="rId12"/>
    <p:sldLayoutId id="214748366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stretch>
            <a:fillRect/>
          </a:stretch>
        </p:blipFill>
        <p:spPr>
          <a:xfrm>
            <a:off x="3396632" y="3174542"/>
            <a:ext cx="2174773" cy="2273625"/>
          </a:xfrm>
          <a:prstGeom prst="rect">
            <a:avLst/>
          </a:prstGeom>
        </p:spPr>
      </p:pic>
      <p:sp>
        <p:nvSpPr>
          <p:cNvPr id="603144" name="Rectangle 8"/>
          <p:cNvSpPr>
            <a:spLocks noChangeArrowheads="1"/>
          </p:cNvSpPr>
          <p:nvPr userDrawn="1"/>
        </p:nvSpPr>
        <p:spPr bwMode="auto">
          <a:xfrm>
            <a:off x="-1" y="5384800"/>
            <a:ext cx="8766770" cy="1282700"/>
          </a:xfrm>
          <a:prstGeom prst="rect">
            <a:avLst/>
          </a:prstGeom>
          <a:solidFill>
            <a:srgbClr val="005777"/>
          </a:solidFill>
          <a:ln w="9525">
            <a:noFill/>
            <a:miter lim="800000"/>
            <a:headEnd/>
            <a:tailEnd/>
          </a:ln>
        </p:spPr>
        <p:txBody>
          <a:bodyPr wrap="none" anchor="ctr"/>
          <a:lstStyle/>
          <a:p>
            <a:pPr marL="1616075" eaLnBrk="0" hangingPunct="0">
              <a:lnSpc>
                <a:spcPct val="110000"/>
              </a:lnSpc>
              <a:defRPr/>
            </a:pPr>
            <a:r>
              <a:rPr lang="en-US" sz="1800" b="1" dirty="0" err="1">
                <a:solidFill>
                  <a:srgbClr val="FFFFFF"/>
                </a:solidFill>
                <a:effectLst>
                  <a:outerShdw blurRad="38100" dist="38100" dir="2700000" algn="tl">
                    <a:srgbClr val="000000"/>
                  </a:outerShdw>
                </a:effectLst>
                <a:cs typeface="Arial" charset="0"/>
              </a:rPr>
              <a:t>TEICrete</a:t>
            </a:r>
            <a:r>
              <a:rPr lang="en-US" sz="1800" b="1" dirty="0">
                <a:solidFill>
                  <a:srgbClr val="FFFFFF"/>
                </a:solidFill>
                <a:effectLst>
                  <a:outerShdw blurRad="38100" dist="38100" dir="2700000" algn="tl">
                    <a:srgbClr val="000000"/>
                  </a:outerShdw>
                </a:effectLst>
                <a:cs typeface="Arial" charset="0"/>
              </a:rPr>
              <a:t> </a:t>
            </a:r>
            <a:br>
              <a:rPr lang="en-US" sz="1800" b="1" dirty="0">
                <a:solidFill>
                  <a:srgbClr val="FFFFFF"/>
                </a:solidFill>
                <a:effectLst>
                  <a:outerShdw blurRad="38100" dist="38100" dir="2700000" algn="tl">
                    <a:srgbClr val="000000"/>
                  </a:outerShdw>
                </a:effectLst>
                <a:cs typeface="Arial" charset="0"/>
              </a:rPr>
            </a:br>
            <a:r>
              <a:rPr lang="en-US" sz="1800" b="1" dirty="0" err="1">
                <a:solidFill>
                  <a:srgbClr val="FFFFFF"/>
                </a:solidFill>
                <a:effectLst>
                  <a:outerShdw blurRad="38100" dist="38100" dir="2700000" algn="tl">
                    <a:srgbClr val="000000"/>
                  </a:outerShdw>
                </a:effectLst>
                <a:cs typeface="Arial" charset="0"/>
              </a:rPr>
              <a:t>Heraklion</a:t>
            </a:r>
            <a:r>
              <a:rPr lang="en-US" sz="1800" b="1" dirty="0">
                <a:solidFill>
                  <a:srgbClr val="FFFFFF"/>
                </a:solidFill>
                <a:effectLst>
                  <a:outerShdw blurRad="38100" dist="38100" dir="2700000" algn="tl">
                    <a:srgbClr val="000000"/>
                  </a:outerShdw>
                </a:effectLst>
                <a:cs typeface="Arial" charset="0"/>
              </a:rPr>
              <a:t> Crete, Greece</a:t>
            </a:r>
            <a:endParaRPr lang="el-GR" sz="1800" b="1" dirty="0">
              <a:solidFill>
                <a:srgbClr val="FFFFFF"/>
              </a:solidFill>
              <a:effectLst>
                <a:outerShdw blurRad="38100" dist="38100" dir="2700000" algn="tl">
                  <a:srgbClr val="000000"/>
                </a:outerShdw>
              </a:effectLst>
              <a:cs typeface="Arial" charset="0"/>
            </a:endParaRPr>
          </a:p>
        </p:txBody>
      </p:sp>
      <p:sp>
        <p:nvSpPr>
          <p:cNvPr id="2051" name="Oval 15"/>
          <p:cNvSpPr>
            <a:spLocks noChangeArrowheads="1"/>
          </p:cNvSpPr>
          <p:nvPr userDrawn="1"/>
        </p:nvSpPr>
        <p:spPr bwMode="auto">
          <a:xfrm>
            <a:off x="101600" y="5241925"/>
            <a:ext cx="1487488" cy="1539875"/>
          </a:xfrm>
          <a:prstGeom prst="ellipse">
            <a:avLst/>
          </a:prstGeom>
          <a:solidFill>
            <a:schemeClr val="bg1"/>
          </a:solidFill>
          <a:ln w="9525">
            <a:solidFill>
              <a:schemeClr val="bg1"/>
            </a:solidFill>
            <a:round/>
            <a:headEnd/>
            <a:tailEnd/>
          </a:ln>
        </p:spPr>
        <p:txBody>
          <a:bodyPr wrap="none" anchor="ctr"/>
          <a:lstStyle/>
          <a:p>
            <a:endParaRPr lang="el-GR">
              <a:solidFill>
                <a:srgbClr val="000000"/>
              </a:solidFill>
            </a:endParaRPr>
          </a:p>
        </p:txBody>
      </p:sp>
      <p:pic>
        <p:nvPicPr>
          <p:cNvPr id="2052" name="Picture 7"/>
          <p:cNvPicPr>
            <a:picLocks noChangeAspect="1" noChangeArrowheads="1"/>
          </p:cNvPicPr>
          <p:nvPr userDrawn="1"/>
        </p:nvPicPr>
        <p:blipFill>
          <a:blip r:embed="rId14" cstate="email">
            <a:clrChange>
              <a:clrFrom>
                <a:srgbClr val="FFFFFF"/>
              </a:clrFrom>
              <a:clrTo>
                <a:srgbClr val="FFFFFF">
                  <a:alpha val="0"/>
                </a:srgbClr>
              </a:clrTo>
            </a:clrChange>
            <a:lum bright="-26000" contrast="-100000"/>
            <a:extLst>
              <a:ext uri="{28A0092B-C50C-407E-A947-70E740481C1C}">
                <a14:useLocalDpi xmlns:a14="http://schemas.microsoft.com/office/drawing/2010/main" val="0"/>
              </a:ext>
            </a:extLst>
          </a:blip>
          <a:srcRect/>
          <a:stretch>
            <a:fillRect/>
          </a:stretch>
        </p:blipFill>
        <p:spPr bwMode="auto">
          <a:xfrm>
            <a:off x="55563" y="5213350"/>
            <a:ext cx="15732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ChangeArrowheads="1"/>
          </p:cNvSpPr>
          <p:nvPr userDrawn="1"/>
        </p:nvSpPr>
        <p:spPr bwMode="auto">
          <a:xfrm>
            <a:off x="0" y="1319213"/>
            <a:ext cx="9209088" cy="1774825"/>
          </a:xfrm>
          <a:prstGeom prst="rect">
            <a:avLst/>
          </a:prstGeom>
          <a:solidFill>
            <a:srgbClr val="80808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800">
              <a:solidFill>
                <a:srgbClr val="000000"/>
              </a:solidFill>
            </a:endParaRPr>
          </a:p>
        </p:txBody>
      </p:sp>
      <p:sp>
        <p:nvSpPr>
          <p:cNvPr id="2054" name="Rectangle 6"/>
          <p:cNvSpPr>
            <a:spLocks noChangeArrowheads="1"/>
          </p:cNvSpPr>
          <p:nvPr userDrawn="1"/>
        </p:nvSpPr>
        <p:spPr bwMode="auto">
          <a:xfrm>
            <a:off x="-3175" y="1317625"/>
            <a:ext cx="6991350" cy="77788"/>
          </a:xfrm>
          <a:prstGeom prst="rect">
            <a:avLst/>
          </a:prstGeom>
          <a:solidFill>
            <a:srgbClr val="005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l-GR" sz="2400">
              <a:solidFill>
                <a:srgbClr val="000000"/>
              </a:solidFill>
              <a:latin typeface="Times New Roman" charset="0"/>
            </a:endParaRPr>
          </a:p>
        </p:txBody>
      </p:sp>
      <p:sp>
        <p:nvSpPr>
          <p:cNvPr id="2" name="Rectangle 8"/>
          <p:cNvSpPr>
            <a:spLocks noChangeArrowheads="1"/>
          </p:cNvSpPr>
          <p:nvPr userDrawn="1"/>
        </p:nvSpPr>
        <p:spPr bwMode="auto">
          <a:xfrm>
            <a:off x="0" y="0"/>
            <a:ext cx="9144000" cy="731838"/>
          </a:xfrm>
          <a:prstGeom prst="rect">
            <a:avLst/>
          </a:prstGeom>
          <a:solidFill>
            <a:srgbClr val="005777"/>
          </a:solidFill>
          <a:ln w="9525">
            <a:noFill/>
            <a:miter lim="800000"/>
            <a:headEnd/>
            <a:tailEnd/>
          </a:ln>
        </p:spPr>
        <p:txBody>
          <a:bodyPr wrap="none" anchor="ctr"/>
          <a:lstStyle/>
          <a:p>
            <a:pPr marL="3175" algn="r" eaLnBrk="0" hangingPunct="0">
              <a:lnSpc>
                <a:spcPct val="110000"/>
              </a:lnSpc>
              <a:defRPr/>
            </a:pPr>
            <a:r>
              <a:rPr lang="en-US" sz="2000" b="1" dirty="0">
                <a:solidFill>
                  <a:srgbClr val="FFFFFF"/>
                </a:solidFill>
                <a:effectLst>
                  <a:outerShdw blurRad="38100" dist="38100" dir="2700000" algn="tl">
                    <a:srgbClr val="000000"/>
                  </a:outerShdw>
                </a:effectLst>
                <a:latin typeface="Arial Narrow"/>
                <a:cs typeface="Arial Narrow"/>
              </a:rPr>
              <a:t>Technological Educational Institute of Crete</a:t>
            </a:r>
            <a:endParaRPr lang="el-GR" sz="2000" b="1" dirty="0">
              <a:solidFill>
                <a:srgbClr val="FFFFFF"/>
              </a:solidFill>
              <a:effectLst>
                <a:outerShdw blurRad="38100" dist="38100" dir="2700000" algn="tl">
                  <a:srgbClr val="000000"/>
                </a:outerShdw>
              </a:effectLst>
              <a:latin typeface="Arial Narrow"/>
              <a:cs typeface="Arial Narrow"/>
            </a:endParaRPr>
          </a:p>
        </p:txBody>
      </p:sp>
      <p:sp>
        <p:nvSpPr>
          <p:cNvPr id="21" name="Rectangle 5"/>
          <p:cNvSpPr>
            <a:spLocks noChangeArrowheads="1"/>
          </p:cNvSpPr>
          <p:nvPr userDrawn="1"/>
        </p:nvSpPr>
        <p:spPr bwMode="auto">
          <a:xfrm>
            <a:off x="2505075" y="3022600"/>
            <a:ext cx="6667500" cy="77788"/>
          </a:xfrm>
          <a:prstGeom prst="rect">
            <a:avLst/>
          </a:prstGeom>
          <a:solidFill>
            <a:schemeClr val="accent1">
              <a:lumMod val="50000"/>
            </a:schemeClr>
          </a:solidFill>
          <a:ln w="9525">
            <a:noFill/>
            <a:miter lim="800000"/>
            <a:headEnd/>
            <a:tailEnd/>
          </a:ln>
        </p:spPr>
        <p:txBody>
          <a:bodyPr wrap="none" anchor="ctr"/>
          <a:lstStyle/>
          <a:p>
            <a:pPr algn="ctr">
              <a:defRPr/>
            </a:pPr>
            <a:endParaRPr kumimoji="1" lang="el-GR" sz="2400" dirty="0">
              <a:solidFill>
                <a:srgbClr val="000000"/>
              </a:solidFill>
              <a:latin typeface="Times New Roman" pitchFamily="18" charset="0"/>
              <a:ea typeface="ＭＳ Ｐゴシック" pitchFamily="-111" charset="-128"/>
              <a:cs typeface="+mn-cs"/>
            </a:endParaRPr>
          </a:p>
        </p:txBody>
      </p:sp>
      <p:pic>
        <p:nvPicPr>
          <p:cNvPr id="11" name="Imagen 34"/>
          <p:cNvPicPr/>
          <p:nvPr userDrawn="1"/>
        </p:nvPicPr>
        <p:blipFill>
          <a:blip r:embed="rId15" cstate="email">
            <a:extLst>
              <a:ext uri="{28A0092B-C50C-407E-A947-70E740481C1C}">
                <a14:useLocalDpi xmlns:a14="http://schemas.microsoft.com/office/drawing/2010/main" val="0"/>
              </a:ext>
            </a:extLst>
          </a:blip>
          <a:stretch>
            <a:fillRect/>
          </a:stretch>
        </p:blipFill>
        <p:spPr>
          <a:xfrm>
            <a:off x="5592762" y="4559984"/>
            <a:ext cx="3131798" cy="681941"/>
          </a:xfrm>
          <a:prstGeom prst="rect">
            <a:avLst/>
          </a:prstGeom>
        </p:spPr>
      </p:pic>
      <p:pic>
        <p:nvPicPr>
          <p:cNvPr id="12" name="Imagen 50"/>
          <p:cNvPicPr/>
          <p:nvPr userDrawn="1"/>
        </p:nvPicPr>
        <p:blipFill>
          <a:blip r:embed="rId16" cstate="email">
            <a:extLst>
              <a:ext uri="{28A0092B-C50C-407E-A947-70E740481C1C}">
                <a14:useLocalDpi xmlns:a14="http://schemas.microsoft.com/office/drawing/2010/main" val="0"/>
              </a:ext>
            </a:extLst>
          </a:blip>
          <a:stretch>
            <a:fillRect/>
          </a:stretch>
        </p:blipFill>
        <p:spPr>
          <a:xfrm>
            <a:off x="5571405" y="5467537"/>
            <a:ext cx="3106436" cy="1117225"/>
          </a:xfrm>
          <a:prstGeom prst="rect">
            <a:avLst/>
          </a:prstGeom>
          <a:noFill/>
          <a:ln>
            <a:noFill/>
          </a:ln>
        </p:spPr>
      </p:pic>
    </p:spTree>
    <p:extLst>
      <p:ext uri="{BB962C8B-B14F-4D97-AF65-F5344CB8AC3E}">
        <p14:creationId xmlns:p14="http://schemas.microsoft.com/office/powerpoint/2010/main" val="1410945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spcBef>
          <a:spcPct val="0"/>
        </a:spcBef>
        <a:spcAft>
          <a:spcPct val="0"/>
        </a:spcAft>
        <a:defRPr sz="2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2300">
          <a:solidFill>
            <a:schemeClr val="tx2"/>
          </a:solidFill>
          <a:latin typeface="Trebuchet MS" pitchFamily="34" charset="0"/>
        </a:defRPr>
      </a:lvl6pPr>
      <a:lvl7pPr marL="914400" algn="l" rtl="0" fontAlgn="base">
        <a:spcBef>
          <a:spcPct val="0"/>
        </a:spcBef>
        <a:spcAft>
          <a:spcPct val="0"/>
        </a:spcAft>
        <a:defRPr sz="2300">
          <a:solidFill>
            <a:schemeClr val="tx2"/>
          </a:solidFill>
          <a:latin typeface="Trebuchet MS" pitchFamily="34" charset="0"/>
        </a:defRPr>
      </a:lvl7pPr>
      <a:lvl8pPr marL="1371600" algn="l" rtl="0" fontAlgn="base">
        <a:spcBef>
          <a:spcPct val="0"/>
        </a:spcBef>
        <a:spcAft>
          <a:spcPct val="0"/>
        </a:spcAft>
        <a:defRPr sz="2300">
          <a:solidFill>
            <a:schemeClr val="tx2"/>
          </a:solidFill>
          <a:latin typeface="Trebuchet MS" pitchFamily="34" charset="0"/>
        </a:defRPr>
      </a:lvl8pPr>
      <a:lvl9pPr marL="1828800" algn="l" rtl="0" fontAlgn="base">
        <a:spcBef>
          <a:spcPct val="0"/>
        </a:spcBef>
        <a:spcAft>
          <a:spcPct val="0"/>
        </a:spcAft>
        <a:defRPr sz="2300">
          <a:solidFill>
            <a:schemeClr val="tx2"/>
          </a:solidFill>
          <a:latin typeface="Trebuchet MS" pitchFamily="34" charset="0"/>
        </a:defRPr>
      </a:lvl9pPr>
    </p:titleStyle>
    <p:bodyStyle>
      <a:lvl1pPr marL="269875" indent="-269875" algn="l" rtl="0" eaLnBrk="0" fontAlgn="base" hangingPunct="0">
        <a:spcBef>
          <a:spcPct val="25000"/>
        </a:spcBef>
        <a:spcAft>
          <a:spcPct val="0"/>
        </a:spcAft>
        <a:buFont typeface="Wingdings" charset="0"/>
        <a:buChar char="§"/>
        <a:defRPr sz="1700">
          <a:solidFill>
            <a:schemeClr val="tx1"/>
          </a:solidFill>
          <a:latin typeface="+mn-lt"/>
          <a:ea typeface="ＭＳ Ｐゴシック" charset="0"/>
          <a:cs typeface="ＭＳ Ｐゴシック" charset="0"/>
        </a:defRPr>
      </a:lvl1pPr>
      <a:lvl2pPr marL="627063" indent="-177800" algn="l" rtl="0" eaLnBrk="0" fontAlgn="base" hangingPunct="0">
        <a:spcBef>
          <a:spcPct val="20000"/>
        </a:spcBef>
        <a:spcAft>
          <a:spcPct val="0"/>
        </a:spcAft>
        <a:buFont typeface="Arial" charset="0"/>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500">
          <a:solidFill>
            <a:schemeClr val="tx1"/>
          </a:solidFill>
          <a:latin typeface="+mn-lt"/>
          <a:ea typeface="ＭＳ Ｐゴシック" charset="0"/>
        </a:defRPr>
      </a:lvl3pPr>
      <a:lvl4pPr marL="1550988" indent="-228600" algn="l" rtl="0" eaLnBrk="0" fontAlgn="base" hangingPunct="0">
        <a:spcBef>
          <a:spcPct val="20000"/>
        </a:spcBef>
        <a:spcAft>
          <a:spcPct val="0"/>
        </a:spcAft>
        <a:buChar char="–"/>
        <a:defRPr sz="1400">
          <a:solidFill>
            <a:schemeClr val="tx1"/>
          </a:solidFill>
          <a:latin typeface="+mn-lt"/>
          <a:ea typeface="ＭＳ Ｐゴシック" charset="0"/>
        </a:defRPr>
      </a:lvl4pPr>
      <a:lvl5pPr marL="1978025"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435225" indent="-228600" algn="l" rtl="0" fontAlgn="base">
        <a:spcBef>
          <a:spcPct val="20000"/>
        </a:spcBef>
        <a:spcAft>
          <a:spcPct val="0"/>
        </a:spcAft>
        <a:buChar char="»"/>
        <a:defRPr sz="1000">
          <a:solidFill>
            <a:schemeClr val="tx1"/>
          </a:solidFill>
          <a:latin typeface="+mn-lt"/>
        </a:defRPr>
      </a:lvl6pPr>
      <a:lvl7pPr marL="2892425" indent="-228600" algn="l" rtl="0" fontAlgn="base">
        <a:spcBef>
          <a:spcPct val="20000"/>
        </a:spcBef>
        <a:spcAft>
          <a:spcPct val="0"/>
        </a:spcAft>
        <a:buChar char="»"/>
        <a:defRPr sz="1000">
          <a:solidFill>
            <a:schemeClr val="tx1"/>
          </a:solidFill>
          <a:latin typeface="+mn-lt"/>
        </a:defRPr>
      </a:lvl7pPr>
      <a:lvl8pPr marL="3349625" indent="-228600" algn="l" rtl="0" fontAlgn="base">
        <a:spcBef>
          <a:spcPct val="20000"/>
        </a:spcBef>
        <a:spcAft>
          <a:spcPct val="0"/>
        </a:spcAft>
        <a:buChar char="»"/>
        <a:defRPr sz="1000">
          <a:solidFill>
            <a:schemeClr val="tx1"/>
          </a:solidFill>
          <a:latin typeface="+mn-lt"/>
        </a:defRPr>
      </a:lvl8pPr>
      <a:lvl9pPr marL="3806825" indent="-228600" algn="l" rtl="0" fontAlgn="base">
        <a:spcBef>
          <a:spcPct val="20000"/>
        </a:spcBef>
        <a:spcAft>
          <a:spcPct val="0"/>
        </a:spcAft>
        <a:buChar char="»"/>
        <a:defRPr sz="1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UNIDADE 9</a:t>
            </a:r>
          </a:p>
          <a:p>
            <a:pPr algn="ctr"/>
            <a:r>
              <a:rPr lang="en-US" sz="3600" dirty="0" err="1">
                <a:solidFill>
                  <a:prstClr val="white"/>
                </a:solidFill>
              </a:rPr>
              <a:t>Retransmissores</a:t>
            </a:r>
            <a:endParaRPr lang="en-US" sz="3600" dirty="0">
              <a:solidFill>
                <a:prstClr val="white"/>
              </a:solidFill>
            </a:endParaRPr>
          </a:p>
          <a:p>
            <a:pPr algn="ctr"/>
            <a:endParaRPr lang="el-GR" dirty="0"/>
          </a:p>
        </p:txBody>
      </p:sp>
      <p:pic>
        <p:nvPicPr>
          <p:cNvPr id="12" name="Imagen 34">
            <a:extLst>
              <a:ext uri="{FF2B5EF4-FFF2-40B4-BE49-F238E27FC236}">
                <a16:creationId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0681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Autofit/>
          </a:bodyPr>
          <a:lstStyle>
            <a:lvl1pPr defTabSz="914400" eaLnBrk="1" latinLnBrk="0" hangingPunct="1">
              <a:buNone/>
              <a:defRPr sz="3600">
                <a:latin typeface="+mj-lt"/>
                <a:ea typeface="+mj-ea"/>
                <a:cs typeface="+mj-cs"/>
              </a:defRPr>
            </a:lvl1pPr>
          </a:lstStyle>
          <a:p>
            <a:pPr algn="just">
              <a:lnSpc>
                <a:spcPct val="150000"/>
              </a:lnSpc>
            </a:pPr>
            <a:r>
              <a:rPr lang="en-US" sz="3200" dirty="0"/>
              <a:t>Um </a:t>
            </a:r>
            <a:r>
              <a:rPr lang="en-US" sz="3200" dirty="0" err="1"/>
              <a:t>Módulo</a:t>
            </a:r>
            <a:r>
              <a:rPr lang="en-US" sz="3200" dirty="0"/>
              <a:t> de </a:t>
            </a:r>
            <a:r>
              <a:rPr lang="en-US" sz="3200" dirty="0" err="1"/>
              <a:t>Retransmissor</a:t>
            </a:r>
            <a:r>
              <a:rPr lang="en-US" sz="3200" dirty="0"/>
              <a:t> de 5V por Keyes</a:t>
            </a: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10</a:t>
            </a:fld>
            <a:endParaRPr lang="el-GR" sz="1000" dirty="0"/>
          </a:p>
        </p:txBody>
      </p:sp>
      <p:sp>
        <p:nvSpPr>
          <p:cNvPr id="31" name="TextBox 19">
            <a:extLst>
              <a:ext uri="{FF2B5EF4-FFF2-40B4-BE49-F238E27FC236}">
                <a16:creationId xmlns:a16="http://schemas.microsoft.com/office/drawing/2014/main" id="{5B590908-1E12-4E88-8938-BDF4E16FFDF3}"/>
              </a:ext>
            </a:extLst>
          </p:cNvPr>
          <p:cNvSpPr txBox="1"/>
          <p:nvPr/>
        </p:nvSpPr>
        <p:spPr>
          <a:xfrm>
            <a:off x="365424" y="1268613"/>
            <a:ext cx="8413151" cy="12958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pt-PT" dirty="0"/>
              <a:t>O módulo fornece todos os componentes necessários (o diodo de proteção, o interruptor do transistor e o resistor limitador de corrente) e um LED indicador num pacote prático.</a:t>
            </a:r>
          </a:p>
        </p:txBody>
      </p:sp>
      <p:grpSp>
        <p:nvGrpSpPr>
          <p:cNvPr id="2" name="Ομάδα 1">
            <a:extLst>
              <a:ext uri="{FF2B5EF4-FFF2-40B4-BE49-F238E27FC236}">
                <a16:creationId xmlns:a16="http://schemas.microsoft.com/office/drawing/2014/main" id="{347AF248-AD07-4D51-AC50-18A41F84D992}"/>
              </a:ext>
            </a:extLst>
          </p:cNvPr>
          <p:cNvGrpSpPr/>
          <p:nvPr/>
        </p:nvGrpSpPr>
        <p:grpSpPr>
          <a:xfrm>
            <a:off x="1989333" y="2183957"/>
            <a:ext cx="4966551" cy="3064477"/>
            <a:chOff x="3911844" y="1956453"/>
            <a:chExt cx="4966551" cy="3064477"/>
          </a:xfrm>
        </p:grpSpPr>
        <p:pic>
          <p:nvPicPr>
            <p:cNvPr id="30" name="Εικόνα 29">
              <a:extLst>
                <a:ext uri="{FF2B5EF4-FFF2-40B4-BE49-F238E27FC236}">
                  <a16:creationId xmlns:a16="http://schemas.microsoft.com/office/drawing/2014/main" id="{596F8628-055F-4802-A759-E962DA139FBF}"/>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21982" t="17275" r="23853" b="16716"/>
            <a:stretch/>
          </p:blipFill>
          <p:spPr>
            <a:xfrm>
              <a:off x="4236049" y="1956453"/>
              <a:ext cx="4642346" cy="3064477"/>
            </a:xfrm>
            <a:prstGeom prst="rect">
              <a:avLst/>
            </a:prstGeom>
          </p:spPr>
        </p:pic>
        <p:sp>
          <p:nvSpPr>
            <p:cNvPr id="32" name="TextBox 43">
              <a:extLst>
                <a:ext uri="{FF2B5EF4-FFF2-40B4-BE49-F238E27FC236}">
                  <a16:creationId xmlns:a16="http://schemas.microsoft.com/office/drawing/2014/main" id="{F5D43CC2-C9A4-4373-BE4F-DC9367B9789C}"/>
                </a:ext>
              </a:extLst>
            </p:cNvPr>
            <p:cNvSpPr txBox="1"/>
            <p:nvPr/>
          </p:nvSpPr>
          <p:spPr>
            <a:xfrm>
              <a:off x="4459150" y="3301783"/>
              <a:ext cx="2178299" cy="3820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1400" dirty="0"/>
                <a:t>Common</a:t>
              </a:r>
              <a:endParaRPr lang="en-US" sz="1200" dirty="0"/>
            </a:p>
          </p:txBody>
        </p:sp>
        <p:sp>
          <p:nvSpPr>
            <p:cNvPr id="33" name="TextBox 12">
              <a:extLst>
                <a:ext uri="{FF2B5EF4-FFF2-40B4-BE49-F238E27FC236}">
                  <a16:creationId xmlns:a16="http://schemas.microsoft.com/office/drawing/2014/main" id="{791E63DF-0B6C-4DC4-B393-FC63F5DF19A9}"/>
                </a:ext>
              </a:extLst>
            </p:cNvPr>
            <p:cNvSpPr txBox="1"/>
            <p:nvPr/>
          </p:nvSpPr>
          <p:spPr>
            <a:xfrm>
              <a:off x="3911844" y="3702729"/>
              <a:ext cx="2178299" cy="3820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1400" dirty="0"/>
                <a:t>Normally-Closed</a:t>
              </a:r>
              <a:endParaRPr lang="en-US" sz="1200" dirty="0"/>
            </a:p>
          </p:txBody>
        </p:sp>
        <p:sp>
          <p:nvSpPr>
            <p:cNvPr id="34" name="TextBox 38">
              <a:extLst>
                <a:ext uri="{FF2B5EF4-FFF2-40B4-BE49-F238E27FC236}">
                  <a16:creationId xmlns:a16="http://schemas.microsoft.com/office/drawing/2014/main" id="{A8401B52-09ED-473B-919D-65668F6963B1}"/>
                </a:ext>
              </a:extLst>
            </p:cNvPr>
            <p:cNvSpPr txBox="1"/>
            <p:nvPr/>
          </p:nvSpPr>
          <p:spPr>
            <a:xfrm>
              <a:off x="4020858" y="2947972"/>
              <a:ext cx="2178299" cy="3820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1400" dirty="0"/>
                <a:t>Normally-Open</a:t>
              </a:r>
              <a:endParaRPr lang="en-US" sz="1200" dirty="0"/>
            </a:p>
          </p:txBody>
        </p:sp>
        <p:grpSp>
          <p:nvGrpSpPr>
            <p:cNvPr id="35" name="Group 2">
              <a:extLst>
                <a:ext uri="{FF2B5EF4-FFF2-40B4-BE49-F238E27FC236}">
                  <a16:creationId xmlns:a16="http://schemas.microsoft.com/office/drawing/2014/main" id="{54C608AF-D3D6-414A-9412-983F2C5E9089}"/>
                </a:ext>
              </a:extLst>
            </p:cNvPr>
            <p:cNvGrpSpPr/>
            <p:nvPr/>
          </p:nvGrpSpPr>
          <p:grpSpPr>
            <a:xfrm>
              <a:off x="8071697" y="2908860"/>
              <a:ext cx="806698" cy="819999"/>
              <a:chOff x="9210837" y="3942741"/>
              <a:chExt cx="806698" cy="819999"/>
            </a:xfrm>
          </p:grpSpPr>
          <p:sp>
            <p:nvSpPr>
              <p:cNvPr id="36" name="TextBox 18">
                <a:extLst>
                  <a:ext uri="{FF2B5EF4-FFF2-40B4-BE49-F238E27FC236}">
                    <a16:creationId xmlns:a16="http://schemas.microsoft.com/office/drawing/2014/main" id="{72634D79-06B6-443C-A00C-EB076C8C19F8}"/>
                  </a:ext>
                </a:extLst>
              </p:cNvPr>
              <p:cNvSpPr txBox="1"/>
              <p:nvPr/>
            </p:nvSpPr>
            <p:spPr>
              <a:xfrm>
                <a:off x="9210837" y="4172899"/>
                <a:ext cx="806698"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400" dirty="0"/>
                  <a:t>VCC</a:t>
                </a:r>
                <a:endParaRPr lang="en-US" sz="1200" dirty="0"/>
              </a:p>
            </p:txBody>
          </p:sp>
          <p:sp>
            <p:nvSpPr>
              <p:cNvPr id="37" name="TextBox 20">
                <a:extLst>
                  <a:ext uri="{FF2B5EF4-FFF2-40B4-BE49-F238E27FC236}">
                    <a16:creationId xmlns:a16="http://schemas.microsoft.com/office/drawing/2014/main" id="{10230808-890D-4FAF-B1A6-8718A70811BD}"/>
                  </a:ext>
                </a:extLst>
              </p:cNvPr>
              <p:cNvSpPr txBox="1"/>
              <p:nvPr/>
            </p:nvSpPr>
            <p:spPr>
              <a:xfrm>
                <a:off x="9210837" y="3942741"/>
                <a:ext cx="806698" cy="3820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400" dirty="0"/>
                  <a:t>GND</a:t>
                </a:r>
                <a:endParaRPr lang="en-US" sz="1200" dirty="0"/>
              </a:p>
            </p:txBody>
          </p:sp>
          <p:sp>
            <p:nvSpPr>
              <p:cNvPr id="38" name="TextBox 21">
                <a:extLst>
                  <a:ext uri="{FF2B5EF4-FFF2-40B4-BE49-F238E27FC236}">
                    <a16:creationId xmlns:a16="http://schemas.microsoft.com/office/drawing/2014/main" id="{6FDC0B39-BC49-4DAF-8988-4067AA9CDBE4}"/>
                  </a:ext>
                </a:extLst>
              </p:cNvPr>
              <p:cNvSpPr txBox="1"/>
              <p:nvPr/>
            </p:nvSpPr>
            <p:spPr>
              <a:xfrm>
                <a:off x="9210837" y="4380648"/>
                <a:ext cx="806698" cy="3820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400" dirty="0"/>
                  <a:t>SIG</a:t>
                </a:r>
                <a:endParaRPr lang="en-US" sz="1200" dirty="0"/>
              </a:p>
            </p:txBody>
          </p:sp>
        </p:grpSp>
      </p:grpSp>
    </p:spTree>
    <p:extLst>
      <p:ext uri="{BB962C8B-B14F-4D97-AF65-F5344CB8AC3E}">
        <p14:creationId xmlns:p14="http://schemas.microsoft.com/office/powerpoint/2010/main" val="390251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Autofit/>
          </a:bodyPr>
          <a:lstStyle>
            <a:lvl1pPr defTabSz="914400" eaLnBrk="1" latinLnBrk="0" hangingPunct="1">
              <a:buNone/>
              <a:defRPr sz="3600">
                <a:latin typeface="+mj-lt"/>
                <a:ea typeface="+mj-ea"/>
                <a:cs typeface="+mj-cs"/>
              </a:defRPr>
            </a:lvl1pPr>
          </a:lstStyle>
          <a:p>
            <a:pPr algn="just">
              <a:lnSpc>
                <a:spcPct val="150000"/>
              </a:lnSpc>
            </a:pPr>
            <a:r>
              <a:rPr lang="en-US" sz="2600" dirty="0" err="1"/>
              <a:t>Exercício</a:t>
            </a:r>
            <a:r>
              <a:rPr lang="en-US" sz="2600" dirty="0"/>
              <a:t> de </a:t>
            </a:r>
            <a:r>
              <a:rPr lang="en-US" sz="2600" dirty="0" err="1"/>
              <a:t>retransmissor</a:t>
            </a:r>
            <a:r>
              <a:rPr lang="en-US" sz="2600" dirty="0"/>
              <a:t> </a:t>
            </a:r>
            <a:r>
              <a:rPr lang="en-US" sz="2600" dirty="0" err="1"/>
              <a:t>electromecânico</a:t>
            </a:r>
            <a:r>
              <a:rPr lang="en-US" sz="2600" dirty="0"/>
              <a:t>: </a:t>
            </a:r>
            <a:r>
              <a:rPr lang="en-US" sz="2600" dirty="0" err="1"/>
              <a:t>Descrição</a:t>
            </a:r>
            <a:r>
              <a:rPr lang="en-US" sz="2600" dirty="0"/>
              <a:t> e </a:t>
            </a:r>
            <a:r>
              <a:rPr lang="en-US" sz="2600" dirty="0" err="1"/>
              <a:t>Esquema</a:t>
            </a:r>
            <a:endParaRPr lang="en-US" sz="26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11</a:t>
            </a:fld>
            <a:endParaRPr lang="el-GR" sz="1000" dirty="0"/>
          </a:p>
        </p:txBody>
      </p:sp>
      <p:pic>
        <p:nvPicPr>
          <p:cNvPr id="18" name="Εικόνα 17">
            <a:extLst>
              <a:ext uri="{FF2B5EF4-FFF2-40B4-BE49-F238E27FC236}">
                <a16:creationId xmlns:a16="http://schemas.microsoft.com/office/drawing/2014/main" id="{1606A5CF-AF4C-4851-80F9-89144197D56C}"/>
              </a:ext>
            </a:extLst>
          </p:cNvPr>
          <p:cNvPicPr>
            <a:picLocks noChangeAspect="1"/>
          </p:cNvPicPr>
          <p:nvPr/>
        </p:nvPicPr>
        <p:blipFill>
          <a:blip r:embed="rId5"/>
          <a:stretch>
            <a:fillRect/>
          </a:stretch>
        </p:blipFill>
        <p:spPr>
          <a:xfrm>
            <a:off x="2036026" y="3145130"/>
            <a:ext cx="5071947" cy="3345684"/>
          </a:xfrm>
          <a:prstGeom prst="rect">
            <a:avLst/>
          </a:prstGeom>
        </p:spPr>
      </p:pic>
      <p:sp>
        <p:nvSpPr>
          <p:cNvPr id="17" name="TextBox 21">
            <a:extLst>
              <a:ext uri="{FF2B5EF4-FFF2-40B4-BE49-F238E27FC236}">
                <a16:creationId xmlns:a16="http://schemas.microsoft.com/office/drawing/2014/main" id="{F4EC490A-0988-4B00-A3CA-AEFD306E5EA8}"/>
              </a:ext>
            </a:extLst>
          </p:cNvPr>
          <p:cNvSpPr txBox="1"/>
          <p:nvPr/>
        </p:nvSpPr>
        <p:spPr>
          <a:xfrm>
            <a:off x="457200" y="836555"/>
            <a:ext cx="8229600" cy="21708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9875" indent="-269875" algn="just" eaLnBrk="0" hangingPunct="0">
              <a:lnSpc>
                <a:spcPct val="110000"/>
              </a:lnSpc>
              <a:spcBef>
                <a:spcPts val="480"/>
              </a:spcBef>
              <a:buFont typeface="Wingdings" pitchFamily="2" charset="2"/>
              <a:buChar char="§"/>
            </a:pPr>
            <a:r>
              <a:rPr lang="pt-PT" sz="2000" dirty="0">
                <a:ea typeface="ＭＳ Ｐゴシック" charset="0"/>
              </a:rPr>
              <a:t>O objetivo deste exercício é familiarizá-lo com o uso de um retransmissor eletromecânico. Vamos usar uma placa de desenvolvimento Arduino, juntamente com um módulo de retransmissor para comutar uma carga DC (uma campainha no nosso caso).</a:t>
            </a:r>
            <a:endParaRPr lang="en-US" sz="2000" dirty="0">
              <a:ea typeface="ＭＳ Ｐゴシック" charset="0"/>
            </a:endParaRPr>
          </a:p>
          <a:p>
            <a:pPr marL="269875" indent="-269875" algn="just" eaLnBrk="0" hangingPunct="0">
              <a:lnSpc>
                <a:spcPct val="110000"/>
              </a:lnSpc>
              <a:spcBef>
                <a:spcPts val="480"/>
              </a:spcBef>
              <a:buFont typeface="Wingdings" pitchFamily="2" charset="2"/>
              <a:buChar char="§"/>
            </a:pPr>
            <a:r>
              <a:rPr lang="pt-PT" sz="2000" dirty="0">
                <a:ea typeface="ＭＳ Ｐゴシック" charset="0"/>
              </a:rPr>
              <a:t>Pressionando um botão irá alterar o estado do retransmissor, armando, ou desarmando a sua proteção.</a:t>
            </a:r>
            <a:endParaRPr lang="en-US" sz="2000" dirty="0">
              <a:ea typeface="ＭＳ Ｐゴシック" charset="0"/>
            </a:endParaRPr>
          </a:p>
        </p:txBody>
      </p:sp>
    </p:spTree>
    <p:extLst>
      <p:ext uri="{BB962C8B-B14F-4D97-AF65-F5344CB8AC3E}">
        <p14:creationId xmlns:p14="http://schemas.microsoft.com/office/powerpoint/2010/main" val="410327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Autofit/>
          </a:bodyPr>
          <a:lstStyle>
            <a:lvl1pPr defTabSz="914400" eaLnBrk="1" latinLnBrk="0" hangingPunct="1">
              <a:buNone/>
              <a:defRPr sz="3600">
                <a:latin typeface="+mj-lt"/>
                <a:ea typeface="+mj-ea"/>
                <a:cs typeface="+mj-cs"/>
              </a:defRPr>
            </a:lvl1pPr>
          </a:lstStyle>
          <a:p>
            <a:pPr algn="just">
              <a:lnSpc>
                <a:spcPct val="150000"/>
              </a:lnSpc>
            </a:pPr>
            <a:r>
              <a:rPr lang="en-US" sz="2600" dirty="0" err="1"/>
              <a:t>Exercício</a:t>
            </a:r>
            <a:r>
              <a:rPr lang="en-US" sz="2600" dirty="0"/>
              <a:t> de </a:t>
            </a:r>
            <a:r>
              <a:rPr lang="en-US" sz="2600" dirty="0" err="1"/>
              <a:t>retransmissor</a:t>
            </a:r>
            <a:r>
              <a:rPr lang="en-US" sz="2600" dirty="0"/>
              <a:t> </a:t>
            </a:r>
            <a:r>
              <a:rPr lang="en-US" sz="2600" dirty="0" err="1"/>
              <a:t>electromecânico</a:t>
            </a:r>
            <a:r>
              <a:rPr lang="en-US" sz="2600" dirty="0"/>
              <a:t>: </a:t>
            </a:r>
            <a:r>
              <a:rPr lang="en-US" sz="2600" dirty="0" err="1"/>
              <a:t>Placa</a:t>
            </a:r>
            <a:r>
              <a:rPr lang="en-US" sz="2600" dirty="0"/>
              <a:t> de </a:t>
            </a:r>
            <a:r>
              <a:rPr lang="en-US" sz="2600" dirty="0" err="1"/>
              <a:t>Alimentação</a:t>
            </a:r>
            <a:endParaRPr lang="en-US" sz="26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12</a:t>
            </a:fld>
            <a:endParaRPr lang="el-GR" sz="1000" dirty="0"/>
          </a:p>
        </p:txBody>
      </p:sp>
      <p:sp>
        <p:nvSpPr>
          <p:cNvPr id="10" name="TextBox 21">
            <a:extLst>
              <a:ext uri="{FF2B5EF4-FFF2-40B4-BE49-F238E27FC236}">
                <a16:creationId xmlns:a16="http://schemas.microsoft.com/office/drawing/2014/main" id="{F4EC490A-0988-4B00-A3CA-AEFD306E5EA8}"/>
              </a:ext>
            </a:extLst>
          </p:cNvPr>
          <p:cNvSpPr txBox="1"/>
          <p:nvPr/>
        </p:nvSpPr>
        <p:spPr>
          <a:xfrm>
            <a:off x="521110" y="1114039"/>
            <a:ext cx="8165690" cy="11551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9875" indent="-269875" algn="just" eaLnBrk="0" hangingPunct="0">
              <a:lnSpc>
                <a:spcPct val="110000"/>
              </a:lnSpc>
              <a:spcBef>
                <a:spcPts val="480"/>
              </a:spcBef>
              <a:buFont typeface="Wingdings" pitchFamily="2" charset="2"/>
              <a:buChar char="§"/>
            </a:pPr>
            <a:r>
              <a:rPr lang="en-US" sz="2000" dirty="0">
                <a:ea typeface="ＭＳ Ｐゴシック" charset="0"/>
              </a:rPr>
              <a:t>O </a:t>
            </a:r>
            <a:r>
              <a:rPr lang="en-US" sz="2000" dirty="0" err="1">
                <a:ea typeface="ＭＳ Ｐゴシック" charset="0"/>
              </a:rPr>
              <a:t>circuito</a:t>
            </a:r>
            <a:r>
              <a:rPr lang="en-US" sz="2000" dirty="0">
                <a:ea typeface="ＭＳ Ｐゴシック" charset="0"/>
              </a:rPr>
              <a:t> para o </a:t>
            </a:r>
            <a:r>
              <a:rPr lang="en-US" sz="2000" dirty="0" err="1">
                <a:ea typeface="ＭＳ Ｐゴシック" charset="0"/>
              </a:rPr>
              <a:t>exercício</a:t>
            </a:r>
            <a:r>
              <a:rPr lang="en-US" sz="2000" dirty="0">
                <a:ea typeface="ＭＳ Ｐゴシック" charset="0"/>
              </a:rPr>
              <a:t> </a:t>
            </a:r>
            <a:r>
              <a:rPr lang="en-US" sz="2000" dirty="0" err="1">
                <a:ea typeface="ＭＳ Ｐゴシック" charset="0"/>
              </a:rPr>
              <a:t>está</a:t>
            </a:r>
            <a:r>
              <a:rPr lang="en-US" sz="2000" dirty="0">
                <a:ea typeface="ＭＳ Ｐゴシック" charset="0"/>
              </a:rPr>
              <a:t> </a:t>
            </a:r>
            <a:r>
              <a:rPr lang="en-US" sz="2000" dirty="0" err="1">
                <a:ea typeface="ＭＳ Ｐゴシック" charset="0"/>
              </a:rPr>
              <a:t>representado</a:t>
            </a:r>
            <a:r>
              <a:rPr lang="en-US" sz="2000" dirty="0">
                <a:ea typeface="ＭＳ Ｐゴシック" charset="0"/>
              </a:rPr>
              <a:t> </a:t>
            </a:r>
            <a:r>
              <a:rPr lang="en-US" sz="2000" dirty="0" err="1">
                <a:ea typeface="ＭＳ Ｐゴシック" charset="0"/>
              </a:rPr>
              <a:t>numa</a:t>
            </a:r>
            <a:r>
              <a:rPr lang="en-US" sz="2000" dirty="0">
                <a:ea typeface="ＭＳ Ｐゴシック" charset="0"/>
              </a:rPr>
              <a:t> </a:t>
            </a:r>
            <a:r>
              <a:rPr lang="en-US" sz="2000" dirty="0" err="1">
                <a:ea typeface="ＭＳ Ｐゴシック" charset="0"/>
              </a:rPr>
              <a:t>placa</a:t>
            </a:r>
            <a:r>
              <a:rPr lang="en-US" sz="2000" dirty="0">
                <a:ea typeface="ＭＳ Ｐゴシック" charset="0"/>
              </a:rPr>
              <a:t> de </a:t>
            </a:r>
            <a:r>
              <a:rPr lang="en-US" sz="2000" dirty="0" err="1">
                <a:ea typeface="ＭＳ Ｐゴシック" charset="0"/>
              </a:rPr>
              <a:t>alimentação</a:t>
            </a:r>
            <a:r>
              <a:rPr lang="en-US" sz="2000" dirty="0">
                <a:ea typeface="ＭＳ Ｐゴシック" charset="0"/>
              </a:rPr>
              <a:t>.</a:t>
            </a:r>
          </a:p>
          <a:p>
            <a:pPr marL="269875" indent="-269875" algn="just" eaLnBrk="0" hangingPunct="0">
              <a:lnSpc>
                <a:spcPct val="110000"/>
              </a:lnSpc>
              <a:spcBef>
                <a:spcPts val="480"/>
              </a:spcBef>
              <a:buFont typeface="Wingdings" pitchFamily="2" charset="2"/>
              <a:buChar char="§"/>
            </a:pPr>
            <a:r>
              <a:rPr lang="en-US" sz="2000" dirty="0" err="1">
                <a:ea typeface="ＭＳ Ｐゴシック" charset="0"/>
              </a:rPr>
              <a:t>Quando</a:t>
            </a:r>
            <a:r>
              <a:rPr lang="en-US" sz="2000" dirty="0">
                <a:ea typeface="ＭＳ Ｐゴシック" charset="0"/>
              </a:rPr>
              <a:t> o </a:t>
            </a:r>
            <a:r>
              <a:rPr lang="en-US" sz="2000" dirty="0" err="1">
                <a:ea typeface="ＭＳ Ｐゴシック" charset="0"/>
              </a:rPr>
              <a:t>retransmissor</a:t>
            </a:r>
            <a:r>
              <a:rPr lang="en-US" sz="2000" dirty="0">
                <a:ea typeface="ＭＳ Ｐゴシック" charset="0"/>
              </a:rPr>
              <a:t> é </a:t>
            </a:r>
            <a:r>
              <a:rPr lang="en-US" sz="2000" dirty="0" err="1">
                <a:ea typeface="ＭＳ Ｐゴシック" charset="0"/>
              </a:rPr>
              <a:t>montado</a:t>
            </a:r>
            <a:r>
              <a:rPr lang="en-US" sz="2000" dirty="0">
                <a:ea typeface="ＭＳ Ｐゴシック" charset="0"/>
              </a:rPr>
              <a:t> (COM </a:t>
            </a:r>
            <a:r>
              <a:rPr lang="en-US" sz="2000" dirty="0" err="1">
                <a:ea typeface="ＭＳ Ｐゴシック" charset="0"/>
              </a:rPr>
              <a:t>ligado</a:t>
            </a:r>
            <a:r>
              <a:rPr lang="en-US" sz="2000" dirty="0">
                <a:ea typeface="ＭＳ Ｐゴシック" charset="0"/>
              </a:rPr>
              <a:t> a NO), a </a:t>
            </a:r>
            <a:r>
              <a:rPr lang="en-US" sz="2000" dirty="0" err="1">
                <a:ea typeface="ＭＳ Ｐゴシック" charset="0"/>
              </a:rPr>
              <a:t>buzina</a:t>
            </a:r>
            <a:r>
              <a:rPr lang="en-US" sz="2000" dirty="0">
                <a:ea typeface="ＭＳ Ｐゴシック" charset="0"/>
              </a:rPr>
              <a:t> </a:t>
            </a:r>
            <a:r>
              <a:rPr lang="en-US" sz="2000" dirty="0" err="1">
                <a:ea typeface="ＭＳ Ｐゴシック" charset="0"/>
              </a:rPr>
              <a:t>deve</a:t>
            </a:r>
            <a:r>
              <a:rPr lang="en-US" sz="2000" dirty="0">
                <a:ea typeface="ＭＳ Ｐゴシック" charset="0"/>
              </a:rPr>
              <a:t> </a:t>
            </a:r>
            <a:r>
              <a:rPr lang="en-US" sz="2000" dirty="0" err="1">
                <a:ea typeface="ＭＳ Ｐゴシック" charset="0"/>
              </a:rPr>
              <a:t>tocar</a:t>
            </a:r>
            <a:r>
              <a:rPr lang="en-US" sz="2000" dirty="0">
                <a:ea typeface="ＭＳ Ｐゴシック" charset="0"/>
              </a:rPr>
              <a:t>.</a:t>
            </a:r>
          </a:p>
        </p:txBody>
      </p:sp>
      <p:pic>
        <p:nvPicPr>
          <p:cNvPr id="11" name="Εικόνα 10">
            <a:extLst>
              <a:ext uri="{FF2B5EF4-FFF2-40B4-BE49-F238E27FC236}">
                <a16:creationId xmlns:a16="http://schemas.microsoft.com/office/drawing/2014/main" id="{D233CA23-D7BD-4889-A707-FB4070DDAAC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99942" y="2379446"/>
            <a:ext cx="5944115" cy="4165960"/>
          </a:xfrm>
          <a:prstGeom prst="rect">
            <a:avLst/>
          </a:prstGeom>
        </p:spPr>
      </p:pic>
    </p:spTree>
    <p:extLst>
      <p:ext uri="{BB962C8B-B14F-4D97-AF65-F5344CB8AC3E}">
        <p14:creationId xmlns:p14="http://schemas.microsoft.com/office/powerpoint/2010/main" val="223497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13</a:t>
            </a:fld>
            <a:endParaRPr lang="el-GR" sz="1000" dirty="0"/>
          </a:p>
        </p:txBody>
      </p:sp>
      <p:sp>
        <p:nvSpPr>
          <p:cNvPr id="10" name="TextBox 21">
            <a:extLst>
              <a:ext uri="{FF2B5EF4-FFF2-40B4-BE49-F238E27FC236}">
                <a16:creationId xmlns:a16="http://schemas.microsoft.com/office/drawing/2014/main" id="{F4EC490A-0988-4B00-A3CA-AEFD306E5EA8}"/>
              </a:ext>
            </a:extLst>
          </p:cNvPr>
          <p:cNvSpPr txBox="1"/>
          <p:nvPr/>
        </p:nvSpPr>
        <p:spPr>
          <a:xfrm>
            <a:off x="521110" y="1114039"/>
            <a:ext cx="8165690" cy="34814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2000" dirty="0" err="1"/>
              <a:t>Podem</a:t>
            </a:r>
            <a:r>
              <a:rPr lang="en-US" sz="2000" dirty="0"/>
              <a:t> </a:t>
            </a:r>
            <a:r>
              <a:rPr lang="en-US" sz="2000" dirty="0" err="1"/>
              <a:t>experimentar</a:t>
            </a:r>
            <a:r>
              <a:rPr lang="en-US" sz="2000" dirty="0"/>
              <a:t>-se </a:t>
            </a:r>
            <a:r>
              <a:rPr lang="en-US" sz="2000" dirty="0" err="1"/>
              <a:t>diferentes</a:t>
            </a:r>
            <a:r>
              <a:rPr lang="en-US" sz="2000" dirty="0"/>
              <a:t> </a:t>
            </a:r>
            <a:r>
              <a:rPr lang="en-US" sz="2000" dirty="0" err="1"/>
              <a:t>tipos</a:t>
            </a:r>
            <a:r>
              <a:rPr lang="en-US" sz="2000" dirty="0"/>
              <a:t> de </a:t>
            </a:r>
            <a:r>
              <a:rPr lang="en-US" sz="2000" dirty="0" err="1"/>
              <a:t>retransmissores</a:t>
            </a:r>
            <a:r>
              <a:rPr lang="en-US" sz="2000" dirty="0"/>
              <a:t> para que se </a:t>
            </a:r>
            <a:r>
              <a:rPr lang="en-US" sz="2000" dirty="0" err="1"/>
              <a:t>familiarizem</a:t>
            </a:r>
            <a:r>
              <a:rPr lang="en-US" sz="2000" dirty="0"/>
              <a:t> com </a:t>
            </a:r>
            <a:r>
              <a:rPr lang="en-US" sz="2000" dirty="0" err="1"/>
              <a:t>eles</a:t>
            </a:r>
            <a:r>
              <a:rPr lang="en-US" sz="2000" dirty="0"/>
              <a:t>.</a:t>
            </a:r>
          </a:p>
          <a:p>
            <a:pPr algn="just">
              <a:lnSpc>
                <a:spcPct val="150000"/>
              </a:lnSpc>
            </a:pPr>
            <a:br>
              <a:rPr lang="en-US" sz="2000" dirty="0"/>
            </a:br>
            <a:r>
              <a:rPr lang="en-US" sz="2000" dirty="0" err="1"/>
              <a:t>Alguns</a:t>
            </a:r>
            <a:r>
              <a:rPr lang="en-US" sz="2000" dirty="0"/>
              <a:t> </a:t>
            </a:r>
            <a:r>
              <a:rPr lang="en-US" sz="2000" dirty="0" err="1"/>
              <a:t>exemplos</a:t>
            </a:r>
            <a:r>
              <a:rPr lang="en-US" sz="2000" dirty="0"/>
              <a:t>:</a:t>
            </a:r>
          </a:p>
          <a:p>
            <a:pPr algn="just">
              <a:lnSpc>
                <a:spcPct val="150000"/>
              </a:lnSpc>
            </a:pPr>
            <a:endParaRPr lang="en-US" dirty="0"/>
          </a:p>
          <a:p>
            <a:pPr marL="269875" indent="-269875" algn="just" eaLnBrk="0" hangingPunct="0">
              <a:lnSpc>
                <a:spcPct val="110000"/>
              </a:lnSpc>
              <a:spcBef>
                <a:spcPts val="480"/>
              </a:spcBef>
              <a:buFont typeface="Wingdings" pitchFamily="2" charset="2"/>
              <a:buChar char="§"/>
            </a:pPr>
            <a:r>
              <a:rPr lang="en-US" sz="2000" dirty="0">
                <a:ea typeface="ＭＳ Ｐゴシック" charset="0"/>
              </a:rPr>
              <a:t>A </a:t>
            </a:r>
            <a:r>
              <a:rPr lang="en-US" sz="2000" dirty="0" err="1">
                <a:ea typeface="ＭＳ Ｐゴシック" charset="0"/>
              </a:rPr>
              <a:t>carga</a:t>
            </a:r>
            <a:r>
              <a:rPr lang="en-US" sz="2000" dirty="0">
                <a:ea typeface="ＭＳ Ｐゴシック" charset="0"/>
              </a:rPr>
              <a:t> </a:t>
            </a:r>
            <a:r>
              <a:rPr lang="en-US" sz="2000" dirty="0" err="1">
                <a:ea typeface="ＭＳ Ｐゴシック" charset="0"/>
              </a:rPr>
              <a:t>pode</a:t>
            </a:r>
            <a:r>
              <a:rPr lang="en-US" sz="2000" dirty="0">
                <a:ea typeface="ＭＳ Ｐゴシック" charset="0"/>
              </a:rPr>
              <a:t> ser </a:t>
            </a:r>
            <a:r>
              <a:rPr lang="en-US" sz="2000" dirty="0" err="1">
                <a:ea typeface="ＭＳ Ｐゴシック" charset="0"/>
              </a:rPr>
              <a:t>ligada</a:t>
            </a:r>
            <a:r>
              <a:rPr lang="en-US" sz="2000" dirty="0">
                <a:ea typeface="ＭＳ Ｐゴシック" charset="0"/>
              </a:rPr>
              <a:t> à </a:t>
            </a:r>
            <a:r>
              <a:rPr lang="en-US" sz="2000" dirty="0" err="1">
                <a:ea typeface="ＭＳ Ｐゴシック" charset="0"/>
              </a:rPr>
              <a:t>saída</a:t>
            </a:r>
            <a:r>
              <a:rPr lang="en-US" sz="2000" dirty="0">
                <a:ea typeface="ＭＳ Ｐゴシック" charset="0"/>
              </a:rPr>
              <a:t> NC do </a:t>
            </a:r>
            <a:r>
              <a:rPr lang="en-US" sz="2000" dirty="0" err="1">
                <a:ea typeface="ＭＳ Ｐゴシック" charset="0"/>
              </a:rPr>
              <a:t>retransmissor</a:t>
            </a:r>
            <a:r>
              <a:rPr lang="en-US" sz="2000" dirty="0">
                <a:ea typeface="ＭＳ Ｐゴシック" charset="0"/>
              </a:rPr>
              <a:t>, </a:t>
            </a:r>
            <a:r>
              <a:rPr lang="en-US" sz="2000" dirty="0" err="1">
                <a:ea typeface="ＭＳ Ｐゴシック" charset="0"/>
              </a:rPr>
              <a:t>em</a:t>
            </a:r>
            <a:r>
              <a:rPr lang="en-US" sz="2000" dirty="0">
                <a:ea typeface="ＭＳ Ｐゴシック" charset="0"/>
              </a:rPr>
              <a:t> </a:t>
            </a:r>
            <a:r>
              <a:rPr lang="en-US" sz="2000" dirty="0" err="1">
                <a:ea typeface="ＭＳ Ｐゴシック" charset="0"/>
              </a:rPr>
              <a:t>vez</a:t>
            </a:r>
            <a:r>
              <a:rPr lang="en-US" sz="2000" dirty="0">
                <a:ea typeface="ＭＳ Ｐゴシック" charset="0"/>
              </a:rPr>
              <a:t> do NO.</a:t>
            </a:r>
          </a:p>
          <a:p>
            <a:pPr marL="269875" indent="-269875" algn="just" eaLnBrk="0" hangingPunct="0">
              <a:lnSpc>
                <a:spcPct val="110000"/>
              </a:lnSpc>
              <a:spcBef>
                <a:spcPts val="480"/>
              </a:spcBef>
              <a:buFont typeface="Wingdings" pitchFamily="2" charset="2"/>
              <a:buChar char="§"/>
            </a:pPr>
            <a:r>
              <a:rPr lang="en-US" sz="2000" dirty="0">
                <a:ea typeface="ＭＳ Ｐゴシック" charset="0"/>
              </a:rPr>
              <a:t>O </a:t>
            </a:r>
            <a:r>
              <a:rPr lang="en-US" sz="2000" dirty="0" err="1">
                <a:ea typeface="ＭＳ Ｐゴシック" charset="0"/>
              </a:rPr>
              <a:t>retransmissor</a:t>
            </a:r>
            <a:r>
              <a:rPr lang="en-US" sz="2000" dirty="0">
                <a:ea typeface="ＭＳ Ｐゴシック" charset="0"/>
              </a:rPr>
              <a:t> </a:t>
            </a:r>
            <a:r>
              <a:rPr lang="en-US" sz="2000" dirty="0" err="1">
                <a:ea typeface="ＭＳ Ｐゴシック" charset="0"/>
              </a:rPr>
              <a:t>pode</a:t>
            </a:r>
            <a:r>
              <a:rPr lang="en-US" sz="2000" dirty="0">
                <a:ea typeface="ＭＳ Ｐゴシック" charset="0"/>
              </a:rPr>
              <a:t> ser </a:t>
            </a:r>
            <a:r>
              <a:rPr lang="en-US" sz="2000" dirty="0" err="1">
                <a:ea typeface="ＭＳ Ｐゴシック" charset="0"/>
              </a:rPr>
              <a:t>utilizado</a:t>
            </a:r>
            <a:r>
              <a:rPr lang="en-US" sz="2000" dirty="0">
                <a:ea typeface="ＭＳ Ｐゴシック" charset="0"/>
              </a:rPr>
              <a:t> para </a:t>
            </a:r>
            <a:r>
              <a:rPr lang="en-US" sz="2000" dirty="0" err="1">
                <a:ea typeface="ＭＳ Ｐゴシック" charset="0"/>
              </a:rPr>
              <a:t>alternar</a:t>
            </a:r>
            <a:r>
              <a:rPr lang="en-US" sz="2000" dirty="0">
                <a:ea typeface="ＭＳ Ｐゴシック" charset="0"/>
              </a:rPr>
              <a:t> o </a:t>
            </a:r>
            <a:r>
              <a:rPr lang="en-US" sz="2000" dirty="0" err="1">
                <a:ea typeface="ＭＳ Ｐゴシック" charset="0"/>
              </a:rPr>
              <a:t>fio</a:t>
            </a:r>
            <a:r>
              <a:rPr lang="en-US" sz="2000" dirty="0">
                <a:ea typeface="ＭＳ Ｐゴシック" charset="0"/>
              </a:rPr>
              <a:t> neutron, </a:t>
            </a:r>
            <a:r>
              <a:rPr lang="en-US" sz="2000" dirty="0" err="1">
                <a:ea typeface="ＭＳ Ｐゴシック" charset="0"/>
              </a:rPr>
              <a:t>em</a:t>
            </a:r>
            <a:r>
              <a:rPr lang="en-US" sz="2000" dirty="0">
                <a:ea typeface="ＭＳ Ｐゴシック" charset="0"/>
              </a:rPr>
              <a:t> </a:t>
            </a:r>
            <a:r>
              <a:rPr lang="en-US" sz="2000" dirty="0" err="1">
                <a:ea typeface="ＭＳ Ｐゴシック" charset="0"/>
              </a:rPr>
              <a:t>vez</a:t>
            </a:r>
            <a:r>
              <a:rPr lang="en-US" sz="2000" dirty="0">
                <a:ea typeface="ＭＳ Ｐゴシック" charset="0"/>
              </a:rPr>
              <a:t> do </a:t>
            </a:r>
            <a:r>
              <a:rPr lang="en-US" sz="2000" dirty="0" err="1">
                <a:ea typeface="ＭＳ Ｐゴシック" charset="0"/>
              </a:rPr>
              <a:t>fio</a:t>
            </a:r>
            <a:r>
              <a:rPr lang="en-US" sz="2000" dirty="0">
                <a:ea typeface="ＭＳ Ｐゴシック" charset="0"/>
              </a:rPr>
              <a:t> de </a:t>
            </a:r>
            <a:r>
              <a:rPr lang="en-US" sz="2000" dirty="0" err="1">
                <a:ea typeface="ＭＳ Ｐゴシック" charset="0"/>
              </a:rPr>
              <a:t>carga</a:t>
            </a:r>
            <a:r>
              <a:rPr lang="en-US" sz="2000" dirty="0">
                <a:ea typeface="ＭＳ Ｐゴシック" charset="0"/>
              </a:rPr>
              <a:t>.</a:t>
            </a:r>
          </a:p>
        </p:txBody>
      </p:sp>
      <p:sp>
        <p:nvSpPr>
          <p:cNvPr id="9" name="Τίτλος 1">
            <a:extLst>
              <a:ext uri="{FF2B5EF4-FFF2-40B4-BE49-F238E27FC236}">
                <a16:creationId xmlns:a16="http://schemas.microsoft.com/office/drawing/2014/main" id="{A68320F1-00A6-4C01-8D1E-5B18AA360EB5}"/>
              </a:ext>
            </a:extLst>
          </p:cNvPr>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Autofit/>
          </a:bodyPr>
          <a:lstStyle>
            <a:lvl1pPr defTabSz="914400" eaLnBrk="1" latinLnBrk="0" hangingPunct="1">
              <a:buNone/>
              <a:defRPr sz="3600">
                <a:latin typeface="+mj-lt"/>
                <a:ea typeface="+mj-ea"/>
                <a:cs typeface="+mj-cs"/>
              </a:defRPr>
            </a:lvl1pPr>
          </a:lstStyle>
          <a:p>
            <a:pPr algn="just">
              <a:lnSpc>
                <a:spcPct val="150000"/>
              </a:lnSpc>
            </a:pPr>
            <a:r>
              <a:rPr lang="en-US" sz="2800" dirty="0" err="1"/>
              <a:t>Exercício</a:t>
            </a:r>
            <a:r>
              <a:rPr lang="en-US" sz="2800" dirty="0"/>
              <a:t> de </a:t>
            </a:r>
            <a:r>
              <a:rPr lang="en-US" sz="2800" dirty="0" err="1"/>
              <a:t>retransmissor</a:t>
            </a:r>
            <a:r>
              <a:rPr lang="en-US" sz="2800" dirty="0"/>
              <a:t> </a:t>
            </a:r>
            <a:r>
              <a:rPr lang="en-US" sz="2800" dirty="0" err="1"/>
              <a:t>electromecânico</a:t>
            </a:r>
            <a:r>
              <a:rPr lang="en-US" sz="2800" dirty="0"/>
              <a:t>: </a:t>
            </a:r>
            <a:r>
              <a:rPr lang="en-US" sz="2800" dirty="0" err="1"/>
              <a:t>Descrição</a:t>
            </a:r>
            <a:endParaRPr lang="en-US" sz="2800" dirty="0"/>
          </a:p>
        </p:txBody>
      </p:sp>
    </p:spTree>
    <p:extLst>
      <p:ext uri="{BB962C8B-B14F-4D97-AF65-F5344CB8AC3E}">
        <p14:creationId xmlns:p14="http://schemas.microsoft.com/office/powerpoint/2010/main" val="1984703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14</a:t>
            </a:fld>
            <a:endParaRPr lang="el-GR" sz="1000" dirty="0"/>
          </a:p>
        </p:txBody>
      </p:sp>
      <p:sp>
        <p:nvSpPr>
          <p:cNvPr id="10" name="TextBox 21">
            <a:extLst>
              <a:ext uri="{FF2B5EF4-FFF2-40B4-BE49-F238E27FC236}">
                <a16:creationId xmlns:a16="http://schemas.microsoft.com/office/drawing/2014/main" id="{F4EC490A-0988-4B00-A3CA-AEFD306E5EA8}"/>
              </a:ext>
            </a:extLst>
          </p:cNvPr>
          <p:cNvSpPr txBox="1"/>
          <p:nvPr/>
        </p:nvSpPr>
        <p:spPr>
          <a:xfrm>
            <a:off x="521110" y="1114039"/>
            <a:ext cx="8165690" cy="42473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1200" dirty="0">
                <a:solidFill>
                  <a:schemeClr val="bg1">
                    <a:lumMod val="65000"/>
                  </a:schemeClr>
                </a:solidFill>
                <a:latin typeface="Consolas" panose="020B0609020204030204" pitchFamily="49" charset="0"/>
              </a:rPr>
              <a:t>// Allocate a byte named ‘state’ and initialize it with a value of LOW.</a:t>
            </a:r>
            <a:endParaRPr lang="en-US" sz="1200" dirty="0"/>
          </a:p>
          <a:p>
            <a:pPr algn="just">
              <a:lnSpc>
                <a:spcPct val="150000"/>
              </a:lnSpc>
            </a:pPr>
            <a:r>
              <a:rPr lang="en-US" sz="1200" dirty="0">
                <a:solidFill>
                  <a:schemeClr val="accent5">
                    <a:lumMod val="75000"/>
                  </a:schemeClr>
                </a:solidFill>
                <a:latin typeface="Consolas" panose="020B0609020204030204" pitchFamily="49" charset="0"/>
              </a:rPr>
              <a:t>volatile byte </a:t>
            </a:r>
            <a:r>
              <a:rPr lang="en-US" sz="1200" dirty="0">
                <a:latin typeface="Consolas" panose="020B0609020204030204" pitchFamily="49" charset="0"/>
              </a:rPr>
              <a:t>state = </a:t>
            </a:r>
            <a:r>
              <a:rPr lang="en-US" sz="1200" dirty="0">
                <a:solidFill>
                  <a:schemeClr val="accent2"/>
                </a:solidFill>
                <a:latin typeface="Consolas" panose="020B0609020204030204" pitchFamily="49" charset="0"/>
              </a:rPr>
              <a:t>LOW</a:t>
            </a:r>
            <a:r>
              <a:rPr lang="en-US" sz="1200" dirty="0">
                <a:latin typeface="Consolas" panose="020B0609020204030204" pitchFamily="49" charset="0"/>
              </a:rPr>
              <a:t>;</a:t>
            </a:r>
            <a:endParaRPr lang="en-US" sz="1200" dirty="0">
              <a:solidFill>
                <a:schemeClr val="accent5">
                  <a:lumMod val="75000"/>
                </a:schemeClr>
              </a:solidFill>
              <a:latin typeface="Consolas" panose="020B0609020204030204" pitchFamily="49" charset="0"/>
            </a:endParaRPr>
          </a:p>
          <a:p>
            <a:pPr algn="just">
              <a:lnSpc>
                <a:spcPct val="150000"/>
              </a:lnSpc>
            </a:pPr>
            <a:r>
              <a:rPr lang="en-US" sz="1200" dirty="0">
                <a:solidFill>
                  <a:schemeClr val="accent5">
                    <a:lumMod val="75000"/>
                  </a:schemeClr>
                </a:solidFill>
                <a:latin typeface="Consolas" panose="020B0609020204030204" pitchFamily="49" charset="0"/>
              </a:rPr>
              <a:t>void</a:t>
            </a:r>
            <a:r>
              <a:rPr lang="en-US" sz="1200" dirty="0">
                <a:latin typeface="Consolas" panose="020B0609020204030204" pitchFamily="49" charset="0"/>
              </a:rPr>
              <a:t> </a:t>
            </a:r>
            <a:r>
              <a:rPr lang="en-US" sz="1200" dirty="0">
                <a:solidFill>
                  <a:schemeClr val="accent2"/>
                </a:solidFill>
                <a:latin typeface="Consolas" panose="020B0609020204030204" pitchFamily="49" charset="0"/>
              </a:rPr>
              <a:t>setup</a:t>
            </a:r>
            <a:r>
              <a:rPr lang="en-US" sz="1200" dirty="0">
                <a:latin typeface="Consolas" panose="020B0609020204030204" pitchFamily="49" charset="0"/>
              </a:rPr>
              <a:t>() {</a:t>
            </a:r>
          </a:p>
          <a:p>
            <a:pPr algn="just">
              <a:lnSpc>
                <a:spcPct val="150000"/>
              </a:lnSpc>
            </a:pPr>
            <a:r>
              <a:rPr lang="en-US" sz="1200" dirty="0">
                <a:latin typeface="Consolas" panose="020B0609020204030204" pitchFamily="49" charset="0"/>
              </a:rPr>
              <a:t>	</a:t>
            </a:r>
            <a:r>
              <a:rPr lang="en-US" sz="1200" dirty="0" err="1">
                <a:solidFill>
                  <a:schemeClr val="accent2"/>
                </a:solidFill>
                <a:latin typeface="Consolas" panose="020B0609020204030204" pitchFamily="49" charset="0"/>
              </a:rPr>
              <a:t>pinMode</a:t>
            </a:r>
            <a:r>
              <a:rPr lang="en-US" sz="1200" dirty="0">
                <a:latin typeface="Consolas" panose="020B0609020204030204" pitchFamily="49" charset="0"/>
              </a:rPr>
              <a:t>(2, </a:t>
            </a:r>
            <a:r>
              <a:rPr lang="en-US" sz="1200" dirty="0">
                <a:solidFill>
                  <a:schemeClr val="accent2"/>
                </a:solidFill>
                <a:latin typeface="Consolas" panose="020B0609020204030204" pitchFamily="49" charset="0"/>
              </a:rPr>
              <a:t>INPUT</a:t>
            </a:r>
            <a:r>
              <a:rPr lang="en-US" sz="1200" dirty="0">
                <a:latin typeface="Consolas" panose="020B0609020204030204" pitchFamily="49" charset="0"/>
              </a:rPr>
              <a:t>);	</a:t>
            </a:r>
            <a:r>
              <a:rPr lang="en-US" sz="1200" dirty="0">
                <a:solidFill>
                  <a:schemeClr val="bg1">
                    <a:lumMod val="65000"/>
                  </a:schemeClr>
                </a:solidFill>
                <a:latin typeface="Consolas" panose="020B0609020204030204" pitchFamily="49" charset="0"/>
              </a:rPr>
              <a:t>// Register GPIO pin 2 (switch) as an input.</a:t>
            </a:r>
          </a:p>
          <a:p>
            <a:pPr algn="just">
              <a:lnSpc>
                <a:spcPct val="150000"/>
              </a:lnSpc>
            </a:pPr>
            <a:r>
              <a:rPr lang="en-US" sz="1200" dirty="0">
                <a:latin typeface="Consolas" panose="020B0609020204030204" pitchFamily="49" charset="0"/>
              </a:rPr>
              <a:t>	</a:t>
            </a:r>
            <a:r>
              <a:rPr lang="en-US" sz="1200" dirty="0" err="1">
                <a:solidFill>
                  <a:schemeClr val="accent2"/>
                </a:solidFill>
                <a:latin typeface="Consolas" panose="020B0609020204030204" pitchFamily="49" charset="0"/>
              </a:rPr>
              <a:t>pinMode</a:t>
            </a:r>
            <a:r>
              <a:rPr lang="en-US" sz="1200" dirty="0">
                <a:latin typeface="Consolas" panose="020B0609020204030204" pitchFamily="49" charset="0"/>
              </a:rPr>
              <a:t>(9, </a:t>
            </a:r>
            <a:r>
              <a:rPr lang="en-US" sz="1200" dirty="0">
                <a:solidFill>
                  <a:schemeClr val="accent2"/>
                </a:solidFill>
                <a:latin typeface="Consolas" panose="020B0609020204030204" pitchFamily="49" charset="0"/>
              </a:rPr>
              <a:t>OUTPUT</a:t>
            </a:r>
            <a:r>
              <a:rPr lang="en-US" sz="1200" dirty="0">
                <a:latin typeface="Consolas" panose="020B0609020204030204" pitchFamily="49" charset="0"/>
              </a:rPr>
              <a:t>);	</a:t>
            </a:r>
            <a:r>
              <a:rPr lang="en-US" sz="1200" dirty="0">
                <a:solidFill>
                  <a:schemeClr val="bg1">
                    <a:lumMod val="65000"/>
                  </a:schemeClr>
                </a:solidFill>
                <a:latin typeface="Consolas" panose="020B0609020204030204" pitchFamily="49" charset="0"/>
              </a:rPr>
              <a:t>// Register GPIO pin 9 (relay) as an output.</a:t>
            </a:r>
          </a:p>
          <a:p>
            <a:pPr algn="just">
              <a:lnSpc>
                <a:spcPct val="150000"/>
              </a:lnSpc>
            </a:pPr>
            <a:r>
              <a:rPr lang="en-US" sz="1200" dirty="0">
                <a:latin typeface="Consolas" panose="020B0609020204030204" pitchFamily="49" charset="0"/>
              </a:rPr>
              <a:t>	</a:t>
            </a:r>
            <a:r>
              <a:rPr lang="en-US" sz="1200" dirty="0" err="1">
                <a:solidFill>
                  <a:schemeClr val="accent2"/>
                </a:solidFill>
                <a:latin typeface="Consolas" panose="020B0609020204030204" pitchFamily="49" charset="0"/>
              </a:rPr>
              <a:t>attachInterrupt</a:t>
            </a:r>
            <a:r>
              <a:rPr lang="en-US" sz="1200" dirty="0">
                <a:latin typeface="Consolas" panose="020B0609020204030204" pitchFamily="49" charset="0"/>
              </a:rPr>
              <a:t>(</a:t>
            </a:r>
            <a:r>
              <a:rPr lang="en-US" sz="1200" dirty="0" err="1">
                <a:solidFill>
                  <a:schemeClr val="accent2"/>
                </a:solidFill>
                <a:latin typeface="Consolas" panose="020B0609020204030204" pitchFamily="49" charset="0"/>
              </a:rPr>
              <a:t>digitalPinToInterrupt</a:t>
            </a:r>
            <a:r>
              <a:rPr lang="en-US" sz="1200" dirty="0">
                <a:latin typeface="Consolas" panose="020B0609020204030204" pitchFamily="49" charset="0"/>
              </a:rPr>
              <a:t>(2), </a:t>
            </a:r>
            <a:r>
              <a:rPr lang="en-US" sz="1200" dirty="0" err="1">
                <a:solidFill>
                  <a:schemeClr val="accent2"/>
                </a:solidFill>
                <a:latin typeface="Consolas" panose="020B0609020204030204" pitchFamily="49" charset="0"/>
              </a:rPr>
              <a:t>changeState</a:t>
            </a:r>
            <a:r>
              <a:rPr lang="en-US" sz="1200" dirty="0">
                <a:latin typeface="Consolas" panose="020B0609020204030204" pitchFamily="49" charset="0"/>
              </a:rPr>
              <a:t>, </a:t>
            </a:r>
            <a:r>
              <a:rPr lang="en-US" sz="1200" dirty="0">
                <a:solidFill>
                  <a:schemeClr val="accent5">
                    <a:lumMod val="75000"/>
                  </a:schemeClr>
                </a:solidFill>
                <a:latin typeface="Consolas" panose="020B0609020204030204" pitchFamily="49" charset="0"/>
              </a:rPr>
              <a:t>RISING</a:t>
            </a:r>
            <a:r>
              <a:rPr lang="en-US" sz="1200" dirty="0">
                <a:latin typeface="Consolas" panose="020B0609020204030204" pitchFamily="49" charset="0"/>
              </a:rPr>
              <a:t>); </a:t>
            </a:r>
          </a:p>
          <a:p>
            <a:pPr algn="just">
              <a:lnSpc>
                <a:spcPct val="150000"/>
              </a:lnSpc>
            </a:pPr>
            <a:r>
              <a:rPr lang="en-US" sz="1200" dirty="0">
                <a:solidFill>
                  <a:schemeClr val="bg1">
                    <a:lumMod val="65000"/>
                  </a:schemeClr>
                </a:solidFill>
                <a:latin typeface="Consolas" panose="020B0609020204030204" pitchFamily="49" charset="0"/>
              </a:rPr>
              <a:t>	// Configure an interrupt on GPIO pin 2 to trigger ‘</a:t>
            </a:r>
            <a:r>
              <a:rPr lang="en-US" sz="1200" dirty="0" err="1">
                <a:solidFill>
                  <a:schemeClr val="bg1">
                    <a:lumMod val="65000"/>
                  </a:schemeClr>
                </a:solidFill>
                <a:latin typeface="Consolas" panose="020B0609020204030204" pitchFamily="49" charset="0"/>
              </a:rPr>
              <a:t>changeState</a:t>
            </a:r>
            <a:r>
              <a:rPr lang="en-US" sz="1200" dirty="0">
                <a:solidFill>
                  <a:schemeClr val="bg1">
                    <a:lumMod val="65000"/>
                  </a:schemeClr>
                </a:solidFill>
                <a:latin typeface="Consolas" panose="020B0609020204030204" pitchFamily="49" charset="0"/>
              </a:rPr>
              <a:t>()’ on rising edge.</a:t>
            </a:r>
            <a:endParaRPr lang="en-US" sz="1200" dirty="0">
              <a:latin typeface="Consolas" panose="020B0609020204030204" pitchFamily="49" charset="0"/>
            </a:endParaRPr>
          </a:p>
          <a:p>
            <a:pPr algn="just">
              <a:lnSpc>
                <a:spcPct val="150000"/>
              </a:lnSpc>
            </a:pPr>
            <a:r>
              <a:rPr lang="en-US" sz="1200" dirty="0">
                <a:latin typeface="Consolas" panose="020B0609020204030204" pitchFamily="49" charset="0"/>
              </a:rPr>
              <a:t>}</a:t>
            </a:r>
          </a:p>
          <a:p>
            <a:pPr algn="just">
              <a:lnSpc>
                <a:spcPct val="150000"/>
              </a:lnSpc>
            </a:pPr>
            <a:r>
              <a:rPr lang="en-US" sz="1200" dirty="0">
                <a:solidFill>
                  <a:schemeClr val="accent5">
                    <a:lumMod val="75000"/>
                  </a:schemeClr>
                </a:solidFill>
                <a:latin typeface="Consolas" panose="020B0609020204030204" pitchFamily="49" charset="0"/>
              </a:rPr>
              <a:t>void</a:t>
            </a:r>
            <a:r>
              <a:rPr lang="en-US" sz="1200" dirty="0">
                <a:latin typeface="Consolas" panose="020B0609020204030204" pitchFamily="49" charset="0"/>
              </a:rPr>
              <a:t> </a:t>
            </a:r>
            <a:r>
              <a:rPr lang="en-US" sz="1200" dirty="0">
                <a:solidFill>
                  <a:schemeClr val="accent2"/>
                </a:solidFill>
                <a:latin typeface="Consolas" panose="020B0609020204030204" pitchFamily="49" charset="0"/>
              </a:rPr>
              <a:t>loop</a:t>
            </a:r>
            <a:r>
              <a:rPr lang="en-US" sz="1200" dirty="0">
                <a:latin typeface="Consolas" panose="020B0609020204030204" pitchFamily="49" charset="0"/>
              </a:rPr>
              <a:t>() {</a:t>
            </a:r>
          </a:p>
          <a:p>
            <a:pPr algn="just">
              <a:lnSpc>
                <a:spcPct val="150000"/>
              </a:lnSpc>
            </a:pPr>
            <a:r>
              <a:rPr lang="en-US" sz="1200" dirty="0">
                <a:latin typeface="Consolas" panose="020B0609020204030204" pitchFamily="49" charset="0"/>
              </a:rPr>
              <a:t>	</a:t>
            </a:r>
            <a:r>
              <a:rPr lang="en-US" sz="1200" dirty="0" err="1">
                <a:solidFill>
                  <a:schemeClr val="accent2"/>
                </a:solidFill>
                <a:latin typeface="Consolas" panose="020B0609020204030204" pitchFamily="49" charset="0"/>
              </a:rPr>
              <a:t>digitalWrite</a:t>
            </a:r>
            <a:r>
              <a:rPr lang="en-US" sz="1200" dirty="0">
                <a:latin typeface="Consolas" panose="020B0609020204030204" pitchFamily="49" charset="0"/>
              </a:rPr>
              <a:t>(9, state); </a:t>
            </a:r>
            <a:r>
              <a:rPr lang="en-US" sz="1200" dirty="0">
                <a:solidFill>
                  <a:schemeClr val="bg1">
                    <a:lumMod val="65000"/>
                  </a:schemeClr>
                </a:solidFill>
                <a:latin typeface="Consolas" panose="020B0609020204030204" pitchFamily="49" charset="0"/>
              </a:rPr>
              <a:t>// Drive GPIO pin 9 LOW or HIGH, depending on ‘state’.</a:t>
            </a:r>
          </a:p>
          <a:p>
            <a:pPr algn="just">
              <a:lnSpc>
                <a:spcPct val="150000"/>
              </a:lnSpc>
            </a:pPr>
            <a:r>
              <a:rPr lang="en-US" sz="1200" dirty="0">
                <a:latin typeface="Consolas" panose="020B0609020204030204" pitchFamily="49" charset="0"/>
              </a:rPr>
              <a:t>}</a:t>
            </a:r>
          </a:p>
          <a:p>
            <a:pPr algn="just">
              <a:lnSpc>
                <a:spcPct val="150000"/>
              </a:lnSpc>
            </a:pPr>
            <a:r>
              <a:rPr lang="en-US" sz="1200" dirty="0">
                <a:solidFill>
                  <a:schemeClr val="accent5">
                    <a:lumMod val="75000"/>
                  </a:schemeClr>
                </a:solidFill>
                <a:latin typeface="Consolas" panose="020B0609020204030204" pitchFamily="49" charset="0"/>
              </a:rPr>
              <a:t>void</a:t>
            </a:r>
            <a:r>
              <a:rPr lang="en-US" sz="1200" dirty="0">
                <a:latin typeface="Consolas" panose="020B0609020204030204" pitchFamily="49" charset="0"/>
              </a:rPr>
              <a:t> </a:t>
            </a:r>
            <a:r>
              <a:rPr lang="en-US" sz="1200" dirty="0" err="1">
                <a:solidFill>
                  <a:schemeClr val="accent2"/>
                </a:solidFill>
                <a:latin typeface="Consolas" panose="020B0609020204030204" pitchFamily="49" charset="0"/>
              </a:rPr>
              <a:t>changeState</a:t>
            </a:r>
            <a:r>
              <a:rPr lang="en-US" sz="1200" dirty="0">
                <a:latin typeface="Consolas" panose="020B0609020204030204" pitchFamily="49" charset="0"/>
              </a:rPr>
              <a:t>() {</a:t>
            </a:r>
          </a:p>
          <a:p>
            <a:pPr algn="just">
              <a:lnSpc>
                <a:spcPct val="150000"/>
              </a:lnSpc>
            </a:pPr>
            <a:r>
              <a:rPr lang="en-US" sz="1200" dirty="0">
                <a:latin typeface="Consolas" panose="020B0609020204030204" pitchFamily="49" charset="0"/>
              </a:rPr>
              <a:t>	state = !state; </a:t>
            </a:r>
            <a:r>
              <a:rPr lang="en-US" sz="1200" dirty="0">
                <a:solidFill>
                  <a:schemeClr val="bg1">
                    <a:lumMod val="65000"/>
                  </a:schemeClr>
                </a:solidFill>
                <a:latin typeface="Consolas" panose="020B0609020204030204" pitchFamily="49" charset="0"/>
              </a:rPr>
              <a:t>// Change ‘state’ from LOW to HIGH or vice-versa.</a:t>
            </a:r>
          </a:p>
          <a:p>
            <a:pPr algn="just">
              <a:lnSpc>
                <a:spcPct val="150000"/>
              </a:lnSpc>
            </a:pPr>
            <a:endParaRPr lang="en-US" sz="1200" dirty="0">
              <a:latin typeface="Consolas" panose="020B0609020204030204" pitchFamily="49" charset="0"/>
            </a:endParaRPr>
          </a:p>
          <a:p>
            <a:pPr algn="just">
              <a:lnSpc>
                <a:spcPct val="150000"/>
              </a:lnSpc>
            </a:pPr>
            <a:r>
              <a:rPr lang="en-US" sz="1200" dirty="0">
                <a:latin typeface="Consolas" panose="020B0609020204030204" pitchFamily="49" charset="0"/>
              </a:rPr>
              <a:t>}</a:t>
            </a:r>
          </a:p>
        </p:txBody>
      </p:sp>
      <p:sp>
        <p:nvSpPr>
          <p:cNvPr id="9" name="Τίτλος 1">
            <a:extLst>
              <a:ext uri="{FF2B5EF4-FFF2-40B4-BE49-F238E27FC236}">
                <a16:creationId xmlns:a16="http://schemas.microsoft.com/office/drawing/2014/main" id="{7A7CA6BA-AAD4-4CAD-9D1D-2D9CB1AD4DFB}"/>
              </a:ext>
            </a:extLst>
          </p:cNvPr>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Autofit/>
          </a:bodyPr>
          <a:lstStyle>
            <a:lvl1pPr defTabSz="914400" eaLnBrk="1" latinLnBrk="0" hangingPunct="1">
              <a:buNone/>
              <a:defRPr sz="3600">
                <a:latin typeface="+mj-lt"/>
                <a:ea typeface="+mj-ea"/>
                <a:cs typeface="+mj-cs"/>
              </a:defRPr>
            </a:lvl1pPr>
          </a:lstStyle>
          <a:p>
            <a:pPr algn="just">
              <a:lnSpc>
                <a:spcPct val="150000"/>
              </a:lnSpc>
            </a:pPr>
            <a:r>
              <a:rPr lang="en-US" sz="2800" dirty="0" err="1"/>
              <a:t>Exercício</a:t>
            </a:r>
            <a:r>
              <a:rPr lang="en-US" sz="2800" dirty="0"/>
              <a:t> de </a:t>
            </a:r>
            <a:r>
              <a:rPr lang="en-US" sz="2800" dirty="0" err="1"/>
              <a:t>retransmissor</a:t>
            </a:r>
            <a:r>
              <a:rPr lang="en-US" sz="2800" dirty="0"/>
              <a:t> </a:t>
            </a:r>
            <a:r>
              <a:rPr lang="en-US" sz="2800" dirty="0" err="1"/>
              <a:t>electromecânico</a:t>
            </a:r>
            <a:r>
              <a:rPr lang="en-US" sz="2800" dirty="0"/>
              <a:t>: Código</a:t>
            </a:r>
          </a:p>
        </p:txBody>
      </p:sp>
    </p:spTree>
    <p:extLst>
      <p:ext uri="{BB962C8B-B14F-4D97-AF65-F5344CB8AC3E}">
        <p14:creationId xmlns:p14="http://schemas.microsoft.com/office/powerpoint/2010/main" val="2547614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Autofit/>
          </a:bodyPr>
          <a:lstStyle>
            <a:lvl1pPr defTabSz="914400" eaLnBrk="1" latinLnBrk="0" hangingPunct="1">
              <a:buNone/>
              <a:defRPr sz="3600">
                <a:latin typeface="+mj-lt"/>
                <a:ea typeface="+mj-ea"/>
                <a:cs typeface="+mj-cs"/>
              </a:defRPr>
            </a:lvl1pPr>
          </a:lstStyle>
          <a:p>
            <a:r>
              <a:rPr lang="en-US" sz="3200" dirty="0" err="1"/>
              <a:t>Retransmissores</a:t>
            </a:r>
            <a:r>
              <a:rPr lang="en-US" sz="3200" dirty="0"/>
              <a:t> de Estado </a:t>
            </a:r>
            <a:r>
              <a:rPr lang="en-US" sz="3200" dirty="0" err="1"/>
              <a:t>Sólido</a:t>
            </a:r>
            <a:endParaRPr lang="el-GR" sz="32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15</a:t>
            </a:fld>
            <a:endParaRPr lang="el-GR" sz="1000" dirty="0"/>
          </a:p>
        </p:txBody>
      </p:sp>
      <p:sp>
        <p:nvSpPr>
          <p:cNvPr id="10" name="TextBox 9">
            <a:extLst>
              <a:ext uri="{FF2B5EF4-FFF2-40B4-BE49-F238E27FC236}">
                <a16:creationId xmlns:a16="http://schemas.microsoft.com/office/drawing/2014/main" id="{C8218BCC-788A-48C6-AFC0-C6540302E566}"/>
              </a:ext>
            </a:extLst>
          </p:cNvPr>
          <p:cNvSpPr txBox="1"/>
          <p:nvPr/>
        </p:nvSpPr>
        <p:spPr>
          <a:xfrm>
            <a:off x="228600" y="884800"/>
            <a:ext cx="8522109" cy="5538439"/>
          </a:xfrm>
          <a:prstGeom prst="rect">
            <a:avLst/>
          </a:prstGeom>
          <a:noFill/>
        </p:spPr>
        <p:txBody>
          <a:bodyPr wrap="square" rtlCol="0">
            <a:spAutoFit/>
          </a:bodyPr>
          <a:lstStyle/>
          <a:p>
            <a:pPr marL="269875" indent="-269875" algn="just" eaLnBrk="0" hangingPunct="0">
              <a:lnSpc>
                <a:spcPct val="110000"/>
              </a:lnSpc>
              <a:spcBef>
                <a:spcPts val="480"/>
              </a:spcBef>
              <a:buFont typeface="Wingdings" pitchFamily="2" charset="2"/>
              <a:buChar char="§"/>
            </a:pPr>
            <a:r>
              <a:rPr lang="en-US" sz="2000" dirty="0">
                <a:latin typeface="+mn-lt"/>
                <a:cs typeface="+mn-cs"/>
              </a:rPr>
              <a:t>Um TRIAC, SCR (</a:t>
            </a:r>
            <a:r>
              <a:rPr lang="en-US" sz="2000" dirty="0" err="1">
                <a:latin typeface="+mn-lt"/>
                <a:cs typeface="+mn-cs"/>
              </a:rPr>
              <a:t>retificador</a:t>
            </a:r>
            <a:r>
              <a:rPr lang="en-US" sz="2000" dirty="0">
                <a:latin typeface="+mn-lt"/>
                <a:cs typeface="+mn-cs"/>
              </a:rPr>
              <a:t> </a:t>
            </a:r>
            <a:r>
              <a:rPr lang="en-US" sz="2000" dirty="0" err="1">
                <a:latin typeface="+mn-lt"/>
                <a:cs typeface="+mn-cs"/>
              </a:rPr>
              <a:t>controlado</a:t>
            </a:r>
            <a:r>
              <a:rPr lang="en-US" sz="2000" dirty="0">
                <a:latin typeface="+mn-lt"/>
                <a:cs typeface="+mn-cs"/>
              </a:rPr>
              <a:t> por silicon) </a:t>
            </a:r>
            <a:r>
              <a:rPr lang="en-US" sz="2000" dirty="0" err="1">
                <a:latin typeface="+mn-lt"/>
                <a:cs typeface="+mn-cs"/>
              </a:rPr>
              <a:t>ou</a:t>
            </a:r>
            <a:r>
              <a:rPr lang="en-US" sz="2000" dirty="0">
                <a:latin typeface="+mn-lt"/>
                <a:cs typeface="+mn-cs"/>
              </a:rPr>
              <a:t> </a:t>
            </a:r>
            <a:r>
              <a:rPr lang="en-US" sz="2000" dirty="0" err="1">
                <a:latin typeface="+mn-lt"/>
                <a:cs typeface="+mn-cs"/>
              </a:rPr>
              <a:t>interruptor</a:t>
            </a:r>
            <a:r>
              <a:rPr lang="en-US" sz="2000" dirty="0">
                <a:latin typeface="+mn-lt"/>
                <a:cs typeface="+mn-cs"/>
              </a:rPr>
              <a:t> MOSFET</a:t>
            </a:r>
            <a:r>
              <a:rPr lang="el-GR" sz="2000" dirty="0">
                <a:latin typeface="+mn-lt"/>
                <a:cs typeface="+mn-cs"/>
              </a:rPr>
              <a:t>, </a:t>
            </a:r>
            <a:r>
              <a:rPr lang="en-US" sz="2000" dirty="0" err="1">
                <a:latin typeface="+mn-lt"/>
                <a:cs typeface="+mn-cs"/>
              </a:rPr>
              <a:t>dependendo</a:t>
            </a:r>
            <a:r>
              <a:rPr lang="en-US" sz="2000" dirty="0">
                <a:latin typeface="+mn-lt"/>
                <a:cs typeface="+mn-cs"/>
              </a:rPr>
              <a:t> da </a:t>
            </a:r>
            <a:r>
              <a:rPr lang="en-US" sz="2000" dirty="0" err="1">
                <a:latin typeface="+mn-lt"/>
                <a:cs typeface="+mn-cs"/>
              </a:rPr>
              <a:t>naturez</a:t>
            </a:r>
            <a:r>
              <a:rPr lang="en-US" sz="2000" dirty="0">
                <a:latin typeface="+mn-lt"/>
                <a:cs typeface="+mn-cs"/>
              </a:rPr>
              <a:t> da </a:t>
            </a:r>
            <a:r>
              <a:rPr lang="en-US" sz="2000" dirty="0" err="1">
                <a:latin typeface="+mn-lt"/>
                <a:cs typeface="+mn-cs"/>
              </a:rPr>
              <a:t>carga</a:t>
            </a:r>
            <a:r>
              <a:rPr lang="en-US" sz="2000" dirty="0">
                <a:latin typeface="+mn-lt"/>
                <a:cs typeface="+mn-cs"/>
              </a:rPr>
              <a:t> (AC, </a:t>
            </a:r>
            <a:r>
              <a:rPr lang="en-US" sz="2000" dirty="0" err="1">
                <a:latin typeface="+mn-lt"/>
                <a:cs typeface="+mn-cs"/>
              </a:rPr>
              <a:t>ou</a:t>
            </a:r>
            <a:r>
              <a:rPr lang="en-US" sz="2000" dirty="0">
                <a:latin typeface="+mn-lt"/>
                <a:cs typeface="+mn-cs"/>
              </a:rPr>
              <a:t> DC).</a:t>
            </a:r>
          </a:p>
          <a:p>
            <a:pPr marL="269875" indent="-269875" algn="just" eaLnBrk="0" hangingPunct="0">
              <a:lnSpc>
                <a:spcPct val="110000"/>
              </a:lnSpc>
              <a:spcBef>
                <a:spcPts val="480"/>
              </a:spcBef>
              <a:buFont typeface="Wingdings" pitchFamily="2" charset="2"/>
              <a:buChar char="§"/>
            </a:pPr>
            <a:r>
              <a:rPr lang="pt-PT" sz="2000" dirty="0">
                <a:latin typeface="+mn-lt"/>
                <a:cs typeface="+mn-cs"/>
              </a:rPr>
              <a:t>Sem partes móveis, resultando em maior fiabilidade e vida útil</a:t>
            </a:r>
            <a:r>
              <a:rPr lang="en-US" sz="2000" dirty="0">
                <a:latin typeface="+mn-lt"/>
                <a:cs typeface="+mn-cs"/>
              </a:rPr>
              <a:t>.</a:t>
            </a:r>
          </a:p>
          <a:p>
            <a:pPr marL="269875" indent="-269875" algn="just" eaLnBrk="0" hangingPunct="0">
              <a:lnSpc>
                <a:spcPct val="110000"/>
              </a:lnSpc>
              <a:spcBef>
                <a:spcPts val="480"/>
              </a:spcBef>
              <a:buFont typeface="Wingdings" pitchFamily="2" charset="2"/>
              <a:buChar char="§"/>
            </a:pPr>
            <a:r>
              <a:rPr lang="pt-PT" sz="2000" dirty="0">
                <a:latin typeface="+mn-lt"/>
                <a:cs typeface="+mn-cs"/>
              </a:rPr>
              <a:t>Na maioria das vezes eletricamente isolado da carga (um opto-acoplador controla o interruptor).</a:t>
            </a:r>
          </a:p>
          <a:p>
            <a:pPr marL="269875" indent="-269875" algn="just" eaLnBrk="0" hangingPunct="0">
              <a:lnSpc>
                <a:spcPct val="110000"/>
              </a:lnSpc>
              <a:spcBef>
                <a:spcPts val="480"/>
              </a:spcBef>
              <a:buFont typeface="Wingdings" pitchFamily="2" charset="2"/>
              <a:buChar char="§"/>
            </a:pPr>
            <a:r>
              <a:rPr lang="en-US" sz="2000" dirty="0" err="1">
                <a:latin typeface="+mn-lt"/>
                <a:cs typeface="+mn-cs"/>
              </a:rPr>
              <a:t>Normalmente</a:t>
            </a:r>
            <a:r>
              <a:rPr lang="en-US" sz="2000" dirty="0">
                <a:latin typeface="+mn-lt"/>
                <a:cs typeface="+mn-cs"/>
              </a:rPr>
              <a:t>, </a:t>
            </a:r>
            <a:r>
              <a:rPr lang="en-US" sz="2000" dirty="0" err="1">
                <a:latin typeface="+mn-lt"/>
                <a:cs typeface="+mn-cs"/>
              </a:rPr>
              <a:t>os</a:t>
            </a:r>
            <a:r>
              <a:rPr lang="en-US" sz="2000" dirty="0">
                <a:latin typeface="+mn-lt"/>
                <a:cs typeface="+mn-cs"/>
              </a:rPr>
              <a:t> SSRs </a:t>
            </a:r>
            <a:r>
              <a:rPr lang="en-US" sz="2000" dirty="0" err="1">
                <a:latin typeface="+mn-lt"/>
                <a:cs typeface="+mn-cs"/>
              </a:rPr>
              <a:t>têm</a:t>
            </a:r>
            <a:r>
              <a:rPr lang="en-US" sz="2000" dirty="0">
                <a:latin typeface="+mn-lt"/>
                <a:cs typeface="+mn-cs"/>
              </a:rPr>
              <a:t> </a:t>
            </a:r>
            <a:r>
              <a:rPr lang="en-US" sz="2000" dirty="0" err="1">
                <a:latin typeface="+mn-lt"/>
                <a:cs typeface="+mn-cs"/>
              </a:rPr>
              <a:t>polaridade</a:t>
            </a:r>
            <a:r>
              <a:rPr lang="en-US" sz="2000" dirty="0">
                <a:latin typeface="+mn-lt"/>
                <a:cs typeface="+mn-cs"/>
              </a:rPr>
              <a:t>, </a:t>
            </a:r>
            <a:r>
              <a:rPr lang="en-US" sz="2000" dirty="0" err="1">
                <a:latin typeface="+mn-lt"/>
                <a:cs typeface="+mn-cs"/>
              </a:rPr>
              <a:t>uma</a:t>
            </a:r>
            <a:r>
              <a:rPr lang="en-US" sz="2000" dirty="0">
                <a:latin typeface="+mn-lt"/>
                <a:cs typeface="+mn-cs"/>
              </a:rPr>
              <a:t> </a:t>
            </a:r>
            <a:r>
              <a:rPr lang="en-US" sz="2000" dirty="0" err="1">
                <a:latin typeface="+mn-lt"/>
                <a:cs typeface="+mn-cs"/>
              </a:rPr>
              <a:t>vez</a:t>
            </a:r>
            <a:r>
              <a:rPr lang="en-US" sz="2000" dirty="0">
                <a:latin typeface="+mn-lt"/>
                <a:cs typeface="+mn-cs"/>
              </a:rPr>
              <a:t> que </a:t>
            </a:r>
            <a:r>
              <a:rPr lang="en-US" sz="2000" dirty="0" err="1">
                <a:latin typeface="+mn-lt"/>
                <a:cs typeface="+mn-cs"/>
              </a:rPr>
              <a:t>utilizam</a:t>
            </a:r>
            <a:r>
              <a:rPr lang="en-US" sz="2000" dirty="0">
                <a:latin typeface="+mn-lt"/>
                <a:cs typeface="+mn-cs"/>
              </a:rPr>
              <a:t> </a:t>
            </a:r>
            <a:r>
              <a:rPr lang="en-US" sz="2000" dirty="0" err="1">
                <a:latin typeface="+mn-lt"/>
                <a:cs typeface="+mn-cs"/>
              </a:rPr>
              <a:t>elementos</a:t>
            </a:r>
            <a:r>
              <a:rPr lang="en-US" sz="2000" dirty="0">
                <a:latin typeface="+mn-lt"/>
                <a:cs typeface="+mn-cs"/>
              </a:rPr>
              <a:t> de control </a:t>
            </a:r>
            <a:r>
              <a:rPr lang="en-US" sz="2000" dirty="0" err="1">
                <a:latin typeface="+mn-lt"/>
                <a:cs typeface="+mn-cs"/>
              </a:rPr>
              <a:t>baseados</a:t>
            </a:r>
            <a:r>
              <a:rPr lang="en-US" sz="2000" dirty="0">
                <a:latin typeface="+mn-lt"/>
                <a:cs typeface="+mn-cs"/>
              </a:rPr>
              <a:t> </a:t>
            </a:r>
            <a:r>
              <a:rPr lang="en-US" sz="2000" dirty="0" err="1">
                <a:latin typeface="+mn-lt"/>
                <a:cs typeface="+mn-cs"/>
              </a:rPr>
              <a:t>em</a:t>
            </a:r>
            <a:r>
              <a:rPr lang="en-US" sz="2000" dirty="0">
                <a:latin typeface="+mn-lt"/>
                <a:cs typeface="+mn-cs"/>
              </a:rPr>
              <a:t> </a:t>
            </a:r>
            <a:r>
              <a:rPr lang="en-US" sz="2000" dirty="0" err="1">
                <a:latin typeface="+mn-lt"/>
                <a:cs typeface="+mn-cs"/>
              </a:rPr>
              <a:t>semicondutores</a:t>
            </a:r>
            <a:r>
              <a:rPr lang="en-US" sz="2000" dirty="0">
                <a:latin typeface="+mn-lt"/>
                <a:cs typeface="+mn-cs"/>
              </a:rPr>
              <a:t> (por </a:t>
            </a:r>
            <a:r>
              <a:rPr lang="en-US" sz="2000" dirty="0" err="1">
                <a:latin typeface="+mn-lt"/>
                <a:cs typeface="+mn-cs"/>
              </a:rPr>
              <a:t>exemplo</a:t>
            </a:r>
            <a:r>
              <a:rPr lang="en-US" sz="2000" dirty="0">
                <a:latin typeface="+mn-lt"/>
                <a:cs typeface="+mn-cs"/>
              </a:rPr>
              <a:t>, </a:t>
            </a:r>
            <a:r>
              <a:rPr lang="en-US" sz="2000" dirty="0" err="1">
                <a:latin typeface="+mn-lt"/>
                <a:cs typeface="+mn-cs"/>
              </a:rPr>
              <a:t>uma</a:t>
            </a:r>
            <a:r>
              <a:rPr lang="en-US" sz="2000" dirty="0">
                <a:latin typeface="+mn-lt"/>
                <a:cs typeface="+mn-cs"/>
              </a:rPr>
              <a:t> luz que </a:t>
            </a:r>
            <a:r>
              <a:rPr lang="en-US" sz="2000" dirty="0" err="1">
                <a:latin typeface="+mn-lt"/>
                <a:cs typeface="+mn-cs"/>
              </a:rPr>
              <a:t>emite</a:t>
            </a:r>
            <a:r>
              <a:rPr lang="en-US" sz="2000" dirty="0">
                <a:latin typeface="+mn-lt"/>
                <a:cs typeface="+mn-cs"/>
              </a:rPr>
              <a:t> </a:t>
            </a:r>
            <a:r>
              <a:rPr lang="en-US" sz="2000" dirty="0" err="1">
                <a:latin typeface="+mn-lt"/>
                <a:cs typeface="+mn-cs"/>
              </a:rPr>
              <a:t>diodos</a:t>
            </a:r>
            <a:r>
              <a:rPr lang="en-US" sz="2000" dirty="0">
                <a:latin typeface="+mn-lt"/>
                <a:cs typeface="+mn-cs"/>
              </a:rPr>
              <a:t> – LED) </a:t>
            </a:r>
            <a:r>
              <a:rPr lang="en-US" sz="2000" dirty="0" err="1">
                <a:latin typeface="+mn-lt"/>
                <a:cs typeface="+mn-cs"/>
              </a:rPr>
              <a:t>em</a:t>
            </a:r>
            <a:r>
              <a:rPr lang="en-US" sz="2000" dirty="0">
                <a:latin typeface="+mn-lt"/>
                <a:cs typeface="+mn-cs"/>
              </a:rPr>
              <a:t> </a:t>
            </a:r>
            <a:r>
              <a:rPr lang="en-US" sz="2000" dirty="0" err="1">
                <a:latin typeface="+mn-lt"/>
                <a:cs typeface="+mn-cs"/>
              </a:rPr>
              <a:t>vez</a:t>
            </a:r>
            <a:r>
              <a:rPr lang="en-US" sz="2000" dirty="0">
                <a:latin typeface="+mn-lt"/>
                <a:cs typeface="+mn-cs"/>
              </a:rPr>
              <a:t> de </a:t>
            </a:r>
            <a:r>
              <a:rPr lang="en-US" sz="2000" dirty="0" err="1">
                <a:latin typeface="+mn-lt"/>
                <a:cs typeface="+mn-cs"/>
              </a:rPr>
              <a:t>bobinas</a:t>
            </a:r>
            <a:r>
              <a:rPr lang="en-US" sz="2000" dirty="0">
                <a:latin typeface="+mn-lt"/>
                <a:cs typeface="+mn-cs"/>
              </a:rPr>
              <a:t>.</a:t>
            </a:r>
          </a:p>
          <a:p>
            <a:pPr marL="269875" indent="-269875" algn="just" eaLnBrk="0" hangingPunct="0">
              <a:lnSpc>
                <a:spcPct val="110000"/>
              </a:lnSpc>
              <a:spcBef>
                <a:spcPts val="480"/>
              </a:spcBef>
              <a:buFont typeface="Wingdings" pitchFamily="2" charset="2"/>
              <a:buChar char="§"/>
            </a:pPr>
            <a:r>
              <a:rPr lang="pt-PT" sz="2000" dirty="0">
                <a:latin typeface="+mn-lt"/>
                <a:cs typeface="+mn-cs"/>
              </a:rPr>
              <a:t>Como os retransmissores de estado sólido não têm bobina, não têm partes móveis e precisam de menos energia do que as suas contrapartes eletromecânicas, permitem uma interface </a:t>
            </a:r>
            <a:r>
              <a:rPr lang="pt-PT" sz="2000" dirty="0">
                <a:latin typeface="+mn-lt"/>
              </a:rPr>
              <a:t>com microcontroladores </a:t>
            </a:r>
            <a:r>
              <a:rPr lang="pt-PT" sz="2000" dirty="0">
                <a:latin typeface="+mn-lt"/>
                <a:cs typeface="+mn-cs"/>
              </a:rPr>
              <a:t>mais fácil. </a:t>
            </a:r>
          </a:p>
          <a:p>
            <a:pPr marL="269875" indent="-269875" algn="just" eaLnBrk="0" hangingPunct="0">
              <a:lnSpc>
                <a:spcPct val="110000"/>
              </a:lnSpc>
              <a:spcBef>
                <a:spcPts val="480"/>
              </a:spcBef>
              <a:buFont typeface="Wingdings" pitchFamily="2" charset="2"/>
              <a:buChar char="§"/>
            </a:pPr>
            <a:r>
              <a:rPr lang="en-US" sz="2000" dirty="0">
                <a:latin typeface="+mn-lt"/>
              </a:rPr>
              <a:t>A </a:t>
            </a:r>
            <a:r>
              <a:rPr lang="en-US" sz="2000" dirty="0" err="1">
                <a:latin typeface="+mn-lt"/>
              </a:rPr>
              <a:t>maioria</a:t>
            </a:r>
            <a:r>
              <a:rPr lang="en-US" sz="2000" dirty="0">
                <a:latin typeface="+mn-lt"/>
              </a:rPr>
              <a:t> das </a:t>
            </a:r>
            <a:r>
              <a:rPr lang="en-US" sz="2000" dirty="0" err="1">
                <a:latin typeface="+mn-lt"/>
              </a:rPr>
              <a:t>vezes</a:t>
            </a:r>
            <a:r>
              <a:rPr lang="en-US" sz="2000" dirty="0">
                <a:latin typeface="+mn-lt"/>
              </a:rPr>
              <a:t> </a:t>
            </a:r>
            <a:r>
              <a:rPr lang="en-US" sz="2000" dirty="0" err="1">
                <a:latin typeface="+mn-lt"/>
              </a:rPr>
              <a:t>não</a:t>
            </a:r>
            <a:r>
              <a:rPr lang="en-US" sz="2000" dirty="0">
                <a:latin typeface="+mn-lt"/>
              </a:rPr>
              <a:t> é </a:t>
            </a:r>
            <a:r>
              <a:rPr lang="en-US" sz="2000" dirty="0" err="1">
                <a:latin typeface="+mn-lt"/>
              </a:rPr>
              <a:t>necessário</a:t>
            </a:r>
            <a:r>
              <a:rPr lang="en-US" sz="2000" dirty="0">
                <a:latin typeface="+mn-lt"/>
              </a:rPr>
              <a:t> hardware extra, e </a:t>
            </a:r>
            <a:r>
              <a:rPr lang="en-US" sz="2000" dirty="0" err="1">
                <a:latin typeface="+mn-lt"/>
              </a:rPr>
              <a:t>podem</a:t>
            </a:r>
            <a:r>
              <a:rPr lang="en-US" sz="2000" dirty="0">
                <a:latin typeface="+mn-lt"/>
              </a:rPr>
              <a:t> ser </a:t>
            </a:r>
            <a:r>
              <a:rPr lang="en-US" sz="2000" dirty="0" err="1">
                <a:latin typeface="+mn-lt"/>
              </a:rPr>
              <a:t>operados</a:t>
            </a:r>
            <a:r>
              <a:rPr lang="en-US" sz="2000" dirty="0">
                <a:latin typeface="+mn-lt"/>
              </a:rPr>
              <a:t> </a:t>
            </a:r>
            <a:r>
              <a:rPr lang="en-US" sz="2000" dirty="0" err="1">
                <a:latin typeface="+mn-lt"/>
              </a:rPr>
              <a:t>diretamente</a:t>
            </a:r>
            <a:r>
              <a:rPr lang="en-US" sz="2000" dirty="0">
                <a:latin typeface="+mn-lt"/>
              </a:rPr>
              <a:t> a </a:t>
            </a:r>
            <a:r>
              <a:rPr lang="en-US" sz="2000" dirty="0" err="1">
                <a:latin typeface="+mn-lt"/>
              </a:rPr>
              <a:t>partir</a:t>
            </a:r>
            <a:r>
              <a:rPr lang="en-US" sz="2000" dirty="0">
                <a:latin typeface="+mn-lt"/>
              </a:rPr>
              <a:t> do GPIO do </a:t>
            </a:r>
            <a:r>
              <a:rPr lang="en-US" sz="2000" dirty="0" err="1">
                <a:latin typeface="+mn-lt"/>
              </a:rPr>
              <a:t>microcontrolador</a:t>
            </a:r>
            <a:r>
              <a:rPr lang="en-US" sz="2000" dirty="0">
                <a:latin typeface="+mn-lt"/>
              </a:rPr>
              <a:t>. </a:t>
            </a:r>
            <a:r>
              <a:rPr lang="en-US" sz="2000" dirty="0" err="1">
                <a:latin typeface="+mn-lt"/>
              </a:rPr>
              <a:t>Às</a:t>
            </a:r>
            <a:r>
              <a:rPr lang="en-US" sz="2000" dirty="0">
                <a:latin typeface="+mn-lt"/>
              </a:rPr>
              <a:t> </a:t>
            </a:r>
            <a:r>
              <a:rPr lang="en-US" sz="2000" dirty="0" err="1">
                <a:latin typeface="+mn-lt"/>
              </a:rPr>
              <a:t>vezes</a:t>
            </a:r>
            <a:r>
              <a:rPr lang="en-US" sz="2000" dirty="0">
                <a:latin typeface="+mn-lt"/>
              </a:rPr>
              <a:t>, um resistor </a:t>
            </a:r>
            <a:r>
              <a:rPr lang="en-US" sz="2000" dirty="0" err="1">
                <a:latin typeface="+mn-lt"/>
              </a:rPr>
              <a:t>limitador</a:t>
            </a:r>
            <a:r>
              <a:rPr lang="en-US" sz="2000" dirty="0">
                <a:latin typeface="+mn-lt"/>
              </a:rPr>
              <a:t> de </a:t>
            </a:r>
            <a:r>
              <a:rPr lang="en-US" sz="2000" dirty="0" err="1">
                <a:latin typeface="+mn-lt"/>
              </a:rPr>
              <a:t>corrente</a:t>
            </a:r>
            <a:r>
              <a:rPr lang="en-US" sz="2000" dirty="0">
                <a:latin typeface="+mn-lt"/>
              </a:rPr>
              <a:t> é </a:t>
            </a:r>
            <a:r>
              <a:rPr lang="en-US" sz="2000" dirty="0" err="1">
                <a:latin typeface="+mn-lt"/>
              </a:rPr>
              <a:t>colocado</a:t>
            </a:r>
            <a:r>
              <a:rPr lang="en-US" sz="2000" dirty="0">
                <a:latin typeface="+mn-lt"/>
              </a:rPr>
              <a:t> </a:t>
            </a:r>
            <a:r>
              <a:rPr lang="en-US" sz="2000" dirty="0" err="1">
                <a:latin typeface="+mn-lt"/>
              </a:rPr>
              <a:t>em</a:t>
            </a:r>
            <a:r>
              <a:rPr lang="en-US" sz="2000" dirty="0">
                <a:latin typeface="+mn-lt"/>
              </a:rPr>
              <a:t> </a:t>
            </a:r>
            <a:r>
              <a:rPr lang="en-US" sz="2000" dirty="0" err="1">
                <a:latin typeface="+mn-lt"/>
              </a:rPr>
              <a:t>série</a:t>
            </a:r>
            <a:r>
              <a:rPr lang="en-US" sz="2000" dirty="0">
                <a:latin typeface="+mn-lt"/>
              </a:rPr>
              <a:t> com  o input do </a:t>
            </a:r>
            <a:r>
              <a:rPr lang="en-US" sz="2000" dirty="0" err="1">
                <a:latin typeface="+mn-lt"/>
              </a:rPr>
              <a:t>retransmissor</a:t>
            </a:r>
            <a:r>
              <a:rPr lang="en-US" sz="2000" dirty="0">
                <a:latin typeface="+mn-lt"/>
              </a:rPr>
              <a:t>.</a:t>
            </a:r>
          </a:p>
          <a:p>
            <a:pPr marL="269875" indent="-269875" algn="just" eaLnBrk="0" hangingPunct="0">
              <a:lnSpc>
                <a:spcPct val="110000"/>
              </a:lnSpc>
              <a:spcBef>
                <a:spcPts val="480"/>
              </a:spcBef>
              <a:buFont typeface="Wingdings" pitchFamily="2" charset="2"/>
              <a:buChar char="§"/>
            </a:pPr>
            <a:endParaRPr lang="en-US" sz="2000" dirty="0">
              <a:latin typeface="+mn-lt"/>
              <a:cs typeface="+mn-cs"/>
            </a:endParaRPr>
          </a:p>
        </p:txBody>
      </p:sp>
    </p:spTree>
    <p:extLst>
      <p:ext uri="{BB962C8B-B14F-4D97-AF65-F5344CB8AC3E}">
        <p14:creationId xmlns:p14="http://schemas.microsoft.com/office/powerpoint/2010/main" val="1159707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16</a:t>
            </a:fld>
            <a:endParaRPr lang="el-GR" dirty="0"/>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Autofit/>
          </a:bodyPr>
          <a:lstStyle>
            <a:lvl1pPr defTabSz="914400" eaLnBrk="1" latinLnBrk="0" hangingPunct="1">
              <a:buNone/>
              <a:defRPr sz="3600">
                <a:latin typeface="+mj-lt"/>
                <a:ea typeface="+mj-ea"/>
                <a:cs typeface="+mj-cs"/>
              </a:defRPr>
            </a:lvl1pPr>
          </a:lstStyle>
          <a:p>
            <a:r>
              <a:rPr lang="en-US" sz="3000" dirty="0"/>
              <a:t>Interface de </a:t>
            </a:r>
            <a:r>
              <a:rPr lang="en-US" sz="3000" dirty="0" err="1"/>
              <a:t>Retransmissores</a:t>
            </a:r>
            <a:r>
              <a:rPr lang="en-US" sz="3000" dirty="0"/>
              <a:t> de Estado </a:t>
            </a:r>
            <a:r>
              <a:rPr lang="en-US" sz="3000" dirty="0" err="1"/>
              <a:t>Sólido</a:t>
            </a:r>
            <a:r>
              <a:rPr lang="en-US" sz="3000" dirty="0"/>
              <a:t> com MCUs</a:t>
            </a:r>
            <a:endParaRPr lang="el-GR" sz="30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16</a:t>
            </a:fld>
            <a:endParaRPr lang="el-GR" sz="1000" dirty="0"/>
          </a:p>
        </p:txBody>
      </p:sp>
      <p:pic>
        <p:nvPicPr>
          <p:cNvPr id="9" name="Picture 46" descr="Image">
            <a:extLst>
              <a:ext uri="{FF2B5EF4-FFF2-40B4-BE49-F238E27FC236}">
                <a16:creationId xmlns:a16="http://schemas.microsoft.com/office/drawing/2014/main" id="{F604E707-8A18-4737-97A1-6B4D741AA309}"/>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34845" y="1451292"/>
            <a:ext cx="5274310" cy="3955415"/>
          </a:xfrm>
          <a:prstGeom prst="rect">
            <a:avLst/>
          </a:prstGeom>
          <a:noFill/>
          <a:ln>
            <a:noFill/>
          </a:ln>
        </p:spPr>
      </p:pic>
    </p:spTree>
    <p:extLst>
      <p:ext uri="{BB962C8B-B14F-4D97-AF65-F5344CB8AC3E}">
        <p14:creationId xmlns:p14="http://schemas.microsoft.com/office/powerpoint/2010/main" val="184970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17</a:t>
            </a:fld>
            <a:endParaRPr lang="el-GR" dirty="0"/>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Autofit/>
          </a:bodyPr>
          <a:lstStyle>
            <a:lvl1pPr defTabSz="914400" eaLnBrk="1" latinLnBrk="0" hangingPunct="1">
              <a:buNone/>
              <a:defRPr sz="3600">
                <a:latin typeface="+mj-lt"/>
                <a:ea typeface="+mj-ea"/>
                <a:cs typeface="+mj-cs"/>
              </a:defRPr>
            </a:lvl1pPr>
          </a:lstStyle>
          <a:p>
            <a:r>
              <a:rPr lang="en-US" sz="2200" dirty="0" err="1"/>
              <a:t>Retransmissores</a:t>
            </a:r>
            <a:r>
              <a:rPr lang="en-US" sz="2200" dirty="0"/>
              <a:t> de Estado </a:t>
            </a:r>
            <a:r>
              <a:rPr lang="en-US" sz="2200" dirty="0" err="1"/>
              <a:t>Sólido</a:t>
            </a:r>
            <a:r>
              <a:rPr lang="en-US" sz="2200" dirty="0"/>
              <a:t> com a </a:t>
            </a:r>
            <a:r>
              <a:rPr lang="en-US" sz="2200" dirty="0" err="1"/>
              <a:t>Designação</a:t>
            </a:r>
            <a:r>
              <a:rPr lang="en-US" sz="2200" dirty="0"/>
              <a:t> dos </a:t>
            </a:r>
            <a:r>
              <a:rPr lang="en-US" sz="2200" dirty="0" err="1"/>
              <a:t>seus</a:t>
            </a:r>
            <a:r>
              <a:rPr lang="en-US" sz="2200" dirty="0"/>
              <a:t> </a:t>
            </a:r>
            <a:r>
              <a:rPr lang="en-US" sz="2200" dirty="0" err="1"/>
              <a:t>Terminais</a:t>
            </a:r>
            <a:r>
              <a:rPr lang="en-US" sz="2200" dirty="0"/>
              <a:t> </a:t>
            </a:r>
            <a:r>
              <a:rPr lang="en-US" sz="2200" dirty="0" err="1"/>
              <a:t>Visível</a:t>
            </a:r>
            <a:endParaRPr lang="el-GR" sz="22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17</a:t>
            </a:fld>
            <a:endParaRPr lang="el-GR" sz="1000" dirty="0"/>
          </a:p>
        </p:txBody>
      </p:sp>
      <p:sp>
        <p:nvSpPr>
          <p:cNvPr id="10" name="Θέση αριθμού διαφάνειας 10">
            <a:extLst>
              <a:ext uri="{FF2B5EF4-FFF2-40B4-BE49-F238E27FC236}">
                <a16:creationId xmlns:a16="http://schemas.microsoft.com/office/drawing/2014/main" id="{27B3B53C-F5CB-414A-9C1C-6CE308DC2E38}"/>
              </a:ext>
            </a:extLst>
          </p:cNvPr>
          <p:cNvSpPr>
            <a:spLocks noGrp="1"/>
          </p:cNvSpPr>
          <p:nvPr/>
        </p:nvSpPr>
        <p:spPr>
          <a:xfrm>
            <a:off x="6743700" y="516330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2578F2-A3E7-4E4B-81A9-69C31FAEF38E}" type="slidenum">
              <a:rPr lang="en-US" smtClean="0"/>
              <a:pPr/>
              <a:t>17</a:t>
            </a:fld>
            <a:endParaRPr lang="en-US"/>
          </a:p>
        </p:txBody>
      </p:sp>
      <p:pic>
        <p:nvPicPr>
          <p:cNvPr id="11" name="Εικόνα 10">
            <a:extLst>
              <a:ext uri="{FF2B5EF4-FFF2-40B4-BE49-F238E27FC236}">
                <a16:creationId xmlns:a16="http://schemas.microsoft.com/office/drawing/2014/main" id="{992A20B2-CBA8-4726-A320-0120FB9EC01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71082" y="3313945"/>
            <a:ext cx="3356567" cy="3356567"/>
          </a:xfrm>
          <a:prstGeom prst="rect">
            <a:avLst/>
          </a:prstGeom>
        </p:spPr>
      </p:pic>
      <p:sp>
        <p:nvSpPr>
          <p:cNvPr id="12" name="TextBox 11">
            <a:extLst>
              <a:ext uri="{FF2B5EF4-FFF2-40B4-BE49-F238E27FC236}">
                <a16:creationId xmlns:a16="http://schemas.microsoft.com/office/drawing/2014/main" id="{178602A9-A9E4-4F6B-AD43-BD52951455C8}"/>
              </a:ext>
            </a:extLst>
          </p:cNvPr>
          <p:cNvSpPr txBox="1"/>
          <p:nvPr/>
        </p:nvSpPr>
        <p:spPr>
          <a:xfrm>
            <a:off x="481780" y="1329569"/>
            <a:ext cx="8205019" cy="21268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b="1" dirty="0"/>
              <a:t>[~]:	</a:t>
            </a:r>
            <a:r>
              <a:rPr lang="en-US" dirty="0" err="1"/>
              <a:t>Terminais</a:t>
            </a:r>
            <a:r>
              <a:rPr lang="en-US" dirty="0"/>
              <a:t> de </a:t>
            </a:r>
            <a:r>
              <a:rPr lang="en-US" dirty="0" err="1"/>
              <a:t>carga</a:t>
            </a:r>
            <a:r>
              <a:rPr lang="en-US" dirty="0"/>
              <a:t>. </a:t>
            </a:r>
            <a:r>
              <a:rPr lang="en-US" dirty="0" err="1"/>
              <a:t>Voltagem</a:t>
            </a:r>
            <a:r>
              <a:rPr lang="en-US" dirty="0"/>
              <a:t> de </a:t>
            </a:r>
            <a:r>
              <a:rPr lang="en-US" dirty="0" err="1"/>
              <a:t>carga</a:t>
            </a:r>
            <a:r>
              <a:rPr lang="en-US" dirty="0"/>
              <a:t>. </a:t>
            </a:r>
            <a:r>
              <a:rPr lang="en-US" dirty="0" err="1"/>
              <a:t>Pode</a:t>
            </a:r>
            <a:r>
              <a:rPr lang="en-US" dirty="0"/>
              <a:t> </a:t>
            </a:r>
            <a:r>
              <a:rPr lang="en-US" dirty="0" err="1"/>
              <a:t>variar</a:t>
            </a:r>
            <a:r>
              <a:rPr lang="en-US" dirty="0"/>
              <a:t> entre 24-380 volts AC.</a:t>
            </a:r>
            <a:endParaRPr lang="en-US" b="1" dirty="0"/>
          </a:p>
          <a:p>
            <a:pPr algn="just">
              <a:lnSpc>
                <a:spcPct val="150000"/>
              </a:lnSpc>
            </a:pPr>
            <a:r>
              <a:rPr lang="en-US" b="1" dirty="0"/>
              <a:t>[</a:t>
            </a:r>
            <a:r>
              <a:rPr lang="en-US" dirty="0"/>
              <a:t>–</a:t>
            </a:r>
            <a:r>
              <a:rPr lang="en-US" b="1" dirty="0"/>
              <a:t>]:	</a:t>
            </a:r>
            <a:r>
              <a:rPr lang="en-US" dirty="0" err="1"/>
              <a:t>Área</a:t>
            </a:r>
            <a:r>
              <a:rPr lang="en-US" dirty="0"/>
              <a:t> de control </a:t>
            </a:r>
            <a:r>
              <a:rPr lang="en-US" dirty="0" err="1"/>
              <a:t>lógico</a:t>
            </a:r>
            <a:r>
              <a:rPr lang="en-US" dirty="0"/>
              <a:t>.</a:t>
            </a:r>
          </a:p>
          <a:p>
            <a:pPr marL="898525" indent="-898525" algn="just">
              <a:lnSpc>
                <a:spcPct val="150000"/>
              </a:lnSpc>
            </a:pPr>
            <a:r>
              <a:rPr lang="en-US" b="1" dirty="0"/>
              <a:t>[+]:	</a:t>
            </a:r>
            <a:r>
              <a:rPr lang="en-US" dirty="0"/>
              <a:t>Entrada de </a:t>
            </a:r>
            <a:r>
              <a:rPr lang="en-US" dirty="0" err="1"/>
              <a:t>controlo</a:t>
            </a:r>
            <a:r>
              <a:rPr lang="en-US" dirty="0"/>
              <a:t> </a:t>
            </a:r>
            <a:r>
              <a:rPr lang="en-US" dirty="0" err="1"/>
              <a:t>lógico</a:t>
            </a:r>
            <a:r>
              <a:rPr lang="en-US" dirty="0"/>
              <a:t> (</a:t>
            </a:r>
            <a:r>
              <a:rPr lang="en-US" dirty="0" err="1"/>
              <a:t>pode</a:t>
            </a:r>
            <a:r>
              <a:rPr lang="en-US" dirty="0"/>
              <a:t> ser HIGH, </a:t>
            </a:r>
            <a:r>
              <a:rPr lang="en-US" dirty="0" err="1"/>
              <a:t>ou</a:t>
            </a:r>
            <a:r>
              <a:rPr lang="en-US" dirty="0"/>
              <a:t> LOW). HIGH </a:t>
            </a:r>
            <a:r>
              <a:rPr lang="en-US" dirty="0" err="1"/>
              <a:t>lógico</a:t>
            </a:r>
            <a:r>
              <a:rPr lang="en-US" dirty="0"/>
              <a:t> </a:t>
            </a:r>
            <a:r>
              <a:rPr lang="en-US" dirty="0" err="1"/>
              <a:t>pode</a:t>
            </a:r>
            <a:r>
              <a:rPr lang="en-US" dirty="0"/>
              <a:t> </a:t>
            </a:r>
            <a:r>
              <a:rPr lang="en-US" dirty="0" err="1"/>
              <a:t>ir</a:t>
            </a:r>
            <a:r>
              <a:rPr lang="en-US" dirty="0"/>
              <a:t> </a:t>
            </a:r>
            <a:r>
              <a:rPr lang="en-US" dirty="0" err="1"/>
              <a:t>até</a:t>
            </a:r>
            <a:r>
              <a:rPr lang="en-US" dirty="0"/>
              <a:t> 32 V, </a:t>
            </a:r>
            <a:r>
              <a:rPr lang="en-US" dirty="0" err="1"/>
              <a:t>ou</a:t>
            </a:r>
            <a:r>
              <a:rPr lang="en-US" dirty="0"/>
              <a:t> ser </a:t>
            </a:r>
            <a:r>
              <a:rPr lang="en-US" dirty="0" err="1"/>
              <a:t>tão</a:t>
            </a:r>
            <a:r>
              <a:rPr lang="en-US" dirty="0"/>
              <a:t> </a:t>
            </a:r>
            <a:r>
              <a:rPr lang="en-US" dirty="0" err="1"/>
              <a:t>baixo</a:t>
            </a:r>
            <a:r>
              <a:rPr lang="en-US" dirty="0"/>
              <a:t> </a:t>
            </a:r>
            <a:r>
              <a:rPr lang="en-US" dirty="0" err="1"/>
              <a:t>como</a:t>
            </a:r>
            <a:r>
              <a:rPr lang="en-US" dirty="0"/>
              <a:t> 3 V, </a:t>
            </a:r>
            <a:r>
              <a:rPr lang="en-US" dirty="0" err="1"/>
              <a:t>permitindo</a:t>
            </a:r>
            <a:r>
              <a:rPr lang="en-US" dirty="0"/>
              <a:t> </a:t>
            </a:r>
            <a:r>
              <a:rPr lang="en-US" dirty="0" err="1"/>
              <a:t>uma</a:t>
            </a:r>
            <a:r>
              <a:rPr lang="en-US" dirty="0"/>
              <a:t> interface simples com </a:t>
            </a:r>
            <a:r>
              <a:rPr lang="en-US" dirty="0" err="1"/>
              <a:t>várias</a:t>
            </a:r>
            <a:r>
              <a:rPr lang="en-US" dirty="0"/>
              <a:t> </a:t>
            </a:r>
            <a:r>
              <a:rPr lang="en-US" dirty="0" err="1"/>
              <a:t>famílias</a:t>
            </a:r>
            <a:r>
              <a:rPr lang="en-US" dirty="0"/>
              <a:t> </a:t>
            </a:r>
            <a:r>
              <a:rPr lang="en-US" dirty="0" err="1"/>
              <a:t>lógicas</a:t>
            </a:r>
            <a:r>
              <a:rPr lang="en-US" dirty="0"/>
              <a:t>.</a:t>
            </a:r>
          </a:p>
        </p:txBody>
      </p:sp>
    </p:spTree>
    <p:extLst>
      <p:ext uri="{BB962C8B-B14F-4D97-AF65-F5344CB8AC3E}">
        <p14:creationId xmlns:p14="http://schemas.microsoft.com/office/powerpoint/2010/main" val="65114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Autofit/>
          </a:bodyPr>
          <a:lstStyle>
            <a:lvl1pPr defTabSz="914400" eaLnBrk="1" latinLnBrk="0" hangingPunct="1">
              <a:buNone/>
              <a:defRPr sz="3600">
                <a:latin typeface="+mj-lt"/>
                <a:ea typeface="+mj-ea"/>
                <a:cs typeface="+mj-cs"/>
              </a:defRPr>
            </a:lvl1pPr>
          </a:lstStyle>
          <a:p>
            <a:r>
              <a:rPr lang="en-US" sz="3000" dirty="0" err="1"/>
              <a:t>Exercício</a:t>
            </a:r>
            <a:r>
              <a:rPr lang="en-US" sz="3000" dirty="0"/>
              <a:t> de </a:t>
            </a:r>
            <a:r>
              <a:rPr lang="en-US" sz="3000" dirty="0" err="1"/>
              <a:t>Retransmissores</a:t>
            </a:r>
            <a:r>
              <a:rPr lang="en-US" sz="3000" dirty="0"/>
              <a:t> de Estado </a:t>
            </a:r>
            <a:r>
              <a:rPr lang="en-US" sz="3000" dirty="0" err="1"/>
              <a:t>Sólido</a:t>
            </a:r>
            <a:r>
              <a:rPr lang="en-US" sz="3000" dirty="0"/>
              <a:t>: </a:t>
            </a:r>
            <a:r>
              <a:rPr lang="en-US" sz="3000" dirty="0" err="1"/>
              <a:t>Descrição</a:t>
            </a:r>
            <a:endParaRPr lang="el-GR" sz="30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18</a:t>
            </a:fld>
            <a:endParaRPr lang="el-GR" sz="1000" dirty="0"/>
          </a:p>
        </p:txBody>
      </p:sp>
      <p:sp>
        <p:nvSpPr>
          <p:cNvPr id="10" name="TextBox 9">
            <a:extLst>
              <a:ext uri="{FF2B5EF4-FFF2-40B4-BE49-F238E27FC236}">
                <a16:creationId xmlns:a16="http://schemas.microsoft.com/office/drawing/2014/main" id="{C8218BCC-788A-48C6-AFC0-C6540302E566}"/>
              </a:ext>
            </a:extLst>
          </p:cNvPr>
          <p:cNvSpPr txBox="1"/>
          <p:nvPr/>
        </p:nvSpPr>
        <p:spPr>
          <a:xfrm>
            <a:off x="393291" y="1168631"/>
            <a:ext cx="8293509" cy="2645211"/>
          </a:xfrm>
          <a:prstGeom prst="rect">
            <a:avLst/>
          </a:prstGeom>
          <a:noFill/>
        </p:spPr>
        <p:txBody>
          <a:bodyPr wrap="square" rtlCol="0">
            <a:spAutoFit/>
          </a:bodyPr>
          <a:lstStyle/>
          <a:p>
            <a:pPr marL="269875" indent="-269875" algn="just" eaLnBrk="0" hangingPunct="0">
              <a:lnSpc>
                <a:spcPct val="110000"/>
              </a:lnSpc>
              <a:spcBef>
                <a:spcPts val="480"/>
              </a:spcBef>
              <a:buFont typeface="Wingdings" pitchFamily="2" charset="2"/>
              <a:buChar char="§"/>
            </a:pPr>
            <a:r>
              <a:rPr lang="en-US" sz="2000" dirty="0">
                <a:latin typeface="+mn-lt"/>
                <a:cs typeface="+mn-cs"/>
              </a:rPr>
              <a:t>Neste </a:t>
            </a:r>
            <a:r>
              <a:rPr lang="en-US" sz="2000" dirty="0" err="1">
                <a:latin typeface="+mn-lt"/>
                <a:cs typeface="+mn-cs"/>
              </a:rPr>
              <a:t>exercício</a:t>
            </a:r>
            <a:r>
              <a:rPr lang="en-US" sz="2000" dirty="0">
                <a:latin typeface="+mn-lt"/>
                <a:cs typeface="+mn-cs"/>
              </a:rPr>
              <a:t>, </a:t>
            </a:r>
            <a:r>
              <a:rPr lang="en-US" sz="2000" dirty="0" err="1">
                <a:latin typeface="+mn-lt"/>
                <a:cs typeface="+mn-cs"/>
              </a:rPr>
              <a:t>vamos</a:t>
            </a:r>
            <a:r>
              <a:rPr lang="en-US" sz="2000" dirty="0">
                <a:latin typeface="+mn-lt"/>
                <a:cs typeface="+mn-cs"/>
              </a:rPr>
              <a:t> trocar o </a:t>
            </a:r>
            <a:r>
              <a:rPr lang="en-US" sz="2000" dirty="0" err="1">
                <a:latin typeface="+mn-lt"/>
                <a:cs typeface="+mn-cs"/>
              </a:rPr>
              <a:t>retransmissor</a:t>
            </a:r>
            <a:r>
              <a:rPr lang="en-US" sz="2000" dirty="0">
                <a:latin typeface="+mn-lt"/>
                <a:cs typeface="+mn-cs"/>
              </a:rPr>
              <a:t> </a:t>
            </a:r>
            <a:r>
              <a:rPr lang="en-US" sz="2000" dirty="0" err="1">
                <a:latin typeface="+mn-lt"/>
                <a:cs typeface="+mn-cs"/>
              </a:rPr>
              <a:t>eletromecânico</a:t>
            </a:r>
            <a:r>
              <a:rPr lang="en-US" sz="2000" dirty="0">
                <a:latin typeface="+mn-lt"/>
                <a:cs typeface="+mn-cs"/>
              </a:rPr>
              <a:t> por um de </a:t>
            </a:r>
            <a:r>
              <a:rPr lang="en-US" sz="2000" dirty="0" err="1">
                <a:latin typeface="+mn-lt"/>
                <a:cs typeface="+mn-cs"/>
              </a:rPr>
              <a:t>estado</a:t>
            </a:r>
            <a:r>
              <a:rPr lang="en-US" sz="2000" dirty="0">
                <a:latin typeface="+mn-lt"/>
                <a:cs typeface="+mn-cs"/>
              </a:rPr>
              <a:t> </a:t>
            </a:r>
            <a:r>
              <a:rPr lang="en-US" sz="2000" dirty="0" err="1">
                <a:latin typeface="+mn-lt"/>
                <a:cs typeface="+mn-cs"/>
              </a:rPr>
              <a:t>sólido</a:t>
            </a:r>
            <a:r>
              <a:rPr lang="en-US" sz="2000" dirty="0">
                <a:latin typeface="+mn-lt"/>
                <a:cs typeface="+mn-cs"/>
              </a:rPr>
              <a:t>. </a:t>
            </a:r>
            <a:r>
              <a:rPr lang="pt-PT" sz="2000" dirty="0">
                <a:latin typeface="+mn-lt"/>
                <a:cs typeface="+mn-cs"/>
              </a:rPr>
              <a:t>O conceito básico do exercício permanece o mesmo (disparar um retransmissor através de um botão).</a:t>
            </a:r>
            <a:endParaRPr lang="en-US" sz="2000" dirty="0">
              <a:latin typeface="+mn-lt"/>
              <a:cs typeface="+mn-cs"/>
            </a:endParaRPr>
          </a:p>
          <a:p>
            <a:pPr marL="269875" indent="-269875" algn="just" eaLnBrk="0" hangingPunct="0">
              <a:lnSpc>
                <a:spcPct val="110000"/>
              </a:lnSpc>
              <a:spcBef>
                <a:spcPts val="480"/>
              </a:spcBef>
              <a:buFont typeface="Wingdings" pitchFamily="2" charset="2"/>
              <a:buChar char="§"/>
            </a:pPr>
            <a:endParaRPr lang="en-US" sz="2000" dirty="0">
              <a:latin typeface="+mn-lt"/>
              <a:cs typeface="+mn-cs"/>
            </a:endParaRPr>
          </a:p>
          <a:p>
            <a:pPr marL="269875" indent="-269875" algn="just" eaLnBrk="0" hangingPunct="0">
              <a:lnSpc>
                <a:spcPct val="110000"/>
              </a:lnSpc>
              <a:spcBef>
                <a:spcPts val="480"/>
              </a:spcBef>
              <a:buFont typeface="Wingdings" pitchFamily="2" charset="2"/>
              <a:buChar char="§"/>
            </a:pPr>
            <a:r>
              <a:rPr lang="en-US" sz="2000" dirty="0">
                <a:latin typeface="+mn-lt"/>
                <a:cs typeface="+mn-cs"/>
              </a:rPr>
              <a:t>Uma </a:t>
            </a:r>
            <a:r>
              <a:rPr lang="en-US" sz="2000" dirty="0" err="1">
                <a:latin typeface="+mn-lt"/>
                <a:cs typeface="+mn-cs"/>
              </a:rPr>
              <a:t>vez</a:t>
            </a:r>
            <a:r>
              <a:rPr lang="en-US" sz="2000" dirty="0">
                <a:latin typeface="+mn-lt"/>
                <a:cs typeface="+mn-cs"/>
              </a:rPr>
              <a:t> que a </a:t>
            </a:r>
            <a:r>
              <a:rPr lang="en-US" sz="2000" dirty="0" err="1">
                <a:latin typeface="+mn-lt"/>
                <a:cs typeface="+mn-cs"/>
              </a:rPr>
              <a:t>maioria</a:t>
            </a:r>
            <a:r>
              <a:rPr lang="en-US" sz="2000" dirty="0">
                <a:latin typeface="+mn-lt"/>
                <a:cs typeface="+mn-cs"/>
              </a:rPr>
              <a:t> dos SSRs que </a:t>
            </a:r>
            <a:r>
              <a:rPr lang="en-US" sz="2000" dirty="0" err="1">
                <a:latin typeface="+mn-lt"/>
                <a:cs typeface="+mn-cs"/>
              </a:rPr>
              <a:t>existem</a:t>
            </a:r>
            <a:r>
              <a:rPr lang="en-US" sz="2000" dirty="0">
                <a:latin typeface="+mn-lt"/>
                <a:cs typeface="+mn-cs"/>
              </a:rPr>
              <a:t> no Mercado </a:t>
            </a:r>
            <a:r>
              <a:rPr lang="en-US" sz="2000" dirty="0" err="1">
                <a:latin typeface="+mn-lt"/>
                <a:cs typeface="+mn-cs"/>
              </a:rPr>
              <a:t>são</a:t>
            </a:r>
            <a:r>
              <a:rPr lang="en-US" sz="2000" dirty="0">
                <a:latin typeface="+mn-lt"/>
                <a:cs typeface="+mn-cs"/>
              </a:rPr>
              <a:t> </a:t>
            </a:r>
            <a:r>
              <a:rPr lang="en-US" sz="2000" dirty="0" err="1">
                <a:latin typeface="+mn-lt"/>
                <a:cs typeface="+mn-cs"/>
              </a:rPr>
              <a:t>desenhados</a:t>
            </a:r>
            <a:r>
              <a:rPr lang="en-US" sz="2000" dirty="0">
                <a:latin typeface="+mn-lt"/>
                <a:cs typeface="+mn-cs"/>
              </a:rPr>
              <a:t> </a:t>
            </a:r>
            <a:r>
              <a:rPr lang="en-US" sz="2000" dirty="0" err="1">
                <a:latin typeface="+mn-lt"/>
                <a:cs typeface="+mn-cs"/>
              </a:rPr>
              <a:t>tendo</a:t>
            </a:r>
            <a:r>
              <a:rPr lang="en-US" sz="2000" dirty="0">
                <a:latin typeface="+mn-lt"/>
                <a:cs typeface="+mn-cs"/>
              </a:rPr>
              <a:t> </a:t>
            </a:r>
            <a:r>
              <a:rPr lang="en-US" sz="2000" dirty="0" err="1">
                <a:latin typeface="+mn-lt"/>
                <a:cs typeface="+mn-cs"/>
              </a:rPr>
              <a:t>em</a:t>
            </a:r>
            <a:r>
              <a:rPr lang="en-US" sz="2000" dirty="0">
                <a:latin typeface="+mn-lt"/>
                <a:cs typeface="+mn-cs"/>
              </a:rPr>
              <a:t> </a:t>
            </a:r>
            <a:r>
              <a:rPr lang="en-US" sz="2000" dirty="0" err="1">
                <a:latin typeface="+mn-lt"/>
                <a:cs typeface="+mn-cs"/>
              </a:rPr>
              <a:t>conta</a:t>
            </a:r>
            <a:r>
              <a:rPr lang="en-US" sz="2000" dirty="0">
                <a:latin typeface="+mn-lt"/>
                <a:cs typeface="+mn-cs"/>
              </a:rPr>
              <a:t> </a:t>
            </a:r>
            <a:r>
              <a:rPr lang="en-US" sz="2000" dirty="0" err="1">
                <a:latin typeface="+mn-lt"/>
                <a:cs typeface="+mn-cs"/>
              </a:rPr>
              <a:t>cargas</a:t>
            </a:r>
            <a:r>
              <a:rPr lang="en-US" sz="2000" dirty="0">
                <a:latin typeface="+mn-lt"/>
                <a:cs typeface="+mn-cs"/>
              </a:rPr>
              <a:t> </a:t>
            </a:r>
            <a:r>
              <a:rPr lang="en-US" sz="2000" dirty="0" err="1">
                <a:latin typeface="+mn-lt"/>
                <a:cs typeface="+mn-cs"/>
              </a:rPr>
              <a:t>AC,para</a:t>
            </a:r>
            <a:r>
              <a:rPr lang="en-US" sz="2000" dirty="0">
                <a:latin typeface="+mn-lt"/>
                <a:cs typeface="+mn-cs"/>
              </a:rPr>
              <a:t> </a:t>
            </a:r>
            <a:r>
              <a:rPr lang="en-US" sz="2000" dirty="0" err="1">
                <a:latin typeface="+mn-lt"/>
                <a:cs typeface="+mn-cs"/>
              </a:rPr>
              <a:t>evitar</a:t>
            </a:r>
            <a:r>
              <a:rPr lang="en-US" sz="2000" dirty="0">
                <a:latin typeface="+mn-lt"/>
                <a:cs typeface="+mn-cs"/>
              </a:rPr>
              <a:t> </a:t>
            </a:r>
            <a:r>
              <a:rPr lang="en-US" sz="2000" dirty="0" err="1">
                <a:latin typeface="+mn-lt"/>
                <a:cs typeface="+mn-cs"/>
              </a:rPr>
              <a:t>interagir</a:t>
            </a:r>
            <a:r>
              <a:rPr lang="en-US" sz="2000" dirty="0">
                <a:latin typeface="+mn-lt"/>
                <a:cs typeface="+mn-cs"/>
              </a:rPr>
              <a:t> com </a:t>
            </a:r>
            <a:r>
              <a:rPr lang="en-US" sz="2000" dirty="0" err="1">
                <a:latin typeface="+mn-lt"/>
                <a:cs typeface="+mn-cs"/>
              </a:rPr>
              <a:t>voltagens</a:t>
            </a:r>
            <a:r>
              <a:rPr lang="en-US" sz="2000" dirty="0">
                <a:latin typeface="+mn-lt"/>
                <a:cs typeface="+mn-cs"/>
              </a:rPr>
              <a:t> </a:t>
            </a:r>
            <a:r>
              <a:rPr lang="en-US" sz="2000" dirty="0" err="1">
                <a:latin typeface="+mn-lt"/>
                <a:cs typeface="+mn-cs"/>
              </a:rPr>
              <a:t>principais</a:t>
            </a:r>
            <a:r>
              <a:rPr lang="en-US" sz="2000" dirty="0">
                <a:latin typeface="+mn-lt"/>
                <a:cs typeface="+mn-cs"/>
              </a:rPr>
              <a:t>.</a:t>
            </a:r>
          </a:p>
          <a:p>
            <a:pPr algn="just">
              <a:lnSpc>
                <a:spcPct val="150000"/>
              </a:lnSpc>
            </a:pPr>
            <a:endParaRPr lang="en-US" dirty="0">
              <a:latin typeface="+mj-lt"/>
            </a:endParaRPr>
          </a:p>
        </p:txBody>
      </p:sp>
    </p:spTree>
    <p:extLst>
      <p:ext uri="{BB962C8B-B14F-4D97-AF65-F5344CB8AC3E}">
        <p14:creationId xmlns:p14="http://schemas.microsoft.com/office/powerpoint/2010/main" val="165953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19</a:t>
            </a:fld>
            <a:endParaRPr lang="el-GR" sz="1000" dirty="0"/>
          </a:p>
        </p:txBody>
      </p:sp>
      <p:sp>
        <p:nvSpPr>
          <p:cNvPr id="12" name="Ορθογώνιο 11">
            <a:extLst>
              <a:ext uri="{FF2B5EF4-FFF2-40B4-BE49-F238E27FC236}">
                <a16:creationId xmlns:a16="http://schemas.microsoft.com/office/drawing/2014/main" id="{0F4F26BB-3164-48AD-A70C-8D4790671ADA}"/>
              </a:ext>
            </a:extLst>
          </p:cNvPr>
          <p:cNvSpPr/>
          <p:nvPr/>
        </p:nvSpPr>
        <p:spPr>
          <a:xfrm>
            <a:off x="2225266" y="1762551"/>
            <a:ext cx="325925" cy="606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 name="Ομάδα 1">
            <a:extLst>
              <a:ext uri="{FF2B5EF4-FFF2-40B4-BE49-F238E27FC236}">
                <a16:creationId xmlns:a16="http://schemas.microsoft.com/office/drawing/2014/main" id="{B94DCF29-BBF3-4E33-94DD-48D7E193E98B}"/>
              </a:ext>
            </a:extLst>
          </p:cNvPr>
          <p:cNvGrpSpPr/>
          <p:nvPr/>
        </p:nvGrpSpPr>
        <p:grpSpPr>
          <a:xfrm>
            <a:off x="1790976" y="2051039"/>
            <a:ext cx="5716779" cy="4205048"/>
            <a:chOff x="3582566" y="1468314"/>
            <a:chExt cx="5716779" cy="4205048"/>
          </a:xfrm>
        </p:grpSpPr>
        <p:pic>
          <p:nvPicPr>
            <p:cNvPr id="11" name="Εικόνα 10">
              <a:extLst>
                <a:ext uri="{FF2B5EF4-FFF2-40B4-BE49-F238E27FC236}">
                  <a16:creationId xmlns:a16="http://schemas.microsoft.com/office/drawing/2014/main" id="{5DEA0AAA-52D5-4329-94CF-B45CFDE9926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82566" y="1468314"/>
              <a:ext cx="5716779" cy="4205048"/>
            </a:xfrm>
            <a:prstGeom prst="rect">
              <a:avLst/>
            </a:prstGeom>
          </p:spPr>
        </p:pic>
        <p:sp>
          <p:nvSpPr>
            <p:cNvPr id="14" name="Ορθογώνιο 13">
              <a:extLst>
                <a:ext uri="{FF2B5EF4-FFF2-40B4-BE49-F238E27FC236}">
                  <a16:creationId xmlns:a16="http://schemas.microsoft.com/office/drawing/2014/main" id="{138A0A0D-27E4-40FD-8324-901E9CB8BC31}"/>
                </a:ext>
              </a:extLst>
            </p:cNvPr>
            <p:cNvSpPr/>
            <p:nvPr/>
          </p:nvSpPr>
          <p:spPr>
            <a:xfrm>
              <a:off x="7788938" y="2505440"/>
              <a:ext cx="325925" cy="606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Ορθογώνιο 14">
              <a:extLst>
                <a:ext uri="{FF2B5EF4-FFF2-40B4-BE49-F238E27FC236}">
                  <a16:creationId xmlns:a16="http://schemas.microsoft.com/office/drawing/2014/main" id="{CC16F639-D9C5-4DF6-8AD9-42713CA28961}"/>
                </a:ext>
              </a:extLst>
            </p:cNvPr>
            <p:cNvSpPr/>
            <p:nvPr/>
          </p:nvSpPr>
          <p:spPr>
            <a:xfrm>
              <a:off x="7788938" y="3779639"/>
              <a:ext cx="227846" cy="606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Ορθογώνιο 15">
              <a:extLst>
                <a:ext uri="{FF2B5EF4-FFF2-40B4-BE49-F238E27FC236}">
                  <a16:creationId xmlns:a16="http://schemas.microsoft.com/office/drawing/2014/main" id="{AB20BA55-B498-4946-B165-F6F6429E8005}"/>
                </a:ext>
              </a:extLst>
            </p:cNvPr>
            <p:cNvSpPr/>
            <p:nvPr/>
          </p:nvSpPr>
          <p:spPr>
            <a:xfrm>
              <a:off x="8424190" y="3903411"/>
              <a:ext cx="322906" cy="161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2">
              <a:extLst>
                <a:ext uri="{FF2B5EF4-FFF2-40B4-BE49-F238E27FC236}">
                  <a16:creationId xmlns:a16="http://schemas.microsoft.com/office/drawing/2014/main" id="{63067601-0CB2-4CF7-9407-7CB92342C917}"/>
                </a:ext>
              </a:extLst>
            </p:cNvPr>
            <p:cNvSpPr txBox="1"/>
            <p:nvPr/>
          </p:nvSpPr>
          <p:spPr>
            <a:xfrm>
              <a:off x="8003088" y="2611098"/>
              <a:ext cx="303288" cy="5539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t>[</a:t>
              </a:r>
            </a:p>
          </p:txBody>
        </p:sp>
        <p:cxnSp>
          <p:nvCxnSpPr>
            <p:cNvPr id="18" name="Ευθύγραμμο βέλος σύνδεσης 17">
              <a:extLst>
                <a:ext uri="{FF2B5EF4-FFF2-40B4-BE49-F238E27FC236}">
                  <a16:creationId xmlns:a16="http://schemas.microsoft.com/office/drawing/2014/main" id="{1953D679-31B2-463C-B5B6-B938F3F97E83}"/>
                </a:ext>
              </a:extLst>
            </p:cNvPr>
            <p:cNvCxnSpPr>
              <a:cxnSpLocks/>
            </p:cNvCxnSpPr>
            <p:nvPr/>
          </p:nvCxnSpPr>
          <p:spPr>
            <a:xfrm>
              <a:off x="7712951" y="2756962"/>
              <a:ext cx="379820" cy="163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C9C5F5E-49B7-4ED7-9FEB-9E400FEBF565}"/>
                </a:ext>
              </a:extLst>
            </p:cNvPr>
            <p:cNvSpPr txBox="1"/>
            <p:nvPr/>
          </p:nvSpPr>
          <p:spPr>
            <a:xfrm>
              <a:off x="6714778" y="2389779"/>
              <a:ext cx="1709412" cy="3820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1400" dirty="0" err="1"/>
                <a:t>Terminais</a:t>
              </a:r>
              <a:r>
                <a:rPr lang="en-US" sz="1400" dirty="0"/>
                <a:t> de </a:t>
              </a:r>
              <a:r>
                <a:rPr lang="en-US" sz="1400" dirty="0" err="1"/>
                <a:t>Carga</a:t>
              </a:r>
              <a:endParaRPr lang="en-US" sz="1200" dirty="0"/>
            </a:p>
          </p:txBody>
        </p:sp>
      </p:grpSp>
      <p:sp>
        <p:nvSpPr>
          <p:cNvPr id="20" name="TextBox 21">
            <a:extLst>
              <a:ext uri="{FF2B5EF4-FFF2-40B4-BE49-F238E27FC236}">
                <a16:creationId xmlns:a16="http://schemas.microsoft.com/office/drawing/2014/main" id="{F4EC490A-0988-4B00-A3CA-AEFD306E5EA8}"/>
              </a:ext>
            </a:extLst>
          </p:cNvPr>
          <p:cNvSpPr txBox="1"/>
          <p:nvPr/>
        </p:nvSpPr>
        <p:spPr>
          <a:xfrm>
            <a:off x="363794" y="611948"/>
            <a:ext cx="6379906" cy="8803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b="1" dirty="0"/>
              <a:t>[150</a:t>
            </a:r>
            <a:r>
              <a:rPr lang="el-GR" b="1" dirty="0"/>
              <a:t>Ω</a:t>
            </a:r>
            <a:r>
              <a:rPr lang="en-US" b="1" dirty="0"/>
              <a:t>]:	</a:t>
            </a:r>
            <a:r>
              <a:rPr lang="en-US" dirty="0" err="1"/>
              <a:t>Resistência</a:t>
            </a:r>
            <a:r>
              <a:rPr lang="en-US" dirty="0"/>
              <a:t> de </a:t>
            </a:r>
            <a:r>
              <a:rPr lang="en-US" dirty="0" err="1"/>
              <a:t>limite</a:t>
            </a:r>
            <a:r>
              <a:rPr lang="en-US" dirty="0"/>
              <a:t> de </a:t>
            </a:r>
            <a:r>
              <a:rPr lang="en-US" dirty="0" err="1"/>
              <a:t>corrente</a:t>
            </a:r>
            <a:r>
              <a:rPr lang="en-US" dirty="0"/>
              <a:t>.</a:t>
            </a:r>
          </a:p>
          <a:p>
            <a:pPr algn="just">
              <a:lnSpc>
                <a:spcPct val="150000"/>
              </a:lnSpc>
            </a:pPr>
            <a:r>
              <a:rPr lang="en-US" b="1" dirty="0"/>
              <a:t>[</a:t>
            </a:r>
            <a:r>
              <a:rPr lang="el-GR" b="1" dirty="0"/>
              <a:t>10ΚΩ</a:t>
            </a:r>
            <a:r>
              <a:rPr lang="en-US" b="1" dirty="0"/>
              <a:t>]:	</a:t>
            </a:r>
            <a:r>
              <a:rPr lang="en-US" dirty="0" err="1"/>
              <a:t>Resistência</a:t>
            </a:r>
            <a:r>
              <a:rPr lang="en-US" dirty="0"/>
              <a:t> pull-down.</a:t>
            </a:r>
          </a:p>
        </p:txBody>
      </p:sp>
      <p:sp>
        <p:nvSpPr>
          <p:cNvPr id="26" name="Τίτλος 1">
            <a:extLst>
              <a:ext uri="{FF2B5EF4-FFF2-40B4-BE49-F238E27FC236}">
                <a16:creationId xmlns:a16="http://schemas.microsoft.com/office/drawing/2014/main" id="{76A9B5FF-7E54-405B-B935-A618B423E42E}"/>
              </a:ext>
            </a:extLst>
          </p:cNvPr>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Autofit/>
          </a:bodyPr>
          <a:lstStyle>
            <a:lvl1pPr defTabSz="914400" eaLnBrk="1" latinLnBrk="0" hangingPunct="1">
              <a:buNone/>
              <a:defRPr sz="3600">
                <a:latin typeface="+mj-lt"/>
                <a:ea typeface="+mj-ea"/>
                <a:cs typeface="+mj-cs"/>
              </a:defRPr>
            </a:lvl1pPr>
          </a:lstStyle>
          <a:p>
            <a:r>
              <a:rPr lang="en-US" sz="3000" dirty="0" err="1"/>
              <a:t>Exercício</a:t>
            </a:r>
            <a:r>
              <a:rPr lang="en-US" sz="3000" dirty="0"/>
              <a:t> de </a:t>
            </a:r>
            <a:r>
              <a:rPr lang="en-US" sz="3000" dirty="0" err="1"/>
              <a:t>Retransmissores</a:t>
            </a:r>
            <a:r>
              <a:rPr lang="en-US" sz="3000" dirty="0"/>
              <a:t> de Estado </a:t>
            </a:r>
            <a:r>
              <a:rPr lang="en-US" sz="3000" dirty="0" err="1"/>
              <a:t>Sólido</a:t>
            </a:r>
            <a:r>
              <a:rPr lang="en-US" sz="3000" dirty="0"/>
              <a:t>: </a:t>
            </a:r>
            <a:r>
              <a:rPr lang="en-US" sz="3000" dirty="0" err="1"/>
              <a:t>Esquema</a:t>
            </a:r>
            <a:endParaRPr lang="el-GR" sz="3000" dirty="0"/>
          </a:p>
        </p:txBody>
      </p:sp>
    </p:spTree>
    <p:extLst>
      <p:ext uri="{BB962C8B-B14F-4D97-AF65-F5344CB8AC3E}">
        <p14:creationId xmlns:p14="http://schemas.microsoft.com/office/powerpoint/2010/main" val="88946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 name="Τίτλος 1"/>
          <p:cNvSpPr>
            <a:spLocks noGrp="1"/>
          </p:cNvSpPr>
          <p:nvPr>
            <p:ph type="title"/>
          </p:nvPr>
        </p:nvSpPr>
        <p:spPr>
          <a:xfrm>
            <a:off x="0" y="-49515"/>
            <a:ext cx="9144000" cy="581777"/>
          </a:xfrm>
          <a:solidFill>
            <a:schemeClr val="bg1">
              <a:lumMod val="85000"/>
            </a:schemeClr>
          </a:solidFill>
        </p:spPr>
        <p:txBody>
          <a:bodyPr>
            <a:normAutofit/>
          </a:bodyPr>
          <a:lstStyle/>
          <a:p>
            <a:pPr algn="l"/>
            <a:r>
              <a:rPr lang="en-US" sz="3200" dirty="0" err="1"/>
              <a:t>Objetivo</a:t>
            </a:r>
            <a:r>
              <a:rPr lang="en-US" sz="3200" dirty="0"/>
              <a:t> e </a:t>
            </a:r>
            <a:r>
              <a:rPr lang="en-US" sz="3200" dirty="0" err="1"/>
              <a:t>Conteúdo</a:t>
            </a:r>
            <a:r>
              <a:rPr lang="en-US" sz="3200" dirty="0"/>
              <a:t> da </a:t>
            </a:r>
            <a:r>
              <a:rPr lang="en-US" sz="3200" dirty="0" err="1"/>
              <a:t>Unidade</a:t>
            </a:r>
            <a:r>
              <a:rPr lang="en-US" sz="3200" dirty="0"/>
              <a:t> 9</a:t>
            </a:r>
            <a:endParaRPr lang="el-GR" sz="3200" dirty="0"/>
          </a:p>
        </p:txBody>
      </p:sp>
      <p:sp>
        <p:nvSpPr>
          <p:cNvPr id="11" name="Στρογγυλεμένο ορθογώνιο 7"/>
          <p:cNvSpPr/>
          <p:nvPr/>
        </p:nvSpPr>
        <p:spPr>
          <a:xfrm>
            <a:off x="435705" y="2780644"/>
            <a:ext cx="8332086" cy="3261309"/>
          </a:xfrm>
          <a:prstGeom prst="roundRect">
            <a:avLst>
              <a:gd name="adj" fmla="val 1694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Στρογγυλεμένο ορθογώνιο 6"/>
          <p:cNvSpPr/>
          <p:nvPr/>
        </p:nvSpPr>
        <p:spPr>
          <a:xfrm>
            <a:off x="435705" y="1015927"/>
            <a:ext cx="8332086" cy="149667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err="1"/>
              <a:t>Abordar</a:t>
            </a:r>
            <a:r>
              <a:rPr lang="en-US" dirty="0"/>
              <a:t> o </a:t>
            </a:r>
            <a:r>
              <a:rPr lang="en-US" dirty="0" err="1"/>
              <a:t>conceito</a:t>
            </a:r>
            <a:r>
              <a:rPr lang="en-US" dirty="0"/>
              <a:t> de </a:t>
            </a:r>
            <a:r>
              <a:rPr lang="en-US" dirty="0" err="1"/>
              <a:t>retransmissor</a:t>
            </a:r>
            <a:r>
              <a:rPr lang="en-US" dirty="0"/>
              <a:t> e familiarizer </a:t>
            </a:r>
            <a:r>
              <a:rPr lang="en-US" dirty="0" err="1"/>
              <a:t>os</a:t>
            </a:r>
            <a:r>
              <a:rPr lang="en-US" dirty="0"/>
              <a:t> </a:t>
            </a:r>
            <a:r>
              <a:rPr lang="en-US" dirty="0" err="1"/>
              <a:t>estudantes</a:t>
            </a:r>
            <a:r>
              <a:rPr lang="en-US" dirty="0"/>
              <a:t> com a </a:t>
            </a:r>
            <a:r>
              <a:rPr lang="en-US" dirty="0" err="1"/>
              <a:t>sua</a:t>
            </a:r>
            <a:r>
              <a:rPr lang="en-US" dirty="0"/>
              <a:t> </a:t>
            </a:r>
            <a:r>
              <a:rPr lang="en-US" dirty="0" err="1"/>
              <a:t>utilização</a:t>
            </a:r>
            <a:endParaRPr lang="el-GR" dirty="0"/>
          </a:p>
        </p:txBody>
      </p:sp>
      <p:sp>
        <p:nvSpPr>
          <p:cNvPr id="13" name="Σύμβολο κράτησης θέσης περιεχομένου 2"/>
          <p:cNvSpPr txBox="1">
            <a:spLocks/>
          </p:cNvSpPr>
          <p:nvPr/>
        </p:nvSpPr>
        <p:spPr>
          <a:xfrm>
            <a:off x="534566" y="3314277"/>
            <a:ext cx="8229600" cy="257917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480"/>
              </a:spcBef>
              <a:buFont typeface="Wingdings" pitchFamily="2" charset="2"/>
              <a:buChar char="§"/>
            </a:pPr>
            <a:r>
              <a:rPr lang="en-US" sz="1800" dirty="0" err="1"/>
              <a:t>Tipos</a:t>
            </a:r>
            <a:r>
              <a:rPr lang="en-US" sz="1800" dirty="0"/>
              <a:t> </a:t>
            </a:r>
            <a:r>
              <a:rPr lang="en-US" sz="1800" dirty="0" err="1"/>
              <a:t>básicos</a:t>
            </a:r>
            <a:r>
              <a:rPr lang="en-US" sz="1800" dirty="0"/>
              <a:t> de </a:t>
            </a:r>
            <a:r>
              <a:rPr lang="en-US" sz="1800" dirty="0" err="1"/>
              <a:t>retransmissores</a:t>
            </a:r>
            <a:r>
              <a:rPr lang="en-US" sz="1800" dirty="0"/>
              <a:t>.</a:t>
            </a:r>
          </a:p>
          <a:p>
            <a:pPr algn="just">
              <a:lnSpc>
                <a:spcPct val="110000"/>
              </a:lnSpc>
              <a:spcBef>
                <a:spcPts val="480"/>
              </a:spcBef>
              <a:buFont typeface="Wingdings" pitchFamily="2" charset="2"/>
              <a:buChar char="§"/>
            </a:pPr>
            <a:r>
              <a:rPr lang="en-US" sz="1800" dirty="0" err="1"/>
              <a:t>Princípio</a:t>
            </a:r>
            <a:r>
              <a:rPr lang="en-US" sz="1800" dirty="0"/>
              <a:t> de </a:t>
            </a:r>
            <a:r>
              <a:rPr lang="en-US" sz="1800" dirty="0" err="1"/>
              <a:t>funcionamento</a:t>
            </a:r>
            <a:r>
              <a:rPr lang="en-US" sz="1800" dirty="0"/>
              <a:t> dos </a:t>
            </a:r>
            <a:r>
              <a:rPr lang="en-US" sz="1800" dirty="0" err="1"/>
              <a:t>transmissores</a:t>
            </a:r>
            <a:r>
              <a:rPr lang="en-US" sz="1800" dirty="0"/>
              <a:t>.</a:t>
            </a:r>
            <a:endParaRPr lang="en-US" sz="1400" dirty="0">
              <a:solidFill>
                <a:schemeClr val="accent5">
                  <a:lumMod val="75000"/>
                </a:schemeClr>
              </a:solidFill>
            </a:endParaRPr>
          </a:p>
          <a:p>
            <a:pPr algn="just">
              <a:lnSpc>
                <a:spcPct val="110000"/>
              </a:lnSpc>
              <a:spcBef>
                <a:spcPts val="480"/>
              </a:spcBef>
              <a:buFont typeface="Wingdings" pitchFamily="2" charset="2"/>
              <a:buChar char="§"/>
            </a:pPr>
            <a:r>
              <a:rPr lang="en-US" sz="1800" dirty="0" err="1"/>
              <a:t>Circuitos</a:t>
            </a:r>
            <a:r>
              <a:rPr lang="en-US" sz="1800" dirty="0"/>
              <a:t> </a:t>
            </a:r>
            <a:r>
              <a:rPr lang="en-US" sz="1800" dirty="0" err="1"/>
              <a:t>condutores</a:t>
            </a:r>
            <a:r>
              <a:rPr lang="en-US" sz="1800" dirty="0"/>
              <a:t> </a:t>
            </a:r>
            <a:r>
              <a:rPr lang="en-US" sz="1800" dirty="0" err="1"/>
              <a:t>básicos</a:t>
            </a:r>
            <a:r>
              <a:rPr lang="en-US" sz="1800" dirty="0"/>
              <a:t> de um </a:t>
            </a:r>
            <a:r>
              <a:rPr lang="en-US" sz="1800" dirty="0" err="1"/>
              <a:t>retransmissor</a:t>
            </a:r>
            <a:r>
              <a:rPr lang="en-US" sz="1800" dirty="0"/>
              <a:t> </a:t>
            </a:r>
            <a:r>
              <a:rPr lang="en-US" sz="1800" dirty="0" err="1"/>
              <a:t>electromecânico</a:t>
            </a:r>
            <a:r>
              <a:rPr lang="en-US" sz="1800" dirty="0"/>
              <a:t>.</a:t>
            </a:r>
          </a:p>
          <a:p>
            <a:pPr algn="just">
              <a:lnSpc>
                <a:spcPct val="110000"/>
              </a:lnSpc>
              <a:spcBef>
                <a:spcPts val="480"/>
              </a:spcBef>
              <a:buFont typeface="Wingdings" pitchFamily="2" charset="2"/>
              <a:buChar char="§"/>
            </a:pPr>
            <a:r>
              <a:rPr lang="en-US" sz="1800" dirty="0" err="1"/>
              <a:t>Módulo</a:t>
            </a:r>
            <a:r>
              <a:rPr lang="en-US" sz="1800" dirty="0"/>
              <a:t> </a:t>
            </a:r>
            <a:r>
              <a:rPr lang="en-US" sz="1800" dirty="0" err="1"/>
              <a:t>básico</a:t>
            </a:r>
            <a:r>
              <a:rPr lang="en-US" sz="1800" dirty="0"/>
              <a:t> dos </a:t>
            </a:r>
            <a:r>
              <a:rPr lang="en-US" sz="1800" dirty="0" err="1"/>
              <a:t>retransmissores</a:t>
            </a:r>
            <a:r>
              <a:rPr lang="en-US" sz="1800" dirty="0"/>
              <a:t> </a:t>
            </a:r>
            <a:r>
              <a:rPr lang="en-US" sz="1800" dirty="0" err="1"/>
              <a:t>electromecânicos</a:t>
            </a:r>
            <a:r>
              <a:rPr lang="en-US" sz="1800" dirty="0"/>
              <a:t>, </a:t>
            </a:r>
            <a:r>
              <a:rPr lang="en-US" sz="1800" dirty="0" err="1"/>
              <a:t>integrando</a:t>
            </a:r>
            <a:r>
              <a:rPr lang="en-US" sz="1800" dirty="0"/>
              <a:t> um </a:t>
            </a:r>
            <a:r>
              <a:rPr lang="en-US" sz="1800" dirty="0" err="1"/>
              <a:t>circuito</a:t>
            </a:r>
            <a:r>
              <a:rPr lang="en-US" sz="1800" dirty="0"/>
              <a:t> </a:t>
            </a:r>
            <a:r>
              <a:rPr lang="en-US" sz="1800" dirty="0" err="1"/>
              <a:t>condutor</a:t>
            </a:r>
            <a:r>
              <a:rPr lang="en-US" sz="1800" dirty="0"/>
              <a:t>.</a:t>
            </a:r>
          </a:p>
          <a:p>
            <a:pPr algn="just">
              <a:lnSpc>
                <a:spcPct val="110000"/>
              </a:lnSpc>
              <a:spcBef>
                <a:spcPts val="480"/>
              </a:spcBef>
              <a:buFont typeface="Wingdings" pitchFamily="2" charset="2"/>
              <a:buChar char="§"/>
            </a:pPr>
            <a:r>
              <a:rPr lang="en-US" sz="1800" dirty="0" err="1"/>
              <a:t>Diferenças</a:t>
            </a:r>
            <a:r>
              <a:rPr lang="en-US" sz="1800" dirty="0"/>
              <a:t> </a:t>
            </a:r>
            <a:r>
              <a:rPr lang="en-US" sz="1800" dirty="0" err="1"/>
              <a:t>chave</a:t>
            </a:r>
            <a:r>
              <a:rPr lang="en-US" sz="1800" dirty="0"/>
              <a:t> </a:t>
            </a:r>
            <a:r>
              <a:rPr lang="en-US" sz="1800" dirty="0" err="1"/>
              <a:t>nas</a:t>
            </a:r>
            <a:r>
              <a:rPr lang="en-US" sz="1800" dirty="0"/>
              <a:t> </a:t>
            </a:r>
            <a:r>
              <a:rPr lang="en-US" sz="1800" dirty="0" err="1"/>
              <a:t>necessidades</a:t>
            </a:r>
            <a:r>
              <a:rPr lang="en-US" sz="1800" dirty="0"/>
              <a:t> de </a:t>
            </a:r>
            <a:r>
              <a:rPr lang="en-US" sz="1800" dirty="0" err="1"/>
              <a:t>condutores</a:t>
            </a:r>
            <a:r>
              <a:rPr lang="en-US" sz="1800" dirty="0"/>
              <a:t> entre </a:t>
            </a:r>
            <a:r>
              <a:rPr lang="en-US" sz="1800" dirty="0" err="1"/>
              <a:t>os</a:t>
            </a:r>
            <a:r>
              <a:rPr lang="en-US" sz="1800" dirty="0"/>
              <a:t> </a:t>
            </a:r>
            <a:r>
              <a:rPr lang="en-US" sz="1800" dirty="0" err="1"/>
              <a:t>retransmissores</a:t>
            </a:r>
            <a:r>
              <a:rPr lang="en-US" sz="1800" dirty="0"/>
              <a:t> </a:t>
            </a:r>
            <a:r>
              <a:rPr lang="en-US" sz="1800" dirty="0" err="1"/>
              <a:t>eletromecânicos</a:t>
            </a:r>
            <a:r>
              <a:rPr lang="en-US" sz="1800" dirty="0"/>
              <a:t> e </a:t>
            </a:r>
            <a:r>
              <a:rPr lang="en-US" sz="1800" dirty="0" err="1"/>
              <a:t>os</a:t>
            </a:r>
            <a:r>
              <a:rPr lang="en-US" sz="1800" dirty="0"/>
              <a:t> de </a:t>
            </a:r>
            <a:r>
              <a:rPr lang="en-US" sz="1800" dirty="0" err="1"/>
              <a:t>estado</a:t>
            </a:r>
            <a:r>
              <a:rPr lang="en-US" sz="1800" dirty="0"/>
              <a:t> </a:t>
            </a:r>
            <a:r>
              <a:rPr lang="en-US" sz="1800" dirty="0" err="1"/>
              <a:t>sólido</a:t>
            </a:r>
            <a:r>
              <a:rPr lang="en-US" sz="1800" dirty="0"/>
              <a:t>.</a:t>
            </a:r>
          </a:p>
          <a:p>
            <a:pPr algn="just">
              <a:lnSpc>
                <a:spcPct val="110000"/>
              </a:lnSpc>
              <a:spcBef>
                <a:spcPts val="480"/>
              </a:spcBef>
              <a:buFont typeface="Wingdings" pitchFamily="2" charset="2"/>
              <a:buChar char="§"/>
            </a:pPr>
            <a:r>
              <a:rPr lang="en-US" sz="1800" dirty="0" err="1"/>
              <a:t>Exercícios</a:t>
            </a:r>
            <a:r>
              <a:rPr lang="en-US" sz="1800" dirty="0"/>
              <a:t> </a:t>
            </a:r>
            <a:r>
              <a:rPr lang="en-US" sz="1800" dirty="0" err="1"/>
              <a:t>exemplo</a:t>
            </a:r>
            <a:r>
              <a:rPr lang="en-US" sz="1800" dirty="0"/>
              <a:t>.</a:t>
            </a:r>
            <a:endParaRPr lang="el-GR" sz="1800" dirty="0"/>
          </a:p>
        </p:txBody>
      </p:sp>
      <p:sp>
        <p:nvSpPr>
          <p:cNvPr id="14" name="TextBox 13"/>
          <p:cNvSpPr txBox="1"/>
          <p:nvPr/>
        </p:nvSpPr>
        <p:spPr bwMode="auto">
          <a:xfrm>
            <a:off x="3917105" y="1075389"/>
            <a:ext cx="1000595" cy="38177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lang="en-US" sz="1800" b="1" i="1" kern="0" dirty="0" err="1">
                <a:latin typeface="+mn-lt"/>
                <a:ea typeface="+mn-ea"/>
                <a:cs typeface="+mn-cs"/>
              </a:rPr>
              <a:t>Objetivo</a:t>
            </a:r>
            <a:endParaRPr kumimoji="0" lang="el-GR" sz="1800" b="1" i="1" u="none" strike="noStrike" kern="0" cap="none" spc="0" normalizeH="0" baseline="0" noProof="0" dirty="0">
              <a:ln>
                <a:noFill/>
              </a:ln>
              <a:solidFill>
                <a:schemeClr val="tx1"/>
              </a:solidFill>
              <a:effectLst/>
              <a:uLnTx/>
              <a:uFillTx/>
              <a:latin typeface="+mn-lt"/>
              <a:ea typeface="+mn-ea"/>
              <a:cs typeface="+mn-cs"/>
            </a:endParaRPr>
          </a:p>
        </p:txBody>
      </p:sp>
      <p:sp>
        <p:nvSpPr>
          <p:cNvPr id="15" name="TextBox 14"/>
          <p:cNvSpPr txBox="1"/>
          <p:nvPr/>
        </p:nvSpPr>
        <p:spPr bwMode="auto">
          <a:xfrm>
            <a:off x="3863405" y="2839925"/>
            <a:ext cx="1107996" cy="38177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lang="en-US" sz="1800" b="1" i="1" kern="0" dirty="0" err="1">
                <a:latin typeface="+mn-lt"/>
                <a:ea typeface="+mn-ea"/>
                <a:cs typeface="+mn-cs"/>
              </a:rPr>
              <a:t>Conteúdo</a:t>
            </a:r>
            <a:endParaRPr kumimoji="0" lang="el-GR" sz="1800" b="1" i="1" u="none" strike="noStrike" kern="0" cap="none" spc="0" normalizeH="0" baseline="0" noProof="0" dirty="0">
              <a:ln>
                <a:noFill/>
              </a:ln>
              <a:solidFill>
                <a:schemeClr val="tx1"/>
              </a:solidFill>
              <a:effectLst/>
              <a:uLnTx/>
              <a:uFillTx/>
              <a:latin typeface="+mn-lt"/>
              <a:ea typeface="+mn-ea"/>
              <a:cs typeface="+mn-cs"/>
            </a:endParaRPr>
          </a:p>
        </p:txBody>
      </p:sp>
      <p:sp>
        <p:nvSpPr>
          <p:cNvPr id="24" name="Slide Number Placeholder 2"/>
          <p:cNvSpPr>
            <a:spLocks noGrp="1"/>
          </p:cNvSpPr>
          <p:nvPr>
            <p:ph type="sldNum" sz="quarter" idx="12"/>
          </p:nvPr>
        </p:nvSpPr>
        <p:spPr>
          <a:xfrm>
            <a:off x="6553200" y="6356350"/>
            <a:ext cx="2133600" cy="365125"/>
          </a:xfrm>
        </p:spPr>
        <p:txBody>
          <a:bodyPr/>
          <a:lstStyle/>
          <a:p>
            <a:fld id="{F1B48E73-6241-44FB-9EDB-1A1229FC3D83}" type="slidenum">
              <a:rPr lang="el-GR" smtClean="0"/>
              <a:t>2</a:t>
            </a:fld>
            <a:endParaRPr lang="el-GR"/>
          </a:p>
        </p:txBody>
      </p:sp>
      <p:pic>
        <p:nvPicPr>
          <p:cNvPr id="25"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6"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7"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a:t>
            </a:fld>
            <a:endParaRPr lang="el-GR" sz="1000" dirty="0"/>
          </a:p>
        </p:txBody>
      </p:sp>
    </p:spTree>
    <p:extLst>
      <p:ext uri="{BB962C8B-B14F-4D97-AF65-F5344CB8AC3E}">
        <p14:creationId xmlns:p14="http://schemas.microsoft.com/office/powerpoint/2010/main" val="2135005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20</a:t>
            </a:fld>
            <a:endParaRPr lang="el-GR" sz="1000" dirty="0"/>
          </a:p>
        </p:txBody>
      </p:sp>
      <p:sp>
        <p:nvSpPr>
          <p:cNvPr id="27" name="TextBox 8">
            <a:extLst>
              <a:ext uri="{FF2B5EF4-FFF2-40B4-BE49-F238E27FC236}">
                <a16:creationId xmlns:a16="http://schemas.microsoft.com/office/drawing/2014/main" id="{1D3080A9-88A1-4BF1-BBCC-29730107A7F1}"/>
              </a:ext>
            </a:extLst>
          </p:cNvPr>
          <p:cNvSpPr txBox="1"/>
          <p:nvPr/>
        </p:nvSpPr>
        <p:spPr>
          <a:xfrm>
            <a:off x="181426" y="644196"/>
            <a:ext cx="8505374" cy="11551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9875" indent="-269875" algn="just" eaLnBrk="0" hangingPunct="0">
              <a:lnSpc>
                <a:spcPct val="110000"/>
              </a:lnSpc>
              <a:spcBef>
                <a:spcPts val="480"/>
              </a:spcBef>
              <a:buFont typeface="Wingdings" pitchFamily="2" charset="2"/>
              <a:buChar char="§"/>
            </a:pPr>
            <a:r>
              <a:rPr lang="en-US" sz="2000" dirty="0" err="1">
                <a:ea typeface="ＭＳ Ｐゴシック" charset="0"/>
              </a:rPr>
              <a:t>Circuito</a:t>
            </a:r>
            <a:r>
              <a:rPr lang="en-US" sz="2000" dirty="0">
                <a:ea typeface="ＭＳ Ｐゴシック" charset="0"/>
              </a:rPr>
              <a:t> para o </a:t>
            </a:r>
            <a:r>
              <a:rPr lang="en-US" sz="2000" dirty="0" err="1">
                <a:ea typeface="ＭＳ Ｐゴシック" charset="0"/>
              </a:rPr>
              <a:t>exercício</a:t>
            </a:r>
            <a:r>
              <a:rPr lang="en-US" sz="2000" dirty="0">
                <a:ea typeface="ＭＳ Ｐゴシック" charset="0"/>
              </a:rPr>
              <a:t>, </a:t>
            </a:r>
            <a:r>
              <a:rPr lang="en-US" sz="2000" dirty="0" err="1">
                <a:ea typeface="ＭＳ Ｐゴシック" charset="0"/>
              </a:rPr>
              <a:t>apresentado</a:t>
            </a:r>
            <a:r>
              <a:rPr lang="en-US" sz="2000" dirty="0">
                <a:ea typeface="ＭＳ Ｐゴシック" charset="0"/>
              </a:rPr>
              <a:t> </a:t>
            </a:r>
            <a:r>
              <a:rPr lang="en-US" sz="2000" dirty="0" err="1">
                <a:ea typeface="ＭＳ Ｐゴシック" charset="0"/>
              </a:rPr>
              <a:t>numa</a:t>
            </a:r>
            <a:r>
              <a:rPr lang="en-US" sz="2000" dirty="0">
                <a:ea typeface="ＭＳ Ｐゴシック" charset="0"/>
              </a:rPr>
              <a:t> </a:t>
            </a:r>
            <a:r>
              <a:rPr lang="en-US" sz="2000" dirty="0" err="1">
                <a:ea typeface="ＭＳ Ｐゴシック" charset="0"/>
              </a:rPr>
              <a:t>placa</a:t>
            </a:r>
            <a:r>
              <a:rPr lang="en-US" sz="2000" dirty="0">
                <a:ea typeface="ＭＳ Ｐゴシック" charset="0"/>
              </a:rPr>
              <a:t> de </a:t>
            </a:r>
            <a:r>
              <a:rPr lang="en-US" sz="2000" dirty="0" err="1">
                <a:ea typeface="ＭＳ Ｐゴシック" charset="0"/>
              </a:rPr>
              <a:t>alimentação</a:t>
            </a:r>
            <a:r>
              <a:rPr lang="en-US" sz="2000" dirty="0">
                <a:ea typeface="ＭＳ Ｐゴシック" charset="0"/>
              </a:rPr>
              <a:t>.</a:t>
            </a:r>
          </a:p>
          <a:p>
            <a:pPr marL="269875" indent="-269875" algn="just" eaLnBrk="0" hangingPunct="0">
              <a:lnSpc>
                <a:spcPct val="110000"/>
              </a:lnSpc>
              <a:spcBef>
                <a:spcPts val="480"/>
              </a:spcBef>
              <a:buFont typeface="Wingdings" pitchFamily="2" charset="2"/>
              <a:buChar char="§"/>
            </a:pPr>
            <a:r>
              <a:rPr lang="en-US" sz="2000" dirty="0">
                <a:ea typeface="ＭＳ Ｐゴシック" charset="0"/>
              </a:rPr>
              <a:t>A </a:t>
            </a:r>
            <a:r>
              <a:rPr lang="en-US" sz="2000" dirty="0" err="1">
                <a:ea typeface="ＭＳ Ｐゴシック" charset="0"/>
              </a:rPr>
              <a:t>resistência</a:t>
            </a:r>
            <a:r>
              <a:rPr lang="en-US" sz="2000" dirty="0">
                <a:ea typeface="ＭＳ Ｐゴシック" charset="0"/>
              </a:rPr>
              <a:t> 150</a:t>
            </a:r>
            <a:r>
              <a:rPr lang="el-GR" sz="2000" dirty="0">
                <a:ea typeface="ＭＳ Ｐゴシック" charset="0"/>
              </a:rPr>
              <a:t>Ω </a:t>
            </a:r>
            <a:r>
              <a:rPr lang="en-US" sz="2000" dirty="0" err="1">
                <a:ea typeface="ＭＳ Ｐゴシック" charset="0"/>
              </a:rPr>
              <a:t>limita</a:t>
            </a:r>
            <a:r>
              <a:rPr lang="en-US" sz="2000" dirty="0">
                <a:ea typeface="ＭＳ Ｐゴシック" charset="0"/>
              </a:rPr>
              <a:t> a </a:t>
            </a:r>
            <a:r>
              <a:rPr lang="en-US" sz="2000" dirty="0" err="1">
                <a:ea typeface="ＭＳ Ｐゴシック" charset="0"/>
              </a:rPr>
              <a:t>corrente</a:t>
            </a:r>
            <a:r>
              <a:rPr lang="en-US" sz="2000" dirty="0">
                <a:ea typeface="ＭＳ Ｐゴシック" charset="0"/>
              </a:rPr>
              <a:t> do pin do Arduino GPIO para </a:t>
            </a:r>
            <a:r>
              <a:rPr lang="en-US" sz="2000" dirty="0" err="1">
                <a:ea typeface="ＭＳ Ｐゴシック" charset="0"/>
              </a:rPr>
              <a:t>evitar</a:t>
            </a:r>
            <a:r>
              <a:rPr lang="en-US" sz="2000" dirty="0">
                <a:ea typeface="ＭＳ Ｐゴシック" charset="0"/>
              </a:rPr>
              <a:t> </a:t>
            </a:r>
            <a:r>
              <a:rPr lang="en-US" sz="2000" dirty="0" err="1">
                <a:ea typeface="ＭＳ Ｐゴシック" charset="0"/>
              </a:rPr>
              <a:t>danificar</a:t>
            </a:r>
            <a:r>
              <a:rPr lang="en-US" sz="2000" dirty="0">
                <a:ea typeface="ＭＳ Ｐゴシック" charset="0"/>
              </a:rPr>
              <a:t> o </a:t>
            </a:r>
            <a:r>
              <a:rPr lang="en-US" sz="2000" dirty="0" err="1">
                <a:ea typeface="ＭＳ Ｐゴシック" charset="0"/>
              </a:rPr>
              <a:t>acoplador</a:t>
            </a:r>
            <a:r>
              <a:rPr lang="en-US" sz="2000" dirty="0">
                <a:ea typeface="ＭＳ Ｐゴシック" charset="0"/>
              </a:rPr>
              <a:t> </a:t>
            </a:r>
            <a:r>
              <a:rPr lang="en-US" sz="2000" dirty="0" err="1">
                <a:ea typeface="ＭＳ Ｐゴシック" charset="0"/>
              </a:rPr>
              <a:t>ótico</a:t>
            </a:r>
            <a:r>
              <a:rPr lang="en-US" sz="2000" dirty="0">
                <a:ea typeface="ＭＳ Ｐゴシック" charset="0"/>
              </a:rPr>
              <a:t> do </a:t>
            </a:r>
            <a:r>
              <a:rPr lang="en-US" sz="2000" dirty="0" err="1">
                <a:ea typeface="ＭＳ Ｐゴシック" charset="0"/>
              </a:rPr>
              <a:t>retansmissor</a:t>
            </a:r>
            <a:r>
              <a:rPr lang="en-US" sz="2000" dirty="0">
                <a:ea typeface="ＭＳ Ｐゴシック" charset="0"/>
              </a:rPr>
              <a:t>.</a:t>
            </a:r>
          </a:p>
        </p:txBody>
      </p:sp>
      <p:grpSp>
        <p:nvGrpSpPr>
          <p:cNvPr id="2" name="Ομάδα 1">
            <a:extLst>
              <a:ext uri="{FF2B5EF4-FFF2-40B4-BE49-F238E27FC236}">
                <a16:creationId xmlns:a16="http://schemas.microsoft.com/office/drawing/2014/main" id="{67908779-A1FA-42A9-8317-41B6818B5A50}"/>
              </a:ext>
            </a:extLst>
          </p:cNvPr>
          <p:cNvGrpSpPr/>
          <p:nvPr/>
        </p:nvGrpSpPr>
        <p:grpSpPr>
          <a:xfrm>
            <a:off x="1892972" y="2041415"/>
            <a:ext cx="6132223" cy="4297797"/>
            <a:chOff x="4553888" y="1438897"/>
            <a:chExt cx="6132223" cy="4297797"/>
          </a:xfrm>
        </p:grpSpPr>
        <p:sp>
          <p:nvSpPr>
            <p:cNvPr id="15" name="Ορθογώνιο 14">
              <a:extLst>
                <a:ext uri="{FF2B5EF4-FFF2-40B4-BE49-F238E27FC236}">
                  <a16:creationId xmlns:a16="http://schemas.microsoft.com/office/drawing/2014/main" id="{CC16F639-D9C5-4DF6-8AD9-42713CA28961}"/>
                </a:ext>
              </a:extLst>
            </p:cNvPr>
            <p:cNvSpPr/>
            <p:nvPr/>
          </p:nvSpPr>
          <p:spPr>
            <a:xfrm>
              <a:off x="8634329" y="4004078"/>
              <a:ext cx="227846" cy="606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6" name="Εικόνα 25">
              <a:extLst>
                <a:ext uri="{FF2B5EF4-FFF2-40B4-BE49-F238E27FC236}">
                  <a16:creationId xmlns:a16="http://schemas.microsoft.com/office/drawing/2014/main" id="{5DEA0AAA-52D5-4329-94CF-B45CFDE9926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53888" y="1438897"/>
              <a:ext cx="6132223" cy="4297797"/>
            </a:xfrm>
            <a:prstGeom prst="rect">
              <a:avLst/>
            </a:prstGeom>
          </p:spPr>
        </p:pic>
        <p:pic>
          <p:nvPicPr>
            <p:cNvPr id="29" name="Εικόνα 28">
              <a:extLst>
                <a:ext uri="{FF2B5EF4-FFF2-40B4-BE49-F238E27FC236}">
                  <a16:creationId xmlns:a16="http://schemas.microsoft.com/office/drawing/2014/main" id="{863CF061-122F-4285-9ACE-069A21BE5F6A}"/>
                </a:ext>
              </a:extLst>
            </p:cNvPr>
            <p:cNvPicPr>
              <a:picLocks noChangeAspect="1"/>
            </p:cNvPicPr>
            <p:nvPr/>
          </p:nvPicPr>
          <p:blipFill rotWithShape="1">
            <a:blip r:embed="rId6"/>
            <a:srcRect l="4347" t="9329" r="87182" b="72580"/>
            <a:stretch/>
          </p:blipFill>
          <p:spPr>
            <a:xfrm>
              <a:off x="7949617" y="1873711"/>
              <a:ext cx="509954" cy="815925"/>
            </a:xfrm>
            <a:prstGeom prst="rect">
              <a:avLst/>
            </a:prstGeom>
          </p:spPr>
        </p:pic>
        <p:sp>
          <p:nvSpPr>
            <p:cNvPr id="30" name="TextBox 2">
              <a:extLst>
                <a:ext uri="{FF2B5EF4-FFF2-40B4-BE49-F238E27FC236}">
                  <a16:creationId xmlns:a16="http://schemas.microsoft.com/office/drawing/2014/main" id="{3C557787-0BBA-4003-8050-9F5371A36D14}"/>
                </a:ext>
              </a:extLst>
            </p:cNvPr>
            <p:cNvSpPr txBox="1"/>
            <p:nvPr/>
          </p:nvSpPr>
          <p:spPr>
            <a:xfrm>
              <a:off x="7563407" y="1750600"/>
              <a:ext cx="1465652"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TOMADA DE PAREDE AC</a:t>
              </a:r>
            </a:p>
          </p:txBody>
        </p:sp>
      </p:grpSp>
      <p:sp>
        <p:nvSpPr>
          <p:cNvPr id="16" name="Τίτλος 1">
            <a:extLst>
              <a:ext uri="{FF2B5EF4-FFF2-40B4-BE49-F238E27FC236}">
                <a16:creationId xmlns:a16="http://schemas.microsoft.com/office/drawing/2014/main" id="{061EDE9B-781F-4E80-BB87-3EB97167C0B1}"/>
              </a:ext>
            </a:extLst>
          </p:cNvPr>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Autofit/>
          </a:bodyPr>
          <a:lstStyle>
            <a:lvl1pPr defTabSz="914400" eaLnBrk="1" latinLnBrk="0" hangingPunct="1">
              <a:buNone/>
              <a:defRPr sz="3600">
                <a:latin typeface="+mj-lt"/>
                <a:ea typeface="+mj-ea"/>
                <a:cs typeface="+mj-cs"/>
              </a:defRPr>
            </a:lvl1pPr>
          </a:lstStyle>
          <a:p>
            <a:r>
              <a:rPr lang="en-US" sz="2400" dirty="0" err="1"/>
              <a:t>Exercício</a:t>
            </a:r>
            <a:r>
              <a:rPr lang="en-US" sz="2400" dirty="0"/>
              <a:t> de </a:t>
            </a:r>
            <a:r>
              <a:rPr lang="en-US" sz="2400" dirty="0" err="1"/>
              <a:t>Retransmissores</a:t>
            </a:r>
            <a:r>
              <a:rPr lang="en-US" sz="2400" dirty="0"/>
              <a:t> de Estado </a:t>
            </a:r>
            <a:r>
              <a:rPr lang="en-US" sz="2400" dirty="0" err="1"/>
              <a:t>Sólido</a:t>
            </a:r>
            <a:r>
              <a:rPr lang="en-US" sz="2400" dirty="0"/>
              <a:t>: </a:t>
            </a:r>
            <a:r>
              <a:rPr lang="en-US" sz="2400" dirty="0" err="1"/>
              <a:t>Placa</a:t>
            </a:r>
            <a:r>
              <a:rPr lang="en-US" sz="2400" dirty="0"/>
              <a:t> de </a:t>
            </a:r>
            <a:r>
              <a:rPr lang="en-US" sz="2400" dirty="0" err="1"/>
              <a:t>Alimentação</a:t>
            </a:r>
            <a:endParaRPr lang="el-GR" sz="2400" dirty="0"/>
          </a:p>
        </p:txBody>
      </p:sp>
    </p:spTree>
    <p:extLst>
      <p:ext uri="{BB962C8B-B14F-4D97-AF65-F5344CB8AC3E}">
        <p14:creationId xmlns:p14="http://schemas.microsoft.com/office/powerpoint/2010/main" val="3703044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21</a:t>
            </a:fld>
            <a:endParaRPr lang="el-GR" sz="1000" dirty="0"/>
          </a:p>
        </p:txBody>
      </p:sp>
      <p:sp>
        <p:nvSpPr>
          <p:cNvPr id="10" name="TextBox 9">
            <a:extLst>
              <a:ext uri="{FF2B5EF4-FFF2-40B4-BE49-F238E27FC236}">
                <a16:creationId xmlns:a16="http://schemas.microsoft.com/office/drawing/2014/main" id="{C8218BCC-788A-48C6-AFC0-C6540302E566}"/>
              </a:ext>
            </a:extLst>
          </p:cNvPr>
          <p:cNvSpPr txBox="1"/>
          <p:nvPr/>
        </p:nvSpPr>
        <p:spPr>
          <a:xfrm>
            <a:off x="393291" y="1114039"/>
            <a:ext cx="8293509" cy="1362809"/>
          </a:xfrm>
          <a:prstGeom prst="rect">
            <a:avLst/>
          </a:prstGeom>
          <a:noFill/>
        </p:spPr>
        <p:txBody>
          <a:bodyPr wrap="square" rtlCol="0">
            <a:spAutoFit/>
          </a:bodyPr>
          <a:lstStyle/>
          <a:p>
            <a:pPr algn="just">
              <a:lnSpc>
                <a:spcPct val="150000"/>
              </a:lnSpc>
            </a:pPr>
            <a:r>
              <a:rPr lang="pt-PT" dirty="0">
                <a:latin typeface="+mj-lt"/>
              </a:rPr>
              <a:t>Graças aos circuitos condutores, acionar um retransmissor eletromecânico ou um de estado sólido pode ser feito da mesma maneira. Não são necessárias alterações de código, isto claro, se forem utilizados os mesmos pins GPIO.</a:t>
            </a:r>
          </a:p>
        </p:txBody>
      </p:sp>
      <p:sp>
        <p:nvSpPr>
          <p:cNvPr id="9" name="Τίτλος 1">
            <a:extLst>
              <a:ext uri="{FF2B5EF4-FFF2-40B4-BE49-F238E27FC236}">
                <a16:creationId xmlns:a16="http://schemas.microsoft.com/office/drawing/2014/main" id="{3E9F205F-8E91-441D-87FD-F347373C374E}"/>
              </a:ext>
            </a:extLst>
          </p:cNvPr>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Autofit/>
          </a:bodyPr>
          <a:lstStyle>
            <a:lvl1pPr defTabSz="914400" eaLnBrk="1" latinLnBrk="0" hangingPunct="1">
              <a:buNone/>
              <a:defRPr sz="3600">
                <a:latin typeface="+mj-lt"/>
                <a:ea typeface="+mj-ea"/>
                <a:cs typeface="+mj-cs"/>
              </a:defRPr>
            </a:lvl1pPr>
          </a:lstStyle>
          <a:p>
            <a:r>
              <a:rPr lang="en-US" sz="3000" dirty="0" err="1"/>
              <a:t>Exercício</a:t>
            </a:r>
            <a:r>
              <a:rPr lang="en-US" sz="3000" dirty="0"/>
              <a:t> de </a:t>
            </a:r>
            <a:r>
              <a:rPr lang="en-US" sz="3000" dirty="0" err="1"/>
              <a:t>Retransmissores</a:t>
            </a:r>
            <a:r>
              <a:rPr lang="en-US" sz="3000" dirty="0"/>
              <a:t> de Estado </a:t>
            </a:r>
            <a:r>
              <a:rPr lang="en-US" sz="3000" dirty="0" err="1"/>
              <a:t>Sólido</a:t>
            </a:r>
            <a:r>
              <a:rPr lang="en-US" sz="3000" dirty="0"/>
              <a:t>: Código</a:t>
            </a:r>
            <a:endParaRPr lang="el-GR" sz="3000" dirty="0"/>
          </a:p>
        </p:txBody>
      </p:sp>
    </p:spTree>
    <p:extLst>
      <p:ext uri="{BB962C8B-B14F-4D97-AF65-F5344CB8AC3E}">
        <p14:creationId xmlns:p14="http://schemas.microsoft.com/office/powerpoint/2010/main" val="2042547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39"/>
            <a:ext cx="9144000" cy="1180531"/>
          </a:xfrm>
          <a:prstGeom prst="rect">
            <a:avLst/>
          </a:prstGeom>
          <a:gradFill flip="none" rotWithShape="1">
            <a:gsLst>
              <a:gs pos="0">
                <a:schemeClr val="accent1"/>
              </a:gs>
              <a:gs pos="33000">
                <a:schemeClr val="accent1">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Imagen 50">
            <a:extLst>
              <a:ext uri="{FF2B5EF4-FFF2-40B4-BE49-F238E27FC236}">
                <a16:creationId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1371600"/>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UNIDADE 9 </a:t>
            </a:r>
            <a:r>
              <a:rPr lang="en-US" sz="3600" b="1" dirty="0" err="1">
                <a:solidFill>
                  <a:prstClr val="white"/>
                </a:solidFill>
              </a:rPr>
              <a:t>Retransmissores</a:t>
            </a:r>
            <a:endParaRPr lang="en-US" sz="3600" b="1" dirty="0">
              <a:solidFill>
                <a:prstClr val="white"/>
              </a:solidFill>
            </a:endParaRPr>
          </a:p>
          <a:p>
            <a:pPr algn="ctr"/>
            <a:r>
              <a:rPr lang="en-US" sz="3600" dirty="0" err="1">
                <a:solidFill>
                  <a:prstClr val="white"/>
                </a:solidFill>
              </a:rPr>
              <a:t>Obrigado</a:t>
            </a:r>
            <a:r>
              <a:rPr lang="en-US" sz="3600" dirty="0">
                <a:solidFill>
                  <a:prstClr val="white"/>
                </a:solidFill>
              </a:rPr>
              <a:t>! </a:t>
            </a:r>
          </a:p>
          <a:p>
            <a:pPr algn="ctr"/>
            <a:endParaRPr lang="el-GR" dirty="0"/>
          </a:p>
        </p:txBody>
      </p:sp>
      <p:pic>
        <p:nvPicPr>
          <p:cNvPr id="12" name="Imagen 34">
            <a:extLst>
              <a:ext uri="{FF2B5EF4-FFF2-40B4-BE49-F238E27FC236}">
                <a16:creationId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08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n-US" sz="3300" dirty="0" err="1"/>
              <a:t>Introdução</a:t>
            </a:r>
            <a:endParaRPr lang="el-GR" sz="24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a:t>
            </a:fld>
            <a:endParaRPr lang="el-GR" sz="1000" dirty="0"/>
          </a:p>
        </p:txBody>
      </p:sp>
      <p:sp>
        <p:nvSpPr>
          <p:cNvPr id="9" name="TextBox 8">
            <a:extLst>
              <a:ext uri="{FF2B5EF4-FFF2-40B4-BE49-F238E27FC236}">
                <a16:creationId xmlns:a16="http://schemas.microsoft.com/office/drawing/2014/main" id="{B7F5DF1D-2698-4A28-9187-7E0945E8DD29}"/>
              </a:ext>
            </a:extLst>
          </p:cNvPr>
          <p:cNvSpPr txBox="1"/>
          <p:nvPr/>
        </p:nvSpPr>
        <p:spPr>
          <a:xfrm>
            <a:off x="360675" y="1114039"/>
            <a:ext cx="8326125" cy="4126451"/>
          </a:xfrm>
          <a:prstGeom prst="rect">
            <a:avLst/>
          </a:prstGeom>
          <a:noFill/>
        </p:spPr>
        <p:txBody>
          <a:bodyPr wrap="square" rtlCol="0">
            <a:spAutoFit/>
          </a:bodyPr>
          <a:lstStyle/>
          <a:p>
            <a:pPr marL="269875" indent="-269875" algn="just" eaLnBrk="0" hangingPunct="0">
              <a:lnSpc>
                <a:spcPct val="110000"/>
              </a:lnSpc>
              <a:spcBef>
                <a:spcPts val="480"/>
              </a:spcBef>
              <a:buFont typeface="Wingdings" pitchFamily="2" charset="2"/>
              <a:buChar char="§"/>
            </a:pPr>
            <a:r>
              <a:rPr lang="pt-PT" sz="2000" dirty="0">
                <a:latin typeface="+mn-lt"/>
              </a:rPr>
              <a:t>O objetivo desta unidade é compreender o conceito de retransmissor; Vamos analisar os seus tipos básicos, o seu princípio de funcionamento, e faremos uma breve introdução sobre a sua utilização com placas de microcontroladores.</a:t>
            </a:r>
            <a:endParaRPr lang="en-US" sz="2000" dirty="0">
              <a:latin typeface="+mn-lt"/>
            </a:endParaRPr>
          </a:p>
          <a:p>
            <a:pPr marL="342900" indent="-342900" algn="just">
              <a:lnSpc>
                <a:spcPct val="150000"/>
              </a:lnSpc>
              <a:buFont typeface="Arial" panose="020B0604020202020204" pitchFamily="34" charset="0"/>
              <a:buChar char="•"/>
            </a:pPr>
            <a:endParaRPr lang="en-US" dirty="0"/>
          </a:p>
          <a:p>
            <a:pPr marL="269875" indent="-269875" algn="just" eaLnBrk="0" hangingPunct="0">
              <a:lnSpc>
                <a:spcPct val="110000"/>
              </a:lnSpc>
              <a:spcBef>
                <a:spcPts val="480"/>
              </a:spcBef>
              <a:buFont typeface="Wingdings" pitchFamily="2" charset="2"/>
              <a:buChar char="§"/>
            </a:pPr>
            <a:r>
              <a:rPr lang="en-US" sz="2000" dirty="0">
                <a:latin typeface="+mn-lt"/>
              </a:rPr>
              <a:t>Na </a:t>
            </a:r>
            <a:r>
              <a:rPr lang="en-US" sz="2000" dirty="0" err="1">
                <a:latin typeface="+mn-lt"/>
              </a:rPr>
              <a:t>sua</a:t>
            </a:r>
            <a:r>
              <a:rPr lang="en-US" sz="2000" dirty="0">
                <a:latin typeface="+mn-lt"/>
              </a:rPr>
              <a:t> </a:t>
            </a:r>
            <a:r>
              <a:rPr lang="en-US" sz="2000" dirty="0" err="1">
                <a:latin typeface="+mn-lt"/>
              </a:rPr>
              <a:t>essência</a:t>
            </a:r>
            <a:r>
              <a:rPr lang="en-US" sz="2000" dirty="0">
                <a:latin typeface="+mn-lt"/>
              </a:rPr>
              <a:t> </a:t>
            </a:r>
            <a:r>
              <a:rPr lang="en-US" sz="2000" dirty="0" err="1">
                <a:latin typeface="+mn-lt"/>
              </a:rPr>
              <a:t>os</a:t>
            </a:r>
            <a:r>
              <a:rPr lang="en-US" sz="2000" dirty="0">
                <a:latin typeface="+mn-lt"/>
              </a:rPr>
              <a:t> </a:t>
            </a:r>
            <a:r>
              <a:rPr lang="en-US" sz="2000" dirty="0" err="1">
                <a:latin typeface="+mn-lt"/>
              </a:rPr>
              <a:t>retransmissores</a:t>
            </a:r>
            <a:r>
              <a:rPr lang="en-US" sz="2000" dirty="0">
                <a:latin typeface="+mn-lt"/>
              </a:rPr>
              <a:t> </a:t>
            </a:r>
            <a:r>
              <a:rPr lang="en-US" sz="2000" dirty="0" err="1">
                <a:latin typeface="+mn-lt"/>
              </a:rPr>
              <a:t>são</a:t>
            </a:r>
            <a:r>
              <a:rPr lang="en-US" sz="2000" dirty="0">
                <a:latin typeface="+mn-lt"/>
              </a:rPr>
              <a:t> </a:t>
            </a:r>
            <a:r>
              <a:rPr lang="en-US" sz="2000" dirty="0" err="1">
                <a:latin typeface="+mn-lt"/>
              </a:rPr>
              <a:t>interruptores</a:t>
            </a:r>
            <a:r>
              <a:rPr lang="en-US" sz="2000" dirty="0">
                <a:latin typeface="+mn-lt"/>
              </a:rPr>
              <a:t> </a:t>
            </a:r>
            <a:r>
              <a:rPr lang="en-US" sz="2000" dirty="0" err="1">
                <a:latin typeface="+mn-lt"/>
              </a:rPr>
              <a:t>operados</a:t>
            </a:r>
            <a:r>
              <a:rPr lang="en-US" sz="2000" dirty="0">
                <a:latin typeface="+mn-lt"/>
              </a:rPr>
              <a:t> </a:t>
            </a:r>
            <a:r>
              <a:rPr lang="en-US" sz="2000" dirty="0" err="1">
                <a:latin typeface="+mn-lt"/>
              </a:rPr>
              <a:t>eletricamente</a:t>
            </a:r>
            <a:r>
              <a:rPr lang="en-US" sz="2000" dirty="0">
                <a:latin typeface="+mn-lt"/>
              </a:rPr>
              <a:t>. São </a:t>
            </a:r>
            <a:r>
              <a:rPr lang="en-US" sz="2000" dirty="0" err="1">
                <a:latin typeface="+mn-lt"/>
              </a:rPr>
              <a:t>utilizados</a:t>
            </a:r>
            <a:r>
              <a:rPr lang="en-US" sz="2000" dirty="0">
                <a:latin typeface="+mn-lt"/>
              </a:rPr>
              <a:t> </a:t>
            </a:r>
            <a:r>
              <a:rPr lang="en-US" sz="2000" dirty="0" err="1">
                <a:latin typeface="+mn-lt"/>
              </a:rPr>
              <a:t>qunado</a:t>
            </a:r>
            <a:r>
              <a:rPr lang="en-US" sz="2000" dirty="0">
                <a:latin typeface="+mn-lt"/>
              </a:rPr>
              <a:t> é </a:t>
            </a:r>
            <a:r>
              <a:rPr lang="en-US" sz="2000" dirty="0" err="1">
                <a:latin typeface="+mn-lt"/>
              </a:rPr>
              <a:t>necessário</a:t>
            </a:r>
            <a:r>
              <a:rPr lang="en-US" sz="2000" dirty="0">
                <a:latin typeface="+mn-lt"/>
              </a:rPr>
              <a:t> </a:t>
            </a:r>
            <a:r>
              <a:rPr lang="en-US" sz="2000" dirty="0" err="1">
                <a:latin typeface="+mn-lt"/>
              </a:rPr>
              <a:t>controlar</a:t>
            </a:r>
            <a:r>
              <a:rPr lang="en-US" sz="2000" dirty="0">
                <a:latin typeface="+mn-lt"/>
              </a:rPr>
              <a:t> um </a:t>
            </a:r>
            <a:r>
              <a:rPr lang="en-US" sz="2000" dirty="0" err="1">
                <a:latin typeface="+mn-lt"/>
              </a:rPr>
              <a:t>circuito</a:t>
            </a:r>
            <a:r>
              <a:rPr lang="en-US" sz="2000" dirty="0">
                <a:latin typeface="+mn-lt"/>
              </a:rPr>
              <a:t> de </a:t>
            </a:r>
            <a:r>
              <a:rPr lang="en-US" sz="2000" dirty="0" err="1">
                <a:latin typeface="+mn-lt"/>
              </a:rPr>
              <a:t>qualquer</a:t>
            </a:r>
            <a:r>
              <a:rPr lang="en-US" sz="2000" dirty="0">
                <a:latin typeface="+mn-lt"/>
              </a:rPr>
              <a:t> </a:t>
            </a:r>
            <a:r>
              <a:rPr lang="en-US" sz="2000" dirty="0" err="1">
                <a:latin typeface="+mn-lt"/>
              </a:rPr>
              <a:t>potência</a:t>
            </a:r>
            <a:r>
              <a:rPr lang="en-US" sz="2000" dirty="0">
                <a:latin typeface="+mn-lt"/>
              </a:rPr>
              <a:t>  </a:t>
            </a:r>
            <a:r>
              <a:rPr lang="en-US" sz="2000" dirty="0" err="1">
                <a:latin typeface="+mn-lt"/>
              </a:rPr>
              <a:t>através</a:t>
            </a:r>
            <a:r>
              <a:rPr lang="en-US" sz="2000" dirty="0">
                <a:latin typeface="+mn-lt"/>
              </a:rPr>
              <a:t> de um </a:t>
            </a:r>
            <a:r>
              <a:rPr lang="en-US" sz="2000" dirty="0" err="1">
                <a:latin typeface="+mn-lt"/>
              </a:rPr>
              <a:t>sinal</a:t>
            </a:r>
            <a:r>
              <a:rPr lang="en-US" sz="2000" dirty="0">
                <a:latin typeface="+mn-lt"/>
              </a:rPr>
              <a:t> de </a:t>
            </a:r>
            <a:r>
              <a:rPr lang="en-US" sz="2000" dirty="0" err="1">
                <a:latin typeface="+mn-lt"/>
              </a:rPr>
              <a:t>potência</a:t>
            </a:r>
            <a:r>
              <a:rPr lang="en-US" sz="2000" dirty="0">
                <a:latin typeface="+mn-lt"/>
              </a:rPr>
              <a:t> minima, </a:t>
            </a:r>
            <a:r>
              <a:rPr lang="en-US" sz="2000" dirty="0" err="1">
                <a:latin typeface="+mn-lt"/>
              </a:rPr>
              <a:t>ou</a:t>
            </a:r>
            <a:r>
              <a:rPr lang="en-US" sz="2000" dirty="0">
                <a:latin typeface="+mn-lt"/>
              </a:rPr>
              <a:t> </a:t>
            </a:r>
            <a:r>
              <a:rPr lang="en-US" sz="2000" dirty="0" err="1">
                <a:latin typeface="+mn-lt"/>
              </a:rPr>
              <a:t>quando</a:t>
            </a:r>
            <a:r>
              <a:rPr lang="en-US" sz="2000" dirty="0">
                <a:latin typeface="+mn-lt"/>
              </a:rPr>
              <a:t> </a:t>
            </a:r>
            <a:r>
              <a:rPr lang="en-US" sz="2000" dirty="0" err="1">
                <a:latin typeface="+mn-lt"/>
              </a:rPr>
              <a:t>vários</a:t>
            </a:r>
            <a:r>
              <a:rPr lang="en-US" sz="2000" dirty="0">
                <a:latin typeface="+mn-lt"/>
              </a:rPr>
              <a:t> </a:t>
            </a:r>
            <a:r>
              <a:rPr lang="en-US" sz="2000" dirty="0" err="1">
                <a:latin typeface="+mn-lt"/>
              </a:rPr>
              <a:t>circuitos</a:t>
            </a:r>
            <a:r>
              <a:rPr lang="en-US" sz="2000" dirty="0">
                <a:latin typeface="+mn-lt"/>
              </a:rPr>
              <a:t> </a:t>
            </a:r>
            <a:r>
              <a:rPr lang="en-US" sz="2000" dirty="0" err="1">
                <a:latin typeface="+mn-lt"/>
              </a:rPr>
              <a:t>têm</a:t>
            </a:r>
            <a:r>
              <a:rPr lang="en-US" sz="2000" dirty="0">
                <a:latin typeface="+mn-lt"/>
              </a:rPr>
              <a:t> de ser </a:t>
            </a:r>
            <a:r>
              <a:rPr lang="en-US" sz="2000" dirty="0" err="1">
                <a:latin typeface="+mn-lt"/>
              </a:rPr>
              <a:t>controlados</a:t>
            </a:r>
            <a:r>
              <a:rPr lang="en-US" sz="2000" dirty="0">
                <a:latin typeface="+mn-lt"/>
              </a:rPr>
              <a:t> por </a:t>
            </a:r>
            <a:r>
              <a:rPr lang="en-US" sz="2000" dirty="0" err="1">
                <a:latin typeface="+mn-lt"/>
              </a:rPr>
              <a:t>qualquer</a:t>
            </a:r>
            <a:r>
              <a:rPr lang="en-US" sz="2000" dirty="0">
                <a:latin typeface="+mn-lt"/>
              </a:rPr>
              <a:t> outro </a:t>
            </a:r>
            <a:r>
              <a:rPr lang="en-US" sz="2000" dirty="0" err="1">
                <a:latin typeface="+mn-lt"/>
              </a:rPr>
              <a:t>sinal</a:t>
            </a:r>
            <a:r>
              <a:rPr lang="en-US" sz="2000" dirty="0">
                <a:latin typeface="+mn-lt"/>
              </a:rPr>
              <a:t>.</a:t>
            </a:r>
          </a:p>
          <a:p>
            <a:pPr>
              <a:lnSpc>
                <a:spcPct val="150000"/>
              </a:lnSpc>
            </a:pPr>
            <a:endParaRPr lang="en-US" dirty="0"/>
          </a:p>
          <a:p>
            <a:pPr algn="just">
              <a:lnSpc>
                <a:spcPct val="150000"/>
              </a:lnSpc>
            </a:pPr>
            <a:endParaRPr lang="en-US" dirty="0"/>
          </a:p>
        </p:txBody>
      </p:sp>
    </p:spTree>
    <p:extLst>
      <p:ext uri="{BB962C8B-B14F-4D97-AF65-F5344CB8AC3E}">
        <p14:creationId xmlns:p14="http://schemas.microsoft.com/office/powerpoint/2010/main" val="4424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n-US" sz="3200" dirty="0" err="1"/>
              <a:t>Famílias</a:t>
            </a:r>
            <a:r>
              <a:rPr lang="en-US" sz="3200" dirty="0"/>
              <a:t> de </a:t>
            </a:r>
            <a:r>
              <a:rPr lang="en-US" sz="3200" dirty="0" err="1"/>
              <a:t>Retransmissores</a:t>
            </a:r>
            <a:endParaRPr lang="el-GR" sz="32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a:t>
            </a:fld>
            <a:endParaRPr lang="el-GR" sz="1000" dirty="0"/>
          </a:p>
        </p:txBody>
      </p:sp>
      <p:sp>
        <p:nvSpPr>
          <p:cNvPr id="10" name="TextBox 9">
            <a:extLst>
              <a:ext uri="{FF2B5EF4-FFF2-40B4-BE49-F238E27FC236}">
                <a16:creationId xmlns:a16="http://schemas.microsoft.com/office/drawing/2014/main" id="{C8218BCC-788A-48C6-AFC0-C6540302E566}"/>
              </a:ext>
            </a:extLst>
          </p:cNvPr>
          <p:cNvSpPr txBox="1"/>
          <p:nvPr/>
        </p:nvSpPr>
        <p:spPr>
          <a:xfrm>
            <a:off x="393291" y="1114039"/>
            <a:ext cx="8293509" cy="3546805"/>
          </a:xfrm>
          <a:prstGeom prst="rect">
            <a:avLst/>
          </a:prstGeom>
          <a:noFill/>
        </p:spPr>
        <p:txBody>
          <a:bodyPr wrap="square" rtlCol="0">
            <a:spAutoFit/>
          </a:bodyPr>
          <a:lstStyle/>
          <a:p>
            <a:pPr algn="just">
              <a:lnSpc>
                <a:spcPct val="150000"/>
              </a:lnSpc>
            </a:pPr>
            <a:r>
              <a:rPr lang="en-US" dirty="0" err="1"/>
              <a:t>Existem</a:t>
            </a:r>
            <a:r>
              <a:rPr lang="en-US" dirty="0"/>
              <a:t> </a:t>
            </a:r>
            <a:r>
              <a:rPr lang="en-US" dirty="0" err="1"/>
              <a:t>retransmissores</a:t>
            </a:r>
            <a:r>
              <a:rPr lang="en-US" dirty="0"/>
              <a:t> de </a:t>
            </a:r>
            <a:r>
              <a:rPr lang="en-US" dirty="0" err="1"/>
              <a:t>muitas</a:t>
            </a:r>
            <a:r>
              <a:rPr lang="en-US" dirty="0"/>
              <a:t> e </a:t>
            </a:r>
            <a:r>
              <a:rPr lang="en-US" dirty="0" err="1"/>
              <a:t>variadas</a:t>
            </a:r>
            <a:r>
              <a:rPr lang="en-US" dirty="0"/>
              <a:t> </a:t>
            </a:r>
            <a:r>
              <a:rPr lang="en-US" dirty="0" err="1"/>
              <a:t>formas</a:t>
            </a:r>
            <a:r>
              <a:rPr lang="en-US" dirty="0"/>
              <a:t> (por </a:t>
            </a:r>
            <a:r>
              <a:rPr lang="en-US" dirty="0" err="1"/>
              <a:t>exemplo</a:t>
            </a:r>
            <a:r>
              <a:rPr lang="en-US" dirty="0"/>
              <a:t>, “mini” – </a:t>
            </a:r>
            <a:r>
              <a:rPr lang="en-US" dirty="0" err="1"/>
              <a:t>ou</a:t>
            </a:r>
            <a:r>
              <a:rPr lang="en-US" dirty="0"/>
              <a:t> PCB – </a:t>
            </a:r>
            <a:r>
              <a:rPr lang="en-US" dirty="0" err="1"/>
              <a:t>retransmissores</a:t>
            </a:r>
            <a:r>
              <a:rPr lang="en-US" dirty="0"/>
              <a:t>, </a:t>
            </a:r>
            <a:r>
              <a:rPr lang="en-US" dirty="0" err="1"/>
              <a:t>retransmissores</a:t>
            </a:r>
            <a:r>
              <a:rPr lang="en-US" dirty="0"/>
              <a:t> </a:t>
            </a:r>
            <a:r>
              <a:rPr lang="en-US" dirty="0" err="1"/>
              <a:t>automobilísticos</a:t>
            </a:r>
            <a:r>
              <a:rPr lang="en-US" dirty="0"/>
              <a:t>, </a:t>
            </a:r>
            <a:r>
              <a:rPr lang="en-US" dirty="0" err="1"/>
              <a:t>retransmissores</a:t>
            </a:r>
            <a:r>
              <a:rPr lang="en-US" dirty="0"/>
              <a:t> </a:t>
            </a:r>
            <a:r>
              <a:rPr lang="en-US" dirty="0" err="1"/>
              <a:t>industriais</a:t>
            </a:r>
            <a:r>
              <a:rPr lang="en-US" dirty="0"/>
              <a:t>, etc.) mas as </a:t>
            </a:r>
            <a:r>
              <a:rPr lang="en-US" dirty="0" err="1"/>
              <a:t>famílias</a:t>
            </a:r>
            <a:r>
              <a:rPr lang="en-US" dirty="0"/>
              <a:t> </a:t>
            </a:r>
            <a:r>
              <a:rPr lang="en-US" dirty="0" err="1"/>
              <a:t>principais</a:t>
            </a:r>
            <a:r>
              <a:rPr lang="en-US" dirty="0"/>
              <a:t>, </a:t>
            </a:r>
            <a:r>
              <a:rPr lang="en-US" dirty="0" err="1"/>
              <a:t>caracterizadas</a:t>
            </a:r>
            <a:r>
              <a:rPr lang="en-US" dirty="0"/>
              <a:t> </a:t>
            </a:r>
            <a:r>
              <a:rPr lang="en-US" dirty="0" err="1"/>
              <a:t>pelo</a:t>
            </a:r>
            <a:r>
              <a:rPr lang="en-US" dirty="0"/>
              <a:t> </a:t>
            </a:r>
            <a:r>
              <a:rPr lang="en-US" dirty="0" err="1"/>
              <a:t>tipo</a:t>
            </a:r>
            <a:r>
              <a:rPr lang="en-US" dirty="0"/>
              <a:t> de </a:t>
            </a:r>
            <a:r>
              <a:rPr lang="en-US" dirty="0" err="1"/>
              <a:t>interruptor</a:t>
            </a:r>
            <a:r>
              <a:rPr lang="en-US" dirty="0"/>
              <a:t> que </a:t>
            </a:r>
            <a:r>
              <a:rPr lang="en-US" dirty="0" err="1"/>
              <a:t>utilizam</a:t>
            </a:r>
            <a:r>
              <a:rPr lang="en-US" dirty="0"/>
              <a:t>, </a:t>
            </a:r>
            <a:r>
              <a:rPr lang="en-US" dirty="0" err="1"/>
              <a:t>são</a:t>
            </a:r>
            <a:r>
              <a:rPr lang="en-US" dirty="0"/>
              <a:t> </a:t>
            </a:r>
            <a:r>
              <a:rPr lang="en-US" dirty="0" err="1"/>
              <a:t>apenas</a:t>
            </a:r>
            <a:r>
              <a:rPr lang="en-US" dirty="0"/>
              <a:t> </a:t>
            </a:r>
            <a:r>
              <a:rPr lang="en-US" dirty="0" err="1"/>
              <a:t>duas</a:t>
            </a:r>
            <a:r>
              <a:rPr lang="en-US" dirty="0"/>
              <a:t>.</a:t>
            </a:r>
          </a:p>
          <a:p>
            <a:pPr algn="just">
              <a:lnSpc>
                <a:spcPct val="150000"/>
              </a:lnSpc>
            </a:pPr>
            <a:endParaRPr lang="en-US" dirty="0"/>
          </a:p>
          <a:p>
            <a:pPr lvl="1" algn="just">
              <a:lnSpc>
                <a:spcPct val="150000"/>
              </a:lnSpc>
            </a:pPr>
            <a:r>
              <a:rPr lang="en-US" dirty="0"/>
              <a:t>1. </a:t>
            </a:r>
            <a:r>
              <a:rPr lang="en-US" b="1" dirty="0" err="1"/>
              <a:t>Retransmissores</a:t>
            </a:r>
            <a:r>
              <a:rPr lang="en-US" b="1" dirty="0"/>
              <a:t> electro-</a:t>
            </a:r>
            <a:r>
              <a:rPr lang="en-US" b="1" dirty="0" err="1"/>
              <a:t>mecânicos</a:t>
            </a:r>
            <a:endParaRPr lang="en-US" b="1" dirty="0"/>
          </a:p>
          <a:p>
            <a:pPr lvl="1" algn="just">
              <a:lnSpc>
                <a:spcPct val="150000"/>
              </a:lnSpc>
            </a:pPr>
            <a:endParaRPr lang="en-US" dirty="0"/>
          </a:p>
          <a:p>
            <a:pPr lvl="1">
              <a:lnSpc>
                <a:spcPct val="150000"/>
              </a:lnSpc>
            </a:pPr>
            <a:r>
              <a:rPr lang="en-US" dirty="0"/>
              <a:t>2. </a:t>
            </a:r>
            <a:r>
              <a:rPr lang="en-US" b="1" dirty="0" err="1"/>
              <a:t>Retransmissores</a:t>
            </a:r>
            <a:r>
              <a:rPr lang="en-US" b="1" dirty="0"/>
              <a:t> de </a:t>
            </a:r>
            <a:r>
              <a:rPr lang="en-US" b="1" dirty="0" err="1"/>
              <a:t>estado</a:t>
            </a:r>
            <a:r>
              <a:rPr lang="en-US" b="1" dirty="0"/>
              <a:t> </a:t>
            </a:r>
            <a:r>
              <a:rPr lang="en-US" b="1" dirty="0" err="1"/>
              <a:t>sólido</a:t>
            </a:r>
            <a:endParaRPr lang="en-US" b="1" dirty="0"/>
          </a:p>
        </p:txBody>
      </p:sp>
    </p:spTree>
    <p:extLst>
      <p:ext uri="{BB962C8B-B14F-4D97-AF65-F5344CB8AC3E}">
        <p14:creationId xmlns:p14="http://schemas.microsoft.com/office/powerpoint/2010/main" val="3473722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n-US" sz="3200" dirty="0" err="1"/>
              <a:t>Retransmissores</a:t>
            </a:r>
            <a:r>
              <a:rPr lang="en-US" sz="3200" dirty="0"/>
              <a:t> </a:t>
            </a:r>
            <a:r>
              <a:rPr lang="en-US" sz="3200" dirty="0" err="1"/>
              <a:t>Electromecânicos</a:t>
            </a:r>
            <a:endParaRPr lang="el-GR" sz="32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5</a:t>
            </a:fld>
            <a:endParaRPr lang="el-GR" sz="1000" dirty="0"/>
          </a:p>
        </p:txBody>
      </p:sp>
      <p:sp>
        <p:nvSpPr>
          <p:cNvPr id="10" name="TextBox 9">
            <a:extLst>
              <a:ext uri="{FF2B5EF4-FFF2-40B4-BE49-F238E27FC236}">
                <a16:creationId xmlns:a16="http://schemas.microsoft.com/office/drawing/2014/main" id="{C8218BCC-788A-48C6-AFC0-C6540302E566}"/>
              </a:ext>
            </a:extLst>
          </p:cNvPr>
          <p:cNvSpPr txBox="1"/>
          <p:nvPr/>
        </p:nvSpPr>
        <p:spPr>
          <a:xfrm>
            <a:off x="393291" y="1114039"/>
            <a:ext cx="8293509" cy="2363211"/>
          </a:xfrm>
          <a:prstGeom prst="rect">
            <a:avLst/>
          </a:prstGeom>
          <a:noFill/>
        </p:spPr>
        <p:txBody>
          <a:bodyPr wrap="square" rtlCol="0">
            <a:spAutoFit/>
          </a:bodyPr>
          <a:lstStyle/>
          <a:p>
            <a:pPr algn="just"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r>
              <a:rPr lang="pt-PT" sz="2000" dirty="0">
                <a:latin typeface="+mn-lt"/>
              </a:rPr>
              <a:t>Baseados na lei da indução eletromagnética de Faraday.</a:t>
            </a:r>
          </a:p>
          <a:p>
            <a:pPr marL="269875" indent="-269875" algn="just" eaLnBrk="0" hangingPunct="0">
              <a:lnSpc>
                <a:spcPct val="110000"/>
              </a:lnSpc>
              <a:spcBef>
                <a:spcPts val="480"/>
              </a:spcBef>
              <a:buFont typeface="Wingdings" pitchFamily="2" charset="2"/>
              <a:buChar char="§"/>
            </a:pPr>
            <a:r>
              <a:rPr lang="pt-PT" sz="2000" dirty="0">
                <a:latin typeface="+mn-lt"/>
              </a:rPr>
              <a:t>Desenvolvidos inicialmente em 1833 (o primeiro tipo de retransmissor).</a:t>
            </a:r>
          </a:p>
          <a:p>
            <a:pPr marL="269875" indent="-269875" algn="just" eaLnBrk="0" hangingPunct="0">
              <a:lnSpc>
                <a:spcPct val="110000"/>
              </a:lnSpc>
              <a:spcBef>
                <a:spcPts val="480"/>
              </a:spcBef>
              <a:buFont typeface="Wingdings" pitchFamily="2" charset="2"/>
              <a:buChar char="§"/>
            </a:pPr>
            <a:r>
              <a:rPr lang="pt-PT" sz="2000" dirty="0">
                <a:latin typeface="+mn-lt"/>
              </a:rPr>
              <a:t>Um eletroimã opera o interruptor.</a:t>
            </a:r>
          </a:p>
          <a:p>
            <a:pPr marL="269875" indent="-269875" algn="just" eaLnBrk="0" hangingPunct="0">
              <a:lnSpc>
                <a:spcPct val="110000"/>
              </a:lnSpc>
              <a:spcBef>
                <a:spcPts val="480"/>
              </a:spcBef>
              <a:buFont typeface="Wingdings" pitchFamily="2" charset="2"/>
              <a:buChar char="§"/>
            </a:pPr>
            <a:r>
              <a:rPr lang="pt-PT" sz="2000" dirty="0">
                <a:latin typeface="+mn-lt"/>
              </a:rPr>
              <a:t>Como não há contacto entre a bobina e a chave, a carga é eletricamente isolada do circuito de controlo.</a:t>
            </a:r>
            <a:endParaRPr lang="en-US" sz="2000" dirty="0">
              <a:latin typeface="+mn-lt"/>
            </a:endParaRPr>
          </a:p>
        </p:txBody>
      </p:sp>
    </p:spTree>
    <p:extLst>
      <p:ext uri="{BB962C8B-B14F-4D97-AF65-F5344CB8AC3E}">
        <p14:creationId xmlns:p14="http://schemas.microsoft.com/office/powerpoint/2010/main" val="259051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6</a:t>
            </a:fld>
            <a:endParaRPr lang="el-GR" sz="1000" dirty="0"/>
          </a:p>
        </p:txBody>
      </p:sp>
      <p:sp>
        <p:nvSpPr>
          <p:cNvPr id="13" name="TextBox 12">
            <a:extLst>
              <a:ext uri="{FF2B5EF4-FFF2-40B4-BE49-F238E27FC236}">
                <a16:creationId xmlns:a16="http://schemas.microsoft.com/office/drawing/2014/main" id="{EDE4A1B9-E97D-4C3C-A376-E11E3AA4C66D}"/>
              </a:ext>
            </a:extLst>
          </p:cNvPr>
          <p:cNvSpPr txBox="1"/>
          <p:nvPr/>
        </p:nvSpPr>
        <p:spPr>
          <a:xfrm>
            <a:off x="261789" y="769026"/>
            <a:ext cx="7733049" cy="677108"/>
          </a:xfrm>
          <a:prstGeom prst="rect">
            <a:avLst/>
          </a:prstGeom>
          <a:solidFill>
            <a:schemeClr val="bg1"/>
          </a:solidFill>
          <a:ln w="38100">
            <a:solidFill>
              <a:schemeClr val="accent1"/>
            </a:solidFill>
          </a:ln>
        </p:spPr>
        <p:txBody>
          <a:bodyPr wrap="square" rtlCol="0">
            <a:spAutoFit/>
          </a:bodyPr>
          <a:lstStyle/>
          <a:p>
            <a:pPr algn="ctr"/>
            <a:r>
              <a:rPr lang="en-US" dirty="0" err="1">
                <a:solidFill>
                  <a:schemeClr val="accent1"/>
                </a:solidFill>
              </a:rPr>
              <a:t>Componentes</a:t>
            </a:r>
            <a:r>
              <a:rPr lang="en-US" dirty="0">
                <a:solidFill>
                  <a:schemeClr val="accent1"/>
                </a:solidFill>
              </a:rPr>
              <a:t> de um</a:t>
            </a:r>
          </a:p>
          <a:p>
            <a:pPr algn="ctr"/>
            <a:r>
              <a:rPr lang="en-US" dirty="0" err="1">
                <a:solidFill>
                  <a:schemeClr val="accent1"/>
                </a:solidFill>
              </a:rPr>
              <a:t>Retransmissor</a:t>
            </a:r>
            <a:r>
              <a:rPr lang="en-US" dirty="0">
                <a:solidFill>
                  <a:schemeClr val="accent1"/>
                </a:solidFill>
              </a:rPr>
              <a:t> </a:t>
            </a:r>
            <a:r>
              <a:rPr lang="en-US" dirty="0" err="1">
                <a:solidFill>
                  <a:schemeClr val="accent1"/>
                </a:solidFill>
              </a:rPr>
              <a:t>Electromecânico</a:t>
            </a:r>
            <a:endParaRPr lang="en-US" dirty="0">
              <a:solidFill>
                <a:schemeClr val="accent1"/>
              </a:solidFill>
            </a:endParaRPr>
          </a:p>
        </p:txBody>
      </p:sp>
      <p:grpSp>
        <p:nvGrpSpPr>
          <p:cNvPr id="2" name="Ομάδα 1">
            <a:extLst>
              <a:ext uri="{FF2B5EF4-FFF2-40B4-BE49-F238E27FC236}">
                <a16:creationId xmlns:a16="http://schemas.microsoft.com/office/drawing/2014/main" id="{4A6D7A30-1FAE-4C46-880B-D47A321841E9}"/>
              </a:ext>
            </a:extLst>
          </p:cNvPr>
          <p:cNvGrpSpPr/>
          <p:nvPr/>
        </p:nvGrpSpPr>
        <p:grpSpPr>
          <a:xfrm>
            <a:off x="129358" y="1632867"/>
            <a:ext cx="8257897" cy="4419838"/>
            <a:chOff x="-176096" y="1666364"/>
            <a:chExt cx="8676272" cy="4525557"/>
          </a:xfrm>
        </p:grpSpPr>
        <p:pic>
          <p:nvPicPr>
            <p:cNvPr id="12" name="Εικόνα 11">
              <a:extLst>
                <a:ext uri="{FF2B5EF4-FFF2-40B4-BE49-F238E27FC236}">
                  <a16:creationId xmlns:a16="http://schemas.microsoft.com/office/drawing/2014/main" id="{C2A58C86-29B8-450D-B810-C232CEC78A3D}"/>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7890"/>
            <a:stretch/>
          </p:blipFill>
          <p:spPr>
            <a:xfrm>
              <a:off x="-176096" y="1666364"/>
              <a:ext cx="8676272" cy="4525557"/>
            </a:xfrm>
            <a:prstGeom prst="rect">
              <a:avLst/>
            </a:prstGeom>
          </p:spPr>
        </p:pic>
        <p:sp>
          <p:nvSpPr>
            <p:cNvPr id="14" name="TextBox 13">
              <a:extLst>
                <a:ext uri="{FF2B5EF4-FFF2-40B4-BE49-F238E27FC236}">
                  <a16:creationId xmlns:a16="http://schemas.microsoft.com/office/drawing/2014/main" id="{6A2A2846-8ADF-4019-8FF6-8EC4D8C9BBF3}"/>
                </a:ext>
              </a:extLst>
            </p:cNvPr>
            <p:cNvSpPr txBox="1"/>
            <p:nvPr/>
          </p:nvSpPr>
          <p:spPr>
            <a:xfrm>
              <a:off x="6703136" y="2608248"/>
              <a:ext cx="579690" cy="276999"/>
            </a:xfrm>
            <a:prstGeom prst="rect">
              <a:avLst/>
            </a:prstGeom>
            <a:noFill/>
          </p:spPr>
          <p:txBody>
            <a:bodyPr wrap="none" rtlCol="0">
              <a:spAutoFit/>
            </a:bodyPr>
            <a:lstStyle/>
            <a:p>
              <a:r>
                <a:rPr lang="en-US" sz="1200" dirty="0"/>
                <a:t>COM</a:t>
              </a:r>
            </a:p>
          </p:txBody>
        </p:sp>
        <p:sp>
          <p:nvSpPr>
            <p:cNvPr id="15" name="TextBox 14">
              <a:extLst>
                <a:ext uri="{FF2B5EF4-FFF2-40B4-BE49-F238E27FC236}">
                  <a16:creationId xmlns:a16="http://schemas.microsoft.com/office/drawing/2014/main" id="{D01955C7-1F02-4D34-AFA3-6598954DD330}"/>
                </a:ext>
              </a:extLst>
            </p:cNvPr>
            <p:cNvSpPr txBox="1"/>
            <p:nvPr/>
          </p:nvSpPr>
          <p:spPr>
            <a:xfrm>
              <a:off x="6703136" y="2926549"/>
              <a:ext cx="449065" cy="276999"/>
            </a:xfrm>
            <a:prstGeom prst="rect">
              <a:avLst/>
            </a:prstGeom>
            <a:noFill/>
          </p:spPr>
          <p:txBody>
            <a:bodyPr wrap="none" rtlCol="0">
              <a:spAutoFit/>
            </a:bodyPr>
            <a:lstStyle/>
            <a:p>
              <a:r>
                <a:rPr lang="en-US" sz="1200" dirty="0"/>
                <a:t>NO</a:t>
              </a:r>
            </a:p>
          </p:txBody>
        </p:sp>
        <p:sp>
          <p:nvSpPr>
            <p:cNvPr id="16" name="TextBox 15">
              <a:extLst>
                <a:ext uri="{FF2B5EF4-FFF2-40B4-BE49-F238E27FC236}">
                  <a16:creationId xmlns:a16="http://schemas.microsoft.com/office/drawing/2014/main" id="{7C62D82D-8C0B-424D-87BB-B2E488CDA4B8}"/>
                </a:ext>
              </a:extLst>
            </p:cNvPr>
            <p:cNvSpPr txBox="1"/>
            <p:nvPr/>
          </p:nvSpPr>
          <p:spPr>
            <a:xfrm>
              <a:off x="6715237" y="2289947"/>
              <a:ext cx="424863" cy="276999"/>
            </a:xfrm>
            <a:prstGeom prst="rect">
              <a:avLst/>
            </a:prstGeom>
            <a:noFill/>
          </p:spPr>
          <p:txBody>
            <a:bodyPr wrap="none" rtlCol="0">
              <a:spAutoFit/>
            </a:bodyPr>
            <a:lstStyle/>
            <a:p>
              <a:r>
                <a:rPr lang="en-US" sz="1200" dirty="0"/>
                <a:t>NC</a:t>
              </a:r>
            </a:p>
          </p:txBody>
        </p:sp>
        <p:sp>
          <p:nvSpPr>
            <p:cNvPr id="17" name="TextBox 16">
              <a:extLst>
                <a:ext uri="{FF2B5EF4-FFF2-40B4-BE49-F238E27FC236}">
                  <a16:creationId xmlns:a16="http://schemas.microsoft.com/office/drawing/2014/main" id="{DFA1768B-77C8-4BB9-A92F-71879CB254EA}"/>
                </a:ext>
              </a:extLst>
            </p:cNvPr>
            <p:cNvSpPr txBox="1"/>
            <p:nvPr/>
          </p:nvSpPr>
          <p:spPr>
            <a:xfrm>
              <a:off x="1400883" y="5647983"/>
              <a:ext cx="579690" cy="276999"/>
            </a:xfrm>
            <a:prstGeom prst="rect">
              <a:avLst/>
            </a:prstGeom>
            <a:noFill/>
          </p:spPr>
          <p:txBody>
            <a:bodyPr wrap="none" rtlCol="0">
              <a:spAutoFit/>
            </a:bodyPr>
            <a:lstStyle/>
            <a:p>
              <a:r>
                <a:rPr lang="en-US" sz="1200" dirty="0"/>
                <a:t>COM</a:t>
              </a:r>
            </a:p>
          </p:txBody>
        </p:sp>
        <p:sp>
          <p:nvSpPr>
            <p:cNvPr id="18" name="TextBox 17">
              <a:extLst>
                <a:ext uri="{FF2B5EF4-FFF2-40B4-BE49-F238E27FC236}">
                  <a16:creationId xmlns:a16="http://schemas.microsoft.com/office/drawing/2014/main" id="{F6376112-DC3E-4BF8-BF79-3431EC83060A}"/>
                </a:ext>
              </a:extLst>
            </p:cNvPr>
            <p:cNvSpPr txBox="1"/>
            <p:nvPr/>
          </p:nvSpPr>
          <p:spPr>
            <a:xfrm>
              <a:off x="6798361" y="5739052"/>
              <a:ext cx="449065" cy="276999"/>
            </a:xfrm>
            <a:prstGeom prst="rect">
              <a:avLst/>
            </a:prstGeom>
            <a:noFill/>
          </p:spPr>
          <p:txBody>
            <a:bodyPr wrap="none" rtlCol="0">
              <a:spAutoFit/>
            </a:bodyPr>
            <a:lstStyle/>
            <a:p>
              <a:r>
                <a:rPr lang="en-US" sz="1200" dirty="0"/>
                <a:t>NO</a:t>
              </a:r>
            </a:p>
          </p:txBody>
        </p:sp>
        <p:sp>
          <p:nvSpPr>
            <p:cNvPr id="19" name="TextBox 18">
              <a:extLst>
                <a:ext uri="{FF2B5EF4-FFF2-40B4-BE49-F238E27FC236}">
                  <a16:creationId xmlns:a16="http://schemas.microsoft.com/office/drawing/2014/main" id="{ACB355C2-6DF2-4B57-B0B5-F89F9E6D606F}"/>
                </a:ext>
              </a:extLst>
            </p:cNvPr>
            <p:cNvSpPr txBox="1"/>
            <p:nvPr/>
          </p:nvSpPr>
          <p:spPr>
            <a:xfrm>
              <a:off x="7663015" y="5750080"/>
              <a:ext cx="424863" cy="276999"/>
            </a:xfrm>
            <a:prstGeom prst="rect">
              <a:avLst/>
            </a:prstGeom>
            <a:noFill/>
          </p:spPr>
          <p:txBody>
            <a:bodyPr wrap="none" rtlCol="0">
              <a:spAutoFit/>
            </a:bodyPr>
            <a:lstStyle/>
            <a:p>
              <a:r>
                <a:rPr lang="en-US" sz="1200" dirty="0"/>
                <a:t>NC</a:t>
              </a:r>
            </a:p>
          </p:txBody>
        </p:sp>
        <p:sp>
          <p:nvSpPr>
            <p:cNvPr id="20" name="TextBox 19">
              <a:extLst>
                <a:ext uri="{FF2B5EF4-FFF2-40B4-BE49-F238E27FC236}">
                  <a16:creationId xmlns:a16="http://schemas.microsoft.com/office/drawing/2014/main" id="{D153A65B-4D19-4CED-852D-AA1D1E1AC2AD}"/>
                </a:ext>
              </a:extLst>
            </p:cNvPr>
            <p:cNvSpPr txBox="1"/>
            <p:nvPr/>
          </p:nvSpPr>
          <p:spPr>
            <a:xfrm>
              <a:off x="2931836" y="5647983"/>
              <a:ext cx="546177" cy="276999"/>
            </a:xfrm>
            <a:prstGeom prst="rect">
              <a:avLst/>
            </a:prstGeom>
            <a:noFill/>
          </p:spPr>
          <p:txBody>
            <a:bodyPr wrap="none" rtlCol="0">
              <a:spAutoFit/>
            </a:bodyPr>
            <a:lstStyle/>
            <a:p>
              <a:r>
                <a:rPr lang="en-US" sz="1200" dirty="0"/>
                <a:t>COIL</a:t>
              </a:r>
            </a:p>
          </p:txBody>
        </p:sp>
      </p:grpSp>
      <p:sp>
        <p:nvSpPr>
          <p:cNvPr id="26" name="Τίτλος 1">
            <a:extLst>
              <a:ext uri="{FF2B5EF4-FFF2-40B4-BE49-F238E27FC236}">
                <a16:creationId xmlns:a16="http://schemas.microsoft.com/office/drawing/2014/main" id="{E4EB8937-E210-4FE3-8BAA-2FE8DB3F17D5}"/>
              </a:ext>
            </a:extLst>
          </p:cNvPr>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n-US" sz="3200" dirty="0" err="1"/>
              <a:t>Retransmissores</a:t>
            </a:r>
            <a:r>
              <a:rPr lang="en-US" sz="3200" dirty="0"/>
              <a:t> </a:t>
            </a:r>
            <a:r>
              <a:rPr lang="en-US" sz="3200" dirty="0" err="1"/>
              <a:t>Electromecânicos</a:t>
            </a:r>
            <a:endParaRPr lang="el-GR" sz="3200" dirty="0"/>
          </a:p>
        </p:txBody>
      </p:sp>
    </p:spTree>
    <p:extLst>
      <p:ext uri="{BB962C8B-B14F-4D97-AF65-F5344CB8AC3E}">
        <p14:creationId xmlns:p14="http://schemas.microsoft.com/office/powerpoint/2010/main" val="281463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n-US" sz="3200" dirty="0" err="1"/>
              <a:t>Contactos</a:t>
            </a:r>
            <a:r>
              <a:rPr lang="en-US" sz="3200" dirty="0"/>
              <a:t> de </a:t>
            </a:r>
            <a:r>
              <a:rPr lang="en-US" sz="3200" dirty="0" err="1"/>
              <a:t>Retransmissores</a:t>
            </a:r>
            <a:r>
              <a:rPr lang="en-US" sz="3200" dirty="0"/>
              <a:t> &amp; </a:t>
            </a:r>
            <a:r>
              <a:rPr lang="en-US" sz="3200" dirty="0" err="1"/>
              <a:t>Terminais</a:t>
            </a:r>
            <a:endParaRPr lang="el-GR" sz="32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7</a:t>
            </a:fld>
            <a:endParaRPr lang="el-GR" sz="1000" dirty="0"/>
          </a:p>
        </p:txBody>
      </p:sp>
      <p:sp>
        <p:nvSpPr>
          <p:cNvPr id="10" name="TextBox 9">
            <a:extLst>
              <a:ext uri="{FF2B5EF4-FFF2-40B4-BE49-F238E27FC236}">
                <a16:creationId xmlns:a16="http://schemas.microsoft.com/office/drawing/2014/main" id="{C8218BCC-788A-48C6-AFC0-C6540302E566}"/>
              </a:ext>
            </a:extLst>
          </p:cNvPr>
          <p:cNvSpPr txBox="1"/>
          <p:nvPr/>
        </p:nvSpPr>
        <p:spPr>
          <a:xfrm>
            <a:off x="393291" y="1114039"/>
            <a:ext cx="8293509" cy="3985386"/>
          </a:xfrm>
          <a:prstGeom prst="rect">
            <a:avLst/>
          </a:prstGeom>
          <a:noFill/>
        </p:spPr>
        <p:txBody>
          <a:bodyPr wrap="square" rtlCol="0">
            <a:spAutoFit/>
          </a:bodyPr>
          <a:lstStyle/>
          <a:p>
            <a:pPr marL="984250" indent="-984250" algn="just">
              <a:lnSpc>
                <a:spcPct val="150000"/>
              </a:lnSpc>
            </a:pPr>
            <a:r>
              <a:rPr lang="en-US" b="1" dirty="0"/>
              <a:t>COIL:	</a:t>
            </a:r>
            <a:r>
              <a:rPr lang="pt-PT" dirty="0"/>
              <a:t>Terminais da bobina. Normalmente, as bobinas dos retransmissores eletromecânicos não têm polaridade</a:t>
            </a:r>
            <a:r>
              <a:rPr lang="en-US" dirty="0"/>
              <a:t>. </a:t>
            </a:r>
          </a:p>
          <a:p>
            <a:pPr marL="984250" indent="-984250" algn="just">
              <a:lnSpc>
                <a:spcPct val="150000"/>
              </a:lnSpc>
            </a:pPr>
            <a:r>
              <a:rPr lang="en-US" b="1" dirty="0"/>
              <a:t>COM:	</a:t>
            </a:r>
            <a:r>
              <a:rPr lang="pt-PT" dirty="0"/>
              <a:t>Significa “Comum”. Um contacto que esteja ligado a NC ou a NO, mas não a ambos ao mesmo tempo. </a:t>
            </a:r>
          </a:p>
          <a:p>
            <a:pPr marL="984250" indent="-984250" algn="just">
              <a:lnSpc>
                <a:spcPct val="150000"/>
              </a:lnSpc>
            </a:pPr>
            <a:r>
              <a:rPr lang="en-US" b="1" dirty="0"/>
              <a:t>NC:</a:t>
            </a:r>
            <a:r>
              <a:rPr lang="en-US" dirty="0"/>
              <a:t>	</a:t>
            </a:r>
            <a:r>
              <a:rPr lang="pt-PT" dirty="0"/>
              <a:t>Significa "Normalmente Fechado". Ligado ao COM quando não há energia aplicada à bobina</a:t>
            </a:r>
            <a:r>
              <a:rPr lang="en-US" dirty="0"/>
              <a:t>. </a:t>
            </a:r>
            <a:endParaRPr lang="el-GR" dirty="0"/>
          </a:p>
          <a:p>
            <a:pPr marL="984250" indent="-984250" algn="just">
              <a:lnSpc>
                <a:spcPct val="150000"/>
              </a:lnSpc>
            </a:pPr>
            <a:r>
              <a:rPr lang="en-US" b="1" dirty="0"/>
              <a:t>NO:</a:t>
            </a:r>
            <a:r>
              <a:rPr lang="en-US" dirty="0"/>
              <a:t>	</a:t>
            </a:r>
            <a:r>
              <a:rPr lang="pt-PT" dirty="0"/>
              <a:t>Significa “Normalmente Aberto”. Flutuando quando não há energia aplicada à bobina. Ligado ao COM quando existe corrente adequada a correr pela bobina.</a:t>
            </a:r>
            <a:endParaRPr lang="en-US" b="1" dirty="0"/>
          </a:p>
        </p:txBody>
      </p:sp>
    </p:spTree>
    <p:extLst>
      <p:ext uri="{BB962C8B-B14F-4D97-AF65-F5344CB8AC3E}">
        <p14:creationId xmlns:p14="http://schemas.microsoft.com/office/powerpoint/2010/main" val="158775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Autofit/>
          </a:bodyPr>
          <a:lstStyle>
            <a:lvl1pPr defTabSz="914400" eaLnBrk="1" latinLnBrk="0" hangingPunct="1">
              <a:buNone/>
              <a:defRPr sz="3600">
                <a:latin typeface="+mj-lt"/>
                <a:ea typeface="+mj-ea"/>
                <a:cs typeface="+mj-cs"/>
              </a:defRPr>
            </a:lvl1pPr>
          </a:lstStyle>
          <a:p>
            <a:r>
              <a:rPr lang="en-US" sz="2800" dirty="0"/>
              <a:t>Interface de </a:t>
            </a:r>
            <a:r>
              <a:rPr lang="en-US" sz="2800" dirty="0" err="1"/>
              <a:t>Retransmissores</a:t>
            </a:r>
            <a:r>
              <a:rPr lang="en-US" sz="2800" dirty="0"/>
              <a:t> </a:t>
            </a:r>
            <a:r>
              <a:rPr lang="en-US" sz="2800" dirty="0" err="1"/>
              <a:t>Electromecânicos</a:t>
            </a:r>
            <a:r>
              <a:rPr lang="en-US" sz="2800" dirty="0"/>
              <a:t> com MCUs</a:t>
            </a:r>
            <a:endParaRPr lang="el-GR" sz="28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8</a:t>
            </a:fld>
            <a:endParaRPr lang="el-GR" sz="1000" dirty="0"/>
          </a:p>
        </p:txBody>
      </p:sp>
      <p:sp>
        <p:nvSpPr>
          <p:cNvPr id="10" name="TextBox 9">
            <a:extLst>
              <a:ext uri="{FF2B5EF4-FFF2-40B4-BE49-F238E27FC236}">
                <a16:creationId xmlns:a16="http://schemas.microsoft.com/office/drawing/2014/main" id="{C8218BCC-788A-48C6-AFC0-C6540302E566}"/>
              </a:ext>
            </a:extLst>
          </p:cNvPr>
          <p:cNvSpPr txBox="1"/>
          <p:nvPr/>
        </p:nvSpPr>
        <p:spPr>
          <a:xfrm>
            <a:off x="393291" y="1114039"/>
            <a:ext cx="8293509" cy="3589188"/>
          </a:xfrm>
          <a:prstGeom prst="rect">
            <a:avLst/>
          </a:prstGeom>
          <a:noFill/>
        </p:spPr>
        <p:txBody>
          <a:bodyPr wrap="square" rtlCol="0">
            <a:spAutoFit/>
          </a:bodyPr>
          <a:lstStyle/>
          <a:p>
            <a:pPr marL="269875" indent="-269875" algn="just" eaLnBrk="0" hangingPunct="0">
              <a:lnSpc>
                <a:spcPct val="110000"/>
              </a:lnSpc>
              <a:spcBef>
                <a:spcPts val="480"/>
              </a:spcBef>
              <a:buFont typeface="Wingdings" pitchFamily="2" charset="2"/>
              <a:buChar char="§"/>
            </a:pPr>
            <a:r>
              <a:rPr lang="pt-PT" sz="2000" dirty="0">
                <a:latin typeface="+mn-lt"/>
              </a:rPr>
              <a:t>Os retransmissores eletromecânicos têm requisitos específicos de voltagem e de potência para que o seu comutador seja acionado com sucesso</a:t>
            </a:r>
            <a:r>
              <a:rPr lang="en-US" sz="2000" dirty="0">
                <a:latin typeface="+mn-lt"/>
              </a:rPr>
              <a:t>. </a:t>
            </a:r>
            <a:r>
              <a:rPr lang="en-US" sz="2000" dirty="0" err="1">
                <a:latin typeface="+mn-lt"/>
              </a:rPr>
              <a:t>Os</a:t>
            </a:r>
            <a:r>
              <a:rPr lang="en-US" sz="2000" dirty="0">
                <a:latin typeface="+mn-lt"/>
              </a:rPr>
              <a:t> </a:t>
            </a:r>
            <a:r>
              <a:rPr lang="en-US" sz="2000" dirty="0" err="1">
                <a:latin typeface="+mn-lt"/>
              </a:rPr>
              <a:t>retransmissores</a:t>
            </a:r>
            <a:r>
              <a:rPr lang="en-US" sz="2000" dirty="0">
                <a:latin typeface="+mn-lt"/>
              </a:rPr>
              <a:t> </a:t>
            </a:r>
            <a:r>
              <a:rPr lang="en-US" sz="2000" dirty="0" err="1">
                <a:latin typeface="+mn-lt"/>
              </a:rPr>
              <a:t>mais</a:t>
            </a:r>
            <a:r>
              <a:rPr lang="en-US" sz="2000" dirty="0">
                <a:latin typeface="+mn-lt"/>
              </a:rPr>
              <a:t> </a:t>
            </a:r>
            <a:r>
              <a:rPr lang="en-US" sz="2000" dirty="0" err="1">
                <a:latin typeface="+mn-lt"/>
              </a:rPr>
              <a:t>comuns</a:t>
            </a:r>
            <a:r>
              <a:rPr lang="en-US" sz="2000" dirty="0">
                <a:latin typeface="+mn-lt"/>
              </a:rPr>
              <a:t> </a:t>
            </a:r>
            <a:r>
              <a:rPr lang="en-US" sz="2000" dirty="0" err="1">
                <a:latin typeface="+mn-lt"/>
              </a:rPr>
              <a:t>têm</a:t>
            </a:r>
            <a:r>
              <a:rPr lang="en-US" sz="2000" dirty="0">
                <a:latin typeface="+mn-lt"/>
              </a:rPr>
              <a:t> </a:t>
            </a:r>
            <a:r>
              <a:rPr lang="en-US" sz="2000" dirty="0" err="1">
                <a:latin typeface="+mn-lt"/>
              </a:rPr>
              <a:t>boninas</a:t>
            </a:r>
            <a:r>
              <a:rPr lang="en-US" sz="2000" dirty="0">
                <a:latin typeface="+mn-lt"/>
              </a:rPr>
              <a:t> </a:t>
            </a:r>
            <a:r>
              <a:rPr lang="en-US" sz="2000" dirty="0" err="1">
                <a:latin typeface="+mn-lt"/>
              </a:rPr>
              <a:t>classificadas</a:t>
            </a:r>
            <a:r>
              <a:rPr lang="en-US" sz="2000" dirty="0">
                <a:latin typeface="+mn-lt"/>
              </a:rPr>
              <a:t> para 5/12/24 VDC </a:t>
            </a:r>
            <a:r>
              <a:rPr lang="en-US" sz="2000" dirty="0" err="1">
                <a:latin typeface="+mn-lt"/>
              </a:rPr>
              <a:t>ou</a:t>
            </a:r>
            <a:r>
              <a:rPr lang="en-US" sz="2000" dirty="0">
                <a:latin typeface="+mn-lt"/>
              </a:rPr>
              <a:t> para 115/230 VAC.</a:t>
            </a:r>
          </a:p>
          <a:p>
            <a:pPr marL="269875" indent="-269875" algn="just" eaLnBrk="0" hangingPunct="0">
              <a:lnSpc>
                <a:spcPct val="110000"/>
              </a:lnSpc>
              <a:spcBef>
                <a:spcPts val="480"/>
              </a:spcBef>
              <a:buFont typeface="Wingdings" pitchFamily="2" charset="2"/>
              <a:buChar char="§"/>
            </a:pPr>
            <a:r>
              <a:rPr lang="en-US" sz="2000" dirty="0" err="1">
                <a:latin typeface="+mn-lt"/>
              </a:rPr>
              <a:t>Os</a:t>
            </a:r>
            <a:r>
              <a:rPr lang="en-US" sz="2000" dirty="0">
                <a:latin typeface="+mn-lt"/>
              </a:rPr>
              <a:t> pins do </a:t>
            </a:r>
            <a:r>
              <a:rPr lang="en-US" sz="2000" dirty="0" err="1">
                <a:latin typeface="+mn-lt"/>
              </a:rPr>
              <a:t>microcontrolador</a:t>
            </a:r>
            <a:r>
              <a:rPr lang="en-US" sz="2000" dirty="0">
                <a:latin typeface="+mn-lt"/>
              </a:rPr>
              <a:t> GPIO </a:t>
            </a:r>
            <a:r>
              <a:rPr lang="en-US" sz="2000" dirty="0" err="1">
                <a:latin typeface="+mn-lt"/>
              </a:rPr>
              <a:t>não</a:t>
            </a:r>
            <a:r>
              <a:rPr lang="en-US" sz="2000" dirty="0">
                <a:latin typeface="+mn-lt"/>
              </a:rPr>
              <a:t> </a:t>
            </a:r>
            <a:r>
              <a:rPr lang="en-US" sz="2000" dirty="0" err="1">
                <a:latin typeface="+mn-lt"/>
              </a:rPr>
              <a:t>são</a:t>
            </a:r>
            <a:r>
              <a:rPr lang="en-US" sz="2000" dirty="0">
                <a:latin typeface="+mn-lt"/>
              </a:rPr>
              <a:t> – </a:t>
            </a:r>
            <a:r>
              <a:rPr lang="en-US" sz="2000" dirty="0" err="1">
                <a:latin typeface="+mn-lt"/>
              </a:rPr>
              <a:t>habitualmente</a:t>
            </a:r>
            <a:r>
              <a:rPr lang="en-US" sz="2000" dirty="0">
                <a:latin typeface="+mn-lt"/>
              </a:rPr>
              <a:t> – </a:t>
            </a:r>
            <a:r>
              <a:rPr lang="en-US" sz="2000" dirty="0" err="1">
                <a:latin typeface="+mn-lt"/>
              </a:rPr>
              <a:t>capazes</a:t>
            </a:r>
            <a:r>
              <a:rPr lang="en-US" sz="2000" dirty="0">
                <a:latin typeface="+mn-lt"/>
              </a:rPr>
              <a:t> de </a:t>
            </a:r>
            <a:r>
              <a:rPr lang="en-US" sz="2000" dirty="0" err="1">
                <a:latin typeface="+mn-lt"/>
              </a:rPr>
              <a:t>conduzir</a:t>
            </a:r>
            <a:r>
              <a:rPr lang="en-US" sz="2000" dirty="0">
                <a:latin typeface="+mn-lt"/>
              </a:rPr>
              <a:t> </a:t>
            </a:r>
            <a:r>
              <a:rPr lang="en-US" sz="2000" dirty="0" err="1">
                <a:latin typeface="+mn-lt"/>
              </a:rPr>
              <a:t>diretamente</a:t>
            </a:r>
            <a:r>
              <a:rPr lang="en-US" sz="2000" dirty="0">
                <a:latin typeface="+mn-lt"/>
              </a:rPr>
              <a:t> </a:t>
            </a:r>
            <a:r>
              <a:rPr lang="en-US" sz="2000" dirty="0" err="1">
                <a:latin typeface="+mn-lt"/>
              </a:rPr>
              <a:t>os</a:t>
            </a:r>
            <a:r>
              <a:rPr lang="en-US" sz="2000" dirty="0">
                <a:latin typeface="+mn-lt"/>
              </a:rPr>
              <a:t> </a:t>
            </a:r>
            <a:r>
              <a:rPr lang="en-US" sz="2000" dirty="0" err="1">
                <a:latin typeface="+mn-lt"/>
              </a:rPr>
              <a:t>retransmissores</a:t>
            </a:r>
            <a:r>
              <a:rPr lang="en-US" sz="2000" dirty="0">
                <a:latin typeface="+mn-lt"/>
              </a:rPr>
              <a:t> </a:t>
            </a:r>
            <a:r>
              <a:rPr lang="en-US" sz="2000" dirty="0" err="1">
                <a:latin typeface="+mn-lt"/>
              </a:rPr>
              <a:t>eletromecânicos</a:t>
            </a:r>
            <a:r>
              <a:rPr lang="en-US" sz="2000" dirty="0">
                <a:latin typeface="+mn-lt"/>
              </a:rPr>
              <a:t>. </a:t>
            </a:r>
            <a:r>
              <a:rPr lang="pt-PT" sz="2000" dirty="0">
                <a:latin typeface="+mn-lt"/>
              </a:rPr>
              <a:t>É necessário um circuito ‘condutor’ especial, que utiliza (habitualmente) um sistema bipolar, ou transistor</a:t>
            </a:r>
            <a:r>
              <a:rPr lang="en-US" sz="2000" dirty="0">
                <a:latin typeface="+mn-lt"/>
              </a:rPr>
              <a:t> MOSFET </a:t>
            </a:r>
            <a:r>
              <a:rPr lang="en-US" sz="2000" dirty="0" err="1">
                <a:latin typeface="+mn-lt"/>
              </a:rPr>
              <a:t>em</a:t>
            </a:r>
            <a:r>
              <a:rPr lang="en-US" sz="2000" dirty="0">
                <a:latin typeface="+mn-lt"/>
              </a:rPr>
              <a:t> conjunto com um </a:t>
            </a:r>
            <a:r>
              <a:rPr lang="en-US" sz="2000" dirty="0" err="1">
                <a:latin typeface="+mn-lt"/>
              </a:rPr>
              <a:t>diodo</a:t>
            </a:r>
            <a:r>
              <a:rPr lang="en-US" sz="2000" dirty="0">
                <a:latin typeface="+mn-lt"/>
              </a:rPr>
              <a:t> </a:t>
            </a:r>
            <a:r>
              <a:rPr lang="en-US" sz="2000" dirty="0" err="1">
                <a:latin typeface="+mn-lt"/>
              </a:rPr>
              <a:t>protetor</a:t>
            </a:r>
            <a:r>
              <a:rPr lang="en-US" sz="2000" dirty="0">
                <a:latin typeface="+mn-lt"/>
              </a:rPr>
              <a:t>.</a:t>
            </a:r>
          </a:p>
          <a:p>
            <a:pPr marL="269875" indent="-269875" algn="just" eaLnBrk="0" hangingPunct="0">
              <a:lnSpc>
                <a:spcPct val="110000"/>
              </a:lnSpc>
              <a:spcBef>
                <a:spcPts val="480"/>
              </a:spcBef>
              <a:buFont typeface="Wingdings" pitchFamily="2" charset="2"/>
              <a:buChar char="§"/>
            </a:pPr>
            <a:r>
              <a:rPr lang="en-US" sz="2000" dirty="0" err="1">
                <a:latin typeface="+mn-lt"/>
              </a:rPr>
              <a:t>Existem</a:t>
            </a:r>
            <a:r>
              <a:rPr lang="en-US" sz="2000" dirty="0">
                <a:latin typeface="+mn-lt"/>
              </a:rPr>
              <a:t> </a:t>
            </a:r>
            <a:r>
              <a:rPr lang="en-US" sz="2000" dirty="0" err="1">
                <a:latin typeface="+mn-lt"/>
              </a:rPr>
              <a:t>alguns</a:t>
            </a:r>
            <a:r>
              <a:rPr lang="en-US" sz="2000" dirty="0">
                <a:latin typeface="+mn-lt"/>
              </a:rPr>
              <a:t> </a:t>
            </a:r>
            <a:r>
              <a:rPr lang="en-US" sz="2000" dirty="0" err="1">
                <a:latin typeface="+mn-lt"/>
              </a:rPr>
              <a:t>módulos</a:t>
            </a:r>
            <a:r>
              <a:rPr lang="en-US" sz="2000" dirty="0">
                <a:latin typeface="+mn-lt"/>
              </a:rPr>
              <a:t> </a:t>
            </a:r>
            <a:r>
              <a:rPr lang="en-US" sz="2000" dirty="0" err="1">
                <a:latin typeface="+mn-lt"/>
              </a:rPr>
              <a:t>pré-feitos</a:t>
            </a:r>
            <a:r>
              <a:rPr lang="en-US" sz="2000" dirty="0">
                <a:latin typeface="+mn-lt"/>
              </a:rPr>
              <a:t> com </a:t>
            </a:r>
            <a:r>
              <a:rPr lang="en-US" sz="2000" dirty="0" err="1">
                <a:latin typeface="+mn-lt"/>
              </a:rPr>
              <a:t>este</a:t>
            </a:r>
            <a:r>
              <a:rPr lang="en-US" sz="2000" dirty="0">
                <a:latin typeface="+mn-lt"/>
              </a:rPr>
              <a:t> </a:t>
            </a:r>
            <a:r>
              <a:rPr lang="en-US" sz="2000" dirty="0" err="1">
                <a:latin typeface="+mn-lt"/>
              </a:rPr>
              <a:t>propósito</a:t>
            </a:r>
            <a:r>
              <a:rPr lang="en-US" sz="2000" dirty="0">
                <a:latin typeface="+mn-lt"/>
              </a:rPr>
              <a:t>, </a:t>
            </a:r>
            <a:r>
              <a:rPr lang="en-US" sz="2000" dirty="0" err="1">
                <a:latin typeface="+mn-lt"/>
              </a:rPr>
              <a:t>facilitando</a:t>
            </a:r>
            <a:r>
              <a:rPr lang="en-US" sz="2000" dirty="0">
                <a:latin typeface="+mn-lt"/>
              </a:rPr>
              <a:t> o </a:t>
            </a:r>
            <a:r>
              <a:rPr lang="en-US" sz="2000" dirty="0" err="1">
                <a:latin typeface="+mn-lt"/>
              </a:rPr>
              <a:t>processo</a:t>
            </a:r>
            <a:r>
              <a:rPr lang="en-US" sz="2000" dirty="0">
                <a:latin typeface="+mn-lt"/>
              </a:rPr>
              <a:t>.</a:t>
            </a:r>
          </a:p>
        </p:txBody>
      </p:sp>
    </p:spTree>
    <p:extLst>
      <p:ext uri="{BB962C8B-B14F-4D97-AF65-F5344CB8AC3E}">
        <p14:creationId xmlns:p14="http://schemas.microsoft.com/office/powerpoint/2010/main" val="17757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9</a:t>
            </a:fld>
            <a:endParaRPr lang="el-GR" sz="1000" dirty="0"/>
          </a:p>
        </p:txBody>
      </p:sp>
      <p:grpSp>
        <p:nvGrpSpPr>
          <p:cNvPr id="2" name="Ομάδα 1">
            <a:extLst>
              <a:ext uri="{FF2B5EF4-FFF2-40B4-BE49-F238E27FC236}">
                <a16:creationId xmlns:a16="http://schemas.microsoft.com/office/drawing/2014/main" id="{A961D254-E26E-4CD8-8220-9F94E4A2B128}"/>
              </a:ext>
            </a:extLst>
          </p:cNvPr>
          <p:cNvGrpSpPr/>
          <p:nvPr/>
        </p:nvGrpSpPr>
        <p:grpSpPr>
          <a:xfrm>
            <a:off x="653488" y="1332429"/>
            <a:ext cx="7651931" cy="4350470"/>
            <a:chOff x="507713" y="1478204"/>
            <a:chExt cx="7651931" cy="4350470"/>
          </a:xfrm>
        </p:grpSpPr>
        <p:pic>
          <p:nvPicPr>
            <p:cNvPr id="11" name="Εικόνα 10">
              <a:extLst>
                <a:ext uri="{FF2B5EF4-FFF2-40B4-BE49-F238E27FC236}">
                  <a16:creationId xmlns:a16="http://schemas.microsoft.com/office/drawing/2014/main" id="{BA918DB1-B3DA-478E-924B-62D28671399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7713" y="1478204"/>
              <a:ext cx="5842574" cy="4350470"/>
            </a:xfrm>
            <a:prstGeom prst="rect">
              <a:avLst/>
            </a:prstGeom>
          </p:spPr>
        </p:pic>
        <p:sp>
          <p:nvSpPr>
            <p:cNvPr id="12" name="TextBox 42">
              <a:extLst>
                <a:ext uri="{FF2B5EF4-FFF2-40B4-BE49-F238E27FC236}">
                  <a16:creationId xmlns:a16="http://schemas.microsoft.com/office/drawing/2014/main" id="{B9F4EEA6-FCD9-44E2-A2FC-5D1FC570FADA}"/>
                </a:ext>
              </a:extLst>
            </p:cNvPr>
            <p:cNvSpPr txBox="1"/>
            <p:nvPr/>
          </p:nvSpPr>
          <p:spPr>
            <a:xfrm>
              <a:off x="4775344" y="4765399"/>
              <a:ext cx="3267186" cy="646331"/>
            </a:xfrm>
            <a:prstGeom prst="rect">
              <a:avLst/>
            </a:prstGeom>
            <a:solidFill>
              <a:schemeClr val="bg1"/>
            </a:solid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solidFill>
                    <a:schemeClr val="accent1"/>
                  </a:solidFill>
                </a:rPr>
                <a:t>Esquema</a:t>
              </a:r>
              <a:r>
                <a:rPr lang="en-US" dirty="0">
                  <a:solidFill>
                    <a:schemeClr val="accent1"/>
                  </a:solidFill>
                </a:rPr>
                <a:t> do </a:t>
              </a:r>
              <a:r>
                <a:rPr lang="en-US" dirty="0" err="1">
                  <a:solidFill>
                    <a:schemeClr val="accent1"/>
                  </a:solidFill>
                </a:rPr>
                <a:t>Circuito</a:t>
              </a:r>
              <a:r>
                <a:rPr lang="en-US" dirty="0">
                  <a:solidFill>
                    <a:schemeClr val="accent1"/>
                  </a:solidFill>
                </a:rPr>
                <a:t> </a:t>
              </a:r>
              <a:r>
                <a:rPr lang="en-US" dirty="0" err="1">
                  <a:solidFill>
                    <a:schemeClr val="accent1"/>
                  </a:solidFill>
                </a:rPr>
                <a:t>Condutor</a:t>
              </a:r>
              <a:r>
                <a:rPr lang="en-US" dirty="0">
                  <a:solidFill>
                    <a:schemeClr val="accent1"/>
                  </a:solidFill>
                </a:rPr>
                <a:t> de </a:t>
              </a:r>
              <a:r>
                <a:rPr lang="en-US" dirty="0" err="1">
                  <a:solidFill>
                    <a:schemeClr val="accent1"/>
                  </a:solidFill>
                </a:rPr>
                <a:t>Retransmissores</a:t>
              </a:r>
              <a:endParaRPr lang="en-US" dirty="0">
                <a:solidFill>
                  <a:schemeClr val="accent1"/>
                </a:solidFill>
              </a:endParaRPr>
            </a:p>
          </p:txBody>
        </p:sp>
        <p:sp>
          <p:nvSpPr>
            <p:cNvPr id="13" name="TextBox 1">
              <a:extLst>
                <a:ext uri="{FF2B5EF4-FFF2-40B4-BE49-F238E27FC236}">
                  <a16:creationId xmlns:a16="http://schemas.microsoft.com/office/drawing/2014/main" id="{0EC39397-7B3C-4512-AD30-258055208704}"/>
                </a:ext>
              </a:extLst>
            </p:cNvPr>
            <p:cNvSpPr txBox="1"/>
            <p:nvPr/>
          </p:nvSpPr>
          <p:spPr>
            <a:xfrm>
              <a:off x="6371125" y="2177655"/>
              <a:ext cx="36580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NC</a:t>
              </a:r>
            </a:p>
          </p:txBody>
        </p:sp>
        <p:sp>
          <p:nvSpPr>
            <p:cNvPr id="14" name="TextBox 12">
              <a:extLst>
                <a:ext uri="{FF2B5EF4-FFF2-40B4-BE49-F238E27FC236}">
                  <a16:creationId xmlns:a16="http://schemas.microsoft.com/office/drawing/2014/main" id="{C819010D-24DF-4C34-866C-D2BE3F8D79CC}"/>
                </a:ext>
              </a:extLst>
            </p:cNvPr>
            <p:cNvSpPr txBox="1"/>
            <p:nvPr/>
          </p:nvSpPr>
          <p:spPr>
            <a:xfrm>
              <a:off x="6350287" y="2617778"/>
              <a:ext cx="49911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COM</a:t>
              </a:r>
            </a:p>
          </p:txBody>
        </p:sp>
        <p:sp>
          <p:nvSpPr>
            <p:cNvPr id="15" name="TextBox 13">
              <a:extLst>
                <a:ext uri="{FF2B5EF4-FFF2-40B4-BE49-F238E27FC236}">
                  <a16:creationId xmlns:a16="http://schemas.microsoft.com/office/drawing/2014/main" id="{91A76290-3CF6-4CD3-A8FC-DAB4225EC364}"/>
                </a:ext>
              </a:extLst>
            </p:cNvPr>
            <p:cNvSpPr txBox="1"/>
            <p:nvPr/>
          </p:nvSpPr>
          <p:spPr>
            <a:xfrm>
              <a:off x="6350287" y="3013881"/>
              <a:ext cx="38664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NO</a:t>
              </a:r>
            </a:p>
          </p:txBody>
        </p:sp>
        <p:pic>
          <p:nvPicPr>
            <p:cNvPr id="16" name="Εικόνα 15">
              <a:extLst>
                <a:ext uri="{FF2B5EF4-FFF2-40B4-BE49-F238E27FC236}">
                  <a16:creationId xmlns:a16="http://schemas.microsoft.com/office/drawing/2014/main" id="{C70F9765-4B1D-4A25-928B-AE15D7485D98}"/>
                </a:ext>
              </a:extLst>
            </p:cNvPr>
            <p:cNvPicPr>
              <a:picLocks noChangeAspect="1"/>
            </p:cNvPicPr>
            <p:nvPr/>
          </p:nvPicPr>
          <p:blipFill rotWithShape="1">
            <a:blip r:embed="rId6"/>
            <a:srcRect l="86110" t="4361" r="2669" b="1875"/>
            <a:stretch/>
          </p:blipFill>
          <p:spPr>
            <a:xfrm>
              <a:off x="6849398" y="1596966"/>
              <a:ext cx="413214" cy="2875343"/>
            </a:xfrm>
            <a:prstGeom prst="rect">
              <a:avLst/>
            </a:prstGeom>
          </p:spPr>
        </p:pic>
        <p:cxnSp>
          <p:nvCxnSpPr>
            <p:cNvPr id="17" name="Ευθεία γραμμή σύνδεσης 16">
              <a:extLst>
                <a:ext uri="{FF2B5EF4-FFF2-40B4-BE49-F238E27FC236}">
                  <a16:creationId xmlns:a16="http://schemas.microsoft.com/office/drawing/2014/main" id="{6326FB20-8DC0-4842-96C7-03954C458665}"/>
                </a:ext>
              </a:extLst>
            </p:cNvPr>
            <p:cNvCxnSpPr>
              <a:stCxn id="15" idx="1"/>
              <a:endCxn id="15" idx="1"/>
            </p:cNvCxnSpPr>
            <p:nvPr/>
          </p:nvCxnSpPr>
          <p:spPr>
            <a:xfrm>
              <a:off x="6350287" y="315238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id="{7DC6836E-91CA-407C-B258-5E8B777BB876}"/>
                </a:ext>
              </a:extLst>
            </p:cNvPr>
            <p:cNvCxnSpPr>
              <a:cxnSpLocks/>
            </p:cNvCxnSpPr>
            <p:nvPr/>
          </p:nvCxnSpPr>
          <p:spPr>
            <a:xfrm>
              <a:off x="6362812" y="2961036"/>
              <a:ext cx="611482" cy="8792"/>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Ορθογώνιο 18">
              <a:extLst>
                <a:ext uri="{FF2B5EF4-FFF2-40B4-BE49-F238E27FC236}">
                  <a16:creationId xmlns:a16="http://schemas.microsoft.com/office/drawing/2014/main" id="{D9C1E483-3D1C-4191-847A-C46AB0B4E76B}"/>
                </a:ext>
              </a:extLst>
            </p:cNvPr>
            <p:cNvSpPr/>
            <p:nvPr/>
          </p:nvSpPr>
          <p:spPr>
            <a:xfrm>
              <a:off x="6846706" y="2630550"/>
              <a:ext cx="124896" cy="329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0" name="Ευθεία γραμμή σύνδεσης 19">
              <a:extLst>
                <a:ext uri="{FF2B5EF4-FFF2-40B4-BE49-F238E27FC236}">
                  <a16:creationId xmlns:a16="http://schemas.microsoft.com/office/drawing/2014/main" id="{E5C903A7-F499-4207-B8CE-B61921B9C5E6}"/>
                </a:ext>
              </a:extLst>
            </p:cNvPr>
            <p:cNvCxnSpPr>
              <a:cxnSpLocks/>
            </p:cNvCxnSpPr>
            <p:nvPr/>
          </p:nvCxnSpPr>
          <p:spPr>
            <a:xfrm flipV="1">
              <a:off x="6350287" y="2620676"/>
              <a:ext cx="553239" cy="10914"/>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7">
              <a:extLst>
                <a:ext uri="{FF2B5EF4-FFF2-40B4-BE49-F238E27FC236}">
                  <a16:creationId xmlns:a16="http://schemas.microsoft.com/office/drawing/2014/main" id="{D03B7D23-E243-409F-8CF1-D0661B9AD3D5}"/>
                </a:ext>
              </a:extLst>
            </p:cNvPr>
            <p:cNvSpPr txBox="1"/>
            <p:nvPr/>
          </p:nvSpPr>
          <p:spPr>
            <a:xfrm>
              <a:off x="5421106" y="3814908"/>
              <a:ext cx="1478142" cy="26161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dirty="0"/>
                <a:t>AC/DC current</a:t>
              </a:r>
            </a:p>
          </p:txBody>
        </p:sp>
        <p:sp>
          <p:nvSpPr>
            <p:cNvPr id="27" name="TextBox 29">
              <a:extLst>
                <a:ext uri="{FF2B5EF4-FFF2-40B4-BE49-F238E27FC236}">
                  <a16:creationId xmlns:a16="http://schemas.microsoft.com/office/drawing/2014/main" id="{F2E34195-9AD4-4D30-B552-B58A61FF9211}"/>
                </a:ext>
              </a:extLst>
            </p:cNvPr>
            <p:cNvSpPr txBox="1"/>
            <p:nvPr/>
          </p:nvSpPr>
          <p:spPr>
            <a:xfrm>
              <a:off x="7262612" y="1771028"/>
              <a:ext cx="897032" cy="26161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dirty="0"/>
                <a:t>AC/DC LOAD</a:t>
              </a:r>
            </a:p>
          </p:txBody>
        </p:sp>
        <p:sp>
          <p:nvSpPr>
            <p:cNvPr id="28" name="Ορθογώνιο 27">
              <a:extLst>
                <a:ext uri="{FF2B5EF4-FFF2-40B4-BE49-F238E27FC236}">
                  <a16:creationId xmlns:a16="http://schemas.microsoft.com/office/drawing/2014/main" id="{6812CE0E-B7E7-45D5-8C6D-E6D0A54D53FD}"/>
                </a:ext>
              </a:extLst>
            </p:cNvPr>
            <p:cNvSpPr/>
            <p:nvPr/>
          </p:nvSpPr>
          <p:spPr>
            <a:xfrm>
              <a:off x="6608634" y="1997418"/>
              <a:ext cx="299306" cy="253916"/>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050">
                <a:solidFill>
                  <a:schemeClr val="tx1"/>
                </a:solidFill>
              </a:endParaRPr>
            </a:p>
          </p:txBody>
        </p:sp>
        <p:sp>
          <p:nvSpPr>
            <p:cNvPr id="29" name="Rectangle 5">
              <a:extLst>
                <a:ext uri="{FF2B5EF4-FFF2-40B4-BE49-F238E27FC236}">
                  <a16:creationId xmlns:a16="http://schemas.microsoft.com/office/drawing/2014/main" id="{D90E89AA-6E97-4922-8A06-BCA03F98C54F}"/>
                </a:ext>
              </a:extLst>
            </p:cNvPr>
            <p:cNvSpPr/>
            <p:nvPr/>
          </p:nvSpPr>
          <p:spPr>
            <a:xfrm>
              <a:off x="3227173" y="3814908"/>
              <a:ext cx="716692" cy="1549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grpSp>
      <p:sp>
        <p:nvSpPr>
          <p:cNvPr id="30" name="Τίτλος 1">
            <a:extLst>
              <a:ext uri="{FF2B5EF4-FFF2-40B4-BE49-F238E27FC236}">
                <a16:creationId xmlns:a16="http://schemas.microsoft.com/office/drawing/2014/main" id="{B58C7DB8-4211-4B32-8093-D9C4DBD14070}"/>
              </a:ext>
            </a:extLst>
          </p:cNvPr>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Autofit/>
          </a:bodyPr>
          <a:lstStyle>
            <a:lvl1pPr defTabSz="914400" eaLnBrk="1" latinLnBrk="0" hangingPunct="1">
              <a:buNone/>
              <a:defRPr sz="3600">
                <a:latin typeface="+mj-lt"/>
                <a:ea typeface="+mj-ea"/>
                <a:cs typeface="+mj-cs"/>
              </a:defRPr>
            </a:lvl1pPr>
          </a:lstStyle>
          <a:p>
            <a:r>
              <a:rPr lang="en-US" sz="2800" dirty="0"/>
              <a:t>Interface de </a:t>
            </a:r>
            <a:r>
              <a:rPr lang="en-US" sz="2800" dirty="0" err="1"/>
              <a:t>Retransmissores</a:t>
            </a:r>
            <a:r>
              <a:rPr lang="en-US" sz="2800" dirty="0"/>
              <a:t> </a:t>
            </a:r>
            <a:r>
              <a:rPr lang="en-US" sz="2800" dirty="0" err="1"/>
              <a:t>Electromecânicos</a:t>
            </a:r>
            <a:r>
              <a:rPr lang="en-US" sz="2800" dirty="0"/>
              <a:t> com MCUs</a:t>
            </a:r>
            <a:endParaRPr lang="el-GR" sz="2800" dirty="0"/>
          </a:p>
        </p:txBody>
      </p:sp>
    </p:spTree>
    <p:extLst>
      <p:ext uri="{BB962C8B-B14F-4D97-AF65-F5344CB8AC3E}">
        <p14:creationId xmlns:p14="http://schemas.microsoft.com/office/powerpoint/2010/main" val="24128929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fontScheme name="3_Default Design">
      <a:majorFont>
        <a:latin typeface="Trebuchet M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65287</TotalTime>
  <Words>1029</Words>
  <Application>Microsoft Office PowerPoint</Application>
  <PresentationFormat>On-screen Show (4:3)</PresentationFormat>
  <Paragraphs>181</Paragraphs>
  <Slides>22</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ＭＳ Ｐゴシック</vt:lpstr>
      <vt:lpstr>Arial</vt:lpstr>
      <vt:lpstr>Arial Narrow</vt:lpstr>
      <vt:lpstr>Book Antiqua</vt:lpstr>
      <vt:lpstr>Calibri</vt:lpstr>
      <vt:lpstr>Consolas</vt:lpstr>
      <vt:lpstr>Times New Roman</vt:lpstr>
      <vt:lpstr>Trebuchet MS</vt:lpstr>
      <vt:lpstr>Wingdings</vt:lpstr>
      <vt:lpstr>Custom Design</vt:lpstr>
      <vt:lpstr>3_Default Design</vt:lpstr>
      <vt:lpstr>PowerPoint Presentation</vt:lpstr>
      <vt:lpstr>Objetivo e Conteúdo da Unidade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circBalance_nodither_ts500_sine_55deg_6sec</dc:title>
  <dc:creator>Michail Sfakiotakis</dc:creator>
  <cp:lastModifiedBy>Ana Margarida Barata</cp:lastModifiedBy>
  <cp:revision>1796</cp:revision>
  <cp:lastPrinted>2018-01-26T17:11:53Z</cp:lastPrinted>
  <dcterms:created xsi:type="dcterms:W3CDTF">2010-11-09T19:06:29Z</dcterms:created>
  <dcterms:modified xsi:type="dcterms:W3CDTF">2018-10-07T10:37:12Z</dcterms:modified>
</cp:coreProperties>
</file>