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49" r:id="rId2"/>
    <p:sldId id="537" r:id="rId3"/>
    <p:sldId id="482" r:id="rId4"/>
    <p:sldId id="539" r:id="rId5"/>
    <p:sldId id="529" r:id="rId6"/>
    <p:sldId id="425" r:id="rId7"/>
    <p:sldId id="545" r:id="rId8"/>
    <p:sldId id="535" r:id="rId9"/>
    <p:sldId id="547" r:id="rId10"/>
    <p:sldId id="534" r:id="rId11"/>
    <p:sldId id="540" r:id="rId12"/>
    <p:sldId id="542" r:id="rId13"/>
    <p:sldId id="544" r:id="rId14"/>
    <p:sldId id="435" r:id="rId15"/>
    <p:sldId id="478" r:id="rId16"/>
    <p:sldId id="462" r:id="rId17"/>
    <p:sldId id="504" r:id="rId18"/>
    <p:sldId id="499" r:id="rId19"/>
    <p:sldId id="511" r:id="rId20"/>
    <p:sldId id="57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3">
          <p15:clr>
            <a:srgbClr val="A4A3A4"/>
          </p15:clr>
        </p15:guide>
        <p15:guide id="2" pos="3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913"/>
    <a:srgbClr val="005777"/>
    <a:srgbClr val="BFDDB4"/>
    <a:srgbClr val="E6E6E6"/>
    <a:srgbClr val="DDD9C3"/>
    <a:srgbClr val="DDCFB2"/>
    <a:srgbClr val="FFCC99"/>
    <a:srgbClr val="FF9966"/>
    <a:srgbClr val="0066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9" autoAdjust="0"/>
    <p:restoredTop sz="90008" autoAdjust="0"/>
  </p:normalViewPr>
  <p:slideViewPr>
    <p:cSldViewPr snapToGrid="0">
      <p:cViewPr>
        <p:scale>
          <a:sx n="78" d="100"/>
          <a:sy n="78" d="100"/>
        </p:scale>
        <p:origin x="1500" y="57"/>
      </p:cViewPr>
      <p:guideLst>
        <p:guide orient="horz" pos="773"/>
        <p:guide pos="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53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7ADA-1638-0643-890A-87F56AED39E9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7830-05BA-0F48-BBED-6CDD62CC99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6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BE53219-3A05-3D4B-895A-3050F53C4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02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9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Transição</a:t>
            </a:r>
            <a:r>
              <a:rPr lang="en-US" baseline="0" dirty="0"/>
              <a:t> [==&gt;] L293D</a:t>
            </a:r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1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Transição</a:t>
            </a:r>
            <a:r>
              <a:rPr lang="en-US" baseline="0" dirty="0"/>
              <a:t> [==&gt;] </a:t>
            </a:r>
            <a:r>
              <a:rPr lang="en-US" baseline="0" dirty="0" err="1"/>
              <a:t>Ligar</a:t>
            </a:r>
            <a:r>
              <a:rPr lang="en-US" baseline="0" dirty="0"/>
              <a:t> L293D com o Arduino (exemplo 2)</a:t>
            </a:r>
            <a:endParaRPr lang="el-GR" dirty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0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Transition</a:t>
            </a:r>
            <a:r>
              <a:rPr lang="en-US" baseline="0" dirty="0"/>
              <a:t> [==&gt;] Use some products in the market that are based on </a:t>
            </a:r>
            <a:endParaRPr lang="el-GR" dirty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68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Transition</a:t>
            </a:r>
            <a:r>
              <a:rPr lang="en-US" baseline="0" dirty="0"/>
              <a:t> [==&gt;] there are several successful commercial products that are based on H-bridge ICs or shields that eliminates the connections  </a:t>
            </a:r>
            <a:endParaRPr lang="el-GR" dirty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1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5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6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7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39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>
              <a:latin typeface="+mn-lt"/>
            </a:endParaRPr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5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5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2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23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3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9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6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10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7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47544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97473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926212-F760-FB4A-9FBC-0A1215B361DB}" type="datetime1">
              <a:rPr lang="el-GR" smtClean="0"/>
              <a:pPr/>
              <a:t>25/2/2019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52400" y="76200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Εισαγωγή στην Μηχατρονική − Τ.Ε.Ι. Κρήτης − Τμήμα Μηχανολογίας                                                                         Δρ. Φασουλάς Γιάννης     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43C41-B24D-4DC3-B315-901D10B437FA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774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2520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4333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/>
              <a:t>Click to edit Master title style</a:t>
            </a:r>
          </a:p>
        </p:txBody>
      </p:sp>
      <p:pic>
        <p:nvPicPr>
          <p:cNvPr id="11" name="Imagen 34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" y="6415883"/>
            <a:ext cx="2030413" cy="442117"/>
          </a:xfrm>
          <a:prstGeom prst="rect">
            <a:avLst/>
          </a:prstGeom>
        </p:spPr>
      </p:pic>
      <p:pic>
        <p:nvPicPr>
          <p:cNvPr id="12" name="Imagen 50"/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6281501"/>
            <a:ext cx="1292087" cy="576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9pPr>
    </p:titleStyle>
    <p:bodyStyle>
      <a:lvl1pPr marL="269875" indent="-269875" algn="l" rtl="0" eaLnBrk="0" fontAlgn="base" hangingPunct="0">
        <a:spcBef>
          <a:spcPct val="25000"/>
        </a:spcBef>
        <a:spcAft>
          <a:spcPct val="0"/>
        </a:spcAft>
        <a:buFont typeface="Wingdings" charset="0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7063" indent="-1778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□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charset="0"/>
        </a:defRPr>
      </a:lvl3pPr>
      <a:lvl4pPr marL="1550988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978025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0"/>
        </a:defRPr>
      </a:lvl5pPr>
      <a:lvl6pPr marL="24352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8924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3496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068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tif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6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tiff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0">
            <a:extLst>
              <a:ext uri="{FF2B5EF4-FFF2-40B4-BE49-F238E27FC236}">
                <a16:creationId xmlns:a16="http://schemas.microsoft.com/office/drawing/2014/main" id="{389AFF6F-B38D-4086-B6E6-9B4D639019E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6" y="268018"/>
            <a:ext cx="1753789" cy="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2326837"/>
            <a:ext cx="9144000" cy="1937982"/>
          </a:xfrm>
          <a:prstGeom prst="roundRect">
            <a:avLst>
              <a:gd name="adj" fmla="val 396"/>
            </a:avLst>
          </a:prstGeom>
          <a:solidFill>
            <a:schemeClr val="accent6">
              <a:lumMod val="60000"/>
              <a:lumOff val="40000"/>
            </a:schemeClr>
          </a:solidFill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UNIDADE 10: MOTORES DE CONDUÇÃO</a:t>
            </a:r>
          </a:p>
        </p:txBody>
      </p:sp>
      <p:pic>
        <p:nvPicPr>
          <p:cNvPr id="12" name="Imagen 34">
            <a:extLst>
              <a:ext uri="{FF2B5EF4-FFF2-40B4-BE49-F238E27FC236}">
                <a16:creationId xmlns:a16="http://schemas.microsoft.com/office/drawing/2014/main" id="{30534F85-38A1-43D8-B6DB-94CA1D92C64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0" y="268018"/>
            <a:ext cx="2956266" cy="7598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5298"/>
          <a:stretch/>
        </p:blipFill>
        <p:spPr bwMode="auto">
          <a:xfrm>
            <a:off x="698804" y="4886515"/>
            <a:ext cx="1607354" cy="7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enin project: isep-porto-logo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2751706" y="4853769"/>
            <a:ext cx="1820294" cy="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in project: teiofcrete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64" y="4730574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in project: aproit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46" y="4882295"/>
            <a:ext cx="1428752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70179"/>
            <a:ext cx="9144000" cy="4571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1805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36000"/>
                </a:schemeClr>
              </a:gs>
              <a:gs pos="100000">
                <a:schemeClr val="bg1">
                  <a:alpha val="0"/>
                </a:schemeClr>
              </a:gs>
              <a:gs pos="49000">
                <a:schemeClr val="tx2">
                  <a:lumMod val="20000"/>
                  <a:lumOff val="80000"/>
                  <a:alpha val="3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1831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Ομάδα 22"/>
          <p:cNvGrpSpPr/>
          <p:nvPr/>
        </p:nvGrpSpPr>
        <p:grpSpPr>
          <a:xfrm>
            <a:off x="15386" y="3347140"/>
            <a:ext cx="1989343" cy="3279760"/>
            <a:chOff x="2498895" y="683837"/>
            <a:chExt cx="1989343" cy="3279760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1"/>
            <a:stretch/>
          </p:blipFill>
          <p:spPr>
            <a:xfrm>
              <a:off x="2498895" y="683837"/>
              <a:ext cx="1989343" cy="3279760"/>
            </a:xfrm>
            <a:prstGeom prst="rect">
              <a:avLst/>
            </a:prstGeom>
          </p:spPr>
        </p:pic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3187280" y="2323717"/>
              <a:ext cx="407499" cy="630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109985" y="3314478"/>
            <a:ext cx="2023739" cy="3345084"/>
            <a:chOff x="2109985" y="3256603"/>
            <a:chExt cx="2023739" cy="3345084"/>
          </a:xfrm>
        </p:grpSpPr>
        <p:grpSp>
          <p:nvGrpSpPr>
            <p:cNvPr id="22" name="Ομάδα 21"/>
            <p:cNvGrpSpPr/>
            <p:nvPr/>
          </p:nvGrpSpPr>
          <p:grpSpPr>
            <a:xfrm>
              <a:off x="2109985" y="3256603"/>
              <a:ext cx="2023739" cy="3345084"/>
              <a:chOff x="4780343" y="651175"/>
              <a:chExt cx="2023739" cy="3345084"/>
            </a:xfrm>
          </p:grpSpPr>
          <p:pic>
            <p:nvPicPr>
              <p:cNvPr id="14" name="Εικόνα 1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99"/>
              <a:stretch/>
            </p:blipFill>
            <p:spPr>
              <a:xfrm>
                <a:off x="4780343" y="651175"/>
                <a:ext cx="2023739" cy="3345084"/>
              </a:xfrm>
              <a:prstGeom prst="rect">
                <a:avLst/>
              </a:prstGeom>
            </p:spPr>
          </p:pic>
          <p:cxnSp>
            <p:nvCxnSpPr>
              <p:cNvPr id="19" name="Ευθύγραμμο βέλος σύνδεσης 18"/>
              <p:cNvCxnSpPr/>
              <p:nvPr/>
            </p:nvCxnSpPr>
            <p:spPr>
              <a:xfrm flipH="1">
                <a:off x="5465636" y="2323717"/>
                <a:ext cx="439838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Έλλειψη 38"/>
            <p:cNvSpPr/>
            <p:nvPr/>
          </p:nvSpPr>
          <p:spPr>
            <a:xfrm>
              <a:off x="3475107" y="3856950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Έλλειψη 39"/>
            <p:cNvSpPr/>
            <p:nvPr/>
          </p:nvSpPr>
          <p:spPr>
            <a:xfrm>
              <a:off x="2113002" y="5313012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típico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com H-Bridge (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ideia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básica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5" name="Group 22"/>
          <p:cNvGrpSpPr/>
          <p:nvPr/>
        </p:nvGrpSpPr>
        <p:grpSpPr>
          <a:xfrm>
            <a:off x="6120130" y="4043017"/>
            <a:ext cx="2968173" cy="1872504"/>
            <a:chOff x="4806894" y="2192800"/>
            <a:chExt cx="3577781" cy="2016646"/>
          </a:xfrm>
        </p:grpSpPr>
        <p:grpSp>
          <p:nvGrpSpPr>
            <p:cNvPr id="26" name="Group 21"/>
            <p:cNvGrpSpPr/>
            <p:nvPr/>
          </p:nvGrpSpPr>
          <p:grpSpPr>
            <a:xfrm>
              <a:off x="4806894" y="2192800"/>
              <a:ext cx="3517680" cy="1989129"/>
              <a:chOff x="4806894" y="2192800"/>
              <a:chExt cx="3517680" cy="1989129"/>
            </a:xfrm>
          </p:grpSpPr>
          <p:sp>
            <p:nvSpPr>
              <p:cNvPr id="28" name="Rounded Rectangle 20"/>
              <p:cNvSpPr/>
              <p:nvPr/>
            </p:nvSpPr>
            <p:spPr>
              <a:xfrm>
                <a:off x="4806894" y="2192800"/>
                <a:ext cx="3517680" cy="1989129"/>
              </a:xfrm>
              <a:prstGeom prst="roundRect">
                <a:avLst/>
              </a:prstGeom>
              <a:solidFill>
                <a:srgbClr val="FFFFFF"/>
              </a:solidFill>
              <a:ln w="381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Rectangle 46"/>
              <p:cNvSpPr>
                <a:spLocks/>
              </p:cNvSpPr>
              <p:nvPr/>
            </p:nvSpPr>
            <p:spPr bwMode="auto">
              <a:xfrm>
                <a:off x="7219856" y="2842584"/>
                <a:ext cx="799556" cy="46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b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</a:br>
                <a: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max </a:t>
                </a:r>
                <a:r>
                  <a:rPr lang="el-GR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A</a:t>
                </a:r>
                <a:r>
                  <a:rPr lang="el-GR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 </a:t>
                </a:r>
                <a:endPara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0" name="Rectangle 47"/>
              <p:cNvSpPr>
                <a:spLocks/>
              </p:cNvSpPr>
              <p:nvPr/>
            </p:nvSpPr>
            <p:spPr bwMode="auto">
              <a:xfrm>
                <a:off x="5105612" y="2298179"/>
                <a:ext cx="2629377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b="1" dirty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L298 (2A Dual Motor Driver)</a:t>
                </a:r>
                <a:endParaRPr lang="en-US" sz="1400" b="1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1" name="Rectangle 48"/>
              <p:cNvSpPr>
                <a:spLocks/>
              </p:cNvSpPr>
              <p:nvPr/>
            </p:nvSpPr>
            <p:spPr bwMode="auto">
              <a:xfrm>
                <a:off x="6823886" y="2791531"/>
                <a:ext cx="1203391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m</a:t>
                </a:r>
                <a: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ax </a:t>
                </a:r>
                <a:r>
                  <a:rPr lang="en-US" sz="1400" dirty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46</a:t>
                </a:r>
                <a: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 volts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 bwMode="auto">
            <a:xfrm>
              <a:off x="6249174" y="3614322"/>
              <a:ext cx="2135501" cy="595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Temperature</a:t>
              </a:r>
              <a:r>
                <a:rPr kumimoji="0" lang="en-US" sz="1200" b="0" i="0" u="none" strike="noStrike" kern="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Sensor </a:t>
              </a:r>
            </a:p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1200" kern="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Current sensor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51" y="4459780"/>
            <a:ext cx="984048" cy="984048"/>
          </a:xfrm>
          <a:prstGeom prst="rect">
            <a:avLst/>
          </a:prstGeom>
        </p:spPr>
      </p:pic>
      <p:grpSp>
        <p:nvGrpSpPr>
          <p:cNvPr id="33" name="Group 29"/>
          <p:cNvGrpSpPr/>
          <p:nvPr/>
        </p:nvGrpSpPr>
        <p:grpSpPr>
          <a:xfrm>
            <a:off x="6191038" y="2701368"/>
            <a:ext cx="2038832" cy="1119521"/>
            <a:chOff x="1090143" y="4079400"/>
            <a:chExt cx="2681084" cy="1472181"/>
          </a:xfrm>
        </p:grpSpPr>
        <p:sp>
          <p:nvSpPr>
            <p:cNvPr id="34" name="Rounded Rectangle 25"/>
            <p:cNvSpPr/>
            <p:nvPr/>
          </p:nvSpPr>
          <p:spPr>
            <a:xfrm>
              <a:off x="1090143" y="4079400"/>
              <a:ext cx="2681084" cy="1472181"/>
            </a:xfrm>
            <a:prstGeom prst="roundRect">
              <a:avLst/>
            </a:prstGeom>
            <a:solidFill>
              <a:srgbClr val="FFFFFF"/>
            </a:solidFill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5" name="Picture 27"/>
            <p:cNvPicPr>
              <a:picLocks noChangeAspect="1"/>
            </p:cNvPicPr>
            <p:nvPr/>
          </p:nvPicPr>
          <p:blipFill rotWithShape="1">
            <a:blip r:embed="rId6"/>
            <a:srcRect l="3719" t="5621" r="3988" b="10208"/>
            <a:stretch/>
          </p:blipFill>
          <p:spPr>
            <a:xfrm>
              <a:off x="1461017" y="4517682"/>
              <a:ext cx="1910561" cy="8765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1236199" y="4158067"/>
              <a:ext cx="2211677" cy="41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L293D, max 0.6A</a:t>
              </a:r>
            </a:p>
          </p:txBody>
        </p:sp>
      </p:grpSp>
      <p:sp>
        <p:nvSpPr>
          <p:cNvPr id="37" name="Έλλειψη 36"/>
          <p:cNvSpPr/>
          <p:nvPr/>
        </p:nvSpPr>
        <p:spPr>
          <a:xfrm>
            <a:off x="37721" y="3992948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Έλλειψη 37"/>
          <p:cNvSpPr/>
          <p:nvPr/>
        </p:nvSpPr>
        <p:spPr>
          <a:xfrm>
            <a:off x="1399455" y="5359757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1" name="Εικόνα 4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3963263" y="3505355"/>
            <a:ext cx="2133426" cy="3141297"/>
          </a:xfrm>
          <a:prstGeom prst="rect">
            <a:avLst/>
          </a:prstGeom>
        </p:spPr>
      </p:pic>
      <p:sp>
        <p:nvSpPr>
          <p:cNvPr id="42" name="Rectangle 48"/>
          <p:cNvSpPr>
            <a:spLocks/>
          </p:cNvSpPr>
          <p:nvPr/>
        </p:nvSpPr>
        <p:spPr bwMode="auto">
          <a:xfrm>
            <a:off x="7466469" y="3584925"/>
            <a:ext cx="9983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latin typeface="Calibri" charset="0"/>
                <a:ea typeface="Calibri" charset="0"/>
                <a:cs typeface="Calibri" charset="0"/>
                <a:sym typeface="Tahoma" charset="0"/>
              </a:rPr>
              <a:t>m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 charset="0"/>
              </a:rPr>
              <a:t>ax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  <a:sym typeface="Tahoma" charset="0"/>
              </a:rPr>
              <a:t>36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 charset="0"/>
              </a:rPr>
              <a:t> volts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5978722" y="6000869"/>
            <a:ext cx="297549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Diversos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produtos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comerciais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29444" y="465414"/>
            <a:ext cx="9075943" cy="337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Permite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controlar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o motor 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quer para a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frente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quer em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retrocesso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com um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microcontrolador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Encerrar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os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interruptores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S1-S4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faz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com que a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flua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através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do motor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numa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direção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fazendo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-o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girar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no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sentido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dos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ponteiros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relógio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600" b="1" kern="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Encerrar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os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interruptores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S2-S3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provoca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fluir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através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do motor na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direção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oposta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fazendo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-o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girar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no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sentido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contrário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aos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ponteiros</a:t>
            </a:r>
            <a:r>
              <a:rPr lang="en-US" sz="1600" b="1" kern="0" dirty="0"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lang="en-US" sz="1600" b="1" kern="0" dirty="0" err="1">
                <a:latin typeface="Calibri" charset="0"/>
                <a:ea typeface="Calibri" charset="0"/>
                <a:cs typeface="Calibri" charset="0"/>
              </a:rPr>
              <a:t>relógio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69875" indent="-269875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Os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interruptores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são </a:t>
            </a:r>
            <a:r>
              <a:rPr lang="pt-PT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substituídos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por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transistores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por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isso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utiliza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-se um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integrado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(IC)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monolítico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(L293D,L298). Os ICs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podem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ser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incorporados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numa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placa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gráfica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simples (PCB)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como um escudo para o Arduino.  </a:t>
            </a:r>
            <a:endParaRPr lang="en-U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 H-bridge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atua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como uma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amplificadora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que também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pode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                                                        ser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utilizada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para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pôr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bobines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funcionar</a:t>
            </a:r>
            <a:r>
              <a:rPr lang="en-US" sz="16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velocidade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dos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motores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DC é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controlada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através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de sinais PWM.</a:t>
            </a:r>
            <a:endParaRPr lang="en-US" sz="1600" kern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de motor DC com o IC L293D (2x H-Bridge)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t="25353" r="38786"/>
          <a:stretch/>
        </p:blipFill>
        <p:spPr>
          <a:xfrm>
            <a:off x="0" y="1367973"/>
            <a:ext cx="3673045" cy="2812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7684" y="588305"/>
            <a:ext cx="8828631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O IC L293D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incorpora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dois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circuitos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H-bridge com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toda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eletrónica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necessária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para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conduzir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dois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motores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DC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um motor de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apenas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um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4180669"/>
            <a:ext cx="3958309" cy="9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Vcc = 5 volt (IC pin 16)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dirty="0" err="1">
                <a:latin typeface="Calibri" charset="0"/>
                <a:ea typeface="Calibri" charset="0"/>
                <a:cs typeface="Calibri" charset="0"/>
              </a:rPr>
              <a:t>Voltagem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 do Motor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= 4.5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~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36 volt </a:t>
            </a:r>
            <a:endParaRPr kumimoji="0" lang="el-GR" sz="14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noProof="0" dirty="0">
                <a:latin typeface="Calibri" charset="0"/>
                <a:ea typeface="Calibri" charset="0"/>
                <a:cs typeface="Calibri" charset="0"/>
              </a:rPr>
              <a:t>GND = (IC pins 4, 5, 12, 13)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41879"/>
              </p:ext>
            </p:extLst>
          </p:nvPr>
        </p:nvGraphicFramePr>
        <p:xfrm>
          <a:off x="4227929" y="1557288"/>
          <a:ext cx="4389576" cy="39143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7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32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Motor 1</a:t>
                      </a:r>
                      <a:endParaRPr lang="el-G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Enable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Input 1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Input 2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Motor Action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either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either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Low</a:t>
                      </a:r>
                      <a:r>
                        <a:rPr lang="en-US" sz="1200" b="0" baseline="0" dirty="0"/>
                        <a:t> stop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Brake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forward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backword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Brake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Brake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Forward-</a:t>
                      </a:r>
                      <a:r>
                        <a:rPr lang="en-US" sz="1200" dirty="0" err="1"/>
                        <a:t>spd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Backword-spd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Brake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0" y="5300712"/>
            <a:ext cx="4308113" cy="93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IC pin 2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(Enable1)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1400" kern="0" noProof="0" dirty="0" err="1">
                <a:latin typeface="Calibri" charset="0"/>
                <a:ea typeface="Calibri" charset="0"/>
                <a:cs typeface="Calibri" charset="0"/>
                <a:sym typeface="Wingdings"/>
              </a:rPr>
              <a:t>c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ontrolado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 pelo Pin 3 do Arduino 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IC pin 2 </a:t>
            </a:r>
            <a:r>
              <a:rPr lang="en-US" sz="1400" b="1" kern="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(Input1)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US" sz="1400" kern="0" dirty="0" err="1">
                <a:latin typeface="Calibri" charset="0"/>
                <a:ea typeface="Calibri" charset="0"/>
                <a:cs typeface="Calibri" charset="0"/>
                <a:sym typeface="Wingdings"/>
              </a:rPr>
              <a:t>controlado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pelo Pin 4 do Arduino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IC pin 7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(Input 2)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US" sz="1400" kern="0" dirty="0" err="1">
                <a:latin typeface="Calibri" charset="0"/>
                <a:ea typeface="Calibri" charset="0"/>
                <a:cs typeface="Calibri" charset="0"/>
                <a:sym typeface="Wingdings"/>
              </a:rPr>
              <a:t>controlado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pelo Pin 5 do Arduino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0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43"/>
            <a:ext cx="6409509" cy="608997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latin typeface="Calibri" charset="0"/>
                <a:ea typeface="Calibri" charset="0"/>
                <a:cs typeface="Calibri" charset="0"/>
              </a:rPr>
              <a:t>Exemplo 2: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 Motor de </a:t>
            </a:r>
            <a:r>
              <a:rPr lang="en-US" i="1" dirty="0" err="1">
                <a:latin typeface="Calibri" charset="0"/>
                <a:ea typeface="Calibri" charset="0"/>
                <a:cs typeface="Calibri" charset="0"/>
              </a:rPr>
              <a:t>condução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DC com o IC L293D (2x H-Bridge)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698298" y="5399606"/>
            <a:ext cx="5165197" cy="89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Modificações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  <a:b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  a) utilizar o 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otenciometro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para regular 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velocidade</a:t>
            </a:r>
            <a:b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  b) </a:t>
            </a:r>
            <a:r>
              <a:rPr lang="en-US" sz="1600" kern="0" noProof="0" dirty="0">
                <a:latin typeface="Calibri" charset="0"/>
                <a:ea typeface="Calibri" charset="0"/>
                <a:cs typeface="Calibri" charset="0"/>
              </a:rPr>
              <a:t>utilizar 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PCB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baseado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em L298 Dual H-bridge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28917" y="2614103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4830861" y="827562"/>
            <a:ext cx="4271102" cy="2812696"/>
            <a:chOff x="4435836" y="801437"/>
            <a:chExt cx="4271102" cy="2812696"/>
          </a:xfrm>
        </p:grpSpPr>
        <p:grpSp>
          <p:nvGrpSpPr>
            <p:cNvPr id="23" name="Ομάδα 22"/>
            <p:cNvGrpSpPr/>
            <p:nvPr/>
          </p:nvGrpSpPr>
          <p:grpSpPr>
            <a:xfrm>
              <a:off x="5033893" y="801437"/>
              <a:ext cx="3673045" cy="2812696"/>
              <a:chOff x="5033893" y="801437"/>
              <a:chExt cx="3673045" cy="2812696"/>
            </a:xfrm>
          </p:grpSpPr>
          <p:pic>
            <p:nvPicPr>
              <p:cNvPr id="4" name="Εικόνα 3"/>
              <p:cNvPicPr>
                <a:picLocks noChangeAspect="1"/>
              </p:cNvPicPr>
              <p:nvPr/>
            </p:nvPicPr>
            <p:blipFill rotWithShape="1">
              <a:blip r:embed="rId4"/>
              <a:srcRect t="25353" r="38786"/>
              <a:stretch/>
            </p:blipFill>
            <p:spPr>
              <a:xfrm>
                <a:off x="5033893" y="801437"/>
                <a:ext cx="3673045" cy="2812696"/>
              </a:xfrm>
              <a:prstGeom prst="rect">
                <a:avLst/>
              </a:prstGeom>
            </p:spPr>
          </p:pic>
          <p:sp>
            <p:nvSpPr>
              <p:cNvPr id="22" name="Ορθογώνιο 21"/>
              <p:cNvSpPr/>
              <p:nvPr/>
            </p:nvSpPr>
            <p:spPr>
              <a:xfrm>
                <a:off x="7667106" y="1164613"/>
                <a:ext cx="1026058" cy="18659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6" name="TextBox 15"/>
            <p:cNvSpPr txBox="1"/>
            <p:nvPr/>
          </p:nvSpPr>
          <p:spPr bwMode="auto">
            <a:xfrm>
              <a:off x="4435836" y="923425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3 = Enalbe1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444545" y="1247157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4 = Input1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4444545" y="2440559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5 = Input2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5425981" y="2637388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180501" y="569700"/>
            <a:ext cx="38664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 rotWithShape="1">
          <a:blip r:embed="rId5"/>
          <a:srcRect l="7087" t="7446" r="13796" b="11882"/>
          <a:stretch/>
        </p:blipFill>
        <p:spPr>
          <a:xfrm>
            <a:off x="6852297" y="4204905"/>
            <a:ext cx="1873836" cy="143299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4444470" y="1808778"/>
            <a:ext cx="1412566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max 0.6 A/ motor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792684" y="3942510"/>
            <a:ext cx="1483098" cy="32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max 2 A/ motor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48"/>
          <p:cNvSpPr>
            <a:spLocks/>
          </p:cNvSpPr>
          <p:nvPr/>
        </p:nvSpPr>
        <p:spPr bwMode="auto">
          <a:xfrm>
            <a:off x="5455715" y="3246279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max 36 volts</a:t>
            </a:r>
          </a:p>
        </p:txBody>
      </p:sp>
      <p:sp>
        <p:nvSpPr>
          <p:cNvPr id="34" name="Rectangle 48"/>
          <p:cNvSpPr>
            <a:spLocks/>
          </p:cNvSpPr>
          <p:nvPr/>
        </p:nvSpPr>
        <p:spPr bwMode="auto">
          <a:xfrm>
            <a:off x="7834573" y="4155260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Book Antiqua"/>
                <a:cs typeface="Book Antiqua"/>
                <a:sym typeface="Tahoma" charset="0"/>
              </a:rPr>
              <a:t>max 46 volts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3098748" y="239222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3090039" y="331076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104152" y="4086427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3098748" y="4980038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5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3098748" y="5697094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6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46397" y="4707313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4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Placa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típica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de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motor de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condução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basedo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em L298 Dual H-bridge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7087" t="7446" r="13796" b="11882"/>
          <a:stretch/>
        </p:blipFill>
        <p:spPr>
          <a:xfrm>
            <a:off x="233780" y="1318010"/>
            <a:ext cx="3862155" cy="29535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16317" r="17041" b="4321"/>
          <a:stretch/>
        </p:blipFill>
        <p:spPr>
          <a:xfrm>
            <a:off x="4911633" y="1135971"/>
            <a:ext cx="3805647" cy="409788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798329" y="5326586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Enalbe1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829374" y="53265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Input1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640509" y="53265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Input2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 flipV="1">
            <a:off x="5573486" y="4937760"/>
            <a:ext cx="191588" cy="48115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5996273" y="4868091"/>
            <a:ext cx="2586" cy="5508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H="1" flipV="1">
            <a:off x="6175571" y="4868092"/>
            <a:ext cx="761985" cy="55082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Ορθογώνιο 16"/>
          <p:cNvSpPr/>
          <p:nvPr/>
        </p:nvSpPr>
        <p:spPr>
          <a:xfrm>
            <a:off x="7579206" y="5326586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Vmotor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H="1" flipV="1">
            <a:off x="6640509" y="4937760"/>
            <a:ext cx="1307922" cy="48116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Έλλειψη 21"/>
          <p:cNvSpPr/>
          <p:nvPr/>
        </p:nvSpPr>
        <p:spPr>
          <a:xfrm>
            <a:off x="7294469" y="4458789"/>
            <a:ext cx="781026" cy="548640"/>
          </a:xfrm>
          <a:prstGeom prst="ellipse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Έλλειψη 23"/>
          <p:cNvSpPr/>
          <p:nvPr/>
        </p:nvSpPr>
        <p:spPr>
          <a:xfrm>
            <a:off x="7586585" y="2690279"/>
            <a:ext cx="985199" cy="973594"/>
          </a:xfrm>
          <a:prstGeom prst="ellipse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4202870" y="2947873"/>
            <a:ext cx="912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Motor1</a:t>
            </a:r>
          </a:p>
          <a:p>
            <a:pPr algn="ctr"/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+,-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207116" y="600516"/>
            <a:ext cx="5357557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As ligações à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placa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Arduino são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exatamente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mesmas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.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4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51"/>
            <a:ext cx="9144000" cy="433388"/>
          </a:xfrm>
        </p:spPr>
        <p:txBody>
          <a:bodyPr/>
          <a:lstStyle/>
          <a:p>
            <a:r>
              <a:rPr lang="en-US" sz="1600" b="1" i="1" u="sng" dirty="0">
                <a:latin typeface="Calibri" charset="0"/>
                <a:ea typeface="Calibri" charset="0"/>
                <a:cs typeface="Calibri" charset="0"/>
              </a:rPr>
              <a:t>Exemplo 3:</a:t>
            </a:r>
            <a:r>
              <a:rPr lang="en-US" sz="1600" b="1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Protetor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do conductor de motor para uma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placa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Arduino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baseada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em L298P Dual H-bridge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0580" y="2157702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2744" r="34951" b="21876"/>
          <a:stretch/>
        </p:blipFill>
        <p:spPr>
          <a:xfrm>
            <a:off x="34493" y="551204"/>
            <a:ext cx="5020664" cy="98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9636"/>
          <a:stretch/>
        </p:blipFill>
        <p:spPr>
          <a:xfrm>
            <a:off x="232425" y="1499437"/>
            <a:ext cx="4851489" cy="13005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14292" y="1043352"/>
            <a:ext cx="657034" cy="684479"/>
            <a:chOff x="6314292" y="1043352"/>
            <a:chExt cx="657034" cy="684479"/>
          </a:xfrm>
        </p:grpSpPr>
        <p:grpSp>
          <p:nvGrpSpPr>
            <p:cNvPr id="11" name="Group 10"/>
            <p:cNvGrpSpPr/>
            <p:nvPr/>
          </p:nvGrpSpPr>
          <p:grpSpPr>
            <a:xfrm rot="16200000">
              <a:off x="6580957" y="1337461"/>
              <a:ext cx="496910" cy="283829"/>
              <a:chOff x="8005392" y="1954944"/>
              <a:chExt cx="991699" cy="63730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 bwMode="auto">
            <a:xfrm>
              <a:off x="6314292" y="1043352"/>
              <a:ext cx="545342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1000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Canal</a:t>
              </a:r>
              <a:r>
                <a:rPr lang="el-GR" sz="1000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Α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01713" y="1055076"/>
            <a:ext cx="657784" cy="688385"/>
            <a:chOff x="7101713" y="1055076"/>
            <a:chExt cx="657784" cy="688385"/>
          </a:xfrm>
        </p:grpSpPr>
        <p:grpSp>
          <p:nvGrpSpPr>
            <p:cNvPr id="16" name="Group 15"/>
            <p:cNvGrpSpPr/>
            <p:nvPr/>
          </p:nvGrpSpPr>
          <p:grpSpPr>
            <a:xfrm rot="16200000">
              <a:off x="6995173" y="1353091"/>
              <a:ext cx="496910" cy="283829"/>
              <a:chOff x="8005392" y="1954944"/>
              <a:chExt cx="991699" cy="63730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 bwMode="auto">
            <a:xfrm>
              <a:off x="7188507" y="1055076"/>
              <a:ext cx="570990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l-GR" sz="1000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Β </a:t>
              </a:r>
              <a:r>
                <a:rPr lang="en-US" sz="1000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Canal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5142537" y="1347029"/>
            <a:ext cx="1080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voltagem do  motor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5" name="Ευθύγραμμο βέλος σύνδεσης 24"/>
          <p:cNvCxnSpPr/>
          <p:nvPr/>
        </p:nvCxnSpPr>
        <p:spPr>
          <a:xfrm>
            <a:off x="5869384" y="1306170"/>
            <a:ext cx="631593" cy="43377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3" y="2538239"/>
            <a:ext cx="4863538" cy="3849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617543" y="5310603"/>
            <a:ext cx="32800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Pin 12 = Direção</a:t>
            </a:r>
          </a:p>
          <a:p>
            <a:pPr marL="269875" marR="0" indent="-269875" algn="just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Pin 9 = Intervalo</a:t>
            </a:r>
          </a:p>
          <a:p>
            <a:pPr marL="269875" marR="0" indent="-269875" algn="just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Pin 3  = Velocidade</a:t>
            </a:r>
          </a:p>
          <a:p>
            <a:pPr marL="269875" marR="0" indent="-269875" algn="just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Pin A0 =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Sensibilidade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da corrente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619167" y="514003"/>
            <a:ext cx="2175596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Fácil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implementaç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ão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2932043" y="3975652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949438" y="4303644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>
            <a:off x="2730238" y="4774096"/>
            <a:ext cx="4304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2816377" y="5416827"/>
            <a:ext cx="1318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εία γραμμή σύνδεσης 30"/>
          <p:cNvCxnSpPr/>
          <p:nvPr/>
        </p:nvCxnSpPr>
        <p:spPr>
          <a:xfrm>
            <a:off x="4197916" y="5734879"/>
            <a:ext cx="791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/>
          <p:cNvCxnSpPr/>
          <p:nvPr/>
        </p:nvCxnSpPr>
        <p:spPr>
          <a:xfrm>
            <a:off x="2846195" y="6211958"/>
            <a:ext cx="314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2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36" y="1337324"/>
            <a:ext cx="2194784" cy="1460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charset="0"/>
                <a:ea typeface="Calibri" charset="0"/>
                <a:cs typeface="Calibri" charset="0"/>
              </a:rPr>
              <a:t>Motor Stepper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22270" y="2663410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Motor</a:t>
            </a:r>
          </a:p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Stepper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15" y="3719075"/>
            <a:ext cx="2060272" cy="201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734" y="3922068"/>
            <a:ext cx="2459700" cy="1566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721" y="1303609"/>
            <a:ext cx="1968014" cy="20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0705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-1052"/>
            <a:ext cx="9144000" cy="403220"/>
          </a:xfrm>
        </p:spPr>
        <p:txBody>
          <a:bodyPr rIns="132080"/>
          <a:lstStyle/>
          <a:p>
            <a:pPr indent="0" eaLnBrk="1" hangingPunct="1"/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Circuitos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condutores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para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motores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stepper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Unipolares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Bipolares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4" y="2100339"/>
            <a:ext cx="1697928" cy="161053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4"/>
          <a:srcRect l="-1" r="61661"/>
          <a:stretch/>
        </p:blipFill>
        <p:spPr>
          <a:xfrm>
            <a:off x="6734023" y="2043130"/>
            <a:ext cx="1908478" cy="1673486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500"/>
          <a:stretch/>
        </p:blipFill>
        <p:spPr>
          <a:xfrm>
            <a:off x="1350886" y="584989"/>
            <a:ext cx="852356" cy="800696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138" y="584989"/>
            <a:ext cx="755866" cy="800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773133" y="1464618"/>
            <a:ext cx="252986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 Stepper Unipolar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155626" y="1497181"/>
            <a:ext cx="2331087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 Stepper Bipolar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21" y="566882"/>
            <a:ext cx="954784" cy="954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3139446" y="1464618"/>
            <a:ext cx="315182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Princípio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 movimentos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básico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4587" y="3822920"/>
            <a:ext cx="2012661" cy="6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 motor stepper Unipolar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658969" y="3815493"/>
            <a:ext cx="2063832" cy="89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 motor stepper Bipolar/Unipolar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54360"/>
              </p:ext>
            </p:extLst>
          </p:nvPr>
        </p:nvGraphicFramePr>
        <p:xfrm>
          <a:off x="3420770" y="1870010"/>
          <a:ext cx="2863962" cy="255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Bipolar </a:t>
                      </a:r>
                      <a:r>
                        <a:rPr lang="en-US" sz="1050" baseline="0" dirty="0"/>
                        <a:t>step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Q2-3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Q1-4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Q6-7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Q5-8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Unipolar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step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17732"/>
              </p:ext>
            </p:extLst>
          </p:nvPr>
        </p:nvGraphicFramePr>
        <p:xfrm>
          <a:off x="0" y="4785474"/>
          <a:ext cx="9144000" cy="207252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5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Funções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que são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utilizadas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pela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biblioteca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Stepper </a:t>
                      </a:r>
                      <a: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1800" b="0" i="1" baseline="0" dirty="0" err="1">
                          <a:solidFill>
                            <a:schemeClr val="bg1"/>
                          </a:solidFill>
                        </a:rPr>
                        <a:t>biblioteca</a:t>
                      </a:r>
                      <a: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  <a:t> stepper para Arduino) </a:t>
                      </a:r>
                      <a:b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#include &lt;Stepper.h&gt;</a:t>
                      </a:r>
                      <a:endParaRPr lang="en-US" sz="1800" b="0" i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Stepper</a:t>
                      </a:r>
                      <a:r>
                        <a:rPr lang="el-GR" sz="14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dirty="0"/>
                        <a:t>my</a:t>
                      </a:r>
                      <a:r>
                        <a:rPr lang="el-GR" sz="1400" b="1" dirty="0"/>
                        <a:t>_</a:t>
                      </a:r>
                      <a:r>
                        <a:rPr lang="en-US" sz="1400" b="1" dirty="0"/>
                        <a:t>Stepper_1(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_define_steps_per_revolution</a:t>
                      </a:r>
                      <a:r>
                        <a:rPr lang="en-US" sz="1400" dirty="0"/>
                        <a:t>, pin1, pin2</a:t>
                      </a:r>
                      <a:r>
                        <a:rPr lang="en-US" sz="1400" b="1" dirty="0"/>
                        <a:t> )</a:t>
                      </a:r>
                      <a:r>
                        <a:rPr lang="el-GR" sz="1400" b="1" dirty="0"/>
                        <a:t> </a:t>
                      </a:r>
                      <a:r>
                        <a:rPr lang="en-US" sz="1400" b="1" dirty="0"/>
                        <a:t>                     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Two wire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               </a:t>
                      </a:r>
                      <a:r>
                        <a:rPr lang="en-US" sz="1400" b="1" dirty="0"/>
                        <a:t>my</a:t>
                      </a:r>
                      <a:r>
                        <a:rPr lang="el-GR" sz="1400" b="1" dirty="0"/>
                        <a:t>_</a:t>
                      </a:r>
                      <a:r>
                        <a:rPr lang="en-US" sz="1400" b="1" dirty="0"/>
                        <a:t>Stepper_1(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_define_steps_per_revolution</a:t>
                      </a:r>
                      <a:r>
                        <a:rPr lang="en-US" sz="1400" dirty="0"/>
                        <a:t>, pin1, pin2, pin3, pin4 </a:t>
                      </a:r>
                      <a:r>
                        <a:rPr lang="en-US" sz="1400" b="1" dirty="0"/>
                        <a:t>)   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Four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 wire control</a:t>
                      </a:r>
                      <a:r>
                        <a:rPr lang="en-US" sz="1400" b="1" i="1" baseline="0" dirty="0">
                          <a:solidFill>
                            <a:srgbClr val="92D050"/>
                          </a:solidFill>
                        </a:rPr>
                        <a:t> </a:t>
                      </a:r>
                      <a:endParaRPr lang="en-US" sz="1400" b="1" i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36">
                <a:tc>
                  <a:txBody>
                    <a:bodyPr/>
                    <a:lstStyle/>
                    <a:p>
                      <a:r>
                        <a:rPr lang="en-US" sz="1400" b="1" dirty="0"/>
                        <a:t>my</a:t>
                      </a:r>
                      <a:r>
                        <a:rPr lang="el-GR" sz="1400" b="1" dirty="0"/>
                        <a:t>_</a:t>
                      </a:r>
                      <a:r>
                        <a:rPr lang="en-US" sz="1400" b="1" dirty="0"/>
                        <a:t>Stepper_1</a:t>
                      </a:r>
                      <a:r>
                        <a:rPr lang="el-GR" sz="1400" b="1" dirty="0"/>
                        <a:t>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setSpeed(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_define_max_speed_during</a:t>
                      </a:r>
                      <a:r>
                        <a:rPr lang="en-US" sz="1400" b="0" i="1" baseline="0" dirty="0">
                          <a:solidFill>
                            <a:srgbClr val="FF0000"/>
                          </a:solidFill>
                        </a:rPr>
                        <a:t>_motion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) 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Set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 max speed during the motion of the motor</a:t>
                      </a:r>
                      <a:endParaRPr lang="en-US" sz="1400" b="0" i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236">
                <a:tc>
                  <a:txBody>
                    <a:bodyPr/>
                    <a:lstStyle/>
                    <a:p>
                      <a:r>
                        <a:rPr lang="en-US" sz="1400" b="1" dirty="0"/>
                        <a:t>my</a:t>
                      </a:r>
                      <a:r>
                        <a:rPr lang="el-GR" sz="1400" b="1" dirty="0"/>
                        <a:t>_</a:t>
                      </a:r>
                      <a:r>
                        <a:rPr lang="en-US" sz="1400" b="1" dirty="0"/>
                        <a:t>Stepper_1</a:t>
                      </a:r>
                      <a:r>
                        <a:rPr lang="el-GR" sz="1400" b="1" dirty="0"/>
                        <a:t>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step(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value3_define_desired step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)                                   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Move the rotor for the number of desired steps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 bwMode="auto">
          <a:xfrm>
            <a:off x="2760673" y="4427970"/>
            <a:ext cx="4184159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Criar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objetos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stepper para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um motor stepper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2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445"/>
          <a:stretch/>
        </p:blipFill>
        <p:spPr>
          <a:xfrm>
            <a:off x="337971" y="590680"/>
            <a:ext cx="5938969" cy="412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 err="1"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 de motor stepper Bipolar/Unipolar com o IC L293D (</a:t>
            </a:r>
            <a:r>
              <a:rPr lang="en-US" sz="1800" b="1" dirty="0" err="1">
                <a:latin typeface="Calibri" charset="0"/>
                <a:ea typeface="Calibri" charset="0"/>
                <a:cs typeface="Calibri" charset="0"/>
              </a:rPr>
              <a:t>quatro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err="1">
                <a:latin typeface="Calibri" charset="0"/>
                <a:ea typeface="Calibri" charset="0"/>
                <a:cs typeface="Calibri" charset="0"/>
              </a:rPr>
              <a:t>controladores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1800" b="1" dirty="0" err="1">
                <a:latin typeface="Calibri" charset="0"/>
                <a:ea typeface="Calibri" charset="0"/>
                <a:cs typeface="Calibri" charset="0"/>
              </a:rPr>
              <a:t>fio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57" y="4603416"/>
            <a:ext cx="2389813" cy="198671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56589" y="2177323"/>
            <a:ext cx="1576208" cy="3322684"/>
            <a:chOff x="2256589" y="2177323"/>
            <a:chExt cx="1576208" cy="3322684"/>
          </a:xfrm>
        </p:grpSpPr>
        <p:sp>
          <p:nvSpPr>
            <p:cNvPr id="24" name="Rectangle 23"/>
            <p:cNvSpPr/>
            <p:nvPr/>
          </p:nvSpPr>
          <p:spPr>
            <a:xfrm>
              <a:off x="2517400" y="2619592"/>
              <a:ext cx="1292718" cy="11340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56589" y="2177323"/>
              <a:ext cx="555644" cy="13608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61744" y="2358766"/>
              <a:ext cx="89675" cy="361504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68969" y="2363056"/>
              <a:ext cx="282449" cy="10911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32853" y="3583510"/>
              <a:ext cx="1099944" cy="14742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2721515" y="2234024"/>
              <a:ext cx="90716" cy="1421106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01757" y="521650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06737" y="469984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35678" y="835984"/>
            <a:ext cx="1074256" cy="4669001"/>
            <a:chOff x="3035678" y="835984"/>
            <a:chExt cx="1074256" cy="4669001"/>
          </a:xfrm>
        </p:grpSpPr>
        <p:sp>
          <p:nvSpPr>
            <p:cNvPr id="14" name="Rectangle 13"/>
            <p:cNvSpPr/>
            <p:nvPr/>
          </p:nvSpPr>
          <p:spPr>
            <a:xfrm>
              <a:off x="3775026" y="835984"/>
              <a:ext cx="226153" cy="441980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00943" y="2789696"/>
              <a:ext cx="575155" cy="124742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2244" y="892034"/>
              <a:ext cx="600177" cy="94896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35679" y="1139557"/>
              <a:ext cx="730648" cy="139181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39022" y="3401272"/>
              <a:ext cx="782436" cy="1255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92796" y="4717533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92245" y="922084"/>
              <a:ext cx="95681" cy="1887663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35678" y="1287438"/>
              <a:ext cx="78284" cy="2192124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97781" y="5244160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17456" y="898282"/>
            <a:ext cx="7438299" cy="4476290"/>
            <a:chOff x="1417456" y="905833"/>
            <a:chExt cx="7438299" cy="4476290"/>
          </a:xfrm>
        </p:grpSpPr>
        <p:sp>
          <p:nvSpPr>
            <p:cNvPr id="35" name="Rectangle 34"/>
            <p:cNvSpPr/>
            <p:nvPr/>
          </p:nvSpPr>
          <p:spPr>
            <a:xfrm rot="16200000">
              <a:off x="2118001" y="1669486"/>
              <a:ext cx="1596574" cy="117398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17456" y="905833"/>
              <a:ext cx="1550184" cy="16014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46249" y="2409106"/>
              <a:ext cx="1114293" cy="131104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 bwMode="auto">
            <a:xfrm>
              <a:off x="4999213" y="5018947"/>
              <a:ext cx="3856542" cy="36317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1600" kern="0" dirty="0">
                  <a:latin typeface="Calibri" charset="0"/>
                  <a:ea typeface="Calibri" charset="0"/>
                  <a:cs typeface="Calibri" charset="0"/>
                </a:rPr>
                <a:t>1,2EN and 3,4EN are set to 5 volts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 bwMode="auto">
          <a:xfrm>
            <a:off x="3794335" y="466231"/>
            <a:ext cx="1337226" cy="2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Bipolar stepper motor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62948" y="580487"/>
            <a:ext cx="3978700" cy="1410232"/>
            <a:chOff x="4462948" y="580487"/>
            <a:chExt cx="3978700" cy="1410232"/>
          </a:xfrm>
        </p:grpSpPr>
        <p:grpSp>
          <p:nvGrpSpPr>
            <p:cNvPr id="53" name="Group 52"/>
            <p:cNvGrpSpPr/>
            <p:nvPr/>
          </p:nvGrpSpPr>
          <p:grpSpPr>
            <a:xfrm>
              <a:off x="5358547" y="580487"/>
              <a:ext cx="2274438" cy="1410232"/>
              <a:chOff x="5136347" y="611687"/>
              <a:chExt cx="2274438" cy="141023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136347" y="611687"/>
                <a:ext cx="2274438" cy="1410232"/>
                <a:chOff x="5536531" y="562682"/>
                <a:chExt cx="2274438" cy="1410232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823085" y="710838"/>
                  <a:ext cx="945842" cy="1098225"/>
                  <a:chOff x="5733248" y="608746"/>
                  <a:chExt cx="945842" cy="1098225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5352" r="32207" b="77028"/>
                  <a:stretch/>
                </p:blipFill>
                <p:spPr>
                  <a:xfrm>
                    <a:off x="5940181" y="608746"/>
                    <a:ext cx="738909" cy="971806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5733248" y="1074003"/>
                    <a:ext cx="530856" cy="4084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6407027" y="1261852"/>
                    <a:ext cx="1" cy="44511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/>
                <p:cNvSpPr txBox="1"/>
                <p:nvPr/>
              </p:nvSpPr>
              <p:spPr bwMode="auto">
                <a:xfrm>
                  <a:off x="6395197" y="562682"/>
                  <a:ext cx="1415772" cy="253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Unipolar stepper motor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 bwMode="auto">
                <a:xfrm>
                  <a:off x="5536531" y="1033166"/>
                  <a:ext cx="461986" cy="363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Vcc </a:t>
                  </a:r>
                  <a:b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</a:b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motor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 bwMode="auto">
                <a:xfrm>
                  <a:off x="6195849" y="1751891"/>
                  <a:ext cx="611065" cy="2210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Vcc motor</a:t>
                  </a: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5206475" y="632968"/>
                <a:ext cx="1343475" cy="1368026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4462948" y="1074136"/>
              <a:ext cx="854608" cy="118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 bwMode="auto">
            <a:xfrm>
              <a:off x="6474961" y="759489"/>
              <a:ext cx="1966687" cy="81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Exatamente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o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mesmo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circuito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, os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fios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comuns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estão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ligados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ao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motor com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maior</a:t>
              </a:r>
              <a:r>
                <a:rPr lang="en-US" sz="800" kern="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>
                  <a:latin typeface="Calibri" charset="0"/>
                  <a:ea typeface="Calibri" charset="0"/>
                  <a:cs typeface="Calibri" charset="0"/>
                </a:rPr>
                <a:t>voltagem</a:t>
              </a:r>
              <a:r>
                <a:rPr kumimoji="0" lang="el-GR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. </a:t>
              </a:r>
            </a:p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4" name="Ομάδα 43"/>
          <p:cNvGrpSpPr/>
          <p:nvPr/>
        </p:nvGrpSpPr>
        <p:grpSpPr>
          <a:xfrm>
            <a:off x="6004623" y="2201680"/>
            <a:ext cx="2697494" cy="1996468"/>
            <a:chOff x="6004623" y="2201680"/>
            <a:chExt cx="2697494" cy="1996468"/>
          </a:xfrm>
        </p:grpSpPr>
        <p:grpSp>
          <p:nvGrpSpPr>
            <p:cNvPr id="12" name="Group 11"/>
            <p:cNvGrpSpPr/>
            <p:nvPr/>
          </p:nvGrpSpPr>
          <p:grpSpPr>
            <a:xfrm>
              <a:off x="6004623" y="2201680"/>
              <a:ext cx="2697494" cy="1996468"/>
              <a:chOff x="3648483" y="1125521"/>
              <a:chExt cx="4767841" cy="28092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8483" y="1125521"/>
                <a:ext cx="4767841" cy="2809267"/>
              </a:xfrm>
              <a:prstGeom prst="rect">
                <a:avLst/>
              </a:prstGeom>
            </p:spPr>
          </p:pic>
          <p:sp>
            <p:nvSpPr>
              <p:cNvPr id="6" name="Right Arrow 5"/>
              <p:cNvSpPr/>
              <p:nvPr/>
            </p:nvSpPr>
            <p:spPr>
              <a:xfrm>
                <a:off x="4419711" y="1992715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1 </a:t>
                </a:r>
                <a:r>
                  <a:rPr lang="el-GR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ή 0</a:t>
                </a:r>
                <a:endParaRPr lang="en-U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n-U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4456666" y="3248399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1 </a:t>
                </a:r>
                <a:r>
                  <a:rPr lang="el-GR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ή 0</a:t>
                </a:r>
                <a:endParaRPr lang="en-U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n-U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960444" y="1683279"/>
                <a:ext cx="629716" cy="367369"/>
              </a:xfrm>
              <a:prstGeom prst="ellipse">
                <a:avLst/>
              </a:prstGeom>
              <a:solidFill>
                <a:srgbClr val="FFFF00">
                  <a:alpha val="36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68656" y="2276113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84621" y="3067471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00142" y="2580506"/>
                <a:ext cx="766153" cy="482827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latin typeface="Calibri" charset="0"/>
                    <a:ea typeface="Calibri" charset="0"/>
                    <a:cs typeface="Calibri" charset="0"/>
                  </a:rPr>
                  <a:t>GND</a:t>
                </a:r>
              </a:p>
            </p:txBody>
          </p:sp>
          <p:sp>
            <p:nvSpPr>
              <p:cNvPr id="60" name="Right Arrow 6"/>
              <p:cNvSpPr/>
              <p:nvPr/>
            </p:nvSpPr>
            <p:spPr>
              <a:xfrm>
                <a:off x="3718750" y="3518602"/>
                <a:ext cx="1864233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9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Vcc motor</a:t>
                </a:r>
              </a:p>
              <a:p>
                <a:pPr algn="ctr"/>
                <a:endParaRPr lang="en-US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30" name="Αριστερό βέλος 29"/>
            <p:cNvSpPr/>
            <p:nvPr/>
          </p:nvSpPr>
          <p:spPr>
            <a:xfrm>
              <a:off x="7748339" y="2664808"/>
              <a:ext cx="841489" cy="241696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33000"/>
                  </a:schemeClr>
                </a:gs>
                <a:gs pos="80000">
                  <a:schemeClr val="accent1">
                    <a:shade val="93000"/>
                    <a:satMod val="130000"/>
                    <a:alpha val="33000"/>
                  </a:schemeClr>
                </a:gs>
                <a:gs pos="100000">
                  <a:schemeClr val="accent1">
                    <a:shade val="94000"/>
                    <a:satMod val="135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5 volts</a:t>
              </a:r>
              <a:endParaRPr lang="el-GR" sz="105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 bwMode="auto">
          <a:xfrm>
            <a:off x="5018659" y="4623605"/>
            <a:ext cx="149904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Vcc motor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94617" y="429505"/>
            <a:ext cx="4506362" cy="3495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Controlador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quatro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fios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 um motor 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stepper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281785" y="4303182"/>
            <a:ext cx="82283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GND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04" y="4828714"/>
            <a:ext cx="1658141" cy="1046983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 bwMode="auto">
          <a:xfrm>
            <a:off x="5047735" y="5486095"/>
            <a:ext cx="2854452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Um motor stepper segue as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voltas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de um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potenciometro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num input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analógico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A0.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1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u="sng" dirty="0">
                <a:latin typeface="Calibri" charset="0"/>
                <a:ea typeface="Calibri" charset="0"/>
                <a:cs typeface="Calibri" charset="0"/>
              </a:rPr>
              <a:t>Exemplo 4:</a:t>
            </a:r>
            <a:r>
              <a:rPr lang="el-GR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PT" sz="1800" dirty="0">
                <a:latin typeface="Calibri" charset="0"/>
                <a:ea typeface="Calibri" charset="0"/>
                <a:cs typeface="Calibri" charset="0"/>
              </a:rPr>
              <a:t>Seguir as voltas de um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potenciometro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l-GR" sz="1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pt-PT" sz="1800" dirty="0">
                <a:latin typeface="Calibri" charset="0"/>
                <a:ea typeface="Calibri" charset="0"/>
                <a:cs typeface="Calibri" charset="0"/>
              </a:rPr>
              <a:t>motor stepper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unipolar/bipolar</a:t>
            </a:r>
            <a:r>
              <a:rPr lang="el-GR" sz="18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89" y="690034"/>
            <a:ext cx="1634066" cy="103178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" y="1548813"/>
            <a:ext cx="7144791" cy="4703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86761" y="605961"/>
            <a:ext cx="6528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Um motor stepper segue as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voltas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de um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potenciometro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num pin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analógico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A0.</a:t>
            </a:r>
            <a:endParaRPr lang="el-GR" sz="1600" kern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20453" y="2001612"/>
            <a:ext cx="5843754" cy="363176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Four wires control of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stepper motor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4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pic>
        <p:nvPicPr>
          <p:cNvPr id="33" name="Εικόνα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" y="2150204"/>
            <a:ext cx="4904496" cy="4497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i="1" u="sng" dirty="0"/>
              <a:t>Exemplo 5:</a:t>
            </a:r>
            <a:r>
              <a:rPr lang="en-US" sz="1400" dirty="0"/>
              <a:t>  </a:t>
            </a:r>
            <a:r>
              <a:rPr lang="en-US" sz="1400" b="1" dirty="0" err="1"/>
              <a:t>Condutor</a:t>
            </a:r>
            <a:r>
              <a:rPr lang="en-US" sz="1400" b="1" dirty="0"/>
              <a:t> de motor stepper Bipolar/Unipolar com escudo de motor (</a:t>
            </a:r>
            <a:r>
              <a:rPr lang="en-US" sz="1400" b="1" dirty="0" err="1"/>
              <a:t>controlador</a:t>
            </a:r>
            <a:r>
              <a:rPr lang="en-US" sz="1400" b="1" dirty="0"/>
              <a:t> de </a:t>
            </a:r>
            <a:r>
              <a:rPr lang="en-US" sz="1400" b="1" dirty="0" err="1"/>
              <a:t>dois</a:t>
            </a:r>
            <a:r>
              <a:rPr lang="en-US" sz="1400" b="1" dirty="0"/>
              <a:t> </a:t>
            </a:r>
            <a:r>
              <a:rPr lang="en-US" sz="1400" b="1" dirty="0" err="1"/>
              <a:t>fios</a:t>
            </a:r>
            <a:r>
              <a:rPr lang="en-US" sz="1400" b="1" dirty="0"/>
              <a:t>)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2046" y="2394771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2744" r="34951" b="21876"/>
          <a:stretch/>
        </p:blipFill>
        <p:spPr>
          <a:xfrm>
            <a:off x="65496" y="489771"/>
            <a:ext cx="4401209" cy="866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39636" b="26311"/>
          <a:stretch/>
        </p:blipFill>
        <p:spPr>
          <a:xfrm>
            <a:off x="245166" y="1337164"/>
            <a:ext cx="4028134" cy="795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56867" y="1159934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Elbow Connector 14"/>
          <p:cNvCxnSpPr>
            <a:stCxn id="8" idx="1"/>
          </p:cNvCxnSpPr>
          <p:nvPr/>
        </p:nvCxnSpPr>
        <p:spPr>
          <a:xfrm rot="10800000" flipH="1" flipV="1">
            <a:off x="6256867" y="1231900"/>
            <a:ext cx="279400" cy="800099"/>
          </a:xfrm>
          <a:prstGeom prst="bentConnector4">
            <a:avLst>
              <a:gd name="adj1" fmla="val -36363"/>
              <a:gd name="adj2" fmla="val 5449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6705600" y="1231901"/>
            <a:ext cx="101600" cy="82549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035802" y="1159936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Elbow Connector 43"/>
          <p:cNvCxnSpPr>
            <a:stCxn id="42" idx="1"/>
          </p:cNvCxnSpPr>
          <p:nvPr/>
        </p:nvCxnSpPr>
        <p:spPr>
          <a:xfrm rot="10800000" flipV="1">
            <a:off x="7001936" y="1231903"/>
            <a:ext cx="33867" cy="83396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42" idx="3"/>
          </p:cNvCxnSpPr>
          <p:nvPr/>
        </p:nvCxnSpPr>
        <p:spPr>
          <a:xfrm flipH="1">
            <a:off x="7230533" y="1231903"/>
            <a:ext cx="254002" cy="817032"/>
          </a:xfrm>
          <a:prstGeom prst="bentConnector4">
            <a:avLst>
              <a:gd name="adj1" fmla="val -89999"/>
              <a:gd name="adj2" fmla="val 5440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16577" y="-689113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844" y="3651052"/>
            <a:ext cx="1634066" cy="1031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5577679" y="5765554"/>
            <a:ext cx="3305713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O pin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analógico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altera-se para A2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192262" y="849096"/>
            <a:ext cx="688009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Chanel</a:t>
            </a:r>
            <a:r>
              <a:rPr lang="el-GR" sz="1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910553" y="876883"/>
            <a:ext cx="699230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l-GR" sz="1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Β </a:t>
            </a:r>
            <a:r>
              <a:rPr lang="en-US" sz="1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Chanel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037298" y="579187"/>
            <a:ext cx="3929281" cy="3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Bobines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stepper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Bipolares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Unipolares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" name="Γωνιώδης σύνδεση 18"/>
          <p:cNvCxnSpPr>
            <a:stCxn id="14" idx="3"/>
          </p:cNvCxnSpPr>
          <p:nvPr/>
        </p:nvCxnSpPr>
        <p:spPr>
          <a:xfrm>
            <a:off x="5318910" y="4166943"/>
            <a:ext cx="815672" cy="717573"/>
          </a:xfrm>
          <a:prstGeom prst="bentConnector3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1850148" y="2446415"/>
            <a:ext cx="3076364" cy="286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 stepper de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controlador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dois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fios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1639757" y="2827699"/>
            <a:ext cx="3072509" cy="6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 motor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segue as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voltas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um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potenciometro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4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347920" y="2094289"/>
            <a:ext cx="8434573" cy="40725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347920" y="595423"/>
            <a:ext cx="8335926" cy="1360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Fornecer ideias básicas e exemplos de como conduzir motores DC e Stepper     com o Arduino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Objetivo e Conteúdo da Unidade 10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50406" y="2546357"/>
            <a:ext cx="8229600" cy="3588955"/>
          </a:xfrm>
        </p:spPr>
        <p:txBody>
          <a:bodyPr/>
          <a:lstStyle/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Explicação sobre em que consiste um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atuador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e em especial um motor elétrico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Apresentação sobre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o tipo de motores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utilizados nesta unidade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(princípios básicos)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Esquema conductor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ocondutor básico de um motor elétrico 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Apresentação de conhecimentos básicos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preliminares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(TR, PWM) 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Motor de condução DC com um TR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{motor de control de velocidade} 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(1 Exemplo)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Motor de condução DC motor com uma H-Bridge,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{direção de control e velocidade} 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(2 Exemplos)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Motor de condução Stepper com dois H-Bridges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{controlo da posição e velocidade da direção} 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(2 Exemplos)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l-GR" sz="18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lnSpc>
                <a:spcPct val="110000"/>
              </a:lnSpc>
              <a:spcBef>
                <a:spcPts val="480"/>
              </a:spcBef>
              <a:buNone/>
            </a:pP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848179" y="596595"/>
            <a:ext cx="1077536" cy="41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Objetivo</a:t>
            </a:r>
            <a:endParaRPr kumimoji="0" lang="el-GR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740774" y="2154075"/>
            <a:ext cx="1184940" cy="41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Conteúdo</a:t>
            </a:r>
            <a:endParaRPr kumimoji="0" lang="el-GR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05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4BB3D3-8C89-49E1-946C-BE6BF7EFF61B}"/>
              </a:ext>
            </a:extLst>
          </p:cNvPr>
          <p:cNvSpPr/>
          <p:nvPr/>
        </p:nvSpPr>
        <p:spPr>
          <a:xfrm>
            <a:off x="0" y="5932435"/>
            <a:ext cx="2283160" cy="92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0C3FAD-4870-4AC9-8BCD-0697A4CD2B41}"/>
              </a:ext>
            </a:extLst>
          </p:cNvPr>
          <p:cNvSpPr/>
          <p:nvPr/>
        </p:nvSpPr>
        <p:spPr>
          <a:xfrm>
            <a:off x="7212969" y="5913947"/>
            <a:ext cx="1931031" cy="92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/>
          <p:cNvSpPr/>
          <p:nvPr/>
        </p:nvSpPr>
        <p:spPr>
          <a:xfrm>
            <a:off x="0" y="1959"/>
            <a:ext cx="9144000" cy="11805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tint val="66000"/>
                  <a:satMod val="160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Imagen 50">
            <a:extLst>
              <a:ext uri="{FF2B5EF4-FFF2-40B4-BE49-F238E27FC236}">
                <a16:creationId xmlns:a16="http://schemas.microsoft.com/office/drawing/2014/main" id="{389AFF6F-B38D-4086-B6E6-9B4D639019E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69" y="200035"/>
            <a:ext cx="1753789" cy="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2419435"/>
            <a:ext cx="9144000" cy="1937982"/>
          </a:xfrm>
          <a:prstGeom prst="roundRect">
            <a:avLst>
              <a:gd name="adj" fmla="val 396"/>
            </a:avLst>
          </a:prstGeom>
          <a:solidFill>
            <a:schemeClr val="accent5">
              <a:lumMod val="50000"/>
            </a:schemeClr>
          </a:solidFill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 10 MOTORES DE CONDUÇÃO</a:t>
            </a: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  <a:p>
            <a:pPr algn="ctr"/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34">
            <a:extLst>
              <a:ext uri="{FF2B5EF4-FFF2-40B4-BE49-F238E27FC236}">
                <a16:creationId xmlns:a16="http://schemas.microsoft.com/office/drawing/2014/main" id="{30534F85-38A1-43D8-B6DB-94CA1D92C64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6" y="248200"/>
            <a:ext cx="2956266" cy="7598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5298"/>
          <a:stretch/>
        </p:blipFill>
        <p:spPr bwMode="auto">
          <a:xfrm>
            <a:off x="536759" y="6038193"/>
            <a:ext cx="1607354" cy="7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enin project: isep-porto-logo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2582878" y="5913947"/>
            <a:ext cx="1820294" cy="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in project: teiofcrete-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7" y="58824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in project: aproit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46" y="6085491"/>
            <a:ext cx="1428752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70179"/>
            <a:ext cx="9144000" cy="4571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08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Preliminares: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Princípios Básicos 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40700" y="4239444"/>
            <a:ext cx="8454134" cy="176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Um 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atuador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 é um componente de uma máquina que é responsável por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mover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um mecanismo. </a:t>
            </a:r>
            <a:r>
              <a:rPr lang="pt-PT" sz="1600" dirty="0">
                <a:latin typeface="Calibri" charset="0"/>
                <a:ea typeface="Calibri" charset="0"/>
                <a:cs typeface="Calibri" charset="0"/>
              </a:rPr>
              <a:t>Por outras palavras, é o mecanismo pelo qual um sistema de controlo atua sobre um ambiente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Um 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motor elétrico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 é um atuador que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converte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energia elétrica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em energia mecânica. </a:t>
            </a:r>
            <a:r>
              <a:rPr lang="pt-PT" sz="1600" dirty="0">
                <a:latin typeface="Calibri" charset="0"/>
                <a:ea typeface="Calibri" charset="0"/>
                <a:cs typeface="Calibri" charset="0"/>
              </a:rPr>
              <a:t>A maioria dos motores elétricos funciona através da interação entre o campo magnético de um motor elétrico e correntes de enrolamento para gerar força e, eventualmente, torque para o eixo do motor.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40732" y="7346584"/>
            <a:ext cx="591860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Explain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what is an actuator and especially the electric motor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934187" y="3264037"/>
            <a:ext cx="100059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 DC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812814" y="3199253"/>
            <a:ext cx="1420582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 Stepper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4694025" y="591562"/>
            <a:ext cx="4307453" cy="3280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349018" y="3508155"/>
            <a:ext cx="2124299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apenas dois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terminais)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145968" y="3494248"/>
            <a:ext cx="275428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noProof="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quatro</a:t>
            </a:r>
            <a:r>
              <a:rPr lang="en-US" sz="1600" kern="0" noProof="0" dirty="0">
                <a:latin typeface="Calibri" charset="0"/>
                <a:ea typeface="Calibri" charset="0"/>
                <a:cs typeface="Calibri" charset="0"/>
              </a:rPr>
              <a:t>, seis ou 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oito</a:t>
            </a:r>
            <a:r>
              <a:rPr lang="en-US" sz="1600" kern="0" noProof="0" dirty="0">
                <a:latin typeface="Calibri" charset="0"/>
                <a:ea typeface="Calibri" charset="0"/>
                <a:cs typeface="Calibri" charset="0"/>
              </a:rPr>
              <a:t> terminais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3"/>
          <a:srcRect l="50500"/>
          <a:stretch/>
        </p:blipFill>
        <p:spPr>
          <a:xfrm>
            <a:off x="7570769" y="752208"/>
            <a:ext cx="1124065" cy="105593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803" y="1966319"/>
            <a:ext cx="1154777" cy="1223266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788" y="555317"/>
            <a:ext cx="1079918" cy="1079918"/>
          </a:xfrm>
          <a:prstGeom prst="rect">
            <a:avLst/>
          </a:prstGeom>
        </p:spPr>
      </p:pic>
      <p:pic>
        <p:nvPicPr>
          <p:cNvPr id="7" name="Picture 2" descr="Ejs_Open_Source_Direct_Current_Electrical_Motor_Model_Java_Applet_(_DC_Motor_)_80_degree_split_ring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77" y="1482237"/>
            <a:ext cx="1636170" cy="1610095"/>
          </a:xfrm>
          <a:prstGeom prst="rect">
            <a:avLst/>
          </a:prstGeom>
        </p:spPr>
      </p:pic>
      <p:sp>
        <p:nvSpPr>
          <p:cNvPr id="11" name="Στρογγυλεμένο ορθογώνιο 10"/>
          <p:cNvSpPr/>
          <p:nvPr/>
        </p:nvSpPr>
        <p:spPr>
          <a:xfrm>
            <a:off x="159327" y="605092"/>
            <a:ext cx="4188815" cy="3266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402" y="654752"/>
            <a:ext cx="1235782" cy="7793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4093305" y="3889697"/>
            <a:ext cx="74892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Etapas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07" y="1548752"/>
            <a:ext cx="1463860" cy="14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Preliminares: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Esquema básico para conduzir e controlar um motor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1549048" y="2887083"/>
            <a:ext cx="1824578" cy="1164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l-GR" dirty="0">
                <a:latin typeface="Calibri" charset="0"/>
                <a:ea typeface="Calibri" charset="0"/>
                <a:cs typeface="Calibri" charset="0"/>
              </a:rPr>
              <a:t>μ-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controlador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6715789" y="2885417"/>
            <a:ext cx="1547068" cy="1226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motor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444788" y="5203368"/>
            <a:ext cx="2497016" cy="527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Feedback (opcional)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>
            <a:off x="3396588" y="3188430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>
            <a:off x="3396588" y="3727692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3557071" y="2835320"/>
            <a:ext cx="58381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LCCS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611571" y="3364985"/>
            <a:ext cx="47481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5850938" y="3457692"/>
            <a:ext cx="8648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-10421" y="2918154"/>
            <a:ext cx="1622560" cy="98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Velocidade/posição</a:t>
            </a: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lang="en-US" sz="1600" kern="0" dirty="0"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comando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Ευθύγραμμο βέλος σύνδεσης 20"/>
          <p:cNvCxnSpPr/>
          <p:nvPr/>
        </p:nvCxnSpPr>
        <p:spPr>
          <a:xfrm>
            <a:off x="321872" y="3434706"/>
            <a:ext cx="12271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8262857" y="3469415"/>
            <a:ext cx="6534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Γωνιώδης σύνδεση 27"/>
          <p:cNvCxnSpPr/>
          <p:nvPr/>
        </p:nvCxnSpPr>
        <p:spPr>
          <a:xfrm rot="10800000" flipV="1">
            <a:off x="5957175" y="3469415"/>
            <a:ext cx="2632410" cy="1997722"/>
          </a:xfrm>
          <a:prstGeom prst="bentConnector3">
            <a:avLst>
              <a:gd name="adj1" fmla="val 122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Γωνιώδης σύνδεση 36"/>
          <p:cNvCxnSpPr>
            <a:stCxn id="11" idx="1"/>
          </p:cNvCxnSpPr>
          <p:nvPr/>
        </p:nvCxnSpPr>
        <p:spPr>
          <a:xfrm rot="10800000">
            <a:off x="2002734" y="4074238"/>
            <a:ext cx="1442054" cy="1392901"/>
          </a:xfrm>
          <a:prstGeom prst="bentConnector3">
            <a:avLst>
              <a:gd name="adj1" fmla="val 98777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475411" y="1311894"/>
            <a:ext cx="8193177" cy="904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Um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de motor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é um pequeno amplificador de corrente; a função dos condutores do motor é conduzir o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Sinal de Controlo de Baixa Corrente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(LCCS) e depois transformá-lo num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Sinal de Alta Corrente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(HCS) que possa conduzir um motor.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177550" y="3130281"/>
            <a:ext cx="1075171" cy="9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Velocidade/</a:t>
            </a: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posição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6003662" y="3081595"/>
            <a:ext cx="51648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noProof="0" dirty="0">
                <a:latin typeface="Calibri" charset="0"/>
                <a:ea typeface="Calibri" charset="0"/>
                <a:cs typeface="Calibri" charset="0"/>
              </a:rPr>
              <a:t>HCS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440192" y="670798"/>
            <a:ext cx="8228396" cy="6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Em geral, não podemos conduzir 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um motor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diretamente dos pins do </a:t>
            </a:r>
            <a:r>
              <a:rPr kumimoji="0" lang="el-GR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μ-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controlador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b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(corrente máx. de output 40mA)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2872128" y="5793189"/>
            <a:ext cx="364234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Controlo de loop aberto ou loop fechado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5199337" y="3595882"/>
            <a:ext cx="985538" cy="145112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74" y="2652193"/>
            <a:ext cx="1029997" cy="428316"/>
          </a:xfrm>
          <a:prstGeom prst="rect">
            <a:avLst/>
          </a:prstGeom>
        </p:spPr>
      </p:pic>
      <p:sp>
        <p:nvSpPr>
          <p:cNvPr id="7" name="Τρίγωνο 6"/>
          <p:cNvSpPr/>
          <p:nvPr/>
        </p:nvSpPr>
        <p:spPr>
          <a:xfrm rot="5400000">
            <a:off x="4570008" y="2646548"/>
            <a:ext cx="1322290" cy="1609139"/>
          </a:xfrm>
          <a:prstGeom prst="triangle">
            <a:avLst>
              <a:gd name="adj" fmla="val 508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Condutor do Motor</a:t>
            </a:r>
            <a:endParaRPr lang="el-G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5651352" y="1467915"/>
            <a:ext cx="2747472" cy="32006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348282" y="1459509"/>
            <a:ext cx="2834483" cy="3183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0" name="3 - Τίτλος"/>
          <p:cNvSpPr>
            <a:spLocks noGrp="1"/>
          </p:cNvSpPr>
          <p:nvPr>
            <p:ph type="title"/>
          </p:nvPr>
        </p:nvSpPr>
        <p:spPr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000" i="1" dirty="0">
                <a:latin typeface="Calibri" charset="0"/>
                <a:ea typeface="Calibri" charset="0"/>
                <a:cs typeface="Calibri" charset="0"/>
              </a:rPr>
              <a:t>Preliminares: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Transistor de Junção Bipolar (BJT) como um interruptor electrónico</a:t>
            </a:r>
            <a:endParaRPr lang="el-GR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C850BC-78EC-CB48-BBB0-E2E67C11FFED}" type="slidenum">
              <a:rPr lang="el-GR" sz="1200">
                <a:solidFill>
                  <a:srgbClr val="3F3F3F"/>
                </a:solidFill>
                <a:latin typeface="Calibri"/>
              </a:rPr>
              <a:pPr eaLnBrk="1" hangingPunct="1"/>
              <a:t>5</a:t>
            </a:fld>
            <a:endParaRPr lang="el-GR" sz="1200" dirty="0">
              <a:solidFill>
                <a:srgbClr val="3F3F3F"/>
              </a:solidFill>
              <a:latin typeface="Calibri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7"/>
          <a:stretch>
            <a:fillRect/>
          </a:stretch>
        </p:blipFill>
        <p:spPr bwMode="auto">
          <a:xfrm>
            <a:off x="1162049" y="1556390"/>
            <a:ext cx="1026598" cy="106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19048"/>
          <a:stretch>
            <a:fillRect/>
          </a:stretch>
        </p:blipFill>
        <p:spPr bwMode="auto">
          <a:xfrm>
            <a:off x="6520543" y="1796486"/>
            <a:ext cx="964100" cy="8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 r="-35393"/>
          <a:stretch>
            <a:fillRect/>
          </a:stretch>
        </p:blipFill>
        <p:spPr bwMode="auto">
          <a:xfrm>
            <a:off x="6821202" y="2990918"/>
            <a:ext cx="671700" cy="8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7"/>
          <a:stretch>
            <a:fillRect/>
          </a:stretch>
        </p:blipFill>
        <p:spPr bwMode="auto">
          <a:xfrm>
            <a:off x="1248748" y="2805959"/>
            <a:ext cx="645700" cy="97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/>
          <a:stretch>
            <a:fillRect/>
          </a:stretch>
        </p:blipFill>
        <p:spPr bwMode="auto">
          <a:xfrm>
            <a:off x="591847" y="3023215"/>
            <a:ext cx="943436" cy="5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6" b="-20349"/>
          <a:stretch>
            <a:fillRect/>
          </a:stretch>
        </p:blipFill>
        <p:spPr bwMode="auto">
          <a:xfrm>
            <a:off x="5884952" y="3127922"/>
            <a:ext cx="1062922" cy="6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82285"/>
          <a:stretch>
            <a:fillRect/>
          </a:stretch>
        </p:blipFill>
        <p:spPr bwMode="auto">
          <a:xfrm>
            <a:off x="6397804" y="2759203"/>
            <a:ext cx="1254568" cy="2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305213" y="3885930"/>
            <a:ext cx="289855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179388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Interruptor:  Aberto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Normal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549680" y="4076000"/>
            <a:ext cx="2871299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179388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Interruptor: Fechado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Normal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929869" y="764860"/>
            <a:ext cx="6489277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sz="1600" kern="0"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O transistor atua como um comutador controlado com a corrente base 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118" y="1958880"/>
            <a:ext cx="1515160" cy="115358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095" y="1314902"/>
            <a:ext cx="1755235" cy="7299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2470" y="3133538"/>
            <a:ext cx="1029691" cy="924381"/>
          </a:xfrm>
          <a:prstGeom prst="rect">
            <a:avLst/>
          </a:prstGeom>
        </p:spPr>
      </p:pic>
      <p:sp>
        <p:nvSpPr>
          <p:cNvPr id="22" name="Ορθογώνιο 21"/>
          <p:cNvSpPr/>
          <p:nvPr/>
        </p:nvSpPr>
        <p:spPr>
          <a:xfrm>
            <a:off x="464127" y="4784722"/>
            <a:ext cx="8215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800" dirty="0">
                <a:latin typeface="Calibri" charset="0"/>
                <a:ea typeface="Calibri" charset="0"/>
                <a:cs typeface="Calibri" charset="0"/>
              </a:rPr>
              <a:t>O transistor age como um interruptor: aplique ou remova a corrente e o transistor (interruptor) liga-se ou desliga-se. Para fazer o seu trabalho como um interruptor de controlo do motor, o transistor precisa de alguns componentes eletrónicos extra, especificamente, uma resistência e um diodo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pic>
        <p:nvPicPr>
          <p:cNvPr id="23" name="Picture 13" descr="Screenshot 2015-11-27 20.14.24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96" y="4187527"/>
            <a:ext cx="1815534" cy="40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25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Preliminares: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 ideia de um sinal PWM (Pulse Width Modulation)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71" y="1470568"/>
            <a:ext cx="2784027" cy="30485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4" y="3761673"/>
            <a:ext cx="3318036" cy="23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89107" y="610048"/>
            <a:ext cx="8149415" cy="28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kumimoji="0" sz="14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lvl="1">
              <a:defRPr sz="1700"/>
            </a:lvl2pPr>
          </a:lstStyle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 Arduino não tem um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output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verdadeiramente analógico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PWM é  </a:t>
            </a:r>
            <a:r>
              <a:rPr lang="en-US" sz="1600" b="1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uma técnica que permite alternar rapidamente a energia entre </a:t>
            </a:r>
            <a:r>
              <a:rPr lang="en-US" sz="16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on</a:t>
            </a:r>
            <a:r>
              <a:rPr lang="en-US" sz="1600" b="1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6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off</a:t>
            </a:r>
            <a:endParaRPr lang="el-GR" sz="16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Utilize a PWM para </a:t>
            </a:r>
            <a:r>
              <a:rPr lang="en-US" sz="1600" b="1" i="1" dirty="0">
                <a:latin typeface="Calibri" charset="0"/>
                <a:ea typeface="Calibri" charset="0"/>
                <a:cs typeface="Calibri" charset="0"/>
              </a:rPr>
              <a:t>simular o fornecimento de uma voltagem variável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 Arduino</a:t>
            </a:r>
            <a:r>
              <a:rPr lang="el-GR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Uno tem 6 pins PWM:  3, 5, 6, 9, 10, 11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Comando</a:t>
            </a:r>
            <a:r>
              <a:rPr lang="en-US" sz="16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:  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analogWrite(pin, value)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“Value” é o ciclo de funcionamento: entre 0 e 255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Exemplos:   </a:t>
            </a:r>
          </a:p>
          <a:p>
            <a:pPr lvl="1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analogWrite(9, 256*1/2) para um ciclo de funcionamento de 50%</a:t>
            </a:r>
          </a:p>
          <a:p>
            <a:pPr lvl="1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analogWrite(11, 256*1/4) para um ciclo de funcionamento de 25%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51" y="4397348"/>
            <a:ext cx="2202488" cy="18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294918" y="4928260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856537" y="4754111"/>
            <a:ext cx="4114799" cy="150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PWM, ou </a:t>
            </a:r>
            <a:r>
              <a:rPr lang="en-US" sz="1200" i="1" dirty="0">
                <a:latin typeface="Calibri" charset="0"/>
                <a:ea typeface="Calibri" charset="0"/>
                <a:cs typeface="Calibri" charset="0"/>
              </a:rPr>
              <a:t>modulação por largura de banda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é uma técnica que permite ajustar o valor médio da voltagem que alimentará o equipamento eletrónico ao ligar e desligar a energia a grande velocidade. A voltagem média depende do ciclo de funcionamento, ou do tempo que o sinal está ON versus o tempo que o sinal está OFF num único espaço de tempo.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4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Motores Condutores de Ímã DC Permanente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38" y="1404753"/>
            <a:ext cx="2064332" cy="151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217" y="1595797"/>
            <a:ext cx="1772183" cy="1772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320" y="3809687"/>
            <a:ext cx="2460861" cy="19010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11031" y="2337508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DC (PM) </a:t>
            </a:r>
            <a:br>
              <a:rPr lang="el-GR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motor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819" y="3911373"/>
            <a:ext cx="2020607" cy="17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condutor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típico com Transistor tipo-NPN (ideia básica)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/>
          <p:nvPr/>
        </p:nvPicPr>
        <p:blipFill rotWithShape="1">
          <a:blip r:embed="rId3"/>
          <a:srcRect r="34255"/>
          <a:stretch/>
        </p:blipFill>
        <p:spPr>
          <a:xfrm>
            <a:off x="347099" y="3205501"/>
            <a:ext cx="3705173" cy="2294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440456" y="1284508"/>
            <a:ext cx="4350327" cy="20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 controlo de um motor é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efetuado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através de um transistor. O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inicia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pára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o motor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dependendo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do sinal de input. 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seleção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da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resistência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é de tal forma que o transistor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liga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-se por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completo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quando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se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aplica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sinal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de input. Como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consequência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o motor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deve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ligar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-se a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velocidade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máxima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440456" y="4106552"/>
            <a:ext cx="4218784" cy="176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 retransmissor pode também ser utilizado para ligar e desligar eletronicamente um motor. O funcionamento do retransmissor é controlado através da aplicação de uma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voltagem de controlo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de 0 ou 5 volts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0" y="761958"/>
            <a:ext cx="2565854" cy="2561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4440456" y="3700158"/>
            <a:ext cx="421878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 motor roda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numa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direção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1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latin typeface="Calibri" charset="0"/>
                <a:ea typeface="Calibri" charset="0"/>
                <a:cs typeface="Calibri" charset="0"/>
              </a:rPr>
              <a:t>Exemplo 1: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Motor de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condução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DC com Transistor NPN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"/>
          <a:stretch/>
        </p:blipFill>
        <p:spPr>
          <a:xfrm>
            <a:off x="4021929" y="539828"/>
            <a:ext cx="4815840" cy="585739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" y="625623"/>
            <a:ext cx="3611877" cy="2258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06231" y="5045609"/>
            <a:ext cx="2958578" cy="6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Alterar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direção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do motor é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apenas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um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pouco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mais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difícil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335214" y="175500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8965" y="311541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572000" y="437036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</a:t>
            </a:r>
            <a:r>
              <a:rPr lang="en-US" sz="16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82" y="3156235"/>
            <a:ext cx="1404876" cy="1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6464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D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3F6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269875" algn="just" defTabSz="914400" rtl="0" eaLnBrk="0" fontAlgn="base" latinLnBrk="0" hangingPunct="0">
          <a:lnSpc>
            <a:spcPct val="110000"/>
          </a:lnSpc>
          <a:spcBef>
            <a:spcPts val="48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sz="1600" b="0" i="0" u="none" strike="noStrike" kern="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64859</TotalTime>
  <Words>1590</Words>
  <Application>Microsoft Office PowerPoint</Application>
  <PresentationFormat>On-screen Show (4:3)</PresentationFormat>
  <Paragraphs>271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Book Antiqua</vt:lpstr>
      <vt:lpstr>Calibri</vt:lpstr>
      <vt:lpstr>Trebuchet MS</vt:lpstr>
      <vt:lpstr>Wingdings</vt:lpstr>
      <vt:lpstr>1_Default Design</vt:lpstr>
      <vt:lpstr>PowerPoint Presentation</vt:lpstr>
      <vt:lpstr>Objetivo e Conteúdo da Unidade 10</vt:lpstr>
      <vt:lpstr>Preliminares: Princípios Básicos </vt:lpstr>
      <vt:lpstr>Preliminares: Esquema básico para conduzir e controlar um motor</vt:lpstr>
      <vt:lpstr>Preliminares: Transistor de Junção Bipolar (BJT) como um interruptor electrónico</vt:lpstr>
      <vt:lpstr>Preliminares: A ideia de um sinal PWM (Pulse Width Modulation)</vt:lpstr>
      <vt:lpstr>Motores Condutores de Ímã DC Permanente</vt:lpstr>
      <vt:lpstr>Circuito condutor típico com Transistor tipo-NPN (ideia básica)</vt:lpstr>
      <vt:lpstr>Exemplo 1:  Motor de condução DC com Transistor NPN</vt:lpstr>
      <vt:lpstr>Circuito condutor típico com H-Bridge (ideia básica)</vt:lpstr>
      <vt:lpstr>Condutor de motor DC com o IC L293D (2x H-Bridge)</vt:lpstr>
      <vt:lpstr>Exemplo 2:  Motor de condução DC com o IC L293D (2x H-Bridge)</vt:lpstr>
      <vt:lpstr>Placa típica de de motor de condução basedo em L298 Dual H-bridge</vt:lpstr>
      <vt:lpstr>Exemplo 3: Protetor do conductor de motor para uma placa Arduino baseada em L298P Dual H-bridge</vt:lpstr>
      <vt:lpstr>Motor Stepper</vt:lpstr>
      <vt:lpstr>Circuitos condutores para motores stepper Unipolares e Bipolares</vt:lpstr>
      <vt:lpstr>Condutor de motor stepper Bipolar/Unipolar com o IC L293D (quatro controladores de fio)</vt:lpstr>
      <vt:lpstr>Exemplo 4: Seguir as voltas de um potenciometro (motor stepper unipolar/bipolar)</vt:lpstr>
      <vt:lpstr>Exemplo 5:  Condutor de motor stepper Bipolar/Unipolar com escudo de motor (controlador de dois fios) </vt:lpstr>
      <vt:lpstr>PowerPoint Presentation</vt:lpstr>
    </vt:vector>
  </TitlesOfParts>
  <Company>tei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circBalance_nodither_ts500_sine_55deg_6sec</dc:title>
  <dc:creator>Michail Sfakiotakis</dc:creator>
  <cp:lastModifiedBy>Ana Margarida Barata</cp:lastModifiedBy>
  <cp:revision>1754</cp:revision>
  <cp:lastPrinted>2018-01-26T17:11:53Z</cp:lastPrinted>
  <dcterms:created xsi:type="dcterms:W3CDTF">2010-11-09T19:06:29Z</dcterms:created>
  <dcterms:modified xsi:type="dcterms:W3CDTF">2019-02-25T19:47:14Z</dcterms:modified>
</cp:coreProperties>
</file>