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1"/>
    <p:sldMasterId id="2147483678" r:id="rId2"/>
  </p:sldMasterIdLst>
  <p:notesMasterIdLst>
    <p:notesMasterId r:id="rId25"/>
  </p:notesMasterIdLst>
  <p:handoutMasterIdLst>
    <p:handoutMasterId r:id="rId26"/>
  </p:handoutMasterIdLst>
  <p:sldIdLst>
    <p:sldId id="549" r:id="rId3"/>
    <p:sldId id="537" r:id="rId4"/>
    <p:sldId id="482" r:id="rId5"/>
    <p:sldId id="571" r:id="rId6"/>
    <p:sldId id="572" r:id="rId7"/>
    <p:sldId id="573" r:id="rId8"/>
    <p:sldId id="574" r:id="rId9"/>
    <p:sldId id="575" r:id="rId10"/>
    <p:sldId id="576" r:id="rId11"/>
    <p:sldId id="577" r:id="rId12"/>
    <p:sldId id="578" r:id="rId13"/>
    <p:sldId id="579" r:id="rId14"/>
    <p:sldId id="580" r:id="rId15"/>
    <p:sldId id="581" r:id="rId16"/>
    <p:sldId id="582" r:id="rId17"/>
    <p:sldId id="583" r:id="rId18"/>
    <p:sldId id="584" r:id="rId19"/>
    <p:sldId id="586" r:id="rId20"/>
    <p:sldId id="587" r:id="rId21"/>
    <p:sldId id="588" r:id="rId22"/>
    <p:sldId id="589" r:id="rId23"/>
    <p:sldId id="552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73">
          <p15:clr>
            <a:srgbClr val="A4A3A4"/>
          </p15:clr>
        </p15:guide>
        <p15:guide id="2" pos="3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9913"/>
    <a:srgbClr val="005777"/>
    <a:srgbClr val="BFDDB4"/>
    <a:srgbClr val="E6E6E6"/>
    <a:srgbClr val="DDD9C3"/>
    <a:srgbClr val="DDCFB2"/>
    <a:srgbClr val="FFCC99"/>
    <a:srgbClr val="FF9966"/>
    <a:srgbClr val="006699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48" autoAdjust="0"/>
    <p:restoredTop sz="93039" autoAdjust="0"/>
  </p:normalViewPr>
  <p:slideViewPr>
    <p:cSldViewPr snapToGrid="0">
      <p:cViewPr varScale="1">
        <p:scale>
          <a:sx n="65" d="100"/>
          <a:sy n="65" d="100"/>
        </p:scale>
        <p:origin x="1662" y="78"/>
      </p:cViewPr>
      <p:guideLst>
        <p:guide orient="horz" pos="773"/>
        <p:guide pos="3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534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17ADA-1638-0643-890A-87F56AED39E9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E7830-05BA-0F48-BBED-6CDD62CC991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60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4BE53219-3A05-3D4B-895A-3050F53C435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02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57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93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6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3998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708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6422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710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22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796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0244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562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297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59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42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84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709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40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255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973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757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480-73E2-41E9-8038-AB1D1AC0B473}" type="datetime1">
              <a:rPr lang="el-GR" smtClean="0"/>
              <a:t>8/6/2018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510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4110-ADAF-4F03-80B9-170642E5484D}" type="datetime1">
              <a:rPr lang="el-GR" smtClean="0"/>
              <a:t>8/6/2018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369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80D3-900E-422F-9FAD-55CC391E966A}" type="datetime1">
              <a:rPr lang="el-GR" smtClean="0"/>
              <a:t>8/6/2018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0352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252095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252095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5" name="Θέση αριθμού διαφάνειας 5">
            <a:extLst>
              <a:ext uri="{FF2B5EF4-FFF2-40B4-BE49-F238E27FC236}">
                <a16:creationId xmlns:a16="http://schemas.microsoft.com/office/drawing/2014/main" xmlns="" id="{AB86C6FB-9B8A-4E5E-B1DC-E008F8DF7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3933" y="6614826"/>
            <a:ext cx="2057400" cy="193762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4D2578F2-A3E7-4E4B-81A9-69C31FAEF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396236"/>
            <a:ext cx="9144000" cy="115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endParaRPr lang="en-US" sz="1400">
              <a:latin typeface="Trebuchet MS" charset="0"/>
            </a:endParaRPr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3388"/>
          </a:xfrm>
        </p:spPr>
        <p:txBody>
          <a:bodyPr/>
          <a:lstStyle/>
          <a:p>
            <a:r>
              <a:rPr lang="el-GR" dirty="0" err="1" smtClean="0"/>
              <a:t>Kλικ</a:t>
            </a:r>
            <a:r>
              <a:rPr lang="el-GR" dirty="0" smtClean="0"/>
              <a:t> για επεξεργασία του τίτλου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74735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396236"/>
            <a:ext cx="9144000" cy="115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endParaRPr lang="en-US" sz="1400">
              <a:latin typeface="Trebuchet MS" charset="0"/>
            </a:endParaRPr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3388"/>
          </a:xfrm>
        </p:spPr>
        <p:txBody>
          <a:bodyPr/>
          <a:lstStyle/>
          <a:p>
            <a:r>
              <a:rPr lang="el-GR" dirty="0" err="1" smtClean="0"/>
              <a:t>Kλικ</a:t>
            </a:r>
            <a:r>
              <a:rPr lang="el-GR" dirty="0" smtClean="0"/>
              <a:t> για επεξεργασία του τίτλου</a:t>
            </a:r>
            <a:endParaRPr lang="el-GR" dirty="0"/>
          </a:p>
        </p:txBody>
      </p:sp>
      <p:sp>
        <p:nvSpPr>
          <p:cNvPr id="8" name="Θέση αριθμού διαφάνειας 5">
            <a:extLst>
              <a:ext uri="{FF2B5EF4-FFF2-40B4-BE49-F238E27FC236}">
                <a16:creationId xmlns:a16="http://schemas.microsoft.com/office/drawing/2014/main" xmlns="" id="{AB86C6FB-9B8A-4E5E-B1DC-E008F8DF7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3933" y="6614826"/>
            <a:ext cx="2057400" cy="193762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4D2578F2-A3E7-4E4B-81A9-69C31FAEF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47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597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9233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748699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3944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6356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9391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6169-1127-4362-8540-AC4E97E8AA5C}" type="datetime1">
              <a:rPr lang="el-GR" smtClean="0"/>
              <a:t>8/6/2018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4630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6625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323630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490013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22641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9886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6CCA-63C4-4CF9-AE39-DAD6F533A7F9}" type="datetime1">
              <a:rPr lang="el-GR" smtClean="0"/>
              <a:t>8/6/2018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8929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574A-DA73-4F45-A5DB-BD9EAE214494}" type="datetime1">
              <a:rPr lang="el-GR" smtClean="0"/>
              <a:t>8/6/2018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9198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B3C0-A42E-43C6-B463-F993698F7A97}" type="datetime1">
              <a:rPr lang="el-GR" smtClean="0"/>
              <a:t>8/6/2018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2417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D79E-706B-4D49-A0E4-1F8E35DF1797}" type="datetime1">
              <a:rPr lang="el-GR" smtClean="0"/>
              <a:t>8/6/2018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8556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B233-2020-4E2E-8C15-84DAA0EF36E8}" type="datetime1">
              <a:rPr lang="el-GR" smtClean="0"/>
              <a:t>8/6/2018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8633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A766-CA29-40F2-83BC-EF09261BB5FC}" type="datetime1">
              <a:rPr lang="el-GR" smtClean="0"/>
              <a:t>8/6/2018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448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54C4-4236-43A6-B912-090A3C0F9032}" type="datetime1">
              <a:rPr lang="el-GR" smtClean="0"/>
              <a:t>8/6/2018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2093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E18B-A9AC-444A-8F3D-6587E3DE7D78}" type="datetime1">
              <a:rPr lang="el-GR" smtClean="0"/>
              <a:t>8/6/2018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64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53" r:id="rId12"/>
    <p:sldLayoutId id="2147483665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96632" y="3174542"/>
            <a:ext cx="2174773" cy="2273625"/>
          </a:xfrm>
          <a:prstGeom prst="rect">
            <a:avLst/>
          </a:prstGeom>
        </p:spPr>
      </p:pic>
      <p:sp>
        <p:nvSpPr>
          <p:cNvPr id="603144" name="Rectangle 8"/>
          <p:cNvSpPr>
            <a:spLocks noChangeArrowheads="1"/>
          </p:cNvSpPr>
          <p:nvPr userDrawn="1"/>
        </p:nvSpPr>
        <p:spPr bwMode="auto">
          <a:xfrm>
            <a:off x="-1" y="5384800"/>
            <a:ext cx="8766770" cy="1282700"/>
          </a:xfrm>
          <a:prstGeom prst="rect">
            <a:avLst/>
          </a:prstGeom>
          <a:solidFill>
            <a:srgbClr val="0057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1616075" eaLnBrk="0" hangingPunct="0">
              <a:lnSpc>
                <a:spcPct val="110000"/>
              </a:lnSpc>
              <a:defRPr/>
            </a:pPr>
            <a:r>
              <a:rPr lang="en-US" sz="1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TEICrete</a:t>
            </a:r>
            <a: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b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en-US" sz="1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Heraklion</a:t>
            </a:r>
            <a: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Crete, Greece</a:t>
            </a:r>
            <a:endParaRPr lang="el-G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051" name="Oval 15"/>
          <p:cNvSpPr>
            <a:spLocks noChangeArrowheads="1"/>
          </p:cNvSpPr>
          <p:nvPr userDrawn="1"/>
        </p:nvSpPr>
        <p:spPr bwMode="auto">
          <a:xfrm>
            <a:off x="101600" y="5241925"/>
            <a:ext cx="1487488" cy="1539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solidFill>
                <a:srgbClr val="000000"/>
              </a:solidFill>
            </a:endParaRPr>
          </a:p>
        </p:txBody>
      </p:sp>
      <p:pic>
        <p:nvPicPr>
          <p:cNvPr id="2052" name="Picture 7"/>
          <p:cNvPicPr>
            <a:picLocks noChangeAspect="1" noChangeArrowheads="1"/>
          </p:cNvPicPr>
          <p:nvPr userDrawn="1"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6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5213350"/>
            <a:ext cx="1573212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ChangeArrowheads="1"/>
          </p:cNvSpPr>
          <p:nvPr userDrawn="1"/>
        </p:nvSpPr>
        <p:spPr bwMode="auto">
          <a:xfrm>
            <a:off x="0" y="1319213"/>
            <a:ext cx="9209088" cy="1774825"/>
          </a:xfrm>
          <a:prstGeom prst="rect">
            <a:avLst/>
          </a:prstGeom>
          <a:solidFill>
            <a:srgbClr val="80808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1800">
              <a:solidFill>
                <a:srgbClr val="000000"/>
              </a:solidFill>
            </a:endParaRPr>
          </a:p>
        </p:txBody>
      </p:sp>
      <p:sp>
        <p:nvSpPr>
          <p:cNvPr id="2054" name="Rectangle 6"/>
          <p:cNvSpPr>
            <a:spLocks noChangeArrowheads="1"/>
          </p:cNvSpPr>
          <p:nvPr userDrawn="1"/>
        </p:nvSpPr>
        <p:spPr bwMode="auto">
          <a:xfrm>
            <a:off x="-3175" y="1317625"/>
            <a:ext cx="6991350" cy="77788"/>
          </a:xfrm>
          <a:prstGeom prst="rect">
            <a:avLst/>
          </a:prstGeom>
          <a:solidFill>
            <a:srgbClr val="005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l-GR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31838"/>
          </a:xfrm>
          <a:prstGeom prst="rect">
            <a:avLst/>
          </a:prstGeom>
          <a:solidFill>
            <a:srgbClr val="0057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175" algn="r" eaLnBrk="0" hangingPunct="0">
              <a:lnSpc>
                <a:spcPct val="110000"/>
              </a:lnSpc>
              <a:defRPr/>
            </a:pP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Technological Educational Institute of Crete</a:t>
            </a:r>
            <a:endParaRPr lang="el-GR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21" name="Rectangle 5"/>
          <p:cNvSpPr>
            <a:spLocks noChangeArrowheads="1"/>
          </p:cNvSpPr>
          <p:nvPr userDrawn="1"/>
        </p:nvSpPr>
        <p:spPr bwMode="auto">
          <a:xfrm>
            <a:off x="2505075" y="3022600"/>
            <a:ext cx="6667500" cy="7778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el-GR" sz="2400" dirty="0">
              <a:solidFill>
                <a:srgbClr val="000000"/>
              </a:solidFill>
              <a:latin typeface="Times New Roman" pitchFamily="18" charset="0"/>
              <a:ea typeface="ＭＳ Ｐゴシック" pitchFamily="-111" charset="-128"/>
              <a:cs typeface="+mn-cs"/>
            </a:endParaRPr>
          </a:p>
        </p:txBody>
      </p:sp>
      <p:pic>
        <p:nvPicPr>
          <p:cNvPr id="11" name="Imagen 34"/>
          <p:cNvPicPr/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762" y="4559984"/>
            <a:ext cx="3131798" cy="681941"/>
          </a:xfrm>
          <a:prstGeom prst="rect">
            <a:avLst/>
          </a:prstGeom>
        </p:spPr>
      </p:pic>
      <p:pic>
        <p:nvPicPr>
          <p:cNvPr id="12" name="Imagen 50"/>
          <p:cNvPicPr/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405" y="5467537"/>
            <a:ext cx="3106436" cy="1117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094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9pPr>
    </p:titleStyle>
    <p:bodyStyle>
      <a:lvl1pPr marL="269875" indent="-269875" algn="l" rtl="0" eaLnBrk="0" fontAlgn="base" hangingPunct="0">
        <a:spcBef>
          <a:spcPct val="25000"/>
        </a:spcBef>
        <a:spcAft>
          <a:spcPct val="0"/>
        </a:spcAft>
        <a:buFont typeface="Wingdings" charset="0"/>
        <a:buChar char="§"/>
        <a:defRPr sz="17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27063" indent="-1778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□"/>
        <a:defRPr sz="16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ＭＳ Ｐゴシック" charset="0"/>
        </a:defRPr>
      </a:lvl3pPr>
      <a:lvl4pPr marL="1550988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charset="0"/>
        </a:defRPr>
      </a:lvl4pPr>
      <a:lvl5pPr marL="1978025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ＭＳ Ｐゴシック" charset="0"/>
        </a:defRPr>
      </a:lvl5pPr>
      <a:lvl6pPr marL="24352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8924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3496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068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hyperlink" Target="http://www.aosong.com/" TargetMode="Externa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icrobot.it/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icrobot.it/sketches/DHT11.zip" TargetMode="Externa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46" y="268018"/>
            <a:ext cx="1753789" cy="7843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0" y="2419435"/>
            <a:ext cx="9144000" cy="1937982"/>
          </a:xfrm>
          <a:prstGeom prst="roundRect">
            <a:avLst>
              <a:gd name="adj" fmla="val 396"/>
            </a:avLst>
          </a:prstGeom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prstClr val="white"/>
                </a:solidFill>
              </a:rPr>
              <a:t>Unità</a:t>
            </a:r>
            <a:r>
              <a:rPr lang="en-US" sz="3600" b="1" dirty="0" smtClean="0">
                <a:solidFill>
                  <a:prstClr val="white"/>
                </a:solidFill>
              </a:rPr>
              <a:t> 8</a:t>
            </a:r>
          </a:p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ALTRI SENSORI</a:t>
            </a:r>
            <a:endParaRPr lang="en-US" sz="3600" dirty="0">
              <a:solidFill>
                <a:prstClr val="white"/>
              </a:solidFill>
            </a:endParaRPr>
          </a:p>
          <a:p>
            <a:pPr algn="ctr"/>
            <a:endParaRPr lang="el-GR" dirty="0"/>
          </a:p>
        </p:txBody>
      </p:sp>
      <p:pic>
        <p:nvPicPr>
          <p:cNvPr id="12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0" y="268018"/>
            <a:ext cx="2956266" cy="7598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0" b="15298"/>
          <a:stretch/>
        </p:blipFill>
        <p:spPr bwMode="auto">
          <a:xfrm>
            <a:off x="536759" y="6038193"/>
            <a:ext cx="1607354" cy="7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openin project: isep-porto-log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5"/>
          <a:stretch/>
        </p:blipFill>
        <p:spPr bwMode="auto">
          <a:xfrm>
            <a:off x="2582878" y="5913947"/>
            <a:ext cx="1820294" cy="9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in project: teiofcrete-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7" y="588241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enin project: aproit-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46" y="6085491"/>
            <a:ext cx="1428752" cy="7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70179"/>
            <a:ext cx="9144000" cy="4571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0" y="7639"/>
            <a:ext cx="9144000" cy="118053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36000"/>
                </a:schemeClr>
              </a:gs>
              <a:gs pos="100000">
                <a:schemeClr val="bg1">
                  <a:alpha val="0"/>
                </a:schemeClr>
              </a:gs>
              <a:gs pos="49000">
                <a:schemeClr val="tx2">
                  <a:lumMod val="20000"/>
                  <a:lumOff val="80000"/>
                  <a:alpha val="39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681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10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IL SENSORE DI TEMPERATURA NTC</a:t>
            </a:r>
            <a:endParaRPr lang="el-GR" sz="2900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10</a:t>
            </a:fld>
            <a:endParaRPr lang="el-GR" sz="10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567510" y="900270"/>
            <a:ext cx="5515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+mj-lt"/>
              </a:rPr>
              <a:t>NTC (</a:t>
            </a:r>
            <a:r>
              <a:rPr lang="en-GB" sz="2400" dirty="0" smtClean="0">
                <a:latin typeface="+mj-lt"/>
              </a:rPr>
              <a:t>o </a:t>
            </a:r>
            <a:r>
              <a:rPr lang="en-GB" sz="2400" dirty="0" err="1" smtClean="0">
                <a:latin typeface="+mj-lt"/>
              </a:rPr>
              <a:t>termistore</a:t>
            </a:r>
            <a:r>
              <a:rPr lang="en-GB" sz="2400" dirty="0" smtClean="0">
                <a:latin typeface="+mj-lt"/>
              </a:rPr>
              <a:t>) è un </a:t>
            </a:r>
            <a:r>
              <a:rPr lang="en-GB" sz="2400" dirty="0" err="1" smtClean="0">
                <a:latin typeface="+mj-lt"/>
              </a:rPr>
              <a:t>resistore</a:t>
            </a:r>
            <a:r>
              <a:rPr lang="en-GB" sz="2400" dirty="0" smtClean="0">
                <a:latin typeface="+mj-lt"/>
              </a:rPr>
              <a:t> a co-</a:t>
            </a:r>
            <a:r>
              <a:rPr lang="en-GB" sz="2400" dirty="0" err="1" smtClean="0">
                <a:latin typeface="+mj-lt"/>
              </a:rPr>
              <a:t>efficiente</a:t>
            </a:r>
            <a:r>
              <a:rPr lang="en-GB" sz="2400" dirty="0" smtClean="0">
                <a:latin typeface="+mj-lt"/>
              </a:rPr>
              <a:t> di temperature </a:t>
            </a:r>
            <a:r>
              <a:rPr lang="en-GB" sz="2400" dirty="0" err="1" smtClean="0">
                <a:latin typeface="+mj-lt"/>
              </a:rPr>
              <a:t>negativa</a:t>
            </a:r>
            <a:r>
              <a:rPr lang="en-GB" sz="2400" dirty="0" smtClean="0">
                <a:latin typeface="+mj-lt"/>
              </a:rPr>
              <a:t>.</a:t>
            </a:r>
            <a:endParaRPr lang="it-IT" sz="2400" dirty="0">
              <a:latin typeface="+mj-l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19419" y="4054625"/>
            <a:ext cx="809868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+mn-lt"/>
              </a:rPr>
              <a:t>La </a:t>
            </a:r>
            <a:r>
              <a:rPr lang="en-GB" dirty="0" err="1" smtClean="0">
                <a:latin typeface="+mn-lt"/>
              </a:rPr>
              <a:t>resistenza</a:t>
            </a:r>
            <a:r>
              <a:rPr lang="en-GB" dirty="0" smtClean="0">
                <a:latin typeface="+mn-lt"/>
              </a:rPr>
              <a:t> del </a:t>
            </a:r>
            <a:r>
              <a:rPr lang="en-GB" dirty="0" err="1" smtClean="0">
                <a:latin typeface="+mn-lt"/>
              </a:rPr>
              <a:t>termistore</a:t>
            </a:r>
            <a:r>
              <a:rPr lang="en-GB" dirty="0" smtClean="0">
                <a:latin typeface="+mn-lt"/>
              </a:rPr>
              <a:t> NTC </a:t>
            </a:r>
            <a:r>
              <a:rPr lang="en-GB" i="1" dirty="0" err="1" smtClean="0">
                <a:latin typeface="+mn-lt"/>
              </a:rPr>
              <a:t>diminuisce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quando</a:t>
            </a:r>
            <a:r>
              <a:rPr lang="en-GB" dirty="0" smtClean="0">
                <a:latin typeface="+mn-lt"/>
              </a:rPr>
              <a:t> la temperature sale.</a:t>
            </a:r>
          </a:p>
          <a:p>
            <a:pPr algn="ctr"/>
            <a:r>
              <a:rPr lang="en-GB" dirty="0" smtClean="0">
                <a:latin typeface="+mn-lt"/>
              </a:rPr>
              <a:t>In </a:t>
            </a:r>
            <a:r>
              <a:rPr lang="en-GB" dirty="0" err="1" smtClean="0">
                <a:latin typeface="+mn-lt"/>
              </a:rPr>
              <a:t>altre</a:t>
            </a:r>
            <a:r>
              <a:rPr lang="en-GB" dirty="0" smtClean="0">
                <a:latin typeface="+mn-lt"/>
              </a:rPr>
              <a:t> parole, </a:t>
            </a:r>
            <a:r>
              <a:rPr lang="en-GB" dirty="0" err="1" smtClean="0">
                <a:latin typeface="+mn-lt"/>
              </a:rPr>
              <a:t>maggiore</a:t>
            </a:r>
            <a:r>
              <a:rPr lang="en-GB" dirty="0" smtClean="0">
                <a:latin typeface="+mn-lt"/>
              </a:rPr>
              <a:t> è la </a:t>
            </a:r>
            <a:r>
              <a:rPr lang="en-GB" dirty="0" err="1" smtClean="0">
                <a:latin typeface="+mn-lt"/>
              </a:rPr>
              <a:t>temperatura</a:t>
            </a:r>
            <a:r>
              <a:rPr lang="en-GB" dirty="0" smtClean="0">
                <a:latin typeface="+mn-lt"/>
              </a:rPr>
              <a:t>, </a:t>
            </a:r>
            <a:r>
              <a:rPr lang="en-GB" dirty="0" err="1" smtClean="0">
                <a:latin typeface="+mn-lt"/>
              </a:rPr>
              <a:t>minore</a:t>
            </a:r>
            <a:r>
              <a:rPr lang="en-GB" dirty="0" smtClean="0">
                <a:latin typeface="+mn-lt"/>
              </a:rPr>
              <a:t> è </a:t>
            </a:r>
            <a:r>
              <a:rPr lang="en-GB" dirty="0" err="1" smtClean="0">
                <a:latin typeface="+mn-lt"/>
              </a:rPr>
              <a:t>il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livello</a:t>
            </a:r>
            <a:r>
              <a:rPr lang="en-GB" dirty="0" smtClean="0">
                <a:latin typeface="+mn-lt"/>
              </a:rPr>
              <a:t> di ohm e </a:t>
            </a:r>
            <a:r>
              <a:rPr lang="en-GB" dirty="0" err="1" smtClean="0">
                <a:latin typeface="+mn-lt"/>
              </a:rPr>
              <a:t>viceversa</a:t>
            </a:r>
            <a:r>
              <a:rPr lang="en-GB" dirty="0" smtClean="0">
                <a:latin typeface="+mn-lt"/>
              </a:rPr>
              <a:t>. </a:t>
            </a:r>
            <a:endParaRPr lang="en-GB" dirty="0" smtClean="0">
              <a:latin typeface="+mn-lt"/>
            </a:endParaRPr>
          </a:p>
        </p:txBody>
      </p:sp>
      <p:sp>
        <p:nvSpPr>
          <p:cNvPr id="19" name="Rettangolo 18"/>
          <p:cNvSpPr/>
          <p:nvPr/>
        </p:nvSpPr>
        <p:spPr>
          <a:xfrm rot="19538678">
            <a:off x="-1073250" y="2537723"/>
            <a:ext cx="528152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Facile da usare</a:t>
            </a:r>
            <a:endParaRPr lang="it-IT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ttangolo 19"/>
          <p:cNvSpPr/>
          <p:nvPr/>
        </p:nvSpPr>
        <p:spPr>
          <a:xfrm rot="19538678">
            <a:off x="4729251" y="2569385"/>
            <a:ext cx="528152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Economico</a:t>
            </a:r>
            <a:endParaRPr lang="it-IT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6" name="Imagen 204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602" y="2437132"/>
            <a:ext cx="1700796" cy="939625"/>
          </a:xfrm>
          <a:prstGeom prst="rect">
            <a:avLst/>
          </a:prstGeom>
        </p:spPr>
      </p:pic>
      <p:pic>
        <p:nvPicPr>
          <p:cNvPr id="28" name="Imagen 206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801" y="4924551"/>
            <a:ext cx="1299130" cy="124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09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11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IL SENSORE DI TEMPERATURA NTC – </a:t>
            </a:r>
            <a:r>
              <a:rPr lang="en-US" dirty="0" err="1" smtClean="0"/>
              <a:t>circuito</a:t>
            </a:r>
            <a:r>
              <a:rPr lang="en-US" dirty="0" smtClean="0"/>
              <a:t> base</a:t>
            </a:r>
            <a:endParaRPr lang="el-GR" sz="2900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11</a:t>
            </a:fld>
            <a:endParaRPr lang="el-GR" sz="10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286000" y="710710"/>
            <a:ext cx="39553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+mn-lt"/>
              </a:rPr>
              <a:t>Il </a:t>
            </a:r>
            <a:r>
              <a:rPr lang="en-GB" sz="2000" dirty="0" err="1" smtClean="0">
                <a:latin typeface="+mn-lt"/>
              </a:rPr>
              <a:t>circuito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più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basico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consiste</a:t>
            </a:r>
            <a:r>
              <a:rPr lang="en-GB" sz="2000" dirty="0" smtClean="0">
                <a:latin typeface="+mn-lt"/>
              </a:rPr>
              <a:t> di un </a:t>
            </a:r>
            <a:r>
              <a:rPr lang="en-GB" sz="2000" dirty="0" err="1" smtClean="0">
                <a:latin typeface="+mn-lt"/>
              </a:rPr>
              <a:t>divisore</a:t>
            </a:r>
            <a:r>
              <a:rPr lang="en-GB" sz="2000" dirty="0" smtClean="0">
                <a:latin typeface="+mn-lt"/>
              </a:rPr>
              <a:t> di </a:t>
            </a:r>
            <a:r>
              <a:rPr lang="en-GB" sz="2000" dirty="0" err="1" smtClean="0">
                <a:latin typeface="+mn-lt"/>
              </a:rPr>
              <a:t>tensione</a:t>
            </a:r>
            <a:r>
              <a:rPr lang="en-GB" sz="2000" dirty="0" smtClean="0">
                <a:latin typeface="+mn-lt"/>
              </a:rPr>
              <a:t> con un </a:t>
            </a:r>
            <a:r>
              <a:rPr lang="en-GB" sz="2000" dirty="0" err="1" smtClean="0">
                <a:latin typeface="+mn-lt"/>
              </a:rPr>
              <a:t>resistore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fisso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connesso</a:t>
            </a:r>
            <a:r>
              <a:rPr lang="en-GB" sz="2000" dirty="0" smtClean="0">
                <a:latin typeface="+mn-lt"/>
              </a:rPr>
              <a:t> in </a:t>
            </a:r>
            <a:r>
              <a:rPr lang="en-GB" sz="2000" dirty="0" err="1" smtClean="0">
                <a:latin typeface="+mn-lt"/>
              </a:rPr>
              <a:t>serie</a:t>
            </a:r>
            <a:r>
              <a:rPr lang="en-GB" sz="2000" dirty="0" smtClean="0">
                <a:latin typeface="+mn-lt"/>
              </a:rPr>
              <a:t> con </a:t>
            </a:r>
            <a:r>
              <a:rPr lang="en-GB" sz="2000" dirty="0" err="1" smtClean="0">
                <a:latin typeface="+mn-lt"/>
              </a:rPr>
              <a:t>il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resistore</a:t>
            </a:r>
            <a:r>
              <a:rPr lang="en-GB" sz="2000" dirty="0" smtClean="0">
                <a:latin typeface="+mn-lt"/>
              </a:rPr>
              <a:t> NTC;  </a:t>
            </a:r>
            <a:r>
              <a:rPr lang="en-GB" sz="2000" dirty="0" err="1" smtClean="0">
                <a:latin typeface="+mn-lt"/>
              </a:rPr>
              <a:t>applichiamo</a:t>
            </a:r>
            <a:r>
              <a:rPr lang="en-GB" sz="2000" dirty="0" smtClean="0">
                <a:latin typeface="+mn-lt"/>
              </a:rPr>
              <a:t> un </a:t>
            </a:r>
            <a:r>
              <a:rPr lang="en-GB" sz="2000" dirty="0" err="1" smtClean="0">
                <a:latin typeface="+mn-lt"/>
              </a:rPr>
              <a:t>voltaggio</a:t>
            </a:r>
            <a:r>
              <a:rPr lang="en-GB" sz="2000" dirty="0" smtClean="0">
                <a:latin typeface="+mn-lt"/>
              </a:rPr>
              <a:t> di 5 </a:t>
            </a:r>
            <a:r>
              <a:rPr lang="en-GB" sz="2000" dirty="0">
                <a:latin typeface="+mn-lt"/>
              </a:rPr>
              <a:t>V.</a:t>
            </a:r>
            <a:endParaRPr lang="it-IT" sz="2000" dirty="0">
              <a:latin typeface="+mn-lt"/>
            </a:endParaRPr>
          </a:p>
        </p:txBody>
      </p:sp>
      <p:pic>
        <p:nvPicPr>
          <p:cNvPr id="14" name="Imagen 20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48" y="823296"/>
            <a:ext cx="1964352" cy="2436098"/>
          </a:xfrm>
          <a:prstGeom prst="rect">
            <a:avLst/>
          </a:prstGeom>
        </p:spPr>
      </p:pic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368307"/>
              </p:ext>
            </p:extLst>
          </p:nvPr>
        </p:nvGraphicFramePr>
        <p:xfrm>
          <a:off x="693175" y="3405981"/>
          <a:ext cx="7698656" cy="28811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1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39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47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30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86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306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6391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6561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6391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72028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TEMPERATURE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25º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40º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55º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70º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80º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90º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100º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110º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028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R2-NTC (Ω)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18KΩ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10KΩ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6KΩ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4KΩ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3KΩ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2KΩ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1K7Ω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1K5Ω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028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OV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4.73V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4.54V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4.28V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4V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3.75V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3.33V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3.14V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3V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028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ADC OUTPUT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969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930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877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819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768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682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643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614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2049518" y="2422049"/>
            <a:ext cx="435128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n-lt"/>
              </a:rPr>
              <a:t>Il </a:t>
            </a:r>
            <a:r>
              <a:rPr lang="en-GB" dirty="0" err="1" smtClean="0">
                <a:latin typeface="+mn-lt"/>
              </a:rPr>
              <a:t>convertitore</a:t>
            </a:r>
            <a:r>
              <a:rPr lang="en-GB" dirty="0" smtClean="0">
                <a:latin typeface="+mn-lt"/>
              </a:rPr>
              <a:t> Arduino ADC </a:t>
            </a:r>
            <a:r>
              <a:rPr lang="en-GB" dirty="0" err="1" smtClean="0">
                <a:latin typeface="+mn-lt"/>
              </a:rPr>
              <a:t>usa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sempre</a:t>
            </a:r>
            <a:r>
              <a:rPr lang="en-GB" dirty="0" smtClean="0">
                <a:latin typeface="+mn-lt"/>
              </a:rPr>
              <a:t> la </a:t>
            </a:r>
            <a:r>
              <a:rPr lang="en-GB" dirty="0" err="1" smtClean="0">
                <a:latin typeface="+mn-lt"/>
              </a:rPr>
              <a:t>tensione</a:t>
            </a:r>
            <a:r>
              <a:rPr lang="en-GB" dirty="0" smtClean="0">
                <a:latin typeface="+mn-lt"/>
              </a:rPr>
              <a:t> di </a:t>
            </a:r>
            <a:r>
              <a:rPr lang="en-GB" dirty="0" err="1" smtClean="0">
                <a:latin typeface="+mn-lt"/>
              </a:rPr>
              <a:t>riferimento</a:t>
            </a:r>
            <a:r>
              <a:rPr lang="en-GB" dirty="0" smtClean="0">
                <a:latin typeface="+mn-lt"/>
              </a:rPr>
              <a:t>, 5 </a:t>
            </a:r>
            <a:r>
              <a:rPr lang="en-GB" dirty="0">
                <a:latin typeface="+mn-lt"/>
              </a:rPr>
              <a:t>V</a:t>
            </a:r>
            <a:r>
              <a:rPr lang="en-GB" dirty="0" smtClean="0">
                <a:latin typeface="+mn-lt"/>
              </a:rPr>
              <a:t>, </a:t>
            </a:r>
            <a:r>
              <a:rPr lang="en-GB" dirty="0" err="1" smtClean="0">
                <a:latin typeface="+mn-lt"/>
              </a:rPr>
              <a:t>così</a:t>
            </a:r>
            <a:r>
              <a:rPr lang="en-GB" dirty="0" smtClean="0">
                <a:latin typeface="+mn-lt"/>
              </a:rPr>
              <a:t> la </a:t>
            </a:r>
            <a:r>
              <a:rPr lang="en-GB" dirty="0" err="1" smtClean="0">
                <a:latin typeface="+mn-lt"/>
              </a:rPr>
              <a:t>risoluzione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sarà</a:t>
            </a:r>
            <a:r>
              <a:rPr lang="en-GB" dirty="0" smtClean="0">
                <a:latin typeface="+mn-lt"/>
              </a:rPr>
              <a:t> 0.00488 </a:t>
            </a:r>
            <a:r>
              <a:rPr lang="en-GB" dirty="0">
                <a:latin typeface="+mn-lt"/>
              </a:rPr>
              <a:t>V (5 / 1023).</a:t>
            </a:r>
            <a:endParaRPr lang="it-IT" dirty="0">
              <a:latin typeface="+mn-lt"/>
            </a:endParaRPr>
          </a:p>
        </p:txBody>
      </p:sp>
      <p:pic>
        <p:nvPicPr>
          <p:cNvPr id="17" name="Imagen 212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302" y="1168631"/>
            <a:ext cx="2637227" cy="216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12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SENSORI DI UMIDITA’</a:t>
            </a:r>
            <a:endParaRPr lang="el-GR" sz="2900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12</a:t>
            </a:fld>
            <a:endParaRPr lang="el-GR" sz="10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21227" y="814688"/>
            <a:ext cx="6068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latin typeface="+mn-lt"/>
              </a:rPr>
              <a:t>Questi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sensori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si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basano</a:t>
            </a:r>
            <a:r>
              <a:rPr lang="en-GB" sz="2000" dirty="0" smtClean="0">
                <a:latin typeface="+mn-lt"/>
              </a:rPr>
              <a:t> sui </a:t>
            </a:r>
            <a:r>
              <a:rPr lang="en-GB" sz="2000" dirty="0" err="1" smtClean="0">
                <a:latin typeface="+mn-lt"/>
              </a:rPr>
              <a:t>cambiamenti</a:t>
            </a:r>
            <a:r>
              <a:rPr lang="en-GB" sz="2000" dirty="0" smtClean="0">
                <a:latin typeface="+mn-lt"/>
              </a:rPr>
              <a:t> di </a:t>
            </a:r>
            <a:r>
              <a:rPr lang="en-GB" sz="2000" dirty="0" err="1" smtClean="0">
                <a:latin typeface="+mn-lt"/>
              </a:rPr>
              <a:t>dimensione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che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certi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materiali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hanno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quando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esposti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all’umidità</a:t>
            </a:r>
            <a:r>
              <a:rPr lang="en-GB" sz="2000" dirty="0" smtClean="0">
                <a:latin typeface="+mn-lt"/>
              </a:rPr>
              <a:t>. </a:t>
            </a:r>
            <a:endParaRPr lang="it-IT" sz="2000" dirty="0">
              <a:latin typeface="+mn-lt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4243147" y="968576"/>
            <a:ext cx="528152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Meccanico</a:t>
            </a:r>
            <a:endParaRPr lang="it-IT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3515720" y="1750865"/>
            <a:ext cx="528152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Condensazione</a:t>
            </a:r>
            <a:endParaRPr lang="it-IT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21227" y="1617892"/>
            <a:ext cx="442451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latin typeface="+mn-lt"/>
              </a:rPr>
              <a:t>L’aria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circola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attraverso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una</a:t>
            </a:r>
            <a:r>
              <a:rPr lang="en-GB" dirty="0" smtClean="0">
                <a:latin typeface="+mn-lt"/>
              </a:rPr>
              <a:t> camera con </a:t>
            </a:r>
            <a:r>
              <a:rPr lang="en-GB" dirty="0" err="1" smtClean="0">
                <a:latin typeface="+mn-lt"/>
              </a:rPr>
              <a:t>uno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specchio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interno</a:t>
            </a:r>
            <a:r>
              <a:rPr lang="en-GB" dirty="0" smtClean="0">
                <a:latin typeface="+mn-lt"/>
              </a:rPr>
              <a:t> (</a:t>
            </a:r>
            <a:r>
              <a:rPr lang="en-GB" dirty="0">
                <a:latin typeface="+mn-lt"/>
              </a:rPr>
              <a:t>2). </a:t>
            </a:r>
            <a:r>
              <a:rPr lang="en-GB" dirty="0" err="1" smtClean="0">
                <a:latin typeface="+mn-lt"/>
              </a:rPr>
              <a:t>L’aria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può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essere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riscaldata</a:t>
            </a:r>
            <a:r>
              <a:rPr lang="en-GB" dirty="0" smtClean="0">
                <a:latin typeface="+mn-lt"/>
              </a:rPr>
              <a:t> o </a:t>
            </a:r>
            <a:r>
              <a:rPr lang="en-GB" dirty="0" err="1" smtClean="0">
                <a:latin typeface="+mn-lt"/>
              </a:rPr>
              <a:t>raffreddata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usando</a:t>
            </a:r>
            <a:r>
              <a:rPr lang="en-GB" dirty="0" smtClean="0">
                <a:latin typeface="+mn-lt"/>
              </a:rPr>
              <a:t> un </a:t>
            </a:r>
            <a:r>
              <a:rPr lang="en-GB" dirty="0" err="1" smtClean="0">
                <a:latin typeface="+mn-lt"/>
              </a:rPr>
              <a:t>sistema</a:t>
            </a:r>
            <a:r>
              <a:rPr lang="en-GB" dirty="0" smtClean="0">
                <a:latin typeface="+mn-lt"/>
              </a:rPr>
              <a:t>  </a:t>
            </a:r>
            <a:r>
              <a:rPr lang="en-GB" dirty="0" err="1" smtClean="0">
                <a:latin typeface="+mn-lt"/>
              </a:rPr>
              <a:t>refrigerante</a:t>
            </a:r>
            <a:r>
              <a:rPr lang="en-GB" dirty="0" smtClean="0">
                <a:latin typeface="+mn-lt"/>
              </a:rPr>
              <a:t> (3) o  </a:t>
            </a:r>
            <a:r>
              <a:rPr lang="en-GB" dirty="0" err="1" smtClean="0">
                <a:latin typeface="+mn-lt"/>
              </a:rPr>
              <a:t>riscaldante</a:t>
            </a:r>
            <a:r>
              <a:rPr lang="en-GB" dirty="0" smtClean="0">
                <a:latin typeface="+mn-lt"/>
              </a:rPr>
              <a:t> (1). In </a:t>
            </a:r>
            <a:r>
              <a:rPr lang="en-GB" dirty="0" err="1" smtClean="0">
                <a:latin typeface="+mn-lt"/>
              </a:rPr>
              <a:t>questo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modo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il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vapore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si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condensa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sullo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specchio</a:t>
            </a:r>
            <a:r>
              <a:rPr lang="en-GB" dirty="0" smtClean="0">
                <a:latin typeface="+mn-lt"/>
              </a:rPr>
              <a:t> o </a:t>
            </a:r>
            <a:r>
              <a:rPr lang="en-GB" dirty="0" err="1" smtClean="0">
                <a:latin typeface="+mn-lt"/>
              </a:rPr>
              <a:t>l’acqua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evapora</a:t>
            </a:r>
            <a:r>
              <a:rPr lang="en-GB" dirty="0" smtClean="0">
                <a:latin typeface="+mn-lt"/>
              </a:rPr>
              <a:t> da </a:t>
            </a:r>
            <a:r>
              <a:rPr lang="en-GB" dirty="0" err="1" smtClean="0">
                <a:latin typeface="+mn-lt"/>
              </a:rPr>
              <a:t>esso</a:t>
            </a:r>
            <a:r>
              <a:rPr lang="en-GB" dirty="0">
                <a:latin typeface="+mn-lt"/>
              </a:rPr>
              <a:t>.</a:t>
            </a:r>
            <a:endParaRPr lang="en-GB" dirty="0">
              <a:latin typeface="+mn-lt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572000" y="2368737"/>
            <a:ext cx="4091036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latin typeface="+mn-lt"/>
              </a:rPr>
              <a:t>C’è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anche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una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fonte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luminosa</a:t>
            </a:r>
            <a:r>
              <a:rPr lang="en-GB" dirty="0" smtClean="0">
                <a:latin typeface="+mn-lt"/>
              </a:rPr>
              <a:t> (4) </a:t>
            </a:r>
            <a:r>
              <a:rPr lang="en-GB" dirty="0" err="1" smtClean="0">
                <a:latin typeface="+mn-lt"/>
              </a:rPr>
              <a:t>diretta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allo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specchio</a:t>
            </a:r>
            <a:r>
              <a:rPr lang="en-GB" dirty="0" smtClean="0">
                <a:latin typeface="+mn-lt"/>
              </a:rPr>
              <a:t>. Lo </a:t>
            </a:r>
            <a:r>
              <a:rPr lang="en-GB" dirty="0" err="1" smtClean="0">
                <a:latin typeface="+mn-lt"/>
              </a:rPr>
              <a:t>specchio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riflette</a:t>
            </a:r>
            <a:r>
              <a:rPr lang="en-GB" dirty="0" smtClean="0">
                <a:latin typeface="+mn-lt"/>
              </a:rPr>
              <a:t> la </a:t>
            </a:r>
            <a:r>
              <a:rPr lang="en-GB" dirty="0" err="1" smtClean="0">
                <a:latin typeface="+mn-lt"/>
              </a:rPr>
              <a:t>luce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sul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fotoresistore</a:t>
            </a:r>
            <a:r>
              <a:rPr lang="en-GB" dirty="0" smtClean="0">
                <a:latin typeface="+mn-lt"/>
              </a:rPr>
              <a:t> (5a). La </a:t>
            </a:r>
            <a:r>
              <a:rPr lang="en-GB" dirty="0" err="1" smtClean="0">
                <a:latin typeface="+mn-lt"/>
              </a:rPr>
              <a:t>stessa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luce</a:t>
            </a:r>
            <a:r>
              <a:rPr lang="en-GB" dirty="0" smtClean="0">
                <a:latin typeface="+mn-lt"/>
              </a:rPr>
              <a:t> cade </a:t>
            </a:r>
            <a:r>
              <a:rPr lang="en-GB" dirty="0" err="1" smtClean="0">
                <a:latin typeface="+mn-lt"/>
              </a:rPr>
              <a:t>direttamente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sul</a:t>
            </a:r>
            <a:r>
              <a:rPr lang="en-GB" dirty="0" smtClean="0">
                <a:latin typeface="+mn-lt"/>
              </a:rPr>
              <a:t> secondo </a:t>
            </a:r>
            <a:r>
              <a:rPr lang="en-GB" dirty="0" err="1" smtClean="0">
                <a:latin typeface="+mn-lt"/>
              </a:rPr>
              <a:t>fotoresistore</a:t>
            </a:r>
            <a:r>
              <a:rPr lang="en-GB" dirty="0" smtClean="0">
                <a:latin typeface="+mn-lt"/>
              </a:rPr>
              <a:t> (</a:t>
            </a:r>
            <a:r>
              <a:rPr lang="en-GB" dirty="0">
                <a:latin typeface="+mn-lt"/>
              </a:rPr>
              <a:t>5b). </a:t>
            </a:r>
            <a:endParaRPr lang="it-IT" dirty="0">
              <a:latin typeface="+mn-lt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243146" y="3923009"/>
            <a:ext cx="465178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n-lt"/>
              </a:rPr>
              <a:t>In </a:t>
            </a:r>
            <a:r>
              <a:rPr lang="en-GB" dirty="0" err="1" smtClean="0">
                <a:latin typeface="+mn-lt"/>
              </a:rPr>
              <a:t>questo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modo</a:t>
            </a:r>
            <a:r>
              <a:rPr lang="en-GB" dirty="0" smtClean="0">
                <a:latin typeface="+mn-lt"/>
              </a:rPr>
              <a:t> ci </a:t>
            </a:r>
            <a:r>
              <a:rPr lang="en-GB" dirty="0" err="1" smtClean="0">
                <a:latin typeface="+mn-lt"/>
              </a:rPr>
              <a:t>sono</a:t>
            </a:r>
            <a:r>
              <a:rPr lang="en-GB" dirty="0" smtClean="0">
                <a:latin typeface="+mn-lt"/>
              </a:rPr>
              <a:t> due </a:t>
            </a:r>
            <a:r>
              <a:rPr lang="en-GB" dirty="0" err="1" smtClean="0">
                <a:latin typeface="+mn-lt"/>
              </a:rPr>
              <a:t>misurazioni</a:t>
            </a:r>
            <a:r>
              <a:rPr lang="en-GB" dirty="0" smtClean="0">
                <a:latin typeface="+mn-lt"/>
              </a:rPr>
              <a:t>: </a:t>
            </a:r>
            <a:r>
              <a:rPr lang="en-GB" dirty="0" err="1" smtClean="0">
                <a:latin typeface="+mn-lt"/>
              </a:rPr>
              <a:t>il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fototransistor</a:t>
            </a:r>
            <a:r>
              <a:rPr lang="en-GB" dirty="0" smtClean="0">
                <a:latin typeface="+mn-lt"/>
              </a:rPr>
              <a:t> 5b </a:t>
            </a:r>
            <a:r>
              <a:rPr lang="en-GB" dirty="0" err="1" smtClean="0">
                <a:latin typeface="+mn-lt"/>
              </a:rPr>
              <a:t>misura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l’intensità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luminosa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reale</a:t>
            </a:r>
            <a:r>
              <a:rPr lang="en-GB" dirty="0" smtClean="0">
                <a:latin typeface="+mn-lt"/>
              </a:rPr>
              <a:t> e </a:t>
            </a:r>
            <a:r>
              <a:rPr lang="en-GB" dirty="0" err="1" smtClean="0">
                <a:latin typeface="+mn-lt"/>
              </a:rPr>
              <a:t>un’altra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misura</a:t>
            </a:r>
            <a:r>
              <a:rPr lang="en-GB" dirty="0" smtClean="0">
                <a:latin typeface="+mn-lt"/>
              </a:rPr>
              <a:t> di </a:t>
            </a:r>
            <a:r>
              <a:rPr lang="en-GB" dirty="0" err="1" smtClean="0">
                <a:latin typeface="+mn-lt"/>
              </a:rPr>
              <a:t>luminosità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che</a:t>
            </a:r>
            <a:r>
              <a:rPr lang="en-GB" dirty="0" smtClean="0">
                <a:latin typeface="+mn-lt"/>
              </a:rPr>
              <a:t> è </a:t>
            </a:r>
            <a:r>
              <a:rPr lang="en-GB" dirty="0" err="1" smtClean="0">
                <a:latin typeface="+mn-lt"/>
              </a:rPr>
              <a:t>alterata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dalla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quantità</a:t>
            </a:r>
            <a:r>
              <a:rPr lang="en-GB" dirty="0" smtClean="0">
                <a:latin typeface="+mn-lt"/>
              </a:rPr>
              <a:t> di </a:t>
            </a:r>
            <a:r>
              <a:rPr lang="en-GB" dirty="0" err="1" smtClean="0">
                <a:latin typeface="+mn-lt"/>
              </a:rPr>
              <a:t>condensa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sullo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specchio</a:t>
            </a:r>
            <a:r>
              <a:rPr lang="en-GB" dirty="0" smtClean="0">
                <a:latin typeface="+mn-lt"/>
              </a:rPr>
              <a:t> (</a:t>
            </a:r>
            <a:r>
              <a:rPr lang="en-GB" dirty="0">
                <a:latin typeface="+mn-lt"/>
              </a:rPr>
              <a:t>5a). </a:t>
            </a:r>
            <a:r>
              <a:rPr lang="en-GB" dirty="0" smtClean="0">
                <a:latin typeface="+mn-lt"/>
              </a:rPr>
              <a:t>La </a:t>
            </a:r>
            <a:r>
              <a:rPr lang="en-GB" dirty="0" err="1" smtClean="0">
                <a:latin typeface="+mn-lt"/>
              </a:rPr>
              <a:t>differenza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tra</a:t>
            </a:r>
            <a:r>
              <a:rPr lang="en-GB" dirty="0" smtClean="0">
                <a:latin typeface="+mn-lt"/>
              </a:rPr>
              <a:t> le due </a:t>
            </a:r>
            <a:r>
              <a:rPr lang="en-GB" dirty="0" err="1" smtClean="0">
                <a:latin typeface="+mn-lt"/>
              </a:rPr>
              <a:t>intensità</a:t>
            </a:r>
            <a:r>
              <a:rPr lang="en-GB" dirty="0" smtClean="0">
                <a:latin typeface="+mn-lt"/>
              </a:rPr>
              <a:t> è </a:t>
            </a:r>
            <a:r>
              <a:rPr lang="en-GB" dirty="0" err="1" smtClean="0">
                <a:latin typeface="+mn-lt"/>
              </a:rPr>
              <a:t>moltiplicata</a:t>
            </a:r>
            <a:r>
              <a:rPr lang="en-GB" dirty="0" smtClean="0">
                <a:latin typeface="+mn-lt"/>
              </a:rPr>
              <a:t> e </a:t>
            </a:r>
            <a:r>
              <a:rPr lang="en-GB" dirty="0" err="1" smtClean="0">
                <a:latin typeface="+mn-lt"/>
              </a:rPr>
              <a:t>usata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sul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regolatore</a:t>
            </a:r>
            <a:r>
              <a:rPr lang="en-GB" dirty="0" smtClean="0">
                <a:latin typeface="+mn-lt"/>
              </a:rPr>
              <a:t> di </a:t>
            </a:r>
            <a:r>
              <a:rPr lang="en-GB" dirty="0" err="1" smtClean="0">
                <a:latin typeface="+mn-lt"/>
              </a:rPr>
              <a:t>potenza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che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controlla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il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riscaldatore</a:t>
            </a:r>
            <a:r>
              <a:rPr lang="en-GB" dirty="0" smtClean="0">
                <a:latin typeface="+mn-lt"/>
              </a:rPr>
              <a:t> e </a:t>
            </a:r>
            <a:r>
              <a:rPr lang="en-GB" dirty="0" err="1" smtClean="0">
                <a:latin typeface="+mn-lt"/>
              </a:rPr>
              <a:t>misura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l’umidità</a:t>
            </a:r>
            <a:r>
              <a:rPr lang="en-GB" dirty="0" smtClean="0">
                <a:latin typeface="+mn-lt"/>
              </a:rPr>
              <a:t>. </a:t>
            </a:r>
            <a:endParaRPr lang="it-IT" dirty="0"/>
          </a:p>
        </p:txBody>
      </p:sp>
      <p:grpSp>
        <p:nvGrpSpPr>
          <p:cNvPr id="19" name="Gruppo 18"/>
          <p:cNvGrpSpPr/>
          <p:nvPr/>
        </p:nvGrpSpPr>
        <p:grpSpPr>
          <a:xfrm>
            <a:off x="337081" y="3705247"/>
            <a:ext cx="3906065" cy="2637366"/>
            <a:chOff x="0" y="0"/>
            <a:chExt cx="3246032" cy="2451691"/>
          </a:xfrm>
        </p:grpSpPr>
        <p:pic>
          <p:nvPicPr>
            <p:cNvPr id="20" name="Imagen 21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189605" cy="2320925"/>
            </a:xfrm>
            <a:prstGeom prst="rect">
              <a:avLst/>
            </a:prstGeom>
          </p:spPr>
        </p:pic>
        <p:sp>
          <p:nvSpPr>
            <p:cNvPr id="26" name="Rectángulo 216"/>
            <p:cNvSpPr/>
            <p:nvPr/>
          </p:nvSpPr>
          <p:spPr>
            <a:xfrm>
              <a:off x="1924050" y="95250"/>
              <a:ext cx="925033" cy="3402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s-ES" sz="100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Air inlet</a:t>
              </a:r>
              <a:endParaRPr lang="it-IT" sz="100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Rectángulo 219"/>
            <p:cNvSpPr/>
            <p:nvPr/>
          </p:nvSpPr>
          <p:spPr>
            <a:xfrm>
              <a:off x="1447800" y="1571625"/>
              <a:ext cx="711909" cy="3610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s-ES" sz="100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Air outlet</a:t>
              </a:r>
              <a:endParaRPr lang="it-IT" sz="100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tángulo 220"/>
            <p:cNvSpPr/>
            <p:nvPr/>
          </p:nvSpPr>
          <p:spPr>
            <a:xfrm>
              <a:off x="2533650" y="809625"/>
              <a:ext cx="712382" cy="340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s-ES" sz="100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Amplifier</a:t>
              </a:r>
              <a:endParaRPr lang="it-IT" sz="100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Rectángulo 221"/>
            <p:cNvSpPr/>
            <p:nvPr/>
          </p:nvSpPr>
          <p:spPr>
            <a:xfrm>
              <a:off x="590550" y="1866900"/>
              <a:ext cx="712382" cy="584791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s-ES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Voltage regulator</a:t>
              </a:r>
              <a:endParaRPr lang="it-IT" sz="1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420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13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SENSORI DI UMIDITA’</a:t>
            </a:r>
            <a:endParaRPr lang="el-GR" sz="2900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13</a:t>
            </a:fld>
            <a:endParaRPr lang="el-GR" sz="10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341603" y="1638042"/>
            <a:ext cx="41946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+mn-lt"/>
              </a:rPr>
              <a:t>La </a:t>
            </a:r>
            <a:r>
              <a:rPr lang="en-GB" sz="2000" dirty="0" err="1" smtClean="0">
                <a:latin typeface="+mn-lt"/>
              </a:rPr>
              <a:t>differenza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tra</a:t>
            </a:r>
            <a:r>
              <a:rPr lang="en-GB" sz="2000" dirty="0" smtClean="0">
                <a:latin typeface="+mn-lt"/>
              </a:rPr>
              <a:t> r1 e </a:t>
            </a:r>
            <a:r>
              <a:rPr lang="en-GB" sz="2000" dirty="0">
                <a:latin typeface="+mn-lt"/>
              </a:rPr>
              <a:t>r2 </a:t>
            </a:r>
            <a:r>
              <a:rPr lang="en-GB" sz="2000" dirty="0" err="1" smtClean="0">
                <a:latin typeface="+mn-lt"/>
              </a:rPr>
              <a:t>rende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possibile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il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calcolo</a:t>
            </a:r>
            <a:r>
              <a:rPr lang="en-GB" sz="2000" dirty="0" smtClean="0">
                <a:latin typeface="+mn-lt"/>
              </a:rPr>
              <a:t> del </a:t>
            </a:r>
            <a:r>
              <a:rPr lang="en-GB" sz="2000" dirty="0" err="1" smtClean="0">
                <a:latin typeface="+mn-lt"/>
              </a:rPr>
              <a:t>grado</a:t>
            </a:r>
            <a:r>
              <a:rPr lang="en-GB" sz="2000" dirty="0" smtClean="0">
                <a:latin typeface="+mn-lt"/>
              </a:rPr>
              <a:t> di </a:t>
            </a:r>
            <a:r>
              <a:rPr lang="en-GB" sz="2000" dirty="0" err="1" smtClean="0">
                <a:latin typeface="+mn-lt"/>
              </a:rPr>
              <a:t>umidità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nell’aria</a:t>
            </a:r>
            <a:r>
              <a:rPr lang="en-GB" sz="2000" dirty="0" smtClean="0">
                <a:latin typeface="+mn-lt"/>
              </a:rPr>
              <a:t>. </a:t>
            </a:r>
            <a:endParaRPr lang="it-IT" sz="2000" dirty="0">
              <a:latin typeface="+mn-lt"/>
            </a:endParaRPr>
          </a:p>
        </p:txBody>
      </p:sp>
      <p:grpSp>
        <p:nvGrpSpPr>
          <p:cNvPr id="29" name="Gruppo 28"/>
          <p:cNvGrpSpPr/>
          <p:nvPr/>
        </p:nvGrpSpPr>
        <p:grpSpPr>
          <a:xfrm>
            <a:off x="233351" y="724855"/>
            <a:ext cx="4161141" cy="2829506"/>
            <a:chOff x="0" y="0"/>
            <a:chExt cx="2601433" cy="1703705"/>
          </a:xfrm>
        </p:grpSpPr>
        <p:pic>
          <p:nvPicPr>
            <p:cNvPr id="30" name="Imagen 22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4775"/>
              <a:ext cx="2434590" cy="1598930"/>
            </a:xfrm>
            <a:prstGeom prst="rect">
              <a:avLst/>
            </a:prstGeom>
          </p:spPr>
        </p:pic>
        <p:sp>
          <p:nvSpPr>
            <p:cNvPr id="31" name="Rectángulo 223"/>
            <p:cNvSpPr/>
            <p:nvPr/>
          </p:nvSpPr>
          <p:spPr>
            <a:xfrm>
              <a:off x="1381125" y="0"/>
              <a:ext cx="925033" cy="34024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s-ES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Phototransistors</a:t>
              </a:r>
              <a:endParaRPr lang="it-IT" sz="1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Rectángulo 224"/>
            <p:cNvSpPr/>
            <p:nvPr/>
          </p:nvSpPr>
          <p:spPr>
            <a:xfrm>
              <a:off x="171450" y="1219200"/>
              <a:ext cx="925033" cy="34024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s-ES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Air inlet</a:t>
              </a:r>
              <a:endParaRPr lang="it-IT" sz="1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Rectángulo 225"/>
            <p:cNvSpPr/>
            <p:nvPr/>
          </p:nvSpPr>
          <p:spPr>
            <a:xfrm>
              <a:off x="1676400" y="1219200"/>
              <a:ext cx="925033" cy="34024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s-ES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Air outlet</a:t>
              </a:r>
              <a:endParaRPr lang="it-IT" sz="1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4" name="Rettangolo 33"/>
          <p:cNvSpPr/>
          <p:nvPr/>
        </p:nvSpPr>
        <p:spPr>
          <a:xfrm>
            <a:off x="3819832" y="906680"/>
            <a:ext cx="528152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Sensori a infrarossi</a:t>
            </a:r>
            <a:endParaRPr lang="it-IT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Rettangolo 35"/>
          <p:cNvSpPr/>
          <p:nvPr/>
        </p:nvSpPr>
        <p:spPr>
          <a:xfrm>
            <a:off x="-1153903" y="3710652"/>
            <a:ext cx="528152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Sensori resistivi</a:t>
            </a:r>
            <a:endParaRPr lang="it-IT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486857" y="4169841"/>
            <a:ext cx="6968589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latin typeface="+mn-lt"/>
              </a:rPr>
              <a:t>Consistono</a:t>
            </a:r>
            <a:r>
              <a:rPr lang="en-GB" dirty="0" smtClean="0">
                <a:latin typeface="+mn-lt"/>
              </a:rPr>
              <a:t> di due </a:t>
            </a:r>
            <a:r>
              <a:rPr lang="it-IT" dirty="0" smtClean="0">
                <a:latin typeface="+mn-lt"/>
              </a:rPr>
              <a:t>griglie conduttive con bastoncini paralleli separate uno dall’altro e fissati su una superficie liscia non conduttiva. Il numero di molecole di acqua è proporzionale al livello di RH</a:t>
            </a:r>
          </a:p>
          <a:p>
            <a:r>
              <a:rPr lang="it-IT" dirty="0" smtClean="0">
                <a:latin typeface="+mn-lt"/>
              </a:rPr>
              <a:t>(umidità relativa). L’acqua è un conduttore, così la resistenza tra i due finali della griglia varia in proporzione alla quota di umidità.  </a:t>
            </a:r>
          </a:p>
          <a:p>
            <a:pPr algn="r"/>
            <a:r>
              <a:rPr lang="it-IT" i="1" dirty="0" smtClean="0">
                <a:latin typeface="+mn-lt"/>
              </a:rPr>
              <a:t>…………..Legge di Ohm: se la resistenza varia, anche l’intensità e la tensione in circolo variano</a:t>
            </a:r>
            <a:r>
              <a:rPr lang="en-GB" i="1" dirty="0" smtClean="0">
                <a:latin typeface="+mn-lt"/>
              </a:rPr>
              <a:t>.</a:t>
            </a:r>
            <a:endParaRPr lang="it-IT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494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14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IL SENSORE DHT11</a:t>
            </a:r>
            <a:endParaRPr lang="el-GR" sz="2900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14</a:t>
            </a:fld>
            <a:endParaRPr lang="el-GR" sz="10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553200" y="768521"/>
            <a:ext cx="22115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+mn-lt"/>
                <a:hlinkClick r:id="rId5"/>
              </a:rPr>
              <a:t>www.aosong.com</a:t>
            </a:r>
            <a:endParaRPr lang="it-IT" sz="2000" dirty="0" smtClean="0">
              <a:latin typeface="+mn-lt"/>
            </a:endParaRPr>
          </a:p>
          <a:p>
            <a:endParaRPr lang="en-GB" sz="2000" dirty="0" smtClean="0">
              <a:latin typeface="+mn-lt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06986" y="1270007"/>
            <a:ext cx="837981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latin typeface="+mn-lt"/>
              </a:rPr>
              <a:t>Questo</a:t>
            </a:r>
            <a:r>
              <a:rPr lang="en-GB" dirty="0" smtClean="0">
                <a:latin typeface="+mn-lt"/>
              </a:rPr>
              <a:t> device </a:t>
            </a:r>
            <a:r>
              <a:rPr lang="en-GB" dirty="0" err="1" smtClean="0">
                <a:latin typeface="+mn-lt"/>
              </a:rPr>
              <a:t>integra</a:t>
            </a:r>
            <a:r>
              <a:rPr lang="en-GB" dirty="0" smtClean="0">
                <a:latin typeface="+mn-lt"/>
              </a:rPr>
              <a:t> un </a:t>
            </a:r>
            <a:r>
              <a:rPr lang="en-GB" dirty="0" err="1" smtClean="0">
                <a:latin typeface="+mn-lt"/>
              </a:rPr>
              <a:t>sensore</a:t>
            </a:r>
            <a:r>
              <a:rPr lang="en-GB" dirty="0" smtClean="0">
                <a:latin typeface="+mn-lt"/>
              </a:rPr>
              <a:t> di </a:t>
            </a:r>
            <a:r>
              <a:rPr lang="en-GB" dirty="0" err="1" smtClean="0">
                <a:latin typeface="+mn-lt"/>
              </a:rPr>
              <a:t>temperatura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basato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su</a:t>
            </a:r>
            <a:r>
              <a:rPr lang="en-GB" dirty="0" smtClean="0">
                <a:latin typeface="+mn-lt"/>
              </a:rPr>
              <a:t> un </a:t>
            </a:r>
            <a:r>
              <a:rPr lang="en-GB" dirty="0" err="1" smtClean="0">
                <a:latin typeface="+mn-lt"/>
              </a:rPr>
              <a:t>resistore</a:t>
            </a:r>
            <a:r>
              <a:rPr lang="en-GB" dirty="0" smtClean="0">
                <a:latin typeface="+mn-lt"/>
              </a:rPr>
              <a:t> NTC e un </a:t>
            </a:r>
            <a:r>
              <a:rPr lang="en-GB" dirty="0" err="1" smtClean="0">
                <a:latin typeface="+mn-lt"/>
              </a:rPr>
              <a:t>sensore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resistivo</a:t>
            </a:r>
            <a:r>
              <a:rPr lang="en-GB" dirty="0" smtClean="0">
                <a:latin typeface="+mn-lt"/>
              </a:rPr>
              <a:t> di </a:t>
            </a:r>
            <a:r>
              <a:rPr lang="en-GB" dirty="0" err="1" smtClean="0">
                <a:latin typeface="+mn-lt"/>
              </a:rPr>
              <a:t>umidità</a:t>
            </a:r>
            <a:r>
              <a:rPr lang="en-GB" dirty="0" smtClean="0">
                <a:latin typeface="+mn-lt"/>
              </a:rPr>
              <a:t>.</a:t>
            </a:r>
          </a:p>
        </p:txBody>
      </p:sp>
      <p:grpSp>
        <p:nvGrpSpPr>
          <p:cNvPr id="17" name="Grupo 228"/>
          <p:cNvGrpSpPr/>
          <p:nvPr/>
        </p:nvGrpSpPr>
        <p:grpSpPr>
          <a:xfrm>
            <a:off x="4881074" y="2108151"/>
            <a:ext cx="3883723" cy="2563706"/>
            <a:chOff x="0" y="0"/>
            <a:chExt cx="2360295" cy="1486535"/>
          </a:xfrm>
        </p:grpSpPr>
        <p:pic>
          <p:nvPicPr>
            <p:cNvPr id="18" name="Imagen 226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360295" cy="1486535"/>
            </a:xfrm>
            <a:prstGeom prst="rect">
              <a:avLst/>
            </a:prstGeom>
          </p:spPr>
        </p:pic>
        <p:sp>
          <p:nvSpPr>
            <p:cNvPr id="19" name="Elipse 227"/>
            <p:cNvSpPr/>
            <p:nvPr/>
          </p:nvSpPr>
          <p:spPr>
            <a:xfrm>
              <a:off x="85061" y="925032"/>
              <a:ext cx="1317905" cy="4668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s-ES" sz="10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CONTROLLER</a:t>
              </a:r>
              <a:endParaRPr lang="it-IT" sz="100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CasellaDiTesto 1"/>
          <p:cNvSpPr txBox="1"/>
          <p:nvPr/>
        </p:nvSpPr>
        <p:spPr>
          <a:xfrm>
            <a:off x="556678" y="2943473"/>
            <a:ext cx="4394377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latin typeface="+mn-lt"/>
              </a:rPr>
              <a:t>Bisogna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essere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consapevoli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che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il</a:t>
            </a:r>
            <a:r>
              <a:rPr lang="en-GB" dirty="0" smtClean="0">
                <a:latin typeface="+mn-lt"/>
              </a:rPr>
              <a:t> device include un controller. </a:t>
            </a:r>
            <a:r>
              <a:rPr lang="en-GB" dirty="0" err="1" smtClean="0">
                <a:latin typeface="+mn-lt"/>
              </a:rPr>
              <a:t>Questo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legge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l’apporto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sia</a:t>
            </a:r>
            <a:r>
              <a:rPr lang="en-GB" dirty="0" smtClean="0">
                <a:latin typeface="+mn-lt"/>
              </a:rPr>
              <a:t> del </a:t>
            </a:r>
            <a:r>
              <a:rPr lang="en-GB" dirty="0" err="1" smtClean="0">
                <a:latin typeface="+mn-lt"/>
              </a:rPr>
              <a:t>sensore</a:t>
            </a:r>
            <a:r>
              <a:rPr lang="en-GB" dirty="0" smtClean="0">
                <a:latin typeface="+mn-lt"/>
              </a:rPr>
              <a:t> di </a:t>
            </a:r>
            <a:r>
              <a:rPr lang="en-GB" dirty="0" err="1" smtClean="0">
                <a:latin typeface="+mn-lt"/>
              </a:rPr>
              <a:t>temperatura</a:t>
            </a:r>
            <a:r>
              <a:rPr lang="en-GB" dirty="0" smtClean="0">
                <a:latin typeface="+mn-lt"/>
              </a:rPr>
              <a:t> NTC </a:t>
            </a:r>
            <a:r>
              <a:rPr lang="en-GB" dirty="0" err="1" smtClean="0">
                <a:latin typeface="+mn-lt"/>
              </a:rPr>
              <a:t>che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l’umidità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relativa</a:t>
            </a:r>
            <a:r>
              <a:rPr lang="en-GB" dirty="0" smtClean="0">
                <a:latin typeface="+mn-lt"/>
              </a:rPr>
              <a:t> o </a:t>
            </a:r>
            <a:r>
              <a:rPr lang="en-GB" dirty="0" err="1" smtClean="0">
                <a:latin typeface="+mn-lt"/>
              </a:rPr>
              <a:t>sensore</a:t>
            </a:r>
            <a:r>
              <a:rPr lang="en-GB" dirty="0" smtClean="0">
                <a:latin typeface="+mn-lt"/>
              </a:rPr>
              <a:t> RH </a:t>
            </a:r>
            <a:r>
              <a:rPr lang="en-GB" dirty="0" err="1" smtClean="0">
                <a:latin typeface="+mn-lt"/>
              </a:rPr>
              <a:t>resistivo</a:t>
            </a:r>
            <a:r>
              <a:rPr lang="en-GB" dirty="0" smtClean="0">
                <a:latin typeface="+mn-lt"/>
              </a:rPr>
              <a:t>. </a:t>
            </a:r>
            <a:r>
              <a:rPr lang="en-GB" dirty="0" err="1" smtClean="0">
                <a:latin typeface="+mn-lt"/>
              </a:rPr>
              <a:t>Legge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i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calcoli</a:t>
            </a:r>
            <a:r>
              <a:rPr lang="en-GB" dirty="0" smtClean="0">
                <a:latin typeface="+mn-lt"/>
              </a:rPr>
              <a:t>, </a:t>
            </a:r>
            <a:r>
              <a:rPr lang="en-GB" dirty="0" err="1" smtClean="0">
                <a:latin typeface="+mn-lt"/>
              </a:rPr>
              <a:t>gli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aggiustamenti</a:t>
            </a:r>
            <a:r>
              <a:rPr lang="en-GB" dirty="0" smtClean="0">
                <a:latin typeface="+mn-lt"/>
              </a:rPr>
              <a:t>, le </a:t>
            </a:r>
            <a:r>
              <a:rPr lang="en-GB" dirty="0" err="1" smtClean="0">
                <a:latin typeface="+mn-lt"/>
              </a:rPr>
              <a:t>calibrazioni</a:t>
            </a:r>
            <a:r>
              <a:rPr lang="en-GB" dirty="0">
                <a:latin typeface="+mn-lt"/>
              </a:rPr>
              <a:t> </a:t>
            </a:r>
            <a:r>
              <a:rPr lang="en-GB" dirty="0" smtClean="0">
                <a:latin typeface="+mn-lt"/>
              </a:rPr>
              <a:t>e I </a:t>
            </a:r>
            <a:r>
              <a:rPr lang="en-GB" dirty="0" err="1" smtClean="0">
                <a:latin typeface="+mn-lt"/>
              </a:rPr>
              <a:t>processi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necessari</a:t>
            </a:r>
            <a:r>
              <a:rPr lang="en-GB" dirty="0" smtClean="0">
                <a:latin typeface="+mn-lt"/>
              </a:rPr>
              <a:t> a </a:t>
            </a:r>
            <a:r>
              <a:rPr lang="en-GB" dirty="0" err="1" smtClean="0">
                <a:latin typeface="+mn-lt"/>
              </a:rPr>
              <a:t>fornire</a:t>
            </a:r>
            <a:r>
              <a:rPr lang="en-GB" dirty="0" smtClean="0">
                <a:latin typeface="+mn-lt"/>
              </a:rPr>
              <a:t> ad Arduino le </a:t>
            </a:r>
            <a:r>
              <a:rPr lang="en-GB" dirty="0" err="1" smtClean="0">
                <a:latin typeface="+mn-lt"/>
              </a:rPr>
              <a:t>informazioni</a:t>
            </a:r>
            <a:r>
              <a:rPr lang="en-GB" dirty="0" smtClean="0">
                <a:latin typeface="+mn-lt"/>
              </a:rPr>
              <a:t> accurate </a:t>
            </a:r>
            <a:r>
              <a:rPr lang="en-GB" dirty="0" err="1" smtClean="0">
                <a:latin typeface="+mn-lt"/>
              </a:rPr>
              <a:t>nel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momento</a:t>
            </a:r>
            <a:r>
              <a:rPr lang="en-GB" dirty="0" smtClean="0">
                <a:latin typeface="+mn-lt"/>
              </a:rPr>
              <a:t> in cui </a:t>
            </a:r>
            <a:r>
              <a:rPr lang="en-GB" dirty="0" err="1" smtClean="0">
                <a:latin typeface="+mn-lt"/>
              </a:rPr>
              <a:t>riceve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una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richiesta</a:t>
            </a:r>
            <a:r>
              <a:rPr lang="en-GB" dirty="0" smtClean="0">
                <a:latin typeface="+mn-lt"/>
              </a:rPr>
              <a:t>. </a:t>
            </a:r>
            <a:endParaRPr lang="en-GB" dirty="0" smtClean="0">
              <a:latin typeface="+mn-lt"/>
            </a:endParaRPr>
          </a:p>
          <a:p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 rot="1674257">
            <a:off x="5021037" y="4552587"/>
            <a:ext cx="218894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2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j-lt"/>
              </a:rPr>
              <a:t>!</a:t>
            </a:r>
            <a:endParaRPr lang="it-IT" sz="1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808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15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IL SENSORE DHT11 </a:t>
            </a:r>
            <a:r>
              <a:rPr lang="en-US" sz="2800" dirty="0" smtClean="0"/>
              <a:t>- </a:t>
            </a:r>
            <a:r>
              <a:rPr lang="en-US" sz="2800" dirty="0" err="1" smtClean="0"/>
              <a:t>caratteristiche</a:t>
            </a:r>
            <a:endParaRPr lang="el-GR" sz="2900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15</a:t>
            </a:fld>
            <a:endParaRPr lang="el-GR" sz="10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26808" y="4791122"/>
            <a:ext cx="6968589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 err="1" smtClean="0">
                <a:latin typeface="+mn-lt"/>
              </a:rPr>
              <a:t>Tensione</a:t>
            </a:r>
            <a:r>
              <a:rPr lang="en-GB" dirty="0" smtClean="0">
                <a:latin typeface="+mn-lt"/>
              </a:rPr>
              <a:t> di </a:t>
            </a:r>
            <a:r>
              <a:rPr lang="en-GB" dirty="0" err="1" smtClean="0">
                <a:latin typeface="+mn-lt"/>
              </a:rPr>
              <a:t>supporto</a:t>
            </a:r>
            <a:r>
              <a:rPr lang="en-GB" dirty="0" smtClean="0">
                <a:latin typeface="+mn-lt"/>
              </a:rPr>
              <a:t>: </a:t>
            </a:r>
            <a:r>
              <a:rPr lang="en-GB" dirty="0">
                <a:latin typeface="+mn-lt"/>
              </a:rPr>
              <a:t>3.5 – 5 V </a:t>
            </a:r>
            <a:endParaRPr lang="it-IT" dirty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 err="1" smtClean="0">
                <a:latin typeface="+mn-lt"/>
              </a:rPr>
              <a:t>Consumo</a:t>
            </a:r>
            <a:r>
              <a:rPr lang="en-GB" dirty="0" smtClean="0">
                <a:latin typeface="+mn-lt"/>
              </a:rPr>
              <a:t>: </a:t>
            </a:r>
            <a:r>
              <a:rPr lang="en-GB" dirty="0">
                <a:latin typeface="+mn-lt"/>
              </a:rPr>
              <a:t>0.3 mA </a:t>
            </a:r>
            <a:r>
              <a:rPr lang="en-GB" dirty="0" err="1" smtClean="0">
                <a:latin typeface="+mn-lt"/>
              </a:rPr>
              <a:t>durante</a:t>
            </a:r>
            <a:r>
              <a:rPr lang="en-GB" dirty="0" smtClean="0">
                <a:latin typeface="+mn-lt"/>
              </a:rPr>
              <a:t> la </a:t>
            </a:r>
            <a:r>
              <a:rPr lang="en-GB" dirty="0" err="1" smtClean="0">
                <a:latin typeface="+mn-lt"/>
              </a:rPr>
              <a:t>misurazione</a:t>
            </a:r>
            <a:r>
              <a:rPr lang="en-GB" dirty="0" smtClean="0">
                <a:latin typeface="+mn-lt"/>
              </a:rPr>
              <a:t> e 60 </a:t>
            </a:r>
            <a:r>
              <a:rPr lang="en-GB" dirty="0">
                <a:latin typeface="+mn-lt"/>
              </a:rPr>
              <a:t>µA </a:t>
            </a:r>
            <a:r>
              <a:rPr lang="en-GB" dirty="0" err="1" smtClean="0">
                <a:latin typeface="+mn-lt"/>
              </a:rPr>
              <a:t>a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riposo</a:t>
            </a:r>
            <a:r>
              <a:rPr lang="en-GB" dirty="0" smtClean="0">
                <a:latin typeface="+mn-lt"/>
              </a:rPr>
              <a:t>. </a:t>
            </a:r>
            <a:endParaRPr lang="it-IT" dirty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 err="1" smtClean="0">
                <a:latin typeface="+mn-lt"/>
              </a:rPr>
              <a:t>Periodo</a:t>
            </a:r>
            <a:r>
              <a:rPr lang="en-GB" dirty="0" smtClean="0">
                <a:latin typeface="+mn-lt"/>
              </a:rPr>
              <a:t> di </a:t>
            </a:r>
            <a:r>
              <a:rPr lang="en-GB" dirty="0" err="1" smtClean="0">
                <a:latin typeface="+mn-lt"/>
              </a:rPr>
              <a:t>campionamento</a:t>
            </a:r>
            <a:r>
              <a:rPr lang="en-GB" dirty="0" smtClean="0">
                <a:latin typeface="+mn-lt"/>
              </a:rPr>
              <a:t>: </a:t>
            </a:r>
            <a:r>
              <a:rPr lang="en-GB" dirty="0" err="1" smtClean="0">
                <a:latin typeface="+mn-lt"/>
              </a:rPr>
              <a:t>più</a:t>
            </a:r>
            <a:r>
              <a:rPr lang="en-GB" dirty="0" smtClean="0">
                <a:latin typeface="+mn-lt"/>
              </a:rPr>
              <a:t> di 2 secondi </a:t>
            </a:r>
            <a:endParaRPr lang="it-IT" dirty="0">
              <a:latin typeface="+mn-lt"/>
            </a:endParaRPr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458448"/>
              </p:ext>
            </p:extLst>
          </p:nvPr>
        </p:nvGraphicFramePr>
        <p:xfrm>
          <a:off x="663678" y="974751"/>
          <a:ext cx="7816644" cy="33033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055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055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055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606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PARAMETER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HUMIDITY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TEMPERATURE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06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Resolution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8 bits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8 bits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06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Repeatability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± 1% RH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± 0.2ºC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06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Accuracy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±5% to 25ºC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± 1ºC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06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Range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20% -90% from RH to 25ºC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0ºC – 50 ºC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308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16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IL SENSORE DHT11 </a:t>
            </a:r>
            <a:r>
              <a:rPr lang="en-US" sz="2800" dirty="0" smtClean="0"/>
              <a:t>- </a:t>
            </a:r>
            <a:r>
              <a:rPr lang="en-US" sz="2800" dirty="0" err="1" smtClean="0"/>
              <a:t>introduzione</a:t>
            </a:r>
            <a:endParaRPr lang="el-GR" sz="2900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16</a:t>
            </a:fld>
            <a:endParaRPr lang="el-GR" sz="10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26808" y="4791122"/>
            <a:ext cx="69685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+mn-lt"/>
              </a:rPr>
              <a:t>1. GND: </a:t>
            </a:r>
            <a:endParaRPr lang="it-IT" sz="2000" dirty="0">
              <a:latin typeface="+mn-lt"/>
            </a:endParaRPr>
          </a:p>
          <a:p>
            <a:r>
              <a:rPr lang="en-GB" sz="2000" dirty="0">
                <a:latin typeface="+mn-lt"/>
              </a:rPr>
              <a:t>2. +5V: </a:t>
            </a:r>
            <a:r>
              <a:rPr lang="en-GB" sz="2000" dirty="0" err="1" smtClean="0">
                <a:latin typeface="+mn-lt"/>
              </a:rPr>
              <a:t>voltaggio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>
                <a:latin typeface="+mn-lt"/>
              </a:rPr>
              <a:t>+ 5V </a:t>
            </a:r>
            <a:endParaRPr lang="it-IT" sz="2000" dirty="0">
              <a:latin typeface="+mn-lt"/>
            </a:endParaRPr>
          </a:p>
          <a:p>
            <a:r>
              <a:rPr lang="en-GB" sz="2000" dirty="0">
                <a:latin typeface="+mn-lt"/>
              </a:rPr>
              <a:t>3. DATA: </a:t>
            </a:r>
            <a:r>
              <a:rPr lang="en-GB" sz="2000" dirty="0" err="1" smtClean="0">
                <a:latin typeface="+mn-lt"/>
              </a:rPr>
              <a:t>informazione</a:t>
            </a:r>
            <a:r>
              <a:rPr lang="en-GB" sz="2000" dirty="0" smtClean="0">
                <a:latin typeface="+mn-lt"/>
              </a:rPr>
              <a:t> in </a:t>
            </a:r>
            <a:r>
              <a:rPr lang="en-GB" sz="2000" dirty="0" err="1" smtClean="0">
                <a:latin typeface="+mn-lt"/>
              </a:rPr>
              <a:t>uscita</a:t>
            </a:r>
            <a:r>
              <a:rPr lang="en-GB" sz="2000" dirty="0" smtClean="0">
                <a:latin typeface="+mn-lt"/>
              </a:rPr>
              <a:t> (</a:t>
            </a:r>
            <a:r>
              <a:rPr lang="en-GB" sz="2000" dirty="0" err="1" smtClean="0">
                <a:latin typeface="+mn-lt"/>
              </a:rPr>
              <a:t>umidità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relativa</a:t>
            </a:r>
            <a:r>
              <a:rPr lang="en-GB" sz="2000" dirty="0" smtClean="0">
                <a:latin typeface="+mn-lt"/>
              </a:rPr>
              <a:t> e </a:t>
            </a:r>
            <a:r>
              <a:rPr lang="en-GB" sz="2000" dirty="0" err="1" smtClean="0">
                <a:latin typeface="+mn-lt"/>
              </a:rPr>
              <a:t>temperatura</a:t>
            </a:r>
            <a:r>
              <a:rPr lang="en-GB" sz="2000" dirty="0" smtClean="0">
                <a:latin typeface="+mn-lt"/>
              </a:rPr>
              <a:t>) </a:t>
            </a:r>
            <a:endParaRPr lang="it-IT" sz="2000" dirty="0">
              <a:latin typeface="+mn-lt"/>
            </a:endParaRPr>
          </a:p>
        </p:txBody>
      </p:sp>
      <p:pic>
        <p:nvPicPr>
          <p:cNvPr id="11" name="Imagen 230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419" y="2550228"/>
            <a:ext cx="4037162" cy="1645162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04684" y="1232099"/>
            <a:ext cx="34806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+mn-lt"/>
              </a:rPr>
              <a:t>Il DHT11 </a:t>
            </a:r>
            <a:r>
              <a:rPr lang="en-GB" sz="2000" dirty="0" err="1" smtClean="0">
                <a:latin typeface="+mn-lt"/>
              </a:rPr>
              <a:t>viene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installato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su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una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piccola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scheda</a:t>
            </a:r>
            <a:r>
              <a:rPr lang="en-GB" sz="2000" dirty="0" smtClean="0">
                <a:latin typeface="+mn-lt"/>
              </a:rPr>
              <a:t> o modulo </a:t>
            </a:r>
            <a:r>
              <a:rPr lang="en-GB" sz="2000" dirty="0" err="1" smtClean="0">
                <a:latin typeface="+mn-lt"/>
              </a:rPr>
              <a:t>che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facilita</a:t>
            </a:r>
            <a:r>
              <a:rPr lang="en-GB" sz="2000" dirty="0" smtClean="0">
                <a:latin typeface="+mn-lt"/>
              </a:rPr>
              <a:t> la </a:t>
            </a:r>
            <a:r>
              <a:rPr lang="en-GB" sz="2000" dirty="0" err="1" smtClean="0">
                <a:latin typeface="+mn-lt"/>
              </a:rPr>
              <a:t>sua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connessione</a:t>
            </a:r>
            <a:r>
              <a:rPr lang="en-GB" sz="2000" dirty="0" smtClean="0">
                <a:latin typeface="+mn-lt"/>
              </a:rPr>
              <a:t>. </a:t>
            </a:r>
            <a:endParaRPr lang="it-IT" sz="2000" dirty="0">
              <a:latin typeface="+mn-lt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560142" y="1232099"/>
            <a:ext cx="312665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n-lt"/>
                <a:hlinkClick r:id="rId6"/>
              </a:rPr>
              <a:t>www.microbot.it</a:t>
            </a:r>
            <a:endParaRPr lang="en-GB" dirty="0" smtClean="0">
              <a:latin typeface="+mn-lt"/>
            </a:endParaRPr>
          </a:p>
          <a:p>
            <a:r>
              <a:rPr lang="en-GB" dirty="0" smtClean="0">
                <a:latin typeface="+mn-lt"/>
              </a:rPr>
              <a:t>Ref. N. </a:t>
            </a:r>
            <a:r>
              <a:rPr lang="en-GB" dirty="0">
                <a:latin typeface="+mn-lt"/>
              </a:rPr>
              <a:t>MR003-005.1</a:t>
            </a:r>
            <a:endParaRPr lang="it-IT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989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17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IL SENSORE DHT11 </a:t>
            </a:r>
            <a:r>
              <a:rPr lang="en-US" sz="2800" dirty="0" smtClean="0"/>
              <a:t>–     </a:t>
            </a:r>
            <a:r>
              <a:rPr lang="en-US" sz="2800" dirty="0" err="1" smtClean="0"/>
              <a:t>comunicazione</a:t>
            </a:r>
            <a:r>
              <a:rPr lang="en-US" sz="2800" dirty="0" smtClean="0"/>
              <a:t> </a:t>
            </a:r>
            <a:r>
              <a:rPr lang="en-US" sz="2900" dirty="0" smtClean="0"/>
              <a:t>1-wire</a:t>
            </a:r>
            <a:endParaRPr lang="el-GR" sz="2900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17</a:t>
            </a:fld>
            <a:endParaRPr lang="el-GR" sz="10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240858" y="5027000"/>
            <a:ext cx="7886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+mn-lt"/>
              </a:rPr>
              <a:t>Ci </a:t>
            </a:r>
            <a:r>
              <a:rPr lang="en-GB" sz="2000" dirty="0" err="1" smtClean="0">
                <a:latin typeface="+mn-lt"/>
              </a:rPr>
              <a:t>sono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molti</a:t>
            </a:r>
            <a:r>
              <a:rPr lang="en-GB" sz="2000" dirty="0" smtClean="0">
                <a:latin typeface="+mn-lt"/>
              </a:rPr>
              <a:t> device 1-wire </a:t>
            </a:r>
            <a:r>
              <a:rPr lang="en-GB" sz="2000" dirty="0" err="1" smtClean="0">
                <a:latin typeface="+mn-lt"/>
              </a:rPr>
              <a:t>sul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mercato</a:t>
            </a:r>
            <a:r>
              <a:rPr lang="en-GB" sz="2000" dirty="0" smtClean="0">
                <a:latin typeface="+mn-lt"/>
              </a:rPr>
              <a:t>.</a:t>
            </a:r>
            <a:endParaRPr lang="en-GB" sz="2000" dirty="0" smtClean="0">
              <a:latin typeface="+mn-lt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28294" y="1337703"/>
            <a:ext cx="5605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+mn-lt"/>
              </a:rPr>
              <a:t>Arduino </a:t>
            </a:r>
            <a:r>
              <a:rPr lang="en-GB" sz="2000" dirty="0" err="1" smtClean="0">
                <a:latin typeface="+mn-lt"/>
              </a:rPr>
              <a:t>può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comunicare</a:t>
            </a:r>
            <a:r>
              <a:rPr lang="en-GB" sz="2000" dirty="0" smtClean="0">
                <a:latin typeface="+mn-lt"/>
              </a:rPr>
              <a:t> con un </a:t>
            </a:r>
            <a:r>
              <a:rPr lang="en-GB" sz="2000" dirty="0" err="1" smtClean="0">
                <a:latin typeface="+mn-lt"/>
              </a:rPr>
              <a:t>numero</a:t>
            </a:r>
            <a:r>
              <a:rPr lang="en-GB" sz="2000" dirty="0" smtClean="0">
                <a:latin typeface="+mn-lt"/>
              </a:rPr>
              <a:t> di device come </a:t>
            </a:r>
            <a:r>
              <a:rPr lang="en-GB" sz="2000" dirty="0" err="1" smtClean="0">
                <a:latin typeface="+mn-lt"/>
              </a:rPr>
              <a:t>questo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sensore</a:t>
            </a:r>
            <a:r>
              <a:rPr lang="en-GB" sz="2000" dirty="0" smtClean="0">
                <a:latin typeface="+mn-lt"/>
              </a:rPr>
              <a:t> o </a:t>
            </a:r>
            <a:r>
              <a:rPr lang="en-GB" sz="2000" dirty="0" err="1" smtClean="0">
                <a:latin typeface="+mn-lt"/>
              </a:rPr>
              <a:t>altri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usando</a:t>
            </a:r>
            <a:r>
              <a:rPr lang="en-GB" sz="2000" dirty="0" smtClean="0">
                <a:latin typeface="+mn-lt"/>
              </a:rPr>
              <a:t> solo un pin. </a:t>
            </a:r>
            <a:endParaRPr lang="it-IT" sz="2000" dirty="0">
              <a:latin typeface="+mn-lt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5933748" y="940163"/>
            <a:ext cx="2185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1-wire</a:t>
            </a:r>
            <a:endParaRPr lang="it-IT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13" name="Imagen 232"/>
          <p:cNvPicPr/>
          <p:nvPr/>
        </p:nvPicPr>
        <p:blipFill>
          <a:blip r:embed="rId5"/>
          <a:stretch>
            <a:fillRect/>
          </a:stretch>
        </p:blipFill>
        <p:spPr>
          <a:xfrm>
            <a:off x="1044616" y="2387790"/>
            <a:ext cx="6801526" cy="185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09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18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IL SENSORE DHT11 </a:t>
            </a:r>
            <a:r>
              <a:rPr lang="en-US" dirty="0"/>
              <a:t>–     </a:t>
            </a:r>
            <a:r>
              <a:rPr lang="en-US" sz="2800" dirty="0" err="1" smtClean="0"/>
              <a:t>comunicazione</a:t>
            </a:r>
            <a:r>
              <a:rPr lang="en-US" sz="2800" dirty="0" smtClean="0"/>
              <a:t> 1-wire</a:t>
            </a:r>
            <a:endParaRPr lang="el-GR" sz="2800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18</a:t>
            </a:fld>
            <a:endParaRPr lang="el-GR" sz="10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64422" y="4314026"/>
            <a:ext cx="78862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latin typeface="+mn-lt"/>
              </a:rPr>
              <a:t>Quando</a:t>
            </a:r>
            <a:r>
              <a:rPr lang="en-GB" sz="2000" dirty="0" smtClean="0">
                <a:latin typeface="+mn-lt"/>
              </a:rPr>
              <a:t> Arduino </a:t>
            </a:r>
            <a:r>
              <a:rPr lang="en-GB" sz="2000" dirty="0" err="1" smtClean="0">
                <a:latin typeface="+mn-lt"/>
              </a:rPr>
              <a:t>richiede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dati</a:t>
            </a:r>
            <a:r>
              <a:rPr lang="en-GB" sz="2000" dirty="0" smtClean="0">
                <a:latin typeface="+mn-lt"/>
              </a:rPr>
              <a:t> al </a:t>
            </a:r>
            <a:r>
              <a:rPr lang="en-GB" sz="2000" dirty="0" err="1" smtClean="0">
                <a:latin typeface="+mn-lt"/>
              </a:rPr>
              <a:t>sensore</a:t>
            </a:r>
            <a:r>
              <a:rPr lang="en-GB" sz="2000" dirty="0" smtClean="0">
                <a:latin typeface="+mn-lt"/>
              </a:rPr>
              <a:t>, </a:t>
            </a:r>
            <a:r>
              <a:rPr lang="en-GB" sz="2000" dirty="0" err="1" smtClean="0">
                <a:latin typeface="+mn-lt"/>
              </a:rPr>
              <a:t>questo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restituisce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dati</a:t>
            </a:r>
            <a:r>
              <a:rPr lang="en-GB" sz="2000" dirty="0" smtClean="0">
                <a:latin typeface="+mn-lt"/>
              </a:rPr>
              <a:t> a 40 </a:t>
            </a:r>
            <a:r>
              <a:rPr lang="en-GB" sz="2000" dirty="0">
                <a:latin typeface="+mn-lt"/>
              </a:rPr>
              <a:t>bit (5 bytes</a:t>
            </a:r>
            <a:r>
              <a:rPr lang="en-GB" sz="2000" dirty="0" smtClean="0">
                <a:latin typeface="+mn-lt"/>
              </a:rPr>
              <a:t>) </a:t>
            </a:r>
            <a:r>
              <a:rPr lang="en-GB" sz="2000" dirty="0" err="1" smtClean="0">
                <a:latin typeface="+mn-lt"/>
              </a:rPr>
              <a:t>attraverso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il</a:t>
            </a:r>
            <a:r>
              <a:rPr lang="en-GB" sz="2000" dirty="0" smtClean="0">
                <a:latin typeface="+mn-lt"/>
              </a:rPr>
              <a:t> pin del </a:t>
            </a:r>
            <a:r>
              <a:rPr lang="en-GB" sz="2000" dirty="0" err="1" smtClean="0">
                <a:latin typeface="+mn-lt"/>
              </a:rPr>
              <a:t>dato</a:t>
            </a:r>
            <a:r>
              <a:rPr lang="en-GB" sz="2000" dirty="0" smtClean="0">
                <a:latin typeface="+mn-lt"/>
              </a:rPr>
              <a:t>. Il primo byte è un </a:t>
            </a:r>
            <a:r>
              <a:rPr lang="en-GB" sz="2000" dirty="0" err="1" smtClean="0">
                <a:latin typeface="+mn-lt"/>
              </a:rPr>
              <a:t>intero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che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rappresenta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l’umidità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relativa</a:t>
            </a:r>
            <a:r>
              <a:rPr lang="en-GB" sz="2000" dirty="0" smtClean="0">
                <a:latin typeface="+mn-lt"/>
              </a:rPr>
              <a:t> come </a:t>
            </a:r>
            <a:r>
              <a:rPr lang="en-GB" sz="2000" dirty="0" err="1" smtClean="0">
                <a:latin typeface="+mn-lt"/>
              </a:rPr>
              <a:t>una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percentuale</a:t>
            </a:r>
            <a:r>
              <a:rPr lang="en-GB" sz="2000" dirty="0" smtClean="0">
                <a:latin typeface="+mn-lt"/>
              </a:rPr>
              <a:t>  (%</a:t>
            </a:r>
            <a:r>
              <a:rPr lang="en-GB" sz="2000" dirty="0">
                <a:latin typeface="+mn-lt"/>
              </a:rPr>
              <a:t>Rh) </a:t>
            </a:r>
            <a:r>
              <a:rPr lang="en-GB" sz="2000" dirty="0" smtClean="0">
                <a:latin typeface="+mn-lt"/>
              </a:rPr>
              <a:t>e </a:t>
            </a:r>
            <a:r>
              <a:rPr lang="en-GB" sz="2000" dirty="0" err="1" smtClean="0">
                <a:latin typeface="+mn-lt"/>
              </a:rPr>
              <a:t>il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terzo</a:t>
            </a:r>
            <a:r>
              <a:rPr lang="en-GB" sz="2000" dirty="0" smtClean="0">
                <a:latin typeface="+mn-lt"/>
              </a:rPr>
              <a:t> è la </a:t>
            </a:r>
            <a:r>
              <a:rPr lang="en-GB" sz="2000" dirty="0" err="1" smtClean="0">
                <a:latin typeface="+mn-lt"/>
              </a:rPr>
              <a:t>temperatura</a:t>
            </a:r>
            <a:r>
              <a:rPr lang="en-GB" sz="2000" dirty="0" smtClean="0">
                <a:latin typeface="+mn-lt"/>
              </a:rPr>
              <a:t> in </a:t>
            </a:r>
            <a:r>
              <a:rPr lang="en-GB" sz="2000" dirty="0" err="1" smtClean="0">
                <a:latin typeface="+mn-lt"/>
              </a:rPr>
              <a:t>gradi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smtClean="0">
                <a:latin typeface="+mn-lt"/>
              </a:rPr>
              <a:t>Celsius</a:t>
            </a:r>
            <a:r>
              <a:rPr lang="en-GB" sz="2000" dirty="0">
                <a:latin typeface="+mn-lt"/>
              </a:rPr>
              <a:t>. </a:t>
            </a:r>
            <a:r>
              <a:rPr lang="en-GB" sz="2000" dirty="0" smtClean="0">
                <a:latin typeface="+mn-lt"/>
              </a:rPr>
              <a:t>I bytes </a:t>
            </a:r>
            <a:r>
              <a:rPr lang="en-GB" sz="2000" dirty="0">
                <a:latin typeface="+mn-lt"/>
              </a:rPr>
              <a:t>2 </a:t>
            </a:r>
            <a:r>
              <a:rPr lang="en-GB" sz="2000" dirty="0" smtClean="0">
                <a:latin typeface="+mn-lt"/>
              </a:rPr>
              <a:t>e </a:t>
            </a:r>
            <a:r>
              <a:rPr lang="en-GB" sz="2000" dirty="0">
                <a:latin typeface="+mn-lt"/>
              </a:rPr>
              <a:t>4 </a:t>
            </a:r>
            <a:r>
              <a:rPr lang="en-GB" sz="2000" dirty="0" err="1" smtClean="0">
                <a:latin typeface="+mn-lt"/>
              </a:rPr>
              <a:t>restituiscono</a:t>
            </a:r>
            <a:r>
              <a:rPr lang="en-GB" sz="2000" dirty="0" smtClean="0">
                <a:latin typeface="+mn-lt"/>
              </a:rPr>
              <a:t> 0x00</a:t>
            </a:r>
            <a:r>
              <a:rPr lang="en-GB" sz="2000" dirty="0">
                <a:latin typeface="+mn-lt"/>
              </a:rPr>
              <a:t>. </a:t>
            </a:r>
            <a:r>
              <a:rPr lang="en-GB" sz="2000" dirty="0" err="1">
                <a:latin typeface="+mn-lt"/>
              </a:rPr>
              <a:t>S</a:t>
            </a:r>
            <a:r>
              <a:rPr lang="en-GB" sz="2000" dirty="0" err="1" smtClean="0">
                <a:latin typeface="+mn-lt"/>
              </a:rPr>
              <a:t>ono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usati</a:t>
            </a:r>
            <a:r>
              <a:rPr lang="en-GB" sz="2000" dirty="0" smtClean="0">
                <a:latin typeface="+mn-lt"/>
              </a:rPr>
              <a:t> da </a:t>
            </a:r>
            <a:r>
              <a:rPr lang="en-GB" sz="2000" dirty="0" err="1" smtClean="0">
                <a:latin typeface="+mn-lt"/>
              </a:rPr>
              <a:t>altre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versioni</a:t>
            </a:r>
            <a:r>
              <a:rPr lang="en-GB" sz="2000" dirty="0" smtClean="0">
                <a:latin typeface="+mn-lt"/>
              </a:rPr>
              <a:t> del </a:t>
            </a:r>
            <a:r>
              <a:rPr lang="en-GB" sz="2000" dirty="0" err="1" smtClean="0">
                <a:latin typeface="+mn-lt"/>
              </a:rPr>
              <a:t>sensore</a:t>
            </a:r>
            <a:r>
              <a:rPr lang="en-GB" sz="2000" dirty="0" smtClean="0">
                <a:latin typeface="+mn-lt"/>
              </a:rPr>
              <a:t> con </a:t>
            </a:r>
            <a:r>
              <a:rPr lang="en-GB" sz="2000" dirty="0" err="1" smtClean="0">
                <a:latin typeface="+mn-lt"/>
              </a:rPr>
              <a:t>una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risoluzione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più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grande</a:t>
            </a:r>
            <a:r>
              <a:rPr lang="en-GB" sz="2000" dirty="0" smtClean="0">
                <a:latin typeface="+mn-lt"/>
              </a:rPr>
              <a:t> per </a:t>
            </a:r>
            <a:r>
              <a:rPr lang="en-GB" sz="2000" dirty="0" err="1" smtClean="0">
                <a:latin typeface="+mn-lt"/>
              </a:rPr>
              <a:t>esprimere</a:t>
            </a:r>
            <a:r>
              <a:rPr lang="en-GB" sz="2000" dirty="0" smtClean="0">
                <a:latin typeface="+mn-lt"/>
              </a:rPr>
              <a:t> la parte </a:t>
            </a:r>
            <a:r>
              <a:rPr lang="en-GB" sz="2000" dirty="0" err="1" smtClean="0">
                <a:latin typeface="+mn-lt"/>
              </a:rPr>
              <a:t>frazionaria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dell’umidità</a:t>
            </a:r>
            <a:r>
              <a:rPr lang="en-GB" sz="2000" dirty="0" smtClean="0">
                <a:latin typeface="+mn-lt"/>
              </a:rPr>
              <a:t> e la </a:t>
            </a:r>
            <a:r>
              <a:rPr lang="en-GB" sz="2000" dirty="0" err="1" smtClean="0">
                <a:latin typeface="+mn-lt"/>
              </a:rPr>
              <a:t>temperatura</a:t>
            </a:r>
            <a:r>
              <a:rPr lang="en-GB" sz="2000" dirty="0" smtClean="0">
                <a:latin typeface="+mn-lt"/>
              </a:rPr>
              <a:t>. Il byte </a:t>
            </a:r>
            <a:r>
              <a:rPr lang="en-GB" sz="2000" dirty="0">
                <a:latin typeface="+mn-lt"/>
              </a:rPr>
              <a:t>5 </a:t>
            </a:r>
            <a:r>
              <a:rPr lang="en-GB" sz="2000" dirty="0" smtClean="0">
                <a:latin typeface="+mn-lt"/>
              </a:rPr>
              <a:t>è </a:t>
            </a:r>
            <a:r>
              <a:rPr lang="en-GB" sz="2000" dirty="0" err="1" smtClean="0">
                <a:latin typeface="+mn-lt"/>
              </a:rPr>
              <a:t>il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codice</a:t>
            </a:r>
            <a:r>
              <a:rPr lang="en-GB" sz="2000" dirty="0" smtClean="0">
                <a:latin typeface="+mn-lt"/>
              </a:rPr>
              <a:t> di </a:t>
            </a:r>
            <a:r>
              <a:rPr lang="en-GB" sz="2000" dirty="0" err="1" smtClean="0">
                <a:latin typeface="+mn-lt"/>
              </a:rPr>
              <a:t>controllo</a:t>
            </a:r>
            <a:r>
              <a:rPr lang="en-GB" sz="2000" dirty="0" smtClean="0">
                <a:latin typeface="+mn-lt"/>
              </a:rPr>
              <a:t>.</a:t>
            </a:r>
            <a:endParaRPr lang="en-GB" sz="2000" dirty="0" smtClean="0">
              <a:latin typeface="+mn-lt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28294" y="760096"/>
            <a:ext cx="83585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+mn-lt"/>
              </a:rPr>
              <a:t>Come </a:t>
            </a:r>
            <a:r>
              <a:rPr lang="en-GB" sz="2000" b="1" dirty="0" err="1" smtClean="0">
                <a:latin typeface="+mn-lt"/>
              </a:rPr>
              <a:t>il</a:t>
            </a:r>
            <a:r>
              <a:rPr lang="en-GB" sz="2000" b="1" dirty="0" smtClean="0">
                <a:latin typeface="+mn-lt"/>
              </a:rPr>
              <a:t> </a:t>
            </a:r>
            <a:r>
              <a:rPr lang="en-GB" sz="2000" b="1" dirty="0" err="1" smtClean="0">
                <a:latin typeface="+mn-lt"/>
              </a:rPr>
              <a:t>sensore</a:t>
            </a:r>
            <a:r>
              <a:rPr lang="en-GB" sz="2000" b="1" dirty="0" smtClean="0">
                <a:latin typeface="+mn-lt"/>
              </a:rPr>
              <a:t> DHT11 </a:t>
            </a:r>
            <a:r>
              <a:rPr lang="en-GB" sz="2000" b="1" dirty="0" err="1" smtClean="0">
                <a:latin typeface="+mn-lt"/>
              </a:rPr>
              <a:t>comunica</a:t>
            </a:r>
            <a:r>
              <a:rPr lang="en-GB" sz="2000" b="1" dirty="0" smtClean="0">
                <a:latin typeface="+mn-lt"/>
              </a:rPr>
              <a:t> con </a:t>
            </a:r>
            <a:r>
              <a:rPr lang="en-GB" sz="2000" b="1" dirty="0" err="1" smtClean="0">
                <a:latin typeface="+mn-lt"/>
              </a:rPr>
              <a:t>il</a:t>
            </a:r>
            <a:r>
              <a:rPr lang="en-GB" sz="2000" b="1" dirty="0" smtClean="0">
                <a:latin typeface="+mn-lt"/>
              </a:rPr>
              <a:t> controller Arduino </a:t>
            </a:r>
            <a:r>
              <a:rPr lang="en-GB" sz="2000" b="1" dirty="0" err="1" smtClean="0">
                <a:latin typeface="+mn-lt"/>
              </a:rPr>
              <a:t>usando</a:t>
            </a:r>
            <a:r>
              <a:rPr lang="en-GB" sz="2000" b="1" dirty="0" smtClean="0">
                <a:latin typeface="+mn-lt"/>
              </a:rPr>
              <a:t> un solo </a:t>
            </a:r>
            <a:r>
              <a:rPr lang="en-GB" sz="2000" b="1" dirty="0" err="1" smtClean="0">
                <a:latin typeface="+mn-lt"/>
              </a:rPr>
              <a:t>cavo</a:t>
            </a:r>
            <a:r>
              <a:rPr lang="en-GB" sz="2000" b="1" dirty="0" smtClean="0">
                <a:latin typeface="+mn-lt"/>
              </a:rPr>
              <a:t> o pin….</a:t>
            </a:r>
            <a:endParaRPr lang="it-IT" sz="2000" b="1" dirty="0">
              <a:latin typeface="+mn-lt"/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25656"/>
              </p:ext>
            </p:extLst>
          </p:nvPr>
        </p:nvGraphicFramePr>
        <p:xfrm>
          <a:off x="742717" y="1467982"/>
          <a:ext cx="7647648" cy="27364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46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746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746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746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746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746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841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DATA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Byte 1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Byte 2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Byte 3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Byte 4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Byte 5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41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Binary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0011 1100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0000 0000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0001 0010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0000 0000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0100 1110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41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Hexadecimal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0x3C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0x00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0x12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0x00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0x4E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41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Decimal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60 %RH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0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18 ºC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0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78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970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19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IL SENSORE DHT11 –     </a:t>
            </a:r>
            <a:r>
              <a:rPr lang="en-US" sz="2800" dirty="0" err="1" smtClean="0"/>
              <a:t>comunicazione</a:t>
            </a:r>
            <a:r>
              <a:rPr lang="en-US" dirty="0" smtClean="0"/>
              <a:t> </a:t>
            </a:r>
            <a:r>
              <a:rPr lang="en-US" sz="2800" dirty="0" smtClean="0"/>
              <a:t>1-wire</a:t>
            </a:r>
            <a:endParaRPr lang="el-GR" sz="2800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19</a:t>
            </a:fld>
            <a:endParaRPr lang="el-GR" sz="10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28294" y="760096"/>
            <a:ext cx="83585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+mn-lt"/>
              </a:rPr>
              <a:t>È </a:t>
            </a:r>
            <a:r>
              <a:rPr lang="en-GB" sz="2000" dirty="0" err="1" smtClean="0">
                <a:latin typeface="+mn-lt"/>
              </a:rPr>
              <a:t>sempre</a:t>
            </a:r>
            <a:r>
              <a:rPr lang="en-GB" sz="2000" dirty="0" smtClean="0">
                <a:latin typeface="+mn-lt"/>
              </a:rPr>
              <a:t> Arduino </a:t>
            </a:r>
            <a:r>
              <a:rPr lang="en-GB" sz="2000" dirty="0" err="1" smtClean="0">
                <a:latin typeface="+mn-lt"/>
              </a:rPr>
              <a:t>che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avvia</a:t>
            </a:r>
            <a:r>
              <a:rPr lang="en-GB" sz="2000" dirty="0" smtClean="0">
                <a:latin typeface="+mn-lt"/>
              </a:rPr>
              <a:t> la </a:t>
            </a:r>
            <a:r>
              <a:rPr lang="en-GB" sz="2000" dirty="0" err="1" smtClean="0">
                <a:latin typeface="+mn-lt"/>
              </a:rPr>
              <a:t>sequenza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iniziale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quando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necessita</a:t>
            </a:r>
            <a:r>
              <a:rPr lang="en-GB" sz="2000" dirty="0" smtClean="0">
                <a:latin typeface="+mn-lt"/>
              </a:rPr>
              <a:t> di </a:t>
            </a:r>
            <a:r>
              <a:rPr lang="en-GB" sz="2000" dirty="0" err="1" smtClean="0">
                <a:latin typeface="+mn-lt"/>
              </a:rPr>
              <a:t>dati</a:t>
            </a:r>
            <a:r>
              <a:rPr lang="en-GB" sz="2000" dirty="0" smtClean="0">
                <a:latin typeface="+mn-lt"/>
              </a:rPr>
              <a:t> dal </a:t>
            </a:r>
            <a:r>
              <a:rPr lang="en-GB" sz="2000" dirty="0" err="1" smtClean="0">
                <a:latin typeface="+mn-lt"/>
              </a:rPr>
              <a:t>sensore</a:t>
            </a:r>
            <a:r>
              <a:rPr lang="en-GB" sz="2000" dirty="0" smtClean="0">
                <a:latin typeface="+mn-lt"/>
              </a:rPr>
              <a:t>. </a:t>
            </a:r>
            <a:endParaRPr lang="en-GB" sz="2000" dirty="0" smtClean="0">
              <a:latin typeface="+mn-lt"/>
            </a:endParaRPr>
          </a:p>
          <a:p>
            <a:r>
              <a:rPr lang="en-GB" sz="2000" dirty="0" err="1" smtClean="0">
                <a:latin typeface="+mn-lt"/>
              </a:rPr>
              <a:t>Così</a:t>
            </a:r>
            <a:r>
              <a:rPr lang="en-GB" sz="2000" dirty="0" smtClean="0">
                <a:latin typeface="+mn-lt"/>
              </a:rPr>
              <a:t> è come </a:t>
            </a:r>
            <a:r>
              <a:rPr lang="en-GB" sz="2000" dirty="0" err="1" smtClean="0">
                <a:latin typeface="+mn-lt"/>
              </a:rPr>
              <a:t>il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smtClean="0">
                <a:latin typeface="+mn-lt"/>
              </a:rPr>
              <a:t>DHT11 </a:t>
            </a:r>
            <a:r>
              <a:rPr lang="en-GB" sz="2000" dirty="0" err="1" smtClean="0">
                <a:latin typeface="+mn-lt"/>
              </a:rPr>
              <a:t>funziona</a:t>
            </a:r>
            <a:r>
              <a:rPr lang="en-GB" sz="2000" dirty="0" smtClean="0">
                <a:latin typeface="+mn-lt"/>
              </a:rPr>
              <a:t>: </a:t>
            </a:r>
            <a:endParaRPr lang="it-IT" sz="2000" dirty="0">
              <a:latin typeface="+mn-lt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2197510" y="1899488"/>
            <a:ext cx="5182310" cy="2958002"/>
            <a:chOff x="0" y="0"/>
            <a:chExt cx="3933825" cy="1955283"/>
          </a:xfrm>
        </p:grpSpPr>
        <p:pic>
          <p:nvPicPr>
            <p:cNvPr id="12" name="Imagen 23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933825" cy="1369695"/>
            </a:xfrm>
            <a:prstGeom prst="rect">
              <a:avLst/>
            </a:prstGeom>
          </p:spPr>
        </p:pic>
        <p:sp>
          <p:nvSpPr>
            <p:cNvPr id="13" name="Rectángulo 238"/>
            <p:cNvSpPr/>
            <p:nvPr/>
          </p:nvSpPr>
          <p:spPr>
            <a:xfrm>
              <a:off x="238125" y="1381125"/>
              <a:ext cx="1435100" cy="57415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n-GB" sz="1000" b="1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Signal from the Arduino controller (host)</a:t>
              </a:r>
              <a:endParaRPr lang="it-IT" sz="100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ángulo 239"/>
            <p:cNvSpPr/>
            <p:nvPr/>
          </p:nvSpPr>
          <p:spPr>
            <a:xfrm>
              <a:off x="2095500" y="1381125"/>
              <a:ext cx="1392865" cy="318977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n-GB" sz="10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Signal from the sensor</a:t>
              </a:r>
              <a:endParaRPr lang="it-IT" sz="1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CasellaDiTesto 1"/>
          <p:cNvSpPr txBox="1"/>
          <p:nvPr/>
        </p:nvSpPr>
        <p:spPr>
          <a:xfrm>
            <a:off x="947596" y="5079366"/>
            <a:ext cx="724880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latin typeface="+mn-lt"/>
              </a:rPr>
              <a:t>Dopo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questo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scambio</a:t>
            </a:r>
            <a:r>
              <a:rPr lang="en-GB" dirty="0" smtClean="0">
                <a:latin typeface="+mn-lt"/>
              </a:rPr>
              <a:t>, </a:t>
            </a:r>
            <a:r>
              <a:rPr lang="en-GB" dirty="0" err="1" smtClean="0">
                <a:latin typeface="+mn-lt"/>
              </a:rPr>
              <a:t>il</a:t>
            </a:r>
            <a:r>
              <a:rPr lang="en-GB" dirty="0" smtClean="0">
                <a:latin typeface="+mn-lt"/>
              </a:rPr>
              <a:t> DHT11 </a:t>
            </a:r>
            <a:r>
              <a:rPr lang="en-GB" dirty="0" err="1" smtClean="0">
                <a:latin typeface="+mn-lt"/>
              </a:rPr>
              <a:t>comincia</a:t>
            </a:r>
            <a:r>
              <a:rPr lang="en-GB" dirty="0" smtClean="0">
                <a:latin typeface="+mn-lt"/>
              </a:rPr>
              <a:t> a </a:t>
            </a:r>
            <a:r>
              <a:rPr lang="en-GB" dirty="0" err="1" smtClean="0">
                <a:latin typeface="+mn-lt"/>
              </a:rPr>
              <a:t>trasmettere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dati</a:t>
            </a:r>
            <a:r>
              <a:rPr lang="en-GB" dirty="0" smtClean="0">
                <a:latin typeface="+mn-lt"/>
              </a:rPr>
              <a:t> a 40 bits </a:t>
            </a:r>
            <a:r>
              <a:rPr lang="en-GB" dirty="0" err="1" smtClean="0">
                <a:latin typeface="+mn-lt"/>
              </a:rPr>
              <a:t>dai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suoi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sensori</a:t>
            </a:r>
            <a:r>
              <a:rPr lang="en-GB" dirty="0" smtClean="0">
                <a:latin typeface="+mn-lt"/>
              </a:rPr>
              <a:t> </a:t>
            </a:r>
            <a:r>
              <a:rPr lang="en-GB" dirty="0" smtClean="0">
                <a:latin typeface="+mn-lt"/>
              </a:rPr>
              <a:t>di </a:t>
            </a:r>
            <a:r>
              <a:rPr lang="en-GB" dirty="0" err="1" smtClean="0">
                <a:latin typeface="+mn-lt"/>
              </a:rPr>
              <a:t>umidità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interna</a:t>
            </a:r>
            <a:r>
              <a:rPr lang="en-GB" dirty="0" smtClean="0">
                <a:latin typeface="+mn-lt"/>
              </a:rPr>
              <a:t> e </a:t>
            </a:r>
            <a:r>
              <a:rPr lang="en-GB" dirty="0" err="1" smtClean="0">
                <a:latin typeface="+mn-lt"/>
              </a:rPr>
              <a:t>temperatura</a:t>
            </a:r>
            <a:r>
              <a:rPr lang="en-GB" dirty="0" smtClean="0">
                <a:latin typeface="+mn-lt"/>
              </a:rPr>
              <a:t>. </a:t>
            </a:r>
            <a:r>
              <a:rPr lang="en-GB" dirty="0" smtClean="0">
                <a:latin typeface="+mn-lt"/>
              </a:rPr>
              <a:t> </a:t>
            </a:r>
            <a:endParaRPr lang="it-IT" dirty="0">
              <a:latin typeface="+mn-lt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0903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-2"/>
            <a:ext cx="9144000" cy="581777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600" dirty="0" err="1" smtClean="0"/>
              <a:t>Scopo</a:t>
            </a:r>
            <a:r>
              <a:rPr lang="en-US" sz="3600" dirty="0" smtClean="0"/>
              <a:t> e agenda </a:t>
            </a:r>
            <a:r>
              <a:rPr lang="en-US" sz="3600" dirty="0" err="1" smtClean="0"/>
              <a:t>dell’Unità</a:t>
            </a:r>
            <a:r>
              <a:rPr lang="en-US" sz="3600" dirty="0" smtClean="0"/>
              <a:t> 8</a:t>
            </a:r>
            <a:endParaRPr lang="el-GR" sz="3600" dirty="0"/>
          </a:p>
        </p:txBody>
      </p:sp>
      <p:sp>
        <p:nvSpPr>
          <p:cNvPr id="11" name="Στρογγυλεμένο ορθογώνιο 7"/>
          <p:cNvSpPr/>
          <p:nvPr/>
        </p:nvSpPr>
        <p:spPr>
          <a:xfrm>
            <a:off x="432080" y="2328577"/>
            <a:ext cx="8434573" cy="351266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Στρογγυλεμένο ορθογώνιο 6"/>
          <p:cNvSpPr/>
          <p:nvPr/>
        </p:nvSpPr>
        <p:spPr>
          <a:xfrm>
            <a:off x="432080" y="829711"/>
            <a:ext cx="8335926" cy="136096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Sensori</a:t>
            </a:r>
            <a:r>
              <a:rPr lang="en-US" dirty="0" smtClean="0"/>
              <a:t> di </a:t>
            </a:r>
            <a:r>
              <a:rPr lang="en-US" dirty="0" err="1" smtClean="0"/>
              <a:t>misurazione</a:t>
            </a:r>
            <a:r>
              <a:rPr lang="en-US" dirty="0" smtClean="0"/>
              <a:t> di </a:t>
            </a:r>
            <a:r>
              <a:rPr lang="en-US" dirty="0" err="1" smtClean="0"/>
              <a:t>umidità</a:t>
            </a:r>
            <a:r>
              <a:rPr lang="en-US" dirty="0" smtClean="0"/>
              <a:t> e </a:t>
            </a:r>
            <a:r>
              <a:rPr lang="en-US" dirty="0" err="1" smtClean="0"/>
              <a:t>temperatura</a:t>
            </a:r>
            <a:endParaRPr lang="el-GR" dirty="0"/>
          </a:p>
        </p:txBody>
      </p:sp>
      <p:sp>
        <p:nvSpPr>
          <p:cNvPr id="13" name="Σύμβολο κράτησης θέσης περιεχομένου 2"/>
          <p:cNvSpPr txBox="1">
            <a:spLocks/>
          </p:cNvSpPr>
          <p:nvPr/>
        </p:nvSpPr>
        <p:spPr>
          <a:xfrm>
            <a:off x="746648" y="3296340"/>
            <a:ext cx="8229600" cy="3588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err="1" smtClean="0"/>
              <a:t>Accelerometro</a:t>
            </a:r>
            <a:endParaRPr lang="en-US" sz="2000" dirty="0" smtClean="0"/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smtClean="0"/>
              <a:t>Tipi di </a:t>
            </a:r>
            <a:r>
              <a:rPr lang="en-US" sz="2000" dirty="0" err="1" smtClean="0"/>
              <a:t>accelerometri</a:t>
            </a:r>
            <a:endParaRPr lang="en-US" sz="1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err="1" smtClean="0"/>
              <a:t>Sensori</a:t>
            </a:r>
            <a:r>
              <a:rPr lang="en-US" sz="2000" dirty="0" smtClean="0"/>
              <a:t> di temperature NTC</a:t>
            </a: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err="1" smtClean="0"/>
              <a:t>Sensori</a:t>
            </a:r>
            <a:r>
              <a:rPr lang="en-US" sz="2000" dirty="0" smtClean="0"/>
              <a:t> di </a:t>
            </a:r>
            <a:r>
              <a:rPr lang="en-US" sz="2000" dirty="0" err="1" smtClean="0"/>
              <a:t>umidità</a:t>
            </a:r>
            <a:endParaRPr lang="en-US" sz="2000" dirty="0" smtClean="0"/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err="1" smtClean="0"/>
              <a:t>Sensore</a:t>
            </a:r>
            <a:r>
              <a:rPr lang="en-US" sz="2000" dirty="0" smtClean="0"/>
              <a:t> DHT11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l-GR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l-GR" sz="1800" dirty="0"/>
          </a:p>
        </p:txBody>
      </p:sp>
      <p:sp>
        <p:nvSpPr>
          <p:cNvPr id="14" name="TextBox 13"/>
          <p:cNvSpPr txBox="1"/>
          <p:nvPr/>
        </p:nvSpPr>
        <p:spPr bwMode="auto">
          <a:xfrm>
            <a:off x="2982559" y="830883"/>
            <a:ext cx="2869696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just" defTabSz="914400" rtl="0" eaLnBrk="0" fontAlgn="base" latinLnBrk="0" hangingPunct="0">
              <a:lnSpc>
                <a:spcPct val="110000"/>
              </a:lnSpc>
              <a:spcBef>
                <a:spcPts val="48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scopo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della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presentazione</a:t>
            </a:r>
            <a:endParaRPr kumimoji="0" lang="el-GR" sz="18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2958514" y="2388363"/>
            <a:ext cx="2917786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just" defTabSz="914400" rtl="0" eaLnBrk="0" fontAlgn="base" latinLnBrk="0" hangingPunct="0">
              <a:lnSpc>
                <a:spcPct val="110000"/>
              </a:lnSpc>
              <a:spcBef>
                <a:spcPts val="48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L’agenda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della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presentazione</a:t>
            </a:r>
            <a:endParaRPr kumimoji="0" lang="el-GR" sz="18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1B48E73-6241-44FB-9EDB-1A1229FC3D83}" type="slidenum">
              <a:rPr lang="el-GR" smtClean="0"/>
              <a:t>2</a:t>
            </a:fld>
            <a:endParaRPr lang="el-GR"/>
          </a:p>
        </p:txBody>
      </p:sp>
      <p:pic>
        <p:nvPicPr>
          <p:cNvPr id="25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7014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7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213500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20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IL SENSORE DHT11 </a:t>
            </a:r>
            <a:r>
              <a:rPr lang="en-US" sz="2800" dirty="0"/>
              <a:t>–     </a:t>
            </a:r>
            <a:r>
              <a:rPr lang="en-US" sz="2800" dirty="0" err="1" smtClean="0"/>
              <a:t>comunicazione</a:t>
            </a:r>
            <a:r>
              <a:rPr lang="en-US" sz="2800" dirty="0" smtClean="0"/>
              <a:t> 1-wire</a:t>
            </a:r>
            <a:endParaRPr lang="el-GR" sz="2900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20</a:t>
            </a:fld>
            <a:endParaRPr lang="el-GR" sz="10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28294" y="760096"/>
            <a:ext cx="8358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latin typeface="+mn-lt"/>
              </a:rPr>
              <a:t>Ora</a:t>
            </a:r>
            <a:r>
              <a:rPr lang="en-GB" sz="2000" dirty="0" smtClean="0">
                <a:latin typeface="+mn-lt"/>
              </a:rPr>
              <a:t> Arduino </a:t>
            </a:r>
            <a:r>
              <a:rPr lang="en-GB" sz="2000" dirty="0" err="1" smtClean="0">
                <a:latin typeface="+mn-lt"/>
              </a:rPr>
              <a:t>raccoglie</a:t>
            </a:r>
            <a:r>
              <a:rPr lang="en-GB" sz="2000" dirty="0" smtClean="0">
                <a:latin typeface="+mn-lt"/>
              </a:rPr>
              <a:t> e </a:t>
            </a:r>
            <a:r>
              <a:rPr lang="en-GB" sz="2000" dirty="0" err="1" smtClean="0">
                <a:latin typeface="+mn-lt"/>
              </a:rPr>
              <a:t>controlla</a:t>
            </a:r>
            <a:r>
              <a:rPr lang="en-GB" sz="2000" dirty="0" smtClean="0">
                <a:latin typeface="+mn-lt"/>
              </a:rPr>
              <a:t> …..</a:t>
            </a:r>
            <a:endParaRPr lang="it-IT" sz="2000" dirty="0">
              <a:latin typeface="+mn-lt"/>
            </a:endParaRPr>
          </a:p>
        </p:txBody>
      </p:sp>
      <p:pic>
        <p:nvPicPr>
          <p:cNvPr id="15" name="Imagen 24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94" y="1226671"/>
            <a:ext cx="4804145" cy="2934929"/>
          </a:xfrm>
          <a:prstGeom prst="rect">
            <a:avLst/>
          </a:prstGeom>
        </p:spPr>
      </p:pic>
      <p:pic>
        <p:nvPicPr>
          <p:cNvPr id="16" name="Imagen 24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366" y="4228066"/>
            <a:ext cx="4247536" cy="222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81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21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IL SENSORE DHT11 </a:t>
            </a:r>
            <a:r>
              <a:rPr lang="en-US" sz="2800" dirty="0" smtClean="0"/>
              <a:t>– la </a:t>
            </a:r>
            <a:r>
              <a:rPr lang="en-US" sz="2800" dirty="0" err="1" smtClean="0"/>
              <a:t>libreria</a:t>
            </a:r>
            <a:r>
              <a:rPr lang="en-US" sz="2800" dirty="0" smtClean="0"/>
              <a:t> DHT11 </a:t>
            </a:r>
            <a:endParaRPr lang="el-GR" sz="2900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21</a:t>
            </a:fld>
            <a:endParaRPr lang="el-GR" sz="10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28294" y="760096"/>
            <a:ext cx="83585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n-lt"/>
                <a:hlinkClick r:id="rId5"/>
              </a:rPr>
              <a:t>http://</a:t>
            </a:r>
            <a:r>
              <a:rPr lang="en-GB" sz="2000" dirty="0" smtClean="0">
                <a:latin typeface="+mn-lt"/>
                <a:hlinkClick r:id="rId5"/>
              </a:rPr>
              <a:t>www.microbot.it/sketches/DHT11.zip</a:t>
            </a:r>
            <a:endParaRPr lang="en-GB" sz="2000" dirty="0" smtClean="0">
              <a:latin typeface="+mn-lt"/>
            </a:endParaRPr>
          </a:p>
          <a:p>
            <a:pPr algn="ctr"/>
            <a:endParaRPr lang="it-IT" sz="2000" dirty="0">
              <a:latin typeface="+mn-l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28294" y="1843548"/>
            <a:ext cx="835850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2000" b="1" dirty="0" smtClean="0">
                <a:latin typeface="+mn-lt"/>
              </a:rPr>
              <a:t>La funzione</a:t>
            </a:r>
            <a:r>
              <a:rPr lang="it-IT" sz="2000" b="1" dirty="0" smtClean="0">
                <a:latin typeface="+mn-lt"/>
              </a:rPr>
              <a:t> </a:t>
            </a:r>
            <a:r>
              <a:rPr lang="it-IT" sz="2000" b="1" dirty="0" err="1" smtClean="0">
                <a:latin typeface="+mn-lt"/>
              </a:rPr>
              <a:t>read</a:t>
            </a:r>
            <a:r>
              <a:rPr lang="it-IT" sz="2000" b="1" dirty="0" smtClean="0">
                <a:latin typeface="+mn-lt"/>
              </a:rPr>
              <a:t>()</a:t>
            </a:r>
            <a:endParaRPr lang="it-IT" sz="2000" b="1" dirty="0" smtClean="0">
              <a:latin typeface="+mn-lt"/>
            </a:endParaRPr>
          </a:p>
          <a:p>
            <a:r>
              <a:rPr lang="en-GB" b="1" dirty="0" err="1" smtClean="0">
                <a:latin typeface="+mn-lt"/>
              </a:rPr>
              <a:t>Sintassi</a:t>
            </a:r>
            <a:r>
              <a:rPr lang="en-GB" dirty="0" smtClean="0">
                <a:latin typeface="+mn-lt"/>
              </a:rPr>
              <a:t>: </a:t>
            </a:r>
            <a:endParaRPr lang="it-IT" dirty="0">
              <a:latin typeface="+mn-lt"/>
            </a:endParaRPr>
          </a:p>
          <a:p>
            <a:r>
              <a:rPr lang="en-GB" i="1" dirty="0">
                <a:latin typeface="+mn-lt"/>
              </a:rPr>
              <a:t>read(pin); </a:t>
            </a:r>
            <a:endParaRPr lang="it-IT" dirty="0">
              <a:latin typeface="+mn-lt"/>
            </a:endParaRPr>
          </a:p>
          <a:p>
            <a:r>
              <a:rPr lang="en-GB" i="1" dirty="0">
                <a:latin typeface="+mn-lt"/>
              </a:rPr>
              <a:t>pin:</a:t>
            </a:r>
            <a:r>
              <a:rPr lang="en-GB" dirty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il</a:t>
            </a:r>
            <a:r>
              <a:rPr lang="en-GB" dirty="0" smtClean="0">
                <a:latin typeface="+mn-lt"/>
              </a:rPr>
              <a:t> pin </a:t>
            </a:r>
            <a:r>
              <a:rPr lang="en-GB" dirty="0" err="1" smtClean="0">
                <a:latin typeface="+mn-lt"/>
              </a:rPr>
              <a:t>dei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dati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connesso</a:t>
            </a:r>
            <a:r>
              <a:rPr lang="en-GB" dirty="0" smtClean="0">
                <a:latin typeface="+mn-lt"/>
              </a:rPr>
              <a:t> al </a:t>
            </a:r>
            <a:r>
              <a:rPr lang="en-GB" dirty="0" err="1" smtClean="0">
                <a:latin typeface="+mn-lt"/>
              </a:rPr>
              <a:t>sensore</a:t>
            </a:r>
            <a:r>
              <a:rPr lang="en-GB" dirty="0" smtClean="0">
                <a:latin typeface="+mn-lt"/>
              </a:rPr>
              <a:t> DHT11; </a:t>
            </a:r>
            <a:r>
              <a:rPr lang="en-GB" dirty="0" err="1" smtClean="0">
                <a:latin typeface="+mn-lt"/>
              </a:rPr>
              <a:t>il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dato</a:t>
            </a:r>
            <a:r>
              <a:rPr lang="en-GB" dirty="0" smtClean="0">
                <a:latin typeface="+mn-lt"/>
              </a:rPr>
              <a:t> è </a:t>
            </a:r>
            <a:r>
              <a:rPr lang="en-GB" dirty="0" err="1" smtClean="0">
                <a:latin typeface="+mn-lt"/>
              </a:rPr>
              <a:t>ricevuto</a:t>
            </a:r>
            <a:r>
              <a:rPr lang="en-GB" dirty="0" smtClean="0">
                <a:latin typeface="+mn-lt"/>
              </a:rPr>
              <a:t> qui. </a:t>
            </a:r>
            <a:endParaRPr lang="it-IT" dirty="0">
              <a:latin typeface="+mn-lt"/>
            </a:endParaRPr>
          </a:p>
          <a:p>
            <a:r>
              <a:rPr lang="en-GB" b="1" dirty="0" err="1" smtClean="0">
                <a:latin typeface="+mn-lt"/>
              </a:rPr>
              <a:t>Risposta</a:t>
            </a:r>
            <a:r>
              <a:rPr lang="en-GB" dirty="0" smtClean="0">
                <a:latin typeface="+mn-lt"/>
              </a:rPr>
              <a:t>: </a:t>
            </a:r>
            <a:endParaRPr lang="it-IT" dirty="0">
              <a:latin typeface="+mn-lt"/>
            </a:endParaRPr>
          </a:p>
          <a:p>
            <a:r>
              <a:rPr lang="en-GB" dirty="0">
                <a:latin typeface="+mn-lt"/>
              </a:rPr>
              <a:t>0: </a:t>
            </a:r>
            <a:r>
              <a:rPr lang="en-GB" dirty="0" err="1" smtClean="0">
                <a:latin typeface="+mn-lt"/>
              </a:rPr>
              <a:t>Corretta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lettura</a:t>
            </a:r>
            <a:r>
              <a:rPr lang="en-GB" dirty="0" smtClean="0">
                <a:latin typeface="+mn-lt"/>
              </a:rPr>
              <a:t> del device</a:t>
            </a:r>
            <a:endParaRPr lang="it-IT" dirty="0">
              <a:latin typeface="+mn-lt"/>
            </a:endParaRPr>
          </a:p>
          <a:p>
            <a:r>
              <a:rPr lang="en-GB" dirty="0">
                <a:latin typeface="+mn-lt"/>
              </a:rPr>
              <a:t>-</a:t>
            </a:r>
            <a:r>
              <a:rPr lang="en-GB" dirty="0" smtClean="0">
                <a:latin typeface="+mn-lt"/>
              </a:rPr>
              <a:t>1:	</a:t>
            </a:r>
            <a:r>
              <a:rPr lang="en-GB" dirty="0" err="1" smtClean="0">
                <a:latin typeface="+mn-lt"/>
              </a:rPr>
              <a:t>Errore</a:t>
            </a:r>
            <a:r>
              <a:rPr lang="en-GB" dirty="0" smtClean="0">
                <a:latin typeface="+mn-lt"/>
              </a:rPr>
              <a:t> del </a:t>
            </a:r>
            <a:r>
              <a:rPr lang="en-GB" dirty="0" err="1" smtClean="0">
                <a:latin typeface="+mn-lt"/>
              </a:rPr>
              <a:t>codice</a:t>
            </a:r>
            <a:r>
              <a:rPr lang="en-GB" dirty="0" smtClean="0">
                <a:latin typeface="+mn-lt"/>
              </a:rPr>
              <a:t> di </a:t>
            </a:r>
            <a:r>
              <a:rPr lang="en-GB" dirty="0" err="1" smtClean="0">
                <a:latin typeface="+mn-lt"/>
              </a:rPr>
              <a:t>controllo</a:t>
            </a:r>
            <a:r>
              <a:rPr lang="en-GB" dirty="0" smtClean="0">
                <a:latin typeface="+mn-lt"/>
              </a:rPr>
              <a:t>. Il </a:t>
            </a:r>
            <a:r>
              <a:rPr lang="en-GB" dirty="0" err="1" smtClean="0">
                <a:latin typeface="+mn-lt"/>
              </a:rPr>
              <a:t>dato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ricevuto</a:t>
            </a:r>
            <a:r>
              <a:rPr lang="en-GB" dirty="0" smtClean="0">
                <a:latin typeface="+mn-lt"/>
              </a:rPr>
              <a:t> non è </a:t>
            </a:r>
            <a:r>
              <a:rPr lang="en-GB" dirty="0" err="1" smtClean="0">
                <a:latin typeface="+mn-lt"/>
              </a:rPr>
              <a:t>corretto</a:t>
            </a:r>
            <a:r>
              <a:rPr lang="en-GB" dirty="0" smtClean="0">
                <a:latin typeface="+mn-lt"/>
              </a:rPr>
              <a:t>. </a:t>
            </a:r>
            <a:endParaRPr lang="it-IT" dirty="0">
              <a:latin typeface="+mn-lt"/>
            </a:endParaRPr>
          </a:p>
          <a:p>
            <a:r>
              <a:rPr lang="en-GB" dirty="0">
                <a:latin typeface="+mn-lt"/>
              </a:rPr>
              <a:t>-2: </a:t>
            </a:r>
            <a:r>
              <a:rPr lang="en-GB" dirty="0" smtClean="0">
                <a:latin typeface="+mn-lt"/>
              </a:rPr>
              <a:t>	Timeout</a:t>
            </a:r>
            <a:r>
              <a:rPr lang="en-GB" dirty="0">
                <a:latin typeface="+mn-lt"/>
              </a:rPr>
              <a:t>. </a:t>
            </a:r>
            <a:r>
              <a:rPr lang="en-GB" dirty="0" smtClean="0">
                <a:latin typeface="+mn-lt"/>
              </a:rPr>
              <a:t>Tempo </a:t>
            </a:r>
            <a:r>
              <a:rPr lang="en-GB" dirty="0" err="1" smtClean="0">
                <a:latin typeface="+mn-lt"/>
              </a:rPr>
              <a:t>scaduto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senza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una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risposta</a:t>
            </a:r>
            <a:r>
              <a:rPr lang="en-GB" dirty="0" smtClean="0">
                <a:latin typeface="+mn-lt"/>
              </a:rPr>
              <a:t> di </a:t>
            </a:r>
            <a:r>
              <a:rPr lang="en-GB" dirty="0" err="1" smtClean="0">
                <a:latin typeface="+mn-lt"/>
              </a:rPr>
              <a:t>errore</a:t>
            </a:r>
            <a:r>
              <a:rPr lang="en-GB" dirty="0" smtClean="0">
                <a:latin typeface="+mn-lt"/>
              </a:rPr>
              <a:t>.</a:t>
            </a:r>
            <a:endParaRPr lang="it-IT" dirty="0">
              <a:latin typeface="+mn-lt"/>
            </a:endParaRPr>
          </a:p>
          <a:p>
            <a:r>
              <a:rPr lang="en-GB" dirty="0">
                <a:latin typeface="+mn-lt"/>
              </a:rPr>
              <a:t>-</a:t>
            </a:r>
            <a:r>
              <a:rPr lang="en-GB" dirty="0" smtClean="0">
                <a:latin typeface="+mn-lt"/>
              </a:rPr>
              <a:t>3:	</a:t>
            </a:r>
            <a:r>
              <a:rPr lang="en-GB" dirty="0" err="1" smtClean="0">
                <a:latin typeface="+mn-lt"/>
              </a:rPr>
              <a:t>Occupato</a:t>
            </a:r>
            <a:r>
              <a:rPr lang="en-GB" dirty="0" smtClean="0">
                <a:latin typeface="+mn-lt"/>
              </a:rPr>
              <a:t>. </a:t>
            </a:r>
            <a:r>
              <a:rPr lang="en-GB" dirty="0" err="1" smtClean="0">
                <a:latin typeface="+mn-lt"/>
              </a:rPr>
              <a:t>Errore</a:t>
            </a:r>
            <a:r>
              <a:rPr lang="en-GB" dirty="0" smtClean="0">
                <a:latin typeface="+mn-lt"/>
              </a:rPr>
              <a:t>, la </a:t>
            </a:r>
            <a:r>
              <a:rPr lang="en-GB" dirty="0" err="1" smtClean="0">
                <a:latin typeface="+mn-lt"/>
              </a:rPr>
              <a:t>linea</a:t>
            </a:r>
            <a:r>
              <a:rPr lang="en-GB" dirty="0" smtClean="0">
                <a:latin typeface="+mn-lt"/>
              </a:rPr>
              <a:t> del </a:t>
            </a:r>
            <a:r>
              <a:rPr lang="en-GB" dirty="0" err="1" smtClean="0">
                <a:latin typeface="+mn-lt"/>
              </a:rPr>
              <a:t>dato</a:t>
            </a:r>
            <a:r>
              <a:rPr lang="en-GB" dirty="0" smtClean="0">
                <a:latin typeface="+mn-lt"/>
              </a:rPr>
              <a:t> è </a:t>
            </a:r>
            <a:r>
              <a:rPr lang="en-GB" dirty="0" err="1" smtClean="0">
                <a:latin typeface="+mn-lt"/>
              </a:rPr>
              <a:t>occupata</a:t>
            </a:r>
            <a:r>
              <a:rPr lang="en-GB" dirty="0" smtClean="0">
                <a:latin typeface="+mn-lt"/>
              </a:rPr>
              <a:t> (</a:t>
            </a:r>
            <a:r>
              <a:rPr lang="en-GB" dirty="0" err="1" smtClean="0">
                <a:latin typeface="+mn-lt"/>
              </a:rPr>
              <a:t>probabilmente</a:t>
            </a:r>
            <a:r>
              <a:rPr lang="en-GB" dirty="0" smtClean="0">
                <a:latin typeface="+mn-lt"/>
              </a:rPr>
              <a:t> da un </a:t>
            </a:r>
            <a:r>
              <a:rPr lang="en-GB" dirty="0" err="1" smtClean="0">
                <a:latin typeface="+mn-lt"/>
              </a:rPr>
              <a:t>altro</a:t>
            </a:r>
            <a:r>
              <a:rPr lang="en-GB" dirty="0" smtClean="0">
                <a:latin typeface="+mn-lt"/>
              </a:rPr>
              <a:t> 	device).</a:t>
            </a:r>
            <a:endParaRPr lang="it-IT" dirty="0">
              <a:latin typeface="+mn-lt"/>
            </a:endParaRPr>
          </a:p>
          <a:p>
            <a:r>
              <a:rPr lang="en-GB" dirty="0" err="1" smtClean="0">
                <a:latin typeface="+mn-lt"/>
              </a:rPr>
              <a:t>umidità</a:t>
            </a:r>
            <a:r>
              <a:rPr lang="en-GB" dirty="0" smtClean="0">
                <a:latin typeface="+mn-lt"/>
              </a:rPr>
              <a:t>: 	</a:t>
            </a:r>
            <a:r>
              <a:rPr lang="en-GB" dirty="0" err="1" smtClean="0">
                <a:latin typeface="+mn-lt"/>
              </a:rPr>
              <a:t>variabile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intera</a:t>
            </a:r>
            <a:r>
              <a:rPr lang="en-GB" dirty="0" smtClean="0">
                <a:latin typeface="+mn-lt"/>
              </a:rPr>
              <a:t> 8 bit </a:t>
            </a:r>
            <a:r>
              <a:rPr lang="en-GB" dirty="0" err="1" smtClean="0">
                <a:latin typeface="+mn-lt"/>
              </a:rPr>
              <a:t>che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esprime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il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valore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dell’umidità</a:t>
            </a:r>
            <a:r>
              <a:rPr lang="en-GB" dirty="0" smtClean="0">
                <a:latin typeface="+mn-lt"/>
              </a:rPr>
              <a:t> relative come </a:t>
            </a:r>
            <a:r>
              <a:rPr lang="en-GB" dirty="0" err="1" smtClean="0">
                <a:latin typeface="+mn-lt"/>
              </a:rPr>
              <a:t>una</a:t>
            </a:r>
            <a:r>
              <a:rPr lang="en-GB" dirty="0" smtClean="0">
                <a:latin typeface="+mn-lt"/>
              </a:rPr>
              <a:t> 	</a:t>
            </a:r>
            <a:r>
              <a:rPr lang="en-GB" dirty="0" err="1" smtClean="0">
                <a:latin typeface="+mn-lt"/>
              </a:rPr>
              <a:t>percentuale</a:t>
            </a:r>
            <a:r>
              <a:rPr lang="en-GB" dirty="0" smtClean="0">
                <a:latin typeface="+mn-lt"/>
              </a:rPr>
              <a:t> (%</a:t>
            </a:r>
            <a:r>
              <a:rPr lang="en-GB" dirty="0">
                <a:latin typeface="+mn-lt"/>
              </a:rPr>
              <a:t>RH) </a:t>
            </a:r>
            <a:endParaRPr lang="it-IT" dirty="0">
              <a:latin typeface="+mn-lt"/>
            </a:endParaRPr>
          </a:p>
          <a:p>
            <a:r>
              <a:rPr lang="en-GB" dirty="0" err="1" smtClean="0">
                <a:latin typeface="+mn-lt"/>
              </a:rPr>
              <a:t>temperatura</a:t>
            </a:r>
            <a:r>
              <a:rPr lang="en-GB" dirty="0" smtClean="0">
                <a:latin typeface="+mn-lt"/>
              </a:rPr>
              <a:t>: </a:t>
            </a:r>
            <a:r>
              <a:rPr lang="en-GB" dirty="0" err="1" smtClean="0">
                <a:latin typeface="+mn-lt"/>
              </a:rPr>
              <a:t>variabile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che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esprime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il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valore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della</a:t>
            </a:r>
            <a:r>
              <a:rPr lang="en-GB" dirty="0" smtClean="0">
                <a:latin typeface="+mn-lt"/>
              </a:rPr>
              <a:t> temperature in </a:t>
            </a:r>
            <a:r>
              <a:rPr lang="en-GB" dirty="0" err="1" smtClean="0">
                <a:latin typeface="+mn-lt"/>
              </a:rPr>
              <a:t>gradi</a:t>
            </a:r>
            <a:r>
              <a:rPr lang="en-GB" dirty="0" smtClean="0">
                <a:latin typeface="+mn-lt"/>
              </a:rPr>
              <a:t> Celsius</a:t>
            </a:r>
            <a:r>
              <a:rPr lang="en-GB" dirty="0">
                <a:latin typeface="+mn-lt"/>
              </a:rPr>
              <a:t>. </a:t>
            </a:r>
            <a:r>
              <a:rPr lang="it-IT" dirty="0" smtClean="0">
                <a:latin typeface="+mn-lt"/>
              </a:rPr>
              <a:t> </a:t>
            </a:r>
            <a:endParaRPr lang="it-IT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814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639"/>
            <a:ext cx="9144000" cy="118053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33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46" y="255760"/>
            <a:ext cx="1753789" cy="7843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0" y="2419435"/>
            <a:ext cx="9144000" cy="1937982"/>
          </a:xfrm>
          <a:prstGeom prst="roundRect">
            <a:avLst>
              <a:gd name="adj" fmla="val 396"/>
            </a:avLst>
          </a:prstGeom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prstClr val="white"/>
                </a:solidFill>
              </a:rPr>
              <a:t>Unità</a:t>
            </a:r>
            <a:r>
              <a:rPr lang="en-US" sz="3600" b="1" dirty="0" smtClean="0">
                <a:solidFill>
                  <a:prstClr val="white"/>
                </a:solidFill>
              </a:rPr>
              <a:t> </a:t>
            </a:r>
            <a:r>
              <a:rPr lang="en-US" sz="3600" b="1" dirty="0" smtClean="0">
                <a:solidFill>
                  <a:prstClr val="white"/>
                </a:solidFill>
              </a:rPr>
              <a:t>8 </a:t>
            </a:r>
            <a:r>
              <a:rPr lang="en-US" sz="3600" b="1" dirty="0" smtClean="0">
                <a:solidFill>
                  <a:prstClr val="white"/>
                </a:solidFill>
              </a:rPr>
              <a:t>ALTRI SENSORI</a:t>
            </a:r>
            <a:endParaRPr lang="en-US" sz="3600" b="1" dirty="0" smtClean="0">
              <a:solidFill>
                <a:prstClr val="white"/>
              </a:solidFill>
            </a:endParaRPr>
          </a:p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Grazie</a:t>
            </a:r>
            <a:endParaRPr lang="en-US" sz="3600" dirty="0">
              <a:solidFill>
                <a:prstClr val="white"/>
              </a:solidFill>
            </a:endParaRPr>
          </a:p>
          <a:p>
            <a:pPr algn="ctr"/>
            <a:endParaRPr lang="el-GR" dirty="0"/>
          </a:p>
        </p:txBody>
      </p:sp>
      <p:pic>
        <p:nvPicPr>
          <p:cNvPr id="12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0" y="268018"/>
            <a:ext cx="2956266" cy="7598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0" b="15298"/>
          <a:stretch/>
        </p:blipFill>
        <p:spPr bwMode="auto">
          <a:xfrm>
            <a:off x="536759" y="6038193"/>
            <a:ext cx="1607354" cy="7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openin project: isep-porto-log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5"/>
          <a:stretch/>
        </p:blipFill>
        <p:spPr bwMode="auto">
          <a:xfrm>
            <a:off x="2582878" y="5913947"/>
            <a:ext cx="1820294" cy="9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in project: teiofcrete-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7" y="588241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enin project: aproit-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46" y="6085491"/>
            <a:ext cx="1428752" cy="7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70179"/>
            <a:ext cx="9144000" cy="4571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08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3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ACCELEROMETRO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</a:t>
            </a:fld>
            <a:endParaRPr lang="el-GR" sz="10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75187" y="1236937"/>
            <a:ext cx="3583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atin typeface="+mn-lt"/>
              </a:rPr>
              <a:t>....MISURA:</a:t>
            </a:r>
            <a:endParaRPr lang="it-IT" sz="2400" b="1" dirty="0">
              <a:latin typeface="+mn-lt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151487" y="1098438"/>
            <a:ext cx="512935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+mn-lt"/>
              </a:rPr>
              <a:t>…..accelerazione</a:t>
            </a:r>
          </a:p>
          <a:p>
            <a:r>
              <a:rPr lang="it-IT" b="1" dirty="0" smtClean="0">
                <a:latin typeface="+mn-lt"/>
              </a:rPr>
              <a:t>….la variazione di velocità di un oggetto</a:t>
            </a:r>
            <a:endParaRPr lang="it-IT" b="1" dirty="0">
              <a:latin typeface="+mn-lt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342103" y="2045256"/>
            <a:ext cx="510294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…In m/s</a:t>
            </a:r>
            <a:r>
              <a:rPr lang="it-IT" baseline="30000" dirty="0" smtClean="0"/>
              <a:t>2 </a:t>
            </a:r>
            <a:r>
              <a:rPr lang="it-IT" dirty="0" smtClean="0"/>
              <a:t>o in termini di gravità (g)</a:t>
            </a:r>
          </a:p>
          <a:p>
            <a:pPr algn="ctr"/>
            <a:r>
              <a:rPr lang="it-IT" dirty="0" smtClean="0"/>
              <a:t>(9,8 m/s2 o 1g)</a:t>
            </a:r>
            <a:endParaRPr lang="it-IT" dirty="0"/>
          </a:p>
        </p:txBody>
      </p:sp>
      <p:pic>
        <p:nvPicPr>
          <p:cNvPr id="13" name="Imagen 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32" y="3380431"/>
            <a:ext cx="1716773" cy="2282949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873226" y="4079960"/>
            <a:ext cx="568587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n-lt"/>
              </a:rPr>
              <a:t>La </a:t>
            </a:r>
            <a:r>
              <a:rPr lang="en-GB" dirty="0" err="1" smtClean="0">
                <a:latin typeface="+mn-lt"/>
              </a:rPr>
              <a:t>palla</a:t>
            </a:r>
            <a:r>
              <a:rPr lang="en-GB" dirty="0" smtClean="0">
                <a:latin typeface="+mn-lt"/>
              </a:rPr>
              <a:t> è </a:t>
            </a:r>
            <a:r>
              <a:rPr lang="en-GB" dirty="0" err="1" smtClean="0">
                <a:latin typeface="+mn-lt"/>
              </a:rPr>
              <a:t>appesa</a:t>
            </a:r>
            <a:r>
              <a:rPr lang="en-GB" dirty="0" smtClean="0">
                <a:latin typeface="+mn-lt"/>
              </a:rPr>
              <a:t> a </a:t>
            </a:r>
            <a:r>
              <a:rPr lang="en-GB" dirty="0" err="1" smtClean="0">
                <a:latin typeface="+mn-lt"/>
              </a:rPr>
              <a:t>una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molla</a:t>
            </a:r>
            <a:r>
              <a:rPr lang="en-GB" dirty="0" smtClean="0">
                <a:latin typeface="+mn-lt"/>
              </a:rPr>
              <a:t> e </a:t>
            </a:r>
            <a:r>
              <a:rPr lang="en-GB" dirty="0" err="1" smtClean="0">
                <a:latin typeface="+mn-lt"/>
              </a:rPr>
              <a:t>può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muoversi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su</a:t>
            </a:r>
            <a:r>
              <a:rPr lang="en-GB" dirty="0" smtClean="0">
                <a:latin typeface="+mn-lt"/>
              </a:rPr>
              <a:t> e </a:t>
            </a:r>
            <a:r>
              <a:rPr lang="en-GB" dirty="0" err="1" smtClean="0">
                <a:latin typeface="+mn-lt"/>
              </a:rPr>
              <a:t>giù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all’interno</a:t>
            </a:r>
            <a:r>
              <a:rPr lang="en-GB" dirty="0" smtClean="0">
                <a:latin typeface="+mn-lt"/>
              </a:rPr>
              <a:t> del </a:t>
            </a:r>
            <a:r>
              <a:rPr lang="en-GB" dirty="0" err="1" smtClean="0">
                <a:latin typeface="+mn-lt"/>
              </a:rPr>
              <a:t>cilindro</a:t>
            </a:r>
            <a:r>
              <a:rPr lang="en-GB" dirty="0" smtClean="0">
                <a:latin typeface="+mn-lt"/>
              </a:rPr>
              <a:t>. Se </a:t>
            </a:r>
            <a:r>
              <a:rPr lang="en-GB" dirty="0" err="1" smtClean="0">
                <a:latin typeface="+mn-lt"/>
              </a:rPr>
              <a:t>muovi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il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cilindro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su</a:t>
            </a:r>
            <a:r>
              <a:rPr lang="en-GB" dirty="0" smtClean="0">
                <a:latin typeface="+mn-lt"/>
              </a:rPr>
              <a:t> e </a:t>
            </a:r>
            <a:r>
              <a:rPr lang="en-GB" dirty="0" err="1" smtClean="0">
                <a:latin typeface="+mn-lt"/>
              </a:rPr>
              <a:t>giù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puoi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creare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una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forza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che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disloca</a:t>
            </a:r>
            <a:r>
              <a:rPr lang="en-GB" dirty="0" smtClean="0">
                <a:latin typeface="+mn-lt"/>
              </a:rPr>
              <a:t> la </a:t>
            </a:r>
            <a:r>
              <a:rPr lang="en-GB" dirty="0" err="1" smtClean="0">
                <a:latin typeface="+mn-lt"/>
              </a:rPr>
              <a:t>palla</a:t>
            </a:r>
            <a:r>
              <a:rPr lang="en-GB" dirty="0" smtClean="0">
                <a:latin typeface="+mn-lt"/>
              </a:rPr>
              <a:t>.  La </a:t>
            </a:r>
            <a:r>
              <a:rPr lang="en-GB" dirty="0" err="1" smtClean="0">
                <a:latin typeface="+mn-lt"/>
              </a:rPr>
              <a:t>distanza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dello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spostamento</a:t>
            </a:r>
            <a:r>
              <a:rPr lang="en-GB" dirty="0" smtClean="0">
                <a:latin typeface="+mn-lt"/>
              </a:rPr>
              <a:t> è </a:t>
            </a:r>
            <a:r>
              <a:rPr lang="en-GB" dirty="0" err="1" smtClean="0">
                <a:latin typeface="+mn-lt"/>
              </a:rPr>
              <a:t>proporzionale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alla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forza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applicata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che</a:t>
            </a:r>
            <a:r>
              <a:rPr lang="en-GB" dirty="0" smtClean="0">
                <a:latin typeface="+mn-lt"/>
              </a:rPr>
              <a:t> a </a:t>
            </a:r>
            <a:r>
              <a:rPr lang="en-GB" dirty="0" err="1" smtClean="0">
                <a:latin typeface="+mn-lt"/>
              </a:rPr>
              <a:t>propria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volta</a:t>
            </a:r>
            <a:r>
              <a:rPr lang="en-GB" dirty="0" smtClean="0">
                <a:latin typeface="+mn-lt"/>
              </a:rPr>
              <a:t> è </a:t>
            </a:r>
            <a:r>
              <a:rPr lang="en-GB" dirty="0" err="1" smtClean="0">
                <a:latin typeface="+mn-lt"/>
              </a:rPr>
              <a:t>proporzionale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all’accelerazione</a:t>
            </a:r>
            <a:r>
              <a:rPr lang="en-GB" dirty="0" smtClean="0">
                <a:latin typeface="+mn-lt"/>
              </a:rPr>
              <a:t> del </a:t>
            </a:r>
            <a:r>
              <a:rPr lang="en-GB" dirty="0" err="1" smtClean="0">
                <a:latin typeface="+mn-lt"/>
              </a:rPr>
              <a:t>cilindro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quando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viene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mosso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su</a:t>
            </a:r>
            <a:r>
              <a:rPr lang="en-GB" dirty="0" smtClean="0">
                <a:latin typeface="+mn-lt"/>
              </a:rPr>
              <a:t> e </a:t>
            </a:r>
            <a:r>
              <a:rPr lang="en-GB" dirty="0" err="1" smtClean="0">
                <a:latin typeface="+mn-lt"/>
              </a:rPr>
              <a:t>giù</a:t>
            </a:r>
            <a:r>
              <a:rPr lang="en-GB" dirty="0" smtClean="0">
                <a:latin typeface="+mn-lt"/>
              </a:rPr>
              <a:t>.</a:t>
            </a:r>
            <a:endParaRPr lang="it-IT" dirty="0">
              <a:latin typeface="+mn-lt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524456" y="3265508"/>
            <a:ext cx="509554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+mn-lt"/>
              </a:rPr>
              <a:t>UN CILINDRO CAVO CON UNA PALLA ALL’INTERNO</a:t>
            </a:r>
            <a:endParaRPr lang="it-IT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24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4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ACCELEROMETRO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4</a:t>
            </a:fld>
            <a:endParaRPr lang="el-GR" sz="10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933573" y="4622907"/>
            <a:ext cx="308985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+mn-lt"/>
              </a:rPr>
              <a:t>3 CILINDRI IDENTICI</a:t>
            </a:r>
            <a:endParaRPr lang="it-IT" dirty="0">
              <a:latin typeface="+mn-lt"/>
            </a:endParaRPr>
          </a:p>
        </p:txBody>
      </p:sp>
      <p:pic>
        <p:nvPicPr>
          <p:cNvPr id="14" name="Imagen 42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982" y="1735513"/>
            <a:ext cx="2655039" cy="274248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471948" y="883451"/>
            <a:ext cx="546162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n-lt"/>
              </a:rPr>
              <a:t>La </a:t>
            </a:r>
            <a:r>
              <a:rPr lang="en-GB" dirty="0" err="1" smtClean="0">
                <a:latin typeface="+mn-lt"/>
              </a:rPr>
              <a:t>palla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all’interno</a:t>
            </a:r>
            <a:r>
              <a:rPr lang="en-GB" dirty="0" smtClean="0">
                <a:latin typeface="+mn-lt"/>
              </a:rPr>
              <a:t> di </a:t>
            </a:r>
            <a:r>
              <a:rPr lang="en-GB" dirty="0" err="1" smtClean="0">
                <a:latin typeface="+mn-lt"/>
              </a:rPr>
              <a:t>ciascun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cilindro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si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muoverà</a:t>
            </a:r>
            <a:r>
              <a:rPr lang="en-GB" dirty="0" smtClean="0">
                <a:latin typeface="+mn-lt"/>
              </a:rPr>
              <a:t> in </a:t>
            </a:r>
            <a:r>
              <a:rPr lang="en-GB" dirty="0" err="1" smtClean="0">
                <a:latin typeface="+mn-lt"/>
              </a:rPr>
              <a:t>accordo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alla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direzione</a:t>
            </a:r>
            <a:r>
              <a:rPr lang="en-GB" dirty="0" smtClean="0">
                <a:latin typeface="+mn-lt"/>
              </a:rPr>
              <a:t> in cui </a:t>
            </a:r>
            <a:r>
              <a:rPr lang="en-GB" dirty="0" err="1" smtClean="0">
                <a:latin typeface="+mn-lt"/>
              </a:rPr>
              <a:t>viene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mosso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il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cilindro</a:t>
            </a:r>
            <a:r>
              <a:rPr lang="en-GB" dirty="0" smtClean="0">
                <a:latin typeface="+mn-lt"/>
              </a:rPr>
              <a:t>: </a:t>
            </a:r>
            <a:r>
              <a:rPr lang="en-GB" dirty="0" err="1" smtClean="0">
                <a:latin typeface="+mn-lt"/>
              </a:rPr>
              <a:t>su</a:t>
            </a:r>
            <a:r>
              <a:rPr lang="en-GB" dirty="0" smtClean="0">
                <a:latin typeface="+mn-lt"/>
              </a:rPr>
              <a:t> o </a:t>
            </a:r>
            <a:r>
              <a:rPr lang="en-GB" dirty="0" err="1" smtClean="0">
                <a:latin typeface="+mn-lt"/>
              </a:rPr>
              <a:t>giù</a:t>
            </a:r>
            <a:r>
              <a:rPr lang="en-GB" dirty="0" smtClean="0">
                <a:latin typeface="+mn-lt"/>
              </a:rPr>
              <a:t>, da </a:t>
            </a:r>
            <a:r>
              <a:rPr lang="en-GB" dirty="0" err="1" smtClean="0">
                <a:latin typeface="+mn-lt"/>
              </a:rPr>
              <a:t>destra</a:t>
            </a:r>
            <a:r>
              <a:rPr lang="en-GB" dirty="0" smtClean="0">
                <a:latin typeface="+mn-lt"/>
              </a:rPr>
              <a:t> a </a:t>
            </a:r>
            <a:r>
              <a:rPr lang="en-GB" dirty="0" err="1" smtClean="0">
                <a:latin typeface="+mn-lt"/>
              </a:rPr>
              <a:t>sinistra</a:t>
            </a:r>
            <a:r>
              <a:rPr lang="en-GB" dirty="0" smtClean="0">
                <a:latin typeface="+mn-lt"/>
              </a:rPr>
              <a:t>, </a:t>
            </a:r>
            <a:r>
              <a:rPr lang="en-GB" dirty="0" err="1" smtClean="0">
                <a:latin typeface="+mn-lt"/>
              </a:rPr>
              <a:t>avanti</a:t>
            </a:r>
            <a:r>
              <a:rPr lang="en-GB" dirty="0" smtClean="0">
                <a:latin typeface="+mn-lt"/>
              </a:rPr>
              <a:t> e </a:t>
            </a:r>
            <a:r>
              <a:rPr lang="en-GB" dirty="0" err="1" smtClean="0">
                <a:latin typeface="+mn-lt"/>
              </a:rPr>
              <a:t>indietro</a:t>
            </a:r>
            <a:r>
              <a:rPr lang="en-GB" dirty="0" smtClean="0">
                <a:latin typeface="+mn-lt"/>
              </a:rPr>
              <a:t>. Si </a:t>
            </a:r>
            <a:r>
              <a:rPr lang="en-GB" dirty="0" err="1" smtClean="0">
                <a:latin typeface="+mn-lt"/>
              </a:rPr>
              <a:t>può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anche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misurare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l’accelerazione</a:t>
            </a:r>
            <a:r>
              <a:rPr lang="en-GB" dirty="0" smtClean="0">
                <a:latin typeface="+mn-lt"/>
              </a:rPr>
              <a:t> di </a:t>
            </a:r>
            <a:r>
              <a:rPr lang="en-GB" dirty="0" err="1" smtClean="0">
                <a:latin typeface="+mn-lt"/>
              </a:rPr>
              <a:t>ciascuno</a:t>
            </a:r>
            <a:r>
              <a:rPr lang="en-GB" dirty="0" smtClean="0">
                <a:latin typeface="+mn-lt"/>
              </a:rPr>
              <a:t> di </a:t>
            </a:r>
            <a:r>
              <a:rPr lang="en-GB" dirty="0" err="1" smtClean="0">
                <a:latin typeface="+mn-lt"/>
              </a:rPr>
              <a:t>loro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sugli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assi</a:t>
            </a:r>
            <a:r>
              <a:rPr lang="en-GB" dirty="0" smtClean="0">
                <a:latin typeface="+mn-lt"/>
              </a:rPr>
              <a:t> X, Y e Z. </a:t>
            </a:r>
            <a:r>
              <a:rPr lang="en-GB" dirty="0" err="1">
                <a:latin typeface="+mn-lt"/>
              </a:rPr>
              <a:t>Q</a:t>
            </a:r>
            <a:r>
              <a:rPr lang="en-GB" dirty="0" err="1" smtClean="0">
                <a:latin typeface="+mn-lt"/>
              </a:rPr>
              <a:t>uesto</a:t>
            </a:r>
            <a:r>
              <a:rPr lang="en-GB" dirty="0" smtClean="0">
                <a:latin typeface="+mn-lt"/>
              </a:rPr>
              <a:t> </a:t>
            </a:r>
            <a:r>
              <a:rPr lang="en-GB" dirty="0" smtClean="0">
                <a:latin typeface="+mn-lt"/>
              </a:rPr>
              <a:t>è </a:t>
            </a:r>
            <a:r>
              <a:rPr lang="en-GB" dirty="0" err="1" smtClean="0">
                <a:latin typeface="+mn-lt"/>
              </a:rPr>
              <a:t>noto</a:t>
            </a:r>
            <a:r>
              <a:rPr lang="en-GB" dirty="0" smtClean="0">
                <a:latin typeface="+mn-lt"/>
              </a:rPr>
              <a:t> come “</a:t>
            </a:r>
            <a:r>
              <a:rPr lang="en-GB" dirty="0" err="1" smtClean="0">
                <a:latin typeface="+mn-lt"/>
              </a:rPr>
              <a:t>accelerometro</a:t>
            </a:r>
            <a:r>
              <a:rPr lang="en-GB" dirty="0" smtClean="0">
                <a:latin typeface="+mn-lt"/>
              </a:rPr>
              <a:t> a </a:t>
            </a:r>
            <a:r>
              <a:rPr lang="en-GB" dirty="0" err="1" smtClean="0">
                <a:latin typeface="+mn-lt"/>
              </a:rPr>
              <a:t>tre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assi</a:t>
            </a:r>
            <a:r>
              <a:rPr lang="en-GB" dirty="0" smtClean="0">
                <a:latin typeface="+mn-lt"/>
              </a:rPr>
              <a:t>”.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71948" y="3185652"/>
            <a:ext cx="524421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+mn-lt"/>
              </a:rPr>
              <a:t>ACCELERAZIONE  è la variazione della velocità di un oggetto riferita al tempo che ci impiega.</a:t>
            </a:r>
            <a:endParaRPr lang="it-IT" dirty="0">
              <a:latin typeface="+mn-lt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805201" y="4489500"/>
            <a:ext cx="322989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GLI ACCELEROMETRI POSSONO ANCHE RILEVARE MOVIMENTI, VIBRAZIONI E IMPATTI.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773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5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TIPI DI ACCELEROMETRI </a:t>
            </a:r>
            <a:r>
              <a:rPr lang="en-US" sz="2900" dirty="0" smtClean="0"/>
              <a:t>- </a:t>
            </a:r>
            <a:r>
              <a:rPr lang="en-US" sz="2900" dirty="0" err="1" smtClean="0"/>
              <a:t>meccanici</a:t>
            </a:r>
            <a:endParaRPr lang="el-GR" sz="2900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5</a:t>
            </a:fld>
            <a:endParaRPr lang="el-GR" sz="10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471948" y="883451"/>
            <a:ext cx="786089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latin typeface="+mn-lt"/>
              </a:rPr>
              <a:t>Questi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accelerometri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usano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una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massa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inerte</a:t>
            </a:r>
            <a:r>
              <a:rPr lang="en-GB" dirty="0" smtClean="0">
                <a:latin typeface="+mn-lt"/>
              </a:rPr>
              <a:t> e </a:t>
            </a:r>
            <a:r>
              <a:rPr lang="en-GB" dirty="0" err="1" smtClean="0">
                <a:latin typeface="+mn-lt"/>
              </a:rPr>
              <a:t>alcune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molle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elastiche</a:t>
            </a:r>
            <a:r>
              <a:rPr lang="en-GB" dirty="0" smtClean="0">
                <a:latin typeface="+mn-lt"/>
              </a:rPr>
              <a:t>. I </a:t>
            </a:r>
            <a:r>
              <a:rPr lang="en-GB" dirty="0" err="1" smtClean="0">
                <a:latin typeface="+mn-lt"/>
              </a:rPr>
              <a:t>cambiamenti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sono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misurati</a:t>
            </a:r>
            <a:r>
              <a:rPr lang="en-GB" dirty="0" smtClean="0">
                <a:latin typeface="+mn-lt"/>
              </a:rPr>
              <a:t> con </a:t>
            </a:r>
            <a:r>
              <a:rPr lang="en-GB" dirty="0" err="1" smtClean="0">
                <a:latin typeface="+mn-lt"/>
              </a:rPr>
              <a:t>estensimetri</a:t>
            </a:r>
            <a:r>
              <a:rPr lang="en-GB" dirty="0" smtClean="0">
                <a:latin typeface="+mn-lt"/>
              </a:rPr>
              <a:t> e </a:t>
            </a:r>
            <a:r>
              <a:rPr lang="en-GB" dirty="0" err="1" smtClean="0">
                <a:latin typeface="+mn-lt"/>
              </a:rPr>
              <a:t>includono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sistemi</a:t>
            </a:r>
            <a:r>
              <a:rPr lang="en-GB" dirty="0" smtClean="0">
                <a:latin typeface="+mn-lt"/>
              </a:rPr>
              <a:t> di </a:t>
            </a:r>
            <a:r>
              <a:rPr lang="en-GB" dirty="0" err="1" smtClean="0">
                <a:latin typeface="+mn-lt"/>
              </a:rPr>
              <a:t>sospensione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che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prevengono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l’eccessivo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movimento</a:t>
            </a:r>
            <a:r>
              <a:rPr lang="en-GB" dirty="0" smtClean="0">
                <a:latin typeface="+mn-lt"/>
              </a:rPr>
              <a:t>. Lo </a:t>
            </a:r>
            <a:r>
              <a:rPr lang="en-GB" dirty="0" err="1" smtClean="0">
                <a:latin typeface="+mn-lt"/>
              </a:rPr>
              <a:t>spessore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crea</a:t>
            </a:r>
            <a:r>
              <a:rPr lang="en-GB" dirty="0" smtClean="0">
                <a:latin typeface="+mn-lt"/>
              </a:rPr>
              <a:t> un </a:t>
            </a:r>
            <a:r>
              <a:rPr lang="en-GB" dirty="0" err="1" smtClean="0">
                <a:latin typeface="+mn-lt"/>
              </a:rPr>
              <a:t>effetto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piezoresistivo</a:t>
            </a:r>
            <a:r>
              <a:rPr lang="en-GB" dirty="0" smtClean="0">
                <a:latin typeface="+mn-lt"/>
              </a:rPr>
              <a:t>.  </a:t>
            </a:r>
          </a:p>
        </p:txBody>
      </p:sp>
      <p:grpSp>
        <p:nvGrpSpPr>
          <p:cNvPr id="13" name="Grupo 47"/>
          <p:cNvGrpSpPr/>
          <p:nvPr/>
        </p:nvGrpSpPr>
        <p:grpSpPr>
          <a:xfrm>
            <a:off x="4896520" y="4549175"/>
            <a:ext cx="3313359" cy="1446557"/>
            <a:chOff x="0" y="0"/>
            <a:chExt cx="2527255" cy="1215730"/>
          </a:xfrm>
        </p:grpSpPr>
        <p:pic>
          <p:nvPicPr>
            <p:cNvPr id="15" name="Imagen 4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790" y="393405"/>
              <a:ext cx="1942465" cy="822325"/>
            </a:xfrm>
            <a:prstGeom prst="rect">
              <a:avLst/>
            </a:prstGeom>
          </p:spPr>
        </p:pic>
        <p:sp>
          <p:nvSpPr>
            <p:cNvPr id="16" name="Cuadro de texto 2"/>
            <p:cNvSpPr txBox="1">
              <a:spLocks noChangeArrowheads="1"/>
            </p:cNvSpPr>
            <p:nvPr/>
          </p:nvSpPr>
          <p:spPr bwMode="auto">
            <a:xfrm>
              <a:off x="0" y="53163"/>
              <a:ext cx="998855" cy="3397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s-ES" sz="10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ESTENSIMETRO</a:t>
              </a:r>
              <a:endParaRPr lang="it-IT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Cuadro de texto 2"/>
            <p:cNvSpPr txBox="1">
              <a:spLocks noChangeArrowheads="1"/>
            </p:cNvSpPr>
            <p:nvPr/>
          </p:nvSpPr>
          <p:spPr bwMode="auto">
            <a:xfrm>
              <a:off x="1945758" y="0"/>
              <a:ext cx="520700" cy="3397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s-ES" sz="1000" dirty="0" smtClean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MASSA</a:t>
              </a:r>
              <a:endParaRPr lang="it-IT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CasellaDiTesto 5"/>
          <p:cNvSpPr txBox="1"/>
          <p:nvPr/>
        </p:nvSpPr>
        <p:spPr>
          <a:xfrm>
            <a:off x="3200186" y="2297523"/>
            <a:ext cx="558963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>
                <a:latin typeface="+mn-lt"/>
              </a:rPr>
              <a:t>In </a:t>
            </a:r>
            <a:r>
              <a:rPr lang="en-GB" dirty="0" err="1" smtClean="0">
                <a:latin typeface="+mn-lt"/>
              </a:rPr>
              <a:t>altre</a:t>
            </a:r>
            <a:r>
              <a:rPr lang="en-GB" dirty="0" smtClean="0">
                <a:latin typeface="+mn-lt"/>
              </a:rPr>
              <a:t> </a:t>
            </a:r>
            <a:r>
              <a:rPr lang="en-GB" dirty="0" smtClean="0">
                <a:latin typeface="+mn-lt"/>
              </a:rPr>
              <a:t>parole, </a:t>
            </a:r>
            <a:r>
              <a:rPr lang="en-GB" dirty="0" err="1" smtClean="0">
                <a:latin typeface="+mn-lt"/>
              </a:rPr>
              <a:t>quando</a:t>
            </a:r>
            <a:r>
              <a:rPr lang="en-GB" dirty="0" smtClean="0">
                <a:latin typeface="+mn-lt"/>
              </a:rPr>
              <a:t> lo </a:t>
            </a:r>
            <a:r>
              <a:rPr lang="en-GB" dirty="0" err="1" smtClean="0">
                <a:latin typeface="+mn-lt"/>
              </a:rPr>
              <a:t>spessore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si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deforma</a:t>
            </a:r>
            <a:r>
              <a:rPr lang="en-GB" dirty="0" smtClean="0">
                <a:latin typeface="+mn-lt"/>
              </a:rPr>
              <a:t>, la </a:t>
            </a:r>
            <a:r>
              <a:rPr lang="en-GB" dirty="0" err="1" smtClean="0">
                <a:latin typeface="+mn-lt"/>
              </a:rPr>
              <a:t>sua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resistenza</a:t>
            </a:r>
            <a:r>
              <a:rPr lang="en-GB" dirty="0" smtClean="0">
                <a:latin typeface="+mn-lt"/>
              </a:rPr>
              <a:t> cambia; </a:t>
            </a:r>
            <a:r>
              <a:rPr lang="en-GB" dirty="0" err="1" smtClean="0">
                <a:latin typeface="+mn-lt"/>
              </a:rPr>
              <a:t>questo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provoca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l’intensità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che</a:t>
            </a:r>
            <a:r>
              <a:rPr lang="en-GB" dirty="0" smtClean="0">
                <a:latin typeface="+mn-lt"/>
              </a:rPr>
              <a:t> lo </a:t>
            </a:r>
            <a:r>
              <a:rPr lang="en-GB" dirty="0" err="1" smtClean="0">
                <a:latin typeface="+mn-lt"/>
              </a:rPr>
              <a:t>attraversa</a:t>
            </a:r>
            <a:r>
              <a:rPr lang="en-GB" dirty="0" smtClean="0">
                <a:latin typeface="+mn-lt"/>
              </a:rPr>
              <a:t> e </a:t>
            </a:r>
            <a:r>
              <a:rPr lang="en-GB" dirty="0" err="1" smtClean="0">
                <a:latin typeface="+mn-lt"/>
              </a:rPr>
              <a:t>anche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il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voltaggio</a:t>
            </a:r>
            <a:r>
              <a:rPr lang="en-GB" dirty="0" smtClean="0">
                <a:latin typeface="+mn-lt"/>
              </a:rPr>
              <a:t>. </a:t>
            </a:r>
          </a:p>
          <a:p>
            <a:pPr algn="ctr"/>
            <a:r>
              <a:rPr lang="en-GB" dirty="0" err="1" smtClean="0">
                <a:latin typeface="+mn-lt"/>
              </a:rPr>
              <a:t>Ricorda</a:t>
            </a:r>
            <a:r>
              <a:rPr lang="en-GB" dirty="0" smtClean="0">
                <a:latin typeface="+mn-lt"/>
              </a:rPr>
              <a:t>, I=V/R</a:t>
            </a:r>
            <a:endParaRPr lang="it-IT" dirty="0">
              <a:latin typeface="+mn-lt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71948" y="3473706"/>
            <a:ext cx="4070555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latin typeface="+mn-lt"/>
              </a:rPr>
              <a:t>Quando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il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sensore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si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muove</a:t>
            </a:r>
            <a:r>
              <a:rPr lang="en-GB" dirty="0" smtClean="0">
                <a:latin typeface="+mn-lt"/>
              </a:rPr>
              <a:t>, </a:t>
            </a:r>
            <a:r>
              <a:rPr lang="en-GB" dirty="0" err="1" smtClean="0">
                <a:latin typeface="+mn-lt"/>
              </a:rPr>
              <a:t>anche</a:t>
            </a:r>
            <a:r>
              <a:rPr lang="en-GB" dirty="0" smtClean="0">
                <a:latin typeface="+mn-lt"/>
              </a:rPr>
              <a:t> la </a:t>
            </a:r>
            <a:r>
              <a:rPr lang="en-GB" dirty="0" err="1" smtClean="0">
                <a:latin typeface="+mn-lt"/>
              </a:rPr>
              <a:t>massa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si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muove</a:t>
            </a:r>
            <a:r>
              <a:rPr lang="en-GB" dirty="0" smtClean="0">
                <a:latin typeface="+mn-lt"/>
              </a:rPr>
              <a:t> e </a:t>
            </a:r>
            <a:r>
              <a:rPr lang="en-GB" dirty="0" err="1" smtClean="0">
                <a:latin typeface="+mn-lt"/>
              </a:rPr>
              <a:t>deforma</a:t>
            </a:r>
            <a:r>
              <a:rPr lang="en-GB" dirty="0" smtClean="0">
                <a:latin typeface="+mn-lt"/>
              </a:rPr>
              <a:t> lo </a:t>
            </a:r>
            <a:r>
              <a:rPr lang="en-GB" dirty="0" err="1" smtClean="0">
                <a:latin typeface="+mn-lt"/>
              </a:rPr>
              <a:t>spessore</a:t>
            </a:r>
            <a:r>
              <a:rPr lang="en-GB" dirty="0" smtClean="0">
                <a:latin typeface="+mn-lt"/>
              </a:rPr>
              <a:t>; </a:t>
            </a:r>
            <a:r>
              <a:rPr lang="en-GB" dirty="0" err="1" smtClean="0">
                <a:latin typeface="+mn-lt"/>
              </a:rPr>
              <a:t>questo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causa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variazioni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nella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resistenza</a:t>
            </a:r>
            <a:r>
              <a:rPr lang="en-GB" dirty="0" smtClean="0">
                <a:latin typeface="+mn-lt"/>
              </a:rPr>
              <a:t>, </a:t>
            </a:r>
            <a:r>
              <a:rPr lang="en-GB" dirty="0" err="1" smtClean="0">
                <a:latin typeface="+mn-lt"/>
              </a:rPr>
              <a:t>intensità</a:t>
            </a:r>
            <a:r>
              <a:rPr lang="en-GB" dirty="0" smtClean="0">
                <a:latin typeface="+mn-lt"/>
              </a:rPr>
              <a:t> e </a:t>
            </a:r>
            <a:r>
              <a:rPr lang="en-GB" dirty="0" err="1" smtClean="0">
                <a:latin typeface="+mn-lt"/>
              </a:rPr>
              <a:t>voltaggio</a:t>
            </a:r>
            <a:r>
              <a:rPr lang="en-GB" dirty="0" smtClean="0">
                <a:latin typeface="+mn-lt"/>
              </a:rPr>
              <a:t>. </a:t>
            </a:r>
            <a:r>
              <a:rPr lang="en-GB" dirty="0" err="1" smtClean="0">
                <a:latin typeface="+mn-lt"/>
              </a:rPr>
              <a:t>Queste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variazioni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sono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direttamente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proporzionali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all’accelerazione</a:t>
            </a:r>
            <a:r>
              <a:rPr lang="en-GB" dirty="0" smtClean="0">
                <a:latin typeface="+mn-lt"/>
              </a:rPr>
              <a:t> del </a:t>
            </a:r>
            <a:r>
              <a:rPr lang="en-GB" dirty="0" err="1" smtClean="0">
                <a:latin typeface="+mn-lt"/>
              </a:rPr>
              <a:t>movimento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applicato</a:t>
            </a:r>
            <a:r>
              <a:rPr lang="en-GB" dirty="0" smtClean="0">
                <a:latin typeface="+mn-lt"/>
              </a:rPr>
              <a:t> </a:t>
            </a:r>
            <a:r>
              <a:rPr lang="en-GB" dirty="0" smtClean="0">
                <a:latin typeface="+mn-lt"/>
              </a:rPr>
              <a:t>al </a:t>
            </a:r>
            <a:r>
              <a:rPr lang="en-GB" dirty="0" err="1" smtClean="0">
                <a:latin typeface="+mn-lt"/>
              </a:rPr>
              <a:t>sensore</a:t>
            </a:r>
            <a:r>
              <a:rPr lang="en-GB" dirty="0" smtClean="0">
                <a:latin typeface="+mn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5546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6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TIPI DI ACCELEROMETRI </a:t>
            </a:r>
            <a:r>
              <a:rPr lang="en-US" sz="2900" dirty="0" smtClean="0"/>
              <a:t>- </a:t>
            </a:r>
            <a:r>
              <a:rPr lang="en-US" sz="2900" dirty="0" err="1" smtClean="0"/>
              <a:t>piezoelettrico</a:t>
            </a:r>
            <a:endParaRPr lang="el-GR" sz="2900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6</a:t>
            </a:fld>
            <a:endParaRPr lang="el-GR" sz="10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4408476" y="3384157"/>
            <a:ext cx="3909614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n-lt"/>
              </a:rPr>
              <a:t>Un </a:t>
            </a:r>
            <a:r>
              <a:rPr lang="en-GB" dirty="0" err="1" smtClean="0">
                <a:latin typeface="+mn-lt"/>
              </a:rPr>
              <a:t>movimento</a:t>
            </a:r>
            <a:r>
              <a:rPr lang="en-GB" dirty="0" smtClean="0">
                <a:latin typeface="+mn-lt"/>
              </a:rPr>
              <a:t> dal </a:t>
            </a:r>
            <a:r>
              <a:rPr lang="en-GB" dirty="0" err="1" smtClean="0">
                <a:latin typeface="+mn-lt"/>
              </a:rPr>
              <a:t>sensore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fa</a:t>
            </a:r>
            <a:r>
              <a:rPr lang="en-GB" dirty="0" smtClean="0">
                <a:latin typeface="+mn-lt"/>
              </a:rPr>
              <a:t> in </a:t>
            </a:r>
            <a:r>
              <a:rPr lang="en-GB" dirty="0" err="1" smtClean="0">
                <a:latin typeface="+mn-lt"/>
              </a:rPr>
              <a:t>modo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che</a:t>
            </a:r>
            <a:r>
              <a:rPr lang="en-GB" dirty="0" smtClean="0">
                <a:latin typeface="+mn-lt"/>
              </a:rPr>
              <a:t> la </a:t>
            </a:r>
            <a:r>
              <a:rPr lang="en-GB" dirty="0" err="1" smtClean="0">
                <a:latin typeface="+mn-lt"/>
              </a:rPr>
              <a:t>massa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inerte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metta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pressione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sul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cristallo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che</a:t>
            </a:r>
            <a:r>
              <a:rPr lang="en-GB" dirty="0" smtClean="0">
                <a:latin typeface="+mn-lt"/>
              </a:rPr>
              <a:t> in </a:t>
            </a:r>
            <a:r>
              <a:rPr lang="en-GB" dirty="0" err="1" smtClean="0">
                <a:latin typeface="+mn-lt"/>
              </a:rPr>
              <a:t>questo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modo</a:t>
            </a:r>
            <a:r>
              <a:rPr lang="en-GB" dirty="0" smtClean="0">
                <a:latin typeface="+mn-lt"/>
              </a:rPr>
              <a:t> cambia la </a:t>
            </a:r>
            <a:r>
              <a:rPr lang="en-GB" dirty="0" err="1" smtClean="0">
                <a:latin typeface="+mn-lt"/>
              </a:rPr>
              <a:t>sua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struttura</a:t>
            </a:r>
            <a:r>
              <a:rPr lang="en-GB" dirty="0" smtClean="0">
                <a:latin typeface="+mn-lt"/>
              </a:rPr>
              <a:t>. </a:t>
            </a:r>
            <a:r>
              <a:rPr lang="en-GB" dirty="0" err="1" smtClean="0">
                <a:latin typeface="+mn-lt"/>
              </a:rPr>
              <a:t>Questo</a:t>
            </a:r>
            <a:r>
              <a:rPr lang="en-GB" dirty="0" smtClean="0">
                <a:latin typeface="+mn-lt"/>
              </a:rPr>
              <a:t> genera </a:t>
            </a:r>
            <a:r>
              <a:rPr lang="en-GB" dirty="0" err="1" smtClean="0">
                <a:latin typeface="+mn-lt"/>
              </a:rPr>
              <a:t>una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carica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elettrica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proporzionale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alla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pressione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applicata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che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dall’altra</a:t>
            </a:r>
            <a:r>
              <a:rPr lang="en-GB" dirty="0" smtClean="0">
                <a:latin typeface="+mn-lt"/>
              </a:rPr>
              <a:t> parte è </a:t>
            </a:r>
            <a:r>
              <a:rPr lang="en-GB" dirty="0" err="1" smtClean="0">
                <a:latin typeface="+mn-lt"/>
              </a:rPr>
              <a:t>proporzionale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all’accelerazione</a:t>
            </a:r>
            <a:r>
              <a:rPr lang="en-GB" dirty="0" smtClean="0">
                <a:latin typeface="+mn-lt"/>
              </a:rPr>
              <a:t> o </a:t>
            </a:r>
            <a:r>
              <a:rPr lang="en-GB" dirty="0" err="1" smtClean="0">
                <a:latin typeface="+mn-lt"/>
              </a:rPr>
              <a:t>alla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forza</a:t>
            </a:r>
            <a:r>
              <a:rPr lang="en-GB" dirty="0" smtClean="0">
                <a:latin typeface="+mn-lt"/>
              </a:rPr>
              <a:t> del </a:t>
            </a:r>
            <a:r>
              <a:rPr lang="en-GB" dirty="0" err="1" smtClean="0">
                <a:latin typeface="+mn-lt"/>
              </a:rPr>
              <a:t>movimento</a:t>
            </a:r>
            <a:r>
              <a:rPr lang="en-GB" dirty="0" smtClean="0">
                <a:latin typeface="+mn-lt"/>
              </a:rPr>
              <a:t>.</a:t>
            </a:r>
          </a:p>
        </p:txBody>
      </p:sp>
      <p:grpSp>
        <p:nvGrpSpPr>
          <p:cNvPr id="18" name="Grupo 55"/>
          <p:cNvGrpSpPr/>
          <p:nvPr/>
        </p:nvGrpSpPr>
        <p:grpSpPr>
          <a:xfrm>
            <a:off x="672214" y="2589988"/>
            <a:ext cx="3295102" cy="2009887"/>
            <a:chOff x="0" y="0"/>
            <a:chExt cx="2562284" cy="1583675"/>
          </a:xfrm>
        </p:grpSpPr>
        <p:pic>
          <p:nvPicPr>
            <p:cNvPr id="19" name="Imagen 49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446" y="42530"/>
              <a:ext cx="1875790" cy="1541145"/>
            </a:xfrm>
            <a:prstGeom prst="rect">
              <a:avLst/>
            </a:prstGeom>
          </p:spPr>
        </p:pic>
        <p:sp>
          <p:nvSpPr>
            <p:cNvPr id="20" name="Cuadro de texto 2"/>
            <p:cNvSpPr txBox="1">
              <a:spLocks noChangeArrowheads="1"/>
            </p:cNvSpPr>
            <p:nvPr/>
          </p:nvSpPr>
          <p:spPr bwMode="auto">
            <a:xfrm>
              <a:off x="0" y="0"/>
              <a:ext cx="903605" cy="3505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n-GB" sz="1000" b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Force (movement)</a:t>
              </a:r>
              <a:endParaRPr lang="it-IT" sz="1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Cuadro de texto 2"/>
            <p:cNvSpPr txBox="1">
              <a:spLocks noChangeArrowheads="1"/>
            </p:cNvSpPr>
            <p:nvPr/>
          </p:nvSpPr>
          <p:spPr bwMode="auto">
            <a:xfrm>
              <a:off x="1658679" y="499730"/>
              <a:ext cx="903605" cy="3505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n-GB" sz="1000" b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Mass</a:t>
              </a:r>
              <a:endParaRPr lang="it-IT" sz="1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Cuadro de texto 2"/>
            <p:cNvSpPr txBox="1">
              <a:spLocks noChangeArrowheads="1"/>
            </p:cNvSpPr>
            <p:nvPr/>
          </p:nvSpPr>
          <p:spPr bwMode="auto">
            <a:xfrm>
              <a:off x="1658679" y="850605"/>
              <a:ext cx="903605" cy="3505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n-GB" sz="1000" b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Crystal</a:t>
              </a:r>
              <a:endParaRPr lang="it-IT" sz="1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Cuadro de texto 2"/>
            <p:cNvSpPr txBox="1">
              <a:spLocks noChangeArrowheads="1"/>
            </p:cNvSpPr>
            <p:nvPr/>
          </p:nvSpPr>
          <p:spPr bwMode="auto">
            <a:xfrm>
              <a:off x="1658679" y="1169582"/>
              <a:ext cx="903605" cy="3505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n-GB" sz="1000" b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Support</a:t>
              </a:r>
              <a:endParaRPr lang="it-IT" sz="1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CasellaDiTesto 3"/>
          <p:cNvSpPr txBox="1"/>
          <p:nvPr/>
        </p:nvSpPr>
        <p:spPr>
          <a:xfrm>
            <a:off x="973394" y="1120877"/>
            <a:ext cx="734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+mj-lt"/>
              </a:rPr>
              <a:t>L’effetto piezoelettrico è la abilità di certi materiali di generare </a:t>
            </a:r>
            <a:r>
              <a:rPr lang="it-IT" sz="2000" b="1" dirty="0" smtClean="0">
                <a:latin typeface="+mj-lt"/>
              </a:rPr>
              <a:t>una carica elettrica in risposta ad uno stress meccanico. </a:t>
            </a:r>
            <a:endParaRPr lang="it-IT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6209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7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TIPI DI ACCELEROMETRI </a:t>
            </a:r>
            <a:r>
              <a:rPr lang="en-US" sz="2900" dirty="0" smtClean="0"/>
              <a:t>- </a:t>
            </a:r>
            <a:r>
              <a:rPr lang="en-US" sz="2900" dirty="0" err="1" smtClean="0"/>
              <a:t>termici</a:t>
            </a:r>
            <a:endParaRPr lang="el-GR" sz="2900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7</a:t>
            </a:fld>
            <a:endParaRPr lang="el-GR" sz="10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486697" y="2721648"/>
            <a:ext cx="4189188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latin typeface="+mn-lt"/>
              </a:rPr>
              <a:t>Quando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uno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degli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assi</a:t>
            </a:r>
            <a:r>
              <a:rPr lang="en-GB" dirty="0" smtClean="0">
                <a:latin typeface="+mn-lt"/>
              </a:rPr>
              <a:t> del </a:t>
            </a:r>
            <a:r>
              <a:rPr lang="en-GB" dirty="0" err="1" smtClean="0">
                <a:latin typeface="+mn-lt"/>
              </a:rPr>
              <a:t>sensore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si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muove</a:t>
            </a:r>
            <a:r>
              <a:rPr lang="en-GB" dirty="0" smtClean="0">
                <a:latin typeface="+mn-lt"/>
              </a:rPr>
              <a:t> o </a:t>
            </a:r>
            <a:r>
              <a:rPr lang="en-GB" dirty="0" err="1" smtClean="0">
                <a:latin typeface="+mn-lt"/>
              </a:rPr>
              <a:t>gira</a:t>
            </a:r>
            <a:r>
              <a:rPr lang="en-GB" dirty="0" smtClean="0">
                <a:latin typeface="+mn-lt"/>
              </a:rPr>
              <a:t>, la </a:t>
            </a:r>
            <a:r>
              <a:rPr lang="en-GB" dirty="0" err="1" smtClean="0">
                <a:latin typeface="+mn-lt"/>
              </a:rPr>
              <a:t>bolla</a:t>
            </a:r>
            <a:r>
              <a:rPr lang="en-GB" dirty="0" smtClean="0">
                <a:latin typeface="+mn-lt"/>
              </a:rPr>
              <a:t> di gas </a:t>
            </a:r>
            <a:r>
              <a:rPr lang="en-GB" dirty="0" err="1" smtClean="0">
                <a:latin typeface="+mn-lt"/>
              </a:rPr>
              <a:t>caldo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si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muove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all’interno</a:t>
            </a:r>
            <a:r>
              <a:rPr lang="en-GB" dirty="0" smtClean="0">
                <a:latin typeface="+mn-lt"/>
              </a:rPr>
              <a:t> del </a:t>
            </a:r>
            <a:r>
              <a:rPr lang="en-GB" dirty="0" err="1" smtClean="0">
                <a:latin typeface="+mn-lt"/>
              </a:rPr>
              <a:t>contenitore</a:t>
            </a:r>
            <a:r>
              <a:rPr lang="en-GB" dirty="0" smtClean="0">
                <a:latin typeface="+mn-lt"/>
              </a:rPr>
              <a:t>; </a:t>
            </a:r>
            <a:r>
              <a:rPr lang="en-GB" dirty="0" err="1" smtClean="0">
                <a:latin typeface="+mn-lt"/>
              </a:rPr>
              <a:t>questo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causa</a:t>
            </a:r>
            <a:r>
              <a:rPr lang="en-GB" dirty="0" smtClean="0">
                <a:latin typeface="+mn-lt"/>
              </a:rPr>
              <a:t> in </a:t>
            </a:r>
            <a:r>
              <a:rPr lang="en-GB" dirty="0" err="1" smtClean="0">
                <a:latin typeface="+mn-lt"/>
              </a:rPr>
              <a:t>alcune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batterie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termali</a:t>
            </a:r>
            <a:r>
              <a:rPr lang="en-GB" dirty="0" smtClean="0">
                <a:latin typeface="+mn-lt"/>
              </a:rPr>
              <a:t> un </a:t>
            </a:r>
            <a:r>
              <a:rPr lang="en-GB" dirty="0" err="1" smtClean="0">
                <a:latin typeface="+mn-lt"/>
              </a:rPr>
              <a:t>aumento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della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temperatura</a:t>
            </a:r>
            <a:r>
              <a:rPr lang="en-GB" dirty="0" smtClean="0">
                <a:latin typeface="+mn-lt"/>
              </a:rPr>
              <a:t> e in </a:t>
            </a:r>
            <a:r>
              <a:rPr lang="en-GB" dirty="0" err="1" smtClean="0">
                <a:latin typeface="+mn-lt"/>
              </a:rPr>
              <a:t>altre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una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diminuzione</a:t>
            </a:r>
            <a:r>
              <a:rPr lang="en-GB" dirty="0" smtClean="0">
                <a:latin typeface="+mn-lt"/>
              </a:rPr>
              <a:t>. </a:t>
            </a:r>
            <a:r>
              <a:rPr lang="en-GB" dirty="0" err="1" smtClean="0">
                <a:latin typeface="+mn-lt"/>
              </a:rPr>
              <a:t>Facendo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una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comparazione</a:t>
            </a:r>
            <a:r>
              <a:rPr lang="en-GB" dirty="0" smtClean="0">
                <a:latin typeface="+mn-lt"/>
              </a:rPr>
              <a:t> di </a:t>
            </a:r>
            <a:r>
              <a:rPr lang="en-GB" dirty="0" err="1" smtClean="0">
                <a:latin typeface="+mn-lt"/>
              </a:rPr>
              <a:t>queste</a:t>
            </a:r>
            <a:r>
              <a:rPr lang="en-GB" dirty="0" smtClean="0">
                <a:latin typeface="+mn-lt"/>
              </a:rPr>
              <a:t> temperature, </a:t>
            </a:r>
            <a:r>
              <a:rPr lang="en-GB" dirty="0" err="1" smtClean="0">
                <a:latin typeface="+mn-lt"/>
              </a:rPr>
              <a:t>otteniamo</a:t>
            </a:r>
            <a:r>
              <a:rPr lang="en-GB" dirty="0" smtClean="0">
                <a:latin typeface="+mn-lt"/>
              </a:rPr>
              <a:t> un </a:t>
            </a:r>
            <a:r>
              <a:rPr lang="en-GB" dirty="0" err="1" smtClean="0">
                <a:latin typeface="+mn-lt"/>
              </a:rPr>
              <a:t>risultato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proporzionale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all’accelerazione</a:t>
            </a:r>
            <a:r>
              <a:rPr lang="en-GB" dirty="0" smtClean="0">
                <a:latin typeface="+mn-lt"/>
              </a:rPr>
              <a:t> del </a:t>
            </a:r>
            <a:r>
              <a:rPr lang="en-GB" dirty="0" err="1" smtClean="0">
                <a:latin typeface="+mn-lt"/>
              </a:rPr>
              <a:t>movimento</a:t>
            </a:r>
            <a:r>
              <a:rPr lang="en-GB" dirty="0" smtClean="0">
                <a:latin typeface="+mn-lt"/>
              </a:rPr>
              <a:t>.   </a:t>
            </a:r>
            <a:endParaRPr lang="en-GB" dirty="0" smtClean="0">
              <a:latin typeface="+mn-lt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86697" y="841135"/>
            <a:ext cx="734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latin typeface="+mj-lt"/>
              </a:rPr>
              <a:t>Rilevano e misurano </a:t>
            </a:r>
            <a:r>
              <a:rPr lang="it-IT" sz="2000" b="1" smtClean="0">
                <a:latin typeface="+mj-lt"/>
              </a:rPr>
              <a:t>il calore</a:t>
            </a:r>
            <a:endParaRPr lang="it-IT" sz="2000" dirty="0">
              <a:latin typeface="+mj-lt"/>
            </a:endParaRPr>
          </a:p>
        </p:txBody>
      </p:sp>
      <p:pic>
        <p:nvPicPr>
          <p:cNvPr id="16" name="Imagen 56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703" y="1244906"/>
            <a:ext cx="2831690" cy="239794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716166" y="3664027"/>
            <a:ext cx="290686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+mn-lt"/>
              </a:rPr>
              <a:t>Un contenitore con una </a:t>
            </a:r>
            <a:r>
              <a:rPr lang="it-IT" dirty="0" smtClean="0">
                <a:latin typeface="+mn-lt"/>
              </a:rPr>
              <a:t>caldaia </a:t>
            </a:r>
            <a:r>
              <a:rPr lang="it-IT" dirty="0" smtClean="0">
                <a:latin typeface="+mn-lt"/>
              </a:rPr>
              <a:t>che scalda una bolla di gas </a:t>
            </a:r>
          </a:p>
          <a:p>
            <a:endParaRPr lang="it-IT" dirty="0">
              <a:latin typeface="+mn-lt"/>
            </a:endParaRPr>
          </a:p>
          <a:p>
            <a:pPr algn="r"/>
            <a:r>
              <a:rPr lang="it-IT" dirty="0" smtClean="0">
                <a:latin typeface="+mn-lt"/>
              </a:rPr>
              <a:t>		2 </a:t>
            </a:r>
            <a:r>
              <a:rPr lang="it-IT" dirty="0" smtClean="0">
                <a:latin typeface="+mn-lt"/>
              </a:rPr>
              <a:t>assi</a:t>
            </a:r>
            <a:endParaRPr lang="it-IT" dirty="0">
              <a:latin typeface="+mn-lt"/>
            </a:endParaRPr>
          </a:p>
          <a:p>
            <a:pPr algn="r"/>
            <a:r>
              <a:rPr lang="it-IT" dirty="0" smtClean="0">
                <a:latin typeface="+mn-lt"/>
              </a:rPr>
              <a:t>4 sensori di temperatura</a:t>
            </a:r>
            <a:endParaRPr lang="it-IT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007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8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TIPI DI ACCELEROMETRI </a:t>
            </a:r>
            <a:r>
              <a:rPr lang="en-US" sz="2900" dirty="0" smtClean="0"/>
              <a:t>- </a:t>
            </a:r>
            <a:r>
              <a:rPr lang="en-US" sz="2900" dirty="0" err="1" smtClean="0"/>
              <a:t>capacitivo</a:t>
            </a:r>
            <a:endParaRPr lang="el-GR" sz="2900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8</a:t>
            </a:fld>
            <a:endParaRPr lang="el-GR" sz="10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86696" y="841135"/>
            <a:ext cx="79641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latin typeface="+mj-lt"/>
              </a:rPr>
              <a:t>Consiste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smtClean="0">
                <a:latin typeface="+mj-lt"/>
              </a:rPr>
              <a:t>di due </a:t>
            </a:r>
            <a:r>
              <a:rPr lang="en-GB" sz="2000" dirty="0" err="1" smtClean="0">
                <a:latin typeface="+mj-lt"/>
              </a:rPr>
              <a:t>lastre</a:t>
            </a:r>
            <a:r>
              <a:rPr lang="en-GB" sz="2000" dirty="0" smtClean="0">
                <a:latin typeface="+mj-lt"/>
              </a:rPr>
              <a:t> di </a:t>
            </a:r>
            <a:r>
              <a:rPr lang="en-GB" sz="2000" dirty="0" err="1" smtClean="0">
                <a:latin typeface="+mj-lt"/>
              </a:rPr>
              <a:t>metallo</a:t>
            </a:r>
            <a:r>
              <a:rPr lang="en-GB" sz="2000" dirty="0" smtClean="0">
                <a:latin typeface="+mj-lt"/>
              </a:rPr>
              <a:t> separate da un </a:t>
            </a:r>
            <a:r>
              <a:rPr lang="en-GB" sz="2000" dirty="0" err="1" smtClean="0">
                <a:latin typeface="+mj-lt"/>
              </a:rPr>
              <a:t>materiale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isolante</a:t>
            </a:r>
            <a:r>
              <a:rPr lang="en-GB" sz="2000" dirty="0" smtClean="0">
                <a:latin typeface="+mj-lt"/>
              </a:rPr>
              <a:t> o </a:t>
            </a:r>
            <a:r>
              <a:rPr lang="en-GB" sz="2000" dirty="0" err="1" smtClean="0">
                <a:latin typeface="+mj-lt"/>
              </a:rPr>
              <a:t>dielettrico</a:t>
            </a:r>
            <a:r>
              <a:rPr lang="en-GB" sz="2000" dirty="0" smtClean="0">
                <a:latin typeface="+mj-lt"/>
              </a:rPr>
              <a:t> come la </a:t>
            </a:r>
            <a:r>
              <a:rPr lang="en-GB" sz="2000" dirty="0" err="1" smtClean="0">
                <a:latin typeface="+mj-lt"/>
              </a:rPr>
              <a:t>carta</a:t>
            </a:r>
            <a:r>
              <a:rPr lang="en-GB" sz="2000" dirty="0" smtClean="0">
                <a:latin typeface="+mj-lt"/>
              </a:rPr>
              <a:t>, la </a:t>
            </a:r>
            <a:r>
              <a:rPr lang="en-GB" sz="2000" dirty="0" err="1" smtClean="0">
                <a:latin typeface="+mj-lt"/>
              </a:rPr>
              <a:t>ceramica</a:t>
            </a:r>
            <a:r>
              <a:rPr lang="en-GB" sz="2000" dirty="0" smtClean="0">
                <a:latin typeface="+mj-lt"/>
              </a:rPr>
              <a:t> o </a:t>
            </a:r>
            <a:r>
              <a:rPr lang="en-GB" sz="2000" dirty="0" err="1" smtClean="0">
                <a:latin typeface="+mj-lt"/>
              </a:rPr>
              <a:t>l’aria</a:t>
            </a:r>
            <a:r>
              <a:rPr lang="en-GB" sz="2000" dirty="0" smtClean="0">
                <a:latin typeface="+mj-lt"/>
              </a:rPr>
              <a:t>. La </a:t>
            </a:r>
            <a:r>
              <a:rPr lang="en-GB" sz="2000" dirty="0" err="1" smtClean="0">
                <a:latin typeface="+mj-lt"/>
              </a:rPr>
              <a:t>sua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capacità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dipende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dalla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misura</a:t>
            </a:r>
            <a:r>
              <a:rPr lang="en-GB" sz="2000" dirty="0" smtClean="0">
                <a:latin typeface="+mj-lt"/>
              </a:rPr>
              <a:t> di </a:t>
            </a:r>
            <a:r>
              <a:rPr lang="en-GB" sz="2000" dirty="0" err="1" smtClean="0">
                <a:latin typeface="+mj-lt"/>
              </a:rPr>
              <a:t>queste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lastre</a:t>
            </a:r>
            <a:r>
              <a:rPr lang="en-GB" sz="2000" dirty="0" smtClean="0">
                <a:latin typeface="+mj-lt"/>
              </a:rPr>
              <a:t> e/o la </a:t>
            </a:r>
            <a:r>
              <a:rPr lang="en-GB" sz="2000" dirty="0" err="1" smtClean="0">
                <a:latin typeface="+mj-lt"/>
              </a:rPr>
              <a:t>distanza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tra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loro</a:t>
            </a:r>
            <a:r>
              <a:rPr lang="en-GB" sz="2000" dirty="0" smtClean="0">
                <a:latin typeface="+mj-lt"/>
              </a:rPr>
              <a:t>: </a:t>
            </a:r>
            <a:r>
              <a:rPr lang="en-GB" sz="2000" dirty="0" err="1" smtClean="0">
                <a:latin typeface="+mj-lt"/>
              </a:rPr>
              <a:t>più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grandi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sono</a:t>
            </a:r>
            <a:r>
              <a:rPr lang="en-GB" sz="2000" dirty="0" smtClean="0">
                <a:latin typeface="+mj-lt"/>
              </a:rPr>
              <a:t> e/o </a:t>
            </a:r>
            <a:r>
              <a:rPr lang="en-GB" sz="2000" dirty="0" err="1" smtClean="0">
                <a:latin typeface="+mj-lt"/>
              </a:rPr>
              <a:t>più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vicine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sono</a:t>
            </a:r>
            <a:r>
              <a:rPr lang="en-GB" sz="2000" dirty="0" smtClean="0">
                <a:latin typeface="+mj-lt"/>
              </a:rPr>
              <a:t>, </a:t>
            </a:r>
            <a:r>
              <a:rPr lang="en-GB" sz="2000" dirty="0" err="1" smtClean="0">
                <a:latin typeface="+mj-lt"/>
              </a:rPr>
              <a:t>maggiore</a:t>
            </a:r>
            <a:r>
              <a:rPr lang="en-GB" sz="2000" dirty="0" smtClean="0">
                <a:latin typeface="+mj-lt"/>
              </a:rPr>
              <a:t> è la </a:t>
            </a:r>
            <a:r>
              <a:rPr lang="en-GB" sz="2000" dirty="0" err="1" smtClean="0">
                <a:latin typeface="+mj-lt"/>
              </a:rPr>
              <a:t>loro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capacità</a:t>
            </a:r>
            <a:r>
              <a:rPr lang="en-GB" sz="2000" dirty="0" smtClean="0">
                <a:latin typeface="+mj-lt"/>
              </a:rPr>
              <a:t>.</a:t>
            </a:r>
          </a:p>
        </p:txBody>
      </p:sp>
      <p:grpSp>
        <p:nvGrpSpPr>
          <p:cNvPr id="12" name="Grupo 196"/>
          <p:cNvGrpSpPr/>
          <p:nvPr/>
        </p:nvGrpSpPr>
        <p:grpSpPr>
          <a:xfrm>
            <a:off x="1387446" y="4271953"/>
            <a:ext cx="6226346" cy="1793681"/>
            <a:chOff x="0" y="0"/>
            <a:chExt cx="5358809" cy="1537335"/>
          </a:xfrm>
        </p:grpSpPr>
        <p:sp>
          <p:nvSpPr>
            <p:cNvPr id="13" name="Flecha derecha 62"/>
            <p:cNvSpPr/>
            <p:nvPr/>
          </p:nvSpPr>
          <p:spPr>
            <a:xfrm>
              <a:off x="2147777" y="372140"/>
              <a:ext cx="754616" cy="484505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  <p:grpSp>
          <p:nvGrpSpPr>
            <p:cNvPr id="14" name="Grupo 194"/>
            <p:cNvGrpSpPr/>
            <p:nvPr/>
          </p:nvGrpSpPr>
          <p:grpSpPr>
            <a:xfrm>
              <a:off x="0" y="0"/>
              <a:ext cx="2052083" cy="1537335"/>
              <a:chOff x="0" y="0"/>
              <a:chExt cx="2052083" cy="1537335"/>
            </a:xfrm>
          </p:grpSpPr>
          <p:pic>
            <p:nvPicPr>
              <p:cNvPr id="19" name="Imagen 60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711325" cy="1537335"/>
              </a:xfrm>
              <a:prstGeom prst="rect">
                <a:avLst/>
              </a:prstGeom>
            </p:spPr>
          </p:pic>
          <p:sp>
            <p:nvSpPr>
              <p:cNvPr id="20" name="Rectángulo 63"/>
              <p:cNvSpPr/>
              <p:nvPr/>
            </p:nvSpPr>
            <p:spPr>
              <a:xfrm>
                <a:off x="308344" y="31898"/>
                <a:ext cx="701749" cy="4146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Bef>
                    <a:spcPts val="500"/>
                  </a:spcBef>
                  <a:spcAft>
                    <a:spcPts val="1000"/>
                  </a:spcAft>
                </a:pPr>
                <a:r>
                  <a:rPr lang="es-ES" sz="100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Springs</a:t>
                </a:r>
                <a:endParaRPr lang="it-IT" sz="10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Rectángulo 192"/>
              <p:cNvSpPr/>
              <p:nvPr/>
            </p:nvSpPr>
            <p:spPr>
              <a:xfrm>
                <a:off x="1244009" y="691116"/>
                <a:ext cx="808074" cy="361507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Bef>
                    <a:spcPts val="500"/>
                  </a:spcBef>
                  <a:spcAft>
                    <a:spcPts val="1000"/>
                  </a:spcAft>
                </a:pPr>
                <a:r>
                  <a:rPr lang="es-ES" sz="10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Anchoring</a:t>
                </a:r>
                <a:endParaRPr lang="it-IT" sz="10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5" name="Grupo 195"/>
            <p:cNvGrpSpPr/>
            <p:nvPr/>
          </p:nvGrpSpPr>
          <p:grpSpPr>
            <a:xfrm>
              <a:off x="3242930" y="10633"/>
              <a:ext cx="2115879" cy="1522095"/>
              <a:chOff x="0" y="0"/>
              <a:chExt cx="2115879" cy="1522095"/>
            </a:xfrm>
          </p:grpSpPr>
          <p:pic>
            <p:nvPicPr>
              <p:cNvPr id="17" name="Imagen 61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764665" cy="1522095"/>
              </a:xfrm>
              <a:prstGeom prst="rect">
                <a:avLst/>
              </a:prstGeom>
            </p:spPr>
          </p:pic>
          <p:sp>
            <p:nvSpPr>
              <p:cNvPr id="18" name="Rectángulo 193"/>
              <p:cNvSpPr/>
              <p:nvPr/>
            </p:nvSpPr>
            <p:spPr>
              <a:xfrm>
                <a:off x="1307805" y="627321"/>
                <a:ext cx="808074" cy="361507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Bef>
                    <a:spcPts val="500"/>
                  </a:spcBef>
                  <a:spcAft>
                    <a:spcPts val="1000"/>
                  </a:spcAft>
                </a:pPr>
                <a:r>
                  <a:rPr lang="es-ES" sz="10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Anchoring</a:t>
                </a:r>
                <a:endParaRPr lang="it-IT" sz="10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6" name="CasellaDiTesto 5"/>
          <p:cNvSpPr txBox="1"/>
          <p:nvPr/>
        </p:nvSpPr>
        <p:spPr>
          <a:xfrm>
            <a:off x="929149" y="2521974"/>
            <a:ext cx="718981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+mn-lt"/>
              </a:rPr>
              <a:t>BASIC:</a:t>
            </a:r>
          </a:p>
          <a:p>
            <a:r>
              <a:rPr lang="en-GB" dirty="0" err="1" smtClean="0">
                <a:latin typeface="+mn-lt"/>
              </a:rPr>
              <a:t>Modificano</a:t>
            </a:r>
            <a:r>
              <a:rPr lang="en-GB" dirty="0" smtClean="0">
                <a:latin typeface="+mn-lt"/>
              </a:rPr>
              <a:t> la </a:t>
            </a:r>
            <a:r>
              <a:rPr lang="en-GB" dirty="0" err="1" smtClean="0">
                <a:latin typeface="+mn-lt"/>
              </a:rPr>
              <a:t>posizione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relativa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delle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lastre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nel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consensatore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quando</a:t>
            </a:r>
            <a:r>
              <a:rPr lang="en-GB" dirty="0" smtClean="0">
                <a:latin typeface="+mn-lt"/>
              </a:rPr>
              <a:t> è </a:t>
            </a:r>
            <a:r>
              <a:rPr lang="en-GB" dirty="0" err="1" smtClean="0">
                <a:latin typeface="+mn-lt"/>
              </a:rPr>
              <a:t>soggetto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all’accelerazione</a:t>
            </a:r>
            <a:r>
              <a:rPr lang="en-GB" dirty="0" smtClean="0">
                <a:latin typeface="+mn-lt"/>
              </a:rPr>
              <a:t>. Il </a:t>
            </a:r>
            <a:r>
              <a:rPr lang="en-GB" dirty="0" err="1" smtClean="0">
                <a:latin typeface="+mn-lt"/>
              </a:rPr>
              <a:t>movimento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parallelo</a:t>
            </a:r>
            <a:r>
              <a:rPr lang="en-GB" dirty="0" smtClean="0">
                <a:latin typeface="+mn-lt"/>
              </a:rPr>
              <a:t> di </a:t>
            </a:r>
            <a:r>
              <a:rPr lang="en-GB" dirty="0" err="1" smtClean="0">
                <a:latin typeface="+mn-lt"/>
              </a:rPr>
              <a:t>una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delle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lastre</a:t>
            </a:r>
            <a:r>
              <a:rPr lang="en-GB" dirty="0" smtClean="0">
                <a:latin typeface="+mn-lt"/>
              </a:rPr>
              <a:t> del </a:t>
            </a:r>
            <a:r>
              <a:rPr lang="en-GB" dirty="0" err="1" smtClean="0">
                <a:latin typeface="+mn-lt"/>
              </a:rPr>
              <a:t>condensatore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causa</a:t>
            </a:r>
            <a:r>
              <a:rPr lang="en-GB" dirty="0" smtClean="0">
                <a:latin typeface="+mn-lt"/>
              </a:rPr>
              <a:t> la </a:t>
            </a:r>
            <a:r>
              <a:rPr lang="en-GB" dirty="0" err="1" smtClean="0">
                <a:latin typeface="+mn-lt"/>
              </a:rPr>
              <a:t>variazione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della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capacità</a:t>
            </a:r>
            <a:r>
              <a:rPr lang="en-GB" dirty="0" smtClean="0">
                <a:latin typeface="+mn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3796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9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TIPI DI ACCELEROMETRI </a:t>
            </a:r>
            <a:r>
              <a:rPr lang="en-US" sz="2900" dirty="0" smtClean="0"/>
              <a:t>- </a:t>
            </a:r>
            <a:r>
              <a:rPr lang="en-US" sz="2900" dirty="0" smtClean="0"/>
              <a:t>MEMS</a:t>
            </a:r>
            <a:endParaRPr lang="el-GR" sz="2900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9</a:t>
            </a:fld>
            <a:endParaRPr lang="el-GR" sz="10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86696" y="841135"/>
            <a:ext cx="7964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SISTEMI MICRO ELETTRO MECCANICI</a:t>
            </a:r>
            <a:endParaRPr lang="it-IT" sz="2000" dirty="0">
              <a:latin typeface="+mj-lt"/>
            </a:endParaRPr>
          </a:p>
        </p:txBody>
      </p:sp>
      <p:pic>
        <p:nvPicPr>
          <p:cNvPr id="27" name="Imagen 198"/>
          <p:cNvPicPr/>
          <p:nvPr/>
        </p:nvPicPr>
        <p:blipFill>
          <a:blip r:embed="rId5"/>
          <a:stretch>
            <a:fillRect/>
          </a:stretch>
        </p:blipFill>
        <p:spPr>
          <a:xfrm>
            <a:off x="1456300" y="3879079"/>
            <a:ext cx="6330847" cy="1577824"/>
          </a:xfrm>
          <a:prstGeom prst="rect">
            <a:avLst/>
          </a:prstGeom>
        </p:spPr>
      </p:pic>
      <p:grpSp>
        <p:nvGrpSpPr>
          <p:cNvPr id="29" name="Grupo 203"/>
          <p:cNvGrpSpPr/>
          <p:nvPr/>
        </p:nvGrpSpPr>
        <p:grpSpPr>
          <a:xfrm>
            <a:off x="1600069" y="5552124"/>
            <a:ext cx="5737381" cy="749634"/>
            <a:chOff x="0" y="0"/>
            <a:chExt cx="5369087" cy="5954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ángulo 199"/>
                <p:cNvSpPr/>
                <p:nvPr/>
              </p:nvSpPr>
              <p:spPr>
                <a:xfrm>
                  <a:off x="0" y="0"/>
                  <a:ext cx="808067" cy="574158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="horz" wrap="square" lIns="91440" tIns="0" rIns="9144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Bef>
                      <a:spcPts val="500"/>
                    </a:spcBef>
                    <a:spcAft>
                      <a:spcPts val="1000"/>
                    </a:spcAft>
                  </a:pPr>
                  <a:r>
                    <a:rPr lang="en-GB" sz="1000" b="1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Casing</a:t>
                  </a:r>
                  <a:endParaRPr lang="it-IT" sz="100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15000"/>
                    </a:lnSpc>
                    <a:spcBef>
                      <a:spcPts val="500"/>
                    </a:spcBef>
                    <a:spcAft>
                      <a:spcPts val="1000"/>
                    </a:spcAft>
                  </a:pPr>
                  <a:r>
                    <a:rPr lang="en-GB" sz="1000" b="1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&lt;1 </a:t>
                  </a:r>
                  <a14:m>
                    <m:oMath xmlns:m="http://schemas.openxmlformats.org/officeDocument/2006/math">
                      <m:r>
                        <a:rPr lang="en-GB" sz="10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𝐜</m:t>
                      </m:r>
                      <m:sSup>
                        <m:sSupPr>
                          <m:ctrlPr>
                            <a:rPr lang="it-IT" sz="10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10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GB" sz="10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it-IT" sz="100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" name="Rectángulo 19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0"/>
                  <a:ext cx="808067" cy="574158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3390"/>
                  </a:stretch>
                </a:blipFill>
                <a:ln w="25400" cap="flat" cmpd="sng" algn="ctr">
                  <a:noFill/>
                  <a:prstDash val="solid"/>
                </a:ln>
                <a:effectLst/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ángulo 200"/>
                <p:cNvSpPr/>
                <p:nvPr/>
              </p:nvSpPr>
              <p:spPr>
                <a:xfrm>
                  <a:off x="1339702" y="0"/>
                  <a:ext cx="807720" cy="574040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="horz" wrap="square" lIns="91440" tIns="0" rIns="9144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Bef>
                      <a:spcPts val="500"/>
                    </a:spcBef>
                    <a:spcAft>
                      <a:spcPts val="1000"/>
                    </a:spcAft>
                  </a:pPr>
                  <a:r>
                    <a:rPr lang="en-GB" sz="1000" b="1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Chip</a:t>
                  </a:r>
                  <a:endParaRPr lang="it-IT" sz="100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15000"/>
                    </a:lnSpc>
                    <a:spcBef>
                      <a:spcPts val="500"/>
                    </a:spcBef>
                    <a:spcAft>
                      <a:spcPts val="1000"/>
                    </a:spcAft>
                  </a:pPr>
                  <a:r>
                    <a:rPr lang="en-GB" sz="1000" b="1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14:m>
                    <m:oMath xmlns:m="http://schemas.openxmlformats.org/officeDocument/2006/math">
                      <m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sz="10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𝐦</m:t>
                      </m:r>
                      <m:sSup>
                        <m:sSupPr>
                          <m:ctrlPr>
                            <a:rPr lang="it-IT" sz="10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10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GB" sz="10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GB" sz="1000" b="1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it-IT" sz="100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1" name="Rectángulo 20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9702" y="0"/>
                  <a:ext cx="807720" cy="57404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3390"/>
                  </a:stretch>
                </a:blipFill>
                <a:ln w="25400" cap="flat" cmpd="sng" algn="ctr">
                  <a:noFill/>
                  <a:prstDash val="solid"/>
                </a:ln>
                <a:effectLst/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ángulo 201"/>
                <p:cNvSpPr/>
                <p:nvPr/>
              </p:nvSpPr>
              <p:spPr>
                <a:xfrm>
                  <a:off x="2838893" y="0"/>
                  <a:ext cx="807720" cy="574040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="horz" wrap="square" lIns="91440" tIns="0" rIns="9144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Bef>
                      <a:spcPts val="500"/>
                    </a:spcBef>
                    <a:spcAft>
                      <a:spcPts val="1000"/>
                    </a:spcAft>
                  </a:pPr>
                  <a:r>
                    <a:rPr lang="en-GB" sz="1000" b="1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Sensor</a:t>
                  </a:r>
                  <a:endParaRPr lang="it-IT" sz="100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15000"/>
                    </a:lnSpc>
                    <a:spcBef>
                      <a:spcPts val="500"/>
                    </a:spcBef>
                    <a:spcAft>
                      <a:spcPts val="1000"/>
                    </a:spcAft>
                  </a:pPr>
                  <a:r>
                    <a:rPr lang="en-GB" sz="1000" b="1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400 </a:t>
                  </a:r>
                  <a:r>
                    <a:rPr lang="en-GB" sz="1000" b="1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Calibri" panose="020F0502020204030204" pitchFamily="34" charset="0"/>
                    </a:rPr>
                    <a:t>µ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it-IT" sz="10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GB" sz="10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𝐦</m:t>
                          </m:r>
                        </m:e>
                        <m:sup>
                          <m:r>
                            <a:rPr lang="en-GB" sz="10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it-IT" sz="100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2" name="Rectángulo 2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8893" y="0"/>
                  <a:ext cx="807720" cy="57404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t="-3390"/>
                  </a:stretch>
                </a:blipFill>
                <a:ln w="25400" cap="flat" cmpd="sng" algn="ctr">
                  <a:noFill/>
                  <a:prstDash val="solid"/>
                </a:ln>
                <a:effectLst/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ectángulo 202"/>
            <p:cNvSpPr/>
            <p:nvPr/>
          </p:nvSpPr>
          <p:spPr>
            <a:xfrm>
              <a:off x="4561367" y="0"/>
              <a:ext cx="807720" cy="59542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0" rIns="9144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n-GB" sz="10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Plates</a:t>
              </a:r>
              <a:endParaRPr lang="it-IT" sz="1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n-GB" sz="10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 </a:t>
              </a:r>
              <a:r>
                <a:rPr lang="en-GB" sz="10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µ</a:t>
              </a:r>
              <a:r>
                <a:rPr lang="en-GB" sz="10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lang="it-IT" sz="1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CasellaDiTesto 1"/>
          <p:cNvSpPr txBox="1"/>
          <p:nvPr/>
        </p:nvSpPr>
        <p:spPr>
          <a:xfrm>
            <a:off x="1456300" y="1563329"/>
            <a:ext cx="666266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+mn-lt"/>
              </a:rPr>
              <a:t>Questa tecnologia è usata per produrre accelerometri, specialmente quelli capacitivi. </a:t>
            </a:r>
            <a:endParaRPr lang="it-IT" dirty="0">
              <a:latin typeface="+mn-lt"/>
            </a:endParaRPr>
          </a:p>
        </p:txBody>
      </p:sp>
      <p:sp>
        <p:nvSpPr>
          <p:cNvPr id="5" name="Rettangolo 4"/>
          <p:cNvSpPr/>
          <p:nvPr/>
        </p:nvSpPr>
        <p:spPr>
          <a:xfrm rot="19538678">
            <a:off x="-464984" y="3018674"/>
            <a:ext cx="528152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 </a:t>
            </a:r>
            <a:r>
              <a:rPr lang="it-IT" sz="2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machines</a:t>
            </a:r>
            <a:endParaRPr lang="it-IT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Rettangolo 38"/>
          <p:cNvSpPr/>
          <p:nvPr/>
        </p:nvSpPr>
        <p:spPr>
          <a:xfrm rot="19538678">
            <a:off x="1360118" y="2934213"/>
            <a:ext cx="528152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Nanotechnology</a:t>
            </a:r>
            <a:endParaRPr lang="it-IT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0" name="Rettangolo 39"/>
          <p:cNvSpPr/>
          <p:nvPr/>
        </p:nvSpPr>
        <p:spPr>
          <a:xfrm rot="19538678">
            <a:off x="3468951" y="2968831"/>
            <a:ext cx="528152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Nanomachines</a:t>
            </a:r>
            <a:endParaRPr lang="it-IT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621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3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DEF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D3F6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Trebuchet MS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DE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D3F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65558</TotalTime>
  <Words>1598</Words>
  <Application>Microsoft Office PowerPoint</Application>
  <PresentationFormat>Presentazione su schermo (4:3)</PresentationFormat>
  <Paragraphs>278</Paragraphs>
  <Slides>22</Slides>
  <Notes>20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22</vt:i4>
      </vt:variant>
    </vt:vector>
  </HeadingPairs>
  <TitlesOfParts>
    <vt:vector size="33" baseType="lpstr">
      <vt:lpstr>ＭＳ Ｐゴシック</vt:lpstr>
      <vt:lpstr>Arial</vt:lpstr>
      <vt:lpstr>Arial Narrow</vt:lpstr>
      <vt:lpstr>Book Antiqua</vt:lpstr>
      <vt:lpstr>Calibri</vt:lpstr>
      <vt:lpstr>Cambria Math</vt:lpstr>
      <vt:lpstr>Times New Roman</vt:lpstr>
      <vt:lpstr>Trebuchet MS</vt:lpstr>
      <vt:lpstr>Wingdings</vt:lpstr>
      <vt:lpstr>Custom Design</vt:lpstr>
      <vt:lpstr>3_Default Design</vt:lpstr>
      <vt:lpstr>Presentazione standard di PowerPoint</vt:lpstr>
      <vt:lpstr>Scopo e agenda dell’Unità 8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tei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circBalance_nodither_ts500_sine_55deg_6sec</dc:title>
  <dc:creator>Michail Sfakiotakis</dc:creator>
  <cp:lastModifiedBy>Bologna Silvia</cp:lastModifiedBy>
  <cp:revision>1828</cp:revision>
  <cp:lastPrinted>2018-01-26T17:11:53Z</cp:lastPrinted>
  <dcterms:created xsi:type="dcterms:W3CDTF">2010-11-09T19:06:29Z</dcterms:created>
  <dcterms:modified xsi:type="dcterms:W3CDTF">2018-06-08T10:19:56Z</dcterms:modified>
</cp:coreProperties>
</file>