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3"/>
  </p:notesMasterIdLst>
  <p:handoutMasterIdLst>
    <p:handoutMasterId r:id="rId24"/>
  </p:handoutMasterIdLst>
  <p:sldIdLst>
    <p:sldId id="549" r:id="rId3"/>
    <p:sldId id="537" r:id="rId4"/>
    <p:sldId id="482" r:id="rId5"/>
    <p:sldId id="560" r:id="rId6"/>
    <p:sldId id="554" r:id="rId7"/>
    <p:sldId id="567" r:id="rId8"/>
    <p:sldId id="566" r:id="rId9"/>
    <p:sldId id="568" r:id="rId10"/>
    <p:sldId id="569" r:id="rId11"/>
    <p:sldId id="565" r:id="rId12"/>
    <p:sldId id="570" r:id="rId13"/>
    <p:sldId id="571" r:id="rId14"/>
    <p:sldId id="572" r:id="rId15"/>
    <p:sldId id="563" r:id="rId16"/>
    <p:sldId id="573" r:id="rId17"/>
    <p:sldId id="574" r:id="rId18"/>
    <p:sldId id="575" r:id="rId19"/>
    <p:sldId id="576" r:id="rId20"/>
    <p:sldId id="577" r:id="rId21"/>
    <p:sldId id="55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65" d="100"/>
          <a:sy n="65" d="100"/>
        </p:scale>
        <p:origin x="1662" y="7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4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5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0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9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1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0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6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8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9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6/6/2018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6/6/2018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6/6/2018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ghto.com/2009/08/multi-protocol-infrared-remote-library.html" TargetMode="External"/><Relationship Id="rId5" Type="http://schemas.openxmlformats.org/officeDocument/2006/relationships/hyperlink" Target="http://www.sbprojects.com/knowledge/ir/index.php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Unità </a:t>
            </a:r>
            <a:r>
              <a:rPr lang="es-ES" sz="3600" b="1" dirty="0"/>
              <a:t>7: </a:t>
            </a:r>
            <a:r>
              <a:rPr lang="es-ES" sz="3600" b="1" dirty="0" smtClean="0"/>
              <a:t>SENSORI A INFRAROSSI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Sensori</a:t>
            </a:r>
            <a:r>
              <a:rPr lang="en-US" dirty="0" smtClean="0"/>
              <a:t> IR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grpSp>
        <p:nvGrpSpPr>
          <p:cNvPr id="28" name="Gruppo 27"/>
          <p:cNvGrpSpPr/>
          <p:nvPr/>
        </p:nvGrpSpPr>
        <p:grpSpPr>
          <a:xfrm>
            <a:off x="195626" y="977025"/>
            <a:ext cx="5140598" cy="2350515"/>
            <a:chOff x="0" y="0"/>
            <a:chExt cx="3254375" cy="1195705"/>
          </a:xfrm>
        </p:grpSpPr>
        <p:pic>
          <p:nvPicPr>
            <p:cNvPr id="29" name="Imagen 5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50"/>
              <a:ext cx="478155" cy="1024255"/>
            </a:xfrm>
            <a:prstGeom prst="rect">
              <a:avLst/>
            </a:prstGeom>
          </p:spPr>
        </p:pic>
        <p:grpSp>
          <p:nvGrpSpPr>
            <p:cNvPr id="30" name="Grupo 62"/>
            <p:cNvGrpSpPr/>
            <p:nvPr/>
          </p:nvGrpSpPr>
          <p:grpSpPr>
            <a:xfrm>
              <a:off x="1543050" y="0"/>
              <a:ext cx="1711325" cy="1137285"/>
              <a:chOff x="0" y="0"/>
              <a:chExt cx="1711650" cy="1137285"/>
            </a:xfrm>
          </p:grpSpPr>
          <p:pic>
            <p:nvPicPr>
              <p:cNvPr id="31" name="Imagen 6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11175" cy="1137285"/>
              </a:xfrm>
              <a:prstGeom prst="rect">
                <a:avLst/>
              </a:prstGeom>
            </p:spPr>
          </p:pic>
          <p:pic>
            <p:nvPicPr>
              <p:cNvPr id="32" name="Imagen 6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135" y="127591"/>
                <a:ext cx="818515" cy="949325"/>
              </a:xfrm>
              <a:prstGeom prst="rect">
                <a:avLst/>
              </a:prstGeom>
            </p:spPr>
          </p:pic>
        </p:grpSp>
      </p:grpSp>
      <p:sp>
        <p:nvSpPr>
          <p:cNvPr id="11" name="CasellaDiTesto 10"/>
          <p:cNvSpPr txBox="1"/>
          <p:nvPr/>
        </p:nvSpPr>
        <p:spPr>
          <a:xfrm>
            <a:off x="5411706" y="944008"/>
            <a:ext cx="327509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OUT </a:t>
            </a:r>
            <a:r>
              <a:rPr lang="en-GB" dirty="0">
                <a:latin typeface="+mn-lt"/>
              </a:rPr>
              <a:t>= </a:t>
            </a:r>
            <a:r>
              <a:rPr lang="en-GB" dirty="0" err="1" smtClean="0">
                <a:latin typeface="+mn-lt"/>
              </a:rPr>
              <a:t>l’output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digitale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quando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 IR </a:t>
            </a:r>
            <a:r>
              <a:rPr lang="en-GB" dirty="0" err="1" smtClean="0">
                <a:latin typeface="+mn-lt"/>
              </a:rPr>
              <a:t>regolata</a:t>
            </a:r>
            <a:r>
              <a:rPr lang="en-GB" dirty="0" smtClean="0">
                <a:latin typeface="+mn-lt"/>
              </a:rPr>
              <a:t> a 38 </a:t>
            </a:r>
            <a:r>
              <a:rPr lang="en-GB" dirty="0">
                <a:latin typeface="+mn-lt"/>
              </a:rPr>
              <a:t>Hz </a:t>
            </a:r>
            <a:r>
              <a:rPr lang="en-GB" dirty="0" err="1" smtClean="0">
                <a:latin typeface="+mn-lt"/>
              </a:rPr>
              <a:t>viene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rilevata</a:t>
            </a: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GND </a:t>
            </a:r>
            <a:r>
              <a:rPr lang="en-GB" dirty="0">
                <a:latin typeface="+mn-lt"/>
              </a:rPr>
              <a:t>= </a:t>
            </a:r>
            <a:r>
              <a:rPr lang="en-GB" dirty="0" smtClean="0">
                <a:latin typeface="+mn-lt"/>
              </a:rPr>
              <a:t>la terra</a:t>
            </a:r>
          </a:p>
          <a:p>
            <a:r>
              <a:rPr lang="en-GB" dirty="0" smtClean="0">
                <a:latin typeface="+mn-lt"/>
              </a:rPr>
              <a:t>VCC </a:t>
            </a:r>
            <a:r>
              <a:rPr lang="en-GB" dirty="0">
                <a:latin typeface="+mn-lt"/>
              </a:rPr>
              <a:t>= </a:t>
            </a:r>
            <a:r>
              <a:rPr lang="en-GB" dirty="0" err="1" smtClean="0">
                <a:latin typeface="+mn-lt"/>
              </a:rPr>
              <a:t>tensione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positiva</a:t>
            </a:r>
            <a:r>
              <a:rPr lang="en-GB" dirty="0" smtClean="0">
                <a:latin typeface="+mn-lt"/>
              </a:rPr>
              <a:t> di +5V.</a:t>
            </a:r>
            <a:endParaRPr lang="it-IT" dirty="0">
              <a:latin typeface="+mn-lt"/>
            </a:endParaRPr>
          </a:p>
        </p:txBody>
      </p:sp>
      <p:grpSp>
        <p:nvGrpSpPr>
          <p:cNvPr id="33" name="Grupo 75"/>
          <p:cNvGrpSpPr/>
          <p:nvPr/>
        </p:nvGrpSpPr>
        <p:grpSpPr>
          <a:xfrm>
            <a:off x="3545460" y="3352454"/>
            <a:ext cx="5003554" cy="3003896"/>
            <a:chOff x="0" y="0"/>
            <a:chExt cx="4768038" cy="2733675"/>
          </a:xfrm>
        </p:grpSpPr>
        <p:pic>
          <p:nvPicPr>
            <p:cNvPr id="34" name="Imagen 6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763" y="0"/>
              <a:ext cx="3343275" cy="2733675"/>
            </a:xfrm>
            <a:prstGeom prst="rect">
              <a:avLst/>
            </a:prstGeom>
          </p:spPr>
        </p:pic>
        <p:sp>
          <p:nvSpPr>
            <p:cNvPr id="35" name="Rectángulo 67"/>
            <p:cNvSpPr/>
            <p:nvPr/>
          </p:nvSpPr>
          <p:spPr>
            <a:xfrm>
              <a:off x="0" y="808074"/>
              <a:ext cx="1360805" cy="3715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IR input light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ángulo 68"/>
            <p:cNvSpPr/>
            <p:nvPr/>
          </p:nvSpPr>
          <p:spPr>
            <a:xfrm>
              <a:off x="85060" y="1488558"/>
              <a:ext cx="1360805" cy="669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Sensor output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2" name="CasellaDiTesto 2051"/>
          <p:cNvSpPr txBox="1"/>
          <p:nvPr/>
        </p:nvSpPr>
        <p:spPr>
          <a:xfrm>
            <a:off x="506009" y="3890392"/>
            <a:ext cx="2715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n-lt"/>
              </a:rPr>
              <a:t>Puoi vedere come sono i raggi e i livelli logici che il sensore genera ogni volta che ne rileva uno.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69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Sensori</a:t>
            </a:r>
            <a:r>
              <a:rPr lang="en-US" dirty="0" smtClean="0"/>
              <a:t> IR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11706" y="944008"/>
            <a:ext cx="327509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 LED a IR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accende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spegne</a:t>
            </a:r>
            <a:r>
              <a:rPr lang="en-GB" dirty="0" smtClean="0">
                <a:latin typeface="+mn-lt"/>
              </a:rPr>
              <a:t> a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frequenza</a:t>
            </a:r>
            <a:r>
              <a:rPr lang="en-GB" dirty="0" smtClean="0">
                <a:latin typeface="+mn-lt"/>
              </a:rPr>
              <a:t> di 38 </a:t>
            </a:r>
            <a:r>
              <a:rPr lang="en-GB" dirty="0">
                <a:latin typeface="+mn-lt"/>
              </a:rPr>
              <a:t>KHz </a:t>
            </a:r>
            <a:r>
              <a:rPr lang="en-GB" dirty="0" smtClean="0">
                <a:latin typeface="+mn-lt"/>
              </a:rPr>
              <a:t>per un </a:t>
            </a:r>
            <a:r>
              <a:rPr lang="en-GB" dirty="0" err="1" smtClean="0">
                <a:latin typeface="+mn-lt"/>
              </a:rPr>
              <a:t>periodo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di 800 </a:t>
            </a:r>
            <a:r>
              <a:rPr lang="en-GB" i="1" dirty="0" err="1">
                <a:latin typeface="+mn-lt"/>
              </a:rPr>
              <a:t>μ</a:t>
            </a:r>
            <a:r>
              <a:rPr lang="en-GB" dirty="0" err="1">
                <a:latin typeface="+mn-lt"/>
              </a:rPr>
              <a:t>m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per </a:t>
            </a:r>
            <a:r>
              <a:rPr lang="en-GB" dirty="0" err="1" smtClean="0">
                <a:latin typeface="+mn-lt"/>
              </a:rPr>
              <a:t>esempio</a:t>
            </a:r>
            <a:r>
              <a:rPr lang="en-GB" dirty="0" smtClean="0">
                <a:latin typeface="+mn-lt"/>
              </a:rPr>
              <a:t>.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raggio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impulso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illumina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rilevatore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genera un </a:t>
            </a:r>
            <a:r>
              <a:rPr lang="en-GB" dirty="0" err="1" smtClean="0">
                <a:latin typeface="+mn-lt"/>
              </a:rPr>
              <a:t>livello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logico</a:t>
            </a:r>
            <a:r>
              <a:rPr lang="en-GB" dirty="0" smtClean="0">
                <a:latin typeface="+mn-lt"/>
              </a:rPr>
              <a:t> di “0”. Poi per un </a:t>
            </a:r>
            <a:r>
              <a:rPr lang="en-GB" dirty="0" err="1" smtClean="0">
                <a:latin typeface="+mn-lt"/>
              </a:rPr>
              <a:t>altro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periodo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di 600 </a:t>
            </a:r>
            <a:r>
              <a:rPr lang="en-GB" i="1" dirty="0" err="1">
                <a:latin typeface="+mn-lt"/>
              </a:rPr>
              <a:t>μ</a:t>
            </a:r>
            <a:r>
              <a:rPr lang="en-GB" dirty="0" err="1">
                <a:latin typeface="+mn-lt"/>
              </a:rPr>
              <a:t>m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trasmissione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viene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interrotta</a:t>
            </a:r>
            <a:r>
              <a:rPr lang="en-GB" dirty="0" smtClean="0">
                <a:latin typeface="+mn-lt"/>
              </a:rPr>
              <a:t>. Il </a:t>
            </a:r>
            <a:r>
              <a:rPr lang="en-GB" dirty="0" err="1" smtClean="0">
                <a:latin typeface="+mn-lt"/>
              </a:rPr>
              <a:t>rilevatore</a:t>
            </a:r>
            <a:r>
              <a:rPr lang="en-GB" dirty="0" smtClean="0">
                <a:latin typeface="+mn-lt"/>
              </a:rPr>
              <a:t> genera un </a:t>
            </a:r>
            <a:r>
              <a:rPr lang="en-GB" dirty="0" err="1" smtClean="0">
                <a:latin typeface="+mn-lt"/>
              </a:rPr>
              <a:t>livello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logico</a:t>
            </a:r>
            <a:r>
              <a:rPr lang="en-GB" dirty="0" smtClean="0">
                <a:latin typeface="+mn-lt"/>
              </a:rPr>
              <a:t> di “1” </a:t>
            </a:r>
            <a:r>
              <a:rPr lang="en-GB" dirty="0" err="1" smtClean="0">
                <a:latin typeface="+mn-lt"/>
              </a:rPr>
              <a:t>sull’output</a:t>
            </a:r>
            <a:r>
              <a:rPr lang="en-GB" dirty="0" smtClean="0">
                <a:latin typeface="+mn-lt"/>
              </a:rPr>
              <a:t>. </a:t>
            </a:r>
            <a:endParaRPr lang="it-IT" dirty="0">
              <a:latin typeface="+mn-lt"/>
            </a:endParaRPr>
          </a:p>
        </p:txBody>
      </p:sp>
      <p:grpSp>
        <p:nvGrpSpPr>
          <p:cNvPr id="33" name="Grupo 75"/>
          <p:cNvGrpSpPr/>
          <p:nvPr/>
        </p:nvGrpSpPr>
        <p:grpSpPr>
          <a:xfrm>
            <a:off x="186926" y="1093874"/>
            <a:ext cx="5003554" cy="3003896"/>
            <a:chOff x="0" y="0"/>
            <a:chExt cx="4768038" cy="2733675"/>
          </a:xfrm>
        </p:grpSpPr>
        <p:pic>
          <p:nvPicPr>
            <p:cNvPr id="34" name="Imagen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763" y="0"/>
              <a:ext cx="3343275" cy="2733675"/>
            </a:xfrm>
            <a:prstGeom prst="rect">
              <a:avLst/>
            </a:prstGeom>
          </p:spPr>
        </p:pic>
        <p:sp>
          <p:nvSpPr>
            <p:cNvPr id="35" name="Rectángulo 67"/>
            <p:cNvSpPr/>
            <p:nvPr/>
          </p:nvSpPr>
          <p:spPr>
            <a:xfrm>
              <a:off x="0" y="808074"/>
              <a:ext cx="1360805" cy="3715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IR input light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ángulo 68"/>
            <p:cNvSpPr/>
            <p:nvPr/>
          </p:nvSpPr>
          <p:spPr>
            <a:xfrm>
              <a:off x="85060" y="1488558"/>
              <a:ext cx="1360805" cy="669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Sensor output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2" name="CasellaDiTesto 2051"/>
          <p:cNvSpPr txBox="1"/>
          <p:nvPr/>
        </p:nvSpPr>
        <p:spPr>
          <a:xfrm>
            <a:off x="1479402" y="4483340"/>
            <a:ext cx="679444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Se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trasmittente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emette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impulso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 IR e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viene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riflesso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oggetto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l’impulso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torna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indietro</a:t>
            </a:r>
            <a:r>
              <a:rPr lang="en-GB" dirty="0" smtClean="0">
                <a:latin typeface="+mn-lt"/>
              </a:rPr>
              <a:t> al </a:t>
            </a:r>
            <a:r>
              <a:rPr lang="en-GB" dirty="0" err="1" smtClean="0">
                <a:latin typeface="+mn-lt"/>
              </a:rPr>
              <a:t>rilevatore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genera un </a:t>
            </a:r>
            <a:r>
              <a:rPr lang="en-GB" dirty="0" err="1" smtClean="0">
                <a:latin typeface="+mn-lt"/>
              </a:rPr>
              <a:t>livello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logico</a:t>
            </a:r>
            <a:r>
              <a:rPr lang="en-GB" dirty="0" smtClean="0">
                <a:latin typeface="+mn-lt"/>
              </a:rPr>
              <a:t> di “0” come output: </a:t>
            </a:r>
            <a:r>
              <a:rPr lang="en-GB" dirty="0" err="1" smtClean="0">
                <a:latin typeface="+mn-lt"/>
              </a:rPr>
              <a:t>oggetto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rilevato</a:t>
            </a:r>
            <a:r>
              <a:rPr lang="en-GB" dirty="0" smtClean="0">
                <a:latin typeface="+mn-lt"/>
              </a:rPr>
              <a:t>. Se non </a:t>
            </a:r>
            <a:r>
              <a:rPr lang="en-GB" dirty="0" err="1" smtClean="0">
                <a:latin typeface="+mn-lt"/>
              </a:rPr>
              <a:t>c’è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oggetto</a:t>
            </a:r>
            <a:r>
              <a:rPr lang="en-GB" dirty="0" smtClean="0">
                <a:latin typeface="+mn-lt"/>
              </a:rPr>
              <a:t> non ci </a:t>
            </a:r>
            <a:r>
              <a:rPr lang="en-GB" dirty="0" err="1" smtClean="0">
                <a:latin typeface="+mn-lt"/>
              </a:rPr>
              <a:t>sarà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riflesso</a:t>
            </a:r>
            <a:r>
              <a:rPr lang="en-GB" dirty="0" smtClean="0">
                <a:latin typeface="+mn-lt"/>
              </a:rPr>
              <a:t>. Il </a:t>
            </a:r>
            <a:r>
              <a:rPr lang="en-GB" dirty="0" err="1" smtClean="0">
                <a:latin typeface="+mn-lt"/>
              </a:rPr>
              <a:t>rilevatore</a:t>
            </a:r>
            <a:r>
              <a:rPr lang="en-GB" dirty="0" smtClean="0">
                <a:latin typeface="+mn-lt"/>
              </a:rPr>
              <a:t> non </a:t>
            </a:r>
            <a:r>
              <a:rPr lang="en-GB" dirty="0" err="1" smtClean="0">
                <a:latin typeface="+mn-lt"/>
              </a:rPr>
              <a:t>riceve</a:t>
            </a:r>
            <a:r>
              <a:rPr lang="en-GB" dirty="0" smtClean="0">
                <a:latin typeface="+mn-lt"/>
              </a:rPr>
              <a:t> un impulse e </a:t>
            </a:r>
            <a:r>
              <a:rPr lang="en-GB" dirty="0" err="1" smtClean="0">
                <a:latin typeface="+mn-lt"/>
              </a:rPr>
              <a:t>nessun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oggetto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rilevato</a:t>
            </a:r>
            <a:r>
              <a:rPr lang="en-GB" dirty="0" smtClean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348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Sensori</a:t>
            </a:r>
            <a:r>
              <a:rPr lang="en-US" dirty="0" smtClean="0"/>
              <a:t> IR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514169" y="2459631"/>
            <a:ext cx="6105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latin typeface="+mn-lt"/>
              </a:rPr>
              <a:t>Dall’altro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lato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immagina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che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l’emittente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sia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opposto</a:t>
            </a:r>
            <a:r>
              <a:rPr lang="en-GB" sz="2000" dirty="0" smtClean="0">
                <a:latin typeface="+mn-lt"/>
              </a:rPr>
              <a:t> al </a:t>
            </a:r>
            <a:r>
              <a:rPr lang="en-GB" sz="2000" dirty="0" err="1" smtClean="0">
                <a:latin typeface="+mn-lt"/>
              </a:rPr>
              <a:t>rilevatore</a:t>
            </a:r>
            <a:r>
              <a:rPr lang="en-GB" sz="2000" dirty="0" smtClean="0">
                <a:latin typeface="+mn-lt"/>
              </a:rPr>
              <a:t>. </a:t>
            </a:r>
          </a:p>
          <a:p>
            <a:pPr algn="just"/>
            <a:r>
              <a:rPr lang="en-GB" sz="2000" dirty="0" err="1" smtClean="0">
                <a:latin typeface="+mn-lt"/>
              </a:rPr>
              <a:t>Già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sappiamo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che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quando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raggio</a:t>
            </a:r>
            <a:r>
              <a:rPr lang="en-GB" sz="2000" dirty="0" smtClean="0">
                <a:latin typeface="+mn-lt"/>
              </a:rPr>
              <a:t> è </a:t>
            </a:r>
            <a:r>
              <a:rPr lang="en-GB" sz="2000" dirty="0" err="1" smtClean="0">
                <a:latin typeface="+mn-lt"/>
              </a:rPr>
              <a:t>emesso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rilevatore</a:t>
            </a:r>
            <a:r>
              <a:rPr lang="en-GB" sz="2000" dirty="0" smtClean="0">
                <a:latin typeface="+mn-lt"/>
              </a:rPr>
              <a:t> genera un </a:t>
            </a:r>
            <a:r>
              <a:rPr lang="en-GB" sz="2000" dirty="0" err="1" smtClean="0">
                <a:latin typeface="+mn-lt"/>
              </a:rPr>
              <a:t>livello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logico</a:t>
            </a:r>
            <a:r>
              <a:rPr lang="en-GB" sz="2000" dirty="0" smtClean="0">
                <a:latin typeface="+mn-lt"/>
              </a:rPr>
              <a:t> di “0”; se non </a:t>
            </a:r>
            <a:r>
              <a:rPr lang="en-GB" sz="2000" dirty="0" err="1" smtClean="0">
                <a:latin typeface="+mn-lt"/>
              </a:rPr>
              <a:t>c’è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raggio</a:t>
            </a:r>
            <a:r>
              <a:rPr lang="en-GB" sz="2000" dirty="0" smtClean="0">
                <a:latin typeface="+mn-lt"/>
              </a:rPr>
              <a:t> genera un </a:t>
            </a:r>
            <a:r>
              <a:rPr lang="en-GB" sz="2000" dirty="0" err="1" smtClean="0">
                <a:latin typeface="+mn-lt"/>
              </a:rPr>
              <a:t>livelo</a:t>
            </a:r>
            <a:r>
              <a:rPr lang="en-GB" sz="2000" dirty="0" smtClean="0">
                <a:latin typeface="+mn-lt"/>
              </a:rPr>
              <a:t> di “1”.</a:t>
            </a:r>
          </a:p>
          <a:p>
            <a:pPr algn="just"/>
            <a:endParaRPr lang="en-GB" sz="2000" dirty="0" smtClean="0">
              <a:latin typeface="+mn-lt"/>
            </a:endParaRPr>
          </a:p>
          <a:p>
            <a:pPr algn="ctr"/>
            <a:r>
              <a:rPr lang="en-GB" sz="2000" b="1" dirty="0" smtClean="0">
                <a:latin typeface="+mn-lt"/>
              </a:rPr>
              <a:t>Si </a:t>
            </a:r>
            <a:r>
              <a:rPr lang="en-GB" sz="2000" b="1" dirty="0" err="1" smtClean="0">
                <a:latin typeface="+mn-lt"/>
              </a:rPr>
              <a:t>stanno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trasmettendo</a:t>
            </a:r>
            <a:r>
              <a:rPr lang="en-GB" sz="2000" b="1" dirty="0" smtClean="0">
                <a:latin typeface="+mn-lt"/>
              </a:rPr>
              <a:t> bit e </a:t>
            </a:r>
            <a:r>
              <a:rPr lang="en-GB" sz="2000" b="1" dirty="0" err="1" smtClean="0">
                <a:latin typeface="+mn-lt"/>
              </a:rPr>
              <a:t>cioè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dati</a:t>
            </a:r>
            <a:r>
              <a:rPr lang="en-GB" sz="2000" b="1" dirty="0" smtClean="0">
                <a:latin typeface="+mn-lt"/>
              </a:rPr>
              <a:t>!</a:t>
            </a:r>
          </a:p>
          <a:p>
            <a:pPr algn="ctr"/>
            <a:r>
              <a:rPr lang="en-GB" sz="2000" b="1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Q</a:t>
            </a:r>
            <a:r>
              <a:rPr lang="it-IT" sz="2000" dirty="0" smtClean="0">
                <a:latin typeface="+mn-lt"/>
              </a:rPr>
              <a:t>uesto è il principio del controllo remoto con infrarossi. 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24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Codifica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4904" y="838584"/>
            <a:ext cx="2855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+mn-lt"/>
              </a:rPr>
              <a:t>UNA APPLICAZIONE PRATICA DI TRASMISSIONE DI BIT DI DATI ATTRAVERSO LA LUCE IR E’ IL CONTROLLO IN REMOTO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94310" y="3666737"/>
            <a:ext cx="729752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preme</a:t>
            </a:r>
            <a:r>
              <a:rPr lang="en-GB" dirty="0" smtClean="0"/>
              <a:t> un </a:t>
            </a:r>
            <a:r>
              <a:rPr lang="en-GB" dirty="0" err="1" smtClean="0"/>
              <a:t>bottone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telecomando</a:t>
            </a:r>
            <a:r>
              <a:rPr lang="en-GB" dirty="0" smtClean="0"/>
              <a:t>,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manda</a:t>
            </a:r>
            <a:r>
              <a:rPr lang="en-GB" dirty="0" smtClean="0"/>
              <a:t> </a:t>
            </a:r>
            <a:r>
              <a:rPr lang="en-GB" dirty="0" err="1" smtClean="0"/>
              <a:t>fuori</a:t>
            </a:r>
            <a:r>
              <a:rPr lang="en-GB" dirty="0" smtClean="0"/>
              <a:t> un </a:t>
            </a:r>
            <a:r>
              <a:rPr lang="en-GB" dirty="0" err="1" smtClean="0"/>
              <a:t>fascio</a:t>
            </a:r>
            <a:r>
              <a:rPr lang="en-GB" dirty="0" smtClean="0"/>
              <a:t> di </a:t>
            </a:r>
            <a:r>
              <a:rPr lang="en-GB" dirty="0" err="1" smtClean="0"/>
              <a:t>impulsi</a:t>
            </a:r>
            <a:r>
              <a:rPr lang="en-GB" dirty="0" smtClean="0"/>
              <a:t> </a:t>
            </a:r>
            <a:r>
              <a:rPr lang="en-GB" dirty="0" smtClean="0"/>
              <a:t>di </a:t>
            </a:r>
            <a:r>
              <a:rPr lang="en-GB" dirty="0" err="1" smtClean="0"/>
              <a:t>luce</a:t>
            </a:r>
            <a:r>
              <a:rPr lang="en-GB" dirty="0" smtClean="0"/>
              <a:t> IR. </a:t>
            </a:r>
            <a:r>
              <a:rPr lang="en-GB" dirty="0" err="1" smtClean="0"/>
              <a:t>Ciascun</a:t>
            </a:r>
            <a:r>
              <a:rPr lang="en-GB" dirty="0" smtClean="0"/>
              <a:t> </a:t>
            </a:r>
            <a:r>
              <a:rPr lang="en-GB" dirty="0" err="1" smtClean="0"/>
              <a:t>pulsante</a:t>
            </a:r>
            <a:r>
              <a:rPr lang="en-GB" dirty="0" smtClean="0"/>
              <a:t> ha un </a:t>
            </a:r>
            <a:r>
              <a:rPr lang="en-GB" dirty="0" err="1" smtClean="0"/>
              <a:t>unico</a:t>
            </a:r>
            <a:r>
              <a:rPr lang="en-GB" dirty="0" smtClean="0"/>
              <a:t> </a:t>
            </a:r>
            <a:r>
              <a:rPr lang="en-GB" dirty="0" err="1" smtClean="0"/>
              <a:t>codice</a:t>
            </a:r>
            <a:r>
              <a:rPr lang="en-GB" dirty="0" smtClean="0"/>
              <a:t> </a:t>
            </a:r>
            <a:r>
              <a:rPr lang="en-GB" dirty="0" err="1" smtClean="0"/>
              <a:t>binario</a:t>
            </a:r>
            <a:r>
              <a:rPr lang="en-GB" dirty="0" smtClean="0"/>
              <a:t>.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impulsi</a:t>
            </a:r>
            <a:r>
              <a:rPr lang="en-GB" dirty="0" smtClean="0"/>
              <a:t> di </a:t>
            </a:r>
            <a:r>
              <a:rPr lang="en-GB" dirty="0" err="1" smtClean="0"/>
              <a:t>luce</a:t>
            </a:r>
            <a:r>
              <a:rPr lang="en-GB" dirty="0" smtClean="0"/>
              <a:t> IR </a:t>
            </a:r>
            <a:r>
              <a:rPr lang="en-GB" dirty="0" err="1" smtClean="0"/>
              <a:t>vengono</a:t>
            </a:r>
            <a:r>
              <a:rPr lang="en-GB" dirty="0" smtClean="0"/>
              <a:t> </a:t>
            </a:r>
            <a:r>
              <a:rPr lang="en-GB" dirty="0" err="1" smtClean="0"/>
              <a:t>codificati</a:t>
            </a:r>
            <a:r>
              <a:rPr lang="en-GB" dirty="0" smtClean="0"/>
              <a:t> dal device </a:t>
            </a:r>
            <a:r>
              <a:rPr lang="en-GB" dirty="0" err="1" smtClean="0"/>
              <a:t>ricevente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riconosce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codice</a:t>
            </a:r>
            <a:r>
              <a:rPr lang="en-GB" dirty="0" smtClean="0"/>
              <a:t>, lo </a:t>
            </a:r>
            <a:r>
              <a:rPr lang="en-GB" dirty="0" err="1" smtClean="0"/>
              <a:t>decodifica</a:t>
            </a:r>
            <a:r>
              <a:rPr lang="en-GB" dirty="0" smtClean="0"/>
              <a:t> e lo </a:t>
            </a:r>
            <a:r>
              <a:rPr lang="en-GB" dirty="0" err="1" smtClean="0"/>
              <a:t>converte</a:t>
            </a:r>
            <a:r>
              <a:rPr lang="en-GB" dirty="0" smtClean="0"/>
              <a:t> </a:t>
            </a:r>
            <a:r>
              <a:rPr lang="en-GB" dirty="0" err="1" smtClean="0"/>
              <a:t>all’originario</a:t>
            </a:r>
            <a:r>
              <a:rPr lang="en-GB" dirty="0" smtClean="0"/>
              <a:t> </a:t>
            </a:r>
            <a:r>
              <a:rPr lang="en-GB" dirty="0" err="1" smtClean="0"/>
              <a:t>codice</a:t>
            </a:r>
            <a:r>
              <a:rPr lang="en-GB" dirty="0" smtClean="0"/>
              <a:t> </a:t>
            </a:r>
            <a:r>
              <a:rPr lang="en-GB" dirty="0" err="1" smtClean="0"/>
              <a:t>binario</a:t>
            </a:r>
            <a:r>
              <a:rPr lang="en-GB" dirty="0" smtClean="0"/>
              <a:t>. </a:t>
            </a:r>
          </a:p>
        </p:txBody>
      </p:sp>
      <p:sp>
        <p:nvSpPr>
          <p:cNvPr id="5" name="AutoShape 2" descr="Risultati immagini per televisione"/>
          <p:cNvSpPr>
            <a:spLocks noChangeAspect="1" noChangeArrowheads="1"/>
          </p:cNvSpPr>
          <p:nvPr/>
        </p:nvSpPr>
        <p:spPr bwMode="auto">
          <a:xfrm>
            <a:off x="3847725" y="1108692"/>
            <a:ext cx="2454890" cy="24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Risultati immagini per televis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8919"/>
            <a:ext cx="2381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Codifica</a:t>
            </a:r>
            <a:r>
              <a:rPr lang="en-US" dirty="0" smtClean="0"/>
              <a:t>       </a:t>
            </a:r>
            <a:r>
              <a:rPr lang="en-US" sz="2800" dirty="0" smtClean="0"/>
              <a:t>(“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nostro</a:t>
            </a:r>
            <a:r>
              <a:rPr lang="en-US" sz="2800" dirty="0" smtClean="0"/>
              <a:t>” </a:t>
            </a:r>
            <a:r>
              <a:rPr lang="en-US" sz="2800" dirty="0" err="1" smtClean="0"/>
              <a:t>protocollo</a:t>
            </a:r>
            <a:r>
              <a:rPr lang="en-US" sz="2800" dirty="0" smtClean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8" name="Rettangolo 7"/>
          <p:cNvSpPr/>
          <p:nvPr/>
        </p:nvSpPr>
        <p:spPr>
          <a:xfrm>
            <a:off x="266619" y="5047004"/>
            <a:ext cx="76078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n-lt"/>
              </a:rPr>
              <a:t>A </a:t>
            </a:r>
            <a:r>
              <a:rPr lang="en-GB" dirty="0" err="1" smtClean="0">
                <a:latin typeface="+mn-lt"/>
              </a:rPr>
              <a:t>intervalli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fissi</a:t>
            </a:r>
            <a:r>
              <a:rPr lang="en-GB" dirty="0" smtClean="0">
                <a:latin typeface="+mn-lt"/>
              </a:rPr>
              <a:t> (+) di </a:t>
            </a:r>
            <a:r>
              <a:rPr lang="en-GB" dirty="0">
                <a:latin typeface="+mn-lt"/>
              </a:rPr>
              <a:t>1 </a:t>
            </a:r>
            <a:r>
              <a:rPr lang="en-GB" dirty="0" err="1">
                <a:latin typeface="+mn-lt"/>
              </a:rPr>
              <a:t>mS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per </a:t>
            </a:r>
            <a:r>
              <a:rPr lang="en-GB" dirty="0" err="1" smtClean="0">
                <a:latin typeface="+mn-lt"/>
              </a:rPr>
              <a:t>esempio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raggi</a:t>
            </a:r>
            <a:r>
              <a:rPr lang="en-GB" dirty="0" smtClean="0">
                <a:latin typeface="+mn-lt"/>
              </a:rPr>
              <a:t> a 38 </a:t>
            </a:r>
            <a:r>
              <a:rPr lang="en-GB" dirty="0">
                <a:latin typeface="+mn-lt"/>
              </a:rPr>
              <a:t>Hz </a:t>
            </a:r>
            <a:r>
              <a:rPr lang="en-GB" dirty="0" smtClean="0">
                <a:latin typeface="+mn-lt"/>
              </a:rPr>
              <a:t>di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 IR </a:t>
            </a:r>
            <a:r>
              <a:rPr lang="en-GB" dirty="0" err="1" smtClean="0">
                <a:latin typeface="+mn-lt"/>
              </a:rPr>
              <a:t>sono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trasmessi</a:t>
            </a:r>
            <a:r>
              <a:rPr lang="en-GB" dirty="0" smtClean="0">
                <a:latin typeface="+mn-lt"/>
              </a:rPr>
              <a:t> o no. </a:t>
            </a:r>
            <a:r>
              <a:rPr lang="en-GB" dirty="0" smtClean="0">
                <a:latin typeface="+mn-lt"/>
              </a:rPr>
              <a:t>Durante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stesso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>
                <a:latin typeface="+mn-lt"/>
              </a:rPr>
              <a:t>periodo</a:t>
            </a:r>
            <a:r>
              <a:rPr lang="en-GB" dirty="0">
                <a:latin typeface="+mn-lt"/>
              </a:rPr>
              <a:t> di tempo di 1 </a:t>
            </a:r>
            <a:r>
              <a:rPr lang="en-GB" dirty="0" err="1">
                <a:latin typeface="+mn-lt"/>
              </a:rPr>
              <a:t>mS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leggi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il</a:t>
            </a:r>
            <a:r>
              <a:rPr lang="en-GB" dirty="0">
                <a:latin typeface="+mn-lt"/>
              </a:rPr>
              <a:t> pin del </a:t>
            </a:r>
            <a:r>
              <a:rPr lang="en-GB" dirty="0" err="1">
                <a:latin typeface="+mn-lt"/>
              </a:rPr>
              <a:t>rilevatore</a:t>
            </a:r>
            <a:r>
              <a:rPr lang="en-GB" dirty="0">
                <a:latin typeface="+mn-lt"/>
              </a:rPr>
              <a:t>: </a:t>
            </a:r>
            <a:r>
              <a:rPr lang="en-GB" dirty="0" err="1">
                <a:latin typeface="+mn-lt"/>
              </a:rPr>
              <a:t>sarà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su</a:t>
            </a:r>
            <a:r>
              <a:rPr lang="en-GB" dirty="0">
                <a:latin typeface="+mn-lt"/>
              </a:rPr>
              <a:t> “0” se </a:t>
            </a:r>
            <a:r>
              <a:rPr lang="en-GB" dirty="0" err="1">
                <a:latin typeface="+mn-lt"/>
              </a:rPr>
              <a:t>il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raggio</a:t>
            </a:r>
            <a:r>
              <a:rPr lang="en-GB" dirty="0">
                <a:latin typeface="+mn-lt"/>
              </a:rPr>
              <a:t> è </a:t>
            </a:r>
            <a:r>
              <a:rPr lang="en-GB" dirty="0" err="1">
                <a:latin typeface="+mn-lt"/>
              </a:rPr>
              <a:t>stato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ricevuto</a:t>
            </a:r>
            <a:r>
              <a:rPr lang="en-GB" dirty="0">
                <a:latin typeface="+mn-lt"/>
              </a:rPr>
              <a:t>, “1” se non è </a:t>
            </a:r>
            <a:r>
              <a:rPr lang="en-GB" dirty="0" err="1">
                <a:latin typeface="+mn-lt"/>
              </a:rPr>
              <a:t>stato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ricevuto</a:t>
            </a:r>
            <a:r>
              <a:rPr lang="en-GB" dirty="0">
                <a:latin typeface="+mn-lt"/>
              </a:rPr>
              <a:t>. </a:t>
            </a:r>
            <a:endParaRPr lang="it-IT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2736" y="820224"/>
            <a:ext cx="3937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+mn-lt"/>
              </a:rPr>
              <a:t>Come codifichiamo o moduliamo la luce IR per trasmettere o ricevere codici binari?</a:t>
            </a:r>
            <a:endParaRPr lang="it-IT" sz="2000" b="1" dirty="0">
              <a:latin typeface="+mn-lt"/>
            </a:endParaRPr>
          </a:p>
        </p:txBody>
      </p:sp>
      <p:grpSp>
        <p:nvGrpSpPr>
          <p:cNvPr id="13" name="Grupo 76"/>
          <p:cNvGrpSpPr/>
          <p:nvPr/>
        </p:nvGrpSpPr>
        <p:grpSpPr>
          <a:xfrm>
            <a:off x="2398688" y="1556247"/>
            <a:ext cx="5977247" cy="2063659"/>
            <a:chOff x="0" y="0"/>
            <a:chExt cx="5049579" cy="1647825"/>
          </a:xfrm>
        </p:grpSpPr>
        <p:pic>
          <p:nvPicPr>
            <p:cNvPr id="14" name="Imagen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79" y="0"/>
              <a:ext cx="3848100" cy="1647825"/>
            </a:xfrm>
            <a:prstGeom prst="rect">
              <a:avLst/>
            </a:prstGeom>
          </p:spPr>
        </p:pic>
        <p:sp>
          <p:nvSpPr>
            <p:cNvPr id="15" name="Rectángulo 73"/>
            <p:cNvSpPr/>
            <p:nvPr/>
          </p:nvSpPr>
          <p:spPr>
            <a:xfrm>
              <a:off x="53162" y="287079"/>
              <a:ext cx="1360805" cy="3715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Beams emitted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74"/>
            <p:cNvSpPr/>
            <p:nvPr/>
          </p:nvSpPr>
          <p:spPr>
            <a:xfrm>
              <a:off x="0" y="956930"/>
              <a:ext cx="1360805" cy="6692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Detector output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1182081" y="3780000"/>
            <a:ext cx="750471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……per esempio se vuoi trasmettere il codice binario a 8bit </a:t>
            </a:r>
            <a:r>
              <a:rPr lang="en-GB" dirty="0" smtClean="0">
                <a:latin typeface="+mn-lt"/>
              </a:rPr>
              <a:t>10110001</a:t>
            </a:r>
            <a:r>
              <a:rPr lang="en-GB" dirty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tutto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ciò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devi</a:t>
            </a:r>
            <a:r>
              <a:rPr lang="en-GB" dirty="0" smtClean="0">
                <a:latin typeface="+mn-lt"/>
              </a:rPr>
              <a:t> fare è </a:t>
            </a:r>
            <a:r>
              <a:rPr lang="en-GB" dirty="0" err="1" smtClean="0">
                <a:latin typeface="+mn-lt"/>
              </a:rPr>
              <a:t>generare</a:t>
            </a:r>
            <a:r>
              <a:rPr lang="en-GB" dirty="0" smtClean="0">
                <a:latin typeface="+mn-lt"/>
              </a:rPr>
              <a:t> o non </a:t>
            </a:r>
            <a:r>
              <a:rPr lang="en-GB" dirty="0" err="1" smtClean="0">
                <a:latin typeface="+mn-lt"/>
              </a:rPr>
              <a:t>generare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serie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fasci</a:t>
            </a:r>
            <a:r>
              <a:rPr lang="en-GB" dirty="0" smtClean="0">
                <a:latin typeface="+mn-lt"/>
              </a:rPr>
              <a:t> con </a:t>
            </a:r>
            <a:r>
              <a:rPr lang="en-GB" dirty="0" err="1" smtClean="0">
                <a:latin typeface="+mn-lt"/>
              </a:rPr>
              <a:t>l’emittente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 LED per </a:t>
            </a:r>
            <a:r>
              <a:rPr lang="en-GB" dirty="0" err="1" smtClean="0">
                <a:latin typeface="+mn-lt"/>
              </a:rPr>
              <a:t>l’unità</a:t>
            </a:r>
            <a:r>
              <a:rPr lang="en-GB" dirty="0" smtClean="0">
                <a:latin typeface="+mn-lt"/>
              </a:rPr>
              <a:t> di tempo t.</a:t>
            </a:r>
          </a:p>
        </p:txBody>
      </p:sp>
    </p:spTree>
    <p:extLst>
      <p:ext uri="{BB962C8B-B14F-4D97-AF65-F5344CB8AC3E}">
        <p14:creationId xmlns:p14="http://schemas.microsoft.com/office/powerpoint/2010/main" val="13648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Codifica</a:t>
            </a:r>
            <a:r>
              <a:rPr lang="en-US" dirty="0" smtClean="0"/>
              <a:t>         </a:t>
            </a:r>
            <a:r>
              <a:rPr lang="en-US" sz="2800" dirty="0" smtClean="0"/>
              <a:t>(“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nostro</a:t>
            </a:r>
            <a:r>
              <a:rPr lang="en-US" sz="2800" dirty="0" smtClean="0"/>
              <a:t>” </a:t>
            </a:r>
            <a:r>
              <a:rPr lang="en-US" sz="2800" dirty="0" err="1" smtClean="0"/>
              <a:t>protocollo</a:t>
            </a:r>
            <a:r>
              <a:rPr lang="en-US" sz="2800" dirty="0" smtClean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4392" y="1328056"/>
            <a:ext cx="75047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000" b="1" dirty="0" smtClean="0">
                <a:latin typeface="+mn-lt"/>
              </a:rPr>
              <a:t>Come </a:t>
            </a:r>
            <a:r>
              <a:rPr lang="en-GB" sz="2000" b="1" dirty="0" err="1" smtClean="0">
                <a:latin typeface="+mn-lt"/>
              </a:rPr>
              <a:t>si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può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distinguere</a:t>
            </a:r>
            <a:r>
              <a:rPr lang="en-GB" sz="2000" b="1" dirty="0" smtClean="0">
                <a:latin typeface="+mn-lt"/>
              </a:rPr>
              <a:t> un </a:t>
            </a:r>
            <a:r>
              <a:rPr lang="en-GB" sz="2000" b="1" dirty="0" err="1" smtClean="0">
                <a:latin typeface="+mn-lt"/>
              </a:rPr>
              <a:t>codice</a:t>
            </a:r>
            <a:r>
              <a:rPr lang="en-GB" sz="2000" b="1" dirty="0" smtClean="0">
                <a:latin typeface="+mn-lt"/>
              </a:rPr>
              <a:t> da un </a:t>
            </a:r>
            <a:r>
              <a:rPr lang="en-GB" sz="2000" b="1" dirty="0" err="1" smtClean="0">
                <a:latin typeface="+mn-lt"/>
              </a:rPr>
              <a:t>altro</a:t>
            </a:r>
            <a:r>
              <a:rPr lang="en-GB" sz="2000" b="1" dirty="0" smtClean="0">
                <a:latin typeface="+mn-lt"/>
              </a:rPr>
              <a:t>? È </a:t>
            </a:r>
            <a:r>
              <a:rPr lang="en-GB" sz="2000" b="1" dirty="0" err="1" smtClean="0">
                <a:latin typeface="+mn-lt"/>
              </a:rPr>
              <a:t>importante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ricordare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che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quando</a:t>
            </a:r>
            <a:r>
              <a:rPr lang="en-GB" sz="2000" b="1" dirty="0" smtClean="0">
                <a:latin typeface="+mn-lt"/>
              </a:rPr>
              <a:t> un </a:t>
            </a:r>
            <a:r>
              <a:rPr lang="en-GB" sz="2000" b="1" dirty="0" err="1" smtClean="0">
                <a:latin typeface="+mn-lt"/>
              </a:rPr>
              <a:t>codice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termina</a:t>
            </a:r>
            <a:r>
              <a:rPr lang="en-GB" sz="2000" b="1" dirty="0" smtClean="0">
                <a:latin typeface="+mn-lt"/>
              </a:rPr>
              <a:t>, </a:t>
            </a:r>
            <a:r>
              <a:rPr lang="en-GB" sz="2000" b="1" dirty="0" err="1" smtClean="0">
                <a:latin typeface="+mn-lt"/>
              </a:rPr>
              <a:t>il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successivo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comincia</a:t>
            </a:r>
            <a:r>
              <a:rPr lang="en-GB" sz="2000" b="1" dirty="0" smtClean="0">
                <a:latin typeface="+mn-lt"/>
              </a:rPr>
              <a:t> con lo </a:t>
            </a:r>
            <a:r>
              <a:rPr lang="en-GB" sz="2000" b="1" dirty="0" err="1" smtClean="0">
                <a:latin typeface="+mn-lt"/>
              </a:rPr>
              <a:t>stesso</a:t>
            </a:r>
            <a:r>
              <a:rPr lang="en-GB" sz="2000" b="1" dirty="0" smtClean="0">
                <a:latin typeface="+mn-lt"/>
              </a:rPr>
              <a:t> bit. Se un </a:t>
            </a:r>
            <a:r>
              <a:rPr lang="en-GB" sz="2000" b="1" dirty="0" err="1" smtClean="0">
                <a:latin typeface="+mn-lt"/>
              </a:rPr>
              <a:t>codice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termina</a:t>
            </a:r>
            <a:r>
              <a:rPr lang="en-GB" sz="2000" b="1" dirty="0" smtClean="0">
                <a:latin typeface="+mn-lt"/>
              </a:rPr>
              <a:t> con “1”, </a:t>
            </a:r>
            <a:r>
              <a:rPr lang="en-GB" sz="2000" b="1" dirty="0" err="1" smtClean="0">
                <a:latin typeface="+mn-lt"/>
              </a:rPr>
              <a:t>il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successivo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comincerà</a:t>
            </a:r>
            <a:r>
              <a:rPr lang="en-GB" sz="2000" b="1" dirty="0" smtClean="0">
                <a:latin typeface="+mn-lt"/>
              </a:rPr>
              <a:t> con “1”.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it-IT" sz="2000" b="1" dirty="0"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000" b="1" dirty="0" smtClean="0">
                <a:latin typeface="+mn-lt"/>
              </a:rPr>
              <a:t>Due bit </a:t>
            </a:r>
            <a:r>
              <a:rPr lang="en-GB" sz="2000" b="1" dirty="0" err="1" smtClean="0">
                <a:latin typeface="+mn-lt"/>
              </a:rPr>
              <a:t>vengono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ricevuti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uno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dopo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l’altro</a:t>
            </a:r>
            <a:r>
              <a:rPr lang="en-GB" sz="2000" b="1" dirty="0" smtClean="0">
                <a:latin typeface="+mn-lt"/>
              </a:rPr>
              <a:t> e </a:t>
            </a:r>
            <a:r>
              <a:rPr lang="en-GB" sz="2000" b="1" dirty="0" err="1" smtClean="0">
                <a:latin typeface="+mn-lt"/>
              </a:rPr>
              <a:t>hanno</a:t>
            </a:r>
            <a:r>
              <a:rPr lang="en-GB" sz="2000" b="1" dirty="0" smtClean="0">
                <a:latin typeface="+mn-lt"/>
              </a:rPr>
              <a:t> lo </a:t>
            </a:r>
            <a:r>
              <a:rPr lang="en-GB" sz="2000" b="1" dirty="0" err="1" smtClean="0">
                <a:latin typeface="+mn-lt"/>
              </a:rPr>
              <a:t>stesso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valore</a:t>
            </a:r>
            <a:r>
              <a:rPr lang="en-GB" sz="2000" b="1" dirty="0" smtClean="0">
                <a:latin typeface="+mn-lt"/>
              </a:rPr>
              <a:t> di “1” o “0”. </a:t>
            </a:r>
            <a:r>
              <a:rPr lang="en-GB" sz="2000" b="1" dirty="0" err="1" smtClean="0">
                <a:latin typeface="+mn-lt"/>
              </a:rPr>
              <a:t>L’uotput</a:t>
            </a:r>
            <a:r>
              <a:rPr lang="en-GB" sz="2000" b="1" dirty="0" smtClean="0">
                <a:latin typeface="+mn-lt"/>
              </a:rPr>
              <a:t> del </a:t>
            </a:r>
            <a:r>
              <a:rPr lang="en-GB" sz="2000" b="1" dirty="0" err="1" smtClean="0">
                <a:latin typeface="+mn-lt"/>
              </a:rPr>
              <a:t>rilevatore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viene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letto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nel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periodo</a:t>
            </a:r>
            <a:r>
              <a:rPr lang="en-GB" sz="2000" b="1" dirty="0" smtClean="0">
                <a:latin typeface="+mn-lt"/>
              </a:rPr>
              <a:t> t, ma se </a:t>
            </a:r>
            <a:r>
              <a:rPr lang="en-GB" sz="2000" b="1" dirty="0" err="1" smtClean="0">
                <a:latin typeface="+mn-lt"/>
              </a:rPr>
              <a:t>questi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sono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leggermente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asincroni</a:t>
            </a:r>
            <a:r>
              <a:rPr lang="en-GB" sz="2000" b="1" dirty="0" smtClean="0">
                <a:latin typeface="+mn-lt"/>
              </a:rPr>
              <a:t>, come </a:t>
            </a:r>
            <a:r>
              <a:rPr lang="en-GB" sz="2000" b="1" dirty="0" err="1" smtClean="0">
                <a:latin typeface="+mn-lt"/>
              </a:rPr>
              <a:t>si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può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distinguere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tra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il</a:t>
            </a:r>
            <a:r>
              <a:rPr lang="en-GB" sz="2000" b="1" dirty="0" smtClean="0">
                <a:latin typeface="+mn-lt"/>
              </a:rPr>
              <a:t> bit </a:t>
            </a:r>
            <a:r>
              <a:rPr lang="en-GB" sz="2000" b="1" dirty="0" err="1" smtClean="0">
                <a:latin typeface="+mn-lt"/>
              </a:rPr>
              <a:t>precedente</a:t>
            </a:r>
            <a:r>
              <a:rPr lang="en-GB" sz="2000" b="1" dirty="0" smtClean="0">
                <a:latin typeface="+mn-lt"/>
              </a:rPr>
              <a:t> e </a:t>
            </a:r>
            <a:r>
              <a:rPr lang="en-GB" sz="2000" b="1" dirty="0" err="1" smtClean="0">
                <a:latin typeface="+mn-lt"/>
              </a:rPr>
              <a:t>quello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successivo</a:t>
            </a:r>
            <a:r>
              <a:rPr lang="en-GB" sz="2000" b="1" dirty="0" smtClean="0">
                <a:latin typeface="+mn-lt"/>
              </a:rPr>
              <a:t>?</a:t>
            </a:r>
            <a:endParaRPr lang="it-IT" sz="2000" b="1" dirty="0">
              <a:latin typeface="+mn-lt"/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66751" y="5256452"/>
            <a:ext cx="42475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….’il nostro’ protocollo….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1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Codifica</a:t>
            </a:r>
            <a:r>
              <a:rPr lang="en-US" dirty="0" smtClean="0"/>
              <a:t>         </a:t>
            </a:r>
            <a:r>
              <a:rPr lang="en-US" sz="2800" dirty="0" smtClean="0"/>
              <a:t>(“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nostro</a:t>
            </a:r>
            <a:r>
              <a:rPr lang="en-US" sz="2800" dirty="0" smtClean="0"/>
              <a:t>” </a:t>
            </a:r>
            <a:r>
              <a:rPr lang="en-US" sz="2800" dirty="0" err="1" smtClean="0"/>
              <a:t>protocollo</a:t>
            </a:r>
            <a:r>
              <a:rPr lang="en-US" sz="2800" dirty="0" smtClean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53271" y="940755"/>
            <a:ext cx="35487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 smtClean="0">
                <a:latin typeface="+mn-lt"/>
              </a:rPr>
              <a:t>Ora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può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vedere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trasmettere</a:t>
            </a:r>
            <a:r>
              <a:rPr lang="en-GB" dirty="0" smtClean="0">
                <a:latin typeface="+mn-lt"/>
              </a:rPr>
              <a:t> un bit a “0” o “1” non è solo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questione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mandare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fascio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. </a:t>
            </a:r>
          </a:p>
          <a:p>
            <a:pPr algn="just"/>
            <a:r>
              <a:rPr lang="en-GB" dirty="0" smtClean="0">
                <a:latin typeface="+mn-lt"/>
              </a:rPr>
              <a:t>Il </a:t>
            </a:r>
            <a:r>
              <a:rPr lang="en-GB" dirty="0" err="1" smtClean="0">
                <a:latin typeface="+mn-lt"/>
              </a:rPr>
              <a:t>fascio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deve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durare</a:t>
            </a:r>
            <a:r>
              <a:rPr lang="en-GB" dirty="0" smtClean="0">
                <a:latin typeface="+mn-lt"/>
              </a:rPr>
              <a:t> per un </a:t>
            </a:r>
            <a:r>
              <a:rPr lang="en-GB" dirty="0" err="1" smtClean="0">
                <a:latin typeface="+mn-lt"/>
              </a:rPr>
              <a:t>certo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periodo</a:t>
            </a:r>
            <a:r>
              <a:rPr lang="en-GB" dirty="0" smtClean="0">
                <a:latin typeface="+mn-lt"/>
              </a:rPr>
              <a:t> di tempo (</a:t>
            </a:r>
            <a:r>
              <a:rPr lang="en-GB" dirty="0">
                <a:latin typeface="+mn-lt"/>
              </a:rPr>
              <a:t>600</a:t>
            </a:r>
            <a:r>
              <a:rPr lang="en-GB" i="1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μ</a:t>
            </a:r>
            <a:r>
              <a:rPr lang="en-GB" dirty="0" err="1">
                <a:latin typeface="+mn-lt"/>
              </a:rPr>
              <a:t>m</a:t>
            </a:r>
            <a:r>
              <a:rPr lang="en-GB" dirty="0">
                <a:latin typeface="+mn-lt"/>
              </a:rPr>
              <a:t> or 1,200 </a:t>
            </a:r>
            <a:r>
              <a:rPr lang="en-GB" i="1" dirty="0" err="1">
                <a:latin typeface="+mn-lt"/>
              </a:rPr>
              <a:t>μ</a:t>
            </a:r>
            <a:r>
              <a:rPr lang="en-GB" dirty="0" err="1">
                <a:latin typeface="+mn-lt"/>
              </a:rPr>
              <a:t>m</a:t>
            </a:r>
            <a:r>
              <a:rPr lang="en-GB" dirty="0">
                <a:latin typeface="+mn-lt"/>
              </a:rPr>
              <a:t>) </a:t>
            </a:r>
            <a:r>
              <a:rPr lang="en-GB" dirty="0" smtClean="0">
                <a:latin typeface="+mn-lt"/>
              </a:rPr>
              <a:t>e, in </a:t>
            </a:r>
            <a:r>
              <a:rPr lang="en-GB" dirty="0" err="1" smtClean="0">
                <a:latin typeface="+mn-lt"/>
              </a:rPr>
              <a:t>aggiunta</a:t>
            </a:r>
            <a:r>
              <a:rPr lang="en-GB" dirty="0" smtClean="0">
                <a:latin typeface="+mn-lt"/>
              </a:rPr>
              <a:t> a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deve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essere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seguito</a:t>
            </a:r>
            <a:r>
              <a:rPr lang="en-GB" dirty="0" smtClean="0">
                <a:latin typeface="+mn-lt"/>
              </a:rPr>
              <a:t> da </a:t>
            </a:r>
            <a:r>
              <a:rPr lang="en-GB" dirty="0" err="1" smtClean="0">
                <a:latin typeface="+mn-lt"/>
              </a:rPr>
              <a:t>uno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spazio</a:t>
            </a:r>
            <a:r>
              <a:rPr lang="en-GB" dirty="0" smtClean="0">
                <a:latin typeface="+mn-lt"/>
              </a:rPr>
              <a:t>  di 600</a:t>
            </a:r>
            <a:r>
              <a:rPr lang="en-GB" i="1" dirty="0" smtClean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μ</a:t>
            </a:r>
            <a:r>
              <a:rPr lang="en-GB" dirty="0" err="1">
                <a:latin typeface="+mn-lt"/>
              </a:rPr>
              <a:t>m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per </a:t>
            </a:r>
            <a:r>
              <a:rPr lang="en-GB" dirty="0" err="1" smtClean="0">
                <a:latin typeface="+mn-lt"/>
              </a:rPr>
              <a:t>esempio</a:t>
            </a:r>
            <a:r>
              <a:rPr lang="en-GB" dirty="0" smtClean="0">
                <a:latin typeface="+mn-lt"/>
              </a:rPr>
              <a:t>.</a:t>
            </a:r>
            <a:endParaRPr lang="it-IT" dirty="0">
              <a:latin typeface="+mn-lt"/>
            </a:endParaRPr>
          </a:p>
          <a:p>
            <a:pPr algn="just"/>
            <a:endParaRPr lang="it-IT" dirty="0"/>
          </a:p>
        </p:txBody>
      </p:sp>
      <p:pic>
        <p:nvPicPr>
          <p:cNvPr id="11" name="Imagen 7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0" y="1135696"/>
            <a:ext cx="4861130" cy="157923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48721" y="3697755"/>
            <a:ext cx="777431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Tutti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codici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trasmessi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ricevuti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contengono</a:t>
            </a:r>
            <a:r>
              <a:rPr lang="en-GB" dirty="0" smtClean="0">
                <a:latin typeface="+mn-lt"/>
              </a:rPr>
              <a:t> 8 bit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equivalgono</a:t>
            </a:r>
            <a:r>
              <a:rPr lang="en-GB" dirty="0" smtClean="0">
                <a:latin typeface="+mn-lt"/>
              </a:rPr>
              <a:t> a 1byte. </a:t>
            </a:r>
            <a:endParaRPr lang="it-IT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Cominciamo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trasmettendo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ricevendo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 bit </a:t>
            </a:r>
            <a:r>
              <a:rPr lang="en-GB" dirty="0" err="1" smtClean="0">
                <a:latin typeface="+mn-lt"/>
              </a:rPr>
              <a:t>meno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significativi</a:t>
            </a:r>
            <a:r>
              <a:rPr lang="en-GB" dirty="0" smtClean="0">
                <a:latin typeface="+mn-lt"/>
              </a:rPr>
              <a:t> (LSB), </a:t>
            </a:r>
            <a:r>
              <a:rPr lang="en-GB" dirty="0" err="1" smtClean="0">
                <a:latin typeface="+mn-lt"/>
              </a:rPr>
              <a:t>quelli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all’estrema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destra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nel</a:t>
            </a:r>
            <a:r>
              <a:rPr lang="en-GB" dirty="0" smtClean="0">
                <a:latin typeface="+mn-lt"/>
              </a:rPr>
              <a:t> byte.</a:t>
            </a:r>
            <a:endParaRPr lang="it-IT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Tutti</a:t>
            </a:r>
            <a:r>
              <a:rPr lang="en-GB" dirty="0" smtClean="0">
                <a:latin typeface="+mn-lt"/>
              </a:rPr>
              <a:t> I </a:t>
            </a:r>
            <a:r>
              <a:rPr lang="en-GB" dirty="0" err="1" smtClean="0">
                <a:latin typeface="+mn-lt"/>
              </a:rPr>
              <a:t>codici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cominciano</a:t>
            </a:r>
            <a:r>
              <a:rPr lang="en-GB" dirty="0" smtClean="0">
                <a:latin typeface="+mn-lt"/>
              </a:rPr>
              <a:t> con </a:t>
            </a:r>
            <a:r>
              <a:rPr lang="en-GB" dirty="0" err="1" smtClean="0">
                <a:latin typeface="+mn-lt"/>
              </a:rPr>
              <a:t>uno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stato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iniziale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comprende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fascio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dura</a:t>
            </a:r>
            <a:r>
              <a:rPr lang="en-GB" dirty="0" smtClean="0">
                <a:latin typeface="+mn-lt"/>
              </a:rPr>
              <a:t> per 2,400 </a:t>
            </a:r>
            <a:r>
              <a:rPr lang="en-GB" dirty="0" err="1">
                <a:latin typeface="+mn-lt"/>
              </a:rPr>
              <a:t>μm</a:t>
            </a:r>
            <a:r>
              <a:rPr lang="en-GB" dirty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seguito</a:t>
            </a:r>
            <a:r>
              <a:rPr lang="en-GB" dirty="0" smtClean="0">
                <a:latin typeface="+mn-lt"/>
              </a:rPr>
              <a:t> da </a:t>
            </a:r>
            <a:r>
              <a:rPr lang="en-GB" dirty="0" err="1" smtClean="0">
                <a:latin typeface="+mn-lt"/>
              </a:rPr>
              <a:t>uno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spazio</a:t>
            </a:r>
            <a:r>
              <a:rPr lang="en-GB" dirty="0" smtClean="0">
                <a:latin typeface="+mn-lt"/>
              </a:rPr>
              <a:t> di 600 </a:t>
            </a:r>
            <a:r>
              <a:rPr lang="en-GB" dirty="0" err="1">
                <a:latin typeface="+mn-lt"/>
              </a:rPr>
              <a:t>μm</a:t>
            </a:r>
            <a:r>
              <a:rPr lang="en-GB" dirty="0">
                <a:latin typeface="+mn-lt"/>
              </a:rPr>
              <a:t>.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bit, </a:t>
            </a:r>
            <a:r>
              <a:rPr lang="en-GB" dirty="0" err="1" smtClean="0">
                <a:latin typeface="+mn-lt"/>
              </a:rPr>
              <a:t>conosciuto</a:t>
            </a:r>
            <a:r>
              <a:rPr lang="en-GB" dirty="0" smtClean="0">
                <a:latin typeface="+mn-lt"/>
              </a:rPr>
              <a:t> come “</a:t>
            </a:r>
            <a:r>
              <a:rPr lang="en-GB" dirty="0">
                <a:latin typeface="+mn-lt"/>
              </a:rPr>
              <a:t>start”, </a:t>
            </a:r>
            <a:r>
              <a:rPr lang="en-GB" dirty="0" smtClean="0">
                <a:latin typeface="+mn-lt"/>
              </a:rPr>
              <a:t>ci </a:t>
            </a:r>
            <a:r>
              <a:rPr lang="en-GB" dirty="0" err="1" smtClean="0">
                <a:latin typeface="+mn-lt"/>
              </a:rPr>
              <a:t>fa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vedere</a:t>
            </a:r>
            <a:r>
              <a:rPr lang="en-GB" dirty="0" smtClean="0">
                <a:latin typeface="+mn-lt"/>
              </a:rPr>
              <a:t> dove </a:t>
            </a:r>
            <a:r>
              <a:rPr lang="en-GB" dirty="0" err="1" smtClean="0">
                <a:latin typeface="+mn-lt"/>
              </a:rPr>
              <a:t>comincia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nuovo</a:t>
            </a:r>
            <a:r>
              <a:rPr lang="en-GB" dirty="0" smtClean="0">
                <a:latin typeface="+mn-lt"/>
              </a:rPr>
              <a:t> byte o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nuovo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codice</a:t>
            </a:r>
            <a:r>
              <a:rPr lang="en-GB" dirty="0" smtClean="0">
                <a:latin typeface="+mn-lt"/>
              </a:rPr>
              <a:t>.</a:t>
            </a:r>
            <a:endParaRPr lang="it-IT" dirty="0"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9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Codifica</a:t>
            </a:r>
            <a:r>
              <a:rPr lang="en-US" dirty="0" smtClean="0"/>
              <a:t>         </a:t>
            </a:r>
            <a:r>
              <a:rPr lang="en-US" sz="2800" dirty="0" smtClean="0"/>
              <a:t>(“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nostro</a:t>
            </a:r>
            <a:r>
              <a:rPr lang="en-US" sz="2800" dirty="0" smtClean="0"/>
              <a:t>” </a:t>
            </a:r>
            <a:r>
              <a:rPr lang="en-US" sz="2800" dirty="0" err="1" smtClean="0"/>
              <a:t>protocollo</a:t>
            </a:r>
            <a:r>
              <a:rPr lang="en-US" sz="2800" dirty="0" smtClean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1949" y="4412321"/>
            <a:ext cx="821485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+mn-lt"/>
              </a:rPr>
              <a:t>L’idea di base è controllare il tempo in cui il livello di output rilevato rimane su “0” per ciascun bit. Se rimane su “0” per 2400 </a:t>
            </a:r>
            <a:r>
              <a:rPr lang="it-IT" dirty="0" err="1" smtClean="0">
                <a:latin typeface="+mn-lt"/>
              </a:rPr>
              <a:t>μS</a:t>
            </a:r>
            <a:r>
              <a:rPr lang="it-IT" dirty="0" smtClean="0">
                <a:latin typeface="+mn-lt"/>
              </a:rPr>
              <a:t> stiamo avendo a che fare con il bit di partenza che introduce un nuovo codice. Se, dall’altra parte, rimane su “0” per 1200 </a:t>
            </a:r>
            <a:r>
              <a:rPr lang="it-IT" dirty="0" err="1" smtClean="0">
                <a:latin typeface="+mn-lt"/>
              </a:rPr>
              <a:t>μS</a:t>
            </a:r>
            <a:r>
              <a:rPr lang="it-IT" dirty="0" smtClean="0">
                <a:latin typeface="+mn-lt"/>
              </a:rPr>
              <a:t> stiamo avendo a che fare con un “1” bit e se rimane su “0” per 600 </a:t>
            </a:r>
            <a:r>
              <a:rPr lang="it-IT" dirty="0" err="1" smtClean="0">
                <a:latin typeface="+mn-lt"/>
              </a:rPr>
              <a:t>μS</a:t>
            </a:r>
            <a:r>
              <a:rPr lang="it-IT" dirty="0" smtClean="0">
                <a:latin typeface="+mn-lt"/>
              </a:rPr>
              <a:t> è uno “0” bit. Tra un bit e il successivo, l’output del rilevatore deve rimanere sul livello “1” per 600 </a:t>
            </a:r>
            <a:r>
              <a:rPr lang="it-IT" dirty="0" err="1" smtClean="0">
                <a:latin typeface="+mn-lt"/>
              </a:rPr>
              <a:t>μS</a:t>
            </a:r>
            <a:r>
              <a:rPr lang="it-IT" dirty="0" smtClean="0">
                <a:latin typeface="+mn-lt"/>
              </a:rPr>
              <a:t>.</a:t>
            </a:r>
          </a:p>
          <a:p>
            <a:pPr algn="just"/>
            <a:endParaRPr lang="it-IT" dirty="0"/>
          </a:p>
        </p:txBody>
      </p:sp>
      <p:pic>
        <p:nvPicPr>
          <p:cNvPr id="12" name="Imagen 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8" y="820611"/>
            <a:ext cx="6994525" cy="34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Codifica</a:t>
            </a:r>
            <a:r>
              <a:rPr lang="en-US" dirty="0" smtClean="0"/>
              <a:t>         </a:t>
            </a:r>
            <a:r>
              <a:rPr lang="en-US" sz="2800" dirty="0" smtClean="0"/>
              <a:t>(la </a:t>
            </a:r>
            <a:r>
              <a:rPr lang="en-US" sz="2800" dirty="0" err="1" smtClean="0"/>
              <a:t>libreria</a:t>
            </a:r>
            <a:r>
              <a:rPr lang="en-US" sz="2800" dirty="0" smtClean="0"/>
              <a:t> “</a:t>
            </a:r>
            <a:r>
              <a:rPr lang="en-US" sz="2800" dirty="0" err="1" smtClean="0"/>
              <a:t>ourlr</a:t>
            </a:r>
            <a:r>
              <a:rPr lang="en-US" sz="2800" dirty="0" smtClean="0"/>
              <a:t>” 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8184" y="886894"/>
            <a:ext cx="82148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+mn-lt"/>
              </a:rPr>
              <a:t>OurIr.h</a:t>
            </a:r>
            <a:r>
              <a:rPr lang="en-GB" dirty="0">
                <a:latin typeface="+mn-lt"/>
              </a:rPr>
              <a:t>: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file </a:t>
            </a:r>
            <a:r>
              <a:rPr lang="en-GB" dirty="0" err="1" smtClean="0">
                <a:latin typeface="+mn-lt"/>
              </a:rPr>
              <a:t>contiene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nomi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tutte</a:t>
            </a:r>
            <a:r>
              <a:rPr lang="en-GB" dirty="0" smtClean="0">
                <a:latin typeface="+mn-lt"/>
              </a:rPr>
              <a:t> le </a:t>
            </a:r>
            <a:r>
              <a:rPr lang="en-GB" dirty="0" err="1" smtClean="0">
                <a:latin typeface="+mn-lt"/>
              </a:rPr>
              <a:t>funzioni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nella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libreria</a:t>
            </a:r>
            <a:r>
              <a:rPr lang="en-GB" dirty="0" smtClean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r>
              <a:rPr lang="en-GB" b="1" dirty="0">
                <a:latin typeface="+mn-lt"/>
              </a:rPr>
              <a:t>OurIr.cpp</a:t>
            </a:r>
            <a:r>
              <a:rPr lang="en-GB" dirty="0">
                <a:latin typeface="+mn-lt"/>
              </a:rPr>
              <a:t>: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file </a:t>
            </a:r>
            <a:r>
              <a:rPr lang="en-GB" dirty="0" err="1" smtClean="0">
                <a:latin typeface="+mn-lt"/>
              </a:rPr>
              <a:t>contiene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codice</a:t>
            </a:r>
            <a:r>
              <a:rPr lang="en-GB" dirty="0" smtClean="0">
                <a:latin typeface="+mn-lt"/>
              </a:rPr>
              <a:t> o le </a:t>
            </a:r>
            <a:r>
              <a:rPr lang="en-GB" dirty="0" err="1" smtClean="0">
                <a:latin typeface="+mn-lt"/>
              </a:rPr>
              <a:t>istruzioni</a:t>
            </a:r>
            <a:r>
              <a:rPr lang="en-GB" dirty="0" smtClean="0">
                <a:latin typeface="+mn-lt"/>
              </a:rPr>
              <a:t> per </a:t>
            </a:r>
            <a:r>
              <a:rPr lang="en-GB" dirty="0" err="1" smtClean="0">
                <a:latin typeface="+mn-lt"/>
              </a:rPr>
              <a:t>eseguire</a:t>
            </a:r>
            <a:r>
              <a:rPr lang="en-GB" dirty="0" smtClean="0">
                <a:latin typeface="+mn-lt"/>
              </a:rPr>
              <a:t> le </a:t>
            </a:r>
            <a:r>
              <a:rPr lang="en-GB" dirty="0" err="1" smtClean="0">
                <a:latin typeface="+mn-lt"/>
              </a:rPr>
              <a:t>funzioni</a:t>
            </a:r>
            <a:r>
              <a:rPr lang="en-GB" dirty="0" smtClean="0">
                <a:latin typeface="+mn-lt"/>
              </a:rPr>
              <a:t>. </a:t>
            </a:r>
          </a:p>
          <a:p>
            <a:pPr algn="ctr"/>
            <a:r>
              <a:rPr lang="en-GB" dirty="0" smtClean="0">
                <a:latin typeface="+mn-lt"/>
              </a:rPr>
              <a:t>Ci </a:t>
            </a:r>
            <a:r>
              <a:rPr lang="en-GB" dirty="0" err="1" smtClean="0">
                <a:latin typeface="+mn-lt"/>
              </a:rPr>
              <a:t>sono</a:t>
            </a:r>
            <a:r>
              <a:rPr lang="en-GB" dirty="0" smtClean="0">
                <a:latin typeface="+mn-lt"/>
              </a:rPr>
              <a:t> solo 3 </a:t>
            </a:r>
            <a:r>
              <a:rPr lang="en-GB" dirty="0" err="1" smtClean="0">
                <a:latin typeface="+mn-lt"/>
              </a:rPr>
              <a:t>funzioni</a:t>
            </a:r>
            <a:r>
              <a:rPr lang="en-GB" dirty="0" smtClean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pPr algn="just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82954" y="1805738"/>
            <a:ext cx="824008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n-GB" sz="1800" b="1" u="sng" dirty="0" smtClean="0">
                <a:latin typeface="+mn-lt"/>
              </a:rPr>
              <a:t>La </a:t>
            </a:r>
            <a:r>
              <a:rPr lang="en-GB" sz="1800" b="1" u="sng" dirty="0" err="1" smtClean="0">
                <a:latin typeface="+mn-lt"/>
              </a:rPr>
              <a:t>funzione</a:t>
            </a:r>
            <a:r>
              <a:rPr lang="en-GB" sz="1800" b="1" u="sng" dirty="0" smtClean="0">
                <a:latin typeface="+mn-lt"/>
              </a:rPr>
              <a:t> burst</a:t>
            </a:r>
            <a:r>
              <a:rPr lang="en-GB" sz="1800" b="1" u="sng" dirty="0">
                <a:latin typeface="+mn-lt"/>
              </a:rPr>
              <a:t>() </a:t>
            </a:r>
            <a:r>
              <a:rPr lang="en-GB" sz="1800" dirty="0" smtClean="0">
                <a:latin typeface="+mn-lt"/>
              </a:rPr>
              <a:t>genera un </a:t>
            </a:r>
            <a:r>
              <a:rPr lang="en-GB" sz="1800" dirty="0" err="1" smtClean="0">
                <a:latin typeface="+mn-lt"/>
              </a:rPr>
              <a:t>fascio</a:t>
            </a:r>
            <a:r>
              <a:rPr lang="en-GB" sz="1800" dirty="0" smtClean="0">
                <a:latin typeface="+mn-lt"/>
              </a:rPr>
              <a:t> a </a:t>
            </a:r>
            <a:r>
              <a:rPr lang="en-GB" sz="1800" dirty="0">
                <a:latin typeface="+mn-lt"/>
              </a:rPr>
              <a:t>38 KHz </a:t>
            </a:r>
            <a:r>
              <a:rPr lang="en-GB" sz="1800" dirty="0" err="1" smtClean="0">
                <a:latin typeface="+mn-lt"/>
              </a:rPr>
              <a:t>sul</a:t>
            </a:r>
            <a:r>
              <a:rPr lang="en-GB" sz="1800" dirty="0" smtClean="0">
                <a:latin typeface="+mn-lt"/>
              </a:rPr>
              <a:t> pin </a:t>
            </a:r>
            <a:r>
              <a:rPr lang="en-GB" sz="1800" dirty="0" err="1" smtClean="0">
                <a:latin typeface="+mn-lt"/>
              </a:rPr>
              <a:t>indicato</a:t>
            </a:r>
            <a:r>
              <a:rPr lang="en-GB" sz="1800" dirty="0" smtClean="0">
                <a:latin typeface="+mn-lt"/>
              </a:rPr>
              <a:t> e per un </a:t>
            </a:r>
            <a:r>
              <a:rPr lang="en-GB" sz="1800" dirty="0" err="1" smtClean="0">
                <a:latin typeface="+mn-lt"/>
              </a:rPr>
              <a:t>desiderato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periodo</a:t>
            </a:r>
            <a:r>
              <a:rPr lang="en-GB" sz="1800" dirty="0" smtClean="0">
                <a:latin typeface="+mn-lt"/>
              </a:rPr>
              <a:t> di tempo.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b="1" dirty="0" err="1" smtClean="0">
                <a:latin typeface="+mn-lt"/>
              </a:rPr>
              <a:t>Sintassi</a:t>
            </a:r>
            <a:r>
              <a:rPr lang="en-GB" sz="1800" b="1" dirty="0" smtClean="0">
                <a:latin typeface="+mn-lt"/>
              </a:rPr>
              <a:t> 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i="1" dirty="0">
                <a:latin typeface="+mn-lt"/>
              </a:rPr>
              <a:t>Burst(</a:t>
            </a:r>
            <a:r>
              <a:rPr lang="en-GB" sz="1800" i="1" dirty="0" err="1">
                <a:latin typeface="+mn-lt"/>
              </a:rPr>
              <a:t>pin,time</a:t>
            </a:r>
            <a:r>
              <a:rPr lang="en-GB" sz="1800" i="1" dirty="0">
                <a:latin typeface="+mn-lt"/>
              </a:rPr>
              <a:t>);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i="1" dirty="0">
                <a:latin typeface="+mn-lt"/>
              </a:rPr>
              <a:t>pin</a:t>
            </a:r>
            <a:r>
              <a:rPr lang="en-GB" sz="1800" dirty="0">
                <a:latin typeface="+mn-lt"/>
              </a:rPr>
              <a:t>: </a:t>
            </a:r>
            <a:r>
              <a:rPr lang="en-GB" sz="1800" dirty="0" err="1" smtClean="0">
                <a:latin typeface="+mn-lt"/>
              </a:rPr>
              <a:t>il</a:t>
            </a:r>
            <a:r>
              <a:rPr lang="en-GB" sz="1800" dirty="0" smtClean="0">
                <a:latin typeface="+mn-lt"/>
              </a:rPr>
              <a:t> pin di </a:t>
            </a:r>
            <a:r>
              <a:rPr lang="en-GB" sz="1800" dirty="0" err="1" smtClean="0">
                <a:latin typeface="+mn-lt"/>
              </a:rPr>
              <a:t>putput</a:t>
            </a:r>
            <a:r>
              <a:rPr lang="en-GB" sz="1800" dirty="0" smtClean="0">
                <a:latin typeface="+mn-lt"/>
              </a:rPr>
              <a:t> per un </a:t>
            </a:r>
            <a:r>
              <a:rPr lang="en-GB" sz="1800" dirty="0" err="1" smtClean="0">
                <a:latin typeface="+mn-lt"/>
              </a:rPr>
              <a:t>fascio</a:t>
            </a:r>
            <a:r>
              <a:rPr lang="en-GB" sz="1800" dirty="0" smtClean="0">
                <a:latin typeface="+mn-lt"/>
              </a:rPr>
              <a:t> di 38 KHz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i="1" dirty="0">
                <a:latin typeface="+mn-lt"/>
              </a:rPr>
              <a:t>time</a:t>
            </a:r>
            <a:r>
              <a:rPr lang="en-GB" sz="1800" dirty="0">
                <a:latin typeface="+mn-lt"/>
              </a:rPr>
              <a:t>: </a:t>
            </a:r>
            <a:r>
              <a:rPr lang="en-GB" sz="1800" dirty="0" err="1" smtClean="0">
                <a:latin typeface="+mn-lt"/>
              </a:rPr>
              <a:t>durata</a:t>
            </a:r>
            <a:r>
              <a:rPr lang="en-GB" sz="1800" dirty="0" smtClean="0">
                <a:latin typeface="+mn-lt"/>
              </a:rPr>
              <a:t> del </a:t>
            </a:r>
            <a:r>
              <a:rPr lang="en-GB" sz="1800" dirty="0" err="1" smtClean="0">
                <a:latin typeface="+mn-lt"/>
              </a:rPr>
              <a:t>fascio</a:t>
            </a:r>
            <a:r>
              <a:rPr lang="en-GB" sz="1800" dirty="0" smtClean="0">
                <a:latin typeface="+mn-lt"/>
              </a:rPr>
              <a:t> in </a:t>
            </a:r>
            <a:r>
              <a:rPr lang="en-GB" sz="1800" dirty="0" err="1" smtClean="0">
                <a:latin typeface="+mn-lt"/>
              </a:rPr>
              <a:t>microsecondi</a:t>
            </a:r>
            <a:endParaRPr lang="en-GB" sz="18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u="sng" dirty="0" smtClean="0">
                <a:latin typeface="+mn-lt"/>
              </a:rPr>
              <a:t>La </a:t>
            </a:r>
            <a:r>
              <a:rPr lang="en-GB" sz="1800" b="1" u="sng" dirty="0" err="1" smtClean="0">
                <a:latin typeface="+mn-lt"/>
              </a:rPr>
              <a:t>funzione</a:t>
            </a:r>
            <a:r>
              <a:rPr lang="en-GB" sz="1800" b="1" u="sng" dirty="0" smtClean="0">
                <a:latin typeface="+mn-lt"/>
              </a:rPr>
              <a:t> </a:t>
            </a:r>
            <a:r>
              <a:rPr lang="en-GB" sz="1800" b="1" u="sng" dirty="0" err="1">
                <a:latin typeface="+mn-lt"/>
              </a:rPr>
              <a:t>IrTx</a:t>
            </a:r>
            <a:r>
              <a:rPr lang="en-GB" sz="1800" b="1" u="sng" dirty="0">
                <a:latin typeface="+mn-lt"/>
              </a:rPr>
              <a:t>() </a:t>
            </a:r>
            <a:r>
              <a:rPr lang="en-GB" sz="1800" u="sng" dirty="0" err="1" smtClean="0">
                <a:latin typeface="+mn-lt"/>
              </a:rPr>
              <a:t>invia</a:t>
            </a:r>
            <a:r>
              <a:rPr lang="en-GB" sz="1800" u="sng" dirty="0" smtClean="0">
                <a:latin typeface="+mn-lt"/>
              </a:rPr>
              <a:t> </a:t>
            </a:r>
            <a:r>
              <a:rPr lang="en-GB" sz="1800" u="sng" dirty="0" err="1" smtClean="0">
                <a:latin typeface="+mn-lt"/>
              </a:rPr>
              <a:t>parti</a:t>
            </a:r>
            <a:r>
              <a:rPr lang="en-GB" sz="1800" u="sng" dirty="0" smtClean="0">
                <a:latin typeface="+mn-lt"/>
              </a:rPr>
              <a:t> di </a:t>
            </a:r>
            <a:r>
              <a:rPr lang="en-GB" sz="1800" u="sng" dirty="0" err="1" smtClean="0">
                <a:latin typeface="+mn-lt"/>
              </a:rPr>
              <a:t>dati</a:t>
            </a:r>
            <a:r>
              <a:rPr lang="en-GB" sz="1800" u="sng" dirty="0" smtClean="0">
                <a:latin typeface="+mn-lt"/>
              </a:rPr>
              <a:t> </a:t>
            </a:r>
            <a:r>
              <a:rPr lang="en-GB" sz="1800" u="sng" dirty="0" err="1" smtClean="0">
                <a:latin typeface="+mn-lt"/>
              </a:rPr>
              <a:t>sul</a:t>
            </a:r>
            <a:r>
              <a:rPr lang="en-GB" sz="1800" u="sng" dirty="0" smtClean="0">
                <a:latin typeface="+mn-lt"/>
              </a:rPr>
              <a:t> pin </a:t>
            </a:r>
            <a:r>
              <a:rPr lang="en-GB" sz="1800" u="sng" dirty="0" err="1" smtClean="0">
                <a:latin typeface="+mn-lt"/>
              </a:rPr>
              <a:t>indicato</a:t>
            </a:r>
            <a:r>
              <a:rPr lang="en-GB" sz="1800" u="sng" dirty="0" smtClean="0">
                <a:latin typeface="+mn-lt"/>
              </a:rPr>
              <a:t> in accord con “</a:t>
            </a:r>
            <a:r>
              <a:rPr lang="en-GB" sz="1800" u="sng" dirty="0" err="1" smtClean="0">
                <a:latin typeface="+mn-lt"/>
              </a:rPr>
              <a:t>il</a:t>
            </a:r>
            <a:r>
              <a:rPr lang="en-GB" sz="1800" u="sng" dirty="0" smtClean="0">
                <a:latin typeface="+mn-lt"/>
              </a:rPr>
              <a:t> </a:t>
            </a:r>
            <a:r>
              <a:rPr lang="en-GB" sz="1800" u="sng" dirty="0" err="1" smtClean="0">
                <a:latin typeface="+mn-lt"/>
              </a:rPr>
              <a:t>nostro</a:t>
            </a:r>
            <a:r>
              <a:rPr lang="en-GB" sz="1800" u="sng" dirty="0" smtClean="0">
                <a:latin typeface="+mn-lt"/>
              </a:rPr>
              <a:t>” </a:t>
            </a:r>
            <a:r>
              <a:rPr lang="en-GB" sz="1800" u="sng" dirty="0" err="1" smtClean="0">
                <a:latin typeface="+mn-lt"/>
              </a:rPr>
              <a:t>protocollo</a:t>
            </a:r>
            <a:r>
              <a:rPr lang="en-GB" sz="1800" dirty="0" smtClean="0">
                <a:latin typeface="+mn-lt"/>
              </a:rPr>
              <a:t>. </a:t>
            </a:r>
            <a:endParaRPr lang="it-IT" sz="1800" dirty="0">
              <a:latin typeface="+mn-lt"/>
            </a:endParaRPr>
          </a:p>
          <a:p>
            <a:r>
              <a:rPr lang="en-GB" sz="1800" b="1" dirty="0" err="1" smtClean="0">
                <a:latin typeface="+mn-lt"/>
              </a:rPr>
              <a:t>Sintassi</a:t>
            </a:r>
            <a:r>
              <a:rPr lang="en-GB" sz="1800" b="1" dirty="0" smtClean="0">
                <a:latin typeface="+mn-lt"/>
              </a:rPr>
              <a:t>:</a:t>
            </a:r>
            <a:endParaRPr lang="it-IT" sz="1800" dirty="0">
              <a:latin typeface="+mn-lt"/>
            </a:endParaRPr>
          </a:p>
          <a:p>
            <a:r>
              <a:rPr lang="en-GB" sz="1800" i="1" dirty="0" err="1">
                <a:latin typeface="+mn-lt"/>
              </a:rPr>
              <a:t>var.IrTx</a:t>
            </a:r>
            <a:r>
              <a:rPr lang="en-GB" sz="1800" i="1" dirty="0">
                <a:latin typeface="+mn-lt"/>
              </a:rPr>
              <a:t>(pin, data);</a:t>
            </a:r>
            <a:endParaRPr lang="it-IT" sz="1800" dirty="0">
              <a:latin typeface="+mn-lt"/>
            </a:endParaRPr>
          </a:p>
          <a:p>
            <a:r>
              <a:rPr lang="en-GB" sz="1800" i="1" dirty="0">
                <a:latin typeface="+mn-lt"/>
              </a:rPr>
              <a:t>pin: output pin</a:t>
            </a:r>
            <a:endParaRPr lang="it-IT" sz="1800" dirty="0">
              <a:latin typeface="+mn-lt"/>
            </a:endParaRPr>
          </a:p>
          <a:p>
            <a:r>
              <a:rPr lang="en-GB" sz="1800" i="1" dirty="0">
                <a:latin typeface="+mn-lt"/>
              </a:rPr>
              <a:t>data: 8 bit data </a:t>
            </a:r>
            <a:r>
              <a:rPr lang="en-GB" sz="1800" i="1" dirty="0" smtClean="0">
                <a:latin typeface="+mn-lt"/>
              </a:rPr>
              <a:t>da </a:t>
            </a:r>
            <a:r>
              <a:rPr lang="en-GB" sz="1800" i="1" dirty="0" err="1" smtClean="0">
                <a:latin typeface="+mn-lt"/>
              </a:rPr>
              <a:t>trasmettere</a:t>
            </a:r>
            <a:r>
              <a:rPr lang="en-GB" sz="1800" i="1" dirty="0">
                <a:latin typeface="+mn-lt"/>
              </a:rPr>
              <a:t> </a:t>
            </a:r>
            <a:endParaRPr lang="en-GB" sz="1800" i="1" dirty="0" smtClean="0">
              <a:latin typeface="+mn-lt"/>
            </a:endParaRP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La </a:t>
            </a:r>
            <a:r>
              <a:rPr lang="en-GB" sz="1800" b="1" dirty="0" err="1" smtClean="0">
                <a:latin typeface="+mn-lt"/>
              </a:rPr>
              <a:t>funzione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IrRx</a:t>
            </a:r>
            <a:r>
              <a:rPr lang="en-GB" sz="1800" b="1" dirty="0">
                <a:latin typeface="+mn-lt"/>
              </a:rPr>
              <a:t>() </a:t>
            </a:r>
            <a:r>
              <a:rPr lang="en-GB" sz="1800" dirty="0" err="1" smtClean="0">
                <a:latin typeface="+mn-lt"/>
              </a:rPr>
              <a:t>restituisce</a:t>
            </a:r>
            <a:r>
              <a:rPr lang="en-GB" sz="1800" dirty="0" smtClean="0">
                <a:latin typeface="+mn-lt"/>
              </a:rPr>
              <a:t> I </a:t>
            </a:r>
            <a:r>
              <a:rPr lang="en-GB" sz="1800" dirty="0" err="1" smtClean="0">
                <a:latin typeface="+mn-lt"/>
              </a:rPr>
              <a:t>dati</a:t>
            </a:r>
            <a:r>
              <a:rPr lang="en-GB" sz="1800" dirty="0" smtClean="0">
                <a:latin typeface="+mn-lt"/>
              </a:rPr>
              <a:t> a 8bit </a:t>
            </a:r>
            <a:r>
              <a:rPr lang="en-GB" sz="1800" dirty="0" err="1" smtClean="0">
                <a:latin typeface="+mn-lt"/>
              </a:rPr>
              <a:t>ricevuti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sul</a:t>
            </a:r>
            <a:r>
              <a:rPr lang="en-GB" sz="1800" dirty="0" smtClean="0">
                <a:latin typeface="+mn-lt"/>
              </a:rPr>
              <a:t> pin </a:t>
            </a:r>
            <a:r>
              <a:rPr lang="en-GB" sz="1800" dirty="0" err="1" smtClean="0">
                <a:latin typeface="+mn-lt"/>
              </a:rPr>
              <a:t>indicato</a:t>
            </a:r>
            <a:r>
              <a:rPr lang="en-GB" sz="1800" dirty="0" smtClean="0">
                <a:latin typeface="+mn-lt"/>
              </a:rPr>
              <a:t> in </a:t>
            </a:r>
            <a:r>
              <a:rPr lang="en-GB" sz="1800" dirty="0" err="1" smtClean="0">
                <a:latin typeface="+mn-lt"/>
              </a:rPr>
              <a:t>accordo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con “</a:t>
            </a:r>
            <a:r>
              <a:rPr lang="en-GB" sz="1800" dirty="0" err="1" smtClean="0">
                <a:latin typeface="+mn-lt"/>
              </a:rPr>
              <a:t>il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nostro</a:t>
            </a:r>
            <a:r>
              <a:rPr lang="en-GB" sz="1800" dirty="0" smtClean="0">
                <a:latin typeface="+mn-lt"/>
              </a:rPr>
              <a:t>” </a:t>
            </a:r>
            <a:r>
              <a:rPr lang="en-GB" sz="1800" dirty="0" err="1" smtClean="0">
                <a:latin typeface="+mn-lt"/>
              </a:rPr>
              <a:t>protocollo</a:t>
            </a:r>
            <a:r>
              <a:rPr lang="en-GB" sz="1800" dirty="0" smtClean="0">
                <a:latin typeface="+mn-lt"/>
              </a:rPr>
              <a:t>.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b="1" dirty="0" err="1" smtClean="0">
                <a:latin typeface="+mn-lt"/>
              </a:rPr>
              <a:t>Sintassi</a:t>
            </a:r>
            <a:r>
              <a:rPr lang="en-GB" sz="1800" b="1" dirty="0" smtClean="0">
                <a:latin typeface="+mn-lt"/>
              </a:rPr>
              <a:t>:</a:t>
            </a:r>
            <a:endParaRPr lang="it-IT" sz="1800" dirty="0">
              <a:latin typeface="+mn-lt"/>
            </a:endParaRPr>
          </a:p>
          <a:p>
            <a:pPr algn="r"/>
            <a:r>
              <a:rPr lang="fr-FR" sz="1800" i="1" dirty="0" err="1">
                <a:latin typeface="+mn-lt"/>
              </a:rPr>
              <a:t>var.IrRx</a:t>
            </a:r>
            <a:r>
              <a:rPr lang="fr-FR" sz="1800" i="1" dirty="0">
                <a:latin typeface="+mn-lt"/>
              </a:rPr>
              <a:t>(pin);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i="1" dirty="0">
                <a:latin typeface="+mn-lt"/>
              </a:rPr>
              <a:t>pin:</a:t>
            </a:r>
            <a:r>
              <a:rPr lang="en-GB" sz="1800" dirty="0">
                <a:latin typeface="+mn-lt"/>
              </a:rPr>
              <a:t> Input pin </a:t>
            </a:r>
            <a:endParaRPr lang="it-IT" sz="1800" dirty="0">
              <a:latin typeface="+mn-lt"/>
            </a:endParaRPr>
          </a:p>
          <a:p>
            <a:endParaRPr lang="it-IT" dirty="0">
              <a:latin typeface="+mn-lt"/>
            </a:endParaRPr>
          </a:p>
          <a:p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Codifica</a:t>
            </a:r>
            <a:r>
              <a:rPr lang="en-US" dirty="0" smtClean="0"/>
              <a:t>        </a:t>
            </a:r>
            <a:r>
              <a:rPr lang="en-US" sz="2800" dirty="0" smtClean="0"/>
              <a:t>(</a:t>
            </a:r>
            <a:r>
              <a:rPr lang="en-US" sz="2800" dirty="0" err="1" smtClean="0"/>
              <a:t>altri</a:t>
            </a:r>
            <a:r>
              <a:rPr lang="en-US" sz="2800" dirty="0" smtClean="0"/>
              <a:t> </a:t>
            </a:r>
            <a:r>
              <a:rPr lang="en-US" sz="2800" dirty="0" err="1" smtClean="0"/>
              <a:t>protocolli</a:t>
            </a:r>
            <a:r>
              <a:rPr lang="en-US" sz="2800" dirty="0" smtClean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1959" y="2662649"/>
            <a:ext cx="82400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+mn-lt"/>
                <a:hlinkClick r:id="rId5"/>
              </a:rPr>
              <a:t>http://</a:t>
            </a:r>
            <a:r>
              <a:rPr lang="en-GB" sz="2000" u="sng" dirty="0" smtClean="0">
                <a:latin typeface="+mn-lt"/>
                <a:hlinkClick r:id="rId5"/>
              </a:rPr>
              <a:t>www.sbprojects.com/knowledge/ir/index.php</a:t>
            </a:r>
            <a:endParaRPr lang="en-GB" sz="2000" u="sng" dirty="0" smtClean="0">
              <a:latin typeface="+mn-lt"/>
            </a:endParaRPr>
          </a:p>
          <a:p>
            <a:pPr algn="ctr"/>
            <a:r>
              <a:rPr lang="en-GB" dirty="0" smtClean="0"/>
              <a:t>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1959" y="3640498"/>
            <a:ext cx="824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+mn-lt"/>
                <a:hlinkClick r:id="rId6"/>
              </a:rPr>
              <a:t>http://</a:t>
            </a:r>
            <a:r>
              <a:rPr lang="en-GB" sz="2000" u="sng" dirty="0" smtClean="0">
                <a:latin typeface="+mn-lt"/>
                <a:hlinkClick r:id="rId6"/>
              </a:rPr>
              <a:t>www.righto.com/2009/08/multi-protocol-infrared-remote-library.html</a:t>
            </a:r>
            <a:r>
              <a:rPr lang="en-GB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0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7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389906" y="2739650"/>
            <a:ext cx="8518919" cy="34528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4988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b="1" cap="all" dirty="0" smtClean="0"/>
          </a:p>
          <a:p>
            <a:pPr lvl="0" algn="ctr"/>
            <a:r>
              <a:rPr lang="en-GB" sz="2000" b="1" cap="all" dirty="0" smtClean="0"/>
              <a:t>ELEMENTI DI BASE SULLE LUCI A INFRAROSSI</a:t>
            </a:r>
          </a:p>
          <a:p>
            <a:pPr algn="ctr"/>
            <a:r>
              <a:rPr lang="en-GB" sz="2000" dirty="0" err="1" smtClean="0"/>
              <a:t>Uso</a:t>
            </a:r>
            <a:r>
              <a:rPr lang="en-GB" sz="2000" dirty="0" smtClean="0"/>
              <a:t> del </a:t>
            </a:r>
            <a:r>
              <a:rPr lang="en-GB" sz="2000" dirty="0" err="1" smtClean="0"/>
              <a:t>sensore</a:t>
            </a:r>
            <a:r>
              <a:rPr lang="en-GB" sz="2000" dirty="0" smtClean="0"/>
              <a:t> </a:t>
            </a:r>
            <a:r>
              <a:rPr lang="en-GB" sz="2000" dirty="0" smtClean="0"/>
              <a:t>IR per </a:t>
            </a:r>
            <a:r>
              <a:rPr lang="en-GB" sz="2000" dirty="0" err="1" smtClean="0"/>
              <a:t>rilevare</a:t>
            </a:r>
            <a:r>
              <a:rPr lang="en-GB" sz="2000" dirty="0" smtClean="0"/>
              <a:t> </a:t>
            </a:r>
            <a:r>
              <a:rPr lang="en-GB" sz="2000" dirty="0" err="1" smtClean="0"/>
              <a:t>oggetti</a:t>
            </a:r>
            <a:r>
              <a:rPr lang="en-GB" sz="2000" dirty="0" smtClean="0"/>
              <a:t>, </a:t>
            </a:r>
            <a:r>
              <a:rPr lang="en-GB" sz="2000" dirty="0" err="1" smtClean="0"/>
              <a:t>ostacoli</a:t>
            </a:r>
            <a:r>
              <a:rPr lang="en-GB" sz="2000" dirty="0" smtClean="0"/>
              <a:t>, la </a:t>
            </a:r>
            <a:r>
              <a:rPr lang="en-GB" sz="2000" dirty="0" err="1" smtClean="0"/>
              <a:t>presenza</a:t>
            </a:r>
            <a:r>
              <a:rPr lang="en-GB" sz="2000" dirty="0" smtClean="0"/>
              <a:t> e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movimento</a:t>
            </a:r>
            <a:r>
              <a:rPr lang="en-GB" sz="2000" dirty="0" smtClean="0"/>
              <a:t> di </a:t>
            </a:r>
            <a:r>
              <a:rPr lang="en-GB" sz="2000" dirty="0" err="1" smtClean="0"/>
              <a:t>persone</a:t>
            </a:r>
            <a:r>
              <a:rPr lang="en-GB" sz="2000" dirty="0" smtClean="0"/>
              <a:t> e </a:t>
            </a:r>
            <a:r>
              <a:rPr lang="en-GB" sz="2000" dirty="0" err="1" smtClean="0"/>
              <a:t>cose</a:t>
            </a:r>
            <a:r>
              <a:rPr lang="en-GB" sz="2000" dirty="0" smtClean="0"/>
              <a:t>, o per </a:t>
            </a:r>
            <a:r>
              <a:rPr lang="en-GB" sz="2000" dirty="0" err="1" smtClean="0"/>
              <a:t>mandare</a:t>
            </a:r>
            <a:r>
              <a:rPr lang="en-GB" sz="2000" dirty="0" smtClean="0"/>
              <a:t> </a:t>
            </a:r>
            <a:r>
              <a:rPr lang="en-GB" sz="2000" dirty="0" err="1" smtClean="0"/>
              <a:t>dati</a:t>
            </a:r>
            <a:r>
              <a:rPr lang="en-GB" sz="2000" dirty="0" smtClean="0"/>
              <a:t>. 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746648" y="2989386"/>
            <a:ext cx="8229600" cy="389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Spettro</a:t>
            </a:r>
            <a:r>
              <a:rPr lang="en-US" sz="2000" dirty="0" smtClean="0"/>
              <a:t> </a:t>
            </a:r>
            <a:r>
              <a:rPr lang="en-US" sz="2000" dirty="0" err="1" smtClean="0"/>
              <a:t>elettromagnetico</a:t>
            </a: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/>
              <a:t>Luce a </a:t>
            </a:r>
            <a:r>
              <a:rPr lang="en-US" sz="2000" dirty="0" err="1" smtClean="0"/>
              <a:t>infrarossi</a:t>
            </a:r>
            <a:endParaRPr lang="en-US" sz="20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Generare</a:t>
            </a:r>
            <a:r>
              <a:rPr lang="en-US" sz="2000" dirty="0" smtClean="0"/>
              <a:t> e </a:t>
            </a:r>
            <a:r>
              <a:rPr lang="en-US" sz="2000" dirty="0" err="1" smtClean="0"/>
              <a:t>rilevare</a:t>
            </a: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Sensori</a:t>
            </a:r>
            <a:r>
              <a:rPr lang="en-US" sz="2000" dirty="0" smtClean="0"/>
              <a:t> a </a:t>
            </a:r>
            <a:r>
              <a:rPr lang="en-US" sz="2000" dirty="0" err="1" smtClean="0"/>
              <a:t>infrarossi</a:t>
            </a: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it-IT" sz="2000" dirty="0" smtClean="0"/>
              <a:t>Codifica</a:t>
            </a:r>
            <a:endParaRPr lang="el-GR" sz="20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838290" y="830883"/>
            <a:ext cx="31582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scopo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2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811838" y="2989386"/>
            <a:ext cx="32111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L’agenda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2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014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7 </a:t>
            </a:r>
            <a:r>
              <a:rPr lang="en-US" sz="3600" b="1" dirty="0" err="1" smtClean="0">
                <a:solidFill>
                  <a:prstClr val="white"/>
                </a:solidFill>
              </a:rPr>
              <a:t>Sensori</a:t>
            </a:r>
            <a:r>
              <a:rPr lang="en-US" sz="3600" b="1" dirty="0" smtClean="0">
                <a:solidFill>
                  <a:prstClr val="white"/>
                </a:solidFill>
              </a:rPr>
              <a:t> a </a:t>
            </a:r>
            <a:r>
              <a:rPr lang="en-US" sz="3600" b="1" dirty="0" err="1" smtClean="0">
                <a:solidFill>
                  <a:prstClr val="white"/>
                </a:solidFill>
              </a:rPr>
              <a:t>infrarossi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8" y="2348947"/>
            <a:ext cx="1913255" cy="11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40700" y="668758"/>
            <a:ext cx="8454134" cy="286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GB" sz="2000" dirty="0" smtClean="0"/>
              <a:t>Lo </a:t>
            </a:r>
            <a:r>
              <a:rPr lang="en-GB" sz="2000" dirty="0" err="1" smtClean="0"/>
              <a:t>spettro</a:t>
            </a:r>
            <a:r>
              <a:rPr lang="en-GB" sz="2000" dirty="0" smtClean="0"/>
              <a:t> </a:t>
            </a:r>
            <a:r>
              <a:rPr lang="en-GB" sz="2000" dirty="0" err="1" smtClean="0"/>
              <a:t>elettromagnetico</a:t>
            </a:r>
            <a:r>
              <a:rPr lang="en-GB" sz="2000" dirty="0" smtClean="0"/>
              <a:t> è un </a:t>
            </a:r>
            <a:r>
              <a:rPr lang="en-GB" sz="2000" dirty="0" err="1" smtClean="0"/>
              <a:t>termine</a:t>
            </a:r>
            <a:r>
              <a:rPr lang="en-GB" sz="2000" dirty="0" smtClean="0"/>
              <a:t> </a:t>
            </a:r>
            <a:r>
              <a:rPr lang="en-GB" sz="2000" dirty="0" err="1" smtClean="0"/>
              <a:t>ampio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riferisce</a:t>
            </a:r>
            <a:r>
              <a:rPr lang="en-GB" sz="2000" dirty="0" smtClean="0"/>
              <a:t> </a:t>
            </a:r>
            <a:r>
              <a:rPr lang="en-GB" sz="2000" dirty="0" err="1" smtClean="0"/>
              <a:t>all’intero</a:t>
            </a:r>
            <a:r>
              <a:rPr lang="en-GB" sz="2000" dirty="0" smtClean="0"/>
              <a:t> </a:t>
            </a:r>
            <a:r>
              <a:rPr lang="en-GB" sz="2000" dirty="0" err="1" smtClean="0"/>
              <a:t>raggio</a:t>
            </a:r>
            <a:r>
              <a:rPr lang="en-GB" sz="2000" dirty="0" smtClean="0"/>
              <a:t> e </a:t>
            </a:r>
            <a:r>
              <a:rPr lang="en-GB" sz="2000" dirty="0" err="1" smtClean="0"/>
              <a:t>portata</a:t>
            </a:r>
            <a:r>
              <a:rPr lang="en-GB" sz="2000" dirty="0" smtClean="0"/>
              <a:t> </a:t>
            </a:r>
            <a:r>
              <a:rPr lang="en-GB" sz="2000" dirty="0" err="1" smtClean="0"/>
              <a:t>delle</a:t>
            </a:r>
            <a:r>
              <a:rPr lang="en-GB" sz="2000" dirty="0" smtClean="0"/>
              <a:t> </a:t>
            </a:r>
            <a:r>
              <a:rPr lang="en-GB" sz="2000" dirty="0" err="1" smtClean="0"/>
              <a:t>frequenze</a:t>
            </a:r>
            <a:r>
              <a:rPr lang="en-GB" sz="2000" dirty="0" smtClean="0"/>
              <a:t> </a:t>
            </a:r>
            <a:r>
              <a:rPr lang="en-GB" sz="2000" dirty="0" err="1" smtClean="0"/>
              <a:t>della</a:t>
            </a:r>
            <a:r>
              <a:rPr lang="en-GB" sz="2000" dirty="0" smtClean="0"/>
              <a:t> </a:t>
            </a:r>
            <a:r>
              <a:rPr lang="en-GB" sz="2000" dirty="0" err="1" smtClean="0"/>
              <a:t>radiazione</a:t>
            </a:r>
            <a:r>
              <a:rPr lang="en-GB" sz="2000" dirty="0" smtClean="0"/>
              <a:t> </a:t>
            </a:r>
            <a:r>
              <a:rPr lang="en-GB" sz="2000" dirty="0" err="1" smtClean="0"/>
              <a:t>elettromagnetica</a:t>
            </a:r>
            <a:r>
              <a:rPr lang="en-GB" sz="2000" dirty="0"/>
              <a:t> e </a:t>
            </a:r>
            <a:r>
              <a:rPr lang="en-GB" sz="2000" dirty="0" err="1"/>
              <a:t>alle</a:t>
            </a:r>
            <a:r>
              <a:rPr lang="en-GB" sz="2000" dirty="0"/>
              <a:t> </a:t>
            </a:r>
            <a:r>
              <a:rPr lang="en-GB" sz="2000" dirty="0" err="1"/>
              <a:t>loro</a:t>
            </a:r>
            <a:r>
              <a:rPr lang="en-GB" sz="2000" dirty="0"/>
              <a:t> </a:t>
            </a:r>
            <a:r>
              <a:rPr lang="en-GB" sz="2000" dirty="0" err="1" smtClean="0"/>
              <a:t>rispettive</a:t>
            </a:r>
            <a:r>
              <a:rPr lang="en-GB" sz="2000" dirty="0" smtClean="0"/>
              <a:t> e associate </a:t>
            </a:r>
            <a:r>
              <a:rPr lang="en-GB" sz="2000" dirty="0" err="1" smtClean="0"/>
              <a:t>lunghezze</a:t>
            </a:r>
            <a:r>
              <a:rPr lang="en-GB" sz="2000" dirty="0" smtClean="0"/>
              <a:t> </a:t>
            </a:r>
            <a:r>
              <a:rPr lang="en-GB" sz="2000" dirty="0" err="1" smtClean="0"/>
              <a:t>d’onda</a:t>
            </a:r>
            <a:r>
              <a:rPr lang="en-GB" sz="2000" dirty="0" smtClean="0"/>
              <a:t> </a:t>
            </a:r>
            <a:r>
              <a:rPr lang="en-GB" sz="2000" dirty="0" err="1" smtClean="0"/>
              <a:t>fotoniche</a:t>
            </a:r>
            <a:r>
              <a:rPr lang="en-GB" sz="2000" dirty="0" smtClean="0"/>
              <a:t>.</a:t>
            </a:r>
            <a:endParaRPr lang="en-US" sz="2000" b="1" dirty="0">
              <a:latin typeface="+mn-lt"/>
            </a:endParaRPr>
          </a:p>
          <a:p>
            <a:r>
              <a:rPr lang="en-GB" sz="2000" b="1" dirty="0" smtClean="0"/>
              <a:t>F </a:t>
            </a:r>
            <a:r>
              <a:rPr lang="en-GB" sz="2000" dirty="0"/>
              <a:t>= </a:t>
            </a:r>
            <a:r>
              <a:rPr lang="en-GB" sz="2000" dirty="0" err="1" smtClean="0"/>
              <a:t>frequenza</a:t>
            </a:r>
            <a:r>
              <a:rPr lang="en-GB" sz="2000" dirty="0" smtClean="0"/>
              <a:t> o </a:t>
            </a:r>
            <a:r>
              <a:rPr lang="en-GB" sz="2000" dirty="0" err="1" smtClean="0"/>
              <a:t>numero</a:t>
            </a:r>
            <a:r>
              <a:rPr lang="en-GB" sz="2000" dirty="0" smtClean="0"/>
              <a:t> di </a:t>
            </a:r>
            <a:r>
              <a:rPr lang="en-GB" sz="2000" dirty="0" err="1" smtClean="0"/>
              <a:t>cicli</a:t>
            </a:r>
            <a:r>
              <a:rPr lang="en-GB" sz="2000" dirty="0" smtClean="0"/>
              <a:t> per secondo</a:t>
            </a:r>
            <a:endParaRPr lang="it-IT" sz="2000" dirty="0"/>
          </a:p>
          <a:p>
            <a:r>
              <a:rPr lang="en-GB" sz="2000" b="1" dirty="0" smtClean="0"/>
              <a:t>T </a:t>
            </a:r>
            <a:r>
              <a:rPr lang="en-GB" sz="2000" dirty="0"/>
              <a:t>= </a:t>
            </a:r>
            <a:r>
              <a:rPr lang="en-GB" sz="2000" dirty="0" err="1" smtClean="0"/>
              <a:t>periodo</a:t>
            </a:r>
            <a:r>
              <a:rPr lang="en-GB" sz="2000" dirty="0" smtClean="0"/>
              <a:t> </a:t>
            </a:r>
            <a:r>
              <a:rPr lang="en-GB" sz="2000" dirty="0" smtClean="0"/>
              <a:t>o </a:t>
            </a:r>
            <a:r>
              <a:rPr lang="en-GB" sz="2000" dirty="0" err="1" smtClean="0"/>
              <a:t>durata</a:t>
            </a:r>
            <a:r>
              <a:rPr lang="en-GB" sz="2000" dirty="0" smtClean="0"/>
              <a:t> del </a:t>
            </a:r>
            <a:r>
              <a:rPr lang="en-GB" sz="2000" dirty="0" err="1" smtClean="0"/>
              <a:t>ciclo</a:t>
            </a:r>
            <a:r>
              <a:rPr lang="en-GB" sz="2000" dirty="0" smtClean="0"/>
              <a:t>. </a:t>
            </a:r>
            <a:r>
              <a:rPr lang="en-GB" sz="2000" dirty="0" err="1" smtClean="0"/>
              <a:t>Questo</a:t>
            </a:r>
            <a:r>
              <a:rPr lang="en-GB" sz="2000" dirty="0" smtClean="0"/>
              <a:t> è </a:t>
            </a:r>
            <a:r>
              <a:rPr lang="en-GB" sz="2000" dirty="0" err="1" smtClean="0"/>
              <a:t>inverso</a:t>
            </a:r>
            <a:r>
              <a:rPr lang="en-GB" sz="2000" dirty="0" smtClean="0"/>
              <a:t> </a:t>
            </a:r>
            <a:r>
              <a:rPr lang="en-GB" sz="2000" dirty="0" err="1" smtClean="0"/>
              <a:t>alla</a:t>
            </a:r>
            <a:r>
              <a:rPr lang="en-GB" sz="2000" dirty="0" smtClean="0"/>
              <a:t> </a:t>
            </a:r>
            <a:r>
              <a:rPr lang="en-GB" sz="2000" dirty="0" err="1" smtClean="0"/>
              <a:t>frequenza</a:t>
            </a:r>
            <a:r>
              <a:rPr lang="en-GB" sz="2000" dirty="0" smtClean="0"/>
              <a:t>. T </a:t>
            </a:r>
            <a:r>
              <a:rPr lang="en-GB" sz="2000" dirty="0"/>
              <a:t>= 1 / F</a:t>
            </a:r>
            <a:endParaRPr lang="it-IT" sz="2000" dirty="0"/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 </a:t>
            </a:r>
            <a:r>
              <a:rPr lang="en-US" dirty="0" err="1" smtClean="0"/>
              <a:t>spettro</a:t>
            </a:r>
            <a:r>
              <a:rPr lang="en-US" dirty="0" smtClean="0"/>
              <a:t> </a:t>
            </a:r>
            <a:r>
              <a:rPr lang="en-US" dirty="0" err="1" smtClean="0"/>
              <a:t>elettromagnetico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12" name="Imagen 43" descr="ELECTROMAGNETIC SPECTUM bilaketarekin bat datozen irudiak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32" y="3673564"/>
            <a:ext cx="5759450" cy="284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892454"/>
            <a:ext cx="845413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La </a:t>
            </a:r>
            <a:r>
              <a:rPr lang="en-GB" sz="2000" dirty="0" err="1" smtClean="0"/>
              <a:t>luce</a:t>
            </a:r>
            <a:r>
              <a:rPr lang="en-GB" sz="2000" dirty="0" smtClean="0"/>
              <a:t> a </a:t>
            </a:r>
            <a:r>
              <a:rPr lang="en-GB" sz="2000" dirty="0" err="1" smtClean="0"/>
              <a:t>infrarossi</a:t>
            </a:r>
            <a:r>
              <a:rPr lang="en-GB" sz="2000" dirty="0" smtClean="0"/>
              <a:t> è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radiazione</a:t>
            </a:r>
            <a:r>
              <a:rPr lang="en-GB" sz="2000" dirty="0" smtClean="0"/>
              <a:t> </a:t>
            </a:r>
            <a:r>
              <a:rPr lang="en-GB" sz="2000" dirty="0" err="1" smtClean="0"/>
              <a:t>rilasciata</a:t>
            </a:r>
            <a:r>
              <a:rPr lang="en-GB" sz="2000" dirty="0" smtClean="0"/>
              <a:t> da </a:t>
            </a:r>
            <a:r>
              <a:rPr lang="en-GB" sz="2000" dirty="0" err="1" smtClean="0"/>
              <a:t>qualsiasi</a:t>
            </a:r>
            <a:r>
              <a:rPr lang="en-GB" sz="2000" dirty="0" smtClean="0"/>
              <a:t> </a:t>
            </a:r>
            <a:r>
              <a:rPr lang="en-GB" sz="2000" dirty="0" err="1" smtClean="0"/>
              <a:t>corpo</a:t>
            </a:r>
            <a:r>
              <a:rPr lang="en-GB" sz="2000" dirty="0" smtClean="0"/>
              <a:t> con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temperatura</a:t>
            </a:r>
            <a:r>
              <a:rPr lang="en-GB" sz="2000" dirty="0" smtClean="0"/>
              <a:t> </a:t>
            </a:r>
            <a:r>
              <a:rPr lang="en-GB" sz="2000" dirty="0" err="1" smtClean="0"/>
              <a:t>sopra</a:t>
            </a:r>
            <a:r>
              <a:rPr lang="en-GB" sz="2000" dirty="0" smtClean="0"/>
              <a:t> </a:t>
            </a:r>
            <a:r>
              <a:rPr lang="en-GB" sz="2000" dirty="0" err="1" smtClean="0"/>
              <a:t>allo</a:t>
            </a:r>
            <a:r>
              <a:rPr lang="en-GB" sz="2000" dirty="0" smtClean="0"/>
              <a:t> 0º </a:t>
            </a:r>
            <a:r>
              <a:rPr lang="en-GB" sz="2000" dirty="0"/>
              <a:t>Kelvin (-273º C) </a:t>
            </a:r>
            <a:r>
              <a:rPr lang="en-GB" sz="2000" dirty="0" smtClean="0"/>
              <a:t>o zero </a:t>
            </a:r>
            <a:r>
              <a:rPr lang="en-GB" sz="2000" dirty="0" err="1" smtClean="0"/>
              <a:t>assoluto</a:t>
            </a:r>
            <a:r>
              <a:rPr lang="en-GB" sz="2000" dirty="0" smtClean="0"/>
              <a:t>. La </a:t>
            </a:r>
            <a:r>
              <a:rPr lang="en-GB" sz="2000" dirty="0" err="1" smtClean="0"/>
              <a:t>sua</a:t>
            </a:r>
            <a:r>
              <a:rPr lang="en-GB" sz="2000" dirty="0" smtClean="0"/>
              <a:t> </a:t>
            </a:r>
            <a:r>
              <a:rPr lang="en-GB" sz="2000" dirty="0" err="1" smtClean="0"/>
              <a:t>frequenza</a:t>
            </a:r>
            <a:r>
              <a:rPr lang="en-GB" sz="2000" dirty="0" smtClean="0"/>
              <a:t> è </a:t>
            </a:r>
            <a:r>
              <a:rPr lang="en-GB" sz="2000" dirty="0" err="1" smtClean="0"/>
              <a:t>sopra</a:t>
            </a:r>
            <a:r>
              <a:rPr lang="en-GB" sz="2000" dirty="0" smtClean="0"/>
              <a:t> </a:t>
            </a:r>
            <a:r>
              <a:rPr lang="en-GB" sz="2000" dirty="0" err="1" smtClean="0"/>
              <a:t>alle</a:t>
            </a:r>
            <a:r>
              <a:rPr lang="en-GB" sz="2000" dirty="0" smtClean="0"/>
              <a:t> </a:t>
            </a:r>
            <a:r>
              <a:rPr lang="en-GB" sz="2000" dirty="0" err="1" smtClean="0"/>
              <a:t>microonde</a:t>
            </a:r>
            <a:r>
              <a:rPr lang="en-GB" sz="2000" dirty="0" smtClean="0"/>
              <a:t> ma sotto la </a:t>
            </a:r>
            <a:r>
              <a:rPr lang="en-GB" sz="2000" dirty="0" err="1" smtClean="0"/>
              <a:t>luce</a:t>
            </a:r>
            <a:r>
              <a:rPr lang="en-GB" sz="2000" dirty="0" smtClean="0"/>
              <a:t> </a:t>
            </a:r>
            <a:r>
              <a:rPr lang="en-GB" sz="2000" dirty="0" err="1" smtClean="0"/>
              <a:t>visibile</a:t>
            </a:r>
            <a:r>
              <a:rPr lang="en-GB" sz="2000" dirty="0" smtClean="0"/>
              <a:t>; </a:t>
            </a:r>
            <a:r>
              <a:rPr lang="en-GB" sz="2000" dirty="0" err="1" smtClean="0"/>
              <a:t>ecco</a:t>
            </a:r>
            <a:r>
              <a:rPr lang="en-GB" sz="2000" dirty="0" smtClean="0"/>
              <a:t> </a:t>
            </a:r>
            <a:r>
              <a:rPr lang="en-GB" sz="2000" dirty="0" err="1" smtClean="0"/>
              <a:t>perchè</a:t>
            </a:r>
            <a:r>
              <a:rPr lang="en-GB" sz="2000" dirty="0" smtClean="0"/>
              <a:t> non </a:t>
            </a:r>
            <a:r>
              <a:rPr lang="en-GB" sz="2000" dirty="0" err="1" smtClean="0"/>
              <a:t>possiamo</a:t>
            </a:r>
            <a:r>
              <a:rPr lang="en-GB" sz="2000" dirty="0" smtClean="0"/>
              <a:t> </a:t>
            </a:r>
            <a:r>
              <a:rPr lang="en-GB" sz="2000" dirty="0" err="1" smtClean="0"/>
              <a:t>vederla</a:t>
            </a:r>
            <a:r>
              <a:rPr lang="en-GB" sz="2000" dirty="0" smtClean="0"/>
              <a:t>. I range </a:t>
            </a:r>
            <a:r>
              <a:rPr lang="en-GB" sz="2000" dirty="0" err="1" smtClean="0"/>
              <a:t>delle</a:t>
            </a:r>
            <a:r>
              <a:rPr lang="en-GB" sz="2000" dirty="0" smtClean="0"/>
              <a:t> </a:t>
            </a:r>
            <a:r>
              <a:rPr lang="en-GB" sz="2000" dirty="0" err="1" smtClean="0"/>
              <a:t>microonde</a:t>
            </a:r>
            <a:r>
              <a:rPr lang="en-GB" sz="2000" dirty="0" smtClean="0"/>
              <a:t> </a:t>
            </a:r>
            <a:r>
              <a:rPr lang="en-GB" sz="2000" dirty="0" err="1" smtClean="0"/>
              <a:t>vanno</a:t>
            </a:r>
            <a:r>
              <a:rPr lang="en-GB" sz="2000" dirty="0" smtClean="0"/>
              <a:t> da 0.7 </a:t>
            </a:r>
            <a:r>
              <a:rPr lang="en-GB" sz="2000" dirty="0"/>
              <a:t>µm (700 nm</a:t>
            </a:r>
            <a:r>
              <a:rPr lang="en-GB" sz="2000" dirty="0" smtClean="0"/>
              <a:t>) </a:t>
            </a:r>
            <a:r>
              <a:rPr lang="en-GB" sz="2000" dirty="0"/>
              <a:t>a 1000 µm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corrisponde</a:t>
            </a:r>
            <a:r>
              <a:rPr lang="en-GB" sz="2000" dirty="0" smtClean="0"/>
              <a:t> </a:t>
            </a:r>
            <a:r>
              <a:rPr lang="en-GB" sz="2000" dirty="0" err="1" smtClean="0"/>
              <a:t>alle</a:t>
            </a:r>
            <a:r>
              <a:rPr lang="en-GB" sz="2000" dirty="0" smtClean="0"/>
              <a:t> </a:t>
            </a:r>
            <a:r>
              <a:rPr lang="en-GB" sz="2000" dirty="0" err="1" smtClean="0"/>
              <a:t>frequenze</a:t>
            </a:r>
            <a:r>
              <a:rPr lang="en-GB" sz="2000" dirty="0" smtClean="0"/>
              <a:t> da 4.28</a:t>
            </a:r>
            <a:r>
              <a:rPr lang="en-GB" sz="2000" baseline="30000" dirty="0" smtClean="0"/>
              <a:t>14 </a:t>
            </a:r>
            <a:r>
              <a:rPr lang="en-GB" sz="2000" dirty="0"/>
              <a:t>Hz a</a:t>
            </a:r>
            <a:r>
              <a:rPr lang="en-GB" sz="2000" dirty="0" smtClean="0"/>
              <a:t> </a:t>
            </a:r>
            <a:r>
              <a:rPr lang="en-GB" sz="2000" dirty="0"/>
              <a:t>3</a:t>
            </a:r>
            <a:r>
              <a:rPr lang="en-GB" sz="2000" baseline="30000" dirty="0"/>
              <a:t>11 </a:t>
            </a:r>
            <a:r>
              <a:rPr lang="en-GB" sz="2000" dirty="0"/>
              <a:t>Hz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Tutti</a:t>
            </a:r>
            <a:r>
              <a:rPr lang="en-GB" sz="2000" dirty="0" smtClean="0"/>
              <a:t> </a:t>
            </a:r>
            <a:r>
              <a:rPr lang="en-GB" sz="2000" dirty="0" err="1" smtClean="0"/>
              <a:t>usiamo</a:t>
            </a:r>
            <a:r>
              <a:rPr lang="en-GB" sz="2000" dirty="0" smtClean="0"/>
              <a:t> </a:t>
            </a:r>
            <a:r>
              <a:rPr lang="en-GB" sz="2000" dirty="0" err="1" smtClean="0"/>
              <a:t>comunemente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raggi</a:t>
            </a:r>
            <a:r>
              <a:rPr lang="en-GB" sz="2000" dirty="0" smtClean="0"/>
              <a:t> </a:t>
            </a:r>
            <a:r>
              <a:rPr lang="en-GB" sz="2000" dirty="0" err="1" smtClean="0"/>
              <a:t>infrarossi</a:t>
            </a:r>
            <a:r>
              <a:rPr lang="en-GB" sz="2000" dirty="0" smtClean="0"/>
              <a:t>.</a:t>
            </a:r>
            <a:endParaRPr lang="it-IT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Luce a infrarossi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pic>
        <p:nvPicPr>
          <p:cNvPr id="9" name="Imagen 45" descr="Erlazionatutako irud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87" y="1273636"/>
            <a:ext cx="4972461" cy="2619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1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Come </a:t>
            </a:r>
            <a:r>
              <a:rPr lang="en-US" dirty="0" err="1" smtClean="0"/>
              <a:t>generarla</a:t>
            </a:r>
            <a:r>
              <a:rPr lang="en-US" dirty="0" smtClean="0"/>
              <a:t> e come </a:t>
            </a:r>
            <a:r>
              <a:rPr lang="en-US" dirty="0" err="1" smtClean="0"/>
              <a:t>rilevarla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31685"/>
            <a:ext cx="8229600" cy="1087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A </a:t>
            </a:r>
            <a:r>
              <a:rPr lang="en-GB" dirty="0" err="1" smtClean="0"/>
              <a:t>seconda</a:t>
            </a:r>
            <a:r>
              <a:rPr lang="en-GB" dirty="0" smtClean="0"/>
              <a:t> del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usato</a:t>
            </a:r>
            <a:r>
              <a:rPr lang="en-GB" dirty="0" smtClean="0"/>
              <a:t> per </a:t>
            </a:r>
            <a:r>
              <a:rPr lang="en-GB" dirty="0" err="1" smtClean="0"/>
              <a:t>costruirle</a:t>
            </a:r>
            <a:r>
              <a:rPr lang="en-GB" dirty="0" smtClean="0"/>
              <a:t>, le </a:t>
            </a:r>
            <a:r>
              <a:rPr lang="en-GB" dirty="0" err="1" smtClean="0"/>
              <a:t>luci</a:t>
            </a:r>
            <a:r>
              <a:rPr lang="en-GB" dirty="0" smtClean="0"/>
              <a:t> LED </a:t>
            </a:r>
            <a:r>
              <a:rPr lang="en-GB" dirty="0" err="1" smtClean="0"/>
              <a:t>danno</a:t>
            </a:r>
            <a:r>
              <a:rPr lang="en-GB" dirty="0" smtClean="0"/>
              <a:t> </a:t>
            </a:r>
            <a:r>
              <a:rPr lang="en-GB" dirty="0" err="1" smtClean="0"/>
              <a:t>colori</a:t>
            </a:r>
            <a:r>
              <a:rPr lang="en-GB" dirty="0" smtClean="0"/>
              <a:t> </a:t>
            </a:r>
            <a:r>
              <a:rPr lang="en-GB" dirty="0" err="1" smtClean="0"/>
              <a:t>diversi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7309" y="2102567"/>
            <a:ext cx="713509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/>
              <a:t>Un LED IR sembra esattamente </a:t>
            </a:r>
            <a:r>
              <a:rPr lang="it-IT" b="1" dirty="0" smtClean="0"/>
              <a:t>uguale a un LED </a:t>
            </a:r>
            <a:r>
              <a:rPr lang="it-IT" b="1" dirty="0" smtClean="0"/>
              <a:t>comune e ha connessioni molto simili.</a:t>
            </a:r>
          </a:p>
          <a:p>
            <a:r>
              <a:rPr lang="it-IT" dirty="0" smtClean="0"/>
              <a:t>	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37550" y="4764650"/>
            <a:ext cx="67814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molti</a:t>
            </a:r>
            <a:r>
              <a:rPr lang="en-GB" dirty="0" smtClean="0"/>
              <a:t> tipi di </a:t>
            </a:r>
            <a:r>
              <a:rPr lang="en-GB" dirty="0" err="1" smtClean="0"/>
              <a:t>luci</a:t>
            </a:r>
            <a:r>
              <a:rPr lang="en-GB" dirty="0" smtClean="0"/>
              <a:t> LED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it-IT" dirty="0" smtClean="0"/>
              <a:t>forniscono</a:t>
            </a:r>
            <a:r>
              <a:rPr lang="en-GB" dirty="0" smtClean="0"/>
              <a:t> </a:t>
            </a:r>
            <a:r>
              <a:rPr lang="en-GB" dirty="0" err="1" smtClean="0"/>
              <a:t>luce</a:t>
            </a:r>
            <a:r>
              <a:rPr lang="en-GB" dirty="0" smtClean="0"/>
              <a:t> IR e ci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molti</a:t>
            </a:r>
            <a:r>
              <a:rPr lang="en-GB" dirty="0" smtClean="0"/>
              <a:t> device </a:t>
            </a:r>
            <a:r>
              <a:rPr lang="en-GB" dirty="0" err="1" smtClean="0"/>
              <a:t>che</a:t>
            </a:r>
            <a:r>
              <a:rPr lang="en-GB" dirty="0" smtClean="0"/>
              <a:t> la </a:t>
            </a:r>
            <a:r>
              <a:rPr lang="en-GB" dirty="0" err="1" smtClean="0"/>
              <a:t>rilevano</a:t>
            </a:r>
            <a:r>
              <a:rPr lang="en-GB" dirty="0" smtClean="0"/>
              <a:t>.</a:t>
            </a:r>
            <a:endParaRPr lang="it-IT" dirty="0"/>
          </a:p>
        </p:txBody>
      </p:sp>
      <p:grpSp>
        <p:nvGrpSpPr>
          <p:cNvPr id="18" name="Grupo 49"/>
          <p:cNvGrpSpPr/>
          <p:nvPr/>
        </p:nvGrpSpPr>
        <p:grpSpPr>
          <a:xfrm>
            <a:off x="755948" y="3127663"/>
            <a:ext cx="4848439" cy="1113952"/>
            <a:chOff x="0" y="0"/>
            <a:chExt cx="4827846" cy="1124836"/>
          </a:xfrm>
        </p:grpSpPr>
        <p:pic>
          <p:nvPicPr>
            <p:cNvPr id="19" name="Imagen 4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321" y="0"/>
              <a:ext cx="1914525" cy="1057275"/>
            </a:xfrm>
            <a:prstGeom prst="rect">
              <a:avLst/>
            </a:prstGeom>
          </p:spPr>
        </p:pic>
        <p:pic>
          <p:nvPicPr>
            <p:cNvPr id="20" name="Imagen 4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386"/>
              <a:ext cx="198120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6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Come </a:t>
            </a:r>
            <a:r>
              <a:rPr lang="en-US" dirty="0" err="1"/>
              <a:t>generarla</a:t>
            </a:r>
            <a:r>
              <a:rPr lang="en-US" dirty="0"/>
              <a:t> e come </a:t>
            </a:r>
            <a:r>
              <a:rPr lang="en-US" dirty="0" err="1" smtClean="0"/>
              <a:t>rilevarla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31685"/>
            <a:ext cx="7905135" cy="17748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100" dirty="0" smtClean="0"/>
              <a:t>FOTORESISTORE</a:t>
            </a:r>
          </a:p>
          <a:p>
            <a:pPr marL="0" indent="0">
              <a:buNone/>
            </a:pPr>
            <a:r>
              <a:rPr lang="es-ES" dirty="0" smtClean="0"/>
              <a:t>Quando viene in contatto con la luce IR, c’è un flusso direttamente proporzionale di intensità (I) dalla trasmittente al collettore; questo causa una caduta della tensione VR nel resitore R.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53084" y="2687343"/>
            <a:ext cx="713509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1. </a:t>
            </a:r>
            <a:r>
              <a:rPr lang="en-GB" b="1" dirty="0" smtClean="0">
                <a:latin typeface="+mn-lt"/>
              </a:rPr>
              <a:t>Se </a:t>
            </a:r>
            <a:r>
              <a:rPr lang="en-GB" b="1" dirty="0" err="1" smtClean="0">
                <a:latin typeface="+mn-lt"/>
              </a:rPr>
              <a:t>c’è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una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luce</a:t>
            </a:r>
            <a:r>
              <a:rPr lang="en-GB" b="1" dirty="0" smtClean="0">
                <a:latin typeface="+mn-lt"/>
              </a:rPr>
              <a:t> IR, Vs </a:t>
            </a:r>
            <a:r>
              <a:rPr lang="en-GB" b="1" dirty="0" err="1" smtClean="0">
                <a:latin typeface="+mn-lt"/>
              </a:rPr>
              <a:t>va</a:t>
            </a:r>
            <a:r>
              <a:rPr lang="en-GB" b="1" dirty="0" smtClean="0">
                <a:latin typeface="+mn-lt"/>
              </a:rPr>
              <a:t> a </a:t>
            </a:r>
            <a:r>
              <a:rPr lang="en-GB" b="1" dirty="0" err="1" smtClean="0">
                <a:latin typeface="+mn-lt"/>
              </a:rPr>
              <a:t>livello</a:t>
            </a:r>
            <a:r>
              <a:rPr lang="en-GB" b="1" dirty="0" smtClean="0">
                <a:latin typeface="+mn-lt"/>
              </a:rPr>
              <a:t> “</a:t>
            </a:r>
            <a:r>
              <a:rPr lang="en-GB" b="1" dirty="0">
                <a:latin typeface="+mn-lt"/>
              </a:rPr>
              <a:t>0”.</a:t>
            </a:r>
            <a:endParaRPr lang="it-IT" b="1" dirty="0">
              <a:latin typeface="+mn-lt"/>
            </a:endParaRPr>
          </a:p>
          <a:p>
            <a:r>
              <a:rPr lang="en-GB" b="1" dirty="0">
                <a:latin typeface="+mn-lt"/>
              </a:rPr>
              <a:t>2. </a:t>
            </a:r>
            <a:r>
              <a:rPr lang="en-GB" b="1" dirty="0" smtClean="0">
                <a:latin typeface="+mn-lt"/>
              </a:rPr>
              <a:t>Se non </a:t>
            </a:r>
            <a:r>
              <a:rPr lang="en-GB" b="1" dirty="0" err="1" smtClean="0">
                <a:latin typeface="+mn-lt"/>
              </a:rPr>
              <a:t>c’è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luce</a:t>
            </a:r>
            <a:r>
              <a:rPr lang="en-GB" b="1" dirty="0" smtClean="0">
                <a:latin typeface="+mn-lt"/>
              </a:rPr>
              <a:t> IR, Vs </a:t>
            </a:r>
            <a:r>
              <a:rPr lang="en-GB" b="1" dirty="0" err="1" smtClean="0">
                <a:latin typeface="+mn-lt"/>
              </a:rPr>
              <a:t>va</a:t>
            </a:r>
            <a:r>
              <a:rPr lang="en-GB" b="1" dirty="0" smtClean="0">
                <a:latin typeface="+mn-lt"/>
              </a:rPr>
              <a:t> a </a:t>
            </a:r>
            <a:r>
              <a:rPr lang="en-GB" b="1" dirty="0" err="1" smtClean="0">
                <a:latin typeface="+mn-lt"/>
              </a:rPr>
              <a:t>livello</a:t>
            </a:r>
            <a:r>
              <a:rPr lang="en-GB" b="1" dirty="0" smtClean="0">
                <a:latin typeface="+mn-lt"/>
              </a:rPr>
              <a:t> “1</a:t>
            </a:r>
            <a:r>
              <a:rPr lang="en-GB" b="1" dirty="0">
                <a:latin typeface="+mn-lt"/>
              </a:rPr>
              <a:t>”.</a:t>
            </a:r>
            <a:endParaRPr lang="it-IT" b="1" dirty="0">
              <a:latin typeface="+mn-lt"/>
            </a:endParaRPr>
          </a:p>
          <a:p>
            <a:r>
              <a:rPr lang="it-IT" dirty="0" smtClean="0"/>
              <a:t>	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29077" y="3723698"/>
            <a:ext cx="571256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tensione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totale</a:t>
            </a:r>
            <a:r>
              <a:rPr lang="en-GB" dirty="0" smtClean="0">
                <a:latin typeface="+mn-lt"/>
              </a:rPr>
              <a:t> (+</a:t>
            </a:r>
            <a:r>
              <a:rPr lang="en-GB" dirty="0">
                <a:latin typeface="+mn-lt"/>
              </a:rPr>
              <a:t>5V) </a:t>
            </a:r>
            <a:r>
              <a:rPr lang="en-GB" dirty="0" smtClean="0">
                <a:latin typeface="+mn-lt"/>
              </a:rPr>
              <a:t>è </a:t>
            </a:r>
            <a:r>
              <a:rPr lang="en-GB" dirty="0" err="1" smtClean="0">
                <a:latin typeface="+mn-lt"/>
              </a:rPr>
              <a:t>condivisa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tra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resistore</a:t>
            </a:r>
            <a:r>
              <a:rPr lang="en-GB" dirty="0" smtClean="0">
                <a:latin typeface="+mn-lt"/>
              </a:rPr>
              <a:t> (</a:t>
            </a:r>
            <a:r>
              <a:rPr lang="en-GB" b="1" dirty="0">
                <a:latin typeface="+mn-lt"/>
              </a:rPr>
              <a:t>VR</a:t>
            </a:r>
            <a:r>
              <a:rPr lang="en-GB" dirty="0">
                <a:latin typeface="+mn-lt"/>
              </a:rPr>
              <a:t>) </a:t>
            </a:r>
            <a:r>
              <a:rPr lang="en-GB" dirty="0" smtClean="0">
                <a:latin typeface="+mn-lt"/>
              </a:rPr>
              <a:t>e </a:t>
            </a:r>
            <a:r>
              <a:rPr lang="en-GB" dirty="0" err="1" smtClean="0">
                <a:latin typeface="+mn-lt"/>
              </a:rPr>
              <a:t>fotoresistore</a:t>
            </a:r>
            <a:r>
              <a:rPr lang="en-GB" dirty="0" smtClean="0">
                <a:latin typeface="+mn-lt"/>
              </a:rPr>
              <a:t> (</a:t>
            </a:r>
            <a:r>
              <a:rPr lang="en-GB" b="1" dirty="0" err="1" smtClean="0">
                <a:latin typeface="+mn-lt"/>
              </a:rPr>
              <a:t>Vce</a:t>
            </a:r>
            <a:r>
              <a:rPr lang="en-GB" dirty="0">
                <a:latin typeface="+mn-lt"/>
              </a:rPr>
              <a:t>). </a:t>
            </a:r>
            <a:r>
              <a:rPr lang="en-GB" dirty="0" err="1" smtClean="0">
                <a:latin typeface="+mn-lt"/>
              </a:rPr>
              <a:t>Più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c’è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più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c’è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intensità</a:t>
            </a:r>
            <a:r>
              <a:rPr lang="en-GB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I.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causa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aumento</a:t>
            </a:r>
            <a:r>
              <a:rPr lang="en-GB" dirty="0" smtClean="0">
                <a:latin typeface="+mn-lt"/>
              </a:rPr>
              <a:t> di VR e la </a:t>
            </a:r>
            <a:r>
              <a:rPr lang="en-GB" dirty="0" err="1" smtClean="0">
                <a:latin typeface="+mn-lt"/>
              </a:rPr>
              <a:t>conseguente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caduta</a:t>
            </a:r>
            <a:r>
              <a:rPr lang="en-GB" dirty="0" smtClean="0">
                <a:latin typeface="+mn-lt"/>
              </a:rPr>
              <a:t> in </a:t>
            </a:r>
            <a:r>
              <a:rPr lang="en-GB" dirty="0" err="1" smtClean="0">
                <a:latin typeface="+mn-lt"/>
              </a:rPr>
              <a:t>Vce</a:t>
            </a:r>
            <a:r>
              <a:rPr lang="en-GB" dirty="0" smtClean="0">
                <a:latin typeface="+mn-lt"/>
              </a:rPr>
              <a:t>. La </a:t>
            </a:r>
            <a:r>
              <a:rPr lang="en-GB" dirty="0" err="1" smtClean="0">
                <a:latin typeface="+mn-lt"/>
              </a:rPr>
              <a:t>tensione</a:t>
            </a:r>
            <a:r>
              <a:rPr lang="en-GB" dirty="0" smtClean="0">
                <a:latin typeface="+mn-lt"/>
              </a:rPr>
              <a:t> di output Vs </a:t>
            </a:r>
            <a:r>
              <a:rPr lang="en-GB" dirty="0" err="1" smtClean="0">
                <a:latin typeface="+mn-lt"/>
              </a:rPr>
              <a:t>va</a:t>
            </a:r>
            <a:r>
              <a:rPr lang="en-GB" dirty="0" smtClean="0">
                <a:latin typeface="+mn-lt"/>
              </a:rPr>
              <a:t> a “0”. Se non </a:t>
            </a:r>
            <a:r>
              <a:rPr lang="en-GB" dirty="0" err="1" smtClean="0">
                <a:latin typeface="+mn-lt"/>
              </a:rPr>
              <a:t>c’è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 IR, </a:t>
            </a:r>
            <a:r>
              <a:rPr lang="en-GB" dirty="0" err="1" smtClean="0">
                <a:latin typeface="+mn-lt"/>
              </a:rPr>
              <a:t>l’intensità</a:t>
            </a:r>
            <a:r>
              <a:rPr lang="en-GB" dirty="0" smtClean="0">
                <a:latin typeface="+mn-lt"/>
              </a:rPr>
              <a:t> I non </a:t>
            </a:r>
            <a:r>
              <a:rPr lang="en-GB" dirty="0" err="1" smtClean="0">
                <a:latin typeface="+mn-lt"/>
              </a:rPr>
              <a:t>c’è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Vr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scompare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Vce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aumenta</a:t>
            </a:r>
            <a:r>
              <a:rPr lang="en-GB" dirty="0" smtClean="0">
                <a:latin typeface="+mn-lt"/>
              </a:rPr>
              <a:t> al </a:t>
            </a:r>
            <a:r>
              <a:rPr lang="en-GB" dirty="0" err="1" smtClean="0">
                <a:latin typeface="+mn-lt"/>
              </a:rPr>
              <a:t>massimo</a:t>
            </a:r>
            <a:r>
              <a:rPr lang="en-GB" dirty="0" smtClean="0">
                <a:latin typeface="+mn-lt"/>
              </a:rPr>
              <a:t> (+</a:t>
            </a:r>
            <a:r>
              <a:rPr lang="en-GB" dirty="0">
                <a:latin typeface="+mn-lt"/>
              </a:rPr>
              <a:t>5V). </a:t>
            </a:r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tensione</a:t>
            </a:r>
            <a:r>
              <a:rPr lang="en-GB" dirty="0" smtClean="0">
                <a:latin typeface="+mn-lt"/>
              </a:rPr>
              <a:t> di output </a:t>
            </a:r>
            <a:r>
              <a:rPr lang="en-GB" b="1" dirty="0" smtClean="0">
                <a:latin typeface="+mn-lt"/>
              </a:rPr>
              <a:t>Vs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va</a:t>
            </a:r>
            <a:r>
              <a:rPr lang="en-GB" dirty="0" smtClean="0">
                <a:latin typeface="+mn-lt"/>
              </a:rPr>
              <a:t> a </a:t>
            </a:r>
            <a:r>
              <a:rPr lang="en-GB" dirty="0" err="1" smtClean="0">
                <a:latin typeface="+mn-lt"/>
              </a:rPr>
              <a:t>livello</a:t>
            </a:r>
            <a:r>
              <a:rPr lang="en-GB" dirty="0" smtClean="0">
                <a:latin typeface="+mn-lt"/>
              </a:rPr>
              <a:t> “1</a:t>
            </a:r>
            <a:r>
              <a:rPr lang="en-GB" dirty="0">
                <a:latin typeface="+mn-lt"/>
              </a:rPr>
              <a:t>”.</a:t>
            </a:r>
            <a:endParaRPr lang="it-IT" dirty="0">
              <a:latin typeface="+mn-lt"/>
            </a:endParaRPr>
          </a:p>
        </p:txBody>
      </p:sp>
      <p:pic>
        <p:nvPicPr>
          <p:cNvPr id="15" name="Imagen 5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25306"/>
            <a:ext cx="2391768" cy="20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SENSORI IR </a:t>
            </a:r>
            <a:r>
              <a:rPr lang="en-US" sz="2900" dirty="0" smtClean="0"/>
              <a:t>(</a:t>
            </a:r>
            <a:r>
              <a:rPr lang="en-US" sz="2900" dirty="0" err="1" smtClean="0"/>
              <a:t>trasmittenti</a:t>
            </a:r>
            <a:r>
              <a:rPr lang="en-US" sz="2900" dirty="0" smtClean="0"/>
              <a:t> e </a:t>
            </a:r>
            <a:r>
              <a:rPr lang="en-US" sz="2900" dirty="0" err="1" smtClean="0"/>
              <a:t>riflettenti</a:t>
            </a:r>
            <a:r>
              <a:rPr lang="en-US" sz="2900" dirty="0" smtClean="0"/>
              <a:t>)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31685"/>
            <a:ext cx="8229600" cy="1087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Un </a:t>
            </a:r>
            <a:r>
              <a:rPr lang="en-GB" dirty="0" err="1" smtClean="0"/>
              <a:t>sensore</a:t>
            </a:r>
            <a:r>
              <a:rPr lang="en-GB" dirty="0" smtClean="0"/>
              <a:t> a </a:t>
            </a:r>
            <a:r>
              <a:rPr lang="en-GB" dirty="0" err="1" smtClean="0"/>
              <a:t>infrarossi</a:t>
            </a:r>
            <a:r>
              <a:rPr lang="en-GB" dirty="0" smtClean="0"/>
              <a:t> di </a:t>
            </a:r>
            <a:r>
              <a:rPr lang="en-GB" dirty="0" err="1" smtClean="0"/>
              <a:t>solito</a:t>
            </a:r>
            <a:r>
              <a:rPr lang="en-GB" dirty="0" smtClean="0"/>
              <a:t> </a:t>
            </a:r>
            <a:r>
              <a:rPr lang="en-GB" dirty="0" err="1" smtClean="0"/>
              <a:t>consiste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trasmittente</a:t>
            </a:r>
            <a:r>
              <a:rPr lang="en-GB" dirty="0" smtClean="0"/>
              <a:t> (T) e di un </a:t>
            </a:r>
            <a:r>
              <a:rPr lang="en-GB" dirty="0" err="1" smtClean="0"/>
              <a:t>rilevatore</a:t>
            </a:r>
            <a:r>
              <a:rPr lang="en-GB" dirty="0" smtClean="0"/>
              <a:t> (D).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81820" y="1854105"/>
            <a:ext cx="713509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+mn-lt"/>
              </a:rPr>
              <a:t>SENSORI IR TRASMITTENTI</a:t>
            </a:r>
          </a:p>
          <a:p>
            <a:r>
              <a:rPr lang="it-IT" dirty="0" smtClean="0">
                <a:latin typeface="+mn-lt"/>
              </a:rPr>
              <a:t>La trasmittente è solitamente opposta al rilevatore. Quando un oggetto passa attraverso i due, la trasmissione della luce IR è interrotta e viene generato un segnale.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342138" y="3268287"/>
            <a:ext cx="3831656" cy="2852294"/>
            <a:chOff x="0" y="0"/>
            <a:chExt cx="3147695" cy="2120265"/>
          </a:xfrm>
        </p:grpSpPr>
        <p:pic>
          <p:nvPicPr>
            <p:cNvPr id="15" name="Imagen 5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25"/>
              <a:ext cx="1105535" cy="1671955"/>
            </a:xfrm>
            <a:prstGeom prst="rect">
              <a:avLst/>
            </a:prstGeom>
          </p:spPr>
        </p:pic>
        <p:sp>
          <p:nvSpPr>
            <p:cNvPr id="16" name="Cuadro de texto 55"/>
            <p:cNvSpPr txBox="1"/>
            <p:nvPr/>
          </p:nvSpPr>
          <p:spPr>
            <a:xfrm>
              <a:off x="809625" y="1762125"/>
              <a:ext cx="1105535" cy="35814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 u="sng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Figure </a:t>
              </a:r>
              <a:r>
                <a:rPr lang="es-ES" sz="1000" b="1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6: H22A1</a:t>
              </a:r>
              <a:endParaRPr lang="it-IT" sz="1000" b="1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17" name="Imagen 5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525" y="0"/>
              <a:ext cx="1233170" cy="1740535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4013667" y="3369493"/>
            <a:ext cx="49599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trasmittente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rilevatore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sono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contenuti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nella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stessa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capsula</a:t>
            </a:r>
            <a:r>
              <a:rPr lang="en-GB" dirty="0" smtClean="0">
                <a:latin typeface="+mn-lt"/>
              </a:rPr>
              <a:t> a U. A </a:t>
            </a:r>
            <a:r>
              <a:rPr lang="en-GB" dirty="0" err="1" smtClean="0">
                <a:latin typeface="+mn-lt"/>
              </a:rPr>
              <a:t>sinistra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diodo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trasmittente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corrisponde</a:t>
            </a:r>
            <a:r>
              <a:rPr lang="en-GB" dirty="0" smtClean="0">
                <a:latin typeface="+mn-lt"/>
              </a:rPr>
              <a:t> al pin 1 (</a:t>
            </a:r>
            <a:r>
              <a:rPr lang="en-GB" dirty="0" err="1" smtClean="0">
                <a:latin typeface="+mn-lt"/>
              </a:rPr>
              <a:t>l’anodo</a:t>
            </a:r>
            <a:r>
              <a:rPr lang="en-GB" dirty="0" smtClean="0">
                <a:latin typeface="+mn-lt"/>
              </a:rPr>
              <a:t>) e 2 (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catodo</a:t>
            </a:r>
            <a:r>
              <a:rPr lang="en-GB" dirty="0" smtClean="0">
                <a:latin typeface="+mn-lt"/>
              </a:rPr>
              <a:t>). Il </a:t>
            </a:r>
            <a:r>
              <a:rPr lang="en-GB" dirty="0" err="1" smtClean="0">
                <a:latin typeface="+mn-lt"/>
              </a:rPr>
              <a:t>rilevatore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fototransistor</a:t>
            </a:r>
            <a:r>
              <a:rPr lang="en-GB" dirty="0" smtClean="0">
                <a:latin typeface="+mn-lt"/>
              </a:rPr>
              <a:t> è a </a:t>
            </a:r>
            <a:r>
              <a:rPr lang="en-GB" dirty="0" err="1" smtClean="0">
                <a:latin typeface="+mn-lt"/>
              </a:rPr>
              <a:t>destra</a:t>
            </a:r>
            <a:r>
              <a:rPr lang="en-GB" dirty="0" smtClean="0">
                <a:latin typeface="+mn-lt"/>
              </a:rPr>
              <a:t>;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pin 3 </a:t>
            </a:r>
            <a:r>
              <a:rPr lang="en-GB" dirty="0" err="1" smtClean="0">
                <a:latin typeface="+mn-lt"/>
              </a:rPr>
              <a:t>corrisponde</a:t>
            </a:r>
            <a:r>
              <a:rPr lang="en-GB" dirty="0" smtClean="0">
                <a:latin typeface="+mn-lt"/>
              </a:rPr>
              <a:t> al </a:t>
            </a:r>
            <a:r>
              <a:rPr lang="en-GB" dirty="0" err="1" smtClean="0">
                <a:latin typeface="+mn-lt"/>
              </a:rPr>
              <a:t>collettore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 (c) e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4 </a:t>
            </a:r>
            <a:r>
              <a:rPr lang="en-GB" dirty="0" err="1" smtClean="0">
                <a:latin typeface="+mn-lt"/>
              </a:rPr>
              <a:t>alla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trasmittente</a:t>
            </a:r>
            <a:r>
              <a:rPr lang="en-GB" dirty="0" smtClean="0">
                <a:latin typeface="+mn-lt"/>
              </a:rPr>
              <a:t> (t). 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6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Sensori</a:t>
            </a:r>
            <a:r>
              <a:rPr lang="en-US" dirty="0" smtClean="0"/>
              <a:t> IR </a:t>
            </a:r>
            <a:r>
              <a:rPr lang="en-US" sz="2900" dirty="0" smtClean="0"/>
              <a:t>(</a:t>
            </a:r>
            <a:r>
              <a:rPr lang="en-US" sz="2900" dirty="0" err="1" smtClean="0"/>
              <a:t>trasmittenti</a:t>
            </a:r>
            <a:r>
              <a:rPr lang="en-US" sz="2900" dirty="0" smtClean="0"/>
              <a:t> e </a:t>
            </a:r>
            <a:r>
              <a:rPr lang="en-US" sz="2900" dirty="0" err="1" smtClean="0"/>
              <a:t>riflettenti</a:t>
            </a:r>
            <a:r>
              <a:rPr lang="en-US" sz="2900" dirty="0" smtClean="0"/>
              <a:t>)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81820" y="1854105"/>
            <a:ext cx="713509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2733537" y="1093988"/>
            <a:ext cx="3831656" cy="2852294"/>
            <a:chOff x="0" y="0"/>
            <a:chExt cx="3147695" cy="2120265"/>
          </a:xfrm>
        </p:grpSpPr>
        <p:pic>
          <p:nvPicPr>
            <p:cNvPr id="15" name="Imagen 5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25"/>
              <a:ext cx="1105535" cy="1671955"/>
            </a:xfrm>
            <a:prstGeom prst="rect">
              <a:avLst/>
            </a:prstGeom>
          </p:spPr>
        </p:pic>
        <p:sp>
          <p:nvSpPr>
            <p:cNvPr id="16" name="Cuadro de texto 55"/>
            <p:cNvSpPr txBox="1"/>
            <p:nvPr/>
          </p:nvSpPr>
          <p:spPr>
            <a:xfrm>
              <a:off x="809625" y="1762125"/>
              <a:ext cx="1105535" cy="35814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 u="sng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Figure </a:t>
              </a:r>
              <a:r>
                <a:rPr lang="es-ES" sz="1000" b="1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6: H22A1</a:t>
              </a:r>
              <a:endParaRPr lang="it-IT" sz="1000" b="1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17" name="Imagen 5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525" y="0"/>
              <a:ext cx="1233170" cy="1740535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457200" y="4133502"/>
            <a:ext cx="8023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+mn-lt"/>
              </a:rPr>
              <a:t>Il </a:t>
            </a:r>
            <a:r>
              <a:rPr lang="en-GB" sz="2000" dirty="0" err="1" smtClean="0">
                <a:latin typeface="+mn-lt"/>
              </a:rPr>
              <a:t>diodo</a:t>
            </a:r>
            <a:r>
              <a:rPr lang="en-GB" sz="2000" dirty="0" smtClean="0">
                <a:latin typeface="+mn-lt"/>
              </a:rPr>
              <a:t> IR </a:t>
            </a:r>
            <a:r>
              <a:rPr lang="en-GB" sz="2000" dirty="0" err="1" smtClean="0">
                <a:latin typeface="+mn-lt"/>
              </a:rPr>
              <a:t>emittente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tra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pin 1 e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2, è </a:t>
            </a:r>
            <a:r>
              <a:rPr lang="en-GB" sz="2000" dirty="0" err="1" smtClean="0">
                <a:latin typeface="+mn-lt"/>
              </a:rPr>
              <a:t>direttamente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polarizzato</a:t>
            </a:r>
            <a:r>
              <a:rPr lang="en-GB" sz="2000" dirty="0" smtClean="0">
                <a:latin typeface="+mn-lt"/>
              </a:rPr>
              <a:t>  con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resistore</a:t>
            </a:r>
            <a:r>
              <a:rPr lang="en-GB" sz="2000" dirty="0" smtClean="0">
                <a:latin typeface="+mn-lt"/>
              </a:rPr>
              <a:t> di </a:t>
            </a:r>
            <a:r>
              <a:rPr lang="en-GB" sz="2000" dirty="0" err="1" smtClean="0">
                <a:latin typeface="+mn-lt"/>
              </a:rPr>
              <a:t>assimilazione</a:t>
            </a:r>
            <a:r>
              <a:rPr lang="en-GB" sz="2000" dirty="0" smtClean="0">
                <a:latin typeface="+mn-lt"/>
              </a:rPr>
              <a:t> 180 Ω. Il </a:t>
            </a:r>
            <a:r>
              <a:rPr lang="en-GB" sz="2000" dirty="0" err="1" smtClean="0">
                <a:latin typeface="+mn-lt"/>
              </a:rPr>
              <a:t>fototransistor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tra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pin 3 e 4, </a:t>
            </a:r>
            <a:r>
              <a:rPr lang="en-GB" sz="2000" dirty="0" err="1" smtClean="0">
                <a:latin typeface="+mn-lt"/>
              </a:rPr>
              <a:t>riceve</a:t>
            </a:r>
            <a:r>
              <a:rPr lang="en-GB" sz="2000" dirty="0" smtClean="0">
                <a:latin typeface="+mn-lt"/>
              </a:rPr>
              <a:t> la </a:t>
            </a:r>
            <a:r>
              <a:rPr lang="en-GB" sz="2000" dirty="0" err="1" smtClean="0">
                <a:latin typeface="+mn-lt"/>
              </a:rPr>
              <a:t>luce</a:t>
            </a:r>
            <a:r>
              <a:rPr lang="en-GB" sz="2000" dirty="0" smtClean="0">
                <a:latin typeface="+mn-lt"/>
              </a:rPr>
              <a:t> IR. La </a:t>
            </a:r>
            <a:r>
              <a:rPr lang="en-GB" sz="2000" dirty="0" err="1" smtClean="0">
                <a:latin typeface="+mn-lt"/>
              </a:rPr>
              <a:t>tensione</a:t>
            </a:r>
            <a:r>
              <a:rPr lang="en-GB" sz="2000" dirty="0" smtClean="0">
                <a:latin typeface="+mn-lt"/>
              </a:rPr>
              <a:t> di output Vs </a:t>
            </a:r>
            <a:r>
              <a:rPr lang="en-GB" sz="2000" dirty="0" err="1" smtClean="0">
                <a:latin typeface="+mn-lt"/>
              </a:rPr>
              <a:t>va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attraverso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collettore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sul</a:t>
            </a:r>
            <a:r>
              <a:rPr lang="en-GB" sz="2000" dirty="0" smtClean="0">
                <a:latin typeface="+mn-lt"/>
              </a:rPr>
              <a:t> pin 3. </a:t>
            </a:r>
            <a:r>
              <a:rPr lang="en-GB" sz="2000" dirty="0" err="1" smtClean="0">
                <a:latin typeface="+mn-lt"/>
              </a:rPr>
              <a:t>Fino</a:t>
            </a:r>
            <a:r>
              <a:rPr lang="en-GB" sz="2000" dirty="0" smtClean="0">
                <a:latin typeface="+mn-lt"/>
              </a:rPr>
              <a:t> a </a:t>
            </a:r>
            <a:r>
              <a:rPr lang="en-GB" sz="2000" dirty="0" err="1" smtClean="0">
                <a:latin typeface="+mn-lt"/>
              </a:rPr>
              <a:t>quando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riceve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luce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rimane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sul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livello</a:t>
            </a:r>
            <a:r>
              <a:rPr lang="en-GB" sz="2000" dirty="0" smtClean="0">
                <a:latin typeface="+mn-lt"/>
              </a:rPr>
              <a:t> “</a:t>
            </a:r>
            <a:r>
              <a:rPr lang="en-GB" sz="2000" dirty="0">
                <a:latin typeface="+mn-lt"/>
              </a:rPr>
              <a:t>0”. </a:t>
            </a:r>
            <a:r>
              <a:rPr lang="en-GB" sz="2000" dirty="0" err="1" smtClean="0">
                <a:latin typeface="+mn-lt"/>
              </a:rPr>
              <a:t>Quando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inseriamo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oggetto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opaco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nello</a:t>
            </a:r>
            <a:r>
              <a:rPr lang="en-GB" sz="2000" dirty="0" smtClean="0">
                <a:latin typeface="+mn-lt"/>
              </a:rPr>
              <a:t> slot e </a:t>
            </a:r>
            <a:r>
              <a:rPr lang="en-GB" sz="2000" dirty="0" err="1" smtClean="0">
                <a:latin typeface="+mn-lt"/>
              </a:rPr>
              <a:t>tagliamo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fascio</a:t>
            </a:r>
            <a:r>
              <a:rPr lang="en-GB" sz="2000" dirty="0" smtClean="0">
                <a:latin typeface="+mn-lt"/>
              </a:rPr>
              <a:t> di </a:t>
            </a:r>
            <a:r>
              <a:rPr lang="en-GB" sz="2000" dirty="0" err="1" smtClean="0">
                <a:latin typeface="+mn-lt"/>
              </a:rPr>
              <a:t>luce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segnale</a:t>
            </a:r>
            <a:r>
              <a:rPr lang="en-GB" sz="2000" dirty="0" smtClean="0">
                <a:latin typeface="+mn-lt"/>
              </a:rPr>
              <a:t> di output </a:t>
            </a:r>
            <a:r>
              <a:rPr lang="en-GB" sz="2000" dirty="0" err="1" smtClean="0">
                <a:latin typeface="+mn-lt"/>
              </a:rPr>
              <a:t>va</a:t>
            </a:r>
            <a:r>
              <a:rPr lang="en-GB" sz="2000" dirty="0" smtClean="0">
                <a:latin typeface="+mn-lt"/>
              </a:rPr>
              <a:t> a </a:t>
            </a:r>
            <a:r>
              <a:rPr lang="en-GB" sz="2000" dirty="0" err="1" smtClean="0">
                <a:latin typeface="+mn-lt"/>
              </a:rPr>
              <a:t>livello</a:t>
            </a:r>
            <a:r>
              <a:rPr lang="en-GB" sz="2000" dirty="0" smtClean="0">
                <a:latin typeface="+mn-lt"/>
              </a:rPr>
              <a:t> “</a:t>
            </a:r>
            <a:r>
              <a:rPr lang="en-GB" sz="2000" dirty="0">
                <a:latin typeface="+mn-lt"/>
              </a:rPr>
              <a:t>1”.  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4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Sensori</a:t>
            </a:r>
            <a:r>
              <a:rPr lang="en-US" dirty="0" smtClean="0"/>
              <a:t> IR </a:t>
            </a:r>
            <a:r>
              <a:rPr lang="en-US" sz="2900" dirty="0" smtClean="0"/>
              <a:t>(</a:t>
            </a:r>
            <a:r>
              <a:rPr lang="en-US" sz="2900" dirty="0" err="1" smtClean="0"/>
              <a:t>trasmittenti</a:t>
            </a:r>
            <a:r>
              <a:rPr lang="en-US" sz="2900" dirty="0" smtClean="0"/>
              <a:t> e </a:t>
            </a:r>
            <a:r>
              <a:rPr lang="en-US" sz="2900" dirty="0" err="1" smtClean="0"/>
              <a:t>riflettenti</a:t>
            </a:r>
            <a:r>
              <a:rPr lang="en-US" sz="2900" dirty="0" smtClean="0"/>
              <a:t>)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445830" y="1616625"/>
            <a:ext cx="4673133" cy="108758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Il </a:t>
            </a:r>
            <a:r>
              <a:rPr lang="en-GB" dirty="0" err="1" smtClean="0"/>
              <a:t>riflesso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luce</a:t>
            </a:r>
            <a:r>
              <a:rPr lang="en-GB" dirty="0" smtClean="0"/>
              <a:t> è un </a:t>
            </a:r>
            <a:r>
              <a:rPr lang="en-GB" dirty="0" err="1" smtClean="0"/>
              <a:t>altro</a:t>
            </a:r>
            <a:r>
              <a:rPr lang="en-GB" dirty="0" smtClean="0"/>
              <a:t> </a:t>
            </a:r>
            <a:r>
              <a:rPr lang="en-GB" dirty="0" err="1" smtClean="0"/>
              <a:t>modo</a:t>
            </a:r>
            <a:r>
              <a:rPr lang="en-GB" dirty="0" smtClean="0"/>
              <a:t> di </a:t>
            </a:r>
            <a:r>
              <a:rPr lang="en-GB" dirty="0" err="1" smtClean="0"/>
              <a:t>rilevare</a:t>
            </a:r>
            <a:r>
              <a:rPr lang="en-GB" dirty="0" smtClean="0"/>
              <a:t> </a:t>
            </a:r>
            <a:r>
              <a:rPr lang="en-GB" dirty="0" err="1" smtClean="0"/>
              <a:t>oggetti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4904" y="838584"/>
            <a:ext cx="71350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/>
              <a:t>SENSORI RIFLETTENTI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3748" y="3239306"/>
            <a:ext cx="6525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la </a:t>
            </a:r>
            <a:r>
              <a:rPr lang="en-GB" dirty="0" err="1" smtClean="0"/>
              <a:t>trasmittente</a:t>
            </a:r>
            <a:r>
              <a:rPr lang="en-GB" dirty="0" smtClean="0"/>
              <a:t> 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riflettente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posizionati</a:t>
            </a:r>
            <a:r>
              <a:rPr lang="en-GB" dirty="0" smtClean="0"/>
              <a:t> </a:t>
            </a:r>
            <a:r>
              <a:rPr lang="en-GB" dirty="0" err="1" smtClean="0"/>
              <a:t>vicini</a:t>
            </a:r>
            <a:r>
              <a:rPr lang="en-GB" dirty="0" smtClean="0"/>
              <a:t> </a:t>
            </a:r>
            <a:r>
              <a:rPr lang="en-GB" dirty="0" err="1" smtClean="0"/>
              <a:t>l’un</a:t>
            </a:r>
            <a:r>
              <a:rPr lang="en-GB" dirty="0" smtClean="0"/>
              <a:t> </a:t>
            </a:r>
            <a:r>
              <a:rPr lang="en-GB" dirty="0" err="1" smtClean="0"/>
              <a:t>l’altro</a:t>
            </a:r>
            <a:r>
              <a:rPr lang="en-GB" dirty="0" smtClean="0"/>
              <a:t> e non </a:t>
            </a:r>
            <a:r>
              <a:rPr lang="en-GB" dirty="0" err="1" smtClean="0"/>
              <a:t>opposti</a:t>
            </a:r>
            <a:r>
              <a:rPr lang="en-GB" dirty="0" smtClean="0"/>
              <a:t>. </a:t>
            </a:r>
            <a:r>
              <a:rPr lang="en-GB" dirty="0" err="1" smtClean="0"/>
              <a:t>Quando</a:t>
            </a:r>
            <a:r>
              <a:rPr lang="en-GB" dirty="0" smtClean="0"/>
              <a:t> la </a:t>
            </a:r>
            <a:r>
              <a:rPr lang="en-GB" dirty="0" err="1" smtClean="0"/>
              <a:t>luce</a:t>
            </a:r>
            <a:r>
              <a:rPr lang="en-GB" dirty="0" smtClean="0"/>
              <a:t> IR </a:t>
            </a:r>
            <a:r>
              <a:rPr lang="en-GB" dirty="0" err="1" smtClean="0"/>
              <a:t>che</a:t>
            </a:r>
            <a:r>
              <a:rPr lang="en-GB" dirty="0" smtClean="0"/>
              <a:t> è </a:t>
            </a:r>
            <a:r>
              <a:rPr lang="en-GB" dirty="0" err="1" smtClean="0"/>
              <a:t>stata</a:t>
            </a:r>
            <a:r>
              <a:rPr lang="en-GB" dirty="0" smtClean="0"/>
              <a:t> </a:t>
            </a:r>
            <a:r>
              <a:rPr lang="en-GB" dirty="0" err="1" smtClean="0"/>
              <a:t>trasmessa</a:t>
            </a:r>
            <a:r>
              <a:rPr lang="en-GB" dirty="0" smtClean="0"/>
              <a:t> </a:t>
            </a:r>
            <a:r>
              <a:rPr lang="en-GB" dirty="0" err="1" smtClean="0"/>
              <a:t>sbatte</a:t>
            </a:r>
            <a:r>
              <a:rPr lang="en-GB" dirty="0" smtClean="0"/>
              <a:t> </a:t>
            </a:r>
            <a:r>
              <a:rPr lang="en-GB" dirty="0" err="1" smtClean="0"/>
              <a:t>contro</a:t>
            </a:r>
            <a:r>
              <a:rPr lang="en-GB" dirty="0" smtClean="0"/>
              <a:t> un </a:t>
            </a:r>
            <a:r>
              <a:rPr lang="en-GB" dirty="0" err="1" smtClean="0"/>
              <a:t>oggetto</a:t>
            </a:r>
            <a:r>
              <a:rPr lang="en-GB" dirty="0" smtClean="0"/>
              <a:t>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riflessa</a:t>
            </a:r>
            <a:r>
              <a:rPr lang="en-GB" dirty="0" smtClean="0"/>
              <a:t> e </a:t>
            </a:r>
            <a:r>
              <a:rPr lang="en-GB" dirty="0" err="1" smtClean="0"/>
              <a:t>rimbalza</a:t>
            </a:r>
            <a:r>
              <a:rPr lang="en-GB" dirty="0" smtClean="0"/>
              <a:t> </a:t>
            </a:r>
            <a:r>
              <a:rPr lang="en-GB" dirty="0" err="1" smtClean="0"/>
              <a:t>indietro</a:t>
            </a:r>
            <a:r>
              <a:rPr lang="en-GB" dirty="0" smtClean="0"/>
              <a:t> verso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rilevatore</a:t>
            </a:r>
            <a:r>
              <a:rPr lang="en-GB" dirty="0" smtClean="0"/>
              <a:t>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787399" y="4929690"/>
            <a:ext cx="652569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Come per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sensori</a:t>
            </a:r>
            <a:r>
              <a:rPr lang="en-GB" dirty="0" smtClean="0"/>
              <a:t> </a:t>
            </a:r>
            <a:r>
              <a:rPr lang="en-GB" dirty="0" err="1" smtClean="0"/>
              <a:t>trasmittenti</a:t>
            </a:r>
            <a:r>
              <a:rPr lang="en-GB" dirty="0" smtClean="0"/>
              <a:t>, </a:t>
            </a:r>
            <a:r>
              <a:rPr lang="en-GB" dirty="0" err="1" smtClean="0"/>
              <a:t>c’è</a:t>
            </a:r>
            <a:r>
              <a:rPr lang="en-GB" dirty="0" smtClean="0"/>
              <a:t> </a:t>
            </a:r>
            <a:r>
              <a:rPr lang="en-GB" dirty="0" err="1" smtClean="0"/>
              <a:t>molta</a:t>
            </a:r>
            <a:r>
              <a:rPr lang="en-GB" dirty="0" smtClean="0"/>
              <a:t> </a:t>
            </a:r>
            <a:r>
              <a:rPr lang="en-GB" dirty="0" err="1" smtClean="0"/>
              <a:t>varietà</a:t>
            </a:r>
            <a:r>
              <a:rPr lang="en-GB" dirty="0" smtClean="0"/>
              <a:t> di </a:t>
            </a:r>
            <a:r>
              <a:rPr lang="en-GB" dirty="0" err="1" smtClean="0"/>
              <a:t>sensori</a:t>
            </a:r>
            <a:r>
              <a:rPr lang="en-GB" dirty="0" smtClean="0"/>
              <a:t> </a:t>
            </a:r>
            <a:r>
              <a:rPr lang="en-GB" dirty="0" err="1" smtClean="0"/>
              <a:t>riflettenti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mercato</a:t>
            </a:r>
            <a:r>
              <a:rPr lang="en-GB" dirty="0" smtClean="0"/>
              <a:t> e </a:t>
            </a:r>
            <a:r>
              <a:rPr lang="en-GB" dirty="0" err="1" smtClean="0"/>
              <a:t>possono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adattati</a:t>
            </a:r>
            <a:r>
              <a:rPr lang="en-GB" dirty="0" smtClean="0"/>
              <a:t> a diverse </a:t>
            </a:r>
            <a:r>
              <a:rPr lang="en-GB" dirty="0" err="1" smtClean="0"/>
              <a:t>situazioni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usi</a:t>
            </a:r>
            <a:r>
              <a:rPr lang="en-GB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5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65585</TotalTime>
  <Words>1716</Words>
  <Application>Microsoft Office PowerPoint</Application>
  <PresentationFormat>Presentazione su schermo (4:3)</PresentationFormat>
  <Paragraphs>199</Paragraphs>
  <Slides>20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1837</cp:revision>
  <cp:lastPrinted>2018-01-26T17:11:53Z</cp:lastPrinted>
  <dcterms:created xsi:type="dcterms:W3CDTF">2010-11-09T19:06:29Z</dcterms:created>
  <dcterms:modified xsi:type="dcterms:W3CDTF">2018-06-06T15:27:40Z</dcterms:modified>
</cp:coreProperties>
</file>