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20"/>
  </p:notesMasterIdLst>
  <p:handoutMasterIdLst>
    <p:handoutMasterId r:id="rId21"/>
  </p:handoutMasterIdLst>
  <p:sldIdLst>
    <p:sldId id="549" r:id="rId3"/>
    <p:sldId id="537" r:id="rId4"/>
    <p:sldId id="482" r:id="rId5"/>
    <p:sldId id="553" r:id="rId6"/>
    <p:sldId id="560" r:id="rId7"/>
    <p:sldId id="561" r:id="rId8"/>
    <p:sldId id="554" r:id="rId9"/>
    <p:sldId id="562" r:id="rId10"/>
    <p:sldId id="563" r:id="rId11"/>
    <p:sldId id="564" r:id="rId12"/>
    <p:sldId id="565" r:id="rId13"/>
    <p:sldId id="566" r:id="rId14"/>
    <p:sldId id="567" r:id="rId15"/>
    <p:sldId id="568" r:id="rId16"/>
    <p:sldId id="569" r:id="rId17"/>
    <p:sldId id="570" r:id="rId18"/>
    <p:sldId id="55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8" autoAdjust="0"/>
    <p:restoredTop sz="93039" autoAdjust="0"/>
  </p:normalViewPr>
  <p:slideViewPr>
    <p:cSldViewPr snapToGrid="0">
      <p:cViewPr>
        <p:scale>
          <a:sx n="70" d="100"/>
          <a:sy n="70" d="100"/>
        </p:scale>
        <p:origin x="1512" y="0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26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35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49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61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87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57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47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3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93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12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97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97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5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6/6/2018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6/6/2018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6/6/2018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xmlns="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xmlns="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6/6/2018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6/6/2018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6/6/2018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6/6/2018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6/6/2018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6/6/2018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6/6/2018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6/6/2018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6/6/2018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prstClr val="white"/>
                </a:solidFill>
              </a:rPr>
              <a:t>Unità</a:t>
            </a:r>
            <a:r>
              <a:rPr lang="en-US" sz="3600" b="1" dirty="0" smtClean="0">
                <a:solidFill>
                  <a:prstClr val="white"/>
                </a:solidFill>
              </a:rPr>
              <a:t> 6</a:t>
            </a:r>
            <a:endParaRPr lang="en-US" sz="3600" b="1" dirty="0" smtClean="0">
              <a:solidFill>
                <a:prstClr val="white"/>
              </a:solidFill>
            </a:endParaRP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SCHERMI LCD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 LIBRERIA LIQUIDCRYSTAL.H 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FUNZIONE: </a:t>
            </a:r>
            <a:r>
              <a:rPr lang="es-ES" u="sng" dirty="0" smtClean="0">
                <a:latin typeface="+mn-lt"/>
              </a:rPr>
              <a:t>WRITE()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+mn-lt"/>
              </a:rPr>
              <a:t>Questa </a:t>
            </a:r>
            <a:r>
              <a:rPr lang="en-US" dirty="0" err="1" smtClean="0">
                <a:latin typeface="+mn-lt"/>
              </a:rPr>
              <a:t>funzione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scrive</a:t>
            </a:r>
            <a:r>
              <a:rPr lang="en-US" dirty="0" smtClean="0">
                <a:latin typeface="+mn-lt"/>
              </a:rPr>
              <a:t> un </a:t>
            </a:r>
            <a:r>
              <a:rPr lang="en-US" dirty="0" err="1" smtClean="0">
                <a:latin typeface="+mn-lt"/>
              </a:rPr>
              <a:t>carattere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nella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posizione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corrente</a:t>
            </a:r>
            <a:r>
              <a:rPr lang="en-US" dirty="0" smtClean="0">
                <a:latin typeface="+mn-lt"/>
              </a:rPr>
              <a:t> del </a:t>
            </a:r>
            <a:r>
              <a:rPr lang="en-US" dirty="0" err="1" smtClean="0">
                <a:latin typeface="+mn-lt"/>
              </a:rPr>
              <a:t>cursore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062" y="1958271"/>
            <a:ext cx="8714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var.write</a:t>
            </a:r>
            <a:r>
              <a:rPr lang="en-US" sz="2000" b="1" dirty="0" smtClean="0">
                <a:latin typeface="+mn-lt"/>
              </a:rPr>
              <a:t>(char</a:t>
            </a:r>
            <a:r>
              <a:rPr lang="en-US" sz="2000" b="1" dirty="0">
                <a:latin typeface="+mn-lt"/>
              </a:rPr>
              <a:t>);  </a:t>
            </a:r>
            <a:endParaRPr lang="en-US" sz="2000" b="1" dirty="0" smtClean="0">
              <a:latin typeface="+mn-lt"/>
            </a:endParaRP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</a:t>
            </a:r>
            <a:r>
              <a:rPr lang="en-US" sz="1600" i="1" dirty="0" smtClean="0">
                <a:latin typeface="+mn-lt"/>
              </a:rPr>
              <a:t>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err="1" smtClean="0">
                <a:latin typeface="+mn-lt"/>
              </a:rPr>
              <a:t>questo</a:t>
            </a:r>
            <a:r>
              <a:rPr lang="en-US" sz="1600" dirty="0" smtClean="0">
                <a:latin typeface="+mn-lt"/>
              </a:rPr>
              <a:t> è </a:t>
            </a:r>
            <a:r>
              <a:rPr lang="en-US" sz="1600" dirty="0" err="1" smtClean="0">
                <a:latin typeface="+mn-lt"/>
              </a:rPr>
              <a:t>il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nome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che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definisce</a:t>
            </a:r>
            <a:r>
              <a:rPr lang="en-US" sz="1600" dirty="0" smtClean="0">
                <a:latin typeface="+mn-lt"/>
              </a:rPr>
              <a:t> lo </a:t>
            </a:r>
            <a:r>
              <a:rPr lang="en-US" sz="1600" dirty="0" err="1" smtClean="0">
                <a:latin typeface="+mn-lt"/>
              </a:rPr>
              <a:t>schermo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 smtClean="0">
                <a:latin typeface="+mn-lt"/>
              </a:rPr>
              <a:t>questione</a:t>
            </a:r>
            <a:r>
              <a:rPr lang="en-US" sz="1600" dirty="0" smtClean="0">
                <a:latin typeface="+mn-lt"/>
              </a:rPr>
              <a:t> (</a:t>
            </a:r>
            <a:r>
              <a:rPr lang="en-US" sz="1600" dirty="0" err="1" smtClean="0">
                <a:latin typeface="+mn-lt"/>
              </a:rPr>
              <a:t>stabilito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 smtClean="0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  <a:p>
            <a:pPr algn="just"/>
            <a:r>
              <a:rPr lang="en-US" sz="1600" i="1" dirty="0" smtClean="0">
                <a:latin typeface="+mn-lt"/>
              </a:rPr>
              <a:t>     char: 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err="1" smtClean="0">
                <a:latin typeface="+mn-lt"/>
              </a:rPr>
              <a:t>il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carattere</a:t>
            </a:r>
            <a:r>
              <a:rPr lang="en-US" sz="1600" dirty="0" smtClean="0">
                <a:latin typeface="+mn-lt"/>
              </a:rPr>
              <a:t> da </a:t>
            </a:r>
            <a:r>
              <a:rPr lang="en-US" sz="1600" dirty="0" err="1" smtClean="0">
                <a:latin typeface="+mn-lt"/>
              </a:rPr>
              <a:t>visualizzare</a:t>
            </a:r>
            <a:r>
              <a:rPr lang="en-US" sz="1600" dirty="0" smtClean="0">
                <a:latin typeface="+mn-lt"/>
              </a:rPr>
              <a:t> </a:t>
            </a:r>
            <a:endParaRPr lang="en-US" sz="1600" dirty="0">
              <a:latin typeface="+mn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92061" y="3289088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FUNZIONE: </a:t>
            </a:r>
            <a:r>
              <a:rPr lang="es-ES" u="sng" dirty="0" smtClean="0">
                <a:latin typeface="+mn-lt"/>
              </a:rPr>
              <a:t>PRINT 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+mn-lt"/>
              </a:rPr>
              <a:t>Questa </a:t>
            </a:r>
            <a:r>
              <a:rPr lang="en-US" dirty="0" err="1" smtClean="0">
                <a:latin typeface="+mn-lt"/>
              </a:rPr>
              <a:t>funzione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stampa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sullo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schermo</a:t>
            </a:r>
            <a:r>
              <a:rPr lang="en-US" dirty="0" smtClean="0">
                <a:latin typeface="+mn-lt"/>
              </a:rPr>
              <a:t> LCD </a:t>
            </a:r>
            <a:r>
              <a:rPr lang="en-US" dirty="0" err="1" smtClean="0">
                <a:latin typeface="+mn-lt"/>
              </a:rPr>
              <a:t>partendo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dalla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posizione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corrente</a:t>
            </a:r>
            <a:r>
              <a:rPr lang="en-US" dirty="0" smtClean="0">
                <a:latin typeface="+mn-lt"/>
              </a:rPr>
              <a:t> del </a:t>
            </a:r>
            <a:r>
              <a:rPr lang="en-US" dirty="0" err="1" smtClean="0">
                <a:latin typeface="+mn-lt"/>
              </a:rPr>
              <a:t>cursore</a:t>
            </a:r>
            <a:endParaRPr lang="es-ES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4292143"/>
            <a:ext cx="871460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atin typeface="+mn-lt"/>
            </a:endParaRPr>
          </a:p>
          <a:p>
            <a:pPr algn="ctr"/>
            <a:r>
              <a:rPr lang="en-US" sz="2000" b="1" dirty="0" err="1" smtClean="0">
                <a:latin typeface="+mn-lt"/>
              </a:rPr>
              <a:t>var.print</a:t>
            </a:r>
            <a:r>
              <a:rPr lang="en-US" sz="2000" b="1" dirty="0" smtClean="0">
                <a:latin typeface="+mn-lt"/>
              </a:rPr>
              <a:t>(</a:t>
            </a:r>
            <a:r>
              <a:rPr lang="en-US" sz="2000" b="1" dirty="0" err="1" smtClean="0">
                <a:latin typeface="+mn-lt"/>
              </a:rPr>
              <a:t>data,base</a:t>
            </a:r>
            <a:r>
              <a:rPr lang="en-US" sz="2000" b="1" dirty="0" smtClean="0">
                <a:latin typeface="+mn-lt"/>
              </a:rPr>
              <a:t>); 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 smtClean="0">
                <a:latin typeface="+mn-lt"/>
              </a:rPr>
              <a:t> 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err="1" smtClean="0">
                <a:latin typeface="+mn-lt"/>
              </a:rPr>
              <a:t>questo</a:t>
            </a:r>
            <a:r>
              <a:rPr lang="en-US" sz="1600" dirty="0" smtClean="0">
                <a:latin typeface="+mn-lt"/>
              </a:rPr>
              <a:t> è </a:t>
            </a:r>
            <a:r>
              <a:rPr lang="en-US" sz="1600" dirty="0" err="1" smtClean="0">
                <a:latin typeface="+mn-lt"/>
              </a:rPr>
              <a:t>il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nome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che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definisce</a:t>
            </a:r>
            <a:r>
              <a:rPr lang="en-US" sz="1600" dirty="0" smtClean="0">
                <a:latin typeface="+mn-lt"/>
              </a:rPr>
              <a:t> lo </a:t>
            </a:r>
            <a:r>
              <a:rPr lang="en-US" sz="1600" dirty="0" err="1" smtClean="0">
                <a:latin typeface="+mn-lt"/>
              </a:rPr>
              <a:t>schermo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 smtClean="0">
                <a:latin typeface="+mn-lt"/>
              </a:rPr>
              <a:t>questione</a:t>
            </a:r>
            <a:r>
              <a:rPr lang="en-US" sz="1600" dirty="0" smtClean="0">
                <a:latin typeface="+mn-lt"/>
              </a:rPr>
              <a:t> (</a:t>
            </a:r>
            <a:r>
              <a:rPr lang="en-US" sz="1600" dirty="0" err="1" smtClean="0">
                <a:latin typeface="+mn-lt"/>
              </a:rPr>
              <a:t>stabilito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  <a:p>
            <a:pPr algn="just"/>
            <a:r>
              <a:rPr lang="en-US" sz="1600" i="1" dirty="0" smtClean="0">
                <a:latin typeface="+mn-lt"/>
              </a:rPr>
              <a:t>     data</a:t>
            </a:r>
            <a:r>
              <a:rPr lang="en-US" sz="1600" i="1" dirty="0">
                <a:latin typeface="+mn-lt"/>
              </a:rPr>
              <a:t>: 	</a:t>
            </a:r>
            <a:r>
              <a:rPr lang="en-US" sz="1600" i="1" dirty="0" err="1" smtClean="0">
                <a:latin typeface="+mn-lt"/>
              </a:rPr>
              <a:t>questo</a:t>
            </a:r>
            <a:r>
              <a:rPr lang="en-US" sz="1600" i="1" dirty="0" smtClean="0">
                <a:latin typeface="+mn-lt"/>
              </a:rPr>
              <a:t> è </a:t>
            </a:r>
            <a:r>
              <a:rPr lang="en-US" sz="1600" i="1" dirty="0" err="1" smtClean="0">
                <a:latin typeface="+mn-lt"/>
              </a:rPr>
              <a:t>il</a:t>
            </a:r>
            <a:r>
              <a:rPr lang="en-US" sz="1600" i="1" dirty="0" smtClean="0">
                <a:latin typeface="+mn-lt"/>
              </a:rPr>
              <a:t> </a:t>
            </a:r>
            <a:r>
              <a:rPr lang="en-US" sz="1600" i="1" dirty="0" err="1" smtClean="0">
                <a:latin typeface="+mn-lt"/>
              </a:rPr>
              <a:t>dato</a:t>
            </a:r>
            <a:r>
              <a:rPr lang="en-US" sz="1600" i="1" dirty="0" smtClean="0">
                <a:latin typeface="+mn-lt"/>
              </a:rPr>
              <a:t> </a:t>
            </a:r>
            <a:r>
              <a:rPr lang="en-US" sz="1600" i="1" dirty="0" err="1" smtClean="0">
                <a:latin typeface="+mn-lt"/>
              </a:rPr>
              <a:t>che</a:t>
            </a:r>
            <a:r>
              <a:rPr lang="en-US" sz="1600" i="1" dirty="0" smtClean="0">
                <a:latin typeface="+mn-lt"/>
              </a:rPr>
              <a:t> </a:t>
            </a:r>
            <a:r>
              <a:rPr lang="en-US" sz="1600" i="1" dirty="0" err="1" smtClean="0">
                <a:latin typeface="+mn-lt"/>
              </a:rPr>
              <a:t>deve</a:t>
            </a:r>
            <a:r>
              <a:rPr lang="en-US" sz="1600" i="1" dirty="0" smtClean="0">
                <a:latin typeface="+mn-lt"/>
              </a:rPr>
              <a:t> </a:t>
            </a:r>
            <a:r>
              <a:rPr lang="en-US" sz="1600" i="1" dirty="0" err="1" smtClean="0">
                <a:latin typeface="+mn-lt"/>
              </a:rPr>
              <a:t>essere</a:t>
            </a:r>
            <a:r>
              <a:rPr lang="en-US" sz="1600" i="1" dirty="0" smtClean="0">
                <a:latin typeface="+mn-lt"/>
              </a:rPr>
              <a:t> </a:t>
            </a:r>
            <a:r>
              <a:rPr lang="en-US" sz="1600" i="1" dirty="0" err="1" smtClean="0">
                <a:latin typeface="+mn-lt"/>
              </a:rPr>
              <a:t>stampato</a:t>
            </a:r>
            <a:r>
              <a:rPr lang="en-US" sz="1600" i="1" dirty="0" smtClean="0">
                <a:latin typeface="+mn-lt"/>
              </a:rPr>
              <a:t>. </a:t>
            </a:r>
            <a:r>
              <a:rPr lang="en-US" sz="1600" i="1" dirty="0" err="1" smtClean="0">
                <a:latin typeface="+mn-lt"/>
              </a:rPr>
              <a:t>Può</a:t>
            </a:r>
            <a:r>
              <a:rPr lang="en-US" sz="1600" i="1" dirty="0" smtClean="0">
                <a:latin typeface="+mn-lt"/>
              </a:rPr>
              <a:t> </a:t>
            </a:r>
            <a:r>
              <a:rPr lang="en-US" sz="1600" i="1" dirty="0" err="1" smtClean="0">
                <a:latin typeface="+mn-lt"/>
              </a:rPr>
              <a:t>essere</a:t>
            </a:r>
            <a:r>
              <a:rPr lang="en-US" sz="1600" i="1" dirty="0" smtClean="0">
                <a:latin typeface="+mn-lt"/>
              </a:rPr>
              <a:t> </a:t>
            </a:r>
            <a:r>
              <a:rPr lang="en-US" sz="1600" i="1" dirty="0" err="1" smtClean="0">
                <a:latin typeface="+mn-lt"/>
              </a:rPr>
              <a:t>carattere</a:t>
            </a:r>
            <a:r>
              <a:rPr lang="en-US" sz="1600" i="1" dirty="0" smtClean="0">
                <a:latin typeface="+mn-lt"/>
              </a:rPr>
              <a:t>, </a:t>
            </a:r>
            <a:r>
              <a:rPr lang="en-US" sz="1600" i="1" dirty="0" err="1" smtClean="0">
                <a:latin typeface="+mn-lt"/>
              </a:rPr>
              <a:t>intero</a:t>
            </a:r>
            <a:r>
              <a:rPr lang="en-US" sz="1600" i="1" dirty="0" smtClean="0">
                <a:latin typeface="+mn-lt"/>
              </a:rPr>
              <a:t>, </a:t>
            </a:r>
            <a:r>
              <a:rPr lang="en-US" sz="1600" i="1" dirty="0" err="1" smtClean="0">
                <a:latin typeface="+mn-lt"/>
              </a:rPr>
              <a:t>lungo</a:t>
            </a:r>
            <a:r>
              <a:rPr lang="en-US" sz="1600" i="1" dirty="0" smtClean="0">
                <a:latin typeface="+mn-lt"/>
              </a:rPr>
              <a:t>, a </a:t>
            </a:r>
            <a:r>
              <a:rPr lang="en-US" sz="1600" i="1" dirty="0" err="1" smtClean="0">
                <a:latin typeface="+mn-lt"/>
              </a:rPr>
              <a:t>virgola</a:t>
            </a:r>
            <a:r>
              <a:rPr lang="en-US" sz="1600" i="1" dirty="0" smtClean="0">
                <a:latin typeface="+mn-lt"/>
              </a:rPr>
              <a:t> 	mobile o </a:t>
            </a:r>
            <a:r>
              <a:rPr lang="en-US" sz="1600" i="1" dirty="0" err="1" smtClean="0">
                <a:latin typeface="+mn-lt"/>
              </a:rPr>
              <a:t>stringa</a:t>
            </a:r>
            <a:r>
              <a:rPr lang="en-US" sz="1600" i="1" dirty="0" smtClean="0">
                <a:latin typeface="+mn-lt"/>
              </a:rPr>
              <a:t>.</a:t>
            </a:r>
            <a:endParaRPr lang="en-US" sz="1600" i="1" dirty="0">
              <a:latin typeface="+mn-lt"/>
            </a:endParaRPr>
          </a:p>
          <a:p>
            <a:pPr algn="just"/>
            <a:r>
              <a:rPr lang="en-US" sz="1600" i="1" dirty="0" smtClean="0">
                <a:latin typeface="+mn-lt"/>
              </a:rPr>
              <a:t>     base</a:t>
            </a:r>
            <a:r>
              <a:rPr lang="en-US" sz="1600" i="1" dirty="0">
                <a:latin typeface="+mn-lt"/>
              </a:rPr>
              <a:t>: 	</a:t>
            </a:r>
            <a:r>
              <a:rPr lang="en-US" sz="1600" i="1" dirty="0" err="1" smtClean="0">
                <a:latin typeface="+mn-lt"/>
              </a:rPr>
              <a:t>questo</a:t>
            </a:r>
            <a:r>
              <a:rPr lang="en-US" sz="1600" i="1" dirty="0" smtClean="0">
                <a:latin typeface="+mn-lt"/>
              </a:rPr>
              <a:t> è </a:t>
            </a:r>
            <a:r>
              <a:rPr lang="en-US" sz="1600" i="1" dirty="0" err="1" smtClean="0">
                <a:latin typeface="+mn-lt"/>
              </a:rPr>
              <a:t>opzionale</a:t>
            </a:r>
            <a:r>
              <a:rPr lang="en-US" sz="1600" i="1" dirty="0" smtClean="0">
                <a:latin typeface="+mn-lt"/>
              </a:rPr>
              <a:t> e </a:t>
            </a:r>
            <a:r>
              <a:rPr lang="en-US" sz="1600" i="1" dirty="0" err="1" smtClean="0">
                <a:latin typeface="+mn-lt"/>
              </a:rPr>
              <a:t>mostra</a:t>
            </a:r>
            <a:r>
              <a:rPr lang="en-US" sz="1600" i="1" dirty="0" smtClean="0">
                <a:latin typeface="+mn-lt"/>
              </a:rPr>
              <a:t> la base </a:t>
            </a:r>
            <a:r>
              <a:rPr lang="en-US" sz="1600" i="1" dirty="0" err="1" smtClean="0">
                <a:latin typeface="+mn-lt"/>
              </a:rPr>
              <a:t>numerica</a:t>
            </a:r>
            <a:r>
              <a:rPr lang="en-US" sz="1600" i="1" dirty="0" smtClean="0">
                <a:latin typeface="+mn-lt"/>
              </a:rPr>
              <a:t> desiderata: BIN=Binary</a:t>
            </a:r>
            <a:r>
              <a:rPr lang="en-US" sz="1600" i="1" dirty="0">
                <a:latin typeface="+mn-lt"/>
              </a:rPr>
              <a:t>; </a:t>
            </a:r>
            <a:r>
              <a:rPr lang="en-US" sz="1600" i="1" dirty="0" smtClean="0">
                <a:latin typeface="+mn-lt"/>
              </a:rPr>
              <a:t>DEC=Decimal </a:t>
            </a:r>
            <a:r>
              <a:rPr lang="en-US" sz="1600" i="1" dirty="0" smtClean="0">
                <a:latin typeface="+mn-lt"/>
              </a:rPr>
              <a:t>(di </a:t>
            </a:r>
            <a:r>
              <a:rPr lang="en-US" sz="1600" i="1" dirty="0" smtClean="0">
                <a:latin typeface="+mn-lt"/>
              </a:rPr>
              <a:t>	default); OCT=Octal; HEX=Hexadecimal; </a:t>
            </a:r>
            <a:r>
              <a:rPr lang="en-US" sz="1600" i="1" dirty="0" smtClean="0">
                <a:latin typeface="+mn-lt"/>
              </a:rPr>
              <a:t>o </a:t>
            </a:r>
            <a:r>
              <a:rPr lang="en-US" sz="1600" i="1" dirty="0" smtClean="0">
                <a:latin typeface="+mn-lt"/>
              </a:rPr>
              <a:t>N=nº in </a:t>
            </a:r>
            <a:r>
              <a:rPr lang="en-US" sz="1600" i="1" dirty="0" err="1" smtClean="0">
                <a:latin typeface="+mn-lt"/>
              </a:rPr>
              <a:t>decimali</a:t>
            </a:r>
            <a:r>
              <a:rPr lang="en-US" sz="1600" i="1" dirty="0" smtClean="0">
                <a:latin typeface="+mn-lt"/>
              </a:rPr>
              <a:t> per </a:t>
            </a:r>
            <a:r>
              <a:rPr lang="en-US" sz="1600" i="1" dirty="0" err="1" smtClean="0">
                <a:latin typeface="+mn-lt"/>
              </a:rPr>
              <a:t>numeri</a:t>
            </a:r>
            <a:r>
              <a:rPr lang="en-US" sz="1600" i="1" dirty="0" smtClean="0">
                <a:latin typeface="+mn-lt"/>
              </a:rPr>
              <a:t> a </a:t>
            </a:r>
            <a:r>
              <a:rPr lang="en-US" sz="1600" i="1" dirty="0" err="1" smtClean="0">
                <a:latin typeface="+mn-lt"/>
              </a:rPr>
              <a:t>virgola</a:t>
            </a:r>
            <a:r>
              <a:rPr lang="en-US" sz="1600" i="1" dirty="0" smtClean="0">
                <a:latin typeface="+mn-lt"/>
              </a:rPr>
              <a:t> mobile (2 di </a:t>
            </a:r>
            <a:r>
              <a:rPr lang="en-US" sz="1600" i="1" dirty="0" smtClean="0">
                <a:latin typeface="+mn-lt"/>
              </a:rPr>
              <a:t>	default). </a:t>
            </a:r>
            <a:endParaRPr lang="en-US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273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 LIBRERIA LIQUIDCRYSTAL.H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FUNZIONE: </a:t>
            </a:r>
            <a:r>
              <a:rPr lang="es-ES" u="sng" dirty="0" smtClean="0">
                <a:latin typeface="+mn-lt"/>
              </a:rPr>
              <a:t>CURSOR()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+mn-lt"/>
              </a:rPr>
              <a:t>Questa </a:t>
            </a:r>
            <a:r>
              <a:rPr lang="en-US" dirty="0" err="1" smtClean="0">
                <a:latin typeface="+mn-lt"/>
              </a:rPr>
              <a:t>funzione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visualizza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cursore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sullo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schermo</a:t>
            </a:r>
            <a:r>
              <a:rPr lang="en-US" dirty="0" smtClean="0">
                <a:latin typeface="+mn-lt"/>
              </a:rPr>
              <a:t> LCD </a:t>
            </a:r>
            <a:r>
              <a:rPr lang="en-US" dirty="0" err="1" smtClean="0">
                <a:latin typeface="+mn-lt"/>
              </a:rPr>
              <a:t>nella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sua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posizione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corrente</a:t>
            </a:r>
            <a:r>
              <a:rPr lang="en-US" dirty="0" smtClean="0">
                <a:latin typeface="+mn-lt"/>
              </a:rPr>
              <a:t> come un underscore</a:t>
            </a:r>
            <a:r>
              <a:rPr lang="en-US" dirty="0" smtClean="0">
                <a:latin typeface="+mn-lt"/>
              </a:rPr>
              <a:t> (_)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062" y="2154215"/>
            <a:ext cx="8714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var.cursor</a:t>
            </a:r>
            <a:r>
              <a:rPr lang="en-US" sz="2000" b="1" dirty="0">
                <a:latin typeface="+mn-lt"/>
              </a:rPr>
              <a:t>();  </a:t>
            </a:r>
            <a:endParaRPr lang="en-US" sz="2000" b="1" dirty="0" smtClean="0">
              <a:latin typeface="+mn-lt"/>
            </a:endParaRP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</a:t>
            </a:r>
            <a:r>
              <a:rPr lang="en-US" sz="1600" i="1" dirty="0" smtClean="0">
                <a:latin typeface="+mn-lt"/>
              </a:rPr>
              <a:t>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err="1" smtClean="0">
                <a:latin typeface="+mn-lt"/>
              </a:rPr>
              <a:t>questo</a:t>
            </a:r>
            <a:r>
              <a:rPr lang="en-US" sz="1600" dirty="0" smtClean="0">
                <a:latin typeface="+mn-lt"/>
              </a:rPr>
              <a:t> è </a:t>
            </a:r>
            <a:r>
              <a:rPr lang="en-US" sz="1600" dirty="0" err="1" smtClean="0">
                <a:latin typeface="+mn-lt"/>
              </a:rPr>
              <a:t>il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nome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che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definisce</a:t>
            </a:r>
            <a:r>
              <a:rPr lang="en-US" sz="1600" dirty="0" smtClean="0">
                <a:latin typeface="+mn-lt"/>
              </a:rPr>
              <a:t> lo </a:t>
            </a:r>
            <a:r>
              <a:rPr lang="en-US" sz="1600" dirty="0" err="1" smtClean="0">
                <a:latin typeface="+mn-lt"/>
              </a:rPr>
              <a:t>schermo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 smtClean="0">
                <a:latin typeface="+mn-lt"/>
              </a:rPr>
              <a:t>questione</a:t>
            </a:r>
            <a:r>
              <a:rPr lang="en-US" sz="1600" dirty="0" smtClean="0">
                <a:latin typeface="+mn-lt"/>
              </a:rPr>
              <a:t> (</a:t>
            </a:r>
            <a:r>
              <a:rPr lang="en-US" sz="1600" dirty="0" err="1" smtClean="0">
                <a:latin typeface="+mn-lt"/>
              </a:rPr>
              <a:t>stabilito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92062" y="3617282"/>
            <a:ext cx="879421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FUNZIONE: </a:t>
            </a:r>
            <a:r>
              <a:rPr lang="es-ES" u="sng" dirty="0" smtClean="0">
                <a:latin typeface="+mn-lt"/>
              </a:rPr>
              <a:t>NOCURSOR()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+mn-lt"/>
              </a:rPr>
              <a:t>Questa </a:t>
            </a:r>
            <a:r>
              <a:rPr lang="en-US" dirty="0" err="1" smtClean="0">
                <a:latin typeface="+mn-lt"/>
              </a:rPr>
              <a:t>funzione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nasconde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cursore</a:t>
            </a:r>
            <a:r>
              <a:rPr lang="en-US" dirty="0" smtClean="0">
                <a:latin typeface="+mn-lt"/>
              </a:rPr>
              <a:t> LCD</a:t>
            </a:r>
            <a:endParaRPr lang="es-ES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4582205"/>
            <a:ext cx="87146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atin typeface="+mn-lt"/>
            </a:endParaRPr>
          </a:p>
          <a:p>
            <a:pPr algn="ctr"/>
            <a:r>
              <a:rPr lang="en-US" sz="2000" b="1" dirty="0" err="1" smtClean="0">
                <a:latin typeface="+mn-lt"/>
              </a:rPr>
              <a:t>var.noCursor</a:t>
            </a:r>
            <a:r>
              <a:rPr lang="en-US" sz="2000" b="1" dirty="0">
                <a:latin typeface="+mn-lt"/>
              </a:rPr>
              <a:t>(); </a:t>
            </a:r>
            <a:endParaRPr lang="en-US" sz="2000" b="1" dirty="0" smtClean="0">
              <a:latin typeface="+mn-lt"/>
            </a:endParaRP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 smtClean="0">
                <a:latin typeface="+mn-lt"/>
              </a:rPr>
              <a:t> 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err="1" smtClean="0">
                <a:latin typeface="+mn-lt"/>
              </a:rPr>
              <a:t>questo</a:t>
            </a:r>
            <a:r>
              <a:rPr lang="en-US" sz="1600" dirty="0" smtClean="0">
                <a:latin typeface="+mn-lt"/>
              </a:rPr>
              <a:t> è </a:t>
            </a:r>
            <a:r>
              <a:rPr lang="en-US" sz="1600" dirty="0" err="1" smtClean="0">
                <a:latin typeface="+mn-lt"/>
              </a:rPr>
              <a:t>il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nome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che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definisce</a:t>
            </a:r>
            <a:r>
              <a:rPr lang="en-US" sz="1600" dirty="0" smtClean="0">
                <a:latin typeface="+mn-lt"/>
              </a:rPr>
              <a:t> lo </a:t>
            </a:r>
            <a:r>
              <a:rPr lang="en-US" sz="1600" dirty="0" err="1" smtClean="0">
                <a:latin typeface="+mn-lt"/>
              </a:rPr>
              <a:t>schermo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 smtClean="0">
                <a:latin typeface="+mn-lt"/>
              </a:rPr>
              <a:t>questione</a:t>
            </a:r>
            <a:r>
              <a:rPr lang="en-US" sz="1600" dirty="0" smtClean="0">
                <a:latin typeface="+mn-lt"/>
              </a:rPr>
              <a:t> (</a:t>
            </a:r>
            <a:r>
              <a:rPr lang="en-US" sz="1600" dirty="0" err="1" smtClean="0">
                <a:latin typeface="+mn-lt"/>
              </a:rPr>
              <a:t>stabilito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</p:txBody>
      </p:sp>
    </p:spTree>
    <p:extLst>
      <p:ext uri="{BB962C8B-B14F-4D97-AF65-F5344CB8AC3E}">
        <p14:creationId xmlns:p14="http://schemas.microsoft.com/office/powerpoint/2010/main" val="302433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 LIBRERIA LIQUIDCRYSTAL.H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FUNZIONE: </a:t>
            </a:r>
            <a:r>
              <a:rPr lang="es-ES" u="sng" dirty="0" smtClean="0">
                <a:latin typeface="+mn-lt"/>
              </a:rPr>
              <a:t>BLINK()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+mn-lt"/>
              </a:rPr>
              <a:t>Questa </a:t>
            </a:r>
            <a:r>
              <a:rPr lang="en-US" dirty="0" err="1" smtClean="0">
                <a:latin typeface="+mn-lt"/>
              </a:rPr>
              <a:t>funzione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visualizza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cursore</a:t>
            </a:r>
            <a:r>
              <a:rPr lang="en-US" dirty="0" smtClean="0">
                <a:latin typeface="+mn-lt"/>
              </a:rPr>
              <a:t> LCD </a:t>
            </a:r>
            <a:r>
              <a:rPr lang="en-US" dirty="0" err="1" smtClean="0">
                <a:latin typeface="+mn-lt"/>
              </a:rPr>
              <a:t>sullo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schermo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nella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sua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posizione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corrente</a:t>
            </a:r>
            <a:r>
              <a:rPr lang="en-US" dirty="0" smtClean="0">
                <a:latin typeface="+mn-lt"/>
              </a:rPr>
              <a:t> come un </a:t>
            </a:r>
            <a:r>
              <a:rPr lang="en-US" dirty="0" err="1" smtClean="0">
                <a:latin typeface="+mn-lt"/>
              </a:rPr>
              <a:t>simbolo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solido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intermittente</a:t>
            </a:r>
            <a:r>
              <a:rPr lang="en-US" dirty="0" smtClean="0">
                <a:latin typeface="+mn-lt"/>
              </a:rPr>
              <a:t> (</a:t>
            </a:r>
            <a:r>
              <a:rPr lang="en-US" dirty="0">
                <a:latin typeface="+mn-lt"/>
              </a:rPr>
              <a:t>▓).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062" y="2154215"/>
            <a:ext cx="8714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var.blink</a:t>
            </a:r>
            <a:r>
              <a:rPr lang="en-US" sz="2000" b="1" dirty="0" smtClean="0">
                <a:latin typeface="+mn-lt"/>
              </a:rPr>
              <a:t>(); 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</a:t>
            </a:r>
            <a:r>
              <a:rPr lang="en-US" sz="1600" i="1" dirty="0" smtClean="0">
                <a:latin typeface="+mn-lt"/>
              </a:rPr>
              <a:t>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err="1" smtClean="0">
                <a:latin typeface="+mn-lt"/>
              </a:rPr>
              <a:t>questo</a:t>
            </a:r>
            <a:r>
              <a:rPr lang="en-US" sz="1600" dirty="0" smtClean="0">
                <a:latin typeface="+mn-lt"/>
              </a:rPr>
              <a:t> è </a:t>
            </a:r>
            <a:r>
              <a:rPr lang="en-US" sz="1600" dirty="0" err="1" smtClean="0">
                <a:latin typeface="+mn-lt"/>
              </a:rPr>
              <a:t>il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nome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che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definisce</a:t>
            </a:r>
            <a:r>
              <a:rPr lang="en-US" sz="1600" dirty="0" smtClean="0">
                <a:latin typeface="+mn-lt"/>
              </a:rPr>
              <a:t> lo </a:t>
            </a:r>
            <a:r>
              <a:rPr lang="en-US" sz="1600" dirty="0" err="1" smtClean="0">
                <a:latin typeface="+mn-lt"/>
              </a:rPr>
              <a:t>schermo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 smtClean="0">
                <a:latin typeface="+mn-lt"/>
              </a:rPr>
              <a:t>questione</a:t>
            </a:r>
            <a:r>
              <a:rPr lang="en-US" sz="1600" dirty="0" smtClean="0">
                <a:latin typeface="+mn-lt"/>
              </a:rPr>
              <a:t> (</a:t>
            </a:r>
            <a:r>
              <a:rPr lang="en-US" sz="1600" dirty="0" err="1" smtClean="0">
                <a:latin typeface="+mn-lt"/>
              </a:rPr>
              <a:t>stabilito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92062" y="3617282"/>
            <a:ext cx="879421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FUNZIONE: </a:t>
            </a:r>
            <a:r>
              <a:rPr lang="es-ES" u="sng" dirty="0" smtClean="0">
                <a:latin typeface="+mn-lt"/>
              </a:rPr>
              <a:t>NOBLINK()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+mn-lt"/>
              </a:rPr>
              <a:t>Questa </a:t>
            </a:r>
            <a:r>
              <a:rPr lang="en-US" dirty="0" err="1" smtClean="0">
                <a:latin typeface="+mn-lt"/>
              </a:rPr>
              <a:t>funzione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nasconde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cursore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solido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intermittente</a:t>
            </a:r>
            <a:r>
              <a:rPr lang="en-US" dirty="0" smtClean="0">
                <a:latin typeface="+mn-lt"/>
              </a:rPr>
              <a:t> ( </a:t>
            </a:r>
            <a:r>
              <a:rPr lang="en-US" dirty="0">
                <a:latin typeface="+mn-lt"/>
              </a:rPr>
              <a:t>▓ ). </a:t>
            </a:r>
            <a:endParaRPr lang="es-ES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4582205"/>
            <a:ext cx="87146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atin typeface="+mn-lt"/>
            </a:endParaRPr>
          </a:p>
          <a:p>
            <a:pPr algn="ctr"/>
            <a:r>
              <a:rPr lang="en-US" sz="2000" b="1" dirty="0" err="1" smtClean="0">
                <a:latin typeface="+mn-lt"/>
              </a:rPr>
              <a:t>var.noblink</a:t>
            </a:r>
            <a:r>
              <a:rPr lang="en-US" sz="2000" b="1" dirty="0" smtClean="0">
                <a:latin typeface="+mn-lt"/>
              </a:rPr>
              <a:t>();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 smtClean="0">
                <a:latin typeface="+mn-lt"/>
              </a:rPr>
              <a:t> 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this </a:t>
            </a:r>
            <a:r>
              <a:rPr lang="en-US" sz="1600" dirty="0">
                <a:latin typeface="+mn-lt"/>
              </a:rPr>
              <a:t>is the name that defines the screen in question (established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</p:txBody>
      </p:sp>
    </p:spTree>
    <p:extLst>
      <p:ext uri="{BB962C8B-B14F-4D97-AF65-F5344CB8AC3E}">
        <p14:creationId xmlns:p14="http://schemas.microsoft.com/office/powerpoint/2010/main" val="425351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 LIBRERIA</a:t>
            </a:r>
            <a:r>
              <a:rPr lang="en-US" dirty="0" smtClean="0"/>
              <a:t> LIQUIDCRYSTAL.H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FUNZIONE: </a:t>
            </a:r>
            <a:r>
              <a:rPr lang="es-ES" u="sng" dirty="0" smtClean="0">
                <a:latin typeface="+mn-lt"/>
              </a:rPr>
              <a:t>DISPLAY()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+mn-lt"/>
              </a:rPr>
              <a:t>Questa </a:t>
            </a:r>
            <a:r>
              <a:rPr lang="en-US" dirty="0" err="1" smtClean="0">
                <a:latin typeface="+mn-lt"/>
              </a:rPr>
              <a:t>funzione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connette</a:t>
            </a:r>
            <a:r>
              <a:rPr lang="en-US" dirty="0" smtClean="0">
                <a:latin typeface="+mn-lt"/>
              </a:rPr>
              <a:t> lo </a:t>
            </a:r>
            <a:r>
              <a:rPr lang="en-US" dirty="0" err="1" smtClean="0">
                <a:latin typeface="+mn-lt"/>
              </a:rPr>
              <a:t>schermo</a:t>
            </a:r>
            <a:r>
              <a:rPr lang="en-US" dirty="0" smtClean="0">
                <a:latin typeface="+mn-lt"/>
              </a:rPr>
              <a:t> LCD e </a:t>
            </a:r>
            <a:r>
              <a:rPr lang="en-US" dirty="0" err="1" smtClean="0">
                <a:latin typeface="+mn-lt"/>
              </a:rPr>
              <a:t>ripristina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contenuto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visualizzato</a:t>
            </a:r>
            <a:r>
              <a:rPr lang="en-US" dirty="0" smtClean="0">
                <a:latin typeface="+mn-lt"/>
              </a:rPr>
              <a:t> prima </a:t>
            </a:r>
            <a:r>
              <a:rPr lang="en-US" dirty="0" err="1" smtClean="0">
                <a:latin typeface="+mn-lt"/>
              </a:rPr>
              <a:t>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noDisplay</a:t>
            </a:r>
            <a:r>
              <a:rPr lang="en-US" dirty="0">
                <a:latin typeface="+mn-lt"/>
              </a:rPr>
              <a:t>() </a:t>
            </a:r>
            <a:r>
              <a:rPr lang="en-US" dirty="0" smtClean="0">
                <a:latin typeface="+mn-lt"/>
              </a:rPr>
              <a:t>fosse </a:t>
            </a:r>
            <a:r>
              <a:rPr lang="en-US" dirty="0" err="1" smtClean="0">
                <a:latin typeface="+mn-lt"/>
              </a:rPr>
              <a:t>eseguito</a:t>
            </a:r>
            <a:r>
              <a:rPr lang="en-US" dirty="0" smtClean="0">
                <a:latin typeface="+mn-lt"/>
              </a:rPr>
              <a:t> 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062" y="2154215"/>
            <a:ext cx="8714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var.display</a:t>
            </a:r>
            <a:r>
              <a:rPr lang="en-US" sz="2000" b="1" dirty="0" smtClean="0">
                <a:latin typeface="+mn-lt"/>
              </a:rPr>
              <a:t>(); 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</a:t>
            </a:r>
            <a:r>
              <a:rPr lang="en-US" sz="1600" i="1" dirty="0" smtClean="0">
                <a:latin typeface="+mn-lt"/>
              </a:rPr>
              <a:t>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err="1" smtClean="0">
                <a:latin typeface="+mn-lt"/>
              </a:rPr>
              <a:t>questo</a:t>
            </a:r>
            <a:r>
              <a:rPr lang="en-US" sz="1600" dirty="0" smtClean="0">
                <a:latin typeface="+mn-lt"/>
              </a:rPr>
              <a:t> è </a:t>
            </a:r>
            <a:r>
              <a:rPr lang="en-US" sz="1600" dirty="0" err="1" smtClean="0">
                <a:latin typeface="+mn-lt"/>
              </a:rPr>
              <a:t>il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nome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che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definisce</a:t>
            </a:r>
            <a:r>
              <a:rPr lang="en-US" sz="1600" dirty="0" smtClean="0">
                <a:latin typeface="+mn-lt"/>
              </a:rPr>
              <a:t> lo </a:t>
            </a:r>
            <a:r>
              <a:rPr lang="en-US" sz="1600" dirty="0" err="1" smtClean="0">
                <a:latin typeface="+mn-lt"/>
              </a:rPr>
              <a:t>schermo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 smtClean="0">
                <a:latin typeface="+mn-lt"/>
              </a:rPr>
              <a:t>questione</a:t>
            </a:r>
            <a:r>
              <a:rPr lang="en-US" sz="1600" dirty="0" smtClean="0">
                <a:latin typeface="+mn-lt"/>
              </a:rPr>
              <a:t> (</a:t>
            </a:r>
            <a:r>
              <a:rPr lang="en-US" sz="1600" dirty="0" err="1" smtClean="0">
                <a:latin typeface="+mn-lt"/>
              </a:rPr>
              <a:t>stabilito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92062" y="3617282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FUNZIONE: </a:t>
            </a:r>
            <a:r>
              <a:rPr lang="es-ES" u="sng" dirty="0" smtClean="0">
                <a:latin typeface="+mn-lt"/>
              </a:rPr>
              <a:t>NODISPLAY()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+mn-lt"/>
              </a:rPr>
              <a:t>Questa </a:t>
            </a:r>
            <a:r>
              <a:rPr lang="en-US" dirty="0" err="1" smtClean="0">
                <a:latin typeface="+mn-lt"/>
              </a:rPr>
              <a:t>funzione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spegne</a:t>
            </a:r>
            <a:r>
              <a:rPr lang="en-US" dirty="0" smtClean="0">
                <a:latin typeface="+mn-lt"/>
              </a:rPr>
              <a:t> lo </a:t>
            </a:r>
            <a:r>
              <a:rPr lang="en-US" dirty="0" err="1" smtClean="0">
                <a:latin typeface="+mn-lt"/>
              </a:rPr>
              <a:t>schermo</a:t>
            </a:r>
            <a:r>
              <a:rPr lang="en-US" dirty="0" smtClean="0">
                <a:latin typeface="+mn-lt"/>
              </a:rPr>
              <a:t> LCD </a:t>
            </a:r>
            <a:r>
              <a:rPr lang="en-US" dirty="0" err="1" smtClean="0">
                <a:latin typeface="+mn-lt"/>
              </a:rPr>
              <a:t>senza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perdere</a:t>
            </a:r>
            <a:r>
              <a:rPr lang="en-US" dirty="0" smtClean="0">
                <a:latin typeface="+mn-lt"/>
              </a:rPr>
              <a:t> I </a:t>
            </a:r>
            <a:r>
              <a:rPr lang="en-US" dirty="0" err="1" smtClean="0">
                <a:latin typeface="+mn-lt"/>
              </a:rPr>
              <a:t>contenuti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nè</a:t>
            </a:r>
            <a:r>
              <a:rPr lang="en-US" dirty="0" smtClean="0">
                <a:latin typeface="+mn-lt"/>
              </a:rPr>
              <a:t> la </a:t>
            </a:r>
            <a:r>
              <a:rPr lang="en-US" dirty="0" err="1" smtClean="0">
                <a:latin typeface="+mn-lt"/>
              </a:rPr>
              <a:t>posizione</a:t>
            </a:r>
            <a:r>
              <a:rPr lang="en-US" dirty="0" smtClean="0">
                <a:latin typeface="+mn-lt"/>
              </a:rPr>
              <a:t> del </a:t>
            </a:r>
            <a:r>
              <a:rPr lang="en-US" dirty="0" err="1" smtClean="0">
                <a:latin typeface="+mn-lt"/>
              </a:rPr>
              <a:t>cursore</a:t>
            </a:r>
            <a:endParaRPr lang="es-ES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4582205"/>
            <a:ext cx="87146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atin typeface="+mn-lt"/>
            </a:endParaRPr>
          </a:p>
          <a:p>
            <a:pPr algn="ctr"/>
            <a:r>
              <a:rPr lang="en-US" sz="2000" b="1" dirty="0" err="1" smtClean="0">
                <a:latin typeface="+mn-lt"/>
              </a:rPr>
              <a:t>var.noDisplay</a:t>
            </a:r>
            <a:r>
              <a:rPr lang="en-US" sz="2000" b="1" dirty="0" smtClean="0">
                <a:latin typeface="+mn-lt"/>
              </a:rPr>
              <a:t>();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 smtClean="0">
                <a:latin typeface="+mn-lt"/>
              </a:rPr>
              <a:t> 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err="1" smtClean="0">
                <a:latin typeface="+mn-lt"/>
              </a:rPr>
              <a:t>questo</a:t>
            </a:r>
            <a:r>
              <a:rPr lang="en-US" sz="1600" dirty="0" smtClean="0">
                <a:latin typeface="+mn-lt"/>
              </a:rPr>
              <a:t> è </a:t>
            </a:r>
            <a:r>
              <a:rPr lang="en-US" sz="1600" dirty="0" err="1" smtClean="0">
                <a:latin typeface="+mn-lt"/>
              </a:rPr>
              <a:t>il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nome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che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definisce</a:t>
            </a:r>
            <a:r>
              <a:rPr lang="en-US" sz="1600" dirty="0" smtClean="0">
                <a:latin typeface="+mn-lt"/>
              </a:rPr>
              <a:t> la </a:t>
            </a:r>
            <a:r>
              <a:rPr lang="en-US" sz="1600" dirty="0" err="1" smtClean="0">
                <a:latin typeface="+mn-lt"/>
              </a:rPr>
              <a:t>variabile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 smtClean="0">
                <a:latin typeface="+mn-lt"/>
              </a:rPr>
              <a:t>questione</a:t>
            </a:r>
            <a:r>
              <a:rPr lang="en-US" sz="1600" dirty="0" smtClean="0">
                <a:latin typeface="+mn-lt"/>
              </a:rPr>
              <a:t> (</a:t>
            </a:r>
            <a:r>
              <a:rPr lang="en-US" sz="1600" dirty="0" err="1" smtClean="0">
                <a:latin typeface="+mn-lt"/>
              </a:rPr>
              <a:t>stabilito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</p:txBody>
      </p:sp>
    </p:spTree>
    <p:extLst>
      <p:ext uri="{BB962C8B-B14F-4D97-AF65-F5344CB8AC3E}">
        <p14:creationId xmlns:p14="http://schemas.microsoft.com/office/powerpoint/2010/main" val="307653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 LIBRERIA</a:t>
            </a:r>
            <a:r>
              <a:rPr lang="en-US" dirty="0" smtClean="0"/>
              <a:t> LIQUIDCRYSTAL.H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FUNZIONE: </a:t>
            </a:r>
            <a:r>
              <a:rPr lang="es-ES" u="sng" dirty="0" smtClean="0">
                <a:latin typeface="+mn-lt"/>
              </a:rPr>
              <a:t>SCROLLDISPLAYLEFT()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+mn-lt"/>
              </a:rPr>
              <a:t>Questa </a:t>
            </a:r>
            <a:r>
              <a:rPr lang="en-US" dirty="0" err="1" smtClean="0">
                <a:latin typeface="+mn-lt"/>
              </a:rPr>
              <a:t>funzione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sostituisce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contenuto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testo</a:t>
            </a:r>
            <a:r>
              <a:rPr lang="en-US" dirty="0" smtClean="0">
                <a:latin typeface="+mn-lt"/>
              </a:rPr>
              <a:t> e la </a:t>
            </a:r>
            <a:r>
              <a:rPr lang="en-US" dirty="0" err="1" smtClean="0">
                <a:latin typeface="+mn-lt"/>
              </a:rPr>
              <a:t>posizione</a:t>
            </a:r>
            <a:r>
              <a:rPr lang="en-US" dirty="0" smtClean="0">
                <a:latin typeface="+mn-lt"/>
              </a:rPr>
              <a:t> del </a:t>
            </a:r>
            <a:r>
              <a:rPr lang="en-US" dirty="0" err="1" smtClean="0">
                <a:latin typeface="+mn-lt"/>
              </a:rPr>
              <a:t>cursore</a:t>
            </a:r>
            <a:r>
              <a:rPr lang="en-US" dirty="0" smtClean="0">
                <a:latin typeface="+mn-lt"/>
              </a:rPr>
              <a:t>) </a:t>
            </a:r>
            <a:r>
              <a:rPr lang="en-US" dirty="0" err="1" smtClean="0">
                <a:latin typeface="+mn-lt"/>
              </a:rPr>
              <a:t>visualizzato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sullo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schermo</a:t>
            </a:r>
            <a:r>
              <a:rPr lang="en-US" dirty="0" smtClean="0">
                <a:latin typeface="+mn-lt"/>
              </a:rPr>
              <a:t> a </a:t>
            </a:r>
            <a:r>
              <a:rPr lang="en-US" dirty="0" err="1" smtClean="0">
                <a:latin typeface="+mn-lt"/>
              </a:rPr>
              <a:t>qualsiasi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momento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stabilito</a:t>
            </a:r>
            <a:r>
              <a:rPr lang="en-US" dirty="0" smtClean="0">
                <a:latin typeface="+mn-lt"/>
              </a:rPr>
              <a:t> di </a:t>
            </a:r>
            <a:r>
              <a:rPr lang="en-US" dirty="0" err="1" smtClean="0">
                <a:latin typeface="+mn-lt"/>
              </a:rPr>
              <a:t>uno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spazio</a:t>
            </a:r>
            <a:r>
              <a:rPr lang="en-US" dirty="0" smtClean="0">
                <a:latin typeface="+mn-lt"/>
              </a:rPr>
              <a:t> a </a:t>
            </a:r>
            <a:r>
              <a:rPr lang="en-US" dirty="0" err="1" smtClean="0">
                <a:latin typeface="+mn-lt"/>
              </a:rPr>
              <a:t>sinistra</a:t>
            </a:r>
            <a:r>
              <a:rPr lang="en-US" dirty="0" smtClean="0">
                <a:latin typeface="+mn-lt"/>
              </a:rPr>
              <a:t>.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062" y="2154215"/>
            <a:ext cx="8714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var.scrollDisplayLeft</a:t>
            </a:r>
            <a:r>
              <a:rPr lang="en-US" sz="2000" b="1" dirty="0" smtClean="0">
                <a:latin typeface="+mn-lt"/>
              </a:rPr>
              <a:t>(); 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</a:t>
            </a:r>
            <a:r>
              <a:rPr lang="en-US" sz="1600" i="1" dirty="0" smtClean="0">
                <a:latin typeface="+mn-lt"/>
              </a:rPr>
              <a:t>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err="1" smtClean="0">
                <a:latin typeface="+mn-lt"/>
              </a:rPr>
              <a:t>questo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nome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definisce</a:t>
            </a:r>
            <a:r>
              <a:rPr lang="en-US" sz="1600" dirty="0" smtClean="0">
                <a:latin typeface="+mn-lt"/>
              </a:rPr>
              <a:t> lo </a:t>
            </a:r>
            <a:r>
              <a:rPr lang="en-US" sz="1600" dirty="0" err="1" smtClean="0">
                <a:latin typeface="+mn-lt"/>
              </a:rPr>
              <a:t>schermo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 smtClean="0">
                <a:latin typeface="+mn-lt"/>
              </a:rPr>
              <a:t>questione</a:t>
            </a:r>
            <a:r>
              <a:rPr lang="en-US" sz="1600" dirty="0" smtClean="0">
                <a:latin typeface="+mn-lt"/>
              </a:rPr>
              <a:t> (</a:t>
            </a:r>
            <a:r>
              <a:rPr lang="en-US" sz="1600" dirty="0" err="1" smtClean="0">
                <a:latin typeface="+mn-lt"/>
              </a:rPr>
              <a:t>stabilito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32891" y="3251085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FUNZIONE: </a:t>
            </a:r>
            <a:r>
              <a:rPr lang="es-ES" u="sng" dirty="0" smtClean="0">
                <a:latin typeface="+mn-lt"/>
              </a:rPr>
              <a:t>SCROLLDISPLAYRIGHT()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Questa </a:t>
            </a:r>
            <a:r>
              <a:rPr lang="en-US" dirty="0" err="1">
                <a:latin typeface="+mn-lt"/>
              </a:rPr>
              <a:t>funzione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sostituisce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contenuto</a:t>
            </a:r>
            <a:r>
              <a:rPr lang="en-US" dirty="0">
                <a:latin typeface="+mn-lt"/>
              </a:rPr>
              <a:t> (</a:t>
            </a:r>
            <a:r>
              <a:rPr lang="en-US" dirty="0" err="1">
                <a:latin typeface="+mn-lt"/>
              </a:rPr>
              <a:t>il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testo</a:t>
            </a:r>
            <a:r>
              <a:rPr lang="en-US" dirty="0">
                <a:latin typeface="+mn-lt"/>
              </a:rPr>
              <a:t> e la </a:t>
            </a:r>
            <a:r>
              <a:rPr lang="en-US" dirty="0" err="1">
                <a:latin typeface="+mn-lt"/>
              </a:rPr>
              <a:t>posizione</a:t>
            </a:r>
            <a:r>
              <a:rPr lang="en-US" dirty="0">
                <a:latin typeface="+mn-lt"/>
              </a:rPr>
              <a:t> del </a:t>
            </a:r>
            <a:r>
              <a:rPr lang="en-US" dirty="0" err="1">
                <a:latin typeface="+mn-lt"/>
              </a:rPr>
              <a:t>cursore</a:t>
            </a:r>
            <a:r>
              <a:rPr lang="en-US" dirty="0">
                <a:latin typeface="+mn-lt"/>
              </a:rPr>
              <a:t>) </a:t>
            </a:r>
            <a:r>
              <a:rPr lang="en-US" dirty="0" err="1">
                <a:latin typeface="+mn-lt"/>
              </a:rPr>
              <a:t>visualizzato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sullo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schermo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qualsiasi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momento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stabilito</a:t>
            </a:r>
            <a:r>
              <a:rPr lang="en-US" dirty="0">
                <a:latin typeface="+mn-lt"/>
              </a:rPr>
              <a:t> di </a:t>
            </a:r>
            <a:r>
              <a:rPr lang="en-US" dirty="0" err="1">
                <a:latin typeface="+mn-lt"/>
              </a:rPr>
              <a:t>uno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spazio</a:t>
            </a:r>
            <a:r>
              <a:rPr lang="en-US" dirty="0">
                <a:latin typeface="+mn-lt"/>
              </a:rPr>
              <a:t> a </a:t>
            </a:r>
            <a:r>
              <a:rPr lang="en-US" dirty="0" err="1" smtClean="0">
                <a:latin typeface="+mn-lt"/>
              </a:rPr>
              <a:t>destra</a:t>
            </a:r>
            <a:r>
              <a:rPr lang="en-US" dirty="0" smtClean="0">
                <a:latin typeface="+mn-lt"/>
              </a:rPr>
              <a:t>.</a:t>
            </a:r>
            <a:endParaRPr lang="es-ES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4582205"/>
            <a:ext cx="87146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2000" b="1" dirty="0" smtClean="0">
              <a:latin typeface="+mn-lt"/>
            </a:endParaRPr>
          </a:p>
          <a:p>
            <a:pPr algn="ctr"/>
            <a:r>
              <a:rPr lang="en-US" sz="2000" b="1" dirty="0" err="1" smtClean="0">
                <a:latin typeface="+mn-lt"/>
              </a:rPr>
              <a:t>var.scrollDisplayRight</a:t>
            </a:r>
            <a:r>
              <a:rPr lang="en-US" sz="2000" b="1" dirty="0" smtClean="0">
                <a:latin typeface="+mn-lt"/>
              </a:rPr>
              <a:t>();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 smtClean="0">
                <a:latin typeface="+mn-lt"/>
              </a:rPr>
              <a:t> 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err="1" smtClean="0">
                <a:latin typeface="+mn-lt"/>
              </a:rPr>
              <a:t>questo</a:t>
            </a:r>
            <a:r>
              <a:rPr lang="en-US" sz="1600" dirty="0" smtClean="0">
                <a:latin typeface="+mn-lt"/>
              </a:rPr>
              <a:t> è </a:t>
            </a:r>
            <a:r>
              <a:rPr lang="en-US" sz="1600" dirty="0" err="1" smtClean="0">
                <a:latin typeface="+mn-lt"/>
              </a:rPr>
              <a:t>il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nome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che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definisce</a:t>
            </a:r>
            <a:r>
              <a:rPr lang="en-US" sz="1600" dirty="0" smtClean="0">
                <a:latin typeface="+mn-lt"/>
              </a:rPr>
              <a:t> lo </a:t>
            </a:r>
            <a:r>
              <a:rPr lang="en-US" sz="1600" dirty="0" err="1" smtClean="0">
                <a:latin typeface="+mn-lt"/>
              </a:rPr>
              <a:t>schermo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 smtClean="0">
                <a:latin typeface="+mn-lt"/>
              </a:rPr>
              <a:t>questione</a:t>
            </a:r>
            <a:r>
              <a:rPr lang="en-US" sz="1600" dirty="0" smtClean="0">
                <a:latin typeface="+mn-lt"/>
              </a:rPr>
              <a:t> (</a:t>
            </a:r>
            <a:r>
              <a:rPr lang="en-US" sz="1600" dirty="0" err="1" smtClean="0">
                <a:latin typeface="+mn-lt"/>
              </a:rPr>
              <a:t>stabilito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</p:txBody>
      </p:sp>
    </p:spTree>
    <p:extLst>
      <p:ext uri="{BB962C8B-B14F-4D97-AF65-F5344CB8AC3E}">
        <p14:creationId xmlns:p14="http://schemas.microsoft.com/office/powerpoint/2010/main" val="31440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 LIBRERIA LIQUIDCRYSTAL.H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15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FUNZIONE: </a:t>
            </a:r>
            <a:r>
              <a:rPr lang="es-ES" u="sng" dirty="0" smtClean="0">
                <a:latin typeface="+mn-lt"/>
              </a:rPr>
              <a:t>LEFTTORIGHT()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+mn-lt"/>
              </a:rPr>
              <a:t>Questa </a:t>
            </a:r>
            <a:r>
              <a:rPr lang="en-US" dirty="0" err="1" smtClean="0">
                <a:latin typeface="+mn-lt"/>
              </a:rPr>
              <a:t>funzione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stabilisce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automaticamente</a:t>
            </a:r>
            <a:r>
              <a:rPr lang="en-US" dirty="0" smtClean="0">
                <a:latin typeface="+mn-lt"/>
              </a:rPr>
              <a:t> quale in verso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cursore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scrive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sullo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schermo</a:t>
            </a:r>
            <a:r>
              <a:rPr lang="en-US" dirty="0" smtClean="0">
                <a:latin typeface="+mn-lt"/>
              </a:rPr>
              <a:t>: da </a:t>
            </a:r>
            <a:r>
              <a:rPr lang="en-US" dirty="0" err="1" smtClean="0">
                <a:latin typeface="+mn-lt"/>
              </a:rPr>
              <a:t>sinistra</a:t>
            </a:r>
            <a:r>
              <a:rPr lang="en-US" dirty="0" smtClean="0">
                <a:latin typeface="+mn-lt"/>
              </a:rPr>
              <a:t> a </a:t>
            </a:r>
            <a:r>
              <a:rPr lang="en-US" dirty="0" err="1" smtClean="0">
                <a:latin typeface="+mn-lt"/>
              </a:rPr>
              <a:t>destra</a:t>
            </a:r>
            <a:r>
              <a:rPr lang="en-US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Questo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significa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caratteri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sono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scritti</a:t>
            </a:r>
            <a:r>
              <a:rPr lang="en-US" dirty="0" smtClean="0">
                <a:latin typeface="+mn-lt"/>
              </a:rPr>
              <a:t> da </a:t>
            </a:r>
            <a:r>
              <a:rPr lang="en-US" dirty="0" err="1" smtClean="0">
                <a:latin typeface="+mn-lt"/>
              </a:rPr>
              <a:t>sinistra</a:t>
            </a:r>
            <a:r>
              <a:rPr lang="en-US" dirty="0" smtClean="0">
                <a:latin typeface="+mn-lt"/>
              </a:rPr>
              <a:t> a </a:t>
            </a:r>
            <a:r>
              <a:rPr lang="en-US" dirty="0" err="1" smtClean="0">
                <a:latin typeface="+mn-lt"/>
              </a:rPr>
              <a:t>destra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senza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influenzare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quelli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sono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già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stati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scritti</a:t>
            </a:r>
            <a:r>
              <a:rPr lang="en-US" dirty="0" smtClean="0">
                <a:latin typeface="+mn-lt"/>
              </a:rPr>
              <a:t>.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063" y="2400042"/>
            <a:ext cx="8714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var.LeftToRight</a:t>
            </a:r>
            <a:r>
              <a:rPr lang="en-US" sz="2000" b="1" dirty="0" smtClean="0">
                <a:latin typeface="+mn-lt"/>
              </a:rPr>
              <a:t> (); 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</a:t>
            </a:r>
            <a:r>
              <a:rPr lang="en-US" sz="1600" i="1" dirty="0" smtClean="0">
                <a:latin typeface="+mn-lt"/>
              </a:rPr>
              <a:t>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err="1" smtClean="0">
                <a:latin typeface="+mn-lt"/>
              </a:rPr>
              <a:t>questo</a:t>
            </a:r>
            <a:r>
              <a:rPr lang="en-US" sz="1600" dirty="0" smtClean="0">
                <a:latin typeface="+mn-lt"/>
              </a:rPr>
              <a:t> è </a:t>
            </a:r>
            <a:r>
              <a:rPr lang="en-US" sz="1600" dirty="0" err="1" smtClean="0">
                <a:latin typeface="+mn-lt"/>
              </a:rPr>
              <a:t>il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nome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che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definisce</a:t>
            </a:r>
            <a:r>
              <a:rPr lang="en-US" sz="1600" dirty="0" smtClean="0">
                <a:latin typeface="+mn-lt"/>
              </a:rPr>
              <a:t> lo </a:t>
            </a:r>
            <a:r>
              <a:rPr lang="en-US" sz="1600" dirty="0" err="1" smtClean="0">
                <a:latin typeface="+mn-lt"/>
              </a:rPr>
              <a:t>schermo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 smtClean="0">
                <a:latin typeface="+mn-lt"/>
              </a:rPr>
              <a:t>questione</a:t>
            </a:r>
            <a:r>
              <a:rPr lang="en-US" sz="1600" dirty="0" smtClean="0">
                <a:latin typeface="+mn-lt"/>
              </a:rPr>
              <a:t> (</a:t>
            </a:r>
            <a:r>
              <a:rPr lang="en-US" sz="1600" dirty="0" err="1" smtClean="0">
                <a:latin typeface="+mn-lt"/>
              </a:rPr>
              <a:t>stabilito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92062" y="3617282"/>
            <a:ext cx="879421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FUNZIONE: </a:t>
            </a:r>
            <a:r>
              <a:rPr lang="es-ES" u="sng" dirty="0" smtClean="0">
                <a:latin typeface="+mn-lt"/>
              </a:rPr>
              <a:t>RIGHTTOLEFT()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+mn-lt"/>
              </a:rPr>
              <a:t>Questa </a:t>
            </a:r>
            <a:r>
              <a:rPr lang="en-US" dirty="0" err="1" smtClean="0">
                <a:latin typeface="+mn-lt"/>
              </a:rPr>
              <a:t>funzione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inverte</a:t>
            </a:r>
            <a:r>
              <a:rPr lang="en-US" dirty="0" smtClean="0">
                <a:latin typeface="+mn-lt"/>
              </a:rPr>
              <a:t> la </a:t>
            </a:r>
            <a:r>
              <a:rPr lang="en-US" dirty="0" err="1" smtClean="0">
                <a:latin typeface="+mn-lt"/>
              </a:rPr>
              <a:t>direzione</a:t>
            </a:r>
            <a:r>
              <a:rPr lang="en-US" dirty="0" smtClean="0">
                <a:latin typeface="+mn-lt"/>
              </a:rPr>
              <a:t> di </a:t>
            </a:r>
            <a:r>
              <a:rPr lang="en-US" dirty="0" err="1" smtClean="0">
                <a:latin typeface="+mn-lt"/>
              </a:rPr>
              <a:t>scrittura</a:t>
            </a:r>
            <a:r>
              <a:rPr lang="en-US" dirty="0" smtClean="0">
                <a:latin typeface="+mn-lt"/>
              </a:rPr>
              <a:t> del </a:t>
            </a:r>
            <a:r>
              <a:rPr lang="en-US" dirty="0" err="1" smtClean="0">
                <a:latin typeface="+mn-lt"/>
              </a:rPr>
              <a:t>cursore</a:t>
            </a:r>
            <a:r>
              <a:rPr lang="en-US" dirty="0" smtClean="0">
                <a:latin typeface="+mn-lt"/>
              </a:rPr>
              <a:t>: da </a:t>
            </a:r>
            <a:r>
              <a:rPr lang="en-US" dirty="0" err="1" smtClean="0">
                <a:latin typeface="+mn-lt"/>
              </a:rPr>
              <a:t>destra</a:t>
            </a:r>
            <a:r>
              <a:rPr lang="en-US" dirty="0" smtClean="0">
                <a:latin typeface="+mn-lt"/>
              </a:rPr>
              <a:t> a </a:t>
            </a:r>
            <a:r>
              <a:rPr lang="en-US" dirty="0" err="1" smtClean="0">
                <a:latin typeface="+mn-lt"/>
              </a:rPr>
              <a:t>sinistra</a:t>
            </a:r>
            <a:r>
              <a:rPr lang="en-US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Questo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significa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che</a:t>
            </a:r>
            <a:r>
              <a:rPr lang="en-US" dirty="0" smtClean="0">
                <a:latin typeface="+mn-lt"/>
              </a:rPr>
              <a:t> I </a:t>
            </a:r>
            <a:r>
              <a:rPr lang="en-US" dirty="0" err="1" smtClean="0">
                <a:latin typeface="+mn-lt"/>
              </a:rPr>
              <a:t>caratteri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sono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scritti</a:t>
            </a:r>
            <a:r>
              <a:rPr lang="en-US" dirty="0" smtClean="0">
                <a:latin typeface="+mn-lt"/>
              </a:rPr>
              <a:t> da </a:t>
            </a:r>
            <a:r>
              <a:rPr lang="en-US" dirty="0" err="1" smtClean="0">
                <a:latin typeface="+mn-lt"/>
              </a:rPr>
              <a:t>destra</a:t>
            </a:r>
            <a:r>
              <a:rPr lang="en-US" dirty="0" smtClean="0">
                <a:latin typeface="+mn-lt"/>
              </a:rPr>
              <a:t> a </a:t>
            </a:r>
            <a:r>
              <a:rPr lang="en-US" dirty="0" err="1" smtClean="0">
                <a:latin typeface="+mn-lt"/>
              </a:rPr>
              <a:t>sinistra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senza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influenzare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quelli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sono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già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stati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scritti</a:t>
            </a:r>
            <a:r>
              <a:rPr lang="en-US" dirty="0" smtClean="0">
                <a:latin typeface="+mn-lt"/>
              </a:rPr>
              <a:t>. </a:t>
            </a:r>
            <a:endParaRPr lang="es-ES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4880241"/>
            <a:ext cx="87146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atin typeface="+mn-lt"/>
            </a:endParaRPr>
          </a:p>
          <a:p>
            <a:pPr algn="ctr"/>
            <a:r>
              <a:rPr lang="en-US" sz="2000" b="1" dirty="0" err="1" smtClean="0">
                <a:latin typeface="+mn-lt"/>
              </a:rPr>
              <a:t>var.RightToLeft</a:t>
            </a:r>
            <a:r>
              <a:rPr lang="en-US" sz="2000" b="1" dirty="0" smtClean="0">
                <a:latin typeface="+mn-lt"/>
              </a:rPr>
              <a:t>();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 smtClean="0">
                <a:latin typeface="+mn-lt"/>
              </a:rPr>
              <a:t> 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/>
              <a:t> </a:t>
            </a:r>
            <a:r>
              <a:rPr lang="en-US" sz="1600" dirty="0" err="1">
                <a:latin typeface="+mn-lt"/>
              </a:rPr>
              <a:t>questo</a:t>
            </a:r>
            <a:r>
              <a:rPr lang="en-US" sz="1600" dirty="0">
                <a:latin typeface="+mn-lt"/>
              </a:rPr>
              <a:t> è </a:t>
            </a:r>
            <a:r>
              <a:rPr lang="en-US" sz="1600" dirty="0" err="1">
                <a:latin typeface="+mn-lt"/>
              </a:rPr>
              <a:t>il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nome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che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definisce</a:t>
            </a:r>
            <a:r>
              <a:rPr lang="en-US" sz="1600" dirty="0">
                <a:latin typeface="+mn-lt"/>
              </a:rPr>
              <a:t> lo </a:t>
            </a:r>
            <a:r>
              <a:rPr lang="en-US" sz="1600" dirty="0" err="1">
                <a:latin typeface="+mn-lt"/>
              </a:rPr>
              <a:t>schermo</a:t>
            </a:r>
            <a:r>
              <a:rPr lang="en-US" sz="1600" dirty="0">
                <a:latin typeface="+mn-lt"/>
              </a:rPr>
              <a:t> in </a:t>
            </a:r>
            <a:r>
              <a:rPr lang="en-US" sz="1600" dirty="0" err="1">
                <a:latin typeface="+mn-lt"/>
              </a:rPr>
              <a:t>questione</a:t>
            </a:r>
            <a:r>
              <a:rPr lang="en-US" sz="1600" dirty="0">
                <a:latin typeface="+mn-lt"/>
              </a:rPr>
              <a:t> (</a:t>
            </a:r>
            <a:r>
              <a:rPr lang="en-US" sz="1600" dirty="0" err="1">
                <a:latin typeface="+mn-lt"/>
              </a:rPr>
              <a:t>stabilito</a:t>
            </a:r>
            <a:r>
              <a:rPr lang="en-US" sz="1600" dirty="0">
                <a:latin typeface="+mn-lt"/>
              </a:rPr>
              <a:t>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094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 LIBRERIA</a:t>
            </a:r>
            <a:r>
              <a:rPr lang="en-US" dirty="0" smtClean="0"/>
              <a:t> </a:t>
            </a:r>
            <a:r>
              <a:rPr lang="en-US" dirty="0"/>
              <a:t>LIQUIDCRYSTAL.H 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16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FUNZIONE: </a:t>
            </a:r>
            <a:r>
              <a:rPr lang="es-ES" u="sng" dirty="0" smtClean="0">
                <a:latin typeface="+mn-lt"/>
              </a:rPr>
              <a:t>AUTOSCROLL()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+mn-lt"/>
              </a:rPr>
              <a:t>Questa </a:t>
            </a:r>
            <a:r>
              <a:rPr lang="en-US" dirty="0" err="1" smtClean="0">
                <a:latin typeface="+mn-lt"/>
              </a:rPr>
              <a:t>funzione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attiva</a:t>
            </a:r>
            <a:r>
              <a:rPr lang="en-US" dirty="0" smtClean="0">
                <a:latin typeface="+mn-lt"/>
              </a:rPr>
              <a:t> lo </a:t>
            </a:r>
            <a:r>
              <a:rPr lang="en-US" dirty="0" err="1" smtClean="0">
                <a:latin typeface="+mn-lt"/>
              </a:rPr>
              <a:t>scorrimento</a:t>
            </a:r>
            <a:r>
              <a:rPr lang="en-US" dirty="0" smtClean="0">
                <a:latin typeface="+mn-lt"/>
              </a:rPr>
              <a:t> o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movimento</a:t>
            </a:r>
            <a:r>
              <a:rPr lang="en-US" dirty="0" smtClean="0">
                <a:latin typeface="+mn-lt"/>
              </a:rPr>
              <a:t> automatic del display. </a:t>
            </a:r>
            <a:r>
              <a:rPr lang="en-US" dirty="0" err="1" smtClean="0">
                <a:latin typeface="+mn-lt"/>
              </a:rPr>
              <a:t>Ogni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volta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che</a:t>
            </a:r>
            <a:r>
              <a:rPr lang="en-US" dirty="0" smtClean="0">
                <a:latin typeface="+mn-lt"/>
              </a:rPr>
              <a:t> un </a:t>
            </a:r>
            <a:r>
              <a:rPr lang="en-US" dirty="0" err="1" smtClean="0">
                <a:latin typeface="+mn-lt"/>
              </a:rPr>
              <a:t>carattere</a:t>
            </a:r>
            <a:r>
              <a:rPr lang="en-US" dirty="0" smtClean="0">
                <a:latin typeface="+mn-lt"/>
              </a:rPr>
              <a:t> è </a:t>
            </a:r>
            <a:r>
              <a:rPr lang="en-US" dirty="0" err="1" smtClean="0">
                <a:latin typeface="+mn-lt"/>
              </a:rPr>
              <a:t>inviato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allo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schermo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questa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funzione</a:t>
            </a:r>
            <a:r>
              <a:rPr lang="en-US" dirty="0" smtClean="0">
                <a:latin typeface="+mn-lt"/>
              </a:rPr>
              <a:t> lo </a:t>
            </a:r>
            <a:r>
              <a:rPr lang="en-US" dirty="0" err="1" smtClean="0">
                <a:latin typeface="+mn-lt"/>
              </a:rPr>
              <a:t>visualizza</a:t>
            </a:r>
            <a:r>
              <a:rPr lang="en-US" dirty="0" smtClean="0">
                <a:latin typeface="+mn-lt"/>
              </a:rPr>
              <a:t> e poi </a:t>
            </a:r>
            <a:r>
              <a:rPr lang="en-US" dirty="0" err="1" smtClean="0">
                <a:latin typeface="+mn-lt"/>
              </a:rPr>
              <a:t>muove</a:t>
            </a:r>
            <a:r>
              <a:rPr lang="en-US" dirty="0" smtClean="0">
                <a:latin typeface="+mn-lt"/>
              </a:rPr>
              <a:t> I </a:t>
            </a:r>
            <a:r>
              <a:rPr lang="en-US" dirty="0" err="1" smtClean="0">
                <a:latin typeface="+mn-lt"/>
              </a:rPr>
              <a:t>contenuti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rimanenti</a:t>
            </a:r>
            <a:r>
              <a:rPr lang="en-US" dirty="0" smtClean="0">
                <a:latin typeface="+mn-lt"/>
              </a:rPr>
              <a:t> di </a:t>
            </a:r>
            <a:r>
              <a:rPr lang="en-US" dirty="0" err="1" smtClean="0">
                <a:latin typeface="+mn-lt"/>
              </a:rPr>
              <a:t>uno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spazio</a:t>
            </a:r>
            <a:r>
              <a:rPr lang="en-US" dirty="0" smtClean="0">
                <a:latin typeface="+mn-lt"/>
              </a:rPr>
              <a:t>. Se la </a:t>
            </a:r>
            <a:r>
              <a:rPr lang="en-US" dirty="0" err="1" smtClean="0">
                <a:latin typeface="+mn-lt"/>
              </a:rPr>
              <a:t>direzione</a:t>
            </a:r>
            <a:r>
              <a:rPr lang="en-US" dirty="0" smtClean="0">
                <a:latin typeface="+mn-lt"/>
              </a:rPr>
              <a:t> è da </a:t>
            </a:r>
            <a:r>
              <a:rPr lang="en-US" dirty="0" err="1" smtClean="0">
                <a:latin typeface="+mn-lt"/>
              </a:rPr>
              <a:t>sinistra</a:t>
            </a:r>
            <a:r>
              <a:rPr lang="en-US" dirty="0" smtClean="0">
                <a:latin typeface="+mn-lt"/>
              </a:rPr>
              <a:t> a </a:t>
            </a:r>
            <a:r>
              <a:rPr lang="en-US" dirty="0" err="1" smtClean="0">
                <a:latin typeface="+mn-lt"/>
              </a:rPr>
              <a:t>destra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>
                <a:latin typeface="+mn-lt"/>
              </a:rPr>
              <a:t>leftToRight</a:t>
            </a:r>
            <a:r>
              <a:rPr lang="en-US" dirty="0">
                <a:latin typeface="+mn-lt"/>
              </a:rPr>
              <a:t>()),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contenuto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muove</a:t>
            </a:r>
            <a:r>
              <a:rPr lang="en-US" dirty="0" smtClean="0">
                <a:latin typeface="+mn-lt"/>
              </a:rPr>
              <a:t> verso </a:t>
            </a:r>
            <a:r>
              <a:rPr lang="en-US" dirty="0" err="1" smtClean="0">
                <a:latin typeface="+mn-lt"/>
              </a:rPr>
              <a:t>sinistra</a:t>
            </a:r>
            <a:r>
              <a:rPr lang="en-US" dirty="0" smtClean="0">
                <a:latin typeface="+mn-lt"/>
              </a:rPr>
              <a:t>. Se la </a:t>
            </a:r>
            <a:r>
              <a:rPr lang="en-US" dirty="0" err="1" smtClean="0">
                <a:latin typeface="+mn-lt"/>
              </a:rPr>
              <a:t>direzione</a:t>
            </a:r>
            <a:r>
              <a:rPr lang="en-US" dirty="0" smtClean="0">
                <a:latin typeface="+mn-lt"/>
              </a:rPr>
              <a:t> è da </a:t>
            </a:r>
            <a:r>
              <a:rPr lang="en-US" dirty="0" err="1" smtClean="0">
                <a:latin typeface="+mn-lt"/>
              </a:rPr>
              <a:t>destra</a:t>
            </a:r>
            <a:r>
              <a:rPr lang="en-US" dirty="0" smtClean="0">
                <a:latin typeface="+mn-lt"/>
              </a:rPr>
              <a:t> a </a:t>
            </a:r>
            <a:r>
              <a:rPr lang="en-US" dirty="0" err="1" smtClean="0">
                <a:latin typeface="+mn-lt"/>
              </a:rPr>
              <a:t>sinistra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>
                <a:latin typeface="+mn-lt"/>
              </a:rPr>
              <a:t>rightToLeft</a:t>
            </a:r>
            <a:r>
              <a:rPr lang="en-US" dirty="0">
                <a:latin typeface="+mn-lt"/>
              </a:rPr>
              <a:t>()),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contenuto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muove</a:t>
            </a:r>
            <a:r>
              <a:rPr lang="en-US" dirty="0" smtClean="0">
                <a:latin typeface="+mn-lt"/>
              </a:rPr>
              <a:t> verso </a:t>
            </a:r>
            <a:r>
              <a:rPr lang="en-US" dirty="0" err="1" smtClean="0">
                <a:latin typeface="+mn-lt"/>
              </a:rPr>
              <a:t>destra</a:t>
            </a:r>
            <a:r>
              <a:rPr lang="en-US" dirty="0" smtClean="0">
                <a:latin typeface="+mn-lt"/>
              </a:rPr>
              <a:t>. 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31867" y="3257191"/>
            <a:ext cx="8714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var.autoscroll</a:t>
            </a:r>
            <a:r>
              <a:rPr lang="en-US" sz="2000" b="1" dirty="0" smtClean="0">
                <a:latin typeface="+mn-lt"/>
              </a:rPr>
              <a:t>(); 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</a:t>
            </a:r>
            <a:r>
              <a:rPr lang="en-US" sz="1600" i="1" dirty="0" smtClean="0">
                <a:latin typeface="+mn-lt"/>
              </a:rPr>
              <a:t>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err="1" smtClean="0">
                <a:latin typeface="+mn-lt"/>
              </a:rPr>
              <a:t>questo</a:t>
            </a:r>
            <a:r>
              <a:rPr lang="en-US" sz="1600" dirty="0" smtClean="0">
                <a:latin typeface="+mn-lt"/>
              </a:rPr>
              <a:t> è </a:t>
            </a:r>
            <a:r>
              <a:rPr lang="en-US" sz="1600" dirty="0" err="1" smtClean="0">
                <a:latin typeface="+mn-lt"/>
              </a:rPr>
              <a:t>il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nome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che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definisce</a:t>
            </a:r>
            <a:r>
              <a:rPr lang="en-US" sz="1600" dirty="0" smtClean="0">
                <a:latin typeface="+mn-lt"/>
              </a:rPr>
              <a:t> lo </a:t>
            </a:r>
            <a:r>
              <a:rPr lang="en-US" sz="1600" dirty="0" err="1" smtClean="0">
                <a:latin typeface="+mn-lt"/>
              </a:rPr>
              <a:t>schermo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 smtClean="0">
                <a:latin typeface="+mn-lt"/>
              </a:rPr>
              <a:t>questione</a:t>
            </a:r>
            <a:r>
              <a:rPr lang="en-US" sz="1600" dirty="0" smtClean="0">
                <a:latin typeface="+mn-lt"/>
              </a:rPr>
              <a:t> (</a:t>
            </a:r>
            <a:r>
              <a:rPr lang="en-US" sz="1600" dirty="0" err="1" smtClean="0">
                <a:latin typeface="+mn-lt"/>
              </a:rPr>
              <a:t>stabilito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31867" y="4465813"/>
            <a:ext cx="879421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FUNZIONE: </a:t>
            </a:r>
            <a:r>
              <a:rPr lang="es-ES" u="sng" dirty="0">
                <a:latin typeface="+mn-lt"/>
              </a:rPr>
              <a:t>NOAUTOSCROLL () </a:t>
            </a:r>
            <a:endParaRPr lang="es-ES" u="sng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+mn-lt"/>
              </a:rPr>
              <a:t>Questa </a:t>
            </a:r>
            <a:r>
              <a:rPr lang="en-US" dirty="0" err="1" smtClean="0">
                <a:latin typeface="+mn-lt"/>
              </a:rPr>
              <a:t>funzione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disattiva</a:t>
            </a:r>
            <a:r>
              <a:rPr lang="en-US" dirty="0" smtClean="0">
                <a:latin typeface="+mn-lt"/>
              </a:rPr>
              <a:t> lo </a:t>
            </a:r>
            <a:r>
              <a:rPr lang="en-US" dirty="0" err="1" smtClean="0">
                <a:latin typeface="+mn-lt"/>
              </a:rPr>
              <a:t>scorrimento</a:t>
            </a:r>
            <a:r>
              <a:rPr lang="en-US" dirty="0" smtClean="0">
                <a:latin typeface="+mn-lt"/>
              </a:rPr>
              <a:t> o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movimento</a:t>
            </a:r>
            <a:r>
              <a:rPr lang="en-US" dirty="0" smtClean="0">
                <a:latin typeface="+mn-lt"/>
              </a:rPr>
              <a:t> automatic del display. </a:t>
            </a:r>
            <a:endParaRPr lang="es-ES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5094466"/>
            <a:ext cx="87146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atin typeface="+mn-lt"/>
            </a:endParaRPr>
          </a:p>
          <a:p>
            <a:pPr algn="ctr"/>
            <a:r>
              <a:rPr lang="en-US" sz="2000" b="1" dirty="0" err="1" smtClean="0">
                <a:latin typeface="+mn-lt"/>
              </a:rPr>
              <a:t>var.noAutoscroll</a:t>
            </a:r>
            <a:r>
              <a:rPr lang="en-US" sz="2000" b="1" dirty="0" smtClean="0">
                <a:latin typeface="+mn-lt"/>
              </a:rPr>
              <a:t>();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 smtClean="0">
                <a:latin typeface="+mn-lt"/>
              </a:rPr>
              <a:t> 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err="1" smtClean="0">
                <a:latin typeface="+mn-lt"/>
              </a:rPr>
              <a:t>questo</a:t>
            </a:r>
            <a:r>
              <a:rPr lang="en-US" sz="1600" dirty="0" smtClean="0">
                <a:latin typeface="+mn-lt"/>
              </a:rPr>
              <a:t> è </a:t>
            </a:r>
            <a:r>
              <a:rPr lang="en-US" sz="1600" dirty="0" err="1" smtClean="0">
                <a:latin typeface="+mn-lt"/>
              </a:rPr>
              <a:t>il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nome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che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definisce</a:t>
            </a:r>
            <a:r>
              <a:rPr lang="en-US" sz="1600" dirty="0" smtClean="0">
                <a:latin typeface="+mn-lt"/>
              </a:rPr>
              <a:t> lo </a:t>
            </a:r>
            <a:r>
              <a:rPr lang="en-US" sz="1600" dirty="0" err="1" smtClean="0">
                <a:latin typeface="+mn-lt"/>
              </a:rPr>
              <a:t>schermo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 smtClean="0">
                <a:latin typeface="+mn-lt"/>
              </a:rPr>
              <a:t>questione</a:t>
            </a:r>
            <a:r>
              <a:rPr lang="en-US" sz="1600" dirty="0" smtClean="0">
                <a:latin typeface="+mn-lt"/>
              </a:rPr>
              <a:t> (</a:t>
            </a:r>
            <a:r>
              <a:rPr lang="en-US" sz="1600" dirty="0" err="1" smtClean="0">
                <a:latin typeface="+mn-lt"/>
              </a:rPr>
              <a:t>stabilito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</p:txBody>
      </p:sp>
    </p:spTree>
    <p:extLst>
      <p:ext uri="{BB962C8B-B14F-4D97-AF65-F5344CB8AC3E}">
        <p14:creationId xmlns:p14="http://schemas.microsoft.com/office/powerpoint/2010/main" val="330009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5576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prstClr val="white"/>
                </a:solidFill>
              </a:rPr>
              <a:t>Unità</a:t>
            </a:r>
            <a:r>
              <a:rPr lang="en-US" sz="3600" b="1" dirty="0" smtClean="0">
                <a:solidFill>
                  <a:prstClr val="white"/>
                </a:solidFill>
              </a:rPr>
              <a:t> </a:t>
            </a:r>
            <a:r>
              <a:rPr lang="en-US" sz="3600" b="1" dirty="0">
                <a:solidFill>
                  <a:prstClr val="white"/>
                </a:solidFill>
              </a:rPr>
              <a:t>6 </a:t>
            </a:r>
            <a:r>
              <a:rPr lang="en-US" sz="3600" b="1" dirty="0" err="1" smtClean="0">
                <a:solidFill>
                  <a:prstClr val="white"/>
                </a:solidFill>
              </a:rPr>
              <a:t>Schermi</a:t>
            </a:r>
            <a:r>
              <a:rPr lang="en-US" sz="3600" b="1" dirty="0" smtClean="0">
                <a:solidFill>
                  <a:prstClr val="white"/>
                </a:solidFill>
              </a:rPr>
              <a:t> LCD 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Grazie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err="1" smtClean="0"/>
              <a:t>Scopo</a:t>
            </a:r>
            <a:r>
              <a:rPr lang="en-US" sz="3600" dirty="0" smtClean="0"/>
              <a:t> e agenda </a:t>
            </a:r>
            <a:r>
              <a:rPr lang="en-US" sz="3600" dirty="0" err="1" smtClean="0"/>
              <a:t>dell’Unità</a:t>
            </a:r>
            <a:r>
              <a:rPr lang="en-US" sz="3600" dirty="0" smtClean="0"/>
              <a:t> 6</a:t>
            </a:r>
            <a:endParaRPr lang="el-GR" sz="36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328577"/>
            <a:ext cx="8434573" cy="3512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1"/>
            <a:ext cx="8335926" cy="13609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Uno </a:t>
            </a:r>
            <a:r>
              <a:rPr lang="en-US" dirty="0" err="1" smtClean="0"/>
              <a:t>sguardo</a:t>
            </a:r>
            <a:r>
              <a:rPr lang="en-US" dirty="0" smtClean="0"/>
              <a:t> </a:t>
            </a:r>
            <a:r>
              <a:rPr lang="en-US" dirty="0" err="1" smtClean="0"/>
              <a:t>allo</a:t>
            </a:r>
            <a:r>
              <a:rPr lang="en-US" dirty="0" smtClean="0"/>
              <a:t> </a:t>
            </a:r>
            <a:r>
              <a:rPr lang="en-US" dirty="0" err="1" smtClean="0"/>
              <a:t>schermo</a:t>
            </a:r>
            <a:r>
              <a:rPr lang="en-US" dirty="0" smtClean="0"/>
              <a:t> LCD come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periferica</a:t>
            </a:r>
            <a:r>
              <a:rPr lang="en-US" dirty="0" smtClean="0"/>
              <a:t> di output: </a:t>
            </a:r>
            <a:r>
              <a:rPr lang="en-US" dirty="0" err="1" smtClean="0"/>
              <a:t>abilita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visualizzazione</a:t>
            </a:r>
            <a:r>
              <a:rPr lang="en-US" dirty="0" smtClean="0"/>
              <a:t> di </a:t>
            </a:r>
            <a:r>
              <a:rPr lang="en-US" dirty="0" err="1" smtClean="0"/>
              <a:t>qualsiasi</a:t>
            </a:r>
            <a:r>
              <a:rPr lang="en-US" dirty="0" smtClean="0"/>
              <a:t> </a:t>
            </a:r>
            <a:r>
              <a:rPr lang="en-US" dirty="0" err="1" smtClean="0"/>
              <a:t>informazione</a:t>
            </a:r>
            <a:r>
              <a:rPr lang="en-US" dirty="0" smtClean="0"/>
              <a:t> di output </a:t>
            </a:r>
            <a:r>
              <a:rPr lang="en-US" dirty="0" err="1" smtClean="0"/>
              <a:t>inclusi</a:t>
            </a:r>
            <a:r>
              <a:rPr lang="en-US" dirty="0" smtClean="0"/>
              <a:t> </a:t>
            </a:r>
            <a:r>
              <a:rPr lang="en-US" dirty="0" err="1" smtClean="0"/>
              <a:t>numeri</a:t>
            </a:r>
            <a:r>
              <a:rPr lang="en-US" dirty="0" smtClean="0"/>
              <a:t>, </a:t>
            </a:r>
            <a:r>
              <a:rPr lang="en-US" dirty="0" err="1" smtClean="0"/>
              <a:t>lettere</a:t>
            </a:r>
            <a:r>
              <a:rPr lang="en-US" dirty="0" smtClean="0"/>
              <a:t> e </a:t>
            </a:r>
            <a:r>
              <a:rPr lang="en-US" dirty="0" err="1" smtClean="0"/>
              <a:t>simboli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746648" y="3296340"/>
            <a:ext cx="8229600" cy="3588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/>
              <a:t>Spiega</a:t>
            </a:r>
            <a:r>
              <a:rPr lang="en-US" sz="2000" dirty="0" smtClean="0"/>
              <a:t> le </a:t>
            </a:r>
            <a:r>
              <a:rPr lang="en-US" sz="2000" dirty="0" err="1" smtClean="0"/>
              <a:t>idee</a:t>
            </a:r>
            <a:r>
              <a:rPr lang="en-US" sz="2000" dirty="0" smtClean="0"/>
              <a:t> di base </a:t>
            </a:r>
            <a:r>
              <a:rPr lang="en-US" sz="2000" dirty="0" err="1" smtClean="0"/>
              <a:t>sugli</a:t>
            </a:r>
            <a:r>
              <a:rPr lang="en-US" sz="2000" dirty="0" smtClean="0"/>
              <a:t> </a:t>
            </a:r>
            <a:r>
              <a:rPr lang="en-US" sz="2000" dirty="0" err="1" smtClean="0"/>
              <a:t>schermi</a:t>
            </a:r>
            <a:r>
              <a:rPr lang="en-US" sz="2000" dirty="0" smtClean="0"/>
              <a:t> LCD</a:t>
            </a:r>
            <a:endParaRPr lang="en-US" sz="20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/>
              <a:t>Spiega</a:t>
            </a:r>
            <a:r>
              <a:rPr lang="en-US" sz="2000" dirty="0" smtClean="0"/>
              <a:t> </a:t>
            </a:r>
            <a:r>
              <a:rPr lang="en-US" sz="2000" dirty="0" err="1" smtClean="0"/>
              <a:t>l’</a:t>
            </a:r>
            <a:r>
              <a:rPr lang="en-US" sz="2000" b="1" dirty="0" err="1" smtClean="0"/>
              <a:t>insieme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caratteri</a:t>
            </a:r>
            <a:r>
              <a:rPr lang="en-US" sz="2000" dirty="0" smtClean="0"/>
              <a:t> e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b="1" dirty="0" err="1" smtClean="0"/>
              <a:t>caratteri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grafici</a:t>
            </a:r>
            <a:endParaRPr lang="en-US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/>
              <a:t>Presenta</a:t>
            </a:r>
            <a:r>
              <a:rPr lang="en-US" sz="2000" dirty="0" smtClean="0"/>
              <a:t> la </a:t>
            </a:r>
            <a:r>
              <a:rPr lang="en-US" sz="2000" dirty="0" err="1" smtClean="0"/>
              <a:t>libreria</a:t>
            </a:r>
            <a:r>
              <a:rPr lang="en-US" sz="2000" dirty="0" smtClean="0"/>
              <a:t> </a:t>
            </a:r>
            <a:r>
              <a:rPr lang="en-US" sz="2000" b="1" dirty="0" err="1" smtClean="0"/>
              <a:t>liquidCrystal.h</a:t>
            </a:r>
            <a:endParaRPr lang="en-US" sz="2000" dirty="0"/>
          </a:p>
          <a:p>
            <a:pPr marL="0" indent="0" algn="just">
              <a:lnSpc>
                <a:spcPct val="110000"/>
              </a:lnSpc>
              <a:spcBef>
                <a:spcPts val="480"/>
              </a:spcBef>
              <a:buNone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l-GR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110000" y="830883"/>
            <a:ext cx="261481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Scopo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della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presentazione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933668" y="2388363"/>
            <a:ext cx="2967479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L’agenda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della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presentazione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014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627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Questa è </a:t>
            </a:r>
            <a:r>
              <a:rPr lang="en-US" sz="2000" dirty="0" err="1" smtClean="0">
                <a:latin typeface="+mn-lt"/>
              </a:rPr>
              <a:t>una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perifierica</a:t>
            </a:r>
            <a:r>
              <a:rPr lang="en-US" sz="2000" dirty="0" smtClean="0">
                <a:latin typeface="+mn-lt"/>
              </a:rPr>
              <a:t> di output </a:t>
            </a: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non solo </a:t>
            </a:r>
            <a:r>
              <a:rPr lang="en-US" sz="2000" dirty="0" err="1" smtClean="0">
                <a:latin typeface="+mn-lt"/>
              </a:rPr>
              <a:t>mostra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numeri</a:t>
            </a:r>
            <a:r>
              <a:rPr lang="en-US" sz="2000" dirty="0" smtClean="0">
                <a:latin typeface="+mn-lt"/>
              </a:rPr>
              <a:t> ma </a:t>
            </a:r>
            <a:r>
              <a:rPr lang="en-US" sz="2000" dirty="0" err="1" smtClean="0">
                <a:latin typeface="+mn-lt"/>
              </a:rPr>
              <a:t>anche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tutti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 tipi di </a:t>
            </a:r>
            <a:r>
              <a:rPr lang="en-US" sz="2000" dirty="0" err="1" smtClean="0">
                <a:latin typeface="+mn-lt"/>
              </a:rPr>
              <a:t>caratteri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testi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simboli</a:t>
            </a:r>
            <a:r>
              <a:rPr lang="en-US" sz="2000" dirty="0" smtClean="0">
                <a:latin typeface="+mn-lt"/>
              </a:rPr>
              <a:t> e </a:t>
            </a:r>
            <a:r>
              <a:rPr lang="en-US" sz="2000" dirty="0" err="1" smtClean="0">
                <a:latin typeface="+mn-lt"/>
              </a:rPr>
              <a:t>anche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semplici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grafici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>
                <a:latin typeface="+mn-lt"/>
              </a:rPr>
              <a:t>Useremo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schermo</a:t>
            </a:r>
            <a:r>
              <a:rPr lang="en-US" sz="2000" dirty="0" smtClean="0">
                <a:latin typeface="+mn-lt"/>
              </a:rPr>
              <a:t> LCD 2 </a:t>
            </a:r>
            <a:r>
              <a:rPr lang="en-US" sz="2000" dirty="0">
                <a:latin typeface="+mn-lt"/>
              </a:rPr>
              <a:t>x </a:t>
            </a:r>
            <a:r>
              <a:rPr lang="en-US" sz="2000" dirty="0" smtClean="0">
                <a:latin typeface="+mn-lt"/>
              </a:rPr>
              <a:t>16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Lo </a:t>
            </a:r>
            <a:r>
              <a:rPr lang="en-US" sz="2000" dirty="0" err="1" smtClean="0">
                <a:latin typeface="+mn-lt"/>
              </a:rPr>
              <a:t>schermo</a:t>
            </a:r>
            <a:r>
              <a:rPr lang="en-US" sz="2000" dirty="0" smtClean="0">
                <a:latin typeface="+mn-lt"/>
              </a:rPr>
              <a:t> LCD è </a:t>
            </a:r>
            <a:r>
              <a:rPr lang="en-US" sz="2000" dirty="0" err="1" smtClean="0">
                <a:latin typeface="+mn-lt"/>
              </a:rPr>
              <a:t>una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periferica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digitale</a:t>
            </a:r>
            <a:r>
              <a:rPr lang="en-US" sz="2000" dirty="0" smtClean="0">
                <a:latin typeface="+mn-lt"/>
              </a:rPr>
              <a:t>. I </a:t>
            </a:r>
            <a:r>
              <a:rPr lang="en-US" sz="2000" dirty="0" err="1" smtClean="0">
                <a:latin typeface="+mn-lt"/>
              </a:rPr>
              <a:t>suoi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segnali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possono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essere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connessi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direttamente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ai</a:t>
            </a:r>
            <a:r>
              <a:rPr lang="en-US" sz="2000" dirty="0" smtClean="0">
                <a:latin typeface="+mn-lt"/>
              </a:rPr>
              <a:t> pin di input e output del controller.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>
                <a:latin typeface="+mn-lt"/>
              </a:rPr>
              <a:t>Sono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divisi</a:t>
            </a:r>
            <a:r>
              <a:rPr lang="en-US" sz="2000" dirty="0" smtClean="0">
                <a:latin typeface="+mn-lt"/>
              </a:rPr>
              <a:t> in </a:t>
            </a:r>
            <a:r>
              <a:rPr lang="en-US" sz="2000" dirty="0" smtClean="0">
                <a:latin typeface="+mn-lt"/>
              </a:rPr>
              <a:t>3 </a:t>
            </a:r>
            <a:r>
              <a:rPr lang="en-US" sz="2000" dirty="0" err="1" smtClean="0">
                <a:latin typeface="+mn-lt"/>
              </a:rPr>
              <a:t>gruppi</a:t>
            </a:r>
            <a:r>
              <a:rPr lang="en-US" sz="2000" dirty="0" smtClean="0">
                <a:latin typeface="+mn-lt"/>
              </a:rPr>
              <a:t>:</a:t>
            </a:r>
            <a:endParaRPr lang="en-US" sz="2000" dirty="0" smtClean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+mn-lt"/>
              </a:rPr>
              <a:t>Alimentatori</a:t>
            </a:r>
            <a:endParaRPr lang="en-US" sz="2000" dirty="0" smtClean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+mn-lt"/>
              </a:rPr>
              <a:t>Controllo</a:t>
            </a:r>
            <a:endParaRPr lang="en-US" sz="2000" dirty="0" smtClean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+mn-lt"/>
              </a:rPr>
              <a:t>Dati</a:t>
            </a:r>
            <a:endParaRPr lang="en-US" sz="2000" dirty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SCHERMI LCD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53" y="2481942"/>
            <a:ext cx="7692494" cy="153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SCHERMI LCD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sp>
        <p:nvSpPr>
          <p:cNvPr id="6" name="Rectángulo 5"/>
          <p:cNvSpPr/>
          <p:nvPr/>
        </p:nvSpPr>
        <p:spPr>
          <a:xfrm>
            <a:off x="195943" y="636367"/>
            <a:ext cx="865414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La </a:t>
            </a:r>
            <a:r>
              <a:rPr lang="en-US" b="1" dirty="0" err="1" smtClean="0">
                <a:latin typeface="+mn-lt"/>
              </a:rPr>
              <a:t>tabella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seguente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contiene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una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descrizione</a:t>
            </a:r>
            <a:r>
              <a:rPr lang="en-US" b="1" dirty="0" smtClean="0">
                <a:latin typeface="+mn-lt"/>
              </a:rPr>
              <a:t> di </a:t>
            </a:r>
            <a:r>
              <a:rPr lang="en-US" b="1" dirty="0" err="1" smtClean="0">
                <a:latin typeface="+mn-lt"/>
              </a:rPr>
              <a:t>ciascun</a:t>
            </a:r>
            <a:r>
              <a:rPr lang="en-US" b="1" dirty="0" smtClean="0">
                <a:latin typeface="+mn-lt"/>
              </a:rPr>
              <a:t> pin</a:t>
            </a:r>
            <a:endParaRPr lang="es-ES" b="1" dirty="0">
              <a:latin typeface="+mn-lt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872864"/>
              </p:ext>
            </p:extLst>
          </p:nvPr>
        </p:nvGraphicFramePr>
        <p:xfrm>
          <a:off x="457201" y="1075681"/>
          <a:ext cx="8229598" cy="5327935"/>
        </p:xfrm>
        <a:graphic>
          <a:graphicData uri="http://schemas.openxmlformats.org/drawingml/2006/table">
            <a:tbl>
              <a:tblPr firstRow="1" firstCol="1" bandRow="1"/>
              <a:tblGrid>
                <a:gridCol w="628240">
                  <a:extLst>
                    <a:ext uri="{9D8B030D-6E8A-4147-A177-3AD203B41FA5}">
                      <a16:colId xmlns:a16="http://schemas.microsoft.com/office/drawing/2014/main" xmlns="" val="477254761"/>
                    </a:ext>
                  </a:extLst>
                </a:gridCol>
                <a:gridCol w="3241598">
                  <a:extLst>
                    <a:ext uri="{9D8B030D-6E8A-4147-A177-3AD203B41FA5}">
                      <a16:colId xmlns:a16="http://schemas.microsoft.com/office/drawing/2014/main" xmlns="" val="2299214231"/>
                    </a:ext>
                  </a:extLst>
                </a:gridCol>
                <a:gridCol w="1118162">
                  <a:extLst>
                    <a:ext uri="{9D8B030D-6E8A-4147-A177-3AD203B41FA5}">
                      <a16:colId xmlns:a16="http://schemas.microsoft.com/office/drawing/2014/main" xmlns="" val="3909485677"/>
                    </a:ext>
                  </a:extLst>
                </a:gridCol>
                <a:gridCol w="3241598">
                  <a:extLst>
                    <a:ext uri="{9D8B030D-6E8A-4147-A177-3AD203B41FA5}">
                      <a16:colId xmlns:a16="http://schemas.microsoft.com/office/drawing/2014/main" xmlns="" val="2701360713"/>
                    </a:ext>
                  </a:extLst>
                </a:gridCol>
              </a:tblGrid>
              <a:tr h="1945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PIN Nº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2874246"/>
                  </a:ext>
                </a:extLst>
              </a:tr>
              <a:tr h="1945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Vss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Voltage supply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Ground power supply (0 V)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2940634"/>
                  </a:ext>
                </a:extLst>
              </a:tr>
              <a:tr h="1945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Vdd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Voltage supply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Positive +5 Vcc power supply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3213260"/>
                  </a:ext>
                </a:extLst>
              </a:tr>
              <a:tr h="3891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VLC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Voltage supply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Contrast adjustment: voltages alternating between 0 and +5 Vcc.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6312519"/>
                  </a:ext>
                </a:extLst>
              </a:tr>
              <a:tr h="9133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RS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Input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Output from the Arduino controller. Selects between instructions and data: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RS=0 Arduino transfers instructions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RS=1 Arduino transfers data (ASCII codes)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1110243"/>
                  </a:ext>
                </a:extLst>
              </a:tr>
              <a:tr h="1107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R/W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Input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Output from Arduino. Controls reading and writing: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R/W=0 Arduino performs data write on the LCD screen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R/W=1 Arduino performs data read of the LCD screen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5308768"/>
                  </a:ext>
                </a:extLst>
              </a:tr>
              <a:tr h="7188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Input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Output from Arduino. Enables the screen: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E=0 LCD screen disabled (on high impedance)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E=1 LCD screen enabled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5035533"/>
                  </a:ext>
                </a:extLst>
              </a:tr>
              <a:tr h="1107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7-14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DB0:DB7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Input/Output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and instruction bus lines. Arduino transfers instructions or data to the screen according to the RS signal.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DB0:DB7 lines are used with an 8 bit interface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DB4:DB7 lines are used with an 4 bit interface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2977719"/>
                  </a:ext>
                </a:extLst>
              </a:tr>
              <a:tr h="1945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L+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Voltage supply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Positive voltage for background light (+5 </a:t>
                      </a:r>
                      <a:r>
                        <a:rPr lang="en-GB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Vcc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177200"/>
                  </a:ext>
                </a:extLst>
              </a:tr>
              <a:tr h="1945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L-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Voltage supply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Negative voltage for background light (0 V)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7870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76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344933" y="1483930"/>
            <a:ext cx="8454134" cy="621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La </a:t>
            </a:r>
            <a:r>
              <a:rPr lang="en-US" sz="2000" dirty="0" err="1" smtClean="0">
                <a:latin typeface="+mn-lt"/>
              </a:rPr>
              <a:t>comunicazione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tra</a:t>
            </a:r>
            <a:r>
              <a:rPr lang="en-US" sz="2000" dirty="0" smtClean="0">
                <a:latin typeface="+mn-lt"/>
              </a:rPr>
              <a:t> Arduino e </a:t>
            </a:r>
            <a:r>
              <a:rPr lang="en-US" sz="2000" dirty="0" err="1" smtClean="0">
                <a:latin typeface="+mn-lt"/>
              </a:rPr>
              <a:t>gli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schermi</a:t>
            </a:r>
            <a:r>
              <a:rPr lang="en-US" sz="2000" dirty="0" smtClean="0">
                <a:latin typeface="+mn-lt"/>
              </a:rPr>
              <a:t> LCD è </a:t>
            </a:r>
            <a:r>
              <a:rPr lang="en-US" sz="2000" dirty="0" err="1" smtClean="0">
                <a:latin typeface="+mn-lt"/>
              </a:rPr>
              <a:t>raggiunta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principalmente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attraverso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 pin </a:t>
            </a:r>
            <a:r>
              <a:rPr lang="en-US" sz="2000" dirty="0" err="1" smtClean="0">
                <a:latin typeface="+mn-lt"/>
              </a:rPr>
              <a:t>digitali</a:t>
            </a:r>
            <a:r>
              <a:rPr lang="en-US" sz="2000" dirty="0" smtClean="0">
                <a:latin typeface="+mn-lt"/>
              </a:rPr>
              <a:t> DB0-DB7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>
                <a:latin typeface="+mn-lt"/>
              </a:rPr>
              <a:t>Invia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codici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carattere</a:t>
            </a:r>
            <a:r>
              <a:rPr lang="en-US" sz="2000" dirty="0" smtClean="0">
                <a:latin typeface="+mn-lt"/>
              </a:rPr>
              <a:t> ASCII </a:t>
            </a: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vogliono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mostrare</a:t>
            </a:r>
            <a:r>
              <a:rPr lang="en-US" sz="2000" dirty="0" smtClean="0">
                <a:latin typeface="+mn-lt"/>
              </a:rPr>
              <a:t>. </a:t>
            </a:r>
            <a:r>
              <a:rPr lang="en-US" sz="2000" dirty="0" err="1" smtClean="0">
                <a:latin typeface="+mn-lt"/>
              </a:rPr>
              <a:t>Sono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codici</a:t>
            </a:r>
            <a:r>
              <a:rPr lang="en-US" sz="2000" dirty="0" smtClean="0">
                <a:latin typeface="+mn-lt"/>
              </a:rPr>
              <a:t> a 8 bit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 smtClean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 smtClean="0">
                <a:latin typeface="+mn-lt"/>
              </a:rPr>
              <a:t>La </a:t>
            </a:r>
            <a:r>
              <a:rPr lang="en-US" sz="2000" b="1" dirty="0" err="1" smtClean="0">
                <a:latin typeface="+mn-lt"/>
              </a:rPr>
              <a:t>memoria</a:t>
            </a:r>
            <a:r>
              <a:rPr lang="en-US" sz="2000" b="1" dirty="0" smtClean="0">
                <a:latin typeface="+mn-lt"/>
              </a:rPr>
              <a:t> RAM </a:t>
            </a:r>
            <a:r>
              <a:rPr lang="en-US" sz="2000" b="1" dirty="0" err="1" smtClean="0">
                <a:latin typeface="+mn-lt"/>
              </a:rPr>
              <a:t>interna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contiene</a:t>
            </a:r>
            <a:r>
              <a:rPr lang="en-US" sz="2000" b="1" dirty="0" smtClean="0">
                <a:latin typeface="+mn-lt"/>
              </a:rPr>
              <a:t> la </a:t>
            </a:r>
            <a:r>
              <a:rPr lang="en-US" sz="2000" b="1" dirty="0" err="1" smtClean="0">
                <a:latin typeface="+mn-lt"/>
              </a:rPr>
              <a:t>definizione</a:t>
            </a:r>
            <a:r>
              <a:rPr lang="en-US" sz="2000" b="1" dirty="0" smtClean="0">
                <a:latin typeface="+mn-lt"/>
              </a:rPr>
              <a:t> di </a:t>
            </a:r>
            <a:r>
              <a:rPr lang="en-US" sz="2000" b="1" dirty="0" err="1" smtClean="0">
                <a:latin typeface="+mn-lt"/>
              </a:rPr>
              <a:t>ciascuno</a:t>
            </a:r>
            <a:endParaRPr lang="en-US" sz="2000" b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Se </a:t>
            </a:r>
            <a:r>
              <a:rPr lang="en-US" sz="2000" dirty="0" err="1" smtClean="0">
                <a:latin typeface="+mn-lt"/>
              </a:rPr>
              <a:t>si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usa</a:t>
            </a:r>
            <a:r>
              <a:rPr lang="en-US" sz="2000" dirty="0" smtClean="0">
                <a:latin typeface="+mn-lt"/>
              </a:rPr>
              <a:t> “</a:t>
            </a:r>
            <a:r>
              <a:rPr lang="en-US" sz="2000" dirty="0" err="1" smtClean="0">
                <a:latin typeface="+mn-lt"/>
              </a:rPr>
              <a:t>un’interfaccia</a:t>
            </a:r>
            <a:r>
              <a:rPr lang="en-US" sz="2000" dirty="0" smtClean="0">
                <a:latin typeface="+mn-lt"/>
              </a:rPr>
              <a:t> a 8bit”, Arduino ha </a:t>
            </a:r>
            <a:r>
              <a:rPr lang="en-US" sz="2000" dirty="0" err="1" smtClean="0">
                <a:latin typeface="+mn-lt"/>
              </a:rPr>
              <a:t>bisogno</a:t>
            </a:r>
            <a:r>
              <a:rPr lang="en-US" sz="2000" dirty="0" smtClean="0">
                <a:latin typeface="+mn-lt"/>
              </a:rPr>
              <a:t> solo di un </a:t>
            </a:r>
            <a:r>
              <a:rPr lang="en-US" sz="2000" dirty="0" err="1" smtClean="0">
                <a:latin typeface="+mn-lt"/>
              </a:rPr>
              <a:t>singolo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trasferimento</a:t>
            </a:r>
            <a:r>
              <a:rPr lang="en-US" sz="2000" dirty="0" smtClean="0">
                <a:latin typeface="+mn-lt"/>
              </a:rPr>
              <a:t> per </a:t>
            </a:r>
            <a:r>
              <a:rPr lang="en-US" sz="2000" dirty="0" err="1" smtClean="0">
                <a:latin typeface="+mn-lt"/>
              </a:rPr>
              <a:t>mostrare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ciascun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carattere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“</a:t>
            </a:r>
            <a:r>
              <a:rPr lang="en-US" sz="2000" dirty="0" err="1" smtClean="0">
                <a:latin typeface="+mn-lt"/>
              </a:rPr>
              <a:t>interfaccia</a:t>
            </a:r>
            <a:r>
              <a:rPr lang="en-US" sz="2000" dirty="0" smtClean="0">
                <a:latin typeface="+mn-lt"/>
              </a:rPr>
              <a:t> a 4 bit” ha </a:t>
            </a:r>
            <a:r>
              <a:rPr lang="en-US" sz="2000" dirty="0" err="1" smtClean="0">
                <a:latin typeface="+mn-lt"/>
              </a:rPr>
              <a:t>bisogno</a:t>
            </a:r>
            <a:r>
              <a:rPr lang="en-US" sz="2000" dirty="0" smtClean="0">
                <a:latin typeface="+mn-lt"/>
              </a:rPr>
              <a:t> solo di due </a:t>
            </a:r>
            <a:r>
              <a:rPr lang="en-US" sz="2000" dirty="0" err="1" smtClean="0">
                <a:latin typeface="+mn-lt"/>
              </a:rPr>
              <a:t>trasferimenti</a:t>
            </a:r>
            <a:r>
              <a:rPr lang="en-US" sz="2000" dirty="0" smtClean="0">
                <a:latin typeface="+mn-lt"/>
              </a:rPr>
              <a:t> per </a:t>
            </a:r>
            <a:r>
              <a:rPr lang="en-US" sz="2000" dirty="0" err="1" smtClean="0">
                <a:latin typeface="+mn-lt"/>
              </a:rPr>
              <a:t>visualizzare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ciascun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carattere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IL SET DI CARATTERI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03018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344933" y="1483930"/>
            <a:ext cx="8454134" cy="487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>
                <a:latin typeface="+mn-lt"/>
              </a:rPr>
              <a:t>Puoi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creare</a:t>
            </a:r>
            <a:r>
              <a:rPr lang="en-US" sz="2000" dirty="0" smtClean="0">
                <a:latin typeface="+mn-lt"/>
              </a:rPr>
              <a:t> in </a:t>
            </a:r>
            <a:r>
              <a:rPr lang="en-US" sz="2000" dirty="0" err="1" smtClean="0">
                <a:latin typeface="+mn-lt"/>
              </a:rPr>
              <a:t>totale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fino</a:t>
            </a:r>
            <a:r>
              <a:rPr lang="en-US" sz="2000" dirty="0" smtClean="0">
                <a:latin typeface="+mn-lt"/>
              </a:rPr>
              <a:t> a 8 </a:t>
            </a:r>
            <a:r>
              <a:rPr lang="en-US" sz="2000" dirty="0" err="1" smtClean="0">
                <a:latin typeface="+mn-lt"/>
              </a:rPr>
              <a:t>caratteri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grafici</a:t>
            </a:r>
            <a:r>
              <a:rPr lang="en-US" sz="2000" dirty="0" smtClean="0">
                <a:latin typeface="+mn-lt"/>
              </a:rPr>
              <a:t> di 5 </a:t>
            </a:r>
            <a:r>
              <a:rPr lang="en-US" sz="2000" dirty="0">
                <a:latin typeface="+mn-lt"/>
              </a:rPr>
              <a:t>x 8 </a:t>
            </a:r>
            <a:r>
              <a:rPr lang="en-US" sz="2000" dirty="0" err="1" smtClean="0">
                <a:latin typeface="+mn-lt"/>
              </a:rPr>
              <a:t>punti</a:t>
            </a:r>
            <a:r>
              <a:rPr lang="en-US" sz="2000" dirty="0" smtClean="0">
                <a:latin typeface="+mn-lt"/>
              </a:rPr>
              <a:t> o “pixels</a:t>
            </a:r>
            <a:r>
              <a:rPr lang="en-US" sz="2000" dirty="0">
                <a:latin typeface="+mn-lt"/>
              </a:rPr>
              <a:t>”, </a:t>
            </a:r>
            <a:r>
              <a:rPr lang="en-US" sz="2000" dirty="0" err="1" smtClean="0">
                <a:latin typeface="+mn-lt"/>
              </a:rPr>
              <a:t>ciascun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carattere</a:t>
            </a:r>
            <a:r>
              <a:rPr lang="en-US" sz="2000" dirty="0" smtClean="0">
                <a:latin typeface="+mn-lt"/>
              </a:rPr>
              <a:t> è </a:t>
            </a:r>
            <a:r>
              <a:rPr lang="en-US" sz="2000" dirty="0" err="1" smtClean="0">
                <a:latin typeface="+mn-lt"/>
              </a:rPr>
              <a:t>numerato</a:t>
            </a:r>
            <a:r>
              <a:rPr lang="en-US" sz="2000" dirty="0" smtClean="0">
                <a:latin typeface="+mn-lt"/>
              </a:rPr>
              <a:t> da 0 a 7 e </a:t>
            </a:r>
            <a:r>
              <a:rPr lang="en-US" sz="2000" dirty="0" err="1" smtClean="0">
                <a:latin typeface="+mn-lt"/>
              </a:rPr>
              <a:t>necessita</a:t>
            </a:r>
            <a:r>
              <a:rPr lang="en-US" sz="2000" dirty="0" smtClean="0">
                <a:latin typeface="+mn-lt"/>
              </a:rPr>
              <a:t> di un </a:t>
            </a:r>
            <a:r>
              <a:rPr lang="en-US" sz="2000" dirty="0" err="1" smtClean="0">
                <a:latin typeface="+mn-lt"/>
              </a:rPr>
              <a:t>totale</a:t>
            </a:r>
            <a:r>
              <a:rPr lang="en-US" sz="2000" dirty="0" smtClean="0">
                <a:latin typeface="+mn-lt"/>
              </a:rPr>
              <a:t> di 8 bytes per </a:t>
            </a:r>
            <a:r>
              <a:rPr lang="en-US" sz="2000" dirty="0" err="1" smtClean="0">
                <a:latin typeface="+mn-lt"/>
              </a:rPr>
              <a:t>essere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definito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 smtClean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 smtClean="0">
                <a:latin typeface="+mn-lt"/>
              </a:rPr>
              <a:t>Per fare </a:t>
            </a:r>
            <a:r>
              <a:rPr lang="en-US" sz="2000" b="1" dirty="0" err="1" smtClean="0">
                <a:latin typeface="+mn-lt"/>
              </a:rPr>
              <a:t>questo</a:t>
            </a:r>
            <a:r>
              <a:rPr lang="en-US" sz="2000" b="1" dirty="0" smtClean="0">
                <a:latin typeface="+mn-lt"/>
              </a:rPr>
              <a:t> l</a:t>
            </a:r>
            <a:r>
              <a:rPr lang="en-US" sz="2000" b="1" dirty="0" smtClean="0">
                <a:latin typeface="+mn-lt"/>
              </a:rPr>
              <a:t>o </a:t>
            </a:r>
            <a:r>
              <a:rPr lang="en-US" sz="2000" b="1" dirty="0" err="1" smtClean="0">
                <a:latin typeface="+mn-lt"/>
              </a:rPr>
              <a:t>schermo</a:t>
            </a:r>
            <a:r>
              <a:rPr lang="en-US" sz="2000" b="1" dirty="0" smtClean="0">
                <a:latin typeface="+mn-lt"/>
              </a:rPr>
              <a:t> LCD ha </a:t>
            </a:r>
            <a:r>
              <a:rPr lang="en-US" sz="2000" b="1" dirty="0" err="1" smtClean="0">
                <a:latin typeface="+mn-lt"/>
              </a:rPr>
              <a:t>una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memoria</a:t>
            </a:r>
            <a:r>
              <a:rPr lang="en-US" sz="2000" b="1" dirty="0" smtClean="0">
                <a:latin typeface="+mn-lt"/>
              </a:rPr>
              <a:t> RAM </a:t>
            </a:r>
            <a:r>
              <a:rPr lang="en-US" sz="2000" b="1" dirty="0" err="1" smtClean="0">
                <a:latin typeface="+mn-lt"/>
              </a:rPr>
              <a:t>interna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chiamata</a:t>
            </a:r>
            <a:r>
              <a:rPr lang="en-US" sz="2000" b="1" dirty="0" smtClean="0">
                <a:latin typeface="+mn-lt"/>
              </a:rPr>
              <a:t> CGRAM</a:t>
            </a:r>
            <a:endParaRPr lang="en-US" sz="2000" b="1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I </a:t>
            </a:r>
            <a:r>
              <a:rPr lang="en-US" sz="2000" dirty="0" err="1" smtClean="0">
                <a:latin typeface="+mn-lt"/>
              </a:rPr>
              <a:t>caratteri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grafici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definiti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inserendo</a:t>
            </a:r>
            <a:r>
              <a:rPr lang="en-US" sz="2000" dirty="0" smtClean="0">
                <a:latin typeface="+mn-lt"/>
              </a:rPr>
              <a:t> byte in </a:t>
            </a:r>
            <a:r>
              <a:rPr lang="en-US" sz="2000" dirty="0" err="1" smtClean="0">
                <a:latin typeface="+mn-lt"/>
              </a:rPr>
              <a:t>posizioni</a:t>
            </a:r>
            <a:r>
              <a:rPr lang="en-US" sz="2000" dirty="0" smtClean="0">
                <a:latin typeface="+mn-lt"/>
              </a:rPr>
              <a:t> successive </a:t>
            </a:r>
            <a:r>
              <a:rPr lang="en-US" sz="2000" dirty="0" err="1" smtClean="0">
                <a:latin typeface="+mn-lt"/>
              </a:rPr>
              <a:t>della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memoria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CGRAM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La CGRAM è </a:t>
            </a:r>
            <a:r>
              <a:rPr lang="en-US" sz="2000" dirty="0" err="1" smtClean="0">
                <a:latin typeface="+mn-lt"/>
              </a:rPr>
              <a:t>una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memoria</a:t>
            </a:r>
            <a:r>
              <a:rPr lang="en-US" sz="2000" dirty="0" smtClean="0">
                <a:latin typeface="+mn-lt"/>
              </a:rPr>
              <a:t> volatile in </a:t>
            </a:r>
            <a:r>
              <a:rPr lang="en-US" sz="2000" dirty="0" err="1" smtClean="0">
                <a:latin typeface="+mn-lt"/>
              </a:rPr>
              <a:t>grado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immagazzinare</a:t>
            </a:r>
            <a:r>
              <a:rPr lang="en-US" sz="2000" dirty="0" smtClean="0">
                <a:latin typeface="+mn-lt"/>
              </a:rPr>
              <a:t> un </a:t>
            </a:r>
            <a:r>
              <a:rPr lang="en-US" sz="2000" dirty="0" err="1" smtClean="0">
                <a:latin typeface="+mn-lt"/>
              </a:rPr>
              <a:t>totale</a:t>
            </a:r>
            <a:r>
              <a:rPr lang="en-US" sz="2000" dirty="0" smtClean="0">
                <a:latin typeface="+mn-lt"/>
              </a:rPr>
              <a:t> di 64 bytes</a:t>
            </a:r>
            <a:endParaRPr lang="en-US" sz="2000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 CARATTERI GRAFICI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05436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70169" y="795385"/>
            <a:ext cx="8454134" cy="41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 err="1" smtClean="0">
                <a:latin typeface="+mn-lt"/>
              </a:rPr>
              <a:t>Vedremo</a:t>
            </a:r>
            <a:r>
              <a:rPr lang="en-US" sz="2000" b="1" dirty="0" smtClean="0">
                <a:latin typeface="+mn-lt"/>
              </a:rPr>
              <a:t> le </a:t>
            </a:r>
            <a:r>
              <a:rPr lang="en-US" sz="2000" b="1" dirty="0" err="1" smtClean="0">
                <a:latin typeface="+mn-lt"/>
              </a:rPr>
              <a:t>funzioni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principali</a:t>
            </a:r>
            <a:endParaRPr lang="en-US" sz="1600" b="1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 LIBRERIA </a:t>
            </a:r>
            <a:r>
              <a:rPr lang="en-US" dirty="0" smtClean="0"/>
              <a:t>LIQUIDCRYSTAL.H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170168" y="1401039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FUNZIONE: </a:t>
            </a:r>
            <a:r>
              <a:rPr lang="es-ES" u="sng" dirty="0" smtClean="0">
                <a:latin typeface="+mn-lt"/>
              </a:rPr>
              <a:t>LIQUIDCRYSTAL()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+mn-lt"/>
              </a:rPr>
              <a:t>Questa </a:t>
            </a:r>
            <a:r>
              <a:rPr lang="en-US" dirty="0" err="1" smtClean="0">
                <a:latin typeface="+mn-lt"/>
              </a:rPr>
              <a:t>funzione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crea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una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variabile</a:t>
            </a:r>
            <a:r>
              <a:rPr lang="en-US" dirty="0" smtClean="0">
                <a:latin typeface="+mn-lt"/>
              </a:rPr>
              <a:t> del </a:t>
            </a:r>
            <a:r>
              <a:rPr lang="en-US" dirty="0" err="1" smtClean="0">
                <a:latin typeface="+mn-lt"/>
              </a:rPr>
              <a:t>tipo</a:t>
            </a:r>
            <a:r>
              <a:rPr lang="en-US" dirty="0" smtClean="0">
                <a:latin typeface="+mn-lt"/>
              </a:rPr>
              <a:t> “</a:t>
            </a:r>
            <a:r>
              <a:rPr lang="en-US" dirty="0" err="1">
                <a:latin typeface="+mn-lt"/>
              </a:rPr>
              <a:t>LiquidCrystal</a:t>
            </a:r>
            <a:r>
              <a:rPr lang="en-US" dirty="0">
                <a:latin typeface="+mn-lt"/>
              </a:rPr>
              <a:t>” </a:t>
            </a:r>
            <a:r>
              <a:rPr lang="en-US" dirty="0" smtClean="0">
                <a:latin typeface="+mn-lt"/>
              </a:rPr>
              <a:t>e </a:t>
            </a:r>
            <a:r>
              <a:rPr lang="en-US" dirty="0" err="1" smtClean="0">
                <a:latin typeface="+mn-lt"/>
              </a:rPr>
              <a:t>stabilisce</a:t>
            </a:r>
            <a:r>
              <a:rPr lang="en-US" dirty="0" smtClean="0">
                <a:latin typeface="+mn-lt"/>
              </a:rPr>
              <a:t> le </a:t>
            </a:r>
            <a:r>
              <a:rPr lang="en-US" dirty="0" err="1" smtClean="0">
                <a:latin typeface="+mn-lt"/>
              </a:rPr>
              <a:t>connessioni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tra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schermi</a:t>
            </a:r>
            <a:r>
              <a:rPr lang="en-US" dirty="0" smtClean="0">
                <a:latin typeface="+mn-lt"/>
              </a:rPr>
              <a:t> LCD e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controller di Arduino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12502" y="2990966"/>
            <a:ext cx="871460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/>
              <a:t>LiquidCrystal</a:t>
            </a:r>
            <a:r>
              <a:rPr lang="en-US" sz="1400" b="1" dirty="0"/>
              <a:t> </a:t>
            </a:r>
            <a:r>
              <a:rPr lang="en-US" sz="1400" b="1" dirty="0" err="1"/>
              <a:t>var</a:t>
            </a:r>
            <a:r>
              <a:rPr lang="en-US" sz="1400" b="1" dirty="0"/>
              <a:t>(RS,E,D4,D5,D6,D7);  </a:t>
            </a:r>
            <a:r>
              <a:rPr lang="en-US" sz="1400" dirty="0"/>
              <a:t>		</a:t>
            </a:r>
            <a:r>
              <a:rPr lang="en-US" sz="1400" dirty="0" smtClean="0"/>
              <a:t> </a:t>
            </a:r>
            <a:r>
              <a:rPr lang="en-US" sz="1400" dirty="0" smtClean="0"/>
              <a:t>//Per </a:t>
            </a:r>
            <a:r>
              <a:rPr lang="en-US" sz="1400" dirty="0" err="1" smtClean="0"/>
              <a:t>un’interfaccia</a:t>
            </a:r>
            <a:r>
              <a:rPr lang="en-US" sz="1400" dirty="0" smtClean="0"/>
              <a:t> a 4 </a:t>
            </a:r>
            <a:r>
              <a:rPr lang="en-US" sz="1400" dirty="0"/>
              <a:t>bit </a:t>
            </a:r>
            <a:r>
              <a:rPr lang="en-US" sz="1400" dirty="0" err="1" smtClean="0"/>
              <a:t>senza</a:t>
            </a:r>
            <a:r>
              <a:rPr lang="en-US" sz="1400" dirty="0" smtClean="0"/>
              <a:t> </a:t>
            </a:r>
            <a:r>
              <a:rPr lang="en-US" sz="1400" dirty="0" err="1" smtClean="0"/>
              <a:t>segnale</a:t>
            </a:r>
            <a:r>
              <a:rPr lang="en-US" sz="1400" dirty="0" smtClean="0"/>
              <a:t> R/W </a:t>
            </a:r>
            <a:r>
              <a:rPr lang="en-US" sz="1400" b="1" dirty="0" err="1" smtClean="0"/>
              <a:t>LiquidCrystal</a:t>
            </a:r>
            <a:r>
              <a:rPr lang="en-US" sz="1400" b="1" dirty="0" smtClean="0"/>
              <a:t> </a:t>
            </a:r>
            <a:r>
              <a:rPr lang="en-US" sz="1400" b="1" dirty="0" err="1"/>
              <a:t>var</a:t>
            </a:r>
            <a:r>
              <a:rPr lang="en-US" sz="1400" b="1" dirty="0"/>
              <a:t>(RS,RW,E,D4,D5,D6,D7); </a:t>
            </a:r>
            <a:r>
              <a:rPr lang="en-US" sz="1400" dirty="0"/>
              <a:t>	</a:t>
            </a:r>
            <a:r>
              <a:rPr lang="en-US" sz="1400" dirty="0" smtClean="0"/>
              <a:t>	 </a:t>
            </a:r>
            <a:r>
              <a:rPr lang="en-US" sz="1400" dirty="0"/>
              <a:t>// Per </a:t>
            </a:r>
            <a:r>
              <a:rPr lang="en-US" sz="1400" dirty="0" err="1"/>
              <a:t>un’interfaccia</a:t>
            </a:r>
            <a:r>
              <a:rPr lang="en-US" sz="1400" dirty="0"/>
              <a:t> a 4 bit </a:t>
            </a:r>
            <a:r>
              <a:rPr lang="en-US" sz="1400" dirty="0" smtClean="0"/>
              <a:t>con </a:t>
            </a:r>
            <a:r>
              <a:rPr lang="en-US" sz="1400" dirty="0" err="1"/>
              <a:t>segnale</a:t>
            </a:r>
            <a:r>
              <a:rPr lang="en-US" sz="1400" dirty="0"/>
              <a:t> R/W </a:t>
            </a:r>
            <a:r>
              <a:rPr lang="en-US" sz="1400" b="1" dirty="0" err="1" smtClean="0"/>
              <a:t>LiquidCrystal</a:t>
            </a:r>
            <a:r>
              <a:rPr lang="en-US" sz="1400" b="1" dirty="0" smtClean="0"/>
              <a:t> </a:t>
            </a:r>
            <a:r>
              <a:rPr lang="en-US" sz="1400" b="1" dirty="0" err="1"/>
              <a:t>var</a:t>
            </a:r>
            <a:r>
              <a:rPr lang="en-US" sz="1400" b="1" dirty="0"/>
              <a:t>(RS,E,D0,D1,D2,D3,D4,D5,D6,D7); </a:t>
            </a:r>
            <a:r>
              <a:rPr lang="en-US" sz="1400" dirty="0"/>
              <a:t>	</a:t>
            </a:r>
            <a:r>
              <a:rPr lang="en-US" sz="1400" dirty="0" smtClean="0"/>
              <a:t> </a:t>
            </a:r>
            <a:r>
              <a:rPr lang="en-US" sz="1400" dirty="0"/>
              <a:t>// Per </a:t>
            </a:r>
            <a:r>
              <a:rPr lang="en-US" sz="1400" dirty="0" err="1"/>
              <a:t>un’interfaccia</a:t>
            </a:r>
            <a:r>
              <a:rPr lang="en-US" sz="1400" dirty="0"/>
              <a:t> a </a:t>
            </a:r>
            <a:r>
              <a:rPr lang="en-US" sz="1400" dirty="0" smtClean="0"/>
              <a:t>8 </a:t>
            </a:r>
            <a:r>
              <a:rPr lang="en-US" sz="1400" dirty="0"/>
              <a:t>bit </a:t>
            </a:r>
            <a:r>
              <a:rPr lang="en-US" sz="1400" dirty="0" err="1"/>
              <a:t>senza</a:t>
            </a:r>
            <a:r>
              <a:rPr lang="en-US" sz="1400" dirty="0"/>
              <a:t> </a:t>
            </a:r>
            <a:r>
              <a:rPr lang="en-US" sz="1400" dirty="0" err="1"/>
              <a:t>segnale</a:t>
            </a:r>
            <a:r>
              <a:rPr lang="en-US" sz="1400" dirty="0"/>
              <a:t> R/W </a:t>
            </a:r>
            <a:r>
              <a:rPr lang="en-US" sz="1400" b="1" dirty="0" err="1" smtClean="0"/>
              <a:t>LiquidCrystal</a:t>
            </a:r>
            <a:r>
              <a:rPr lang="en-US" sz="1400" b="1" dirty="0" smtClean="0"/>
              <a:t> </a:t>
            </a:r>
            <a:r>
              <a:rPr lang="en-US" sz="1400" b="1" dirty="0" err="1"/>
              <a:t>var</a:t>
            </a:r>
            <a:r>
              <a:rPr lang="en-US" sz="1400" b="1" dirty="0"/>
              <a:t>(RS,RW,E,D0,D1,D2,D3,D4,D5,D6,D7); </a:t>
            </a:r>
            <a:r>
              <a:rPr lang="en-US" sz="1400" dirty="0"/>
              <a:t>// Per </a:t>
            </a:r>
            <a:r>
              <a:rPr lang="en-US" sz="1400" dirty="0" err="1"/>
              <a:t>un’interfaccia</a:t>
            </a:r>
            <a:r>
              <a:rPr lang="en-US" sz="1400" dirty="0"/>
              <a:t> a </a:t>
            </a:r>
            <a:r>
              <a:rPr lang="en-US" sz="1400" dirty="0" smtClean="0"/>
              <a:t>8 </a:t>
            </a:r>
            <a:r>
              <a:rPr lang="en-US" sz="1400" dirty="0"/>
              <a:t>bit con </a:t>
            </a:r>
            <a:r>
              <a:rPr lang="en-US" sz="1400" dirty="0" err="1"/>
              <a:t>segnale</a:t>
            </a:r>
            <a:r>
              <a:rPr lang="en-US" sz="1400" dirty="0"/>
              <a:t> R/W </a:t>
            </a:r>
            <a:endParaRPr lang="en-US" sz="1400" dirty="0" smtClean="0"/>
          </a:p>
          <a:p>
            <a:pPr algn="just"/>
            <a:endParaRPr lang="en-US" sz="1400" dirty="0"/>
          </a:p>
          <a:p>
            <a:pPr algn="just"/>
            <a:r>
              <a:rPr lang="en-US" sz="1400" i="1" dirty="0" err="1"/>
              <a:t>var</a:t>
            </a:r>
            <a:r>
              <a:rPr lang="en-US" sz="1400" i="1" dirty="0"/>
              <a:t>: </a:t>
            </a:r>
            <a:r>
              <a:rPr lang="en-US" sz="1400" dirty="0"/>
              <a:t>	</a:t>
            </a:r>
            <a:r>
              <a:rPr lang="en-US" sz="1400" dirty="0" err="1" smtClean="0"/>
              <a:t>il</a:t>
            </a:r>
            <a:r>
              <a:rPr lang="en-US" sz="1400" dirty="0" smtClean="0"/>
              <a:t> </a:t>
            </a:r>
            <a:r>
              <a:rPr lang="en-US" sz="1400" dirty="0" err="1" smtClean="0"/>
              <a:t>nome</a:t>
            </a:r>
            <a:r>
              <a:rPr lang="en-US" sz="1400" dirty="0" smtClean="0"/>
              <a:t> </a:t>
            </a:r>
            <a:r>
              <a:rPr lang="en-US" sz="1400" dirty="0" err="1" smtClean="0"/>
              <a:t>della</a:t>
            </a:r>
            <a:r>
              <a:rPr lang="en-US" sz="1400" dirty="0" smtClean="0"/>
              <a:t> </a:t>
            </a:r>
            <a:r>
              <a:rPr lang="en-US" sz="1400" dirty="0" err="1" smtClean="0"/>
              <a:t>variabile</a:t>
            </a:r>
            <a:r>
              <a:rPr lang="en-US" sz="1400" dirty="0" smtClean="0"/>
              <a:t> </a:t>
            </a:r>
            <a:r>
              <a:rPr lang="en-US" sz="1400" dirty="0" err="1" smtClean="0"/>
              <a:t>assegnata</a:t>
            </a:r>
            <a:r>
              <a:rPr lang="en-US" sz="1400" dirty="0" smtClean="0"/>
              <a:t> </a:t>
            </a:r>
            <a:r>
              <a:rPr lang="en-US" sz="1400" dirty="0" err="1" smtClean="0"/>
              <a:t>allo</a:t>
            </a:r>
            <a:r>
              <a:rPr lang="en-US" sz="1400" dirty="0" smtClean="0"/>
              <a:t> </a:t>
            </a:r>
            <a:r>
              <a:rPr lang="en-US" sz="1400" dirty="0" err="1" smtClean="0"/>
              <a:t>schermo</a:t>
            </a:r>
            <a:r>
              <a:rPr lang="en-US" sz="1400" dirty="0" smtClean="0"/>
              <a:t> LCD </a:t>
            </a:r>
            <a:r>
              <a:rPr lang="en-US" sz="1400" dirty="0" err="1" smtClean="0"/>
              <a:t>che</a:t>
            </a:r>
            <a:r>
              <a:rPr lang="en-US" sz="1400" dirty="0" smtClean="0"/>
              <a:t> </a:t>
            </a:r>
            <a:r>
              <a:rPr lang="en-US" sz="1400" dirty="0" err="1" smtClean="0"/>
              <a:t>si</a:t>
            </a:r>
            <a:r>
              <a:rPr lang="en-US" sz="1400" dirty="0" smtClean="0"/>
              <a:t> </a:t>
            </a:r>
            <a:r>
              <a:rPr lang="en-US" sz="1400" dirty="0" err="1" smtClean="0"/>
              <a:t>intende</a:t>
            </a:r>
            <a:r>
              <a:rPr lang="en-US" sz="1400" dirty="0" smtClean="0"/>
              <a:t> </a:t>
            </a:r>
            <a:r>
              <a:rPr lang="en-US" sz="1400" dirty="0" err="1" smtClean="0"/>
              <a:t>controllare</a:t>
            </a:r>
            <a:endParaRPr lang="en-US" sz="1400" dirty="0"/>
          </a:p>
          <a:p>
            <a:pPr algn="just"/>
            <a:r>
              <a:rPr lang="en-US" sz="1400" i="1" dirty="0"/>
              <a:t>RS</a:t>
            </a:r>
            <a:r>
              <a:rPr lang="en-US" sz="1400" dirty="0"/>
              <a:t>: 	</a:t>
            </a:r>
            <a:r>
              <a:rPr lang="en-US" sz="1400" dirty="0" err="1" smtClean="0"/>
              <a:t>il</a:t>
            </a:r>
            <a:r>
              <a:rPr lang="en-US" sz="1400" dirty="0" smtClean="0"/>
              <a:t> pin Arduino </a:t>
            </a:r>
            <a:r>
              <a:rPr lang="en-US" sz="1400" dirty="0" err="1" smtClean="0"/>
              <a:t>connesso</a:t>
            </a:r>
            <a:r>
              <a:rPr lang="en-US" sz="1400" dirty="0" smtClean="0"/>
              <a:t> al </a:t>
            </a:r>
            <a:r>
              <a:rPr lang="en-US" sz="1400" dirty="0" err="1" smtClean="0"/>
              <a:t>segnale</a:t>
            </a:r>
            <a:r>
              <a:rPr lang="en-US" sz="1400" dirty="0" smtClean="0"/>
              <a:t> </a:t>
            </a:r>
            <a:r>
              <a:rPr lang="en-US" sz="1400" dirty="0" err="1" smtClean="0"/>
              <a:t>dello</a:t>
            </a:r>
            <a:r>
              <a:rPr lang="en-US" sz="1400" dirty="0" smtClean="0"/>
              <a:t> </a:t>
            </a:r>
            <a:r>
              <a:rPr lang="en-US" sz="1400" dirty="0" err="1" smtClean="0"/>
              <a:t>schermo</a:t>
            </a:r>
            <a:r>
              <a:rPr lang="en-US" sz="1400" dirty="0" smtClean="0"/>
              <a:t> RS</a:t>
            </a:r>
            <a:endParaRPr lang="en-US" sz="1400" dirty="0"/>
          </a:p>
          <a:p>
            <a:pPr algn="just"/>
            <a:r>
              <a:rPr lang="en-US" sz="1400" i="1" dirty="0"/>
              <a:t>RW: </a:t>
            </a:r>
            <a:r>
              <a:rPr lang="en-US" sz="1400" dirty="0"/>
              <a:t>	</a:t>
            </a:r>
            <a:r>
              <a:rPr lang="en-US" sz="1400" dirty="0" err="1" smtClean="0"/>
              <a:t>il</a:t>
            </a:r>
            <a:r>
              <a:rPr lang="en-US" sz="1400" dirty="0" smtClean="0"/>
              <a:t> pin Arduino </a:t>
            </a:r>
            <a:r>
              <a:rPr lang="en-US" sz="1400" dirty="0" err="1" smtClean="0"/>
              <a:t>connesso</a:t>
            </a:r>
            <a:r>
              <a:rPr lang="en-US" sz="1400" dirty="0" smtClean="0"/>
              <a:t> al </a:t>
            </a:r>
            <a:r>
              <a:rPr lang="en-US" sz="1400" dirty="0" err="1" smtClean="0"/>
              <a:t>segnale</a:t>
            </a:r>
            <a:r>
              <a:rPr lang="en-US" sz="1400" dirty="0" smtClean="0"/>
              <a:t> R/W </a:t>
            </a:r>
            <a:r>
              <a:rPr lang="en-US" sz="1400" dirty="0" err="1" smtClean="0"/>
              <a:t>dello</a:t>
            </a:r>
            <a:r>
              <a:rPr lang="en-US" sz="1400" dirty="0" smtClean="0"/>
              <a:t> </a:t>
            </a:r>
            <a:r>
              <a:rPr lang="en-US" sz="1400" dirty="0" err="1" smtClean="0"/>
              <a:t>schermo</a:t>
            </a:r>
            <a:r>
              <a:rPr lang="en-US" sz="1400" dirty="0" smtClean="0"/>
              <a:t> (se </a:t>
            </a:r>
            <a:r>
              <a:rPr lang="en-US" sz="1400" dirty="0" err="1" smtClean="0"/>
              <a:t>si</a:t>
            </a:r>
            <a:r>
              <a:rPr lang="en-US" sz="1400" dirty="0" smtClean="0"/>
              <a:t> </a:t>
            </a:r>
            <a:r>
              <a:rPr lang="en-US" sz="1400" dirty="0" err="1" smtClean="0"/>
              <a:t>intende</a:t>
            </a:r>
            <a:r>
              <a:rPr lang="en-US" sz="1400" dirty="0" smtClean="0"/>
              <a:t> </a:t>
            </a:r>
            <a:r>
              <a:rPr lang="en-US" sz="1400" dirty="0" err="1" smtClean="0"/>
              <a:t>usare</a:t>
            </a:r>
            <a:r>
              <a:rPr lang="en-US" sz="1400" dirty="0" smtClean="0"/>
              <a:t>)</a:t>
            </a:r>
            <a:r>
              <a:rPr lang="en-US" sz="1400" dirty="0" smtClean="0"/>
              <a:t> </a:t>
            </a:r>
            <a:endParaRPr lang="en-US" sz="1400" dirty="0"/>
          </a:p>
          <a:p>
            <a:pPr algn="just"/>
            <a:r>
              <a:rPr lang="en-US" sz="1400" i="1" dirty="0"/>
              <a:t>E: </a:t>
            </a:r>
            <a:r>
              <a:rPr lang="en-US" sz="1400" dirty="0"/>
              <a:t>	</a:t>
            </a:r>
            <a:r>
              <a:rPr lang="en-US" sz="1400" dirty="0" err="1" smtClean="0"/>
              <a:t>il</a:t>
            </a:r>
            <a:r>
              <a:rPr lang="en-US" sz="1400" dirty="0" smtClean="0"/>
              <a:t> pin Arduino </a:t>
            </a:r>
            <a:r>
              <a:rPr lang="en-US" sz="1400" dirty="0" err="1" smtClean="0"/>
              <a:t>connesso</a:t>
            </a:r>
            <a:r>
              <a:rPr lang="en-US" sz="1400" dirty="0" smtClean="0"/>
              <a:t> al </a:t>
            </a:r>
            <a:r>
              <a:rPr lang="en-US" sz="1400" dirty="0" err="1" smtClean="0"/>
              <a:t>segnale</a:t>
            </a:r>
            <a:r>
              <a:rPr lang="en-US" sz="1400" dirty="0" smtClean="0"/>
              <a:t> E </a:t>
            </a:r>
            <a:r>
              <a:rPr lang="en-US" sz="1400" dirty="0" err="1" smtClean="0"/>
              <a:t>dello</a:t>
            </a:r>
            <a:r>
              <a:rPr lang="en-US" sz="1400" dirty="0" smtClean="0"/>
              <a:t> </a:t>
            </a:r>
            <a:r>
              <a:rPr lang="en-US" sz="1400" dirty="0" err="1" smtClean="0"/>
              <a:t>schermo</a:t>
            </a:r>
            <a:r>
              <a:rPr lang="en-US" sz="1400" dirty="0" smtClean="0"/>
              <a:t>  </a:t>
            </a:r>
            <a:endParaRPr lang="en-US" sz="1400" dirty="0"/>
          </a:p>
          <a:p>
            <a:pPr algn="just"/>
            <a:r>
              <a:rPr lang="en-US" sz="1400" i="1" dirty="0"/>
              <a:t>D0-D7</a:t>
            </a:r>
            <a:r>
              <a:rPr lang="en-US" sz="1400" dirty="0"/>
              <a:t>: 	</a:t>
            </a:r>
            <a:r>
              <a:rPr lang="en-US" sz="1400" dirty="0" smtClean="0"/>
              <a:t>I pin di Arduino </a:t>
            </a:r>
            <a:r>
              <a:rPr lang="en-US" sz="1400" dirty="0" err="1" smtClean="0"/>
              <a:t>sono</a:t>
            </a:r>
            <a:r>
              <a:rPr lang="en-US" sz="1400" dirty="0" smtClean="0"/>
              <a:t> </a:t>
            </a:r>
            <a:r>
              <a:rPr lang="en-US" sz="1400" dirty="0" err="1" smtClean="0"/>
              <a:t>connessi</a:t>
            </a:r>
            <a:r>
              <a:rPr lang="en-US" sz="1400" dirty="0" smtClean="0"/>
              <a:t> </a:t>
            </a:r>
            <a:r>
              <a:rPr lang="en-US" sz="1400" dirty="0" err="1" smtClean="0"/>
              <a:t>alle</a:t>
            </a:r>
            <a:r>
              <a:rPr lang="en-US" sz="1400" dirty="0" smtClean="0"/>
              <a:t> </a:t>
            </a:r>
            <a:r>
              <a:rPr lang="en-US" sz="1400" dirty="0" err="1" smtClean="0"/>
              <a:t>linee</a:t>
            </a:r>
            <a:r>
              <a:rPr lang="en-US" sz="1400" dirty="0" smtClean="0"/>
              <a:t> </a:t>
            </a:r>
            <a:r>
              <a:rPr lang="en-US" sz="1400" dirty="0" err="1" smtClean="0"/>
              <a:t>dati</a:t>
            </a:r>
            <a:r>
              <a:rPr lang="en-US" sz="1400" dirty="0" smtClean="0"/>
              <a:t> DB0-DB7 </a:t>
            </a:r>
            <a:r>
              <a:rPr lang="en-US" sz="1400" dirty="0" err="1" smtClean="0"/>
              <a:t>dello</a:t>
            </a:r>
            <a:r>
              <a:rPr lang="en-US" sz="1400" dirty="0" smtClean="0"/>
              <a:t> </a:t>
            </a:r>
            <a:r>
              <a:rPr lang="en-US" sz="1400" dirty="0" err="1" smtClean="0"/>
              <a:t>schermo</a:t>
            </a:r>
            <a:r>
              <a:rPr lang="en-US" sz="1400" dirty="0" smtClean="0"/>
              <a:t>. Se non </a:t>
            </a:r>
            <a:r>
              <a:rPr lang="en-US" sz="1400" dirty="0" smtClean="0"/>
              <a:t>ci </a:t>
            </a:r>
            <a:r>
              <a:rPr lang="en-US" sz="1400" dirty="0" err="1" smtClean="0"/>
              <a:t>sono</a:t>
            </a:r>
            <a:r>
              <a:rPr lang="en-US" sz="1400" dirty="0" smtClean="0"/>
              <a:t> </a:t>
            </a:r>
            <a:r>
              <a:rPr lang="en-US" sz="1400" dirty="0" err="1" smtClean="0"/>
              <a:t>indicazioni</a:t>
            </a:r>
            <a:r>
              <a:rPr lang="en-US" sz="1400" dirty="0" smtClean="0"/>
              <a:t> 	</a:t>
            </a:r>
            <a:r>
              <a:rPr lang="en-US" sz="1400" dirty="0" smtClean="0"/>
              <a:t>DB0-DB3</a:t>
            </a:r>
            <a:r>
              <a:rPr lang="en-US" sz="1400" dirty="0"/>
              <a:t>, </a:t>
            </a:r>
            <a:r>
              <a:rPr lang="en-US" sz="1400" dirty="0" err="1" smtClean="0"/>
              <a:t>possiamo</a:t>
            </a:r>
            <a:r>
              <a:rPr lang="en-US" sz="1400" dirty="0" smtClean="0"/>
              <a:t> </a:t>
            </a:r>
            <a:r>
              <a:rPr lang="en-US" sz="1400" dirty="0" err="1" smtClean="0"/>
              <a:t>usare</a:t>
            </a:r>
            <a:r>
              <a:rPr lang="en-US" sz="1400" dirty="0" smtClean="0"/>
              <a:t> </a:t>
            </a:r>
            <a:r>
              <a:rPr lang="en-US" sz="1400" dirty="0" err="1" smtClean="0"/>
              <a:t>un’interfaccia</a:t>
            </a:r>
            <a:r>
              <a:rPr lang="en-US" sz="1400" dirty="0" smtClean="0"/>
              <a:t> a 4 bit e solo </a:t>
            </a:r>
            <a:r>
              <a:rPr lang="en-US" sz="1400" dirty="0" err="1" smtClean="0"/>
              <a:t>usare</a:t>
            </a:r>
            <a:r>
              <a:rPr lang="en-US" sz="1400" dirty="0" smtClean="0"/>
              <a:t> </a:t>
            </a:r>
            <a:r>
              <a:rPr lang="en-US" sz="1400" dirty="0" err="1" smtClean="0"/>
              <a:t>segnali</a:t>
            </a:r>
            <a:r>
              <a:rPr lang="en-US" sz="1400" dirty="0" smtClean="0"/>
              <a:t> DB4-DB7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965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 LIBRERIA LIQUIDCRYSTAL.H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FUNZIONE: </a:t>
            </a:r>
            <a:r>
              <a:rPr lang="es-ES" u="sng" dirty="0" smtClean="0">
                <a:latin typeface="+mn-lt"/>
              </a:rPr>
              <a:t>BEGIN()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+mn-lt"/>
              </a:rPr>
              <a:t>Questa </a:t>
            </a:r>
            <a:r>
              <a:rPr lang="en-US" dirty="0" err="1" smtClean="0">
                <a:latin typeface="+mn-lt"/>
              </a:rPr>
              <a:t>funzione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avvia</a:t>
            </a:r>
            <a:r>
              <a:rPr lang="en-US" dirty="0" smtClean="0">
                <a:latin typeface="+mn-lt"/>
              </a:rPr>
              <a:t> lo </a:t>
            </a:r>
            <a:r>
              <a:rPr lang="en-US" dirty="0" err="1" smtClean="0">
                <a:latin typeface="+mn-lt"/>
              </a:rPr>
              <a:t>schermo</a:t>
            </a:r>
            <a:r>
              <a:rPr lang="en-US" dirty="0" smtClean="0">
                <a:latin typeface="+mn-lt"/>
              </a:rPr>
              <a:t> LCD e </a:t>
            </a:r>
            <a:r>
              <a:rPr lang="en-US" dirty="0" err="1" smtClean="0">
                <a:latin typeface="+mn-lt"/>
              </a:rPr>
              <a:t>gli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assegna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numero</a:t>
            </a:r>
            <a:r>
              <a:rPr lang="en-US" dirty="0" smtClean="0">
                <a:latin typeface="+mn-lt"/>
              </a:rPr>
              <a:t> di </a:t>
            </a:r>
            <a:r>
              <a:rPr lang="en-US" dirty="0" err="1" smtClean="0">
                <a:latin typeface="+mn-lt"/>
              </a:rPr>
              <a:t>righe</a:t>
            </a:r>
            <a:r>
              <a:rPr lang="en-US" dirty="0" smtClean="0">
                <a:latin typeface="+mn-lt"/>
              </a:rPr>
              <a:t> e di </a:t>
            </a:r>
            <a:r>
              <a:rPr lang="en-US" dirty="0" err="1" smtClean="0">
                <a:latin typeface="+mn-lt"/>
              </a:rPr>
              <a:t>caratteri</a:t>
            </a:r>
            <a:r>
              <a:rPr lang="en-US" dirty="0" smtClean="0">
                <a:latin typeface="+mn-lt"/>
              </a:rPr>
              <a:t> per </a:t>
            </a:r>
            <a:r>
              <a:rPr lang="en-US" dirty="0" err="1" smtClean="0">
                <a:latin typeface="+mn-lt"/>
              </a:rPr>
              <a:t>riga</a:t>
            </a:r>
            <a:r>
              <a:rPr lang="en-US" dirty="0" smtClean="0">
                <a:latin typeface="+mn-lt"/>
              </a:rPr>
              <a:t> secondo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modello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desiderato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062" y="2154215"/>
            <a:ext cx="87146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+mn-lt"/>
              </a:rPr>
              <a:t>var.begin</a:t>
            </a:r>
            <a:r>
              <a:rPr lang="en-US" sz="2000" b="1" dirty="0">
                <a:latin typeface="+mn-lt"/>
              </a:rPr>
              <a:t>(</a:t>
            </a:r>
            <a:r>
              <a:rPr lang="en-US" sz="2000" b="1" dirty="0" err="1">
                <a:latin typeface="+mn-lt"/>
              </a:rPr>
              <a:t>c,f</a:t>
            </a:r>
            <a:r>
              <a:rPr lang="en-US" sz="2000" b="1" dirty="0">
                <a:latin typeface="+mn-lt"/>
              </a:rPr>
              <a:t>); </a:t>
            </a:r>
            <a:endParaRPr lang="en-US" sz="2000" b="1" dirty="0" smtClean="0">
              <a:latin typeface="+mn-lt"/>
            </a:endParaRP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</a:t>
            </a:r>
            <a:r>
              <a:rPr lang="en-US" sz="1600" i="1" dirty="0" smtClean="0">
                <a:latin typeface="+mn-lt"/>
              </a:rPr>
              <a:t>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err="1" smtClean="0">
                <a:latin typeface="+mn-lt"/>
              </a:rPr>
              <a:t>questo</a:t>
            </a:r>
            <a:r>
              <a:rPr lang="en-US" sz="1600" dirty="0" smtClean="0">
                <a:latin typeface="+mn-lt"/>
              </a:rPr>
              <a:t> è </a:t>
            </a:r>
            <a:r>
              <a:rPr lang="en-US" sz="1600" dirty="0" err="1" smtClean="0">
                <a:latin typeface="+mn-lt"/>
              </a:rPr>
              <a:t>il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nome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che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definisce</a:t>
            </a:r>
            <a:r>
              <a:rPr lang="en-US" sz="1600" dirty="0" smtClean="0">
                <a:latin typeface="+mn-lt"/>
              </a:rPr>
              <a:t> lo </a:t>
            </a:r>
            <a:r>
              <a:rPr lang="en-US" sz="1600" dirty="0" err="1" smtClean="0">
                <a:latin typeface="+mn-lt"/>
              </a:rPr>
              <a:t>schermo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 smtClean="0">
                <a:latin typeface="+mn-lt"/>
              </a:rPr>
              <a:t>questione</a:t>
            </a:r>
            <a:r>
              <a:rPr lang="en-US" sz="1600" dirty="0" smtClean="0">
                <a:latin typeface="+mn-lt"/>
              </a:rPr>
              <a:t> (</a:t>
            </a:r>
            <a:r>
              <a:rPr lang="en-US" sz="1600" dirty="0" err="1" smtClean="0">
                <a:latin typeface="+mn-lt"/>
              </a:rPr>
              <a:t>stabilito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  <a:p>
            <a:pPr algn="just"/>
            <a:r>
              <a:rPr lang="en-US" sz="1600" i="1" dirty="0" smtClean="0">
                <a:latin typeface="+mn-lt"/>
              </a:rPr>
              <a:t>     c</a:t>
            </a:r>
            <a:r>
              <a:rPr lang="en-US" sz="1600" i="1" dirty="0">
                <a:latin typeface="+mn-lt"/>
              </a:rPr>
              <a:t>: 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err="1" smtClean="0">
                <a:latin typeface="+mn-lt"/>
              </a:rPr>
              <a:t>il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numero</a:t>
            </a:r>
            <a:r>
              <a:rPr lang="en-US" sz="1600" dirty="0" smtClean="0">
                <a:latin typeface="+mn-lt"/>
              </a:rPr>
              <a:t> di </a:t>
            </a:r>
            <a:r>
              <a:rPr lang="en-US" sz="1600" dirty="0" err="1" smtClean="0">
                <a:latin typeface="+mn-lt"/>
              </a:rPr>
              <a:t>colonne</a:t>
            </a:r>
            <a:r>
              <a:rPr lang="en-US" sz="1600" dirty="0" smtClean="0">
                <a:latin typeface="+mn-lt"/>
              </a:rPr>
              <a:t> </a:t>
            </a:r>
            <a:endParaRPr lang="en-US" sz="1600" dirty="0">
              <a:latin typeface="+mn-lt"/>
            </a:endParaRPr>
          </a:p>
          <a:p>
            <a:pPr algn="just"/>
            <a:r>
              <a:rPr lang="en-US" sz="1600" i="1" dirty="0" smtClean="0">
                <a:latin typeface="+mn-lt"/>
              </a:rPr>
              <a:t>     f</a:t>
            </a:r>
            <a:r>
              <a:rPr lang="en-US" sz="1600" i="1" dirty="0">
                <a:latin typeface="+mn-lt"/>
              </a:rPr>
              <a:t>: 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err="1" smtClean="0">
                <a:latin typeface="+mn-lt"/>
              </a:rPr>
              <a:t>il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numero</a:t>
            </a:r>
            <a:r>
              <a:rPr lang="en-US" sz="1600" dirty="0" smtClean="0">
                <a:latin typeface="+mn-lt"/>
              </a:rPr>
              <a:t> di </a:t>
            </a:r>
            <a:r>
              <a:rPr lang="en-US" sz="1600" dirty="0" err="1" smtClean="0">
                <a:latin typeface="+mn-lt"/>
              </a:rPr>
              <a:t>righe</a:t>
            </a:r>
            <a:r>
              <a:rPr lang="en-US" sz="1600" dirty="0" smtClean="0">
                <a:latin typeface="+mn-lt"/>
              </a:rPr>
              <a:t> </a:t>
            </a:r>
            <a:endParaRPr lang="en-US" sz="1600" dirty="0">
              <a:latin typeface="+mn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92062" y="3617282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FUNZIONE: </a:t>
            </a:r>
            <a:r>
              <a:rPr lang="es-ES" u="sng" dirty="0" smtClean="0">
                <a:latin typeface="+mn-lt"/>
              </a:rPr>
              <a:t>SETCURSOR()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+mn-lt"/>
              </a:rPr>
              <a:t>Questa </a:t>
            </a:r>
            <a:r>
              <a:rPr lang="en-US" dirty="0" err="1" smtClean="0">
                <a:latin typeface="+mn-lt"/>
              </a:rPr>
              <a:t>funzione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posiziona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cursore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dello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schermo</a:t>
            </a:r>
            <a:r>
              <a:rPr lang="en-US" dirty="0" smtClean="0">
                <a:latin typeface="+mn-lt"/>
              </a:rPr>
              <a:t> dove </a:t>
            </a:r>
            <a:r>
              <a:rPr lang="en-US" dirty="0" err="1" smtClean="0">
                <a:latin typeface="+mn-lt"/>
              </a:rPr>
              <a:t>si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desidera</a:t>
            </a:r>
            <a:r>
              <a:rPr lang="en-US" dirty="0" smtClean="0">
                <a:latin typeface="+mn-lt"/>
              </a:rPr>
              <a:t>. Da </a:t>
            </a:r>
            <a:r>
              <a:rPr lang="en-US" dirty="0" err="1" smtClean="0">
                <a:latin typeface="+mn-lt"/>
              </a:rPr>
              <a:t>quel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punto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successivi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caratteri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vengono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visualizzati</a:t>
            </a:r>
            <a:endParaRPr lang="es-ES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4582205"/>
            <a:ext cx="87146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atin typeface="+mn-lt"/>
            </a:endParaRPr>
          </a:p>
          <a:p>
            <a:pPr algn="ctr"/>
            <a:r>
              <a:rPr lang="en-US" sz="2000" b="1" dirty="0" err="1" smtClean="0">
                <a:latin typeface="+mn-lt"/>
              </a:rPr>
              <a:t>var.begin</a:t>
            </a:r>
            <a:r>
              <a:rPr lang="en-US" sz="2000" b="1" dirty="0" smtClean="0">
                <a:latin typeface="+mn-lt"/>
              </a:rPr>
              <a:t>(</a:t>
            </a:r>
            <a:r>
              <a:rPr lang="en-US" sz="2000" b="1" dirty="0" err="1" smtClean="0">
                <a:latin typeface="+mn-lt"/>
              </a:rPr>
              <a:t>c,f</a:t>
            </a:r>
            <a:r>
              <a:rPr lang="en-US" sz="2000" b="1" dirty="0">
                <a:latin typeface="+mn-lt"/>
              </a:rPr>
              <a:t>); </a:t>
            </a:r>
            <a:endParaRPr lang="en-US" sz="2000" b="1" dirty="0" smtClean="0">
              <a:latin typeface="+mn-lt"/>
            </a:endParaRP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dirty="0"/>
              <a:t> </a:t>
            </a:r>
            <a:r>
              <a:rPr lang="en-US" sz="1600" dirty="0" err="1">
                <a:latin typeface="+mn-lt"/>
              </a:rPr>
              <a:t>var</a:t>
            </a:r>
            <a:r>
              <a:rPr lang="en-US" sz="1600" dirty="0">
                <a:latin typeface="+mn-lt"/>
              </a:rPr>
              <a:t>:</a:t>
            </a:r>
            <a:r>
              <a:rPr lang="en-US" sz="1600" dirty="0"/>
              <a:t>	</a:t>
            </a:r>
            <a:r>
              <a:rPr lang="en-US" sz="1600" dirty="0" err="1">
                <a:latin typeface="+mn-lt"/>
              </a:rPr>
              <a:t>questo</a:t>
            </a:r>
            <a:r>
              <a:rPr lang="en-US" sz="1600" dirty="0">
                <a:latin typeface="+mn-lt"/>
              </a:rPr>
              <a:t> è </a:t>
            </a:r>
            <a:r>
              <a:rPr lang="en-US" sz="1600" dirty="0" err="1">
                <a:latin typeface="+mn-lt"/>
              </a:rPr>
              <a:t>il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nome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che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definisce</a:t>
            </a:r>
            <a:r>
              <a:rPr lang="en-US" sz="1600" dirty="0">
                <a:latin typeface="+mn-lt"/>
              </a:rPr>
              <a:t> lo </a:t>
            </a:r>
            <a:r>
              <a:rPr lang="en-US" sz="1600" dirty="0" err="1">
                <a:latin typeface="+mn-lt"/>
              </a:rPr>
              <a:t>schermo</a:t>
            </a:r>
            <a:r>
              <a:rPr lang="en-US" sz="1600" dirty="0">
                <a:latin typeface="+mn-lt"/>
              </a:rPr>
              <a:t> in </a:t>
            </a:r>
            <a:r>
              <a:rPr lang="en-US" sz="1600" dirty="0" err="1">
                <a:latin typeface="+mn-lt"/>
              </a:rPr>
              <a:t>questione</a:t>
            </a:r>
            <a:r>
              <a:rPr lang="en-US" sz="1600" dirty="0">
                <a:latin typeface="+mn-lt"/>
              </a:rPr>
              <a:t> (</a:t>
            </a:r>
            <a:r>
              <a:rPr lang="en-US" sz="1600" dirty="0" err="1">
                <a:latin typeface="+mn-lt"/>
              </a:rPr>
              <a:t>stabilito</a:t>
            </a:r>
            <a:r>
              <a:rPr lang="en-US" sz="1600" dirty="0">
                <a:latin typeface="+mn-lt"/>
              </a:rPr>
              <a:t>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  <a:p>
            <a:pPr algn="just"/>
            <a:r>
              <a:rPr lang="en-US" sz="1600" i="1" dirty="0">
                <a:latin typeface="+mn-lt"/>
              </a:rPr>
              <a:t>     c: 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err="1">
                <a:latin typeface="+mn-lt"/>
              </a:rPr>
              <a:t>il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numero</a:t>
            </a:r>
            <a:r>
              <a:rPr lang="en-US" sz="1600" dirty="0">
                <a:latin typeface="+mn-lt"/>
              </a:rPr>
              <a:t> di </a:t>
            </a:r>
            <a:r>
              <a:rPr lang="en-US" sz="1600" dirty="0" err="1">
                <a:latin typeface="+mn-lt"/>
              </a:rPr>
              <a:t>colonne</a:t>
            </a:r>
            <a:r>
              <a:rPr lang="en-US" sz="1600" dirty="0">
                <a:latin typeface="+mn-lt"/>
              </a:rPr>
              <a:t> </a:t>
            </a:r>
          </a:p>
          <a:p>
            <a:pPr algn="just"/>
            <a:r>
              <a:rPr lang="en-US" sz="1600" dirty="0">
                <a:latin typeface="+mn-lt"/>
              </a:rPr>
              <a:t>     </a:t>
            </a:r>
            <a:r>
              <a:rPr lang="en-US" sz="1600" i="1" dirty="0">
                <a:latin typeface="+mn-lt"/>
              </a:rPr>
              <a:t>f: 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err="1">
                <a:latin typeface="+mn-lt"/>
              </a:rPr>
              <a:t>il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numero</a:t>
            </a:r>
            <a:r>
              <a:rPr lang="en-US" sz="1600" dirty="0">
                <a:latin typeface="+mn-lt"/>
              </a:rPr>
              <a:t> di </a:t>
            </a:r>
            <a:r>
              <a:rPr lang="en-US" sz="1600" dirty="0" err="1">
                <a:latin typeface="+mn-lt"/>
              </a:rPr>
              <a:t>righe</a:t>
            </a:r>
            <a:r>
              <a:rPr lang="en-US" sz="16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695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 LIBRERIA LIQUIDCRYSTAL.H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FUNZIONE: </a:t>
            </a:r>
            <a:r>
              <a:rPr lang="es-ES" u="sng" dirty="0" smtClean="0">
                <a:latin typeface="+mn-lt"/>
              </a:rPr>
              <a:t>HOME()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+mn-lt"/>
              </a:rPr>
              <a:t>Questa </a:t>
            </a:r>
            <a:r>
              <a:rPr lang="en-US" dirty="0" err="1" smtClean="0">
                <a:latin typeface="+mn-lt"/>
              </a:rPr>
              <a:t>funzione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posiziona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cursore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nell’angolo</a:t>
            </a:r>
            <a:r>
              <a:rPr lang="en-US" dirty="0" smtClean="0">
                <a:latin typeface="+mn-lt"/>
              </a:rPr>
              <a:t> in alto a </a:t>
            </a:r>
            <a:r>
              <a:rPr lang="en-US" dirty="0" err="1" smtClean="0">
                <a:latin typeface="+mn-lt"/>
              </a:rPr>
              <a:t>sinistra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posizione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0 </a:t>
            </a:r>
            <a:r>
              <a:rPr lang="en-US" dirty="0" smtClean="0">
                <a:latin typeface="+mn-lt"/>
              </a:rPr>
              <a:t>di </a:t>
            </a:r>
            <a:r>
              <a:rPr lang="en-US" dirty="0" err="1" smtClean="0">
                <a:latin typeface="+mn-lt"/>
              </a:rPr>
              <a:t>linea</a:t>
            </a:r>
            <a:r>
              <a:rPr lang="en-US" dirty="0" smtClean="0">
                <a:latin typeface="+mn-lt"/>
              </a:rPr>
              <a:t> 0)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062" y="2154215"/>
            <a:ext cx="8714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var.home</a:t>
            </a:r>
            <a:r>
              <a:rPr lang="en-US" sz="2000" b="1" dirty="0">
                <a:latin typeface="+mn-lt"/>
              </a:rPr>
              <a:t>();  </a:t>
            </a:r>
            <a:endParaRPr lang="en-US" sz="2000" b="1" dirty="0" smtClean="0">
              <a:latin typeface="+mn-lt"/>
            </a:endParaRP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</a:t>
            </a:r>
            <a:r>
              <a:rPr lang="en-US" sz="1600" i="1" dirty="0" smtClean="0">
                <a:latin typeface="+mn-lt"/>
              </a:rPr>
              <a:t>    </a:t>
            </a:r>
            <a:r>
              <a:rPr lang="en-US" sz="1600" i="1" dirty="0" err="1" smtClean="0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err="1" smtClean="0">
                <a:latin typeface="+mn-lt"/>
              </a:rPr>
              <a:t>questo</a:t>
            </a:r>
            <a:r>
              <a:rPr lang="en-US" sz="1600" dirty="0" smtClean="0">
                <a:latin typeface="+mn-lt"/>
              </a:rPr>
              <a:t> è </a:t>
            </a:r>
            <a:r>
              <a:rPr lang="en-US" sz="1600" dirty="0" err="1" smtClean="0">
                <a:latin typeface="+mn-lt"/>
              </a:rPr>
              <a:t>il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nome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che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definisce</a:t>
            </a:r>
            <a:r>
              <a:rPr lang="en-US" sz="1600" dirty="0" smtClean="0">
                <a:latin typeface="+mn-lt"/>
              </a:rPr>
              <a:t> lo </a:t>
            </a:r>
            <a:r>
              <a:rPr lang="en-US" sz="1600" dirty="0" err="1" smtClean="0">
                <a:latin typeface="+mn-lt"/>
              </a:rPr>
              <a:t>schermo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 smtClean="0">
                <a:latin typeface="+mn-lt"/>
              </a:rPr>
              <a:t>questione</a:t>
            </a:r>
            <a:r>
              <a:rPr lang="en-US" sz="1600" dirty="0" smtClean="0">
                <a:latin typeface="+mn-lt"/>
              </a:rPr>
              <a:t> (</a:t>
            </a:r>
            <a:r>
              <a:rPr lang="en-US" sz="1600" dirty="0" err="1" smtClean="0">
                <a:latin typeface="+mn-lt"/>
              </a:rPr>
              <a:t>stabilito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 smtClean="0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</a:p>
          <a:p>
            <a:pPr algn="just"/>
            <a:r>
              <a:rPr lang="en-US" sz="1600" i="1" dirty="0" smtClean="0">
                <a:latin typeface="+mn-lt"/>
              </a:rPr>
              <a:t>     </a:t>
            </a:r>
            <a:endParaRPr lang="en-US" sz="1600" dirty="0">
              <a:latin typeface="+mn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92061" y="3401105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FUNZIONE: </a:t>
            </a:r>
            <a:r>
              <a:rPr lang="es-ES" u="sng" dirty="0" smtClean="0">
                <a:latin typeface="+mn-lt"/>
              </a:rPr>
              <a:t>CLEAR()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+mn-lt"/>
              </a:rPr>
              <a:t>Questa </a:t>
            </a:r>
            <a:r>
              <a:rPr lang="en-US" dirty="0" err="1" smtClean="0">
                <a:latin typeface="+mn-lt"/>
              </a:rPr>
              <a:t>funzione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pulisce</a:t>
            </a:r>
            <a:r>
              <a:rPr lang="en-US" dirty="0" smtClean="0">
                <a:latin typeface="+mn-lt"/>
              </a:rPr>
              <a:t> lo </a:t>
            </a:r>
            <a:r>
              <a:rPr lang="en-US" dirty="0" err="1" smtClean="0">
                <a:latin typeface="+mn-lt"/>
              </a:rPr>
              <a:t>schermo</a:t>
            </a:r>
            <a:r>
              <a:rPr lang="en-US" dirty="0" smtClean="0">
                <a:latin typeface="+mn-lt"/>
              </a:rPr>
              <a:t> LCD e </a:t>
            </a:r>
            <a:r>
              <a:rPr lang="en-US" dirty="0" err="1" smtClean="0">
                <a:latin typeface="+mn-lt"/>
              </a:rPr>
              <a:t>posiziona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cursore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nell’angolo</a:t>
            </a:r>
            <a:r>
              <a:rPr lang="en-US" dirty="0" smtClean="0">
                <a:latin typeface="+mn-lt"/>
              </a:rPr>
              <a:t> in alto a </a:t>
            </a:r>
            <a:r>
              <a:rPr lang="en-US" dirty="0" err="1" smtClean="0">
                <a:latin typeface="+mn-lt"/>
              </a:rPr>
              <a:t>sinistra</a:t>
            </a:r>
            <a:endParaRPr lang="es-ES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4366761"/>
            <a:ext cx="87146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atin typeface="+mn-lt"/>
            </a:endParaRPr>
          </a:p>
          <a:p>
            <a:pPr algn="ctr"/>
            <a:r>
              <a:rPr lang="en-US" sz="2000" b="1" dirty="0" err="1" smtClean="0">
                <a:latin typeface="+mn-lt"/>
              </a:rPr>
              <a:t>var.clear</a:t>
            </a:r>
            <a:r>
              <a:rPr lang="en-US" sz="2000" b="1" dirty="0">
                <a:latin typeface="+mn-lt"/>
              </a:rPr>
              <a:t>(); </a:t>
            </a:r>
            <a:endParaRPr lang="en-US" sz="2000" b="1" dirty="0" smtClean="0">
              <a:latin typeface="+mn-lt"/>
            </a:endParaRP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/>
              <a:t> </a:t>
            </a:r>
            <a:r>
              <a:rPr lang="en-US" sz="1600" i="1" dirty="0" err="1">
                <a:latin typeface="+mn-lt"/>
              </a:rPr>
              <a:t>var</a:t>
            </a:r>
            <a:r>
              <a:rPr lang="en-US" sz="1600" i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err="1">
                <a:latin typeface="+mn-lt"/>
              </a:rPr>
              <a:t>questo</a:t>
            </a:r>
            <a:r>
              <a:rPr lang="en-US" sz="1600" dirty="0">
                <a:latin typeface="+mn-lt"/>
              </a:rPr>
              <a:t> è </a:t>
            </a:r>
            <a:r>
              <a:rPr lang="en-US" sz="1600" dirty="0" err="1">
                <a:latin typeface="+mn-lt"/>
              </a:rPr>
              <a:t>il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nome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che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definisce</a:t>
            </a:r>
            <a:r>
              <a:rPr lang="en-US" sz="1600" dirty="0">
                <a:latin typeface="+mn-lt"/>
              </a:rPr>
              <a:t> lo </a:t>
            </a:r>
            <a:r>
              <a:rPr lang="en-US" sz="1600" dirty="0" err="1">
                <a:latin typeface="+mn-lt"/>
              </a:rPr>
              <a:t>schermo</a:t>
            </a:r>
            <a:r>
              <a:rPr lang="en-US" sz="1600" dirty="0">
                <a:latin typeface="+mn-lt"/>
              </a:rPr>
              <a:t> in </a:t>
            </a:r>
            <a:r>
              <a:rPr lang="en-US" sz="1600" dirty="0" err="1">
                <a:latin typeface="+mn-lt"/>
              </a:rPr>
              <a:t>questione</a:t>
            </a:r>
            <a:r>
              <a:rPr lang="en-US" sz="1600" dirty="0">
                <a:latin typeface="+mn-lt"/>
              </a:rPr>
              <a:t> (</a:t>
            </a:r>
            <a:r>
              <a:rPr lang="en-US" sz="1600" dirty="0" err="1">
                <a:latin typeface="+mn-lt"/>
              </a:rPr>
              <a:t>stabilito</a:t>
            </a:r>
            <a:r>
              <a:rPr lang="en-US" sz="1600" dirty="0">
                <a:latin typeface="+mn-lt"/>
              </a:rPr>
              <a:t> in </a:t>
            </a:r>
            <a:r>
              <a:rPr lang="en-US" sz="1600" dirty="0" err="1">
                <a:latin typeface="+mn-lt"/>
              </a:rPr>
              <a:t>LyquidCrystal</a:t>
            </a:r>
            <a:r>
              <a:rPr lang="en-US" sz="1600" dirty="0">
                <a:latin typeface="+mn-lt"/>
              </a:rPr>
              <a:t>()).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484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65300</TotalTime>
  <Words>1159</Words>
  <Application>Microsoft Office PowerPoint</Application>
  <PresentationFormat>Presentazione su schermo (4:3)</PresentationFormat>
  <Paragraphs>285</Paragraphs>
  <Slides>17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Arial Narrow</vt:lpstr>
      <vt:lpstr>Book Antiqua</vt:lpstr>
      <vt:lpstr>Calibri</vt:lpstr>
      <vt:lpstr>Times New Roman</vt:lpstr>
      <vt:lpstr>Trebuchet MS</vt:lpstr>
      <vt:lpstr>Wingdings</vt:lpstr>
      <vt:lpstr>Custom Design</vt:lpstr>
      <vt:lpstr>3_Default Design</vt:lpstr>
      <vt:lpstr>Presentazione standard di PowerPoint</vt:lpstr>
      <vt:lpstr>Scopo e agenda dell’Unità 6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tei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Bologna Silvia</cp:lastModifiedBy>
  <cp:revision>1779</cp:revision>
  <cp:lastPrinted>2018-01-26T17:11:53Z</cp:lastPrinted>
  <dcterms:created xsi:type="dcterms:W3CDTF">2010-11-09T19:06:29Z</dcterms:created>
  <dcterms:modified xsi:type="dcterms:W3CDTF">2018-06-06T13:15:34Z</dcterms:modified>
</cp:coreProperties>
</file>