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8" r:id="rId2"/>
  </p:sldMasterIdLst>
  <p:notesMasterIdLst>
    <p:notesMasterId r:id="rId17"/>
  </p:notesMasterIdLst>
  <p:handoutMasterIdLst>
    <p:handoutMasterId r:id="rId18"/>
  </p:handoutMasterIdLst>
  <p:sldIdLst>
    <p:sldId id="549" r:id="rId3"/>
    <p:sldId id="537" r:id="rId4"/>
    <p:sldId id="482" r:id="rId5"/>
    <p:sldId id="553" r:id="rId6"/>
    <p:sldId id="554" r:id="rId7"/>
    <p:sldId id="555" r:id="rId8"/>
    <p:sldId id="556" r:id="rId9"/>
    <p:sldId id="557" r:id="rId10"/>
    <p:sldId id="558" r:id="rId11"/>
    <p:sldId id="559" r:id="rId12"/>
    <p:sldId id="560" r:id="rId13"/>
    <p:sldId id="562" r:id="rId14"/>
    <p:sldId id="563" r:id="rId15"/>
    <p:sldId id="55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73">
          <p15:clr>
            <a:srgbClr val="A4A3A4"/>
          </p15:clr>
        </p15:guide>
        <p15:guide id="2" pos="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913"/>
    <a:srgbClr val="005777"/>
    <a:srgbClr val="BFDDB4"/>
    <a:srgbClr val="E6E6E6"/>
    <a:srgbClr val="DDD9C3"/>
    <a:srgbClr val="DDCFB2"/>
    <a:srgbClr val="FFCC99"/>
    <a:srgbClr val="FF9966"/>
    <a:srgbClr val="0066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48" autoAdjust="0"/>
    <p:restoredTop sz="93039" autoAdjust="0"/>
  </p:normalViewPr>
  <p:slideViewPr>
    <p:cSldViewPr snapToGrid="0">
      <p:cViewPr varScale="1">
        <p:scale>
          <a:sx n="65" d="100"/>
          <a:sy n="65" d="100"/>
        </p:scale>
        <p:origin x="1662" y="78"/>
      </p:cViewPr>
      <p:guideLst>
        <p:guide orient="horz" pos="773"/>
        <p:guide pos="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53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7ADA-1638-0643-890A-87F56AED39E9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E7830-05BA-0F48-BBED-6CDD62CC991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6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BE53219-3A05-3D4B-895A-3050F53C435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0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7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03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97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80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29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47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12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58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56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61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59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35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480-73E2-41E9-8038-AB1D1AC0B473}" type="datetime1">
              <a:rPr lang="el-GR" smtClean="0"/>
              <a:t>6/6/2018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1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4110-ADAF-4F03-80B9-170642E5484D}" type="datetime1">
              <a:rPr lang="el-GR" smtClean="0"/>
              <a:t>6/6/2018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36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80D3-900E-422F-9FAD-55CC391E966A}" type="datetime1">
              <a:rPr lang="el-GR" smtClean="0"/>
              <a:t>6/6/2018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035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Θέση αριθμού διαφάνειας 5">
            <a:extLst>
              <a:ext uri="{FF2B5EF4-FFF2-40B4-BE49-F238E27FC236}">
                <a16:creationId xmlns:a16="http://schemas.microsoft.com/office/drawing/2014/main" xmlns="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473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8" name="Θέση αριθμού διαφάνειας 5">
            <a:extLst>
              <a:ext uri="{FF2B5EF4-FFF2-40B4-BE49-F238E27FC236}">
                <a16:creationId xmlns:a16="http://schemas.microsoft.com/office/drawing/2014/main" xmlns="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5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923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74869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94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635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939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6169-1127-4362-8540-AC4E97E8AA5C}" type="datetime1">
              <a:rPr lang="el-GR" smtClean="0"/>
              <a:t>6/6/2018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630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625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32363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90013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2264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988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6CCA-63C4-4CF9-AE39-DAD6F533A7F9}" type="datetime1">
              <a:rPr lang="el-GR" smtClean="0"/>
              <a:t>6/6/2018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892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74A-DA73-4F45-A5DB-BD9EAE214494}" type="datetime1">
              <a:rPr lang="el-GR" smtClean="0"/>
              <a:t>6/6/2018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1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B3C0-A42E-43C6-B463-F993698F7A97}" type="datetime1">
              <a:rPr lang="el-GR" smtClean="0"/>
              <a:t>6/6/2018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24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D79E-706B-4D49-A0E4-1F8E35DF1797}" type="datetime1">
              <a:rPr lang="el-GR" smtClean="0"/>
              <a:t>6/6/2018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55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B233-2020-4E2E-8C15-84DAA0EF36E8}" type="datetime1">
              <a:rPr lang="el-GR" smtClean="0"/>
              <a:t>6/6/2018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863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A766-CA29-40F2-83BC-EF09261BB5FC}" type="datetime1">
              <a:rPr lang="el-GR" smtClean="0"/>
              <a:t>6/6/2018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48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54C4-4236-43A6-B912-090A3C0F9032}" type="datetime1">
              <a:rPr lang="el-GR" smtClean="0"/>
              <a:t>6/6/2018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209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E18B-A9AC-444A-8F3D-6587E3DE7D78}" type="datetime1">
              <a:rPr lang="el-GR" smtClean="0"/>
              <a:t>6/6/2018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64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53" r:id="rId12"/>
    <p:sldLayoutId id="214748366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96632" y="3174542"/>
            <a:ext cx="2174773" cy="2273625"/>
          </a:xfrm>
          <a:prstGeom prst="rect">
            <a:avLst/>
          </a:prstGeom>
        </p:spPr>
      </p:pic>
      <p:sp>
        <p:nvSpPr>
          <p:cNvPr id="603144" name="Rectangle 8"/>
          <p:cNvSpPr>
            <a:spLocks noChangeArrowheads="1"/>
          </p:cNvSpPr>
          <p:nvPr userDrawn="1"/>
        </p:nvSpPr>
        <p:spPr bwMode="auto">
          <a:xfrm>
            <a:off x="-1" y="5384800"/>
            <a:ext cx="8766770" cy="1282700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616075" eaLnBrk="0" hangingPunct="0">
              <a:lnSpc>
                <a:spcPct val="110000"/>
              </a:lnSpc>
              <a:defRPr/>
            </a:pP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TEICrete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b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Heraklion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Crete, Greece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051" name="Oval 15"/>
          <p:cNvSpPr>
            <a:spLocks noChangeArrowheads="1"/>
          </p:cNvSpPr>
          <p:nvPr userDrawn="1"/>
        </p:nvSpPr>
        <p:spPr bwMode="auto">
          <a:xfrm>
            <a:off x="101600" y="5241925"/>
            <a:ext cx="1487488" cy="1539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pic>
        <p:nvPicPr>
          <p:cNvPr id="2052" name="Picture 7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5213350"/>
            <a:ext cx="15732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ChangeArrowheads="1"/>
          </p:cNvSpPr>
          <p:nvPr userDrawn="1"/>
        </p:nvSpPr>
        <p:spPr bwMode="auto">
          <a:xfrm>
            <a:off x="0" y="1319213"/>
            <a:ext cx="9209088" cy="1774825"/>
          </a:xfrm>
          <a:prstGeom prst="rect">
            <a:avLst/>
          </a:prstGeom>
          <a:solidFill>
            <a:srgbClr val="80808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18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-3175" y="1317625"/>
            <a:ext cx="6991350" cy="77788"/>
          </a:xfrm>
          <a:prstGeom prst="rect">
            <a:avLst/>
          </a:prstGeom>
          <a:solidFill>
            <a:srgbClr val="005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l-G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31838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175" algn="r" eaLnBrk="0" hangingPunct="0">
              <a:lnSpc>
                <a:spcPct val="110000"/>
              </a:lnSpc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Technological Educational Institute of Crete</a:t>
            </a:r>
            <a:endParaRPr lang="el-GR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>
            <a:off x="2505075" y="3022600"/>
            <a:ext cx="6667500" cy="77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l-GR" sz="2400" dirty="0">
              <a:solidFill>
                <a:srgbClr val="000000"/>
              </a:solidFill>
              <a:latin typeface="Times New Roman" pitchFamily="18" charset="0"/>
              <a:ea typeface="ＭＳ Ｐゴシック" pitchFamily="-111" charset="-128"/>
              <a:cs typeface="+mn-cs"/>
            </a:endParaRPr>
          </a:p>
        </p:txBody>
      </p:sp>
      <p:pic>
        <p:nvPicPr>
          <p:cNvPr id="11" name="Imagen 34"/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62" y="4559984"/>
            <a:ext cx="3131798" cy="681941"/>
          </a:xfrm>
          <a:prstGeom prst="rect">
            <a:avLst/>
          </a:prstGeom>
        </p:spPr>
      </p:pic>
      <p:pic>
        <p:nvPicPr>
          <p:cNvPr id="12" name="Imagen 50"/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05" y="5467537"/>
            <a:ext cx="3106436" cy="111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9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9pPr>
    </p:titleStyle>
    <p:bodyStyle>
      <a:lvl1pPr marL="269875" indent="-269875" algn="l" rtl="0" eaLnBrk="0" fontAlgn="base" hangingPunct="0">
        <a:spcBef>
          <a:spcPct val="25000"/>
        </a:spcBef>
        <a:spcAft>
          <a:spcPct val="0"/>
        </a:spcAft>
        <a:buFont typeface="Wingdings" charset="0"/>
        <a:buChar char="§"/>
        <a:defRPr sz="1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7063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□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0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978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0"/>
        </a:defRPr>
      </a:lvl5pPr>
      <a:lvl6pPr marL="24352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8924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3496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068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prstClr val="white"/>
                </a:solidFill>
              </a:rPr>
              <a:t>Unità</a:t>
            </a:r>
            <a:r>
              <a:rPr lang="en-US" sz="3600" b="1" dirty="0" smtClean="0">
                <a:solidFill>
                  <a:prstClr val="white"/>
                </a:solidFill>
              </a:rPr>
              <a:t> 5</a:t>
            </a:r>
          </a:p>
          <a:p>
            <a:pPr algn="ctr"/>
            <a:r>
              <a:rPr lang="en-US" sz="3600" dirty="0" err="1" smtClean="0">
                <a:solidFill>
                  <a:prstClr val="white"/>
                </a:solidFill>
              </a:rPr>
              <a:t>Segnali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analogici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81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PERIFERICHE ANALOGICHE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10</a:t>
            </a:fld>
            <a:endParaRPr lang="el-GR" sz="1000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240700" y="1236937"/>
            <a:ext cx="4151686" cy="3328091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2000" u="sng" dirty="0" smtClean="0">
                <a:latin typeface="+mn-lt"/>
              </a:rPr>
              <a:t>SENSORI A INFRAROSSI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+mn-lt"/>
              </a:rPr>
              <a:t>Rileva</a:t>
            </a:r>
            <a:r>
              <a:rPr lang="en-US" sz="2000" dirty="0" smtClean="0">
                <a:latin typeface="+mn-lt"/>
              </a:rPr>
              <a:t> la </a:t>
            </a:r>
            <a:r>
              <a:rPr lang="en-US" sz="2000" dirty="0" err="1" smtClean="0">
                <a:latin typeface="+mn-lt"/>
              </a:rPr>
              <a:t>luce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infrarossa</a:t>
            </a:r>
            <a:r>
              <a:rPr lang="en-US" sz="2000" dirty="0" smtClean="0">
                <a:latin typeface="+mn-lt"/>
              </a:rPr>
              <a:t> (IR) non </a:t>
            </a:r>
            <a:r>
              <a:rPr lang="en-US" sz="2000" dirty="0" err="1" smtClean="0">
                <a:latin typeface="+mn-lt"/>
              </a:rPr>
              <a:t>visibile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all’occhio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umano</a:t>
            </a:r>
            <a:endParaRPr lang="en-US" sz="2000" dirty="0" smtClean="0">
              <a:latin typeface="+mn-lt"/>
            </a:endParaRP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n-lt"/>
              </a:rPr>
              <a:t>Il </a:t>
            </a:r>
            <a:r>
              <a:rPr lang="en-US" sz="2000" dirty="0" err="1" smtClean="0">
                <a:latin typeface="+mn-lt"/>
              </a:rPr>
              <a:t>sensore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comprende</a:t>
            </a:r>
            <a:r>
              <a:rPr lang="en-US" sz="2000" dirty="0" smtClean="0">
                <a:latin typeface="+mn-lt"/>
              </a:rPr>
              <a:t> due </a:t>
            </a:r>
            <a:r>
              <a:rPr lang="en-US" sz="2000" dirty="0" err="1" smtClean="0">
                <a:latin typeface="+mn-lt"/>
              </a:rPr>
              <a:t>componenti</a:t>
            </a:r>
            <a:r>
              <a:rPr lang="en-US" sz="2000" dirty="0" smtClean="0">
                <a:latin typeface="+mn-lt"/>
              </a:rPr>
              <a:t>. La </a:t>
            </a:r>
            <a:r>
              <a:rPr lang="en-US" sz="2000" dirty="0" err="1" smtClean="0">
                <a:latin typeface="+mn-lt"/>
              </a:rPr>
              <a:t>luce</a:t>
            </a:r>
            <a:r>
              <a:rPr lang="en-US" sz="2000" dirty="0" smtClean="0">
                <a:latin typeface="+mn-lt"/>
              </a:rPr>
              <a:t> LED o </a:t>
            </a:r>
            <a:r>
              <a:rPr lang="en-US" sz="2000" dirty="0" err="1" smtClean="0">
                <a:latin typeface="+mn-lt"/>
              </a:rPr>
              <a:t>emittente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(E) </a:t>
            </a:r>
            <a:r>
              <a:rPr lang="en-US" sz="2000" dirty="0" smtClean="0">
                <a:latin typeface="+mn-lt"/>
              </a:rPr>
              <a:t>e </a:t>
            </a:r>
            <a:r>
              <a:rPr lang="en-US" sz="2000" dirty="0" err="1" smtClean="0">
                <a:latin typeface="+mn-lt"/>
              </a:rPr>
              <a:t>il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fotodiodo</a:t>
            </a:r>
            <a:r>
              <a:rPr lang="en-US" sz="2000" dirty="0" smtClean="0">
                <a:latin typeface="+mn-lt"/>
              </a:rPr>
              <a:t> o </a:t>
            </a:r>
            <a:r>
              <a:rPr lang="en-US" sz="2000" dirty="0" err="1" smtClean="0">
                <a:latin typeface="+mn-lt"/>
              </a:rPr>
              <a:t>ricevente</a:t>
            </a:r>
            <a:r>
              <a:rPr lang="en-US" sz="2000" dirty="0" smtClean="0">
                <a:latin typeface="+mn-lt"/>
              </a:rPr>
              <a:t> (</a:t>
            </a:r>
            <a:r>
              <a:rPr lang="en-US" sz="2000" dirty="0">
                <a:latin typeface="+mn-lt"/>
              </a:rPr>
              <a:t>R)</a:t>
            </a:r>
            <a:endParaRPr lang="en-US" sz="2000" dirty="0" smtClean="0">
              <a:latin typeface="+mn-lt"/>
            </a:endParaRP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15" name="TextBox 3"/>
          <p:cNvSpPr txBox="1"/>
          <p:nvPr/>
        </p:nvSpPr>
        <p:spPr bwMode="auto">
          <a:xfrm>
            <a:off x="4785486" y="1221136"/>
            <a:ext cx="4151686" cy="3730765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2000" u="sng" dirty="0" smtClean="0">
                <a:latin typeface="+mn-lt"/>
              </a:rPr>
              <a:t>SENSORI DI TEMPERATURA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+mn-lt"/>
              </a:rPr>
              <a:t>Questo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componente</a:t>
            </a:r>
            <a:r>
              <a:rPr lang="en-US" sz="2000" dirty="0" smtClean="0">
                <a:latin typeface="+mn-lt"/>
              </a:rPr>
              <a:t> ha 3 pin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n-lt"/>
              </a:rPr>
              <a:t>Due di </a:t>
            </a:r>
            <a:r>
              <a:rPr lang="en-US" sz="2000" dirty="0" err="1" smtClean="0">
                <a:latin typeface="+mn-lt"/>
              </a:rPr>
              <a:t>loro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sono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connessi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alla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tensione</a:t>
            </a:r>
            <a:r>
              <a:rPr lang="en-US" sz="2000" dirty="0" smtClean="0">
                <a:latin typeface="+mn-lt"/>
              </a:rPr>
              <a:t> di </a:t>
            </a:r>
            <a:r>
              <a:rPr lang="en-US" sz="2000" dirty="0" err="1" smtClean="0">
                <a:latin typeface="+mn-lt"/>
              </a:rPr>
              <a:t>alimentazione</a:t>
            </a:r>
            <a:r>
              <a:rPr lang="en-US" sz="2000" dirty="0" smtClean="0">
                <a:latin typeface="+mn-lt"/>
              </a:rPr>
              <a:t> di 0 e </a:t>
            </a:r>
            <a:r>
              <a:rPr lang="en-US" sz="2000" dirty="0">
                <a:latin typeface="+mn-lt"/>
              </a:rPr>
              <a:t>+</a:t>
            </a:r>
            <a:r>
              <a:rPr lang="en-US" sz="2000" dirty="0" smtClean="0">
                <a:latin typeface="+mn-lt"/>
              </a:rPr>
              <a:t>5V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+mn-lt"/>
              </a:rPr>
              <a:t>L’intensità</a:t>
            </a:r>
            <a:r>
              <a:rPr lang="en-US" sz="2000" dirty="0" smtClean="0">
                <a:latin typeface="+mn-lt"/>
              </a:rPr>
              <a:t> (I) </a:t>
            </a:r>
            <a:r>
              <a:rPr lang="en-US" sz="2000" dirty="0" err="1" smtClean="0">
                <a:latin typeface="+mn-lt"/>
              </a:rPr>
              <a:t>che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circola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attraverso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terzo</a:t>
            </a:r>
            <a:r>
              <a:rPr lang="en-US" sz="2000" dirty="0" smtClean="0">
                <a:latin typeface="+mn-lt"/>
              </a:rPr>
              <a:t> pin, è </a:t>
            </a:r>
            <a:r>
              <a:rPr lang="en-US" sz="2000" dirty="0" err="1" smtClean="0">
                <a:latin typeface="+mn-lt"/>
              </a:rPr>
              <a:t>direttamente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proporzionale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alla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temperatura</a:t>
            </a:r>
            <a:endParaRPr lang="en-US" sz="2000" dirty="0" smtClean="0">
              <a:latin typeface="+mn-lt"/>
            </a:endParaRP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761" y="4073318"/>
            <a:ext cx="1857564" cy="2126910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471" y="4201142"/>
            <a:ext cx="1565763" cy="228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49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La </a:t>
            </a:r>
            <a:r>
              <a:rPr lang="en-US" sz="2000" dirty="0" err="1" smtClean="0">
                <a:latin typeface="+mn-lt"/>
              </a:rPr>
              <a:t>scheda</a:t>
            </a:r>
            <a:r>
              <a:rPr lang="en-US" sz="2000" dirty="0" smtClean="0">
                <a:latin typeface="+mn-lt"/>
              </a:rPr>
              <a:t> controller Arduino </a:t>
            </a:r>
            <a:r>
              <a:rPr lang="en-US" sz="2000" dirty="0">
                <a:latin typeface="+mn-lt"/>
              </a:rPr>
              <a:t>UNO </a:t>
            </a:r>
            <a:r>
              <a:rPr lang="en-US" sz="2000" dirty="0" smtClean="0">
                <a:latin typeface="+mn-lt"/>
              </a:rPr>
              <a:t>ha 14 pin </a:t>
            </a:r>
            <a:r>
              <a:rPr lang="en-US" sz="2000" dirty="0" err="1" smtClean="0">
                <a:latin typeface="+mn-lt"/>
              </a:rPr>
              <a:t>che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possono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essere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configurati</a:t>
            </a:r>
            <a:r>
              <a:rPr lang="en-US" sz="2000" dirty="0" smtClean="0">
                <a:latin typeface="+mn-lt"/>
              </a:rPr>
              <a:t> come input o output </a:t>
            </a:r>
            <a:r>
              <a:rPr lang="en-US" sz="2000" dirty="0" err="1" smtClean="0">
                <a:latin typeface="+mn-lt"/>
              </a:rPr>
              <a:t>digitali</a:t>
            </a:r>
            <a:endParaRPr lang="en-US" sz="20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err="1" smtClean="0">
                <a:latin typeface="+mn-lt"/>
              </a:rPr>
              <a:t>Sei</a:t>
            </a:r>
            <a:r>
              <a:rPr lang="en-US" sz="2000" dirty="0" smtClean="0">
                <a:latin typeface="+mn-lt"/>
              </a:rPr>
              <a:t> di </a:t>
            </a:r>
            <a:r>
              <a:rPr lang="en-US" sz="2000" dirty="0" err="1" smtClean="0">
                <a:latin typeface="+mn-lt"/>
              </a:rPr>
              <a:t>questi</a:t>
            </a:r>
            <a:r>
              <a:rPr lang="en-US" sz="2000" dirty="0" smtClean="0">
                <a:latin typeface="+mn-lt"/>
              </a:rPr>
              <a:t> pin </a:t>
            </a:r>
            <a:r>
              <a:rPr lang="en-US" sz="2000" dirty="0" err="1" smtClean="0">
                <a:latin typeface="+mn-lt"/>
              </a:rPr>
              <a:t>possono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funzionare</a:t>
            </a:r>
            <a:r>
              <a:rPr lang="en-US" sz="2000" dirty="0" smtClean="0">
                <a:latin typeface="+mn-lt"/>
              </a:rPr>
              <a:t> come output di </a:t>
            </a:r>
            <a:r>
              <a:rPr lang="en-US" sz="2000" dirty="0" err="1" smtClean="0">
                <a:latin typeface="+mn-lt"/>
              </a:rPr>
              <a:t>segnale</a:t>
            </a:r>
            <a:r>
              <a:rPr lang="en-US" sz="2000" dirty="0" smtClean="0">
                <a:latin typeface="+mn-lt"/>
              </a:rPr>
              <a:t> PWM, 3, 5, 6, 9, 10 e 11, </a:t>
            </a:r>
            <a:r>
              <a:rPr lang="en-US" sz="2000" dirty="0" err="1" smtClean="0">
                <a:latin typeface="+mn-lt"/>
              </a:rPr>
              <a:t>preceduti</a:t>
            </a:r>
            <a:r>
              <a:rPr lang="en-US" sz="2000" dirty="0" smtClean="0">
                <a:latin typeface="+mn-lt"/>
              </a:rPr>
              <a:t> dal segno “~”</a:t>
            </a: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smtClean="0">
                <a:latin typeface="+mn-lt"/>
              </a:rPr>
              <a:t>CHE COSA SONO I SEGNALI PWM?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n-lt"/>
              </a:rPr>
              <a:t>PWM </a:t>
            </a:r>
            <a:r>
              <a:rPr lang="en-US" sz="2000" dirty="0" err="1" smtClean="0">
                <a:latin typeface="+mn-lt"/>
              </a:rPr>
              <a:t>sta</a:t>
            </a:r>
            <a:r>
              <a:rPr lang="en-US" sz="2000" dirty="0" smtClean="0">
                <a:latin typeface="+mn-lt"/>
              </a:rPr>
              <a:t> per “</a:t>
            </a:r>
            <a:r>
              <a:rPr lang="en-US" sz="2000" dirty="0" err="1" smtClean="0">
                <a:latin typeface="+mn-lt"/>
              </a:rPr>
              <a:t>Modulazione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della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larghezza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dell’impulso</a:t>
            </a:r>
            <a:r>
              <a:rPr lang="en-US" sz="2000" dirty="0" smtClean="0">
                <a:latin typeface="+mn-lt"/>
              </a:rPr>
              <a:t>”, un </a:t>
            </a:r>
            <a:r>
              <a:rPr lang="en-US" sz="2000" dirty="0" err="1" smtClean="0">
                <a:latin typeface="+mn-lt"/>
              </a:rPr>
              <a:t>segnale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digitale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periodico</a:t>
            </a:r>
            <a:r>
              <a:rPr lang="en-US" sz="2000" dirty="0" smtClean="0">
                <a:latin typeface="+mn-lt"/>
              </a:rPr>
              <a:t> “</a:t>
            </a:r>
            <a:r>
              <a:rPr lang="en-US" sz="2000" dirty="0" err="1" smtClean="0">
                <a:latin typeface="+mn-lt"/>
              </a:rPr>
              <a:t>asimmetrico</a:t>
            </a:r>
            <a:r>
              <a:rPr lang="en-US" sz="2000" dirty="0" smtClean="0">
                <a:latin typeface="+mn-lt"/>
              </a:rPr>
              <a:t>” di “1”s e </a:t>
            </a:r>
            <a:r>
              <a:rPr lang="en-US" sz="2000" dirty="0">
                <a:latin typeface="+mn-lt"/>
              </a:rPr>
              <a:t>“0”s </a:t>
            </a:r>
            <a:r>
              <a:rPr lang="en-US" sz="2000" dirty="0" err="1" smtClean="0">
                <a:latin typeface="+mn-lt"/>
              </a:rPr>
              <a:t>che</a:t>
            </a:r>
            <a:r>
              <a:rPr lang="en-US" sz="2000" dirty="0" smtClean="0">
                <a:latin typeface="+mn-lt"/>
              </a:rPr>
              <a:t> è </a:t>
            </a:r>
            <a:r>
              <a:rPr lang="en-US" sz="2000" dirty="0" err="1" smtClean="0">
                <a:latin typeface="+mn-lt"/>
              </a:rPr>
              <a:t>ripetuto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costantemente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alla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stessa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frequenza</a:t>
            </a:r>
            <a:endParaRPr lang="en-US" sz="2000" dirty="0" smtClean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n-lt"/>
              </a:rPr>
              <a:t>Il tempo in cui </a:t>
            </a:r>
            <a:r>
              <a:rPr lang="en-US" sz="2000" dirty="0" err="1" smtClean="0">
                <a:latin typeface="+mn-lt"/>
              </a:rPr>
              <a:t>il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segnale</a:t>
            </a:r>
            <a:r>
              <a:rPr lang="en-US" sz="2000" dirty="0" smtClean="0">
                <a:latin typeface="+mn-lt"/>
              </a:rPr>
              <a:t> è a </a:t>
            </a:r>
            <a:r>
              <a:rPr lang="en-US" sz="2000" b="1" dirty="0" err="1" smtClean="0">
                <a:latin typeface="+mn-lt"/>
              </a:rPr>
              <a:t>livello</a:t>
            </a:r>
            <a:r>
              <a:rPr lang="en-US" sz="2000" b="1" dirty="0" smtClean="0">
                <a:latin typeface="+mn-lt"/>
              </a:rPr>
              <a:t> “1”</a:t>
            </a:r>
            <a:r>
              <a:rPr lang="en-US" sz="2000" dirty="0" smtClean="0">
                <a:latin typeface="+mn-lt"/>
              </a:rPr>
              <a:t> è </a:t>
            </a:r>
            <a:r>
              <a:rPr lang="en-US" sz="2000" dirty="0" err="1" smtClean="0">
                <a:latin typeface="+mn-lt"/>
              </a:rPr>
              <a:t>chiamato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b="1" dirty="0" smtClean="0">
                <a:latin typeface="+mn-lt"/>
              </a:rPr>
              <a:t>“</a:t>
            </a:r>
            <a:r>
              <a:rPr lang="en-US" sz="2000" b="1" dirty="0" err="1" smtClean="0">
                <a:latin typeface="+mn-lt"/>
              </a:rPr>
              <a:t>ciclo</a:t>
            </a:r>
            <a:r>
              <a:rPr lang="en-US" sz="2000" b="1" dirty="0" smtClean="0">
                <a:latin typeface="+mn-lt"/>
              </a:rPr>
              <a:t> di </a:t>
            </a:r>
            <a:r>
              <a:rPr lang="en-US" sz="2000" b="1" dirty="0" err="1" smtClean="0">
                <a:latin typeface="+mn-lt"/>
              </a:rPr>
              <a:t>lavoro</a:t>
            </a:r>
            <a:r>
              <a:rPr lang="en-US" sz="2000" b="1" dirty="0" smtClean="0">
                <a:latin typeface="+mn-lt"/>
              </a:rPr>
              <a:t>”</a:t>
            </a: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b="1" dirty="0">
              <a:latin typeface="+mn-lt"/>
            </a:endParaRP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PSEUDO ANALOG OUTPUT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11</a:t>
            </a:fld>
            <a:endParaRPr lang="el-GR" sz="1000" dirty="0"/>
          </a:p>
        </p:txBody>
      </p:sp>
      <p:graphicFrame>
        <p:nvGraphicFramePr>
          <p:cNvPr id="10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548660"/>
              </p:ext>
            </p:extLst>
          </p:nvPr>
        </p:nvGraphicFramePr>
        <p:xfrm>
          <a:off x="1610419" y="5335024"/>
          <a:ext cx="5992587" cy="1021326"/>
        </p:xfrm>
        <a:graphic>
          <a:graphicData uri="http://schemas.openxmlformats.org/drawingml/2006/table">
            <a:tbl>
              <a:tblPr firstRow="1" firstCol="1" bandRow="1"/>
              <a:tblGrid>
                <a:gridCol w="1409932">
                  <a:extLst>
                    <a:ext uri="{9D8B030D-6E8A-4147-A177-3AD203B41FA5}">
                      <a16:colId xmlns:a16="http://schemas.microsoft.com/office/drawing/2014/main" xmlns="" val="1263707030"/>
                    </a:ext>
                  </a:extLst>
                </a:gridCol>
                <a:gridCol w="2300772">
                  <a:extLst>
                    <a:ext uri="{9D8B030D-6E8A-4147-A177-3AD203B41FA5}">
                      <a16:colId xmlns:a16="http://schemas.microsoft.com/office/drawing/2014/main" xmlns="" val="2155172651"/>
                    </a:ext>
                  </a:extLst>
                </a:gridCol>
                <a:gridCol w="2281883">
                  <a:extLst>
                    <a:ext uri="{9D8B030D-6E8A-4147-A177-3AD203B41FA5}">
                      <a16:colId xmlns:a16="http://schemas.microsoft.com/office/drawing/2014/main" xmlns="" val="3337349167"/>
                    </a:ext>
                  </a:extLst>
                </a:gridCol>
              </a:tblGrid>
              <a:tr h="340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PIN Nº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FREQUENCY, F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PERIOD, T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7007047"/>
                  </a:ext>
                </a:extLst>
              </a:tr>
              <a:tr h="340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and 6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980 Hz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1.02 mS or 1020 µS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1283403"/>
                  </a:ext>
                </a:extLst>
              </a:tr>
              <a:tr h="340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 9, 10 and 11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490 Hz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2.04 </a:t>
                      </a:r>
                      <a:r>
                        <a:rPr lang="en-GB" sz="10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or 2040 µS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27710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4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PSEUDO ANALOG OUTPUT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12</a:t>
            </a:fld>
            <a:endParaRPr lang="el-GR" sz="1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421" y="1168632"/>
            <a:ext cx="8629573" cy="50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3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506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smtClean="0">
                <a:latin typeface="+mn-lt"/>
              </a:rPr>
              <a:t>PER COSA SONO UTILIZZATI?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+mn-lt"/>
              </a:rPr>
              <a:t>Possiamo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controllare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il</a:t>
            </a:r>
            <a:r>
              <a:rPr lang="en-US" sz="2000" dirty="0" smtClean="0">
                <a:latin typeface="+mn-lt"/>
              </a:rPr>
              <a:t> tempo in cui </a:t>
            </a:r>
            <a:r>
              <a:rPr lang="en-US" sz="2000" dirty="0" err="1" smtClean="0">
                <a:latin typeface="+mn-lt"/>
              </a:rPr>
              <a:t>rimaniamo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sul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livello</a:t>
            </a:r>
            <a:r>
              <a:rPr lang="en-US" sz="2000" dirty="0" smtClean="0">
                <a:latin typeface="+mn-lt"/>
              </a:rPr>
              <a:t> “</a:t>
            </a:r>
            <a:r>
              <a:rPr lang="en-US" sz="2000" dirty="0">
                <a:latin typeface="+mn-lt"/>
              </a:rPr>
              <a:t>1” </a:t>
            </a:r>
            <a:r>
              <a:rPr lang="en-US" sz="2000" dirty="0" smtClean="0">
                <a:latin typeface="+mn-lt"/>
              </a:rPr>
              <a:t>per </a:t>
            </a:r>
            <a:r>
              <a:rPr lang="en-US" sz="2000" dirty="0" err="1" smtClean="0">
                <a:latin typeface="+mn-lt"/>
              </a:rPr>
              <a:t>ciascun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periodo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con </a:t>
            </a:r>
            <a:r>
              <a:rPr lang="en-US" sz="2000" dirty="0" err="1" smtClean="0">
                <a:latin typeface="+mn-lt"/>
              </a:rPr>
              <a:t>segnali</a:t>
            </a:r>
            <a:r>
              <a:rPr lang="en-US" sz="2000" dirty="0" smtClean="0">
                <a:latin typeface="+mn-lt"/>
              </a:rPr>
              <a:t> PWM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n-lt"/>
              </a:rPr>
              <a:t>Non </a:t>
            </a:r>
            <a:r>
              <a:rPr lang="en-US" sz="2000" dirty="0" err="1" smtClean="0">
                <a:latin typeface="+mn-lt"/>
              </a:rPr>
              <a:t>devi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configurare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il</a:t>
            </a:r>
            <a:r>
              <a:rPr lang="en-US" sz="2000" dirty="0" smtClean="0">
                <a:latin typeface="+mn-lt"/>
              </a:rPr>
              <a:t> pin </a:t>
            </a:r>
            <a:r>
              <a:rPr lang="en-US" sz="2000" dirty="0" err="1" smtClean="0">
                <a:latin typeface="+mn-lt"/>
              </a:rPr>
              <a:t>che</a:t>
            </a:r>
            <a:r>
              <a:rPr lang="en-US" sz="2000" dirty="0" smtClean="0">
                <a:latin typeface="+mn-lt"/>
              </a:rPr>
              <a:t> genera </a:t>
            </a:r>
            <a:r>
              <a:rPr lang="en-US" sz="2000" dirty="0" err="1" smtClean="0">
                <a:latin typeface="+mn-lt"/>
              </a:rPr>
              <a:t>il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segnale</a:t>
            </a:r>
            <a:r>
              <a:rPr lang="en-US" sz="2000" dirty="0" smtClean="0">
                <a:latin typeface="+mn-lt"/>
              </a:rPr>
              <a:t> PWM come un output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n-lt"/>
              </a:rPr>
              <a:t>Il tempo in cui </a:t>
            </a:r>
            <a:r>
              <a:rPr lang="en-US" sz="2000" dirty="0" err="1" smtClean="0">
                <a:latin typeface="+mn-lt"/>
              </a:rPr>
              <a:t>il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segnale</a:t>
            </a:r>
            <a:r>
              <a:rPr lang="en-US" sz="2000" dirty="0" smtClean="0">
                <a:latin typeface="+mn-lt"/>
              </a:rPr>
              <a:t> è a </a:t>
            </a:r>
            <a:r>
              <a:rPr lang="en-US" sz="2000" dirty="0" err="1" smtClean="0">
                <a:latin typeface="+mn-lt"/>
              </a:rPr>
              <a:t>livello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b="1" dirty="0" smtClean="0">
                <a:latin typeface="+mn-lt"/>
              </a:rPr>
              <a:t>“</a:t>
            </a:r>
            <a:r>
              <a:rPr lang="en-US" sz="2000" b="1" dirty="0">
                <a:latin typeface="+mn-lt"/>
              </a:rPr>
              <a:t>1” </a:t>
            </a:r>
            <a:r>
              <a:rPr lang="en-US" sz="2000" b="1" dirty="0" smtClean="0">
                <a:latin typeface="+mn-lt"/>
              </a:rPr>
              <a:t>è </a:t>
            </a:r>
            <a:r>
              <a:rPr lang="en-US" sz="2000" b="1" dirty="0" err="1" smtClean="0">
                <a:latin typeface="+mn-lt"/>
              </a:rPr>
              <a:t>chiamato</a:t>
            </a:r>
            <a:r>
              <a:rPr lang="en-US" sz="2000" b="1" dirty="0" smtClean="0">
                <a:latin typeface="+mn-lt"/>
              </a:rPr>
              <a:t> “</a:t>
            </a:r>
            <a:r>
              <a:rPr lang="en-US" sz="2000" b="1" dirty="0" err="1" smtClean="0">
                <a:latin typeface="+mn-lt"/>
              </a:rPr>
              <a:t>ciclo</a:t>
            </a:r>
            <a:r>
              <a:rPr lang="en-US" sz="2000" b="1" dirty="0" smtClean="0">
                <a:latin typeface="+mn-lt"/>
              </a:rPr>
              <a:t> di </a:t>
            </a:r>
            <a:r>
              <a:rPr lang="en-US" sz="2000" b="1" dirty="0" err="1" smtClean="0">
                <a:latin typeface="+mn-lt"/>
              </a:rPr>
              <a:t>lavoro</a:t>
            </a:r>
            <a:r>
              <a:rPr lang="en-US" sz="2000" b="1" dirty="0" smtClean="0">
                <a:latin typeface="+mn-lt"/>
              </a:rPr>
              <a:t>”</a:t>
            </a: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endParaRPr lang="en-US" sz="800" b="1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smtClean="0">
                <a:latin typeface="+mn-lt"/>
              </a:rPr>
              <a:t>COME SONO GENERATI? </a:t>
            </a:r>
          </a:p>
          <a:p>
            <a:pPr marL="742950" lvl="1" indent="-28575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1800" u="sng" dirty="0" smtClean="0">
                <a:latin typeface="+mn-lt"/>
              </a:rPr>
              <a:t>FUNZIONE ANALOGWRITE()</a:t>
            </a: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800" dirty="0" smtClean="0">
                <a:latin typeface="+mn-lt"/>
              </a:rPr>
              <a:t>Questa </a:t>
            </a:r>
            <a:r>
              <a:rPr lang="en-US" sz="1800" dirty="0" err="1" smtClean="0">
                <a:latin typeface="+mn-lt"/>
              </a:rPr>
              <a:t>funzione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rende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possibile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aggiustare</a:t>
            </a:r>
            <a:r>
              <a:rPr lang="en-US" sz="1800" dirty="0" smtClean="0">
                <a:latin typeface="+mn-lt"/>
              </a:rPr>
              <a:t> la </a:t>
            </a:r>
            <a:r>
              <a:rPr lang="en-US" sz="1800" dirty="0" err="1" smtClean="0">
                <a:latin typeface="+mn-lt"/>
              </a:rPr>
              <a:t>lunghezza</a:t>
            </a:r>
            <a:r>
              <a:rPr lang="en-US" sz="1800" dirty="0" smtClean="0">
                <a:latin typeface="+mn-lt"/>
              </a:rPr>
              <a:t> del </a:t>
            </a:r>
            <a:r>
              <a:rPr lang="en-US" sz="1800" dirty="0" err="1" smtClean="0">
                <a:latin typeface="+mn-lt"/>
              </a:rPr>
              <a:t>ciclo</a:t>
            </a:r>
            <a:r>
              <a:rPr lang="en-US" sz="1800" dirty="0" smtClean="0">
                <a:latin typeface="+mn-lt"/>
              </a:rPr>
              <a:t> di </a:t>
            </a:r>
            <a:r>
              <a:rPr lang="en-US" sz="1800" dirty="0" err="1" smtClean="0">
                <a:latin typeface="+mn-lt"/>
              </a:rPr>
              <a:t>lavoro</a:t>
            </a:r>
            <a:r>
              <a:rPr lang="en-US" sz="1800" dirty="0" smtClean="0">
                <a:latin typeface="+mn-lt"/>
              </a:rPr>
              <a:t> di un </a:t>
            </a:r>
            <a:r>
              <a:rPr lang="en-US" sz="1800" dirty="0" err="1" smtClean="0">
                <a:latin typeface="+mn-lt"/>
              </a:rPr>
              <a:t>segnale</a:t>
            </a:r>
            <a:r>
              <a:rPr lang="en-US" sz="1800" dirty="0" smtClean="0">
                <a:latin typeface="+mn-lt"/>
              </a:rPr>
              <a:t> di output PWM.  </a:t>
            </a:r>
            <a:endParaRPr lang="en-US" sz="1800" dirty="0">
              <a:latin typeface="+mn-lt"/>
            </a:endParaRP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800" b="1" dirty="0" err="1" smtClean="0">
                <a:latin typeface="+mn-lt"/>
              </a:rPr>
              <a:t>analogWrite</a:t>
            </a:r>
            <a:r>
              <a:rPr lang="en-US" sz="1800" b="1" dirty="0" smtClean="0">
                <a:latin typeface="+mn-lt"/>
              </a:rPr>
              <a:t>(pin</a:t>
            </a:r>
            <a:r>
              <a:rPr lang="en-US" sz="1800" b="1" dirty="0">
                <a:latin typeface="+mn-lt"/>
              </a:rPr>
              <a:t>, value); </a:t>
            </a:r>
            <a:endParaRPr lang="en-US" sz="1800" b="1" dirty="0" smtClean="0">
              <a:latin typeface="+mn-lt"/>
            </a:endParaRP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800" i="1" dirty="0" smtClean="0">
                <a:latin typeface="+mn-lt"/>
              </a:rPr>
              <a:t>pin:</a:t>
            </a:r>
            <a:r>
              <a:rPr lang="en-US" sz="1800" dirty="0" smtClean="0">
                <a:latin typeface="+mn-lt"/>
              </a:rPr>
              <a:t> 	Si </a:t>
            </a:r>
            <a:r>
              <a:rPr lang="en-US" sz="1800" dirty="0" err="1" smtClean="0">
                <a:latin typeface="+mn-lt"/>
              </a:rPr>
              <a:t>riferisce</a:t>
            </a:r>
            <a:r>
              <a:rPr lang="en-US" sz="1800" dirty="0" smtClean="0">
                <a:latin typeface="+mn-lt"/>
              </a:rPr>
              <a:t> al pin </a:t>
            </a:r>
            <a:r>
              <a:rPr lang="en-US" sz="1800" dirty="0" err="1" smtClean="0">
                <a:latin typeface="+mn-lt"/>
              </a:rPr>
              <a:t>che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si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vuole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generare</a:t>
            </a:r>
            <a:r>
              <a:rPr lang="en-US" sz="1800" dirty="0" smtClean="0">
                <a:latin typeface="+mn-lt"/>
              </a:rPr>
              <a:t> con </a:t>
            </a:r>
            <a:r>
              <a:rPr lang="en-US" sz="1800" dirty="0" err="1" smtClean="0">
                <a:latin typeface="+mn-lt"/>
              </a:rPr>
              <a:t>il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segnale</a:t>
            </a:r>
            <a:r>
              <a:rPr lang="en-US" sz="1800" dirty="0" smtClean="0">
                <a:latin typeface="+mn-lt"/>
              </a:rPr>
              <a:t> PWM</a:t>
            </a: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800" i="1" dirty="0" smtClean="0">
                <a:latin typeface="+mn-lt"/>
              </a:rPr>
              <a:t>value</a:t>
            </a:r>
            <a:r>
              <a:rPr lang="en-US" sz="1800" i="1" dirty="0">
                <a:latin typeface="+mn-lt"/>
              </a:rPr>
              <a:t>: </a:t>
            </a:r>
            <a:r>
              <a:rPr lang="en-US" sz="1800" i="1" dirty="0" smtClean="0">
                <a:latin typeface="+mn-lt"/>
              </a:rPr>
              <a:t>	</a:t>
            </a:r>
            <a:r>
              <a:rPr lang="en-US" sz="1800" i="1" dirty="0" err="1" smtClean="0">
                <a:latin typeface="+mn-lt"/>
              </a:rPr>
              <a:t>determina</a:t>
            </a:r>
            <a:r>
              <a:rPr lang="en-US" sz="1800" i="1" dirty="0" smtClean="0">
                <a:latin typeface="+mn-lt"/>
              </a:rPr>
              <a:t> la </a:t>
            </a:r>
            <a:r>
              <a:rPr lang="en-US" sz="1800" i="1" dirty="0" err="1" smtClean="0">
                <a:latin typeface="+mn-lt"/>
              </a:rPr>
              <a:t>lunghezza</a:t>
            </a:r>
            <a:r>
              <a:rPr lang="en-US" sz="1800" i="1" dirty="0" smtClean="0">
                <a:latin typeface="+mn-lt"/>
              </a:rPr>
              <a:t> del </a:t>
            </a:r>
            <a:r>
              <a:rPr lang="en-US" sz="1800" i="1" dirty="0" err="1" smtClean="0">
                <a:latin typeface="+mn-lt"/>
              </a:rPr>
              <a:t>ciclo</a:t>
            </a:r>
            <a:r>
              <a:rPr lang="en-US" sz="1800" i="1" dirty="0" smtClean="0">
                <a:latin typeface="+mn-lt"/>
              </a:rPr>
              <a:t> di </a:t>
            </a:r>
            <a:r>
              <a:rPr lang="en-US" sz="1800" i="1" dirty="0" err="1" smtClean="0">
                <a:latin typeface="+mn-lt"/>
              </a:rPr>
              <a:t>lavoro</a:t>
            </a:r>
            <a:r>
              <a:rPr lang="en-US" sz="1800" i="1" dirty="0" smtClean="0">
                <a:latin typeface="+mn-lt"/>
              </a:rPr>
              <a:t> è un </a:t>
            </a:r>
            <a:r>
              <a:rPr lang="en-US" sz="1800" i="1" dirty="0" err="1" smtClean="0">
                <a:latin typeface="+mn-lt"/>
              </a:rPr>
              <a:t>numero</a:t>
            </a:r>
            <a:r>
              <a:rPr lang="en-US" sz="1800" i="1" dirty="0" smtClean="0">
                <a:latin typeface="+mn-lt"/>
              </a:rPr>
              <a:t> byte </a:t>
            </a:r>
            <a:r>
              <a:rPr lang="en-US" sz="1800" i="1" dirty="0" err="1" smtClean="0">
                <a:latin typeface="+mn-lt"/>
              </a:rPr>
              <a:t>tra</a:t>
            </a:r>
            <a:r>
              <a:rPr lang="en-US" sz="1800" i="1" dirty="0" smtClean="0">
                <a:latin typeface="+mn-lt"/>
              </a:rPr>
              <a:t> 0 e 255</a:t>
            </a:r>
            <a:r>
              <a:rPr lang="en-US" sz="1800" dirty="0" smtClean="0">
                <a:latin typeface="+mn-lt"/>
              </a:rPr>
              <a:t> </a:t>
            </a:r>
            <a:endParaRPr lang="en-US" sz="2000" b="1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PSEUDO ANALOG OUTPUT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13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72095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55760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prstClr val="white"/>
                </a:solidFill>
              </a:rPr>
              <a:t>Unità</a:t>
            </a:r>
            <a:r>
              <a:rPr lang="en-US" sz="3600" b="1" dirty="0" smtClean="0">
                <a:solidFill>
                  <a:prstClr val="white"/>
                </a:solidFill>
              </a:rPr>
              <a:t> 5 </a:t>
            </a:r>
            <a:r>
              <a:rPr lang="en-US" sz="3600" b="1" dirty="0" err="1" smtClean="0">
                <a:solidFill>
                  <a:prstClr val="white"/>
                </a:solidFill>
              </a:rPr>
              <a:t>Segnali</a:t>
            </a:r>
            <a:r>
              <a:rPr lang="en-US" sz="3600" b="1" dirty="0" smtClean="0">
                <a:solidFill>
                  <a:prstClr val="white"/>
                </a:solidFill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</a:rPr>
              <a:t>analogici</a:t>
            </a:r>
            <a:endParaRPr lang="en-US" sz="3600" b="1" dirty="0" smtClean="0">
              <a:solidFill>
                <a:prstClr val="white"/>
              </a:solidFill>
            </a:endParaRP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Grazie 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8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581777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dirty="0" err="1" smtClean="0"/>
              <a:t>Scopo</a:t>
            </a:r>
            <a:r>
              <a:rPr lang="en-US" sz="3600" dirty="0" smtClean="0"/>
              <a:t> e agenda </a:t>
            </a:r>
            <a:r>
              <a:rPr lang="en-US" sz="3600" dirty="0" err="1" smtClean="0"/>
              <a:t>dell’unità</a:t>
            </a:r>
            <a:r>
              <a:rPr lang="en-US" sz="3600" dirty="0" smtClean="0"/>
              <a:t> 5</a:t>
            </a:r>
            <a:endParaRPr lang="el-GR" sz="3600" dirty="0"/>
          </a:p>
        </p:txBody>
      </p:sp>
      <p:sp>
        <p:nvSpPr>
          <p:cNvPr id="11" name="Στρογγυλεμένο ορθογώνιο 7"/>
          <p:cNvSpPr/>
          <p:nvPr/>
        </p:nvSpPr>
        <p:spPr>
          <a:xfrm>
            <a:off x="432080" y="2328577"/>
            <a:ext cx="8434573" cy="351266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6"/>
          <p:cNvSpPr/>
          <p:nvPr/>
        </p:nvSpPr>
        <p:spPr>
          <a:xfrm>
            <a:off x="432080" y="829711"/>
            <a:ext cx="8335926" cy="136096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Fornire</a:t>
            </a:r>
            <a:r>
              <a:rPr lang="en-US" dirty="0" smtClean="0"/>
              <a:t> </a:t>
            </a:r>
            <a:r>
              <a:rPr lang="en-US" dirty="0" err="1" smtClean="0"/>
              <a:t>nozioni</a:t>
            </a:r>
            <a:r>
              <a:rPr lang="en-US" dirty="0" smtClean="0"/>
              <a:t> base sui </a:t>
            </a:r>
            <a:r>
              <a:rPr lang="en-US" dirty="0" err="1" smtClean="0"/>
              <a:t>segnali</a:t>
            </a:r>
            <a:r>
              <a:rPr lang="en-US" dirty="0" smtClean="0"/>
              <a:t> </a:t>
            </a:r>
            <a:r>
              <a:rPr lang="en-US" dirty="0" err="1" smtClean="0"/>
              <a:t>analogici</a:t>
            </a:r>
            <a:r>
              <a:rPr lang="en-US" dirty="0" smtClean="0"/>
              <a:t> e </a:t>
            </a:r>
            <a:r>
              <a:rPr lang="en-US" dirty="0" err="1" smtClean="0"/>
              <a:t>sull’uso</a:t>
            </a:r>
            <a:r>
              <a:rPr lang="en-US" dirty="0" smtClean="0"/>
              <a:t> di diverse </a:t>
            </a:r>
            <a:r>
              <a:rPr lang="en-US" dirty="0" err="1" smtClean="0"/>
              <a:t>tipologie</a:t>
            </a:r>
            <a:r>
              <a:rPr lang="en-US" dirty="0" smtClean="0"/>
              <a:t> di </a:t>
            </a:r>
            <a:r>
              <a:rPr lang="en-US" dirty="0" err="1" smtClean="0"/>
              <a:t>periferiche</a:t>
            </a:r>
            <a:endParaRPr lang="el-GR" dirty="0"/>
          </a:p>
        </p:txBody>
      </p:sp>
      <p:sp>
        <p:nvSpPr>
          <p:cNvPr id="13" name="Σύμβολο κράτησης θέσης περιεχομένου 2"/>
          <p:cNvSpPr txBox="1">
            <a:spLocks/>
          </p:cNvSpPr>
          <p:nvPr/>
        </p:nvSpPr>
        <p:spPr>
          <a:xfrm>
            <a:off x="637053" y="3124417"/>
            <a:ext cx="8229600" cy="3588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Idee</a:t>
            </a:r>
            <a:r>
              <a:rPr lang="en-US" sz="1800" dirty="0" smtClean="0"/>
              <a:t> di base circa le </a:t>
            </a:r>
            <a:r>
              <a:rPr lang="en-US" sz="1800" dirty="0" err="1" smtClean="0"/>
              <a:t>conversioni</a:t>
            </a:r>
            <a:r>
              <a:rPr lang="en-US" sz="1800" dirty="0" smtClean="0"/>
              <a:t> </a:t>
            </a:r>
            <a:r>
              <a:rPr lang="en-US" sz="1800" dirty="0" err="1" smtClean="0"/>
              <a:t>digitali</a:t>
            </a:r>
            <a:r>
              <a:rPr lang="en-US" sz="1800" dirty="0" smtClean="0"/>
              <a:t> e la </a:t>
            </a:r>
            <a:r>
              <a:rPr lang="en-US" sz="1800" dirty="0" err="1" smtClean="0"/>
              <a:t>risoluzione</a:t>
            </a:r>
            <a:endParaRPr lang="en-US" sz="1800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smtClean="0"/>
              <a:t>Diverse </a:t>
            </a:r>
            <a:r>
              <a:rPr lang="en-US" sz="1800" dirty="0" err="1" smtClean="0"/>
              <a:t>funzioni</a:t>
            </a:r>
            <a:r>
              <a:rPr lang="en-US" sz="1800" dirty="0" smtClean="0"/>
              <a:t> per </a:t>
            </a:r>
            <a:r>
              <a:rPr lang="en-US" sz="1800" dirty="0" err="1" smtClean="0"/>
              <a:t>utilizzare</a:t>
            </a:r>
            <a:r>
              <a:rPr lang="en-US" sz="1800" dirty="0" smtClean="0"/>
              <a:t> </a:t>
            </a:r>
            <a:r>
              <a:rPr lang="en-US" sz="1800" dirty="0" err="1" smtClean="0"/>
              <a:t>segnali</a:t>
            </a:r>
            <a:r>
              <a:rPr lang="en-US" sz="1800" dirty="0" smtClean="0"/>
              <a:t> </a:t>
            </a:r>
            <a:r>
              <a:rPr lang="en-US" sz="1800" dirty="0" err="1" smtClean="0"/>
              <a:t>analogici</a:t>
            </a:r>
            <a:r>
              <a:rPr lang="en-US" sz="1800" dirty="0" smtClean="0"/>
              <a:t> con Arduino</a:t>
            </a:r>
            <a:endParaRPr lang="en-US" sz="1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Alcune</a:t>
            </a:r>
            <a:r>
              <a:rPr lang="en-US" sz="1800" dirty="0" smtClean="0"/>
              <a:t> </a:t>
            </a:r>
            <a:r>
              <a:rPr lang="en-US" sz="1800" dirty="0" err="1" smtClean="0"/>
              <a:t>periferiche</a:t>
            </a:r>
            <a:r>
              <a:rPr lang="en-US" sz="1800" dirty="0" smtClean="0"/>
              <a:t> </a:t>
            </a:r>
            <a:r>
              <a:rPr lang="en-US" sz="1800" dirty="0" err="1" smtClean="0"/>
              <a:t>analogiche</a:t>
            </a:r>
            <a:endParaRPr lang="en-US" sz="1800" dirty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Segnali</a:t>
            </a:r>
            <a:r>
              <a:rPr lang="en-US" sz="1800" dirty="0" smtClean="0"/>
              <a:t> PWM</a:t>
            </a:r>
          </a:p>
          <a:p>
            <a:pPr marL="0" indent="0" algn="just">
              <a:lnSpc>
                <a:spcPct val="110000"/>
              </a:lnSpc>
              <a:spcBef>
                <a:spcPts val="480"/>
              </a:spcBef>
              <a:buNone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l-GR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l-GR" sz="1800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2982559" y="830883"/>
            <a:ext cx="2869696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scopo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della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presentazione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2961720" y="2388363"/>
            <a:ext cx="2911374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L’agenda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della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presentazione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1B48E73-6241-44FB-9EDB-1A1229FC3D83}" type="slidenum">
              <a:rPr lang="el-GR" smtClean="0"/>
              <a:t>2</a:t>
            </a:fld>
            <a:endParaRPr lang="el-GR"/>
          </a:p>
        </p:txBody>
      </p:sp>
      <p:pic>
        <p:nvPicPr>
          <p:cNvPr id="25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7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1350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339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err="1">
                <a:latin typeface="+mn-lt"/>
              </a:rPr>
              <a:t>G</a:t>
            </a:r>
            <a:r>
              <a:rPr lang="en-US" sz="2000" dirty="0" err="1" smtClean="0">
                <a:latin typeface="+mn-lt"/>
              </a:rPr>
              <a:t>ià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sappiamo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tutto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nel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mondo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digitale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funziona</a:t>
            </a:r>
            <a:r>
              <a:rPr lang="en-US" sz="2000" dirty="0" smtClean="0">
                <a:latin typeface="+mn-lt"/>
              </a:rPr>
              <a:t> con </a:t>
            </a:r>
            <a:r>
              <a:rPr lang="en-US" sz="2000" dirty="0" err="1" smtClean="0">
                <a:latin typeface="+mn-lt"/>
              </a:rPr>
              <a:t>l’assunto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che</a:t>
            </a:r>
            <a:r>
              <a:rPr lang="en-US" sz="2000" dirty="0" smtClean="0">
                <a:latin typeface="+mn-lt"/>
              </a:rPr>
              <a:t> ci </a:t>
            </a:r>
            <a:r>
              <a:rPr lang="en-US" sz="2000" dirty="0" err="1" smtClean="0">
                <a:latin typeface="+mn-lt"/>
              </a:rPr>
              <a:t>sono</a:t>
            </a:r>
            <a:r>
              <a:rPr lang="en-US" sz="2000" dirty="0" smtClean="0">
                <a:latin typeface="+mn-lt"/>
              </a:rPr>
              <a:t> solo due </a:t>
            </a:r>
            <a:r>
              <a:rPr lang="en-US" sz="2000" dirty="0" err="1" smtClean="0">
                <a:latin typeface="+mn-lt"/>
              </a:rPr>
              <a:t>possibili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valori</a:t>
            </a:r>
            <a:r>
              <a:rPr lang="en-US" sz="2000" dirty="0" smtClean="0">
                <a:latin typeface="+mn-lt"/>
              </a:rPr>
              <a:t> o </a:t>
            </a:r>
            <a:r>
              <a:rPr lang="en-US" sz="2000" dirty="0" err="1" smtClean="0">
                <a:latin typeface="+mn-lt"/>
              </a:rPr>
              <a:t>livelli</a:t>
            </a:r>
            <a:r>
              <a:rPr lang="en-US" sz="2000" dirty="0" smtClean="0">
                <a:latin typeface="+mn-lt"/>
              </a:rPr>
              <a:t> “</a:t>
            </a:r>
            <a:r>
              <a:rPr lang="en-US" sz="2000" dirty="0">
                <a:latin typeface="+mn-lt"/>
              </a:rPr>
              <a:t>1</a:t>
            </a:r>
            <a:r>
              <a:rPr lang="en-US" sz="2000" dirty="0" smtClean="0">
                <a:latin typeface="+mn-lt"/>
              </a:rPr>
              <a:t>” e “0”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Il </a:t>
            </a:r>
            <a:r>
              <a:rPr lang="en-US" sz="2000" dirty="0" err="1" smtClean="0">
                <a:latin typeface="+mn-lt"/>
              </a:rPr>
              <a:t>mondo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reale</a:t>
            </a:r>
            <a:r>
              <a:rPr lang="en-US" sz="2000" dirty="0" smtClean="0">
                <a:latin typeface="+mn-lt"/>
              </a:rPr>
              <a:t> non è </a:t>
            </a:r>
            <a:r>
              <a:rPr lang="en-US" sz="2000" dirty="0" err="1" smtClean="0">
                <a:latin typeface="+mn-lt"/>
              </a:rPr>
              <a:t>così</a:t>
            </a:r>
            <a:r>
              <a:rPr lang="en-US" sz="2000" dirty="0" smtClean="0">
                <a:latin typeface="+mn-lt"/>
              </a:rPr>
              <a:t>. Ci </a:t>
            </a:r>
            <a:r>
              <a:rPr lang="en-US" sz="2000" dirty="0" err="1" smtClean="0">
                <a:latin typeface="+mn-lt"/>
              </a:rPr>
              <a:t>sono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quantità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fisiche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nel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mondo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reale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possono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avere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valori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multipli</a:t>
            </a:r>
            <a:r>
              <a:rPr lang="en-US" sz="2000" dirty="0" smtClean="0">
                <a:latin typeface="+mn-lt"/>
              </a:rPr>
              <a:t> o alter </a:t>
            </a:r>
            <a:r>
              <a:rPr lang="en-US" sz="2000" dirty="0" err="1" smtClean="0">
                <a:latin typeface="+mn-lt"/>
              </a:rPr>
              <a:t>caratteristiche</a:t>
            </a:r>
            <a:r>
              <a:rPr lang="en-US" sz="2000" dirty="0" smtClean="0">
                <a:latin typeface="+mn-lt"/>
              </a:rPr>
              <a:t> e </a:t>
            </a:r>
            <a:r>
              <a:rPr lang="en-US" sz="2000" dirty="0" err="1" smtClean="0">
                <a:latin typeface="+mn-lt"/>
              </a:rPr>
              <a:t>quindi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abbiamo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bisogno</a:t>
            </a:r>
            <a:r>
              <a:rPr lang="en-US" sz="2000" dirty="0" smtClean="0">
                <a:latin typeface="+mn-lt"/>
              </a:rPr>
              <a:t> di SEGNALI ANALOGICI</a:t>
            </a:r>
            <a:endParaRPr lang="en-US" sz="2000" dirty="0">
              <a:latin typeface="+mn-lt"/>
            </a:endParaRP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 smtClean="0">
                <a:latin typeface="+mn-lt"/>
              </a:rPr>
              <a:t>NON TUTTO E’ BIANCO O NERO; C’E’ ANCHE IL GRIGIO! </a:t>
            </a: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b="1" dirty="0">
              <a:latin typeface="+mn-lt"/>
            </a:endParaRP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SEGNALI ANALOGICI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4424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849977"/>
            <a:ext cx="8454134" cy="487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Ci </a:t>
            </a:r>
            <a:r>
              <a:rPr lang="en-US" sz="2000" dirty="0" err="1" smtClean="0">
                <a:latin typeface="+mn-lt"/>
              </a:rPr>
              <a:t>sono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molti</a:t>
            </a:r>
            <a:r>
              <a:rPr lang="en-US" sz="2000" dirty="0" smtClean="0">
                <a:latin typeface="+mn-lt"/>
              </a:rPr>
              <a:t> tipi di </a:t>
            </a:r>
            <a:r>
              <a:rPr lang="en-US" sz="2000" dirty="0" err="1" smtClean="0">
                <a:latin typeface="+mn-lt"/>
              </a:rPr>
              <a:t>sensori</a:t>
            </a:r>
            <a:r>
              <a:rPr lang="en-US" sz="2000" dirty="0" smtClean="0">
                <a:latin typeface="+mn-lt"/>
              </a:rPr>
              <a:t> e </a:t>
            </a:r>
            <a:r>
              <a:rPr lang="en-US" sz="2000" dirty="0" err="1" smtClean="0">
                <a:latin typeface="+mn-lt"/>
              </a:rPr>
              <a:t>trasduttori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sono</a:t>
            </a:r>
            <a:r>
              <a:rPr lang="en-US" sz="2000" dirty="0" smtClean="0">
                <a:latin typeface="+mn-lt"/>
              </a:rPr>
              <a:t> in </a:t>
            </a:r>
            <a:r>
              <a:rPr lang="en-US" sz="2000" dirty="0" err="1" smtClean="0">
                <a:latin typeface="+mn-lt"/>
              </a:rPr>
              <a:t>grado</a:t>
            </a:r>
            <a:r>
              <a:rPr lang="en-US" sz="2000" dirty="0" smtClean="0">
                <a:latin typeface="+mn-lt"/>
              </a:rPr>
              <a:t> di </a:t>
            </a:r>
            <a:r>
              <a:rPr lang="en-US" sz="2000" dirty="0" err="1" smtClean="0">
                <a:latin typeface="+mn-lt"/>
              </a:rPr>
              <a:t>misurare</a:t>
            </a:r>
            <a:r>
              <a:rPr lang="en-US" sz="2000" dirty="0" smtClean="0">
                <a:latin typeface="+mn-lt"/>
              </a:rPr>
              <a:t> e </a:t>
            </a:r>
            <a:r>
              <a:rPr lang="en-US" sz="2000" dirty="0" err="1" smtClean="0">
                <a:latin typeface="+mn-lt"/>
              </a:rPr>
              <a:t>rilasciare</a:t>
            </a:r>
            <a:r>
              <a:rPr lang="en-US" sz="2000" dirty="0" smtClean="0">
                <a:latin typeface="+mn-lt"/>
              </a:rPr>
              <a:t> un </a:t>
            </a:r>
            <a:r>
              <a:rPr lang="en-US" sz="2000" dirty="0" err="1" smtClean="0">
                <a:latin typeface="+mn-lt"/>
              </a:rPr>
              <a:t>voltaggio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analogico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uguale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alla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quantità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fisica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stanno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misurando</a:t>
            </a:r>
            <a:endParaRPr lang="en-US" sz="20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err="1" smtClean="0">
                <a:latin typeface="+mn-lt"/>
              </a:rPr>
              <a:t>Dobbiamo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convertire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voltaggi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analogici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nei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loro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equivalenti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digitali</a:t>
            </a:r>
            <a:r>
              <a:rPr lang="en-US" sz="2000" dirty="0" smtClean="0">
                <a:latin typeface="+mn-lt"/>
              </a:rPr>
              <a:t> o </a:t>
            </a:r>
            <a:r>
              <a:rPr lang="en-US" sz="2000" dirty="0" err="1" smtClean="0">
                <a:latin typeface="+mn-lt"/>
              </a:rPr>
              <a:t>valori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binari</a:t>
            </a:r>
            <a:endParaRPr lang="en-US" sz="2000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n-lt"/>
              </a:rPr>
              <a:t>Per fare </a:t>
            </a:r>
            <a:r>
              <a:rPr lang="en-US" sz="2000" dirty="0" err="1" smtClean="0">
                <a:latin typeface="+mn-lt"/>
              </a:rPr>
              <a:t>questa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conversione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usiamo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</a:t>
            </a:r>
            <a:r>
              <a:rPr lang="en-US" sz="2000" dirty="0" smtClean="0">
                <a:latin typeface="+mn-lt"/>
              </a:rPr>
              <a:t> “</a:t>
            </a:r>
            <a:r>
              <a:rPr lang="en-US" sz="2000" dirty="0" err="1" smtClean="0">
                <a:latin typeface="+mn-lt"/>
              </a:rPr>
              <a:t>convertitori</a:t>
            </a:r>
            <a:r>
              <a:rPr lang="en-US" sz="2000" dirty="0" smtClean="0">
                <a:latin typeface="+mn-lt"/>
              </a:rPr>
              <a:t> da </a:t>
            </a:r>
            <a:r>
              <a:rPr lang="en-US" sz="2000" dirty="0" err="1" smtClean="0">
                <a:latin typeface="+mn-lt"/>
              </a:rPr>
              <a:t>analogico</a:t>
            </a:r>
            <a:r>
              <a:rPr lang="en-US" sz="2000" dirty="0" smtClean="0">
                <a:latin typeface="+mn-lt"/>
              </a:rPr>
              <a:t> a </a:t>
            </a:r>
            <a:r>
              <a:rPr lang="en-US" sz="2000" dirty="0" err="1" smtClean="0">
                <a:latin typeface="+mn-lt"/>
              </a:rPr>
              <a:t>digitale</a:t>
            </a:r>
            <a:r>
              <a:rPr lang="en-US" sz="2000" dirty="0" smtClean="0">
                <a:latin typeface="+mn-lt"/>
              </a:rPr>
              <a:t>” (ADC) 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n-lt"/>
              </a:rPr>
              <a:t>Arduino ha un </a:t>
            </a:r>
            <a:r>
              <a:rPr lang="en-US" sz="2000" dirty="0" err="1" smtClean="0">
                <a:latin typeface="+mn-lt"/>
              </a:rPr>
              <a:t>circuito</a:t>
            </a:r>
            <a:r>
              <a:rPr lang="en-US" sz="2000" dirty="0" smtClean="0">
                <a:latin typeface="+mn-lt"/>
              </a:rPr>
              <a:t> ADC </a:t>
            </a:r>
            <a:r>
              <a:rPr lang="en-US" sz="2000" dirty="0" err="1" smtClean="0">
                <a:latin typeface="+mn-lt"/>
              </a:rPr>
              <a:t>integrato</a:t>
            </a:r>
            <a:endParaRPr lang="en-US" sz="2000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n-lt"/>
              </a:rPr>
              <a:t>Devi solo </a:t>
            </a:r>
            <a:r>
              <a:rPr lang="en-US" sz="2000" b="1" dirty="0" err="1" smtClean="0">
                <a:latin typeface="+mn-lt"/>
              </a:rPr>
              <a:t>connettere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l’appropriato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sensore</a:t>
            </a:r>
            <a:r>
              <a:rPr lang="en-US" sz="2000" b="1" dirty="0" smtClean="0">
                <a:latin typeface="+mn-lt"/>
              </a:rPr>
              <a:t> o </a:t>
            </a:r>
            <a:r>
              <a:rPr lang="en-US" sz="2000" b="1" dirty="0" err="1" smtClean="0">
                <a:latin typeface="+mn-lt"/>
              </a:rPr>
              <a:t>trasduttore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al pin </a:t>
            </a:r>
            <a:r>
              <a:rPr lang="en-US" sz="2000" dirty="0" err="1" smtClean="0">
                <a:latin typeface="+mn-lt"/>
              </a:rPr>
              <a:t>analogico</a:t>
            </a:r>
            <a:r>
              <a:rPr lang="en-US" sz="2000" dirty="0" smtClean="0">
                <a:latin typeface="+mn-lt"/>
              </a:rPr>
              <a:t> di input</a:t>
            </a:r>
            <a:endParaRPr lang="en-US" sz="2000" b="1" dirty="0">
              <a:latin typeface="+mn-lt"/>
            </a:endParaRP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b="1" dirty="0">
              <a:latin typeface="+mn-lt"/>
            </a:endParaRP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CONVERSIONE DIGITALE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</a:t>
            </a:fld>
            <a:endParaRPr lang="el-GR" sz="1000" dirty="0"/>
          </a:p>
        </p:txBody>
      </p:sp>
      <p:grpSp>
        <p:nvGrpSpPr>
          <p:cNvPr id="2" name="Grupo 1"/>
          <p:cNvGrpSpPr/>
          <p:nvPr/>
        </p:nvGrpSpPr>
        <p:grpSpPr>
          <a:xfrm>
            <a:off x="83696" y="4596323"/>
            <a:ext cx="5715000" cy="1601256"/>
            <a:chOff x="2119312" y="3921042"/>
            <a:chExt cx="4905375" cy="1152525"/>
          </a:xfrm>
        </p:grpSpPr>
        <p:pic>
          <p:nvPicPr>
            <p:cNvPr id="13" name="Imagen 12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119312" y="3921042"/>
              <a:ext cx="4905375" cy="1152525"/>
            </a:xfrm>
            <a:prstGeom prst="rect">
              <a:avLst/>
            </a:prstGeom>
          </p:spPr>
        </p:pic>
        <p:grpSp>
          <p:nvGrpSpPr>
            <p:cNvPr id="9" name="Grupo 8"/>
            <p:cNvGrpSpPr/>
            <p:nvPr/>
          </p:nvGrpSpPr>
          <p:grpSpPr>
            <a:xfrm>
              <a:off x="2176461" y="4043518"/>
              <a:ext cx="4791075" cy="1009650"/>
              <a:chOff x="0" y="0"/>
              <a:chExt cx="4791075" cy="1009650"/>
            </a:xfrm>
          </p:grpSpPr>
          <p:sp>
            <p:nvSpPr>
              <p:cNvPr id="10" name="Rectangle 3"/>
              <p:cNvSpPr>
                <a:spLocks noChangeArrowheads="1"/>
              </p:cNvSpPr>
              <p:nvPr/>
            </p:nvSpPr>
            <p:spPr bwMode="auto">
              <a:xfrm>
                <a:off x="3743325" y="0"/>
                <a:ext cx="1047750" cy="876300"/>
              </a:xfrm>
              <a:prstGeom prst="rect">
                <a:avLst/>
              </a:prstGeom>
              <a:solidFill>
                <a:schemeClr val="accent6">
                  <a:lumMod val="75000"/>
                  <a:lumOff val="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Bef>
                    <a:spcPts val="500"/>
                  </a:spcBef>
                  <a:spcAft>
                    <a:spcPts val="1000"/>
                  </a:spcAft>
                </a:pPr>
                <a:r>
                  <a:rPr lang="es-ES" sz="11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Digital </a:t>
                </a:r>
                <a:r>
                  <a:rPr lang="es-ES" sz="1100" b="1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Processing</a:t>
                </a:r>
                <a:endParaRPr lang="es-ES" sz="1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Bef>
                    <a:spcPts val="500"/>
                  </a:spcBef>
                  <a:spcAft>
                    <a:spcPts val="1000"/>
                  </a:spcAft>
                </a:pPr>
                <a:r>
                  <a:rPr lang="es-ES" sz="14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(+,-,&amp;,*,|)</a:t>
                </a:r>
                <a:endParaRPr lang="es-ES" sz="1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ectangle 2"/>
              <p:cNvSpPr>
                <a:spLocks noChangeArrowheads="1"/>
              </p:cNvSpPr>
              <p:nvPr/>
            </p:nvSpPr>
            <p:spPr bwMode="auto">
              <a:xfrm>
                <a:off x="2343150" y="0"/>
                <a:ext cx="1038225" cy="885825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Bef>
                    <a:spcPts val="500"/>
                  </a:spcBef>
                  <a:spcAft>
                    <a:spcPts val="1000"/>
                  </a:spcAft>
                </a:pPr>
                <a:r>
                  <a:rPr lang="es-ES" sz="12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ADC </a:t>
                </a:r>
                <a:r>
                  <a:rPr lang="es-ES" sz="1200" b="1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converter</a:t>
                </a:r>
                <a:endParaRPr lang="es-ES" sz="1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Bef>
                    <a:spcPts val="500"/>
                  </a:spcBef>
                  <a:spcAft>
                    <a:spcPts val="1000"/>
                  </a:spcAft>
                </a:pPr>
                <a:r>
                  <a:rPr lang="es-ES" sz="14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(100100101)</a:t>
                </a:r>
                <a:endParaRPr lang="es-E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0" y="695325"/>
                <a:ext cx="1028700" cy="314325"/>
              </a:xfrm>
              <a:prstGeom prst="rect">
                <a:avLst/>
              </a:prstGeom>
              <a:solidFill>
                <a:schemeClr val="accent3">
                  <a:lumMod val="100000"/>
                  <a:lumOff val="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500"/>
                  </a:spcBef>
                  <a:spcAft>
                    <a:spcPts val="1000"/>
                  </a:spcAft>
                </a:pPr>
                <a:r>
                  <a:rPr lang="es-ES" sz="1400" b="1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Temperature</a:t>
                </a:r>
                <a:endParaRPr lang="es-ES" sz="1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" name="Rectángulo 4"/>
          <p:cNvSpPr/>
          <p:nvPr/>
        </p:nvSpPr>
        <p:spPr>
          <a:xfrm>
            <a:off x="5769388" y="4879774"/>
            <a:ext cx="3311669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La </a:t>
            </a:r>
            <a:r>
              <a:rPr lang="en-US" b="1" dirty="0" err="1" smtClean="0">
                <a:latin typeface="+mn-lt"/>
              </a:rPr>
              <a:t>velocità</a:t>
            </a:r>
            <a:r>
              <a:rPr lang="en-US" b="1" dirty="0" smtClean="0">
                <a:latin typeface="+mn-lt"/>
              </a:rPr>
              <a:t> di </a:t>
            </a:r>
            <a:r>
              <a:rPr lang="en-US" b="1" dirty="0" err="1" smtClean="0">
                <a:latin typeface="+mn-lt"/>
              </a:rPr>
              <a:t>conversione</a:t>
            </a:r>
            <a:r>
              <a:rPr lang="en-US" b="1" dirty="0" smtClean="0">
                <a:latin typeface="+mn-lt"/>
              </a:rPr>
              <a:t> di Arduino UNO è </a:t>
            </a:r>
            <a:r>
              <a:rPr lang="en-US" b="1" dirty="0" err="1" smtClean="0">
                <a:latin typeface="+mn-lt"/>
              </a:rPr>
              <a:t>sufficiente</a:t>
            </a:r>
            <a:r>
              <a:rPr lang="en-US" b="1" dirty="0" smtClean="0">
                <a:latin typeface="+mn-lt"/>
              </a:rPr>
              <a:t> per </a:t>
            </a:r>
            <a:r>
              <a:rPr lang="en-US" b="1" dirty="0" err="1" smtClean="0">
                <a:latin typeface="+mn-lt"/>
              </a:rPr>
              <a:t>misurare</a:t>
            </a:r>
            <a:r>
              <a:rPr lang="en-US" b="1" dirty="0" smtClean="0">
                <a:latin typeface="+mn-lt"/>
              </a:rPr>
              <a:t> la </a:t>
            </a:r>
            <a:r>
              <a:rPr lang="en-US" b="1" dirty="0" err="1" smtClean="0">
                <a:latin typeface="+mn-lt"/>
              </a:rPr>
              <a:t>maggior</a:t>
            </a:r>
            <a:r>
              <a:rPr lang="en-US" b="1" dirty="0" smtClean="0">
                <a:latin typeface="+mn-lt"/>
              </a:rPr>
              <a:t> parte </a:t>
            </a:r>
            <a:r>
              <a:rPr lang="en-US" b="1" dirty="0" err="1" smtClean="0">
                <a:latin typeface="+mn-lt"/>
              </a:rPr>
              <a:t>delle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quantità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fisiche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analogiche</a:t>
            </a:r>
            <a:r>
              <a:rPr lang="en-US" b="1" dirty="0" smtClean="0">
                <a:latin typeface="+mn-lt"/>
              </a:rPr>
              <a:t>! </a:t>
            </a:r>
            <a:endParaRPr lang="es-E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576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170169" y="795385"/>
            <a:ext cx="8454134" cy="481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Un </a:t>
            </a:r>
            <a:r>
              <a:rPr lang="en-US" sz="2000" dirty="0" err="1" smtClean="0">
                <a:latin typeface="+mn-lt"/>
              </a:rPr>
              <a:t>altro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importante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fattore</a:t>
            </a:r>
            <a:r>
              <a:rPr lang="en-US" sz="2000" dirty="0" smtClean="0">
                <a:latin typeface="+mn-lt"/>
              </a:rPr>
              <a:t> in un </a:t>
            </a:r>
            <a:r>
              <a:rPr lang="en-US" sz="2000" dirty="0" err="1" smtClean="0">
                <a:latin typeface="+mn-lt"/>
              </a:rPr>
              <a:t>circuito</a:t>
            </a:r>
            <a:r>
              <a:rPr lang="en-US" sz="2000" dirty="0" smtClean="0">
                <a:latin typeface="+mn-lt"/>
              </a:rPr>
              <a:t> di </a:t>
            </a:r>
            <a:r>
              <a:rPr lang="en-US" sz="2000" dirty="0" err="1" smtClean="0">
                <a:latin typeface="+mn-lt"/>
              </a:rPr>
              <a:t>conversione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ADC è la </a:t>
            </a:r>
            <a:r>
              <a:rPr lang="en-US" sz="2000" dirty="0" err="1" smtClean="0">
                <a:latin typeface="+mn-lt"/>
              </a:rPr>
              <a:t>sua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precisione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o “</a:t>
            </a:r>
            <a:r>
              <a:rPr lang="en-US" sz="2000" dirty="0" err="1" smtClean="0">
                <a:latin typeface="+mn-lt"/>
              </a:rPr>
              <a:t>risoluzione</a:t>
            </a:r>
            <a:r>
              <a:rPr lang="en-US" sz="2000" dirty="0" smtClean="0">
                <a:latin typeface="+mn-lt"/>
              </a:rPr>
              <a:t>”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Come </a:t>
            </a:r>
            <a:r>
              <a:rPr lang="en-US" sz="2000" dirty="0" err="1" smtClean="0">
                <a:latin typeface="+mn-lt"/>
              </a:rPr>
              <a:t>possiamo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stabilire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una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relazione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tra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voltaggio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analogico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e un </a:t>
            </a:r>
            <a:r>
              <a:rPr lang="en-US" sz="2000" dirty="0" err="1" smtClean="0">
                <a:latin typeface="+mn-lt"/>
              </a:rPr>
              <a:t>valore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binario</a:t>
            </a:r>
            <a:r>
              <a:rPr lang="en-US" sz="2000" dirty="0" smtClean="0">
                <a:latin typeface="+mn-lt"/>
              </a:rPr>
              <a:t>?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+mn-lt"/>
              </a:rPr>
              <a:t>Dobbiamo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conoscere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una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costante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chiamata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b="1" dirty="0" smtClean="0">
                <a:latin typeface="+mn-lt"/>
              </a:rPr>
              <a:t>“</a:t>
            </a:r>
            <a:r>
              <a:rPr lang="en-US" sz="2000" b="1" dirty="0" err="1" smtClean="0">
                <a:latin typeface="+mn-lt"/>
              </a:rPr>
              <a:t>tensione</a:t>
            </a:r>
            <a:r>
              <a:rPr lang="en-US" sz="2000" b="1" dirty="0" smtClean="0">
                <a:latin typeface="+mn-lt"/>
              </a:rPr>
              <a:t> di </a:t>
            </a:r>
            <a:r>
              <a:rPr lang="en-US" sz="2000" b="1" dirty="0" err="1" smtClean="0">
                <a:latin typeface="+mn-lt"/>
              </a:rPr>
              <a:t>riferimento</a:t>
            </a:r>
            <a:r>
              <a:rPr lang="en-US" sz="2000" b="1" dirty="0" smtClean="0">
                <a:latin typeface="+mn-lt"/>
              </a:rPr>
              <a:t>” o VREF </a:t>
            </a:r>
            <a:r>
              <a:rPr lang="en-US" sz="2000" dirty="0" err="1" smtClean="0">
                <a:latin typeface="+mn-lt"/>
              </a:rPr>
              <a:t>che</a:t>
            </a:r>
            <a:r>
              <a:rPr lang="en-US" sz="2000" dirty="0" smtClean="0">
                <a:latin typeface="+mn-lt"/>
              </a:rPr>
              <a:t> è </a:t>
            </a:r>
            <a:r>
              <a:rPr lang="en-US" sz="2000" dirty="0" err="1" smtClean="0">
                <a:latin typeface="+mn-lt"/>
              </a:rPr>
              <a:t>il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voltaggio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circuito</a:t>
            </a:r>
            <a:r>
              <a:rPr lang="en-US" sz="2000" dirty="0" smtClean="0">
                <a:latin typeface="+mn-lt"/>
              </a:rPr>
              <a:t> di </a:t>
            </a:r>
            <a:r>
              <a:rPr lang="en-US" sz="2000" dirty="0" err="1" smtClean="0">
                <a:latin typeface="+mn-lt"/>
              </a:rPr>
              <a:t>conversione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usa</a:t>
            </a:r>
            <a:r>
              <a:rPr lang="en-US" sz="2000" dirty="0" smtClean="0">
                <a:latin typeface="+mn-lt"/>
              </a:rPr>
              <a:t> per </a:t>
            </a:r>
            <a:r>
              <a:rPr lang="en-US" sz="2000" dirty="0" err="1" smtClean="0">
                <a:latin typeface="+mn-lt"/>
              </a:rPr>
              <a:t>eseguire</a:t>
            </a:r>
            <a:r>
              <a:rPr lang="en-US" sz="2000" dirty="0" smtClean="0">
                <a:latin typeface="+mn-lt"/>
              </a:rPr>
              <a:t> le sue </a:t>
            </a:r>
            <a:r>
              <a:rPr lang="en-US" sz="2000" dirty="0" err="1" smtClean="0">
                <a:latin typeface="+mn-lt"/>
              </a:rPr>
              <a:t>operazioni</a:t>
            </a:r>
            <a:r>
              <a:rPr lang="en-US" sz="2000" dirty="0" smtClean="0">
                <a:latin typeface="+mn-lt"/>
              </a:rPr>
              <a:t> interne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Arduino UNO </a:t>
            </a:r>
            <a:r>
              <a:rPr lang="en-US" sz="2000" dirty="0" smtClean="0">
                <a:latin typeface="+mn-lt"/>
              </a:rPr>
              <a:t>ha </a:t>
            </a:r>
            <a:r>
              <a:rPr lang="en-US" sz="2000" dirty="0" err="1" smtClean="0">
                <a:latin typeface="+mn-lt"/>
              </a:rPr>
              <a:t>una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risoluzione</a:t>
            </a:r>
            <a:r>
              <a:rPr lang="en-US" sz="2000" dirty="0" smtClean="0">
                <a:latin typeface="+mn-lt"/>
              </a:rPr>
              <a:t> di 10 </a:t>
            </a:r>
            <a:r>
              <a:rPr lang="en-US" sz="2000" dirty="0">
                <a:latin typeface="+mn-lt"/>
              </a:rPr>
              <a:t>bits. </a:t>
            </a:r>
            <a:r>
              <a:rPr lang="en-US" sz="2000" dirty="0" err="1" smtClean="0">
                <a:latin typeface="+mn-lt"/>
              </a:rPr>
              <a:t>Questo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significa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risultato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della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conversion </a:t>
            </a:r>
            <a:r>
              <a:rPr lang="en-US" sz="2000" dirty="0" err="1" smtClean="0">
                <a:latin typeface="+mn-lt"/>
              </a:rPr>
              <a:t>può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avere</a:t>
            </a:r>
            <a:r>
              <a:rPr lang="en-US" sz="2000" dirty="0" smtClean="0">
                <a:latin typeface="+mn-lt"/>
              </a:rPr>
              <a:t> 1024 </a:t>
            </a:r>
            <a:r>
              <a:rPr lang="en-US" sz="2000" dirty="0" err="1" smtClean="0">
                <a:latin typeface="+mn-lt"/>
              </a:rPr>
              <a:t>valori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binari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possibili</a:t>
            </a:r>
            <a:r>
              <a:rPr lang="en-US" sz="2000" dirty="0" smtClean="0">
                <a:latin typeface="+mn-lt"/>
              </a:rPr>
              <a:t> (</a:t>
            </a:r>
            <a:r>
              <a:rPr lang="en-US" sz="2000" dirty="0">
                <a:latin typeface="+mn-lt"/>
              </a:rPr>
              <a:t>2^10)</a:t>
            </a:r>
            <a:endParaRPr lang="en-US" sz="2000" dirty="0" smtClean="0">
              <a:latin typeface="+mn-lt"/>
            </a:endParaRP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b="1" dirty="0">
              <a:latin typeface="+mn-lt"/>
            </a:endParaRP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RISOLUZIONE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5</a:t>
            </a:fld>
            <a:endParaRPr lang="el-GR" sz="1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410" y="4374005"/>
            <a:ext cx="7033553" cy="111624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93490" y="5353943"/>
            <a:ext cx="85166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IL VOLTAGGIO ANALOGICO DI INPUT NON DEVE MAI SUPERARE IL VREF (</a:t>
            </a:r>
            <a:r>
              <a:rPr lang="en-US" sz="2400" b="1" dirty="0" err="1" smtClean="0">
                <a:latin typeface="+mn-lt"/>
              </a:rPr>
              <a:t>tensione</a:t>
            </a:r>
            <a:r>
              <a:rPr lang="en-US" sz="2400" b="1" dirty="0" smtClean="0">
                <a:latin typeface="+mn-lt"/>
              </a:rPr>
              <a:t> di </a:t>
            </a:r>
            <a:r>
              <a:rPr lang="en-US" sz="2400" b="1" dirty="0" err="1" smtClean="0">
                <a:latin typeface="+mn-lt"/>
              </a:rPr>
              <a:t>riferimento</a:t>
            </a:r>
            <a:r>
              <a:rPr lang="en-US" sz="2400" b="1" dirty="0" smtClean="0">
                <a:latin typeface="+mn-lt"/>
              </a:rPr>
              <a:t>)</a:t>
            </a:r>
            <a:endParaRPr lang="es-E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965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611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2000" u="sng" dirty="0" smtClean="0">
                <a:latin typeface="+mn-lt"/>
              </a:rPr>
              <a:t>FUNZIONE ANALOG REFERENCE()</a:t>
            </a:r>
            <a:endParaRPr lang="en-US" sz="2000" u="sng" dirty="0">
              <a:latin typeface="+mn-lt"/>
            </a:endParaRP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n-lt"/>
              </a:rPr>
              <a:t>Questa </a:t>
            </a:r>
            <a:r>
              <a:rPr lang="en-US" sz="2000" dirty="0" err="1" smtClean="0">
                <a:latin typeface="+mn-lt"/>
              </a:rPr>
              <a:t>funzione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rende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possibile</a:t>
            </a:r>
            <a:r>
              <a:rPr lang="en-US" sz="2000" dirty="0" smtClean="0">
                <a:latin typeface="+mn-lt"/>
              </a:rPr>
              <a:t> fissure un </a:t>
            </a:r>
            <a:r>
              <a:rPr lang="en-US" sz="2000" dirty="0" err="1" smtClean="0">
                <a:latin typeface="+mn-lt"/>
              </a:rPr>
              <a:t>valore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alla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tensione</a:t>
            </a:r>
            <a:r>
              <a:rPr lang="en-US" sz="2000" dirty="0" smtClean="0">
                <a:latin typeface="+mn-lt"/>
              </a:rPr>
              <a:t> di </a:t>
            </a:r>
            <a:r>
              <a:rPr lang="en-US" sz="2000" dirty="0" err="1" smtClean="0">
                <a:latin typeface="+mn-lt"/>
              </a:rPr>
              <a:t>riferimento</a:t>
            </a:r>
            <a:r>
              <a:rPr lang="en-US" sz="2000" dirty="0" smtClean="0">
                <a:latin typeface="+mn-lt"/>
              </a:rPr>
              <a:t> (VREF). Il </a:t>
            </a:r>
            <a:r>
              <a:rPr lang="en-US" sz="2000" dirty="0" err="1" smtClean="0">
                <a:latin typeface="+mn-lt"/>
              </a:rPr>
              <a:t>circuito</a:t>
            </a:r>
            <a:r>
              <a:rPr lang="en-US" sz="2000" dirty="0" smtClean="0">
                <a:latin typeface="+mn-lt"/>
              </a:rPr>
              <a:t> di </a:t>
            </a:r>
            <a:r>
              <a:rPr lang="en-US" sz="2000" dirty="0" err="1" smtClean="0">
                <a:latin typeface="+mn-lt"/>
              </a:rPr>
              <a:t>conversione</a:t>
            </a:r>
            <a:r>
              <a:rPr lang="en-US" sz="2000" dirty="0" smtClean="0">
                <a:latin typeface="+mn-lt"/>
              </a:rPr>
              <a:t> ADC </a:t>
            </a:r>
            <a:r>
              <a:rPr lang="en-US" sz="2000" dirty="0" err="1" smtClean="0">
                <a:latin typeface="+mn-lt"/>
              </a:rPr>
              <a:t>deve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convertire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una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tensione</a:t>
            </a:r>
            <a:r>
              <a:rPr lang="en-US" sz="2000" dirty="0" smtClean="0">
                <a:latin typeface="+mn-lt"/>
              </a:rPr>
              <a:t> analogical </a:t>
            </a:r>
            <a:r>
              <a:rPr lang="en-US" sz="2000" dirty="0" err="1" smtClean="0">
                <a:latin typeface="+mn-lt"/>
              </a:rPr>
              <a:t>nel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suo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equivalente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binario</a:t>
            </a:r>
            <a:r>
              <a:rPr lang="en-US" sz="2000" dirty="0" smtClean="0">
                <a:latin typeface="+mn-lt"/>
              </a:rPr>
              <a:t> o </a:t>
            </a:r>
            <a:r>
              <a:rPr lang="en-US" sz="2000" dirty="0" err="1" smtClean="0">
                <a:latin typeface="+mn-lt"/>
              </a:rPr>
              <a:t>decimale</a:t>
            </a:r>
            <a:endParaRPr lang="en-US" sz="2000" dirty="0" smtClean="0">
              <a:latin typeface="+mn-lt"/>
            </a:endParaRP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n-lt"/>
              </a:rPr>
              <a:t>La </a:t>
            </a:r>
            <a:r>
              <a:rPr lang="en-US" sz="2000" dirty="0" err="1" smtClean="0">
                <a:latin typeface="+mn-lt"/>
              </a:rPr>
              <a:t>tensione</a:t>
            </a:r>
            <a:r>
              <a:rPr lang="en-US" sz="2000" dirty="0" smtClean="0">
                <a:latin typeface="+mn-lt"/>
              </a:rPr>
              <a:t> VREF non </a:t>
            </a:r>
            <a:r>
              <a:rPr lang="en-US" sz="2000" dirty="0" err="1" smtClean="0">
                <a:latin typeface="+mn-lt"/>
              </a:rPr>
              <a:t>deve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superare</a:t>
            </a:r>
            <a:r>
              <a:rPr lang="en-US" sz="2000" dirty="0" smtClean="0">
                <a:latin typeface="+mn-lt"/>
              </a:rPr>
              <a:t> la </a:t>
            </a:r>
            <a:r>
              <a:rPr lang="en-US" sz="2000" dirty="0" err="1" smtClean="0">
                <a:latin typeface="+mn-lt"/>
              </a:rPr>
              <a:t>tensione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alimenta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il</a:t>
            </a:r>
            <a:r>
              <a:rPr lang="en-US" sz="2000" dirty="0" smtClean="0">
                <a:latin typeface="+mn-lt"/>
              </a:rPr>
              <a:t> controller di Arduino UNO (</a:t>
            </a:r>
            <a:r>
              <a:rPr lang="en-US" sz="2000" dirty="0">
                <a:latin typeface="+mn-lt"/>
              </a:rPr>
              <a:t>5 V</a:t>
            </a:r>
            <a:r>
              <a:rPr lang="en-US" sz="2000" dirty="0" smtClean="0">
                <a:latin typeface="+mn-lt"/>
              </a:rPr>
              <a:t>)</a:t>
            </a:r>
            <a:endParaRPr lang="en-US" sz="2000" dirty="0">
              <a:latin typeface="+mn-lt"/>
            </a:endParaRPr>
          </a:p>
          <a:p>
            <a:pPr algn="ctr" eaLnBrk="0" hangingPunct="0">
              <a:lnSpc>
                <a:spcPct val="150000"/>
              </a:lnSpc>
              <a:spcBef>
                <a:spcPts val="480"/>
              </a:spcBef>
            </a:pPr>
            <a:r>
              <a:rPr lang="en-US" sz="2000" b="1" dirty="0" err="1">
                <a:latin typeface="+mn-lt"/>
              </a:rPr>
              <a:t>analogReference</a:t>
            </a:r>
            <a:r>
              <a:rPr lang="en-US" sz="2000" b="1" dirty="0">
                <a:latin typeface="+mn-lt"/>
              </a:rPr>
              <a:t>(type); </a:t>
            </a:r>
            <a:endParaRPr lang="en-US" sz="2000" b="1" dirty="0" smtClean="0">
              <a:latin typeface="+mn-lt"/>
            </a:endParaRPr>
          </a:p>
          <a:p>
            <a:pPr algn="just" eaLnBrk="0" hangingPunct="0">
              <a:lnSpc>
                <a:spcPct val="150000"/>
              </a:lnSpc>
              <a:spcBef>
                <a:spcPts val="480"/>
              </a:spcBef>
            </a:pPr>
            <a:r>
              <a:rPr lang="en-US" sz="1800" i="1" dirty="0" smtClean="0">
                <a:latin typeface="+mn-lt"/>
              </a:rPr>
              <a:t>type</a:t>
            </a:r>
            <a:r>
              <a:rPr lang="en-US" sz="1800" dirty="0">
                <a:latin typeface="+mn-lt"/>
              </a:rPr>
              <a:t>: </a:t>
            </a:r>
            <a:r>
              <a:rPr lang="en-US" sz="1800" dirty="0" err="1" smtClean="0">
                <a:latin typeface="+mn-lt"/>
              </a:rPr>
              <a:t>Configura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il</a:t>
            </a:r>
            <a:r>
              <a:rPr lang="en-US" sz="1800" dirty="0" smtClean="0">
                <a:latin typeface="+mn-lt"/>
              </a:rPr>
              <a:t> VREF </a:t>
            </a:r>
            <a:r>
              <a:rPr lang="en-US" sz="1800" dirty="0" err="1" smtClean="0">
                <a:latin typeface="+mn-lt"/>
              </a:rPr>
              <a:t>usato</a:t>
            </a:r>
            <a:r>
              <a:rPr lang="en-US" sz="1800" dirty="0" smtClean="0">
                <a:latin typeface="+mn-lt"/>
              </a:rPr>
              <a:t> per </a:t>
            </a:r>
            <a:r>
              <a:rPr lang="en-US" sz="1800" dirty="0" err="1" smtClean="0">
                <a:latin typeface="+mn-lt"/>
              </a:rPr>
              <a:t>l’input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analogico</a:t>
            </a:r>
            <a:r>
              <a:rPr lang="en-US" sz="1800" dirty="0" smtClean="0">
                <a:latin typeface="+mn-lt"/>
              </a:rPr>
              <a:t>. Le </a:t>
            </a:r>
            <a:r>
              <a:rPr lang="en-US" sz="1800" dirty="0" err="1" smtClean="0">
                <a:latin typeface="+mn-lt"/>
              </a:rPr>
              <a:t>opzioni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sono</a:t>
            </a:r>
            <a:r>
              <a:rPr lang="en-US" sz="1800" dirty="0" smtClean="0">
                <a:latin typeface="+mn-lt"/>
              </a:rPr>
              <a:t>: </a:t>
            </a:r>
            <a:endParaRPr lang="en-US" sz="18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800" dirty="0">
                <a:latin typeface="+mn-lt"/>
              </a:rPr>
              <a:t>DEFAULT: </a:t>
            </a:r>
            <a:r>
              <a:rPr lang="en-US" sz="1800" dirty="0" smtClean="0">
                <a:latin typeface="+mn-lt"/>
              </a:rPr>
              <a:t>		</a:t>
            </a:r>
            <a:r>
              <a:rPr lang="en-US" sz="1800" dirty="0" err="1" smtClean="0">
                <a:latin typeface="+mn-lt"/>
              </a:rPr>
              <a:t>il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riferimento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analogico</a:t>
            </a:r>
            <a:r>
              <a:rPr lang="en-US" sz="1800" dirty="0" smtClean="0">
                <a:latin typeface="+mn-lt"/>
              </a:rPr>
              <a:t> di default di 5 volt (</a:t>
            </a:r>
            <a:r>
              <a:rPr lang="en-US" sz="1800" dirty="0" err="1" smtClean="0">
                <a:latin typeface="+mn-lt"/>
              </a:rPr>
              <a:t>sulle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schede</a:t>
            </a:r>
            <a:r>
              <a:rPr lang="en-US" sz="1800" dirty="0" smtClean="0">
                <a:latin typeface="+mn-lt"/>
              </a:rPr>
              <a:t> di </a:t>
            </a:r>
            <a:r>
              <a:rPr lang="en-US" sz="1800" dirty="0" smtClean="0">
                <a:latin typeface="+mn-lt"/>
              </a:rPr>
              <a:t>			Arduino </a:t>
            </a:r>
            <a:r>
              <a:rPr lang="en-US" sz="1800" dirty="0" smtClean="0">
                <a:latin typeface="+mn-lt"/>
              </a:rPr>
              <a:t>5V) o 3,3 </a:t>
            </a:r>
            <a:r>
              <a:rPr lang="en-US" sz="1800" dirty="0">
                <a:latin typeface="+mn-lt"/>
              </a:rPr>
              <a:t>volts </a:t>
            </a:r>
            <a:r>
              <a:rPr lang="en-US" sz="1800" dirty="0" smtClean="0">
                <a:latin typeface="+mn-lt"/>
              </a:rPr>
              <a:t>(</a:t>
            </a:r>
            <a:r>
              <a:rPr lang="en-US" sz="1800" dirty="0" err="1" smtClean="0">
                <a:latin typeface="+mn-lt"/>
              </a:rPr>
              <a:t>sulle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schede</a:t>
            </a:r>
            <a:r>
              <a:rPr lang="en-US" sz="1800" dirty="0" smtClean="0">
                <a:latin typeface="+mn-lt"/>
              </a:rPr>
              <a:t> di Arduino 3,3V).</a:t>
            </a:r>
            <a:endParaRPr lang="en-US" sz="18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800" dirty="0">
                <a:latin typeface="+mn-lt"/>
              </a:rPr>
              <a:t>INTERNAL: </a:t>
            </a:r>
            <a:r>
              <a:rPr lang="en-US" sz="1800" dirty="0" smtClean="0">
                <a:latin typeface="+mn-lt"/>
              </a:rPr>
              <a:t>	</a:t>
            </a:r>
            <a:r>
              <a:rPr lang="en-US" sz="1800" dirty="0" err="1" smtClean="0">
                <a:latin typeface="+mn-lt"/>
              </a:rPr>
              <a:t>Questo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è un VREF </a:t>
            </a:r>
            <a:r>
              <a:rPr lang="en-US" sz="1800" dirty="0" err="1" smtClean="0">
                <a:latin typeface="+mn-lt"/>
              </a:rPr>
              <a:t>generato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all’interno</a:t>
            </a:r>
            <a:r>
              <a:rPr lang="en-US" sz="1800" dirty="0" smtClean="0">
                <a:latin typeface="+mn-lt"/>
              </a:rPr>
              <a:t> del controller. </a:t>
            </a:r>
            <a:r>
              <a:rPr lang="en-US" sz="1800" dirty="0" err="1" smtClean="0">
                <a:latin typeface="+mn-lt"/>
              </a:rPr>
              <a:t>Nel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			</a:t>
            </a:r>
            <a:r>
              <a:rPr lang="en-US" sz="1800" dirty="0" err="1" smtClean="0">
                <a:latin typeface="+mn-lt"/>
              </a:rPr>
              <a:t>caso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di Arduino UNO è 1,1 </a:t>
            </a:r>
            <a:r>
              <a:rPr lang="en-US" sz="1800" dirty="0">
                <a:latin typeface="+mn-lt"/>
              </a:rPr>
              <a:t>V  </a:t>
            </a: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800" dirty="0">
                <a:latin typeface="+mn-lt"/>
              </a:rPr>
              <a:t>EXTERNAL: </a:t>
            </a:r>
            <a:r>
              <a:rPr lang="en-US" sz="1800" dirty="0" smtClean="0">
                <a:latin typeface="+mn-lt"/>
              </a:rPr>
              <a:t>	Il </a:t>
            </a:r>
            <a:r>
              <a:rPr lang="en-US" sz="1800" dirty="0" smtClean="0">
                <a:latin typeface="+mn-lt"/>
              </a:rPr>
              <a:t>VREF </a:t>
            </a:r>
            <a:r>
              <a:rPr lang="en-US" sz="1800" dirty="0" err="1" smtClean="0">
                <a:latin typeface="+mn-lt"/>
              </a:rPr>
              <a:t>richiesto</a:t>
            </a:r>
            <a:r>
              <a:rPr lang="en-US" sz="1800" dirty="0" smtClean="0">
                <a:latin typeface="+mn-lt"/>
              </a:rPr>
              <a:t> è </a:t>
            </a:r>
            <a:r>
              <a:rPr lang="en-US" sz="1800" dirty="0" err="1" smtClean="0">
                <a:latin typeface="+mn-lt"/>
              </a:rPr>
              <a:t>rilasciato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sul</a:t>
            </a:r>
            <a:r>
              <a:rPr lang="en-US" sz="1800" dirty="0" smtClean="0">
                <a:latin typeface="+mn-lt"/>
              </a:rPr>
              <a:t> pin AREF del controller. </a:t>
            </a:r>
            <a:endParaRPr lang="en-US" sz="1800" dirty="0">
              <a:latin typeface="+mn-lt"/>
            </a:endParaRP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endParaRPr lang="en-US" sz="2000" dirty="0">
              <a:latin typeface="+mn-lt"/>
            </a:endParaRP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FUNZIONI NEL LINGUAGGIO DI ARDUINO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6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46665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449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2000" u="sng" dirty="0" smtClean="0">
                <a:latin typeface="+mn-lt"/>
              </a:rPr>
              <a:t>FUNZIONE ANALOGREAD()</a:t>
            </a:r>
            <a:endParaRPr lang="en-US" sz="2000" u="sng" dirty="0">
              <a:latin typeface="+mn-lt"/>
            </a:endParaRP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n-lt"/>
              </a:rPr>
              <a:t>Questa </a:t>
            </a:r>
            <a:r>
              <a:rPr lang="en-US" sz="2000" dirty="0" err="1" smtClean="0">
                <a:latin typeface="+mn-lt"/>
              </a:rPr>
              <a:t>funzione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viene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usata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quando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vuole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realizzare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una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conversione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da </a:t>
            </a:r>
            <a:r>
              <a:rPr lang="en-US" sz="2000" dirty="0" err="1" smtClean="0">
                <a:latin typeface="+mn-lt"/>
              </a:rPr>
              <a:t>analogico</a:t>
            </a:r>
            <a:r>
              <a:rPr lang="en-US" sz="2000" dirty="0" smtClean="0">
                <a:latin typeface="+mn-lt"/>
              </a:rPr>
              <a:t> a </a:t>
            </a:r>
            <a:r>
              <a:rPr lang="en-US" sz="2000" dirty="0" err="1" smtClean="0">
                <a:latin typeface="+mn-lt"/>
              </a:rPr>
              <a:t>digitale</a:t>
            </a:r>
            <a:endParaRPr lang="en-US" sz="2000" dirty="0" smtClean="0">
              <a:latin typeface="+mn-lt"/>
            </a:endParaRPr>
          </a:p>
          <a:p>
            <a:pPr marL="342900" indent="-342900" algn="just" eaLnBrk="0" hangingPunct="0">
              <a:lnSpc>
                <a:spcPct val="15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GB" sz="2000" dirty="0" err="1" smtClean="0">
                <a:latin typeface="+mn-lt"/>
              </a:rPr>
              <a:t>Ogni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volta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che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viene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eseguito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prende</a:t>
            </a:r>
            <a:r>
              <a:rPr lang="en-GB" sz="2000" dirty="0" smtClean="0">
                <a:latin typeface="+mn-lt"/>
              </a:rPr>
              <a:t> un </a:t>
            </a:r>
            <a:r>
              <a:rPr lang="en-GB" sz="2000" dirty="0" err="1" smtClean="0">
                <a:latin typeface="+mn-lt"/>
              </a:rPr>
              <a:t>esempio</a:t>
            </a:r>
            <a:r>
              <a:rPr lang="en-GB" sz="2000" dirty="0" smtClean="0">
                <a:latin typeface="+mn-lt"/>
              </a:rPr>
              <a:t> di </a:t>
            </a:r>
            <a:r>
              <a:rPr lang="en-GB" sz="2000" dirty="0" err="1" smtClean="0">
                <a:latin typeface="+mn-lt"/>
              </a:rPr>
              <a:t>voltaggio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sul</a:t>
            </a:r>
            <a:r>
              <a:rPr lang="en-GB" sz="2000" dirty="0" smtClean="0">
                <a:latin typeface="+mn-lt"/>
              </a:rPr>
              <a:t> pin </a:t>
            </a:r>
            <a:r>
              <a:rPr lang="en-GB" sz="2000" dirty="0" err="1" smtClean="0">
                <a:latin typeface="+mn-lt"/>
              </a:rPr>
              <a:t>analogico</a:t>
            </a:r>
            <a:endParaRPr lang="en-US" sz="2000" dirty="0">
              <a:latin typeface="+mn-lt"/>
            </a:endParaRPr>
          </a:p>
          <a:p>
            <a:pPr algn="ctr" eaLnBrk="0" hangingPunct="0">
              <a:lnSpc>
                <a:spcPct val="150000"/>
              </a:lnSpc>
              <a:spcBef>
                <a:spcPts val="480"/>
              </a:spcBef>
            </a:pPr>
            <a:r>
              <a:rPr lang="en-US" sz="2000" b="1" dirty="0" err="1">
                <a:latin typeface="+mn-lt"/>
              </a:rPr>
              <a:t>analogRead</a:t>
            </a:r>
            <a:r>
              <a:rPr lang="en-US" sz="2000" b="1" dirty="0">
                <a:latin typeface="+mn-lt"/>
              </a:rPr>
              <a:t>(pin); </a:t>
            </a:r>
            <a:endParaRPr lang="en-US" sz="2000" b="1" dirty="0" smtClean="0">
              <a:latin typeface="+mn-lt"/>
            </a:endParaRP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b="1" dirty="0">
              <a:latin typeface="+mn-lt"/>
            </a:endParaRP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800" i="1" dirty="0">
                <a:latin typeface="+mn-lt"/>
              </a:rPr>
              <a:t>pin: </a:t>
            </a:r>
            <a:r>
              <a:rPr lang="en-US" sz="1800" i="1" dirty="0" smtClean="0">
                <a:latin typeface="+mn-lt"/>
              </a:rPr>
              <a:t>	Il </a:t>
            </a:r>
            <a:r>
              <a:rPr lang="en-US" sz="1800" i="1" dirty="0" err="1" smtClean="0">
                <a:latin typeface="+mn-lt"/>
              </a:rPr>
              <a:t>numero</a:t>
            </a:r>
            <a:r>
              <a:rPr lang="en-US" sz="1800" i="1" dirty="0" smtClean="0">
                <a:latin typeface="+mn-lt"/>
              </a:rPr>
              <a:t> pin </a:t>
            </a:r>
            <a:r>
              <a:rPr lang="en-US" sz="1800" i="1" dirty="0" err="1" smtClean="0">
                <a:latin typeface="+mn-lt"/>
              </a:rPr>
              <a:t>corrisponde</a:t>
            </a:r>
            <a:r>
              <a:rPr lang="en-US" sz="1800" i="1" dirty="0" smtClean="0">
                <a:latin typeface="+mn-lt"/>
              </a:rPr>
              <a:t> al </a:t>
            </a:r>
            <a:r>
              <a:rPr lang="en-US" sz="1800" i="1" dirty="0" err="1" smtClean="0">
                <a:latin typeface="+mn-lt"/>
              </a:rPr>
              <a:t>canale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analogico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che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si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vuole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convertire</a:t>
            </a:r>
            <a:r>
              <a:rPr lang="en-US" sz="1800" i="1" dirty="0" smtClean="0">
                <a:latin typeface="+mn-lt"/>
              </a:rPr>
              <a:t>. </a:t>
            </a:r>
            <a:r>
              <a:rPr lang="en-US" sz="1800" i="1" dirty="0" err="1" smtClean="0">
                <a:latin typeface="+mn-lt"/>
              </a:rPr>
              <a:t>Nel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caso</a:t>
            </a:r>
            <a:r>
              <a:rPr lang="en-US" sz="1800" i="1" dirty="0" smtClean="0">
                <a:latin typeface="+mn-lt"/>
              </a:rPr>
              <a:t> 	di Arduino UNO </a:t>
            </a:r>
            <a:r>
              <a:rPr lang="en-US" sz="1800" i="1" dirty="0" err="1" smtClean="0">
                <a:latin typeface="+mn-lt"/>
              </a:rPr>
              <a:t>dovrebbe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essere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tra</a:t>
            </a:r>
            <a:r>
              <a:rPr lang="en-US" sz="1800" i="1" dirty="0" smtClean="0">
                <a:latin typeface="+mn-lt"/>
              </a:rPr>
              <a:t> A0 e A5</a:t>
            </a:r>
            <a:endParaRPr lang="en-US" sz="2000" i="1" dirty="0">
              <a:latin typeface="+mn-lt"/>
            </a:endParaRP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FUNZIONI NEL LINGUAGGIO DI ARDUINO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7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333965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569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2000" u="sng" dirty="0" smtClean="0">
                <a:latin typeface="+mn-lt"/>
              </a:rPr>
              <a:t>FUNZIONE MAP()</a:t>
            </a:r>
            <a:endParaRPr lang="en-US" sz="2000" u="sng" dirty="0">
              <a:latin typeface="+mn-lt"/>
            </a:endParaRP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n-lt"/>
              </a:rPr>
              <a:t>Il </a:t>
            </a:r>
            <a:r>
              <a:rPr lang="en-US" sz="2000" dirty="0" err="1" smtClean="0">
                <a:latin typeface="+mn-lt"/>
              </a:rPr>
              <a:t>convertitore</a:t>
            </a:r>
            <a:r>
              <a:rPr lang="en-US" sz="2000" dirty="0" smtClean="0">
                <a:latin typeface="+mn-lt"/>
              </a:rPr>
              <a:t> Arduino </a:t>
            </a:r>
            <a:r>
              <a:rPr lang="en-US" sz="2000" dirty="0" smtClean="0">
                <a:latin typeface="+mn-lt"/>
              </a:rPr>
              <a:t>ADC ha </a:t>
            </a:r>
            <a:r>
              <a:rPr lang="en-US" sz="2000" dirty="0" err="1" smtClean="0">
                <a:latin typeface="+mn-lt"/>
              </a:rPr>
              <a:t>una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risoluzione</a:t>
            </a:r>
            <a:r>
              <a:rPr lang="en-US" sz="2000" dirty="0" smtClean="0">
                <a:latin typeface="+mn-lt"/>
              </a:rPr>
              <a:t> di 10 bits e </a:t>
            </a:r>
            <a:r>
              <a:rPr lang="en-US" sz="2000" dirty="0" err="1" smtClean="0">
                <a:latin typeface="+mn-lt"/>
              </a:rPr>
              <a:t>può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esprimere</a:t>
            </a:r>
            <a:r>
              <a:rPr lang="en-US" sz="2000" dirty="0" smtClean="0">
                <a:latin typeface="+mn-lt"/>
              </a:rPr>
              <a:t> un </a:t>
            </a:r>
            <a:r>
              <a:rPr lang="en-US" sz="2000" dirty="0" err="1" smtClean="0">
                <a:latin typeface="+mn-lt"/>
              </a:rPr>
              <a:t>valore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tra</a:t>
            </a:r>
            <a:r>
              <a:rPr lang="en-US" sz="2000" dirty="0" smtClean="0">
                <a:latin typeface="+mn-lt"/>
              </a:rPr>
              <a:t> 0 e </a:t>
            </a:r>
            <a:r>
              <a:rPr lang="en-US" sz="2000" dirty="0">
                <a:latin typeface="+mn-lt"/>
              </a:rPr>
              <a:t>1023 (2^10</a:t>
            </a:r>
            <a:r>
              <a:rPr lang="en-US" sz="2000" dirty="0" smtClean="0">
                <a:latin typeface="+mn-lt"/>
              </a:rPr>
              <a:t>)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Arduino </a:t>
            </a:r>
            <a:r>
              <a:rPr lang="en-US" sz="2000" dirty="0" err="1" smtClean="0">
                <a:latin typeface="+mn-lt"/>
              </a:rPr>
              <a:t>funziona</a:t>
            </a:r>
            <a:r>
              <a:rPr lang="en-US" sz="2000" dirty="0" smtClean="0">
                <a:latin typeface="+mn-lt"/>
              </a:rPr>
              <a:t> con </a:t>
            </a:r>
            <a:r>
              <a:rPr lang="en-US" sz="2000" dirty="0" err="1" smtClean="0">
                <a:latin typeface="+mn-lt"/>
              </a:rPr>
              <a:t>pacchetti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entranti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di bytes (</a:t>
            </a:r>
            <a:r>
              <a:rPr lang="en-US" sz="2000" dirty="0">
                <a:latin typeface="+mn-lt"/>
              </a:rPr>
              <a:t>8 bits) </a:t>
            </a:r>
            <a:r>
              <a:rPr lang="en-US" sz="2000" dirty="0" smtClean="0">
                <a:latin typeface="+mn-lt"/>
              </a:rPr>
              <a:t>o </a:t>
            </a:r>
            <a:r>
              <a:rPr lang="en-US" sz="2000" dirty="0" err="1" smtClean="0">
                <a:latin typeface="+mn-lt"/>
              </a:rPr>
              <a:t>multipli</a:t>
            </a:r>
            <a:r>
              <a:rPr lang="en-US" sz="2000" dirty="0" smtClean="0">
                <a:latin typeface="+mn-lt"/>
              </a:rPr>
              <a:t> di bytes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n-lt"/>
              </a:rPr>
              <a:t>Questa </a:t>
            </a:r>
            <a:r>
              <a:rPr lang="en-US" sz="2000" dirty="0" err="1" smtClean="0">
                <a:latin typeface="+mn-lt"/>
              </a:rPr>
              <a:t>funzione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rende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possibile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rimappare</a:t>
            </a:r>
            <a:r>
              <a:rPr lang="en-US" sz="2000" dirty="0" smtClean="0">
                <a:latin typeface="+mn-lt"/>
              </a:rPr>
              <a:t> o </a:t>
            </a:r>
            <a:r>
              <a:rPr lang="en-US" sz="2000" dirty="0" err="1" smtClean="0">
                <a:latin typeface="+mn-lt"/>
              </a:rPr>
              <a:t>riassegnare</a:t>
            </a:r>
            <a:r>
              <a:rPr lang="en-US" sz="2000" dirty="0" smtClean="0">
                <a:latin typeface="+mn-lt"/>
              </a:rPr>
              <a:t> o </a:t>
            </a:r>
            <a:r>
              <a:rPr lang="en-US" sz="2000" dirty="0" err="1" smtClean="0">
                <a:latin typeface="+mn-lt"/>
              </a:rPr>
              <a:t>ridefinire</a:t>
            </a:r>
            <a:r>
              <a:rPr lang="en-US" sz="2000" dirty="0" smtClean="0">
                <a:latin typeface="+mn-lt"/>
              </a:rPr>
              <a:t> un </a:t>
            </a:r>
            <a:r>
              <a:rPr lang="en-US" sz="2000" dirty="0" err="1" smtClean="0">
                <a:latin typeface="+mn-lt"/>
              </a:rPr>
              <a:t>valore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tra</a:t>
            </a:r>
            <a:r>
              <a:rPr lang="en-US" sz="2000" dirty="0" smtClean="0">
                <a:latin typeface="+mn-lt"/>
              </a:rPr>
              <a:t> un </a:t>
            </a:r>
            <a:r>
              <a:rPr lang="en-US" sz="2000" dirty="0" err="1" smtClean="0">
                <a:latin typeface="+mn-lt"/>
              </a:rPr>
              <a:t>minimo</a:t>
            </a:r>
            <a:r>
              <a:rPr lang="en-US" sz="2000" dirty="0" smtClean="0">
                <a:latin typeface="+mn-lt"/>
              </a:rPr>
              <a:t> e un </a:t>
            </a:r>
            <a:r>
              <a:rPr lang="en-US" sz="2000" dirty="0" err="1" smtClean="0">
                <a:latin typeface="+mn-lt"/>
              </a:rPr>
              <a:t>massimo</a:t>
            </a:r>
            <a:endParaRPr lang="en-US" sz="2000" dirty="0" smtClean="0">
              <a:latin typeface="+mn-lt"/>
            </a:endParaRP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800" dirty="0" smtClean="0">
              <a:latin typeface="+mn-lt"/>
            </a:endParaRP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>
                <a:latin typeface="+mn-lt"/>
              </a:rPr>
              <a:t>map(value, </a:t>
            </a:r>
            <a:r>
              <a:rPr lang="en-US" sz="2000" b="1" dirty="0" err="1">
                <a:latin typeface="+mn-lt"/>
              </a:rPr>
              <a:t>fromLow</a:t>
            </a:r>
            <a:r>
              <a:rPr lang="en-US" sz="2000" b="1" dirty="0">
                <a:latin typeface="+mn-lt"/>
              </a:rPr>
              <a:t>, </a:t>
            </a:r>
            <a:r>
              <a:rPr lang="en-US" sz="2000" b="1" dirty="0" err="1">
                <a:latin typeface="+mn-lt"/>
              </a:rPr>
              <a:t>fromHigh</a:t>
            </a:r>
            <a:r>
              <a:rPr lang="en-US" sz="2000" b="1" dirty="0">
                <a:latin typeface="+mn-lt"/>
              </a:rPr>
              <a:t>, </a:t>
            </a:r>
            <a:r>
              <a:rPr lang="en-US" sz="2000" b="1" dirty="0" err="1">
                <a:latin typeface="+mn-lt"/>
              </a:rPr>
              <a:t>toLow</a:t>
            </a:r>
            <a:r>
              <a:rPr lang="en-US" sz="2000" b="1" dirty="0">
                <a:latin typeface="+mn-lt"/>
              </a:rPr>
              <a:t>, </a:t>
            </a:r>
            <a:r>
              <a:rPr lang="en-US" sz="2000" b="1" dirty="0" err="1">
                <a:latin typeface="+mn-lt"/>
              </a:rPr>
              <a:t>toHigh</a:t>
            </a:r>
            <a:r>
              <a:rPr lang="en-US" sz="2000" b="1" dirty="0">
                <a:latin typeface="+mn-lt"/>
              </a:rPr>
              <a:t>); </a:t>
            </a:r>
            <a:endParaRPr lang="en-US" sz="2000" b="1" dirty="0" smtClean="0">
              <a:latin typeface="+mn-lt"/>
            </a:endParaRP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endParaRPr lang="en-US" sz="800" b="1" dirty="0">
              <a:latin typeface="+mn-lt"/>
            </a:endParaRP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800" i="1" dirty="0">
                <a:latin typeface="+mn-lt"/>
              </a:rPr>
              <a:t>value: </a:t>
            </a:r>
            <a:r>
              <a:rPr lang="en-US" sz="1800" i="1" dirty="0" smtClean="0">
                <a:latin typeface="+mn-lt"/>
              </a:rPr>
              <a:t>		</a:t>
            </a:r>
            <a:r>
              <a:rPr lang="en-US" sz="1800" i="1" dirty="0" err="1" smtClean="0">
                <a:latin typeface="+mn-lt"/>
              </a:rPr>
              <a:t>il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numero</a:t>
            </a:r>
            <a:r>
              <a:rPr lang="en-US" sz="1800" i="1" dirty="0" smtClean="0">
                <a:latin typeface="+mn-lt"/>
              </a:rPr>
              <a:t> da </a:t>
            </a:r>
            <a:r>
              <a:rPr lang="en-US" sz="1800" i="1" dirty="0" err="1" smtClean="0">
                <a:latin typeface="+mn-lt"/>
              </a:rPr>
              <a:t>mappare</a:t>
            </a:r>
            <a:r>
              <a:rPr lang="en-US" sz="1800" i="1" dirty="0" smtClean="0">
                <a:latin typeface="+mn-lt"/>
              </a:rPr>
              <a:t>. Di </a:t>
            </a:r>
            <a:r>
              <a:rPr lang="en-US" sz="1800" i="1" dirty="0" err="1" smtClean="0">
                <a:latin typeface="+mn-lt"/>
              </a:rPr>
              <a:t>solito</a:t>
            </a:r>
            <a:r>
              <a:rPr lang="en-US" sz="1800" i="1" dirty="0" smtClean="0">
                <a:latin typeface="+mn-lt"/>
              </a:rPr>
              <a:t> è un </a:t>
            </a:r>
            <a:r>
              <a:rPr lang="en-US" sz="1800" i="1" dirty="0" err="1" smtClean="0">
                <a:latin typeface="+mn-lt"/>
              </a:rPr>
              <a:t>intero</a:t>
            </a:r>
            <a:r>
              <a:rPr lang="en-US" sz="1800" i="1" dirty="0" smtClean="0">
                <a:latin typeface="+mn-lt"/>
              </a:rPr>
              <a:t> (16bit) o un </a:t>
            </a:r>
            <a:r>
              <a:rPr lang="en-US" sz="1800" i="1" dirty="0" err="1" smtClean="0">
                <a:latin typeface="+mn-lt"/>
              </a:rPr>
              <a:t>lungo</a:t>
            </a:r>
            <a:r>
              <a:rPr lang="en-US" sz="1800" i="1" dirty="0" smtClean="0">
                <a:latin typeface="+mn-lt"/>
              </a:rPr>
              <a:t> (32bit)</a:t>
            </a:r>
            <a:endParaRPr lang="en-US" sz="1800" dirty="0" smtClean="0">
              <a:latin typeface="+mn-lt"/>
            </a:endParaRP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800" i="1" dirty="0" err="1" smtClean="0">
                <a:latin typeface="+mn-lt"/>
              </a:rPr>
              <a:t>fromLow</a:t>
            </a:r>
            <a:r>
              <a:rPr lang="en-US" sz="1800" i="1" dirty="0">
                <a:latin typeface="+mn-lt"/>
              </a:rPr>
              <a:t>:	</a:t>
            </a:r>
            <a:r>
              <a:rPr lang="en-US" sz="1800" i="1" dirty="0" smtClean="0">
                <a:latin typeface="+mn-lt"/>
              </a:rPr>
              <a:t>	è </a:t>
            </a:r>
            <a:r>
              <a:rPr lang="en-US" sz="1800" i="1" dirty="0" err="1" smtClean="0">
                <a:latin typeface="+mn-lt"/>
              </a:rPr>
              <a:t>il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limite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minimo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dell’intervallo</a:t>
            </a:r>
            <a:r>
              <a:rPr lang="en-US" sz="1800" i="1" dirty="0" smtClean="0">
                <a:latin typeface="+mn-lt"/>
              </a:rPr>
              <a:t> del </a:t>
            </a:r>
            <a:r>
              <a:rPr lang="en-US" sz="1800" i="1" dirty="0" err="1" smtClean="0">
                <a:latin typeface="+mn-lt"/>
              </a:rPr>
              <a:t>valore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corrente</a:t>
            </a:r>
            <a:endParaRPr lang="en-US" sz="1800" dirty="0">
              <a:latin typeface="+mn-lt"/>
            </a:endParaRP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800" i="1" dirty="0" err="1">
                <a:latin typeface="+mn-lt"/>
              </a:rPr>
              <a:t>fromHigh</a:t>
            </a:r>
            <a:r>
              <a:rPr lang="en-US" sz="1800" i="1" dirty="0">
                <a:latin typeface="+mn-lt"/>
              </a:rPr>
              <a:t>: 	è </a:t>
            </a:r>
            <a:r>
              <a:rPr lang="en-US" sz="1800" i="1" dirty="0" err="1">
                <a:latin typeface="+mn-lt"/>
              </a:rPr>
              <a:t>il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limite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massimo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dell’intervallo</a:t>
            </a:r>
            <a:r>
              <a:rPr lang="en-US" sz="1800" i="1" dirty="0">
                <a:latin typeface="+mn-lt"/>
              </a:rPr>
              <a:t> del </a:t>
            </a:r>
            <a:r>
              <a:rPr lang="en-US" sz="1800" i="1" dirty="0" err="1">
                <a:latin typeface="+mn-lt"/>
              </a:rPr>
              <a:t>valore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corrente</a:t>
            </a:r>
            <a:endParaRPr lang="en-US" sz="1800" i="1" dirty="0">
              <a:latin typeface="+mn-lt"/>
            </a:endParaRP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800" i="1" dirty="0" err="1" smtClean="0">
                <a:latin typeface="+mn-lt"/>
              </a:rPr>
              <a:t>toLow</a:t>
            </a:r>
            <a:r>
              <a:rPr lang="en-US" sz="1800" i="1" dirty="0">
                <a:latin typeface="+mn-lt"/>
              </a:rPr>
              <a:t>: 		è </a:t>
            </a:r>
            <a:r>
              <a:rPr lang="en-US" sz="1800" i="1" dirty="0" err="1">
                <a:latin typeface="+mn-lt"/>
              </a:rPr>
              <a:t>il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limite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minimo</a:t>
            </a:r>
            <a:r>
              <a:rPr lang="en-US" sz="1800" i="1" dirty="0">
                <a:latin typeface="+mn-lt"/>
              </a:rPr>
              <a:t> del </a:t>
            </a:r>
            <a:r>
              <a:rPr lang="en-US" sz="1800" i="1" dirty="0" err="1">
                <a:latin typeface="+mn-lt"/>
              </a:rPr>
              <a:t>valore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dell’intervallo</a:t>
            </a:r>
            <a:r>
              <a:rPr lang="en-US" sz="1800" i="1" dirty="0">
                <a:latin typeface="+mn-lt"/>
              </a:rPr>
              <a:t> di </a:t>
            </a:r>
            <a:r>
              <a:rPr lang="en-US" sz="1800" i="1" dirty="0" err="1">
                <a:latin typeface="+mn-lt"/>
              </a:rPr>
              <a:t>riferimento</a:t>
            </a:r>
            <a:endParaRPr lang="en-US" sz="1800" i="1" dirty="0">
              <a:latin typeface="+mn-lt"/>
            </a:endParaRP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800" i="1" dirty="0" err="1" smtClean="0">
                <a:latin typeface="+mn-lt"/>
              </a:rPr>
              <a:t>toHigh</a:t>
            </a:r>
            <a:r>
              <a:rPr lang="en-US" sz="1800" i="1" dirty="0">
                <a:latin typeface="+mn-lt"/>
              </a:rPr>
              <a:t>: 		è </a:t>
            </a:r>
            <a:r>
              <a:rPr lang="en-US" sz="1800" i="1" dirty="0" err="1">
                <a:latin typeface="+mn-lt"/>
              </a:rPr>
              <a:t>il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limite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minimo</a:t>
            </a:r>
            <a:r>
              <a:rPr lang="en-US" sz="1800" i="1" dirty="0">
                <a:latin typeface="+mn-lt"/>
              </a:rPr>
              <a:t> del </a:t>
            </a:r>
            <a:r>
              <a:rPr lang="en-US" sz="1800" i="1" dirty="0" err="1">
                <a:latin typeface="+mn-lt"/>
              </a:rPr>
              <a:t>valore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dell’intervallo</a:t>
            </a:r>
            <a:r>
              <a:rPr lang="en-US" sz="1800" i="1" dirty="0">
                <a:latin typeface="+mn-lt"/>
              </a:rPr>
              <a:t> di </a:t>
            </a:r>
            <a:r>
              <a:rPr lang="en-US" sz="1800" i="1" dirty="0" err="1">
                <a:latin typeface="+mn-lt"/>
              </a:rPr>
              <a:t>riferimento</a:t>
            </a:r>
            <a:endParaRPr lang="en-US" sz="1800" i="1" dirty="0">
              <a:latin typeface="+mn-lt"/>
            </a:endParaRP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FUNZIONI NEL LINGUAGGIO DI ARDUINO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8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86492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PERIFERICHE ANALOGICHE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9</a:t>
            </a:fld>
            <a:endParaRPr lang="el-GR" sz="1000" dirty="0"/>
          </a:p>
        </p:txBody>
      </p:sp>
      <p:grpSp>
        <p:nvGrpSpPr>
          <p:cNvPr id="5" name="Grupo 4"/>
          <p:cNvGrpSpPr/>
          <p:nvPr/>
        </p:nvGrpSpPr>
        <p:grpSpPr>
          <a:xfrm>
            <a:off x="240700" y="1236937"/>
            <a:ext cx="4151686" cy="4571749"/>
            <a:chOff x="240700" y="1236937"/>
            <a:chExt cx="4151686" cy="4571749"/>
          </a:xfrm>
        </p:grpSpPr>
        <p:sp>
          <p:nvSpPr>
            <p:cNvPr id="4" name="TextBox 3"/>
            <p:cNvSpPr txBox="1"/>
            <p:nvPr/>
          </p:nvSpPr>
          <p:spPr bwMode="auto">
            <a:xfrm>
              <a:off x="240700" y="1236937"/>
              <a:ext cx="4151686" cy="4069319"/>
            </a:xfrm>
            <a:prstGeom prst="rect">
              <a:avLst/>
            </a:pr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indent="-342900" algn="just" eaLnBrk="0" hangingPunct="0">
                <a:lnSpc>
                  <a:spcPct val="110000"/>
                </a:lnSpc>
                <a:spcBef>
                  <a:spcPts val="480"/>
                </a:spcBef>
                <a:buFont typeface="Wingdings" panose="05000000000000000000" pitchFamily="2" charset="2"/>
                <a:buChar char="Ø"/>
              </a:pPr>
              <a:r>
                <a:rPr lang="en-US" sz="2000" u="sng" dirty="0" smtClean="0">
                  <a:latin typeface="+mn-lt"/>
                </a:rPr>
                <a:t>POTENZIOMETRI</a:t>
              </a:r>
              <a:endParaRPr lang="en-US" sz="2000" u="sng" dirty="0">
                <a:latin typeface="+mn-lt"/>
              </a:endParaRPr>
            </a:p>
            <a:p>
              <a:pPr marL="342900" indent="-342900" algn="just" eaLnBrk="0" hangingPunct="0">
                <a:lnSpc>
                  <a:spcPct val="110000"/>
                </a:lnSpc>
                <a:spcBef>
                  <a:spcPts val="480"/>
                </a:spcBef>
                <a:buFont typeface="Wingdings" panose="05000000000000000000" pitchFamily="2" charset="2"/>
                <a:buChar char="§"/>
              </a:pPr>
              <a:r>
                <a:rPr lang="en-US" sz="2000" dirty="0" err="1" smtClean="0">
                  <a:latin typeface="+mn-lt"/>
                </a:rPr>
                <a:t>Resistori</a:t>
              </a:r>
              <a:r>
                <a:rPr lang="en-US" sz="2000" dirty="0" smtClean="0">
                  <a:latin typeface="+mn-lt"/>
                </a:rPr>
                <a:t> </a:t>
              </a:r>
              <a:r>
                <a:rPr lang="en-US" sz="2000" dirty="0" err="1" smtClean="0">
                  <a:latin typeface="+mn-lt"/>
                </a:rPr>
                <a:t>variabili</a:t>
              </a:r>
              <a:r>
                <a:rPr lang="en-US" sz="2000" dirty="0" smtClean="0">
                  <a:latin typeface="+mn-lt"/>
                </a:rPr>
                <a:t> </a:t>
              </a:r>
              <a:r>
                <a:rPr lang="en-US" sz="2000" dirty="0" err="1" smtClean="0">
                  <a:latin typeface="+mn-lt"/>
                </a:rPr>
                <a:t>che</a:t>
              </a:r>
              <a:r>
                <a:rPr lang="en-US" sz="2000" dirty="0" smtClean="0">
                  <a:latin typeface="+mn-lt"/>
                </a:rPr>
                <a:t> </a:t>
              </a:r>
              <a:r>
                <a:rPr lang="en-US" sz="2000" dirty="0" err="1" smtClean="0">
                  <a:latin typeface="+mn-lt"/>
                </a:rPr>
                <a:t>possono</a:t>
              </a:r>
              <a:r>
                <a:rPr lang="en-US" sz="2000" dirty="0" smtClean="0">
                  <a:latin typeface="+mn-lt"/>
                </a:rPr>
                <a:t> </a:t>
              </a:r>
              <a:r>
                <a:rPr lang="en-US" sz="2000" dirty="0" err="1" smtClean="0">
                  <a:latin typeface="+mn-lt"/>
                </a:rPr>
                <a:t>modificare</a:t>
              </a:r>
              <a:r>
                <a:rPr lang="en-US" sz="2000" dirty="0" smtClean="0">
                  <a:latin typeface="+mn-lt"/>
                </a:rPr>
                <a:t> </a:t>
              </a:r>
              <a:r>
                <a:rPr lang="en-US" sz="2000" dirty="0" err="1" smtClean="0">
                  <a:latin typeface="+mn-lt"/>
                </a:rPr>
                <a:t>il</a:t>
              </a:r>
              <a:r>
                <a:rPr lang="en-US" sz="2000" dirty="0" smtClean="0">
                  <a:latin typeface="+mn-lt"/>
                </a:rPr>
                <a:t> </a:t>
              </a:r>
              <a:r>
                <a:rPr lang="en-US" sz="2000" dirty="0" err="1" smtClean="0">
                  <a:latin typeface="+mn-lt"/>
                </a:rPr>
                <a:t>loro</a:t>
              </a:r>
              <a:r>
                <a:rPr lang="en-US" sz="2000" dirty="0" smtClean="0">
                  <a:latin typeface="+mn-lt"/>
                </a:rPr>
                <a:t> </a:t>
              </a:r>
              <a:r>
                <a:rPr lang="en-US" sz="2000" dirty="0" err="1" smtClean="0">
                  <a:latin typeface="+mn-lt"/>
                </a:rPr>
                <a:t>valore</a:t>
              </a:r>
              <a:r>
                <a:rPr lang="en-US" sz="2000" dirty="0" smtClean="0">
                  <a:latin typeface="+mn-lt"/>
                </a:rPr>
                <a:t> </a:t>
              </a:r>
              <a:r>
                <a:rPr lang="en-US" sz="2000" dirty="0" err="1" smtClean="0">
                  <a:latin typeface="+mn-lt"/>
                </a:rPr>
                <a:t>muovendo</a:t>
              </a:r>
              <a:r>
                <a:rPr lang="en-US" sz="2000" dirty="0" smtClean="0">
                  <a:latin typeface="+mn-lt"/>
                </a:rPr>
                <a:t> </a:t>
              </a:r>
              <a:r>
                <a:rPr lang="en-US" sz="2000" dirty="0" err="1" smtClean="0">
                  <a:latin typeface="+mn-lt"/>
                </a:rPr>
                <a:t>l’asta</a:t>
              </a:r>
              <a:r>
                <a:rPr lang="en-US" sz="2000" dirty="0" smtClean="0">
                  <a:latin typeface="+mn-lt"/>
                </a:rPr>
                <a:t> o un </a:t>
              </a:r>
              <a:r>
                <a:rPr lang="en-US" sz="2000" dirty="0" err="1" smtClean="0">
                  <a:latin typeface="+mn-lt"/>
                </a:rPr>
                <a:t>controllo</a:t>
              </a:r>
              <a:r>
                <a:rPr lang="en-US" sz="2000" dirty="0" smtClean="0">
                  <a:latin typeface="+mn-lt"/>
                </a:rPr>
                <a:t> </a:t>
              </a:r>
              <a:r>
                <a:rPr lang="en-US" sz="2000" dirty="0" err="1" smtClean="0">
                  <a:latin typeface="+mn-lt"/>
                </a:rPr>
                <a:t>chiamato</a:t>
              </a:r>
              <a:r>
                <a:rPr lang="en-US" sz="2000" dirty="0" smtClean="0">
                  <a:latin typeface="+mn-lt"/>
                </a:rPr>
                <a:t> “</a:t>
              </a:r>
              <a:r>
                <a:rPr lang="en-US" sz="2000" dirty="0" err="1" smtClean="0">
                  <a:latin typeface="+mn-lt"/>
                </a:rPr>
                <a:t>tergicristallo</a:t>
              </a:r>
              <a:r>
                <a:rPr lang="en-US" sz="2000" dirty="0" smtClean="0">
                  <a:latin typeface="+mn-lt"/>
                </a:rPr>
                <a:t>”</a:t>
              </a:r>
            </a:p>
            <a:p>
              <a:pPr marL="342900" indent="-342900" algn="just" eaLnBrk="0" hangingPunct="0">
                <a:lnSpc>
                  <a:spcPct val="110000"/>
                </a:lnSpc>
                <a:spcBef>
                  <a:spcPts val="480"/>
                </a:spcBef>
                <a:buFont typeface="Wingdings" panose="05000000000000000000" pitchFamily="2" charset="2"/>
                <a:buChar char="§"/>
              </a:pPr>
              <a:r>
                <a:rPr lang="en-US" sz="2000" dirty="0" err="1" smtClean="0">
                  <a:latin typeface="+mn-lt"/>
                </a:rPr>
                <a:t>Sono</a:t>
              </a:r>
              <a:r>
                <a:rPr lang="en-US" sz="2000" dirty="0" smtClean="0">
                  <a:latin typeface="+mn-lt"/>
                </a:rPr>
                <a:t> le </a:t>
              </a:r>
              <a:r>
                <a:rPr lang="en-US" sz="2000" dirty="0" err="1" smtClean="0">
                  <a:latin typeface="+mn-lt"/>
                </a:rPr>
                <a:t>più</a:t>
              </a:r>
              <a:r>
                <a:rPr lang="en-US" sz="2000" dirty="0" smtClean="0">
                  <a:latin typeface="+mn-lt"/>
                </a:rPr>
                <a:t> </a:t>
              </a:r>
              <a:r>
                <a:rPr lang="en-US" sz="2000" dirty="0" err="1" smtClean="0">
                  <a:latin typeface="+mn-lt"/>
                </a:rPr>
                <a:t>semplici</a:t>
              </a:r>
              <a:r>
                <a:rPr lang="en-US" sz="2000" dirty="0" smtClean="0">
                  <a:latin typeface="+mn-lt"/>
                </a:rPr>
                <a:t> </a:t>
              </a:r>
              <a:r>
                <a:rPr lang="en-US" sz="2000" dirty="0" err="1" smtClean="0">
                  <a:latin typeface="+mn-lt"/>
                </a:rPr>
                <a:t>ed</a:t>
              </a:r>
              <a:r>
                <a:rPr lang="en-US" sz="2000" dirty="0" smtClean="0">
                  <a:latin typeface="+mn-lt"/>
                </a:rPr>
                <a:t> </a:t>
              </a:r>
              <a:r>
                <a:rPr lang="en-US" sz="2000" dirty="0" err="1" smtClean="0">
                  <a:latin typeface="+mn-lt"/>
                </a:rPr>
                <a:t>economiche</a:t>
              </a:r>
              <a:r>
                <a:rPr lang="en-US" sz="2000" dirty="0" smtClean="0">
                  <a:latin typeface="+mn-lt"/>
                </a:rPr>
                <a:t> </a:t>
              </a:r>
              <a:r>
                <a:rPr lang="en-US" sz="2000" dirty="0" err="1" smtClean="0">
                  <a:latin typeface="+mn-lt"/>
                </a:rPr>
                <a:t>periferiche</a:t>
              </a:r>
              <a:r>
                <a:rPr lang="en-US" sz="2000" dirty="0" smtClean="0">
                  <a:latin typeface="+mn-lt"/>
                </a:rPr>
                <a:t> </a:t>
              </a:r>
              <a:r>
                <a:rPr lang="en-US" sz="2000" dirty="0" err="1" smtClean="0">
                  <a:latin typeface="+mn-lt"/>
                </a:rPr>
                <a:t>analogiche</a:t>
              </a:r>
              <a:r>
                <a:rPr lang="en-US" sz="2000" dirty="0" smtClean="0">
                  <a:latin typeface="+mn-lt"/>
                </a:rPr>
                <a:t> </a:t>
              </a:r>
              <a:r>
                <a:rPr lang="en-US" sz="2000" dirty="0" err="1" smtClean="0">
                  <a:latin typeface="+mn-lt"/>
                </a:rPr>
                <a:t>che</a:t>
              </a:r>
              <a:r>
                <a:rPr lang="en-US" sz="2000" dirty="0" smtClean="0">
                  <a:latin typeface="+mn-lt"/>
                </a:rPr>
                <a:t> </a:t>
              </a:r>
              <a:r>
                <a:rPr lang="en-US" sz="2000" dirty="0" err="1" smtClean="0">
                  <a:latin typeface="+mn-lt"/>
                </a:rPr>
                <a:t>si</a:t>
              </a:r>
              <a:r>
                <a:rPr lang="en-US" sz="2000" dirty="0" smtClean="0">
                  <a:latin typeface="+mn-lt"/>
                </a:rPr>
                <a:t> </a:t>
              </a:r>
              <a:r>
                <a:rPr lang="en-US" sz="2000" dirty="0" err="1" smtClean="0">
                  <a:latin typeface="+mn-lt"/>
                </a:rPr>
                <a:t>possono</a:t>
              </a:r>
              <a:r>
                <a:rPr lang="en-US" sz="2000" dirty="0" smtClean="0">
                  <a:latin typeface="+mn-lt"/>
                </a:rPr>
                <a:t> </a:t>
              </a:r>
              <a:r>
                <a:rPr lang="en-US" sz="2000" dirty="0" err="1" smtClean="0">
                  <a:latin typeface="+mn-lt"/>
                </a:rPr>
                <a:t>trovare</a:t>
              </a:r>
              <a:endParaRPr lang="en-US" sz="2000" dirty="0" smtClean="0">
                <a:latin typeface="+mn-lt"/>
              </a:endParaRPr>
            </a:p>
            <a:p>
              <a:pPr algn="just" eaLnBrk="0" hangingPunct="0">
                <a:lnSpc>
                  <a:spcPct val="110000"/>
                </a:lnSpc>
                <a:spcBef>
                  <a:spcPts val="480"/>
                </a:spcBef>
              </a:pPr>
              <a:endParaRPr lang="en-US" sz="2000" dirty="0" smtClean="0">
                <a:latin typeface="+mn-lt"/>
              </a:endParaRPr>
            </a:p>
            <a:p>
              <a:pPr eaLnBrk="0" hangingPunct="0">
                <a:lnSpc>
                  <a:spcPct val="110000"/>
                </a:lnSpc>
                <a:spcBef>
                  <a:spcPts val="480"/>
                </a:spcBef>
              </a:pPr>
              <a:endParaRPr lang="en-US" sz="2000" dirty="0">
                <a:latin typeface="+mn-lt"/>
              </a:endParaRPr>
            </a:p>
            <a:p>
              <a:pPr marL="269875" indent="-269875" algn="just" eaLnBrk="0" hangingPunct="0">
                <a:lnSpc>
                  <a:spcPct val="110000"/>
                </a:lnSpc>
                <a:spcBef>
                  <a:spcPts val="480"/>
                </a:spcBef>
                <a:buFont typeface="Wingdings" pitchFamily="2" charset="2"/>
                <a:buChar char="§"/>
              </a:pPr>
              <a:endParaRPr lang="en-US" sz="1600" dirty="0" smtClean="0">
                <a:latin typeface="+mn-lt"/>
              </a:endParaRPr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9210" y="4308940"/>
              <a:ext cx="2694666" cy="1499746"/>
            </a:xfrm>
            <a:prstGeom prst="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</p:pic>
      </p:grpSp>
      <p:grpSp>
        <p:nvGrpSpPr>
          <p:cNvPr id="6" name="Grupo 5"/>
          <p:cNvGrpSpPr/>
          <p:nvPr/>
        </p:nvGrpSpPr>
        <p:grpSpPr>
          <a:xfrm>
            <a:off x="4785486" y="1221136"/>
            <a:ext cx="4151686" cy="4743471"/>
            <a:chOff x="4785486" y="1221136"/>
            <a:chExt cx="4151686" cy="4743471"/>
          </a:xfrm>
        </p:grpSpPr>
        <p:sp>
          <p:nvSpPr>
            <p:cNvPr id="15" name="TextBox 3"/>
            <p:cNvSpPr txBox="1"/>
            <p:nvPr/>
          </p:nvSpPr>
          <p:spPr bwMode="auto">
            <a:xfrm>
              <a:off x="4785486" y="1221136"/>
              <a:ext cx="4151686" cy="2925416"/>
            </a:xfrm>
            <a:prstGeom prst="rect">
              <a:avLst/>
            </a:pr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indent="-342900" algn="just" eaLnBrk="0" hangingPunct="0">
                <a:lnSpc>
                  <a:spcPct val="110000"/>
                </a:lnSpc>
                <a:spcBef>
                  <a:spcPts val="480"/>
                </a:spcBef>
                <a:buFont typeface="Wingdings" panose="05000000000000000000" pitchFamily="2" charset="2"/>
                <a:buChar char="Ø"/>
              </a:pPr>
              <a:r>
                <a:rPr lang="en-US" sz="2000" u="sng" dirty="0" smtClean="0">
                  <a:latin typeface="+mn-lt"/>
                </a:rPr>
                <a:t>FOTOSENSORI</a:t>
              </a:r>
              <a:endParaRPr lang="en-US" sz="2000" u="sng" dirty="0">
                <a:latin typeface="+mn-lt"/>
              </a:endParaRPr>
            </a:p>
            <a:p>
              <a:pPr marL="342900" indent="-342900" algn="just" eaLnBrk="0" hangingPunct="0">
                <a:lnSpc>
                  <a:spcPct val="110000"/>
                </a:lnSpc>
                <a:spcBef>
                  <a:spcPts val="480"/>
                </a:spcBef>
                <a:buFont typeface="Wingdings" panose="05000000000000000000" pitchFamily="2" charset="2"/>
                <a:buChar char="§"/>
              </a:pPr>
              <a:r>
                <a:rPr lang="en-US" sz="2000" dirty="0" smtClean="0">
                  <a:latin typeface="+mn-lt"/>
                </a:rPr>
                <a:t>Si </a:t>
              </a:r>
              <a:r>
                <a:rPr lang="en-US" sz="2000" dirty="0" err="1" smtClean="0">
                  <a:latin typeface="+mn-lt"/>
                </a:rPr>
                <a:t>basa</a:t>
              </a:r>
              <a:r>
                <a:rPr lang="en-US" sz="2000" dirty="0" smtClean="0">
                  <a:latin typeface="+mn-lt"/>
                </a:rPr>
                <a:t> </a:t>
              </a:r>
              <a:r>
                <a:rPr lang="en-US" sz="2000" dirty="0" smtClean="0">
                  <a:latin typeface="+mn-lt"/>
                </a:rPr>
                <a:t>un </a:t>
              </a:r>
              <a:r>
                <a:rPr lang="en-US" sz="2000" dirty="0" smtClean="0">
                  <a:latin typeface="+mn-lt"/>
                </a:rPr>
                <a:t>piccolo device </a:t>
              </a:r>
              <a:r>
                <a:rPr lang="en-US" sz="2000" dirty="0" err="1" smtClean="0">
                  <a:latin typeface="+mn-lt"/>
                </a:rPr>
                <a:t>chiamato</a:t>
              </a:r>
              <a:r>
                <a:rPr lang="en-US" sz="2000" dirty="0" smtClean="0">
                  <a:latin typeface="+mn-lt"/>
                </a:rPr>
                <a:t> “</a:t>
              </a:r>
              <a:r>
                <a:rPr lang="en-US" sz="2000" dirty="0" err="1" smtClean="0">
                  <a:latin typeface="+mn-lt"/>
                </a:rPr>
                <a:t>fototransistor</a:t>
              </a:r>
              <a:r>
                <a:rPr lang="en-US" sz="2000" dirty="0" smtClean="0">
                  <a:latin typeface="+mn-lt"/>
                </a:rPr>
                <a:t>”</a:t>
              </a:r>
            </a:p>
            <a:p>
              <a:pPr marL="342900" indent="-342900" algn="just" eaLnBrk="0" hangingPunct="0">
                <a:lnSpc>
                  <a:spcPct val="110000"/>
                </a:lnSpc>
                <a:spcBef>
                  <a:spcPts val="480"/>
                </a:spcBef>
                <a:buFont typeface="Wingdings" panose="05000000000000000000" pitchFamily="2" charset="2"/>
                <a:buChar char="§"/>
              </a:pPr>
              <a:r>
                <a:rPr lang="en-US" sz="2000" dirty="0" err="1" smtClean="0">
                  <a:latin typeface="+mn-lt"/>
                </a:rPr>
                <a:t>Questo</a:t>
              </a:r>
              <a:r>
                <a:rPr lang="en-US" sz="2000" dirty="0" smtClean="0">
                  <a:latin typeface="+mn-lt"/>
                </a:rPr>
                <a:t> </a:t>
              </a:r>
              <a:r>
                <a:rPr lang="en-US" sz="2000" dirty="0" err="1" smtClean="0">
                  <a:latin typeface="+mn-lt"/>
                </a:rPr>
                <a:t>componente</a:t>
              </a:r>
              <a:r>
                <a:rPr lang="en-US" sz="2000" dirty="0" smtClean="0">
                  <a:latin typeface="+mn-lt"/>
                </a:rPr>
                <a:t> </a:t>
              </a:r>
              <a:r>
                <a:rPr lang="en-US" sz="2000" dirty="0" err="1" smtClean="0">
                  <a:latin typeface="+mn-lt"/>
                </a:rPr>
                <a:t>aumenta</a:t>
              </a:r>
              <a:r>
                <a:rPr lang="en-US" sz="2000" dirty="0" smtClean="0">
                  <a:latin typeface="+mn-lt"/>
                </a:rPr>
                <a:t> o </a:t>
              </a:r>
              <a:r>
                <a:rPr lang="en-US" sz="2000" dirty="0" err="1" smtClean="0">
                  <a:latin typeface="+mn-lt"/>
                </a:rPr>
                <a:t>diminuisce</a:t>
              </a:r>
              <a:r>
                <a:rPr lang="en-US" sz="2000" dirty="0" smtClean="0">
                  <a:latin typeface="+mn-lt"/>
                </a:rPr>
                <a:t> </a:t>
              </a:r>
              <a:r>
                <a:rPr lang="en-US" sz="2000" dirty="0" err="1" smtClean="0">
                  <a:latin typeface="+mn-lt"/>
                </a:rPr>
                <a:t>il</a:t>
              </a:r>
              <a:r>
                <a:rPr lang="en-US" sz="2000" dirty="0" smtClean="0">
                  <a:latin typeface="+mn-lt"/>
                </a:rPr>
                <a:t> </a:t>
              </a:r>
              <a:r>
                <a:rPr lang="en-US" sz="2000" dirty="0" err="1" smtClean="0">
                  <a:latin typeface="+mn-lt"/>
                </a:rPr>
                <a:t>valore</a:t>
              </a:r>
              <a:r>
                <a:rPr lang="en-US" sz="2000" dirty="0" smtClean="0">
                  <a:latin typeface="+mn-lt"/>
                </a:rPr>
                <a:t> </a:t>
              </a:r>
              <a:r>
                <a:rPr lang="en-US" sz="2000" dirty="0" err="1" smtClean="0">
                  <a:latin typeface="+mn-lt"/>
                </a:rPr>
                <a:t>della</a:t>
              </a:r>
              <a:r>
                <a:rPr lang="en-US" sz="2000" dirty="0" smtClean="0">
                  <a:latin typeface="+mn-lt"/>
                </a:rPr>
                <a:t> </a:t>
              </a:r>
              <a:r>
                <a:rPr lang="en-US" sz="2000" dirty="0" err="1" smtClean="0">
                  <a:latin typeface="+mn-lt"/>
                </a:rPr>
                <a:t>corrente</a:t>
              </a:r>
              <a:r>
                <a:rPr lang="en-US" sz="2000" dirty="0" smtClean="0">
                  <a:latin typeface="+mn-lt"/>
                </a:rPr>
                <a:t> </a:t>
              </a:r>
              <a:r>
                <a:rPr lang="en-US" sz="2000" dirty="0" err="1" smtClean="0">
                  <a:latin typeface="+mn-lt"/>
                </a:rPr>
                <a:t>che</a:t>
              </a:r>
              <a:r>
                <a:rPr lang="en-US" sz="2000" dirty="0" smtClean="0">
                  <a:latin typeface="+mn-lt"/>
                </a:rPr>
                <a:t> </a:t>
              </a:r>
              <a:r>
                <a:rPr lang="en-US" sz="2000" dirty="0" err="1" smtClean="0">
                  <a:latin typeface="+mn-lt"/>
                </a:rPr>
                <a:t>gli</a:t>
              </a:r>
              <a:r>
                <a:rPr lang="en-US" sz="2000" dirty="0" smtClean="0">
                  <a:latin typeface="+mn-lt"/>
                </a:rPr>
                <a:t> </a:t>
              </a:r>
              <a:r>
                <a:rPr lang="en-US" sz="2000" dirty="0" err="1" smtClean="0">
                  <a:latin typeface="+mn-lt"/>
                </a:rPr>
                <a:t>passa</a:t>
              </a:r>
              <a:r>
                <a:rPr lang="en-US" sz="2000" dirty="0" smtClean="0">
                  <a:latin typeface="+mn-lt"/>
                </a:rPr>
                <a:t> </a:t>
              </a:r>
              <a:r>
                <a:rPr lang="en-US" sz="2000" dirty="0" err="1" smtClean="0">
                  <a:latin typeface="+mn-lt"/>
                </a:rPr>
                <a:t>attraverso</a:t>
              </a:r>
              <a:r>
                <a:rPr lang="en-US" sz="2000" dirty="0" smtClean="0">
                  <a:latin typeface="+mn-lt"/>
                </a:rPr>
                <a:t> </a:t>
              </a:r>
              <a:r>
                <a:rPr lang="en-US" sz="2000" dirty="0" err="1" smtClean="0">
                  <a:latin typeface="+mn-lt"/>
                </a:rPr>
                <a:t>basandosi</a:t>
              </a:r>
              <a:r>
                <a:rPr lang="en-US" sz="2000" dirty="0" smtClean="0">
                  <a:latin typeface="+mn-lt"/>
                </a:rPr>
                <a:t> </a:t>
              </a:r>
              <a:r>
                <a:rPr lang="en-US" sz="2000" dirty="0" err="1" smtClean="0">
                  <a:latin typeface="+mn-lt"/>
                </a:rPr>
                <a:t>sulla</a:t>
              </a:r>
              <a:r>
                <a:rPr lang="en-US" sz="2000" dirty="0" smtClean="0">
                  <a:latin typeface="+mn-lt"/>
                </a:rPr>
                <a:t> </a:t>
              </a:r>
              <a:r>
                <a:rPr lang="en-US" sz="2000" dirty="0" err="1" smtClean="0">
                  <a:latin typeface="+mn-lt"/>
                </a:rPr>
                <a:t>luce</a:t>
              </a:r>
              <a:r>
                <a:rPr lang="en-US" sz="2000" dirty="0" smtClean="0">
                  <a:latin typeface="+mn-lt"/>
                </a:rPr>
                <a:t> </a:t>
              </a:r>
              <a:r>
                <a:rPr lang="en-US" sz="2000" dirty="0" err="1" smtClean="0">
                  <a:latin typeface="+mn-lt"/>
                </a:rPr>
                <a:t>che</a:t>
              </a:r>
              <a:r>
                <a:rPr lang="en-US" sz="2000" dirty="0" smtClean="0">
                  <a:latin typeface="+mn-lt"/>
                </a:rPr>
                <a:t> lo </a:t>
              </a:r>
              <a:r>
                <a:rPr lang="en-US" sz="2000" dirty="0" err="1" smtClean="0">
                  <a:latin typeface="+mn-lt"/>
                </a:rPr>
                <a:t>attraversa</a:t>
              </a:r>
              <a:endParaRPr lang="en-US" sz="2000" dirty="0">
                <a:latin typeface="+mn-lt"/>
              </a:endParaRPr>
            </a:p>
            <a:p>
              <a:pPr marL="269875" indent="-269875" algn="just" eaLnBrk="0" hangingPunct="0">
                <a:lnSpc>
                  <a:spcPct val="110000"/>
                </a:lnSpc>
                <a:spcBef>
                  <a:spcPts val="480"/>
                </a:spcBef>
                <a:buFont typeface="Wingdings" pitchFamily="2" charset="2"/>
                <a:buChar char="§"/>
              </a:pPr>
              <a:endParaRPr lang="en-US" sz="1600" dirty="0" smtClean="0">
                <a:latin typeface="+mn-lt"/>
              </a:endParaRPr>
            </a:p>
          </p:txBody>
        </p:sp>
        <p:pic>
          <p:nvPicPr>
            <p:cNvPr id="17" name="Imagen 16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299" y="4308940"/>
              <a:ext cx="2118059" cy="1655667"/>
            </a:xfrm>
            <a:prstGeom prst="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7554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D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3F6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rebuchet M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D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D3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65135</TotalTime>
  <Words>922</Words>
  <Application>Microsoft Office PowerPoint</Application>
  <PresentationFormat>Presentazione su schermo (4:3)</PresentationFormat>
  <Paragraphs>150</Paragraphs>
  <Slides>14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24" baseType="lpstr">
      <vt:lpstr>ＭＳ Ｐゴシック</vt:lpstr>
      <vt:lpstr>Arial</vt:lpstr>
      <vt:lpstr>Arial Narrow</vt:lpstr>
      <vt:lpstr>Book Antiqua</vt:lpstr>
      <vt:lpstr>Calibri</vt:lpstr>
      <vt:lpstr>Times New Roman</vt:lpstr>
      <vt:lpstr>Trebuchet MS</vt:lpstr>
      <vt:lpstr>Wingdings</vt:lpstr>
      <vt:lpstr>Custom Design</vt:lpstr>
      <vt:lpstr>3_Default Design</vt:lpstr>
      <vt:lpstr>Presentazione standard di PowerPoint</vt:lpstr>
      <vt:lpstr>Scopo e agenda dell’unità 5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tei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circBalance_nodither_ts500_sine_55deg_6sec</dc:title>
  <dc:creator>Michail Sfakiotakis</dc:creator>
  <cp:lastModifiedBy>Bologna Silvia</cp:lastModifiedBy>
  <cp:revision>1776</cp:revision>
  <cp:lastPrinted>2018-01-26T17:11:53Z</cp:lastPrinted>
  <dcterms:created xsi:type="dcterms:W3CDTF">2010-11-09T19:06:29Z</dcterms:created>
  <dcterms:modified xsi:type="dcterms:W3CDTF">2018-06-06T09:47:04Z</dcterms:modified>
</cp:coreProperties>
</file>