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  <p:sldMasterId id="2147483678" r:id="rId2"/>
  </p:sldMasterIdLst>
  <p:notesMasterIdLst>
    <p:notesMasterId r:id="rId21"/>
  </p:notesMasterIdLst>
  <p:handoutMasterIdLst>
    <p:handoutMasterId r:id="rId22"/>
  </p:handoutMasterIdLst>
  <p:sldIdLst>
    <p:sldId id="549" r:id="rId3"/>
    <p:sldId id="537" r:id="rId4"/>
    <p:sldId id="482" r:id="rId5"/>
    <p:sldId id="553" r:id="rId6"/>
    <p:sldId id="554" r:id="rId7"/>
    <p:sldId id="555" r:id="rId8"/>
    <p:sldId id="557" r:id="rId9"/>
    <p:sldId id="558" r:id="rId10"/>
    <p:sldId id="559" r:id="rId11"/>
    <p:sldId id="560" r:id="rId12"/>
    <p:sldId id="561" r:id="rId13"/>
    <p:sldId id="562" r:id="rId14"/>
    <p:sldId id="563" r:id="rId15"/>
    <p:sldId id="564" r:id="rId16"/>
    <p:sldId id="566" r:id="rId17"/>
    <p:sldId id="565" r:id="rId18"/>
    <p:sldId id="567" r:id="rId19"/>
    <p:sldId id="552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73">
          <p15:clr>
            <a:srgbClr val="A4A3A4"/>
          </p15:clr>
        </p15:guide>
        <p15:guide id="2" pos="3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9913"/>
    <a:srgbClr val="005777"/>
    <a:srgbClr val="BFDDB4"/>
    <a:srgbClr val="E6E6E6"/>
    <a:srgbClr val="DDD9C3"/>
    <a:srgbClr val="DDCFB2"/>
    <a:srgbClr val="FFCC99"/>
    <a:srgbClr val="FF9966"/>
    <a:srgbClr val="00669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48" autoAdjust="0"/>
    <p:restoredTop sz="93039" autoAdjust="0"/>
  </p:normalViewPr>
  <p:slideViewPr>
    <p:cSldViewPr snapToGrid="0">
      <p:cViewPr varScale="1">
        <p:scale>
          <a:sx n="65" d="100"/>
          <a:sy n="65" d="100"/>
        </p:scale>
        <p:origin x="1662" y="78"/>
      </p:cViewPr>
      <p:guideLst>
        <p:guide orient="horz" pos="773"/>
        <p:guide pos="3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53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17ADA-1638-0643-890A-87F56AED39E9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E7830-05BA-0F48-BBED-6CDD62CC991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6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BE53219-3A05-3D4B-895A-3050F53C435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02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57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02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49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40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314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435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442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37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29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00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15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16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91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40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55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73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480-73E2-41E9-8038-AB1D1AC0B473}" type="datetime1">
              <a:rPr lang="el-GR" smtClean="0"/>
              <a:t>5/6/2018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510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4110-ADAF-4F03-80B9-170642E5484D}" type="datetime1">
              <a:rPr lang="el-GR" smtClean="0"/>
              <a:t>5/6/2018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36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80D3-900E-422F-9FAD-55CC391E966A}" type="datetime1">
              <a:rPr lang="el-GR" smtClean="0"/>
              <a:t>5/6/2018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035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5" name="Θέση αριθμού διαφάνειας 5">
            <a:extLst>
              <a:ext uri="{FF2B5EF4-FFF2-40B4-BE49-F238E27FC236}">
                <a16:creationId xmlns="" xmlns:a16="http://schemas.microsoft.com/office/drawing/2014/main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74735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  <p:sp>
        <p:nvSpPr>
          <p:cNvPr id="8" name="Θέση αριθμού διαφάνειας 5">
            <a:extLst>
              <a:ext uri="{FF2B5EF4-FFF2-40B4-BE49-F238E27FC236}">
                <a16:creationId xmlns="" xmlns:a16="http://schemas.microsoft.com/office/drawing/2014/main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4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597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9233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748699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3944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6356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939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6169-1127-4362-8540-AC4E97E8AA5C}" type="datetime1">
              <a:rPr lang="el-GR" smtClean="0"/>
              <a:t>5/6/2018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4630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6625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323630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490013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2264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988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6CCA-63C4-4CF9-AE39-DAD6F533A7F9}" type="datetime1">
              <a:rPr lang="el-GR" smtClean="0"/>
              <a:t>5/6/2018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892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574A-DA73-4F45-A5DB-BD9EAE214494}" type="datetime1">
              <a:rPr lang="el-GR" smtClean="0"/>
              <a:t>5/6/2018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919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B3C0-A42E-43C6-B463-F993698F7A97}" type="datetime1">
              <a:rPr lang="el-GR" smtClean="0"/>
              <a:t>5/6/2018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241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D79E-706B-4D49-A0E4-1F8E35DF1797}" type="datetime1">
              <a:rPr lang="el-GR" smtClean="0"/>
              <a:t>5/6/2018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8556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B233-2020-4E2E-8C15-84DAA0EF36E8}" type="datetime1">
              <a:rPr lang="el-GR" smtClean="0"/>
              <a:t>5/6/2018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863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A766-CA29-40F2-83BC-EF09261BB5FC}" type="datetime1">
              <a:rPr lang="el-GR" smtClean="0"/>
              <a:t>5/6/2018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448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54C4-4236-43A6-B912-090A3C0F9032}" type="datetime1">
              <a:rPr lang="el-GR" smtClean="0"/>
              <a:t>5/6/2018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209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E18B-A9AC-444A-8F3D-6587E3DE7D78}" type="datetime1">
              <a:rPr lang="el-GR" smtClean="0"/>
              <a:t>5/6/2018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64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53" r:id="rId12"/>
    <p:sldLayoutId id="214748366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96632" y="3174542"/>
            <a:ext cx="2174773" cy="2273625"/>
          </a:xfrm>
          <a:prstGeom prst="rect">
            <a:avLst/>
          </a:prstGeom>
        </p:spPr>
      </p:pic>
      <p:sp>
        <p:nvSpPr>
          <p:cNvPr id="603144" name="Rectangle 8"/>
          <p:cNvSpPr>
            <a:spLocks noChangeArrowheads="1"/>
          </p:cNvSpPr>
          <p:nvPr userDrawn="1"/>
        </p:nvSpPr>
        <p:spPr bwMode="auto">
          <a:xfrm>
            <a:off x="-1" y="5384800"/>
            <a:ext cx="8766770" cy="1282700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616075" eaLnBrk="0" hangingPunct="0">
              <a:lnSpc>
                <a:spcPct val="110000"/>
              </a:lnSpc>
              <a:defRPr/>
            </a:pPr>
            <a:r>
              <a:rPr lang="en-US" sz="1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TEICrete</a:t>
            </a:r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b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sz="1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Heraklion</a:t>
            </a:r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Crete, Greece</a:t>
            </a:r>
            <a:endParaRPr lang="el-G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051" name="Oval 15"/>
          <p:cNvSpPr>
            <a:spLocks noChangeArrowheads="1"/>
          </p:cNvSpPr>
          <p:nvPr userDrawn="1"/>
        </p:nvSpPr>
        <p:spPr bwMode="auto">
          <a:xfrm>
            <a:off x="101600" y="5241925"/>
            <a:ext cx="1487488" cy="1539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pic>
        <p:nvPicPr>
          <p:cNvPr id="2052" name="Picture 7"/>
          <p:cNvPicPr>
            <a:picLocks noChangeAspect="1" noChangeArrowheads="1"/>
          </p:cNvPicPr>
          <p:nvPr userDrawn="1"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6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5213350"/>
            <a:ext cx="1573212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ChangeArrowheads="1"/>
          </p:cNvSpPr>
          <p:nvPr userDrawn="1"/>
        </p:nvSpPr>
        <p:spPr bwMode="auto">
          <a:xfrm>
            <a:off x="0" y="1319213"/>
            <a:ext cx="9209088" cy="1774825"/>
          </a:xfrm>
          <a:prstGeom prst="rect">
            <a:avLst/>
          </a:prstGeom>
          <a:solidFill>
            <a:srgbClr val="80808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1800">
              <a:solidFill>
                <a:srgbClr val="000000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-3175" y="1317625"/>
            <a:ext cx="6991350" cy="77788"/>
          </a:xfrm>
          <a:prstGeom prst="rect">
            <a:avLst/>
          </a:prstGeom>
          <a:solidFill>
            <a:srgbClr val="005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l-GR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31838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175" algn="r" eaLnBrk="0" hangingPunct="0">
              <a:lnSpc>
                <a:spcPct val="110000"/>
              </a:lnSpc>
              <a:defRPr/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Technological Educational Institute of Crete</a:t>
            </a:r>
            <a:endParaRPr lang="el-GR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21" name="Rectangle 5"/>
          <p:cNvSpPr>
            <a:spLocks noChangeArrowheads="1"/>
          </p:cNvSpPr>
          <p:nvPr userDrawn="1"/>
        </p:nvSpPr>
        <p:spPr bwMode="auto">
          <a:xfrm>
            <a:off x="2505075" y="3022600"/>
            <a:ext cx="6667500" cy="777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l-GR" sz="2400" dirty="0">
              <a:solidFill>
                <a:srgbClr val="000000"/>
              </a:solidFill>
              <a:latin typeface="Times New Roman" pitchFamily="18" charset="0"/>
              <a:ea typeface="ＭＳ Ｐゴシック" pitchFamily="-111" charset="-128"/>
              <a:cs typeface="+mn-cs"/>
            </a:endParaRPr>
          </a:p>
        </p:txBody>
      </p:sp>
      <p:pic>
        <p:nvPicPr>
          <p:cNvPr id="11" name="Imagen 34"/>
          <p:cNvPicPr/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762" y="4559984"/>
            <a:ext cx="3131798" cy="681941"/>
          </a:xfrm>
          <a:prstGeom prst="rect">
            <a:avLst/>
          </a:prstGeom>
        </p:spPr>
      </p:pic>
      <p:pic>
        <p:nvPicPr>
          <p:cNvPr id="12" name="Imagen 50"/>
          <p:cNvPicPr/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405" y="5467537"/>
            <a:ext cx="3106436" cy="1117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094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9pPr>
    </p:titleStyle>
    <p:bodyStyle>
      <a:lvl1pPr marL="269875" indent="-269875" algn="l" rtl="0" eaLnBrk="0" fontAlgn="base" hangingPunct="0">
        <a:spcBef>
          <a:spcPct val="25000"/>
        </a:spcBef>
        <a:spcAft>
          <a:spcPct val="0"/>
        </a:spcAft>
        <a:buFont typeface="Wingdings" charset="0"/>
        <a:buChar char="§"/>
        <a:defRPr sz="17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27063" indent="-1778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□"/>
        <a:defRPr sz="1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charset="0"/>
        </a:defRPr>
      </a:lvl3pPr>
      <a:lvl4pPr marL="1550988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0"/>
        </a:defRPr>
      </a:lvl4pPr>
      <a:lvl5pPr marL="1978025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charset="0"/>
        </a:defRPr>
      </a:lvl5pPr>
      <a:lvl6pPr marL="24352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8924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3496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068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268018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prstClr val="white"/>
                </a:solidFill>
              </a:rPr>
              <a:t>Unità</a:t>
            </a:r>
            <a:r>
              <a:rPr lang="en-US" sz="3600" b="1" dirty="0" smtClean="0">
                <a:solidFill>
                  <a:prstClr val="white"/>
                </a:solidFill>
              </a:rPr>
              <a:t> </a:t>
            </a:r>
            <a:r>
              <a:rPr lang="en-US" sz="3600" b="1" dirty="0">
                <a:solidFill>
                  <a:prstClr val="white"/>
                </a:solidFill>
              </a:rPr>
              <a:t>4</a:t>
            </a:r>
            <a:endParaRPr lang="en-US" sz="3600" b="1" dirty="0" smtClean="0">
              <a:solidFill>
                <a:prstClr val="white"/>
              </a:solidFill>
            </a:endParaRPr>
          </a:p>
          <a:p>
            <a:pPr algn="ctr"/>
            <a:r>
              <a:rPr lang="en-US" sz="3600" dirty="0" err="1" smtClean="0">
                <a:solidFill>
                  <a:prstClr val="white"/>
                </a:solidFill>
              </a:rPr>
              <a:t>Processi</a:t>
            </a:r>
            <a:r>
              <a:rPr lang="en-US" sz="3600" dirty="0" smtClean="0">
                <a:solidFill>
                  <a:prstClr val="white"/>
                </a:solidFill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</a:rPr>
              <a:t>decisionali</a:t>
            </a:r>
            <a:r>
              <a:rPr lang="en-US" sz="3600" dirty="0" smtClean="0">
                <a:solidFill>
                  <a:prstClr val="white"/>
                </a:solidFill>
              </a:rPr>
              <a:t> e </a:t>
            </a:r>
            <a:r>
              <a:rPr lang="en-US" sz="3600" dirty="0" err="1" smtClean="0">
                <a:solidFill>
                  <a:prstClr val="white"/>
                </a:solidFill>
              </a:rPr>
              <a:t>funzioni</a:t>
            </a:r>
            <a:r>
              <a:rPr lang="en-US" sz="3600" dirty="0" smtClean="0">
                <a:solidFill>
                  <a:prstClr val="white"/>
                </a:solidFill>
              </a:rPr>
              <a:t> di </a:t>
            </a:r>
            <a:r>
              <a:rPr lang="en-US" sz="3600" dirty="0" err="1" smtClean="0">
                <a:solidFill>
                  <a:prstClr val="white"/>
                </a:solidFill>
              </a:rPr>
              <a:t>controllo</a:t>
            </a:r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36000"/>
                </a:schemeClr>
              </a:gs>
              <a:gs pos="100000">
                <a:schemeClr val="bg1">
                  <a:alpha val="0"/>
                </a:schemeClr>
              </a:gs>
              <a:gs pos="49000">
                <a:schemeClr val="tx2">
                  <a:lumMod val="20000"/>
                  <a:lumOff val="80000"/>
                  <a:alpha val="39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6816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914204"/>
            <a:ext cx="8454134" cy="318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Ø"/>
            </a:pPr>
            <a:r>
              <a:rPr lang="en-US" sz="2000" u="sng" dirty="0" smtClean="0">
                <a:latin typeface="+mn-lt"/>
              </a:rPr>
              <a:t>FUNZIONE FOR()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Questa </a:t>
            </a:r>
            <a:r>
              <a:rPr lang="en-US" sz="2000" dirty="0" err="1" smtClean="0">
                <a:latin typeface="+mn-lt"/>
              </a:rPr>
              <a:t>funzione</a:t>
            </a:r>
            <a:r>
              <a:rPr lang="en-US" sz="2000" dirty="0" smtClean="0">
                <a:latin typeface="+mn-lt"/>
              </a:rPr>
              <a:t> ci </a:t>
            </a:r>
            <a:r>
              <a:rPr lang="en-US" sz="2000" dirty="0" err="1" smtClean="0">
                <a:latin typeface="+mn-lt"/>
              </a:rPr>
              <a:t>abilita</a:t>
            </a:r>
            <a:r>
              <a:rPr lang="en-US" sz="2000" dirty="0" smtClean="0">
                <a:latin typeface="+mn-lt"/>
              </a:rPr>
              <a:t> a </a:t>
            </a:r>
            <a:r>
              <a:rPr lang="en-US" sz="2000" dirty="0" err="1" smtClean="0">
                <a:latin typeface="+mn-lt"/>
              </a:rPr>
              <a:t>creare</a:t>
            </a:r>
            <a:r>
              <a:rPr lang="en-US" sz="2000" dirty="0" smtClean="0">
                <a:latin typeface="+mn-lt"/>
              </a:rPr>
              <a:t> loop </a:t>
            </a:r>
            <a:r>
              <a:rPr lang="en-US" sz="2000" dirty="0" err="1" smtClean="0">
                <a:latin typeface="+mn-lt"/>
              </a:rPr>
              <a:t>controllati</a:t>
            </a:r>
            <a:endParaRPr lang="en-US" sz="2000" dirty="0" smtClean="0">
              <a:latin typeface="+mn-lt"/>
            </a:endParaRP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dirty="0" err="1" smtClean="0">
                <a:latin typeface="+mn-lt"/>
              </a:rPr>
              <a:t>Dichiariamo</a:t>
            </a:r>
            <a:r>
              <a:rPr lang="en-US" sz="2000" dirty="0" smtClean="0">
                <a:latin typeface="+mn-lt"/>
              </a:rPr>
              <a:t> un </a:t>
            </a:r>
            <a:r>
              <a:rPr lang="en-US" sz="2000" dirty="0" err="1" smtClean="0">
                <a:latin typeface="+mn-lt"/>
              </a:rPr>
              <a:t>valore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iniziale</a:t>
            </a:r>
            <a:endParaRPr lang="en-US" sz="2000" dirty="0" smtClean="0">
              <a:latin typeface="+mn-lt"/>
            </a:endParaRP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+mn-lt"/>
              </a:rPr>
              <a:t>La </a:t>
            </a:r>
            <a:r>
              <a:rPr lang="en-US" sz="2000" dirty="0" err="1" smtClean="0">
                <a:latin typeface="+mn-lt"/>
              </a:rPr>
              <a:t>variabile</a:t>
            </a:r>
            <a:r>
              <a:rPr lang="en-US" sz="2000" dirty="0" smtClean="0">
                <a:latin typeface="+mn-lt"/>
              </a:rPr>
              <a:t> del </a:t>
            </a:r>
            <a:r>
              <a:rPr lang="en-US" sz="2000" dirty="0" err="1" smtClean="0">
                <a:latin typeface="+mn-lt"/>
              </a:rPr>
              <a:t>valore</a:t>
            </a:r>
            <a:r>
              <a:rPr lang="en-US" sz="2000" dirty="0" smtClean="0">
                <a:latin typeface="+mn-lt"/>
              </a:rPr>
              <a:t> è </a:t>
            </a:r>
            <a:r>
              <a:rPr lang="en-US" sz="2000" dirty="0" err="1" smtClean="0">
                <a:latin typeface="+mn-lt"/>
              </a:rPr>
              <a:t>cambiata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automaticamente</a:t>
            </a:r>
            <a:endParaRPr lang="en-US" sz="2000" dirty="0" smtClean="0">
              <a:latin typeface="+mn-lt"/>
            </a:endParaRP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+mn-lt"/>
              </a:rPr>
              <a:t>Se è </a:t>
            </a:r>
            <a:r>
              <a:rPr lang="en-US" sz="2000" dirty="0" err="1" smtClean="0">
                <a:latin typeface="+mn-lt"/>
              </a:rPr>
              <a:t>vera</a:t>
            </a:r>
            <a:r>
              <a:rPr lang="en-US" sz="2000" dirty="0" smtClean="0">
                <a:latin typeface="+mn-lt"/>
              </a:rPr>
              <a:t>, </a:t>
            </a:r>
            <a:r>
              <a:rPr lang="en-US" sz="2000" dirty="0" err="1" smtClean="0">
                <a:latin typeface="+mn-lt"/>
              </a:rPr>
              <a:t>il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blocco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dell’informazione</a:t>
            </a:r>
            <a:r>
              <a:rPr lang="en-US" sz="2000" dirty="0" smtClean="0">
                <a:latin typeface="+mn-lt"/>
              </a:rPr>
              <a:t> e </a:t>
            </a:r>
            <a:r>
              <a:rPr lang="en-US" sz="2000" dirty="0" err="1" smtClean="0">
                <a:latin typeface="+mn-lt"/>
              </a:rPr>
              <a:t>l’increment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vengono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eseguiti</a:t>
            </a:r>
            <a:r>
              <a:rPr lang="en-US" sz="2000" dirty="0" smtClean="0">
                <a:latin typeface="+mn-lt"/>
              </a:rPr>
              <a:t> e la </a:t>
            </a:r>
            <a:r>
              <a:rPr lang="en-US" sz="2000" dirty="0" err="1" smtClean="0">
                <a:latin typeface="+mn-lt"/>
              </a:rPr>
              <a:t>condizione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viene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verificata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nuovamente</a:t>
            </a:r>
            <a:endParaRPr lang="en-US" sz="2000" dirty="0" smtClean="0">
              <a:latin typeface="+mn-lt"/>
            </a:endParaRP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dirty="0" err="1" smtClean="0">
                <a:latin typeface="+mn-lt"/>
              </a:rPr>
              <a:t>Quando</a:t>
            </a:r>
            <a:r>
              <a:rPr lang="en-US" sz="2000" dirty="0" smtClean="0">
                <a:latin typeface="+mn-lt"/>
              </a:rPr>
              <a:t> la </a:t>
            </a:r>
            <a:r>
              <a:rPr lang="en-US" sz="2000" dirty="0" err="1" smtClean="0">
                <a:latin typeface="+mn-lt"/>
              </a:rPr>
              <a:t>condizione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diventa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falsa</a:t>
            </a:r>
            <a:r>
              <a:rPr lang="en-US" sz="2000" dirty="0" smtClean="0">
                <a:latin typeface="+mn-lt"/>
              </a:rPr>
              <a:t>, </a:t>
            </a:r>
            <a:r>
              <a:rPr lang="en-US" sz="2000" dirty="0" err="1" smtClean="0">
                <a:latin typeface="+mn-lt"/>
              </a:rPr>
              <a:t>il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loop </a:t>
            </a:r>
            <a:r>
              <a:rPr lang="en-US" sz="2000" dirty="0" err="1" smtClean="0">
                <a:latin typeface="+mn-lt"/>
              </a:rPr>
              <a:t>termina</a:t>
            </a:r>
            <a:endParaRPr lang="en-US" sz="2000" dirty="0">
              <a:latin typeface="+mn-lt"/>
            </a:endParaRP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10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FUNZIONE DI CONTROLLO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10</a:t>
            </a:fld>
            <a:endParaRPr lang="el-GR" sz="1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2566" y="3681932"/>
            <a:ext cx="2305874" cy="280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30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690960"/>
            <a:ext cx="8454134" cy="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Ø"/>
            </a:pPr>
            <a:r>
              <a:rPr lang="en-US" sz="2000" u="sng" dirty="0" smtClean="0">
                <a:latin typeface="+mn-lt"/>
              </a:rPr>
              <a:t>FUNZIONE FOR()</a:t>
            </a:r>
            <a:endParaRPr lang="en-US" sz="2000" u="sng" dirty="0" smtClean="0">
              <a:latin typeface="+mn-lt"/>
            </a:endParaRPr>
          </a:p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u="sng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11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FUNZIONE DI CONTROLLO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68909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11</a:t>
            </a:fld>
            <a:endParaRPr lang="el-GR" sz="1000" dirty="0"/>
          </a:p>
        </p:txBody>
      </p:sp>
      <p:sp>
        <p:nvSpPr>
          <p:cNvPr id="5" name="Rectángulo 4"/>
          <p:cNvSpPr/>
          <p:nvPr/>
        </p:nvSpPr>
        <p:spPr>
          <a:xfrm>
            <a:off x="232666" y="1191669"/>
            <a:ext cx="10042071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+mn-lt"/>
              </a:rPr>
              <a:t>for(</a:t>
            </a:r>
            <a:r>
              <a:rPr lang="en-US" b="1" dirty="0" err="1">
                <a:latin typeface="+mn-lt"/>
              </a:rPr>
              <a:t>initialization,condition,increment</a:t>
            </a:r>
            <a:r>
              <a:rPr lang="en-US" b="1" dirty="0">
                <a:latin typeface="+mn-lt"/>
              </a:rPr>
              <a:t>) </a:t>
            </a:r>
          </a:p>
          <a:p>
            <a:r>
              <a:rPr lang="en-US" b="1" dirty="0">
                <a:latin typeface="+mn-lt"/>
              </a:rPr>
              <a:t>{   </a:t>
            </a:r>
          </a:p>
          <a:p>
            <a:r>
              <a:rPr lang="en-US" b="1" dirty="0">
                <a:latin typeface="+mn-lt"/>
              </a:rPr>
              <a:t>….   </a:t>
            </a:r>
          </a:p>
          <a:p>
            <a:r>
              <a:rPr lang="en-US" b="1" dirty="0">
                <a:latin typeface="+mn-lt"/>
              </a:rPr>
              <a:t>…. </a:t>
            </a:r>
          </a:p>
          <a:p>
            <a:r>
              <a:rPr lang="en-US" b="1" dirty="0">
                <a:latin typeface="+mn-lt"/>
              </a:rPr>
              <a:t>} </a:t>
            </a:r>
          </a:p>
          <a:p>
            <a:r>
              <a:rPr lang="en-US" i="1" dirty="0">
                <a:latin typeface="+mn-lt"/>
              </a:rPr>
              <a:t>initialization: </a:t>
            </a:r>
            <a:r>
              <a:rPr lang="en-US" i="1" dirty="0" smtClean="0">
                <a:latin typeface="+mn-lt"/>
              </a:rPr>
              <a:t> 	</a:t>
            </a:r>
            <a:r>
              <a:rPr lang="en-US" dirty="0" err="1" smtClean="0">
                <a:latin typeface="+mn-lt"/>
              </a:rPr>
              <a:t>rende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possibile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stabilire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valore</a:t>
            </a:r>
            <a:r>
              <a:rPr lang="en-US" dirty="0" smtClean="0">
                <a:latin typeface="+mn-lt"/>
              </a:rPr>
              <a:t> di </a:t>
            </a:r>
            <a:r>
              <a:rPr lang="en-US" dirty="0" err="1" smtClean="0">
                <a:latin typeface="+mn-lt"/>
              </a:rPr>
              <a:t>una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variabile</a:t>
            </a:r>
            <a:endParaRPr lang="en-US" dirty="0">
              <a:latin typeface="+mn-lt"/>
            </a:endParaRPr>
          </a:p>
          <a:p>
            <a:r>
              <a:rPr lang="en-US" i="1" dirty="0">
                <a:latin typeface="+mn-lt"/>
              </a:rPr>
              <a:t>condition: </a:t>
            </a:r>
            <a:r>
              <a:rPr lang="en-US" i="1" dirty="0" smtClean="0">
                <a:latin typeface="+mn-lt"/>
              </a:rPr>
              <a:t>	</a:t>
            </a:r>
            <a:r>
              <a:rPr lang="en-US" dirty="0" smtClean="0">
                <a:latin typeface="+mn-lt"/>
              </a:rPr>
              <a:t>è la </a:t>
            </a:r>
            <a:r>
              <a:rPr lang="en-US" dirty="0" err="1" smtClean="0">
                <a:latin typeface="+mn-lt"/>
              </a:rPr>
              <a:t>condizione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che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viene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testata</a:t>
            </a:r>
            <a:endParaRPr lang="en-US" dirty="0" smtClean="0">
              <a:latin typeface="+mn-lt"/>
            </a:endParaRPr>
          </a:p>
          <a:p>
            <a:r>
              <a:rPr lang="en-US" i="1" dirty="0">
                <a:latin typeface="+mn-lt"/>
              </a:rPr>
              <a:t>increment: </a:t>
            </a:r>
            <a:r>
              <a:rPr lang="en-US" i="1" dirty="0" smtClean="0">
                <a:latin typeface="+mn-lt"/>
              </a:rPr>
              <a:t>	</a:t>
            </a:r>
            <a:r>
              <a:rPr lang="en-US" dirty="0" err="1" smtClean="0">
                <a:latin typeface="+mn-lt"/>
              </a:rPr>
              <a:t>rende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possibile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cambiamento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della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variabile</a:t>
            </a:r>
            <a:endParaRPr lang="en-US" dirty="0" smtClean="0">
              <a:latin typeface="+mn-lt"/>
            </a:endParaRPr>
          </a:p>
          <a:p>
            <a:r>
              <a:rPr lang="en-US" i="1" dirty="0" smtClean="0">
                <a:latin typeface="+mn-lt"/>
              </a:rPr>
              <a:t>curly </a:t>
            </a:r>
            <a:r>
              <a:rPr lang="en-US" i="1" dirty="0">
                <a:latin typeface="+mn-lt"/>
              </a:rPr>
              <a:t>braces</a:t>
            </a:r>
            <a:r>
              <a:rPr lang="en-US" i="1" dirty="0" smtClean="0">
                <a:latin typeface="+mn-lt"/>
              </a:rPr>
              <a:t>:</a:t>
            </a:r>
            <a:r>
              <a:rPr lang="en-US" dirty="0" smtClean="0">
                <a:latin typeface="+mn-lt"/>
              </a:rPr>
              <a:t>	</a:t>
            </a:r>
            <a:r>
              <a:rPr lang="en-US" dirty="0" err="1" smtClean="0">
                <a:latin typeface="+mn-lt"/>
              </a:rPr>
              <a:t>possono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sembrare</a:t>
            </a:r>
            <a:r>
              <a:rPr lang="en-US" dirty="0" smtClean="0">
                <a:latin typeface="+mn-lt"/>
              </a:rPr>
              <a:t> come due </a:t>
            </a:r>
            <a:r>
              <a:rPr lang="en-US" dirty="0" err="1" smtClean="0">
                <a:latin typeface="+mn-lt"/>
              </a:rPr>
              <a:t>fette</a:t>
            </a:r>
            <a:r>
              <a:rPr lang="en-US" dirty="0" smtClean="0">
                <a:latin typeface="+mn-lt"/>
              </a:rPr>
              <a:t> di pane di un </a:t>
            </a:r>
            <a:r>
              <a:rPr lang="en-US" dirty="0" err="1" smtClean="0">
                <a:latin typeface="+mn-lt"/>
              </a:rPr>
              <a:t>panino</a:t>
            </a:r>
            <a:endParaRPr lang="en-US" dirty="0" smtClean="0">
              <a:latin typeface="+mn-lt"/>
            </a:endParaRPr>
          </a:p>
          <a:p>
            <a:pPr algn="ctr"/>
            <a:r>
              <a:rPr lang="en-US" sz="2000" b="1" dirty="0" smtClean="0">
                <a:latin typeface="+mn-lt"/>
              </a:rPr>
              <a:t>ESEMPIO: </a:t>
            </a:r>
          </a:p>
          <a:p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for </a:t>
            </a:r>
            <a:r>
              <a:rPr lang="en-US" sz="1600" dirty="0">
                <a:latin typeface="+mn-lt"/>
              </a:rPr>
              <a:t>(</a:t>
            </a:r>
            <a:r>
              <a:rPr lang="en-US" sz="1600" dirty="0" err="1">
                <a:latin typeface="+mn-lt"/>
              </a:rPr>
              <a:t>int</a:t>
            </a:r>
            <a:r>
              <a:rPr lang="en-US" sz="1600" dirty="0">
                <a:latin typeface="+mn-lt"/>
              </a:rPr>
              <a:t> N = 1; N &lt; 5; N=N+1) 		</a:t>
            </a:r>
            <a:r>
              <a:rPr lang="en-US" sz="1600" dirty="0" smtClean="0">
                <a:latin typeface="+mn-lt"/>
              </a:rPr>
              <a:t>//</a:t>
            </a:r>
            <a:r>
              <a:rPr lang="en-US" sz="1600" dirty="0" err="1" smtClean="0">
                <a:latin typeface="+mn-lt"/>
              </a:rPr>
              <a:t>Stabilisce</a:t>
            </a:r>
            <a:r>
              <a:rPr lang="en-US" sz="1600" dirty="0" smtClean="0">
                <a:latin typeface="+mn-lt"/>
              </a:rPr>
              <a:t> le </a:t>
            </a:r>
            <a:r>
              <a:rPr lang="en-US" sz="1600" dirty="0" err="1" smtClean="0">
                <a:latin typeface="+mn-lt"/>
              </a:rPr>
              <a:t>condizioni</a:t>
            </a:r>
            <a:r>
              <a:rPr lang="en-US" sz="1600" dirty="0" smtClean="0">
                <a:latin typeface="+mn-lt"/>
              </a:rPr>
              <a:t> di loop</a:t>
            </a:r>
            <a:endParaRPr lang="en-US" sz="1600" dirty="0">
              <a:latin typeface="+mn-lt"/>
            </a:endParaRPr>
          </a:p>
          <a:p>
            <a:r>
              <a:rPr lang="en-US" sz="1600" dirty="0">
                <a:latin typeface="+mn-lt"/>
              </a:rPr>
              <a:t>{    </a:t>
            </a:r>
          </a:p>
          <a:p>
            <a:r>
              <a:rPr lang="en-US" sz="1600" dirty="0" err="1">
                <a:latin typeface="+mn-lt"/>
              </a:rPr>
              <a:t>digitalWrite</a:t>
            </a:r>
            <a:r>
              <a:rPr lang="en-US" sz="1600" dirty="0">
                <a:latin typeface="+mn-lt"/>
              </a:rPr>
              <a:t>(6,HIGH);  			</a:t>
            </a:r>
            <a:r>
              <a:rPr lang="en-US" sz="1600" dirty="0" smtClean="0">
                <a:latin typeface="+mn-lt"/>
              </a:rPr>
              <a:t>//</a:t>
            </a:r>
            <a:r>
              <a:rPr lang="en-US" sz="1600" dirty="0" err="1" smtClean="0">
                <a:latin typeface="+mn-lt"/>
              </a:rPr>
              <a:t>Abilita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il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pin 6    </a:t>
            </a:r>
          </a:p>
          <a:p>
            <a:r>
              <a:rPr lang="en-US" sz="1600" dirty="0">
                <a:latin typeface="+mn-lt"/>
              </a:rPr>
              <a:t>delay (150);    			</a:t>
            </a:r>
            <a:r>
              <a:rPr lang="en-US" sz="1600" dirty="0" smtClean="0">
                <a:latin typeface="+mn-lt"/>
              </a:rPr>
              <a:t>//</a:t>
            </a:r>
            <a:r>
              <a:rPr lang="en-US" sz="1600" dirty="0" err="1" smtClean="0">
                <a:latin typeface="+mn-lt"/>
              </a:rPr>
              <a:t>Mette</a:t>
            </a:r>
            <a:r>
              <a:rPr lang="en-US" sz="1600" dirty="0" smtClean="0">
                <a:latin typeface="+mn-lt"/>
              </a:rPr>
              <a:t> in </a:t>
            </a:r>
            <a:r>
              <a:rPr lang="en-US" sz="1600" dirty="0" err="1" smtClean="0">
                <a:latin typeface="+mn-lt"/>
              </a:rPr>
              <a:t>pausa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il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programma</a:t>
            </a:r>
            <a:r>
              <a:rPr lang="en-US" sz="1600" dirty="0" smtClean="0">
                <a:latin typeface="+mn-lt"/>
              </a:rPr>
              <a:t> per 0.15</a:t>
            </a:r>
            <a:r>
              <a:rPr lang="en-US" sz="1600" dirty="0">
                <a:latin typeface="+mn-lt"/>
              </a:rPr>
              <a:t>”    </a:t>
            </a:r>
          </a:p>
          <a:p>
            <a:r>
              <a:rPr lang="en-US" sz="1600" dirty="0" err="1">
                <a:latin typeface="+mn-lt"/>
              </a:rPr>
              <a:t>digitalWrite</a:t>
            </a:r>
            <a:r>
              <a:rPr lang="en-US" sz="1600" dirty="0">
                <a:latin typeface="+mn-lt"/>
              </a:rPr>
              <a:t>(6,LOW);   			//</a:t>
            </a:r>
            <a:r>
              <a:rPr lang="en-US" sz="1600" dirty="0" err="1" smtClean="0">
                <a:latin typeface="+mn-lt"/>
              </a:rPr>
              <a:t>Disabilita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il</a:t>
            </a:r>
            <a:r>
              <a:rPr lang="en-US" sz="1600" dirty="0" smtClean="0">
                <a:latin typeface="+mn-lt"/>
              </a:rPr>
              <a:t> pin </a:t>
            </a:r>
            <a:r>
              <a:rPr lang="en-US" sz="1600" dirty="0">
                <a:latin typeface="+mn-lt"/>
              </a:rPr>
              <a:t>6    </a:t>
            </a:r>
          </a:p>
          <a:p>
            <a:r>
              <a:rPr lang="en-US" sz="1600" dirty="0">
                <a:latin typeface="+mn-lt"/>
              </a:rPr>
              <a:t>delay (1000);    			</a:t>
            </a:r>
            <a:r>
              <a:rPr lang="en-US" sz="1600" dirty="0" smtClean="0">
                <a:latin typeface="+mn-lt"/>
              </a:rPr>
              <a:t>//</a:t>
            </a:r>
            <a:r>
              <a:rPr lang="en-US" sz="1600" dirty="0" err="1" smtClean="0">
                <a:latin typeface="+mn-lt"/>
              </a:rPr>
              <a:t>Mette</a:t>
            </a:r>
            <a:r>
              <a:rPr lang="en-US" sz="1600" dirty="0" smtClean="0">
                <a:latin typeface="+mn-lt"/>
              </a:rPr>
              <a:t> in </a:t>
            </a:r>
            <a:r>
              <a:rPr lang="en-US" sz="1600" dirty="0" err="1" smtClean="0">
                <a:latin typeface="+mn-lt"/>
              </a:rPr>
              <a:t>pausa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il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programma</a:t>
            </a:r>
            <a:r>
              <a:rPr lang="en-US" sz="1600" dirty="0" smtClean="0">
                <a:latin typeface="+mn-lt"/>
              </a:rPr>
              <a:t> per </a:t>
            </a:r>
            <a:r>
              <a:rPr lang="en-US" sz="1600" dirty="0">
                <a:latin typeface="+mn-lt"/>
              </a:rPr>
              <a:t>1” </a:t>
            </a:r>
          </a:p>
          <a:p>
            <a:r>
              <a:rPr lang="en-US" sz="1600" dirty="0">
                <a:latin typeface="+mn-lt"/>
              </a:rPr>
              <a:t>} </a:t>
            </a:r>
          </a:p>
          <a:p>
            <a:r>
              <a:rPr lang="en-US" sz="1600" dirty="0">
                <a:latin typeface="+mn-lt"/>
              </a:rPr>
              <a:t>….      				</a:t>
            </a:r>
            <a:r>
              <a:rPr lang="en-US" sz="1600" dirty="0" smtClean="0">
                <a:latin typeface="+mn-lt"/>
              </a:rPr>
              <a:t>//Continua ad </a:t>
            </a:r>
            <a:r>
              <a:rPr lang="en-US" sz="1600" dirty="0" err="1" smtClean="0">
                <a:latin typeface="+mn-lt"/>
              </a:rPr>
              <a:t>eseguire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il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programma</a:t>
            </a:r>
            <a:endParaRPr lang="en-US" sz="1600" dirty="0">
              <a:latin typeface="+mn-lt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32666" y="4267200"/>
            <a:ext cx="8609386" cy="2089149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383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914204"/>
            <a:ext cx="8454134" cy="616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Ø"/>
            </a:pPr>
            <a:r>
              <a:rPr lang="en-US" sz="2000" u="sng" dirty="0" smtClean="0">
                <a:latin typeface="+mn-lt"/>
              </a:rPr>
              <a:t>FUNZIONE WHILE()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I loop while </a:t>
            </a:r>
            <a:r>
              <a:rPr lang="en-US" sz="2000" dirty="0" err="1" smtClean="0">
                <a:latin typeface="+mn-lt"/>
              </a:rPr>
              <a:t>sono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una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variazione</a:t>
            </a:r>
            <a:r>
              <a:rPr lang="en-US" sz="2000" dirty="0" smtClean="0">
                <a:latin typeface="+mn-lt"/>
              </a:rPr>
              <a:t>  </a:t>
            </a:r>
            <a:r>
              <a:rPr lang="en-US" sz="2000" dirty="0" err="1" smtClean="0">
                <a:latin typeface="+mn-lt"/>
              </a:rPr>
              <a:t>della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funzione</a:t>
            </a:r>
            <a:r>
              <a:rPr lang="en-US" sz="2000" dirty="0" smtClean="0">
                <a:latin typeface="+mn-lt"/>
              </a:rPr>
              <a:t> for() 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+mn-lt"/>
              </a:rPr>
              <a:t>Sono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anche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usati</a:t>
            </a:r>
            <a:r>
              <a:rPr lang="en-US" sz="2000" dirty="0" smtClean="0">
                <a:latin typeface="+mn-lt"/>
              </a:rPr>
              <a:t> per loop </a:t>
            </a:r>
            <a:r>
              <a:rPr lang="en-US" sz="2000" dirty="0" err="1" smtClean="0">
                <a:latin typeface="+mn-lt"/>
              </a:rPr>
              <a:t>quando</a:t>
            </a:r>
            <a:r>
              <a:rPr lang="en-US" sz="2000" dirty="0" smtClean="0">
                <a:latin typeface="+mn-lt"/>
              </a:rPr>
              <a:t> un </a:t>
            </a:r>
            <a:r>
              <a:rPr lang="en-US" sz="2000" dirty="0" err="1" smtClean="0">
                <a:latin typeface="+mn-lt"/>
              </a:rPr>
              <a:t>gruppo</a:t>
            </a:r>
            <a:r>
              <a:rPr lang="en-US" sz="2000" dirty="0" smtClean="0">
                <a:latin typeface="+mn-lt"/>
              </a:rPr>
              <a:t> di </a:t>
            </a:r>
            <a:r>
              <a:rPr lang="en-US" sz="2000" dirty="0" err="1" smtClean="0">
                <a:latin typeface="+mn-lt"/>
              </a:rPr>
              <a:t>funzioni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sono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eseguite</a:t>
            </a:r>
            <a:r>
              <a:rPr lang="en-US" sz="2000" dirty="0" smtClean="0">
                <a:latin typeface="+mn-lt"/>
              </a:rPr>
              <a:t> un </a:t>
            </a:r>
            <a:r>
              <a:rPr lang="en-US" sz="2000" dirty="0" err="1" smtClean="0">
                <a:latin typeface="+mn-lt"/>
              </a:rPr>
              <a:t>certo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numero</a:t>
            </a:r>
            <a:r>
              <a:rPr lang="en-US" sz="2000" dirty="0" smtClean="0">
                <a:latin typeface="+mn-lt"/>
              </a:rPr>
              <a:t> di volte</a:t>
            </a: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 smtClean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dirty="0">
                <a:latin typeface="+mn-lt"/>
              </a:rPr>
              <a:t>while(condition) </a:t>
            </a: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dirty="0">
                <a:latin typeface="+mn-lt"/>
              </a:rPr>
              <a:t>{   </a:t>
            </a: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dirty="0">
                <a:latin typeface="+mn-lt"/>
              </a:rPr>
              <a:t>….   </a:t>
            </a: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dirty="0">
                <a:latin typeface="+mn-lt"/>
              </a:rPr>
              <a:t>…. </a:t>
            </a: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dirty="0">
                <a:latin typeface="+mn-lt"/>
              </a:rPr>
              <a:t>} </a:t>
            </a: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i="1" dirty="0">
                <a:latin typeface="+mn-lt"/>
              </a:rPr>
              <a:t>condition: </a:t>
            </a:r>
            <a:r>
              <a:rPr lang="en-US" sz="2000" dirty="0" smtClean="0">
                <a:latin typeface="+mn-lt"/>
              </a:rPr>
              <a:t>	</a:t>
            </a:r>
            <a:r>
              <a:rPr lang="en-US" dirty="0" err="1">
                <a:latin typeface="+mn-lt"/>
              </a:rPr>
              <a:t>questa</a:t>
            </a:r>
            <a:r>
              <a:rPr lang="en-US" dirty="0">
                <a:latin typeface="+mn-lt"/>
              </a:rPr>
              <a:t> è </a:t>
            </a:r>
            <a:r>
              <a:rPr lang="en-US" dirty="0" err="1">
                <a:latin typeface="+mn-lt"/>
              </a:rPr>
              <a:t>l’espressione</a:t>
            </a:r>
            <a:r>
              <a:rPr lang="en-US" dirty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condizionale</a:t>
            </a:r>
            <a:r>
              <a:rPr lang="en-US" dirty="0" smtClean="0">
                <a:latin typeface="+mn-lt"/>
              </a:rPr>
              <a:t>. </a:t>
            </a:r>
            <a:r>
              <a:rPr lang="en-US" dirty="0" err="1" smtClean="0">
                <a:latin typeface="+mn-lt"/>
              </a:rPr>
              <a:t>Continuerà</a:t>
            </a:r>
            <a:r>
              <a:rPr lang="en-US" dirty="0" smtClean="0">
                <a:latin typeface="+mn-lt"/>
              </a:rPr>
              <a:t> a </a:t>
            </a:r>
            <a:r>
              <a:rPr lang="en-US" dirty="0" err="1" smtClean="0">
                <a:latin typeface="+mn-lt"/>
              </a:rPr>
              <a:t>girare</a:t>
            </a:r>
            <a:r>
              <a:rPr lang="en-US" dirty="0" smtClean="0">
                <a:latin typeface="+mn-lt"/>
              </a:rPr>
              <a:t> 				</a:t>
            </a:r>
            <a:r>
              <a:rPr lang="en-US" dirty="0" err="1" smtClean="0">
                <a:latin typeface="+mn-lt"/>
              </a:rPr>
              <a:t>all’infinito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fino</a:t>
            </a:r>
            <a:r>
              <a:rPr lang="en-US" dirty="0" smtClean="0">
                <a:latin typeface="+mn-lt"/>
              </a:rPr>
              <a:t> a </a:t>
            </a:r>
            <a:r>
              <a:rPr lang="en-US" dirty="0" err="1" smtClean="0">
                <a:latin typeface="+mn-lt"/>
              </a:rPr>
              <a:t>quando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l’espressione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nelle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parentesi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graffe</a:t>
            </a:r>
            <a:r>
              <a:rPr lang="en-US" dirty="0" smtClean="0">
                <a:latin typeface="+mn-lt"/>
              </a:rPr>
              <a:t>, {}, 			</a:t>
            </a:r>
            <a:r>
              <a:rPr lang="en-US" dirty="0" err="1" smtClean="0">
                <a:latin typeface="+mn-lt"/>
              </a:rPr>
              <a:t>diventa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falsa</a:t>
            </a:r>
            <a:r>
              <a:rPr lang="en-US" dirty="0" smtClean="0">
                <a:latin typeface="+mn-lt"/>
              </a:rPr>
              <a:t>. </a:t>
            </a:r>
            <a:r>
              <a:rPr lang="en-US" dirty="0" err="1" smtClean="0">
                <a:latin typeface="+mn-lt"/>
              </a:rPr>
              <a:t>Quando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succede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il</a:t>
            </a:r>
            <a:r>
              <a:rPr lang="en-US" dirty="0" smtClean="0">
                <a:latin typeface="+mn-lt"/>
              </a:rPr>
              <a:t> loop </a:t>
            </a:r>
            <a:r>
              <a:rPr lang="en-US" dirty="0" err="1" smtClean="0">
                <a:latin typeface="+mn-lt"/>
              </a:rPr>
              <a:t>finisce</a:t>
            </a:r>
            <a:r>
              <a:rPr lang="en-US" dirty="0" smtClean="0">
                <a:latin typeface="+mn-lt"/>
              </a:rPr>
              <a:t> e </a:t>
            </a:r>
            <a:r>
              <a:rPr lang="en-US" dirty="0" err="1" smtClean="0">
                <a:latin typeface="+mn-lt"/>
              </a:rPr>
              <a:t>il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programma</a:t>
            </a:r>
            <a:r>
              <a:rPr lang="en-US" dirty="0" smtClean="0">
                <a:latin typeface="+mn-lt"/>
              </a:rPr>
              <a:t> 			continua ad </a:t>
            </a:r>
            <a:r>
              <a:rPr lang="en-US" dirty="0" err="1" smtClean="0">
                <a:latin typeface="+mn-lt"/>
              </a:rPr>
              <a:t>andare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avanti</a:t>
            </a:r>
            <a:r>
              <a:rPr lang="en-US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	 </a:t>
            </a:r>
            <a:endParaRPr lang="en-US" dirty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 smtClean="0">
              <a:latin typeface="+mn-lt"/>
            </a:endParaRP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12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FUNZIONE DI CONTROLLO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12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213991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FUNZIONE DI CONTROLLO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68909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13</a:t>
            </a:fld>
            <a:endParaRPr lang="el-GR" sz="1000" dirty="0"/>
          </a:p>
        </p:txBody>
      </p:sp>
      <p:sp>
        <p:nvSpPr>
          <p:cNvPr id="6" name="Rectángulo 5"/>
          <p:cNvSpPr/>
          <p:nvPr/>
        </p:nvSpPr>
        <p:spPr>
          <a:xfrm>
            <a:off x="232666" y="1631576"/>
            <a:ext cx="8609386" cy="478274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extBox 3"/>
          <p:cNvSpPr txBox="1"/>
          <p:nvPr/>
        </p:nvSpPr>
        <p:spPr bwMode="auto">
          <a:xfrm>
            <a:off x="344933" y="636367"/>
            <a:ext cx="8454134" cy="600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Ø"/>
            </a:pPr>
            <a:r>
              <a:rPr lang="en-US" sz="2000" u="sng" dirty="0" smtClean="0">
                <a:latin typeface="+mn-lt"/>
              </a:rPr>
              <a:t>FUNZIONE WHILE()</a:t>
            </a:r>
          </a:p>
          <a:p>
            <a:pPr lvl="1" algn="ctr" eaLnBrk="0" hangingPunct="0">
              <a:lnSpc>
                <a:spcPct val="110000"/>
              </a:lnSpc>
            </a:pPr>
            <a:r>
              <a:rPr lang="en-US" sz="2000" b="1" dirty="0" smtClean="0">
                <a:latin typeface="+mn-lt"/>
              </a:rPr>
              <a:t>ESEMPIO: </a:t>
            </a: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 smtClean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 err="1" smtClean="0">
                <a:latin typeface="+mn-lt"/>
              </a:rPr>
              <a:t>int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N = 6 while (N &gt; 0)    	</a:t>
            </a:r>
            <a:r>
              <a:rPr lang="en-US" sz="2000" dirty="0" smtClean="0">
                <a:latin typeface="+mn-lt"/>
              </a:rPr>
              <a:t>//</a:t>
            </a:r>
            <a:r>
              <a:rPr lang="en-US" sz="2000" dirty="0" err="1" smtClean="0">
                <a:latin typeface="+mn-lt"/>
              </a:rPr>
              <a:t>Mentre</a:t>
            </a:r>
            <a:r>
              <a:rPr lang="en-US" sz="2000" dirty="0" smtClean="0">
                <a:latin typeface="+mn-lt"/>
              </a:rPr>
              <a:t> N è </a:t>
            </a:r>
            <a:r>
              <a:rPr lang="en-US" sz="2000" dirty="0" err="1" smtClean="0">
                <a:latin typeface="+mn-lt"/>
              </a:rPr>
              <a:t>più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grande</a:t>
            </a:r>
            <a:r>
              <a:rPr lang="en-US" sz="2000" dirty="0" smtClean="0">
                <a:latin typeface="+mn-lt"/>
              </a:rPr>
              <a:t> di 0 </a:t>
            </a:r>
            <a:endParaRPr lang="en-US" sz="2000" dirty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>
                <a:latin typeface="+mn-lt"/>
              </a:rPr>
              <a:t>… </a:t>
            </a: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>
                <a:latin typeface="+mn-lt"/>
              </a:rPr>
              <a:t>{    </a:t>
            </a: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 err="1">
                <a:latin typeface="+mn-lt"/>
              </a:rPr>
              <a:t>digitalWrite</a:t>
            </a:r>
            <a:r>
              <a:rPr lang="en-US" sz="2000" dirty="0">
                <a:latin typeface="+mn-lt"/>
              </a:rPr>
              <a:t>(6,HIGH);  		</a:t>
            </a:r>
            <a:r>
              <a:rPr lang="en-US" sz="2000" dirty="0" smtClean="0">
                <a:latin typeface="+mn-lt"/>
              </a:rPr>
              <a:t>//</a:t>
            </a:r>
            <a:r>
              <a:rPr lang="en-US" sz="2000" dirty="0" err="1" smtClean="0">
                <a:latin typeface="+mn-lt"/>
              </a:rPr>
              <a:t>Abilita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il</a:t>
            </a:r>
            <a:r>
              <a:rPr lang="en-US" sz="2000" dirty="0" smtClean="0">
                <a:latin typeface="+mn-lt"/>
              </a:rPr>
              <a:t> pin </a:t>
            </a:r>
            <a:r>
              <a:rPr lang="en-US" sz="2000" dirty="0">
                <a:latin typeface="+mn-lt"/>
              </a:rPr>
              <a:t>6    </a:t>
            </a: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>
                <a:latin typeface="+mn-lt"/>
              </a:rPr>
              <a:t>delay (150);    		</a:t>
            </a:r>
            <a:r>
              <a:rPr lang="en-US" sz="2000" dirty="0" smtClean="0">
                <a:latin typeface="+mn-lt"/>
              </a:rPr>
              <a:t>//</a:t>
            </a:r>
            <a:r>
              <a:rPr lang="en-US" sz="2000" dirty="0" err="1" smtClean="0">
                <a:latin typeface="+mn-lt"/>
              </a:rPr>
              <a:t>Mette</a:t>
            </a:r>
            <a:r>
              <a:rPr lang="en-US" sz="2000" dirty="0" smtClean="0">
                <a:latin typeface="+mn-lt"/>
              </a:rPr>
              <a:t> in </a:t>
            </a:r>
            <a:r>
              <a:rPr lang="en-US" sz="2000" dirty="0" err="1" smtClean="0">
                <a:latin typeface="+mn-lt"/>
              </a:rPr>
              <a:t>pausa</a:t>
            </a:r>
            <a:r>
              <a:rPr lang="en-US" sz="2000" dirty="0" smtClean="0">
                <a:latin typeface="+mn-lt"/>
              </a:rPr>
              <a:t> per 0.15</a:t>
            </a:r>
            <a:r>
              <a:rPr lang="en-US" sz="2000" dirty="0">
                <a:latin typeface="+mn-lt"/>
              </a:rPr>
              <a:t>”    </a:t>
            </a: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 err="1">
                <a:latin typeface="+mn-lt"/>
              </a:rPr>
              <a:t>digitalWrite</a:t>
            </a:r>
            <a:r>
              <a:rPr lang="en-US" sz="2000" dirty="0">
                <a:latin typeface="+mn-lt"/>
              </a:rPr>
              <a:t>(6,LOW);   	</a:t>
            </a:r>
            <a:r>
              <a:rPr lang="en-US" sz="2000" dirty="0" smtClean="0">
                <a:latin typeface="+mn-lt"/>
              </a:rPr>
              <a:t>//</a:t>
            </a:r>
            <a:r>
              <a:rPr lang="en-US" sz="2000" dirty="0" err="1" smtClean="0">
                <a:latin typeface="+mn-lt"/>
              </a:rPr>
              <a:t>Disabilita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il</a:t>
            </a:r>
            <a:r>
              <a:rPr lang="en-US" sz="2000" dirty="0" smtClean="0">
                <a:latin typeface="+mn-lt"/>
              </a:rPr>
              <a:t> pin </a:t>
            </a:r>
            <a:r>
              <a:rPr lang="en-US" sz="2000" dirty="0">
                <a:latin typeface="+mn-lt"/>
              </a:rPr>
              <a:t>6    </a:t>
            </a: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>
                <a:latin typeface="+mn-lt"/>
              </a:rPr>
              <a:t>delay (1000);    		</a:t>
            </a:r>
            <a:r>
              <a:rPr lang="en-US" sz="2000" dirty="0" smtClean="0">
                <a:latin typeface="+mn-lt"/>
              </a:rPr>
              <a:t>//</a:t>
            </a:r>
            <a:r>
              <a:rPr lang="en-US" sz="2000" dirty="0" err="1" smtClean="0">
                <a:latin typeface="+mn-lt"/>
              </a:rPr>
              <a:t>Mette</a:t>
            </a:r>
            <a:r>
              <a:rPr lang="en-US" sz="2000" dirty="0" smtClean="0">
                <a:latin typeface="+mn-lt"/>
              </a:rPr>
              <a:t> in </a:t>
            </a:r>
            <a:r>
              <a:rPr lang="en-US" sz="2000" dirty="0" err="1" smtClean="0">
                <a:latin typeface="+mn-lt"/>
              </a:rPr>
              <a:t>pausa</a:t>
            </a:r>
            <a:r>
              <a:rPr lang="en-US" sz="2000" dirty="0" smtClean="0">
                <a:latin typeface="+mn-lt"/>
              </a:rPr>
              <a:t> per 1</a:t>
            </a:r>
            <a:r>
              <a:rPr lang="en-US" sz="2000" dirty="0">
                <a:latin typeface="+mn-lt"/>
              </a:rPr>
              <a:t>”    </a:t>
            </a: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>
                <a:latin typeface="+mn-lt"/>
              </a:rPr>
              <a:t>n--;     			</a:t>
            </a:r>
            <a:r>
              <a:rPr lang="en-US" sz="2000" dirty="0" smtClean="0">
                <a:latin typeface="+mn-lt"/>
              </a:rPr>
              <a:t>//Il </a:t>
            </a:r>
            <a:r>
              <a:rPr lang="en-US" sz="2000" dirty="0" err="1" smtClean="0">
                <a:latin typeface="+mn-lt"/>
              </a:rPr>
              <a:t>valore</a:t>
            </a:r>
            <a:r>
              <a:rPr lang="en-US" sz="2000" dirty="0" smtClean="0">
                <a:latin typeface="+mn-lt"/>
              </a:rPr>
              <a:t> successive di N </a:t>
            </a:r>
            <a:r>
              <a:rPr lang="en-US" sz="2000" dirty="0">
                <a:latin typeface="+mn-lt"/>
              </a:rPr>
              <a:t>( N = N – 1) </a:t>
            </a: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>
                <a:latin typeface="+mn-lt"/>
              </a:rPr>
              <a:t>} </a:t>
            </a: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>
                <a:latin typeface="+mn-lt"/>
              </a:rPr>
              <a:t>…. </a:t>
            </a: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>
                <a:latin typeface="+mn-lt"/>
              </a:rPr>
              <a:t>….      			</a:t>
            </a:r>
            <a:r>
              <a:rPr lang="en-US" sz="2000" dirty="0" smtClean="0">
                <a:latin typeface="+mn-lt"/>
              </a:rPr>
              <a:t>//Continua </a:t>
            </a:r>
            <a:r>
              <a:rPr lang="en-US" sz="2000" dirty="0" err="1" smtClean="0">
                <a:latin typeface="+mn-lt"/>
              </a:rPr>
              <a:t>l’esecuzione</a:t>
            </a:r>
            <a:r>
              <a:rPr lang="en-US" sz="2000" dirty="0" smtClean="0">
                <a:latin typeface="+mn-lt"/>
              </a:rPr>
              <a:t> del </a:t>
            </a:r>
            <a:r>
              <a:rPr lang="en-US" sz="2000" dirty="0" err="1" smtClean="0">
                <a:latin typeface="+mn-lt"/>
              </a:rPr>
              <a:t>programma</a:t>
            </a:r>
            <a:endParaRPr lang="en-US" sz="2000" dirty="0" smtClean="0">
              <a:latin typeface="+mn-lt"/>
            </a:endParaRP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7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914204"/>
            <a:ext cx="8454134" cy="305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Questa </a:t>
            </a:r>
            <a:r>
              <a:rPr lang="en-US" sz="2000" dirty="0" err="1" smtClean="0">
                <a:latin typeface="+mn-lt"/>
              </a:rPr>
              <a:t>funzione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permette</a:t>
            </a:r>
            <a:r>
              <a:rPr lang="en-US" sz="2000" dirty="0" smtClean="0">
                <a:latin typeface="+mn-lt"/>
              </a:rPr>
              <a:t> di </a:t>
            </a:r>
            <a:r>
              <a:rPr lang="en-US" sz="2000" dirty="0" err="1" smtClean="0">
                <a:latin typeface="+mn-lt"/>
              </a:rPr>
              <a:t>scegliere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tra</a:t>
            </a:r>
            <a:r>
              <a:rPr lang="en-US" sz="2000" dirty="0" smtClean="0">
                <a:latin typeface="+mn-lt"/>
              </a:rPr>
              <a:t> diverse vie di </a:t>
            </a:r>
            <a:r>
              <a:rPr lang="en-US" sz="2000" dirty="0" err="1" smtClean="0">
                <a:latin typeface="+mn-lt"/>
              </a:rPr>
              <a:t>esecuzione</a:t>
            </a:r>
            <a:r>
              <a:rPr lang="en-US" sz="2000" dirty="0" smtClean="0">
                <a:latin typeface="+mn-lt"/>
              </a:rPr>
              <a:t> di </a:t>
            </a:r>
            <a:r>
              <a:rPr lang="en-US" sz="2000" dirty="0" err="1" smtClean="0">
                <a:latin typeface="+mn-lt"/>
              </a:rPr>
              <a:t>diversi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gruppi</a:t>
            </a:r>
            <a:r>
              <a:rPr lang="en-US" sz="2000" dirty="0" smtClean="0">
                <a:latin typeface="+mn-lt"/>
              </a:rPr>
              <a:t> di </a:t>
            </a:r>
            <a:r>
              <a:rPr lang="en-US" sz="2000" dirty="0" err="1" smtClean="0">
                <a:latin typeface="+mn-lt"/>
              </a:rPr>
              <a:t>funzioni</a:t>
            </a:r>
            <a:endParaRPr lang="en-US" sz="2000" dirty="0" smtClean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+mn-lt"/>
              </a:rPr>
              <a:t>Una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affermazione</a:t>
            </a:r>
            <a:r>
              <a:rPr lang="en-US" sz="2000" dirty="0" smtClean="0">
                <a:latin typeface="+mn-lt"/>
              </a:rPr>
              <a:t> di </a:t>
            </a:r>
            <a:r>
              <a:rPr lang="en-US" sz="2000" dirty="0" err="1" smtClean="0">
                <a:latin typeface="+mn-lt"/>
              </a:rPr>
              <a:t>scambio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compara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il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valore</a:t>
            </a:r>
            <a:r>
              <a:rPr lang="en-US" sz="2000" dirty="0" smtClean="0">
                <a:latin typeface="+mn-lt"/>
              </a:rPr>
              <a:t> di </a:t>
            </a:r>
            <a:r>
              <a:rPr lang="en-US" sz="2000" dirty="0" err="1" smtClean="0">
                <a:latin typeface="+mn-lt"/>
              </a:rPr>
              <a:t>una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variabile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ai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valori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specificati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nelle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dichiarazioni</a:t>
            </a:r>
            <a:endParaRPr lang="en-US" sz="2000" dirty="0" smtClean="0">
              <a:latin typeface="+mn-lt"/>
            </a:endParaRPr>
          </a:p>
          <a:p>
            <a:pPr lvl="1" algn="ctr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dirty="0" smtClean="0">
                <a:latin typeface="+mn-lt"/>
              </a:rPr>
              <a:t>“ Se </a:t>
            </a:r>
            <a:r>
              <a:rPr lang="en-US" sz="2000" b="1" dirty="0" err="1" smtClean="0">
                <a:latin typeface="+mn-lt"/>
              </a:rPr>
              <a:t>il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valore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della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variabile</a:t>
            </a:r>
            <a:r>
              <a:rPr lang="en-US" sz="2000" b="1" dirty="0" smtClean="0">
                <a:latin typeface="+mn-lt"/>
              </a:rPr>
              <a:t> è X </a:t>
            </a:r>
            <a:r>
              <a:rPr lang="en-US" sz="2000" b="1" dirty="0" err="1" smtClean="0">
                <a:latin typeface="+mn-lt"/>
              </a:rPr>
              <a:t>esegui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queste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funzioni</a:t>
            </a:r>
            <a:r>
              <a:rPr lang="en-US" sz="2000" b="1" dirty="0" smtClean="0">
                <a:latin typeface="+mn-lt"/>
              </a:rPr>
              <a:t>. Se </a:t>
            </a:r>
            <a:r>
              <a:rPr lang="en-US" sz="2000" b="1" dirty="0" err="1" smtClean="0">
                <a:latin typeface="+mn-lt"/>
              </a:rPr>
              <a:t>il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valore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della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variabile</a:t>
            </a:r>
            <a:r>
              <a:rPr lang="en-US" sz="2000" b="1" dirty="0" smtClean="0">
                <a:latin typeface="+mn-lt"/>
              </a:rPr>
              <a:t> è Y </a:t>
            </a:r>
            <a:r>
              <a:rPr lang="en-US" sz="2000" b="1" dirty="0" err="1" smtClean="0">
                <a:latin typeface="+mn-lt"/>
              </a:rPr>
              <a:t>esegui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queste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altre</a:t>
            </a:r>
            <a:r>
              <a:rPr lang="en-US" sz="2000" b="1" dirty="0" smtClean="0">
                <a:latin typeface="+mn-lt"/>
              </a:rPr>
              <a:t>. Se è Z </a:t>
            </a:r>
            <a:r>
              <a:rPr lang="en-US" sz="2000" b="1" dirty="0" err="1" smtClean="0">
                <a:latin typeface="+mn-lt"/>
              </a:rPr>
              <a:t>esegui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queste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altre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ecc</a:t>
            </a:r>
            <a:r>
              <a:rPr lang="en-US" sz="2000" b="1" dirty="0" smtClean="0">
                <a:latin typeface="+mn-lt"/>
              </a:rPr>
              <a:t>.…” </a:t>
            </a:r>
            <a:endParaRPr lang="en-US" sz="2000" b="1" dirty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 smtClean="0">
              <a:latin typeface="+mn-lt"/>
            </a:endParaRP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FUNZIONE SWITCH</a:t>
            </a:r>
            <a:r>
              <a:rPr lang="es-ES" dirty="0"/>
              <a:t>() / CASE 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14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166052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FUNZIONE SWITCH</a:t>
            </a:r>
            <a:r>
              <a:rPr lang="es-ES" dirty="0"/>
              <a:t>() / </a:t>
            </a:r>
            <a:r>
              <a:rPr lang="es-ES" dirty="0" smtClean="0"/>
              <a:t>CASE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15</a:t>
            </a:fld>
            <a:endParaRPr lang="el-GR" sz="1000" dirty="0"/>
          </a:p>
        </p:txBody>
      </p:sp>
      <p:sp>
        <p:nvSpPr>
          <p:cNvPr id="9" name="Rectángulo 8"/>
          <p:cNvSpPr/>
          <p:nvPr/>
        </p:nvSpPr>
        <p:spPr>
          <a:xfrm>
            <a:off x="394448" y="766855"/>
            <a:ext cx="906049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+mn-lt"/>
              </a:rPr>
              <a:t>switch(variable) </a:t>
            </a:r>
          </a:p>
          <a:p>
            <a:r>
              <a:rPr lang="en-US" b="1" dirty="0">
                <a:latin typeface="+mn-lt"/>
              </a:rPr>
              <a:t>{  </a:t>
            </a:r>
          </a:p>
          <a:p>
            <a:r>
              <a:rPr lang="en-US" b="1" dirty="0">
                <a:latin typeface="+mn-lt"/>
              </a:rPr>
              <a:t>case X:   </a:t>
            </a:r>
          </a:p>
          <a:p>
            <a:r>
              <a:rPr lang="en-US" b="1" dirty="0">
                <a:latin typeface="+mn-lt"/>
              </a:rPr>
              <a:t>….;   </a:t>
            </a:r>
          </a:p>
          <a:p>
            <a:r>
              <a:rPr lang="en-US" b="1" dirty="0">
                <a:latin typeface="+mn-lt"/>
              </a:rPr>
              <a:t>break;  </a:t>
            </a:r>
          </a:p>
          <a:p>
            <a:r>
              <a:rPr lang="en-US" b="1" dirty="0">
                <a:latin typeface="+mn-lt"/>
              </a:rPr>
              <a:t>case n:  </a:t>
            </a:r>
          </a:p>
          <a:p>
            <a:r>
              <a:rPr lang="en-US" b="1" dirty="0">
                <a:latin typeface="+mn-lt"/>
              </a:rPr>
              <a:t>….;   </a:t>
            </a:r>
          </a:p>
          <a:p>
            <a:r>
              <a:rPr lang="en-US" b="1" dirty="0">
                <a:latin typeface="+mn-lt"/>
              </a:rPr>
              <a:t>….;   </a:t>
            </a:r>
          </a:p>
          <a:p>
            <a:r>
              <a:rPr lang="en-US" b="1" dirty="0">
                <a:latin typeface="+mn-lt"/>
              </a:rPr>
              <a:t>break;  </a:t>
            </a:r>
          </a:p>
          <a:p>
            <a:r>
              <a:rPr lang="en-US" b="1" dirty="0">
                <a:latin typeface="+mn-lt"/>
              </a:rPr>
              <a:t>default:   </a:t>
            </a:r>
          </a:p>
          <a:p>
            <a:r>
              <a:rPr lang="en-US" b="1" dirty="0">
                <a:latin typeface="+mn-lt"/>
              </a:rPr>
              <a:t>….;   </a:t>
            </a:r>
          </a:p>
          <a:p>
            <a:r>
              <a:rPr lang="en-US" b="1" dirty="0">
                <a:latin typeface="+mn-lt"/>
              </a:rPr>
              <a:t>} </a:t>
            </a:r>
            <a:endParaRPr lang="en-US" b="1" dirty="0" smtClean="0">
              <a:latin typeface="+mn-lt"/>
            </a:endParaRPr>
          </a:p>
          <a:p>
            <a:endParaRPr lang="en-US" b="1" dirty="0">
              <a:latin typeface="+mn-lt"/>
            </a:endParaRPr>
          </a:p>
          <a:p>
            <a:r>
              <a:rPr lang="en-US" i="1" dirty="0">
                <a:latin typeface="+mn-lt"/>
              </a:rPr>
              <a:t>variable</a:t>
            </a:r>
            <a:r>
              <a:rPr lang="en-US" i="1" dirty="0" smtClean="0">
                <a:latin typeface="+mn-lt"/>
              </a:rPr>
              <a:t>:	 </a:t>
            </a:r>
            <a:r>
              <a:rPr lang="en-US" dirty="0" err="1" smtClean="0">
                <a:latin typeface="+mn-lt"/>
              </a:rPr>
              <a:t>questo</a:t>
            </a:r>
            <a:r>
              <a:rPr lang="en-US" dirty="0" smtClean="0">
                <a:latin typeface="+mn-lt"/>
              </a:rPr>
              <a:t> è </a:t>
            </a:r>
            <a:r>
              <a:rPr lang="en-US" dirty="0" err="1" smtClean="0">
                <a:latin typeface="+mn-lt"/>
              </a:rPr>
              <a:t>il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valore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della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variabile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che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sarà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comparata</a:t>
            </a:r>
            <a:r>
              <a:rPr lang="en-US" dirty="0" smtClean="0">
                <a:latin typeface="+mn-lt"/>
              </a:rPr>
              <a:t> con </a:t>
            </a:r>
            <a:r>
              <a:rPr lang="en-US" dirty="0" err="1" smtClean="0">
                <a:latin typeface="+mn-lt"/>
              </a:rPr>
              <a:t>quelle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menzionate</a:t>
            </a:r>
            <a:r>
              <a:rPr lang="en-US" dirty="0" smtClean="0">
                <a:latin typeface="+mn-lt"/>
              </a:rPr>
              <a:t> in 	</a:t>
            </a:r>
            <a:r>
              <a:rPr lang="en-US" dirty="0" err="1" smtClean="0">
                <a:latin typeface="+mn-lt"/>
              </a:rPr>
              <a:t>ciascun</a:t>
            </a:r>
            <a:r>
              <a:rPr lang="en-US" dirty="0" smtClean="0">
                <a:latin typeface="+mn-lt"/>
              </a:rPr>
              <a:t> “</a:t>
            </a:r>
            <a:r>
              <a:rPr lang="it-IT" dirty="0" smtClean="0">
                <a:latin typeface="+mn-lt"/>
              </a:rPr>
              <a:t>contenitore</a:t>
            </a:r>
            <a:r>
              <a:rPr lang="en-US" dirty="0" smtClean="0">
                <a:latin typeface="+mn-lt"/>
              </a:rPr>
              <a:t>” (case).</a:t>
            </a:r>
            <a:endParaRPr lang="en-US" dirty="0">
              <a:latin typeface="+mn-lt"/>
            </a:endParaRPr>
          </a:p>
          <a:p>
            <a:r>
              <a:rPr lang="en-US" i="1" dirty="0">
                <a:latin typeface="+mn-lt"/>
              </a:rPr>
              <a:t>case</a:t>
            </a:r>
            <a:r>
              <a:rPr lang="en-US" i="1" dirty="0" smtClean="0">
                <a:latin typeface="+mn-lt"/>
              </a:rPr>
              <a:t>:	 </a:t>
            </a:r>
            <a:r>
              <a:rPr lang="en-US" dirty="0" err="1" smtClean="0">
                <a:latin typeface="+mn-lt"/>
              </a:rPr>
              <a:t>questo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fissa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tutti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valori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che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saranno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comparati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contenuti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della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variabile</a:t>
            </a:r>
            <a:r>
              <a:rPr lang="en-US" dirty="0" smtClean="0">
                <a:latin typeface="+mn-lt"/>
              </a:rPr>
              <a:t>.</a:t>
            </a:r>
            <a:endParaRPr lang="en-US" dirty="0" smtClean="0">
              <a:latin typeface="+mn-lt"/>
            </a:endParaRPr>
          </a:p>
          <a:p>
            <a:r>
              <a:rPr lang="en-US" i="1" dirty="0" smtClean="0">
                <a:latin typeface="+mn-lt"/>
              </a:rPr>
              <a:t>default</a:t>
            </a:r>
            <a:r>
              <a:rPr lang="en-US" i="1" dirty="0">
                <a:latin typeface="+mn-lt"/>
              </a:rPr>
              <a:t>: </a:t>
            </a:r>
            <a:r>
              <a:rPr lang="en-US" i="1" dirty="0" smtClean="0">
                <a:latin typeface="+mn-lt"/>
              </a:rPr>
              <a:t>	</a:t>
            </a:r>
            <a:r>
              <a:rPr lang="en-US" dirty="0" err="1" smtClean="0">
                <a:latin typeface="+mn-lt"/>
              </a:rPr>
              <a:t>questo</a:t>
            </a:r>
            <a:r>
              <a:rPr lang="en-US" dirty="0" smtClean="0">
                <a:latin typeface="+mn-lt"/>
              </a:rPr>
              <a:t> è </a:t>
            </a:r>
            <a:r>
              <a:rPr lang="en-US" dirty="0" err="1" smtClean="0">
                <a:latin typeface="+mn-lt"/>
              </a:rPr>
              <a:t>opzionale</a:t>
            </a:r>
            <a:r>
              <a:rPr lang="en-US" dirty="0" smtClean="0">
                <a:latin typeface="+mn-lt"/>
              </a:rPr>
              <a:t>. Se </a:t>
            </a:r>
            <a:r>
              <a:rPr lang="en-US" dirty="0" err="1" smtClean="0">
                <a:latin typeface="+mn-lt"/>
              </a:rPr>
              <a:t>nessuno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dei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valori</a:t>
            </a:r>
            <a:r>
              <a:rPr lang="en-US" dirty="0" smtClean="0">
                <a:latin typeface="+mn-lt"/>
              </a:rPr>
              <a:t> coincide </a:t>
            </a:r>
            <a:r>
              <a:rPr lang="en-US" dirty="0" err="1" smtClean="0">
                <a:latin typeface="+mn-lt"/>
              </a:rPr>
              <a:t>vengono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eseguite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tutte</a:t>
            </a:r>
            <a:r>
              <a:rPr lang="en-US" dirty="0" smtClean="0">
                <a:latin typeface="+mn-lt"/>
              </a:rPr>
              <a:t> le 	</a:t>
            </a:r>
            <a:r>
              <a:rPr lang="en-US" dirty="0" err="1" smtClean="0">
                <a:latin typeface="+mn-lt"/>
              </a:rPr>
              <a:t>funzioni</a:t>
            </a:r>
            <a:r>
              <a:rPr lang="en-US" dirty="0" smtClean="0">
                <a:latin typeface="+mn-lt"/>
              </a:rPr>
              <a:t>.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482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16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FUNZIONE DI CONTROLLO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68909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16</a:t>
            </a:fld>
            <a:endParaRPr lang="el-GR" sz="1000" dirty="0"/>
          </a:p>
        </p:txBody>
      </p:sp>
      <p:sp>
        <p:nvSpPr>
          <p:cNvPr id="6" name="Rectángulo 5"/>
          <p:cNvSpPr/>
          <p:nvPr/>
        </p:nvSpPr>
        <p:spPr>
          <a:xfrm>
            <a:off x="232666" y="914401"/>
            <a:ext cx="8609386" cy="5468032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4243" y="624218"/>
            <a:ext cx="7418792" cy="592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96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17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ALTRE FUNZIONI DI CONTROLLO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68909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17</a:t>
            </a:fld>
            <a:endParaRPr lang="el-GR" sz="1000" dirty="0"/>
          </a:p>
        </p:txBody>
      </p:sp>
      <p:sp>
        <p:nvSpPr>
          <p:cNvPr id="4" name="Rectángulo 3"/>
          <p:cNvSpPr/>
          <p:nvPr/>
        </p:nvSpPr>
        <p:spPr>
          <a:xfrm>
            <a:off x="182880" y="841248"/>
            <a:ext cx="4443984" cy="2846933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u="sng" dirty="0" smtClean="0">
                <a:latin typeface="+mn-lt"/>
              </a:rPr>
              <a:t>FUNZIONE DO…WHILE</a:t>
            </a:r>
            <a:r>
              <a:rPr lang="en-US" u="sng" dirty="0">
                <a:latin typeface="+mn-lt"/>
              </a:rPr>
              <a:t>() </a:t>
            </a:r>
            <a:endParaRPr lang="en-US" u="sng" dirty="0" smtClean="0">
              <a:latin typeface="+mn-lt"/>
            </a:endParaRPr>
          </a:p>
          <a:p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Il loop do </a:t>
            </a:r>
            <a:r>
              <a:rPr lang="en-US" dirty="0" err="1" smtClean="0">
                <a:latin typeface="+mn-lt"/>
              </a:rPr>
              <a:t>funziona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allo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stesso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modo</a:t>
            </a:r>
            <a:r>
              <a:rPr lang="en-US" dirty="0" smtClean="0">
                <a:latin typeface="+mn-lt"/>
              </a:rPr>
              <a:t> come </a:t>
            </a:r>
            <a:r>
              <a:rPr lang="en-US" dirty="0" err="1" smtClean="0">
                <a:latin typeface="+mn-lt"/>
              </a:rPr>
              <a:t>il</a:t>
            </a:r>
            <a:r>
              <a:rPr lang="en-US" dirty="0" smtClean="0">
                <a:latin typeface="+mn-lt"/>
              </a:rPr>
              <a:t> while(), con </a:t>
            </a:r>
            <a:r>
              <a:rPr lang="en-US" dirty="0" err="1" smtClean="0">
                <a:latin typeface="+mn-lt"/>
              </a:rPr>
              <a:t>l’eccezione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che</a:t>
            </a:r>
            <a:r>
              <a:rPr lang="en-US" dirty="0" smtClean="0">
                <a:latin typeface="+mn-lt"/>
              </a:rPr>
              <a:t> la </a:t>
            </a:r>
            <a:r>
              <a:rPr lang="en-US" dirty="0" err="1" smtClean="0">
                <a:latin typeface="+mn-lt"/>
              </a:rPr>
              <a:t>condizione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viene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testata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alla</a:t>
            </a:r>
            <a:r>
              <a:rPr lang="en-US" dirty="0" smtClean="0">
                <a:latin typeface="+mn-lt"/>
              </a:rPr>
              <a:t> fine del loop</a:t>
            </a:r>
          </a:p>
          <a:p>
            <a:endParaRPr lang="en-US" sz="800" dirty="0" smtClean="0">
              <a:latin typeface="+mn-lt"/>
            </a:endParaRPr>
          </a:p>
          <a:p>
            <a:pPr lvl="4"/>
            <a:r>
              <a:rPr lang="en-US" b="1" dirty="0" smtClean="0">
                <a:latin typeface="+mn-lt"/>
              </a:rPr>
              <a:t>do </a:t>
            </a:r>
            <a:endParaRPr lang="en-US" b="1" dirty="0">
              <a:latin typeface="+mn-lt"/>
            </a:endParaRPr>
          </a:p>
          <a:p>
            <a:pPr lvl="4"/>
            <a:r>
              <a:rPr lang="en-US" b="1" dirty="0">
                <a:latin typeface="+mn-lt"/>
              </a:rPr>
              <a:t>{   </a:t>
            </a:r>
          </a:p>
          <a:p>
            <a:pPr lvl="4"/>
            <a:r>
              <a:rPr lang="en-US" b="1" dirty="0">
                <a:latin typeface="+mn-lt"/>
              </a:rPr>
              <a:t>….   </a:t>
            </a:r>
          </a:p>
          <a:p>
            <a:pPr lvl="4"/>
            <a:r>
              <a:rPr lang="en-US" b="1" dirty="0">
                <a:latin typeface="+mn-lt"/>
              </a:rPr>
              <a:t>} while(condition)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77464" y="3705265"/>
            <a:ext cx="4443984" cy="2723823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u="sng" dirty="0" smtClean="0">
                <a:latin typeface="+mn-lt"/>
              </a:rPr>
              <a:t>FUNZIONE RETURN </a:t>
            </a:r>
            <a:endParaRPr lang="en-US" u="sng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Questa </a:t>
            </a:r>
            <a:r>
              <a:rPr lang="en-US" dirty="0" err="1" smtClean="0">
                <a:latin typeface="+mn-lt"/>
              </a:rPr>
              <a:t>termina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una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funzione</a:t>
            </a:r>
            <a:r>
              <a:rPr lang="en-US" dirty="0" smtClean="0">
                <a:latin typeface="+mn-lt"/>
              </a:rPr>
              <a:t> e </a:t>
            </a:r>
            <a:r>
              <a:rPr lang="en-US" dirty="0" err="1" smtClean="0">
                <a:latin typeface="+mn-lt"/>
              </a:rPr>
              <a:t>restituisce</a:t>
            </a:r>
            <a:r>
              <a:rPr lang="en-US" dirty="0" smtClean="0">
                <a:latin typeface="+mn-lt"/>
              </a:rPr>
              <a:t> un </a:t>
            </a:r>
            <a:r>
              <a:rPr lang="en-US" dirty="0" err="1" smtClean="0">
                <a:latin typeface="+mn-lt"/>
              </a:rPr>
              <a:t>valore</a:t>
            </a:r>
            <a:r>
              <a:rPr lang="en-US" dirty="0" smtClean="0">
                <a:latin typeface="+mn-lt"/>
              </a:rPr>
              <a:t> da </a:t>
            </a:r>
            <a:r>
              <a:rPr lang="en-US" dirty="0" err="1" smtClean="0">
                <a:latin typeface="+mn-lt"/>
              </a:rPr>
              <a:t>qualsiasi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funzione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creata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dall’utilizzatore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alla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funzione</a:t>
            </a:r>
            <a:r>
              <a:rPr lang="en-US" dirty="0" smtClean="0">
                <a:latin typeface="+mn-lt"/>
              </a:rPr>
              <a:t> di </a:t>
            </a:r>
            <a:r>
              <a:rPr lang="en-US" dirty="0" err="1" smtClean="0">
                <a:latin typeface="+mn-lt"/>
              </a:rPr>
              <a:t>richiamo</a:t>
            </a:r>
            <a:r>
              <a:rPr lang="en-US" dirty="0" smtClean="0">
                <a:latin typeface="+mn-lt"/>
              </a:rPr>
              <a:t>.</a:t>
            </a:r>
            <a:endParaRPr lang="en-US" dirty="0" smtClean="0">
              <a:latin typeface="+mn-lt"/>
            </a:endParaRPr>
          </a:p>
          <a:p>
            <a:pPr lvl="4"/>
            <a:r>
              <a:rPr lang="en-US" b="1" dirty="0">
                <a:latin typeface="+mn-lt"/>
              </a:rPr>
              <a:t>return;</a:t>
            </a:r>
          </a:p>
          <a:p>
            <a:pPr lvl="4"/>
            <a:r>
              <a:rPr lang="en-US" b="1" dirty="0">
                <a:latin typeface="+mn-lt"/>
              </a:rPr>
              <a:t>return value; </a:t>
            </a:r>
          </a:p>
          <a:p>
            <a:r>
              <a:rPr lang="en-US" i="1" dirty="0">
                <a:latin typeface="+mn-lt"/>
              </a:rPr>
              <a:t>value</a:t>
            </a:r>
            <a:r>
              <a:rPr lang="en-US" dirty="0">
                <a:latin typeface="+mn-lt"/>
              </a:rPr>
              <a:t>: </a:t>
            </a:r>
            <a:r>
              <a:rPr lang="en-US" dirty="0" err="1" smtClean="0">
                <a:latin typeface="+mn-lt"/>
              </a:rPr>
              <a:t>questo</a:t>
            </a:r>
            <a:r>
              <a:rPr lang="en-US" dirty="0" smtClean="0">
                <a:latin typeface="+mn-lt"/>
              </a:rPr>
              <a:t> è </a:t>
            </a:r>
            <a:r>
              <a:rPr lang="en-US" dirty="0" err="1" smtClean="0">
                <a:latin typeface="+mn-lt"/>
              </a:rPr>
              <a:t>il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valore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che</a:t>
            </a:r>
            <a:r>
              <a:rPr lang="en-US" dirty="0" smtClean="0">
                <a:latin typeface="+mn-lt"/>
              </a:rPr>
              <a:t> la </a:t>
            </a:r>
            <a:r>
              <a:rPr lang="en-US" dirty="0" err="1" smtClean="0">
                <a:latin typeface="+mn-lt"/>
              </a:rPr>
              <a:t>funzione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restituisce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quando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torna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indietro</a:t>
            </a:r>
            <a:r>
              <a:rPr lang="en-US" dirty="0" smtClean="0">
                <a:latin typeface="+mn-lt"/>
              </a:rPr>
              <a:t> al </a:t>
            </a:r>
            <a:r>
              <a:rPr lang="en-US" dirty="0" err="1" smtClean="0">
                <a:latin typeface="+mn-lt"/>
              </a:rPr>
              <a:t>programma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chiamato</a:t>
            </a:r>
            <a:endParaRPr lang="en-US" dirty="0">
              <a:latin typeface="+mn-lt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667654" y="841248"/>
            <a:ext cx="4443984" cy="3016210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u="sng" dirty="0" smtClean="0">
                <a:latin typeface="+mn-lt"/>
              </a:rPr>
              <a:t>FUNZIONE BREAK  </a:t>
            </a: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break è </a:t>
            </a:r>
            <a:r>
              <a:rPr lang="en-US" dirty="0" err="1" smtClean="0">
                <a:latin typeface="+mn-lt"/>
              </a:rPr>
              <a:t>usato</a:t>
            </a:r>
            <a:r>
              <a:rPr lang="en-US" dirty="0" smtClean="0">
                <a:latin typeface="+mn-lt"/>
              </a:rPr>
              <a:t> per </a:t>
            </a:r>
            <a:r>
              <a:rPr lang="en-US" dirty="0" err="1" smtClean="0">
                <a:latin typeface="+mn-lt"/>
              </a:rPr>
              <a:t>uscire</a:t>
            </a:r>
            <a:r>
              <a:rPr lang="en-US" dirty="0" smtClean="0">
                <a:latin typeface="+mn-lt"/>
              </a:rPr>
              <a:t> da un loop  for(), while() o do() loop, </a:t>
            </a:r>
            <a:r>
              <a:rPr lang="en-US" dirty="0" err="1" smtClean="0">
                <a:latin typeface="+mn-lt"/>
              </a:rPr>
              <a:t>bypassando</a:t>
            </a:r>
            <a:r>
              <a:rPr lang="en-US" dirty="0" smtClean="0">
                <a:latin typeface="+mn-lt"/>
              </a:rPr>
              <a:t> la </a:t>
            </a:r>
            <a:r>
              <a:rPr lang="en-US" dirty="0" err="1" smtClean="0">
                <a:latin typeface="+mn-lt"/>
              </a:rPr>
              <a:t>normale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condizione</a:t>
            </a:r>
            <a:r>
              <a:rPr lang="en-US" dirty="0" smtClean="0">
                <a:latin typeface="+mn-lt"/>
              </a:rPr>
              <a:t> di loop. È </a:t>
            </a:r>
            <a:r>
              <a:rPr lang="en-US" dirty="0" err="1" smtClean="0">
                <a:latin typeface="+mn-lt"/>
              </a:rPr>
              <a:t>anche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usata</a:t>
            </a:r>
            <a:r>
              <a:rPr lang="en-US" dirty="0" smtClean="0">
                <a:latin typeface="+mn-lt"/>
              </a:rPr>
              <a:t> per </a:t>
            </a:r>
            <a:r>
              <a:rPr lang="en-US" dirty="0" err="1" smtClean="0">
                <a:latin typeface="+mn-lt"/>
              </a:rPr>
              <a:t>uscire</a:t>
            </a:r>
            <a:r>
              <a:rPr lang="en-US" dirty="0" smtClean="0">
                <a:latin typeface="+mn-lt"/>
              </a:rPr>
              <a:t> da un </a:t>
            </a:r>
            <a:r>
              <a:rPr lang="en-US" dirty="0" err="1" smtClean="0">
                <a:latin typeface="+mn-lt"/>
              </a:rPr>
              <a:t>comando</a:t>
            </a:r>
            <a:r>
              <a:rPr lang="en-US" dirty="0" smtClean="0">
                <a:latin typeface="+mn-lt"/>
              </a:rPr>
              <a:t> switch() / case</a:t>
            </a:r>
          </a:p>
          <a:p>
            <a:r>
              <a:rPr lang="en-US" b="1" dirty="0" smtClean="0">
                <a:latin typeface="+mn-lt"/>
              </a:rPr>
              <a:t> </a:t>
            </a:r>
            <a:endParaRPr lang="en-US" b="1" dirty="0">
              <a:latin typeface="+mn-lt"/>
            </a:endParaRPr>
          </a:p>
          <a:p>
            <a:pPr lvl="4"/>
            <a:r>
              <a:rPr lang="en-US" b="1" dirty="0">
                <a:latin typeface="+mn-lt"/>
              </a:rPr>
              <a:t>b</a:t>
            </a:r>
            <a:r>
              <a:rPr lang="en-US" b="1" dirty="0" smtClean="0">
                <a:latin typeface="+mn-lt"/>
              </a:rPr>
              <a:t>reak;</a:t>
            </a:r>
          </a:p>
          <a:p>
            <a:pPr lvl="4"/>
            <a:endParaRPr lang="en-US" b="1" dirty="0">
              <a:latin typeface="+mn-lt"/>
            </a:endParaRPr>
          </a:p>
          <a:p>
            <a:pPr lvl="4"/>
            <a:endParaRPr lang="en-US" b="1" dirty="0">
              <a:latin typeface="+mn-lt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671868" y="3720830"/>
            <a:ext cx="4443984" cy="2723823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u="sng" dirty="0" smtClean="0">
                <a:latin typeface="+mn-lt"/>
              </a:rPr>
              <a:t>FUNZIONE GO </a:t>
            </a:r>
            <a:r>
              <a:rPr lang="en-US" u="sng" dirty="0" smtClean="0">
                <a:latin typeface="+mn-lt"/>
              </a:rPr>
              <a:t>TO</a:t>
            </a:r>
            <a:r>
              <a:rPr lang="en-US" u="sng" dirty="0" smtClean="0">
                <a:latin typeface="+mn-lt"/>
              </a:rPr>
              <a:t>() </a:t>
            </a:r>
            <a:endParaRPr lang="en-US" u="sng" dirty="0" smtClean="0">
              <a:latin typeface="+mn-lt"/>
            </a:endParaRPr>
          </a:p>
          <a:p>
            <a:endParaRPr lang="en-US" dirty="0">
              <a:latin typeface="+mn-lt"/>
            </a:endParaRPr>
          </a:p>
          <a:p>
            <a:r>
              <a:rPr lang="en-US" dirty="0" err="1" smtClean="0">
                <a:latin typeface="+mn-lt"/>
              </a:rPr>
              <a:t>Trasferisce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flusso</a:t>
            </a:r>
            <a:r>
              <a:rPr lang="en-US" dirty="0" smtClean="0">
                <a:latin typeface="+mn-lt"/>
              </a:rPr>
              <a:t> di </a:t>
            </a:r>
            <a:r>
              <a:rPr lang="en-US" dirty="0" err="1" smtClean="0">
                <a:latin typeface="+mn-lt"/>
              </a:rPr>
              <a:t>programma</a:t>
            </a:r>
            <a:r>
              <a:rPr lang="en-US" dirty="0" smtClean="0">
                <a:latin typeface="+mn-lt"/>
              </a:rPr>
              <a:t> verso un </a:t>
            </a:r>
            <a:r>
              <a:rPr lang="en-US" dirty="0" err="1" smtClean="0">
                <a:latin typeface="+mn-lt"/>
              </a:rPr>
              <a:t>punto</a:t>
            </a:r>
            <a:r>
              <a:rPr lang="en-US" dirty="0" smtClean="0">
                <a:latin typeface="+mn-lt"/>
              </a:rPr>
              <a:t> definite </a:t>
            </a:r>
            <a:r>
              <a:rPr lang="en-US" dirty="0" err="1" smtClean="0">
                <a:latin typeface="+mn-lt"/>
              </a:rPr>
              <a:t>nel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programma</a:t>
            </a:r>
            <a:endParaRPr lang="en-US" b="1" dirty="0">
              <a:latin typeface="+mn-lt"/>
            </a:endParaRPr>
          </a:p>
          <a:p>
            <a:pPr lvl="4"/>
            <a:r>
              <a:rPr lang="en-US" b="1" dirty="0">
                <a:latin typeface="+mn-lt"/>
              </a:rPr>
              <a:t> test: </a:t>
            </a:r>
          </a:p>
          <a:p>
            <a:pPr lvl="5"/>
            <a:r>
              <a:rPr lang="en-US" b="1" dirty="0">
                <a:latin typeface="+mn-lt"/>
              </a:rPr>
              <a:t>…. </a:t>
            </a:r>
          </a:p>
          <a:p>
            <a:pPr lvl="4"/>
            <a:r>
              <a:rPr lang="en-US" b="1" dirty="0" err="1">
                <a:latin typeface="+mn-lt"/>
              </a:rPr>
              <a:t>goto</a:t>
            </a:r>
            <a:r>
              <a:rPr lang="en-US" b="1" dirty="0">
                <a:latin typeface="+mn-lt"/>
              </a:rPr>
              <a:t> test</a:t>
            </a:r>
            <a:r>
              <a:rPr lang="en-US" b="1" dirty="0" smtClean="0">
                <a:latin typeface="+mn-lt"/>
              </a:rPr>
              <a:t>: 	</a:t>
            </a:r>
          </a:p>
          <a:p>
            <a:pPr lvl="4"/>
            <a:endParaRPr lang="en-US" b="1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Salta verso </a:t>
            </a:r>
            <a:r>
              <a:rPr lang="en-US" dirty="0" err="1" smtClean="0">
                <a:latin typeface="+mn-lt"/>
              </a:rPr>
              <a:t>qualsiasi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etichett</a:t>
            </a:r>
            <a:r>
              <a:rPr lang="en-US" dirty="0" err="1" smtClean="0">
                <a:latin typeface="+mn-lt"/>
              </a:rPr>
              <a:t>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indicata</a:t>
            </a:r>
            <a:r>
              <a:rPr lang="en-US" dirty="0" smtClean="0">
                <a:latin typeface="+mn-lt"/>
              </a:rPr>
              <a:t>.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922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3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255760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prstClr val="white"/>
                </a:solidFill>
              </a:rPr>
              <a:t>Unità</a:t>
            </a:r>
            <a:r>
              <a:rPr lang="en-US" sz="3600" b="1" dirty="0" smtClean="0">
                <a:solidFill>
                  <a:prstClr val="white"/>
                </a:solidFill>
              </a:rPr>
              <a:t> 4 </a:t>
            </a:r>
            <a:r>
              <a:rPr lang="en-US" sz="3600" b="1" dirty="0" err="1" smtClean="0">
                <a:solidFill>
                  <a:prstClr val="white"/>
                </a:solidFill>
              </a:rPr>
              <a:t>Processi</a:t>
            </a:r>
            <a:r>
              <a:rPr lang="en-US" sz="3600" b="1" dirty="0" smtClean="0">
                <a:solidFill>
                  <a:prstClr val="white"/>
                </a:solidFill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</a:rPr>
              <a:t>decisionali</a:t>
            </a:r>
            <a:r>
              <a:rPr lang="en-US" sz="3600" b="1" dirty="0" smtClean="0">
                <a:solidFill>
                  <a:prstClr val="white"/>
                </a:solidFill>
              </a:rPr>
              <a:t> e </a:t>
            </a:r>
            <a:r>
              <a:rPr lang="en-US" sz="3600" b="1" dirty="0" err="1" smtClean="0">
                <a:solidFill>
                  <a:prstClr val="white"/>
                </a:solidFill>
              </a:rPr>
              <a:t>funzioni</a:t>
            </a:r>
            <a:r>
              <a:rPr lang="en-US" sz="3600" b="1" dirty="0" smtClean="0">
                <a:solidFill>
                  <a:prstClr val="white"/>
                </a:solidFill>
              </a:rPr>
              <a:t> di </a:t>
            </a:r>
            <a:r>
              <a:rPr lang="en-US" sz="3600" b="1" dirty="0" err="1" smtClean="0">
                <a:solidFill>
                  <a:prstClr val="white"/>
                </a:solidFill>
              </a:rPr>
              <a:t>controllo</a:t>
            </a:r>
            <a:endParaRPr lang="en-US" sz="3600" b="1" dirty="0" smtClean="0">
              <a:solidFill>
                <a:prstClr val="white"/>
              </a:solidFill>
            </a:endParaRPr>
          </a:p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Grazie</a:t>
            </a:r>
            <a:endParaRPr lang="en-US" sz="3600" dirty="0">
              <a:solidFill>
                <a:prstClr val="white"/>
              </a:solidFill>
            </a:endParaRPr>
          </a:p>
          <a:p>
            <a:pPr algn="ctr"/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081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-2"/>
            <a:ext cx="9144000" cy="581777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600" dirty="0" err="1" smtClean="0"/>
              <a:t>Scopo</a:t>
            </a:r>
            <a:r>
              <a:rPr lang="en-US" sz="3600" dirty="0" smtClean="0"/>
              <a:t> e agenda </a:t>
            </a:r>
            <a:r>
              <a:rPr lang="en-US" sz="3600" dirty="0" err="1" smtClean="0"/>
              <a:t>dell’unità</a:t>
            </a:r>
            <a:r>
              <a:rPr lang="en-US" sz="3600" dirty="0" smtClean="0"/>
              <a:t> 4</a:t>
            </a:r>
            <a:endParaRPr lang="el-GR" sz="3600" dirty="0"/>
          </a:p>
        </p:txBody>
      </p:sp>
      <p:sp>
        <p:nvSpPr>
          <p:cNvPr id="11" name="Στρογγυλεμένο ορθογώνιο 7"/>
          <p:cNvSpPr/>
          <p:nvPr/>
        </p:nvSpPr>
        <p:spPr>
          <a:xfrm>
            <a:off x="432080" y="2328577"/>
            <a:ext cx="8434573" cy="351266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Στρογγυλεμένο ορθογώνιο 6"/>
          <p:cNvSpPr/>
          <p:nvPr/>
        </p:nvSpPr>
        <p:spPr>
          <a:xfrm>
            <a:off x="432080" y="829711"/>
            <a:ext cx="8335926" cy="136096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Studiare</a:t>
            </a:r>
            <a:r>
              <a:rPr lang="en-US" dirty="0" smtClean="0"/>
              <a:t> le </a:t>
            </a:r>
            <a:r>
              <a:rPr lang="en-US" dirty="0" err="1" smtClean="0"/>
              <a:t>funzioni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controllano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flusso</a:t>
            </a:r>
            <a:r>
              <a:rPr lang="en-US" dirty="0" smtClean="0"/>
              <a:t> e </a:t>
            </a:r>
            <a:r>
              <a:rPr lang="en-US" dirty="0" err="1" smtClean="0"/>
              <a:t>l’esecuzione</a:t>
            </a:r>
            <a:r>
              <a:rPr lang="en-US" dirty="0" smtClean="0"/>
              <a:t> di un </a:t>
            </a:r>
            <a:r>
              <a:rPr lang="en-US" dirty="0" err="1" smtClean="0"/>
              <a:t>programma</a:t>
            </a:r>
            <a:endParaRPr lang="el-GR" dirty="0"/>
          </a:p>
        </p:txBody>
      </p:sp>
      <p:sp>
        <p:nvSpPr>
          <p:cNvPr id="13" name="Σύμβολο κράτησης θέσης περιεχομένου 2"/>
          <p:cNvSpPr txBox="1">
            <a:spLocks/>
          </p:cNvSpPr>
          <p:nvPr/>
        </p:nvSpPr>
        <p:spPr>
          <a:xfrm>
            <a:off x="534566" y="2780645"/>
            <a:ext cx="8229600" cy="3588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err="1" smtClean="0"/>
              <a:t>Studiare</a:t>
            </a:r>
            <a:r>
              <a:rPr lang="en-US" sz="1800" dirty="0" smtClean="0"/>
              <a:t> </a:t>
            </a:r>
            <a:r>
              <a:rPr lang="en-US" sz="1800" dirty="0" err="1" smtClean="0"/>
              <a:t>operatori</a:t>
            </a:r>
            <a:r>
              <a:rPr lang="en-US" sz="1800" dirty="0" smtClean="0"/>
              <a:t> di </a:t>
            </a:r>
            <a:r>
              <a:rPr lang="en-US" sz="1800" b="1" dirty="0" err="1" smtClean="0"/>
              <a:t>comparazione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Boleani</a:t>
            </a:r>
            <a:r>
              <a:rPr lang="en-US" sz="1800" b="1" dirty="0" smtClean="0"/>
              <a:t> e </a:t>
            </a:r>
            <a:r>
              <a:rPr lang="en-US" sz="1800" b="1" dirty="0" err="1" smtClean="0"/>
              <a:t>complessi</a:t>
            </a:r>
            <a:endParaRPr lang="en-US" sz="1800" b="1" dirty="0" smtClean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err="1" smtClean="0"/>
              <a:t>Presentare</a:t>
            </a:r>
            <a:r>
              <a:rPr lang="en-US" sz="1800" dirty="0" smtClean="0"/>
              <a:t> </a:t>
            </a:r>
            <a:r>
              <a:rPr lang="en-US" sz="1800" dirty="0" err="1" smtClean="0"/>
              <a:t>diversi</a:t>
            </a:r>
            <a:r>
              <a:rPr lang="en-US" sz="1800" dirty="0" smtClean="0"/>
              <a:t> tipi di </a:t>
            </a:r>
            <a:r>
              <a:rPr lang="en-US" sz="1800" b="1" dirty="0" err="1" smtClean="0"/>
              <a:t>funzioni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sequenziali</a:t>
            </a:r>
            <a:r>
              <a:rPr lang="en-US" sz="1800" dirty="0" smtClean="0"/>
              <a:t> </a:t>
            </a:r>
            <a:endParaRPr lang="en-US" sz="1800" b="1" dirty="0" smtClean="0"/>
          </a:p>
          <a:p>
            <a:pPr lvl="1"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</a:rPr>
              <a:t>funzione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 If ()</a:t>
            </a:r>
            <a:endParaRPr lang="en-US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</a:rPr>
              <a:t>funzione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 If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</a:rPr>
              <a:t>() else </a:t>
            </a:r>
          </a:p>
          <a:p>
            <a:pPr lvl="1"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b="1" dirty="0" err="1" smtClean="0">
                <a:solidFill>
                  <a:schemeClr val="accent5">
                    <a:lumMod val="75000"/>
                  </a:schemeClr>
                </a:solidFill>
              </a:rPr>
              <a:t>funzione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For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</a:rPr>
              <a:t>() </a:t>
            </a:r>
          </a:p>
          <a:p>
            <a:pPr lvl="1"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b="1" dirty="0" err="1" smtClean="0">
                <a:solidFill>
                  <a:schemeClr val="accent5">
                    <a:lumMod val="75000"/>
                  </a:schemeClr>
                </a:solidFill>
              </a:rPr>
              <a:t>funzione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While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</a:rPr>
              <a:t>() </a:t>
            </a: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err="1" smtClean="0"/>
              <a:t>Presenta</a:t>
            </a:r>
            <a:r>
              <a:rPr lang="en-US" sz="1800" dirty="0" smtClean="0"/>
              <a:t> </a:t>
            </a:r>
            <a:r>
              <a:rPr lang="en-US" sz="1800" dirty="0" err="1" smtClean="0"/>
              <a:t>diversi</a:t>
            </a:r>
            <a:r>
              <a:rPr lang="en-US" sz="1800" dirty="0" smtClean="0"/>
              <a:t> tipi di </a:t>
            </a:r>
            <a:r>
              <a:rPr lang="en-US" sz="1800" b="1" dirty="0" err="1" smtClean="0"/>
              <a:t>funzioni</a:t>
            </a:r>
            <a:r>
              <a:rPr lang="en-US" sz="1800" b="1" dirty="0" smtClean="0"/>
              <a:t> di </a:t>
            </a:r>
            <a:r>
              <a:rPr lang="en-US" sz="1800" b="1" dirty="0" err="1" smtClean="0"/>
              <a:t>controllo</a:t>
            </a:r>
            <a:r>
              <a:rPr lang="en-US" sz="1800" dirty="0" smtClean="0"/>
              <a:t> </a:t>
            </a:r>
            <a:endParaRPr lang="en-US" sz="1800" b="1" dirty="0" smtClean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2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l-GR" sz="1800" dirty="0"/>
          </a:p>
        </p:txBody>
      </p:sp>
      <p:sp>
        <p:nvSpPr>
          <p:cNvPr id="14" name="TextBox 13"/>
          <p:cNvSpPr txBox="1"/>
          <p:nvPr/>
        </p:nvSpPr>
        <p:spPr bwMode="auto">
          <a:xfrm>
            <a:off x="2982559" y="830883"/>
            <a:ext cx="2869696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scopo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della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presentazione</a:t>
            </a:r>
            <a:endParaRPr kumimoji="0" lang="el-GR" sz="1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2958514" y="2388363"/>
            <a:ext cx="2917786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L’agenda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della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presentazione</a:t>
            </a:r>
            <a:endParaRPr kumimoji="0" lang="el-GR" sz="1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1B48E73-6241-44FB-9EDB-1A1229FC3D83}" type="slidenum">
              <a:rPr lang="el-GR" smtClean="0"/>
              <a:t>2</a:t>
            </a:fld>
            <a:endParaRPr lang="el-GR"/>
          </a:p>
        </p:txBody>
      </p:sp>
      <p:pic>
        <p:nvPicPr>
          <p:cNvPr id="25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7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213500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150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Arduino </a:t>
            </a:r>
            <a:r>
              <a:rPr lang="en-US" sz="2000" dirty="0" err="1" smtClean="0">
                <a:latin typeface="+mn-lt"/>
              </a:rPr>
              <a:t>sa</a:t>
            </a:r>
            <a:r>
              <a:rPr lang="en-US" sz="2000" dirty="0" smtClean="0">
                <a:latin typeface="+mn-lt"/>
              </a:rPr>
              <a:t> come fare </a:t>
            </a:r>
            <a:r>
              <a:rPr lang="en-US" sz="2000" dirty="0" err="1" smtClean="0">
                <a:latin typeface="+mn-lt"/>
              </a:rPr>
              <a:t>comparazioni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tra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numeri</a:t>
            </a:r>
            <a:r>
              <a:rPr lang="en-US" sz="2000" dirty="0" smtClean="0">
                <a:latin typeface="+mn-lt"/>
              </a:rPr>
              <a:t> o </a:t>
            </a:r>
            <a:r>
              <a:rPr lang="en-US" sz="2000" dirty="0" err="1" smtClean="0">
                <a:latin typeface="+mn-lt"/>
              </a:rPr>
              <a:t>risultati</a:t>
            </a:r>
            <a:r>
              <a:rPr lang="en-US" sz="2000" dirty="0" smtClean="0">
                <a:latin typeface="+mn-lt"/>
              </a:rPr>
              <a:t> di </a:t>
            </a:r>
            <a:r>
              <a:rPr lang="en-US" sz="2000" dirty="0" err="1" smtClean="0">
                <a:latin typeface="+mn-lt"/>
              </a:rPr>
              <a:t>funzioni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certe</a:t>
            </a:r>
            <a:endParaRPr lang="en-US" sz="2000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Qui </a:t>
            </a:r>
            <a:r>
              <a:rPr lang="en-US" sz="2000" dirty="0" err="1" smtClean="0">
                <a:latin typeface="+mn-lt"/>
              </a:rPr>
              <a:t>troviamo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diversi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operatori</a:t>
            </a:r>
            <a:r>
              <a:rPr lang="en-US" sz="2000" dirty="0" smtClean="0">
                <a:latin typeface="+mn-lt"/>
              </a:rPr>
              <a:t> di </a:t>
            </a:r>
            <a:r>
              <a:rPr lang="en-US" sz="2000" dirty="0" err="1" smtClean="0">
                <a:latin typeface="+mn-lt"/>
              </a:rPr>
              <a:t>comparazione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ed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anche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segni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che</a:t>
            </a:r>
            <a:r>
              <a:rPr lang="en-US" sz="2000" dirty="0" smtClean="0">
                <a:latin typeface="+mn-lt"/>
              </a:rPr>
              <a:t> li </a:t>
            </a:r>
            <a:r>
              <a:rPr lang="en-US" sz="2000" dirty="0" err="1" smtClean="0">
                <a:latin typeface="+mn-lt"/>
              </a:rPr>
              <a:t>rappresentano</a:t>
            </a:r>
            <a:r>
              <a:rPr lang="en-US" sz="2000" dirty="0" smtClean="0">
                <a:latin typeface="+mn-lt"/>
              </a:rPr>
              <a:t> </a:t>
            </a: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OPERATORI DI COMPARAZIONE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</a:t>
            </a:fld>
            <a:endParaRPr lang="el-GR" sz="1000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521190"/>
              </p:ext>
            </p:extLst>
          </p:nvPr>
        </p:nvGraphicFramePr>
        <p:xfrm>
          <a:off x="1224643" y="2866330"/>
          <a:ext cx="6694714" cy="1551212"/>
        </p:xfrm>
        <a:graphic>
          <a:graphicData uri="http://schemas.openxmlformats.org/drawingml/2006/table">
            <a:tbl>
              <a:tblPr firstRow="1" firstCol="1" bandRow="1"/>
              <a:tblGrid>
                <a:gridCol w="1673315">
                  <a:extLst>
                    <a:ext uri="{9D8B030D-6E8A-4147-A177-3AD203B41FA5}">
                      <a16:colId xmlns="" xmlns:a16="http://schemas.microsoft.com/office/drawing/2014/main" val="1732187745"/>
                    </a:ext>
                  </a:extLst>
                </a:gridCol>
                <a:gridCol w="1673315">
                  <a:extLst>
                    <a:ext uri="{9D8B030D-6E8A-4147-A177-3AD203B41FA5}">
                      <a16:colId xmlns="" xmlns:a16="http://schemas.microsoft.com/office/drawing/2014/main" val="2136918984"/>
                    </a:ext>
                  </a:extLst>
                </a:gridCol>
                <a:gridCol w="1987334">
                  <a:extLst>
                    <a:ext uri="{9D8B030D-6E8A-4147-A177-3AD203B41FA5}">
                      <a16:colId xmlns="" xmlns:a16="http://schemas.microsoft.com/office/drawing/2014/main" val="3351355742"/>
                    </a:ext>
                  </a:extLst>
                </a:gridCol>
                <a:gridCol w="1360750">
                  <a:extLst>
                    <a:ext uri="{9D8B030D-6E8A-4147-A177-3AD203B41FA5}">
                      <a16:colId xmlns="" xmlns:a16="http://schemas.microsoft.com/office/drawing/2014/main" val="1930691392"/>
                    </a:ext>
                  </a:extLst>
                </a:gridCol>
              </a:tblGrid>
              <a:tr h="3878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OPERATOR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SIGN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OPERATOR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SIGN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88748960"/>
                  </a:ext>
                </a:extLst>
              </a:tr>
              <a:tr h="38780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Uguale</a:t>
                      </a:r>
                      <a:r>
                        <a:rPr lang="en-GB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= =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Diverso</a:t>
                      </a: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da 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!=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8327069"/>
                  </a:ext>
                </a:extLst>
              </a:tr>
              <a:tr h="38780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Meno</a:t>
                      </a:r>
                      <a:r>
                        <a:rPr lang="en-GB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di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</a:t>
                      </a: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Più</a:t>
                      </a: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grande</a:t>
                      </a: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di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&gt;</a:t>
                      </a: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50088147"/>
                  </a:ext>
                </a:extLst>
              </a:tr>
              <a:tr h="38780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Meno</a:t>
                      </a:r>
                      <a:r>
                        <a:rPr lang="en-GB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o </a:t>
                      </a:r>
                      <a:r>
                        <a:rPr lang="en-GB" sz="12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uguale</a:t>
                      </a:r>
                      <a:r>
                        <a:rPr lang="en-GB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</a:t>
                      </a:r>
                      <a:r>
                        <a:rPr lang="en-GB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 </a:t>
                      </a: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=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Più</a:t>
                      </a: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grande</a:t>
                      </a: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o </a:t>
                      </a:r>
                      <a:r>
                        <a:rPr lang="en-GB" sz="12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uguale</a:t>
                      </a: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&gt;</a:t>
                      </a: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=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2060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4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150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È </a:t>
            </a:r>
            <a:r>
              <a:rPr lang="en-US" sz="2000" dirty="0" err="1" smtClean="0">
                <a:latin typeface="+mn-lt"/>
              </a:rPr>
              <a:t>anche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possibile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collegare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alcuni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dei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precedenti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comparatori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tra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loro</a:t>
            </a:r>
            <a:endParaRPr lang="en-US" sz="2000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Ci </a:t>
            </a:r>
            <a:r>
              <a:rPr lang="en-US" sz="2000" dirty="0" err="1" smtClean="0">
                <a:latin typeface="+mn-lt"/>
              </a:rPr>
              <a:t>sono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anche</a:t>
            </a:r>
            <a:r>
              <a:rPr lang="en-US" sz="2000" dirty="0" smtClean="0">
                <a:latin typeface="+mn-lt"/>
              </a:rPr>
              <a:t> solo due </a:t>
            </a:r>
            <a:r>
              <a:rPr lang="en-US" sz="2000" dirty="0" err="1" smtClean="0">
                <a:latin typeface="+mn-lt"/>
              </a:rPr>
              <a:t>possibili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risultati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quando</a:t>
            </a:r>
            <a:r>
              <a:rPr lang="en-US" sz="2000" dirty="0" smtClean="0">
                <a:latin typeface="+mn-lt"/>
              </a:rPr>
              <a:t> due o </a:t>
            </a:r>
            <a:r>
              <a:rPr lang="en-US" sz="2000" dirty="0" err="1" smtClean="0">
                <a:latin typeface="+mn-lt"/>
              </a:rPr>
              <a:t>più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espressioni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sono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collegate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usando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questi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operatori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logici</a:t>
            </a:r>
            <a:r>
              <a:rPr lang="en-US" sz="2000" dirty="0" smtClean="0">
                <a:latin typeface="+mn-lt"/>
              </a:rPr>
              <a:t>: “</a:t>
            </a:r>
            <a:r>
              <a:rPr lang="en-US" sz="2000" dirty="0" err="1" smtClean="0">
                <a:latin typeface="+mn-lt"/>
              </a:rPr>
              <a:t>vero</a:t>
            </a:r>
            <a:r>
              <a:rPr lang="en-US" sz="2000" dirty="0" smtClean="0">
                <a:latin typeface="+mn-lt"/>
              </a:rPr>
              <a:t>” </a:t>
            </a:r>
            <a:r>
              <a:rPr lang="en-US" sz="2000" dirty="0">
                <a:latin typeface="+mn-lt"/>
              </a:rPr>
              <a:t>o “</a:t>
            </a:r>
            <a:r>
              <a:rPr lang="en-US" sz="2000" dirty="0" err="1" smtClean="0">
                <a:latin typeface="+mn-lt"/>
              </a:rPr>
              <a:t>falso</a:t>
            </a:r>
            <a:r>
              <a:rPr lang="en-US" sz="2000" dirty="0" smtClean="0">
                <a:latin typeface="+mn-lt"/>
              </a:rPr>
              <a:t>”.</a:t>
            </a: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OPERATORI BOLEANI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4</a:t>
            </a:fld>
            <a:endParaRPr lang="el-GR" sz="10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137553"/>
              </p:ext>
            </p:extLst>
          </p:nvPr>
        </p:nvGraphicFramePr>
        <p:xfrm>
          <a:off x="3226212" y="2589206"/>
          <a:ext cx="2483109" cy="1293064"/>
        </p:xfrm>
        <a:graphic>
          <a:graphicData uri="http://schemas.openxmlformats.org/drawingml/2006/table">
            <a:tbl>
              <a:tblPr firstRow="1" firstCol="1" bandRow="1"/>
              <a:tblGrid>
                <a:gridCol w="1373326">
                  <a:extLst>
                    <a:ext uri="{9D8B030D-6E8A-4147-A177-3AD203B41FA5}">
                      <a16:colId xmlns="" xmlns:a16="http://schemas.microsoft.com/office/drawing/2014/main" val="1844516903"/>
                    </a:ext>
                  </a:extLst>
                </a:gridCol>
                <a:gridCol w="1109783">
                  <a:extLst>
                    <a:ext uri="{9D8B030D-6E8A-4147-A177-3AD203B41FA5}">
                      <a16:colId xmlns="" xmlns:a16="http://schemas.microsoft.com/office/drawing/2014/main" val="4235055116"/>
                    </a:ext>
                  </a:extLst>
                </a:gridCol>
              </a:tblGrid>
              <a:tr h="3232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OPERATOR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SIGN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32784676"/>
                  </a:ext>
                </a:extLst>
              </a:tr>
              <a:tr h="3232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!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20479521"/>
                  </a:ext>
                </a:extLst>
              </a:tr>
              <a:tr h="3232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&amp;&amp;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65997681"/>
                  </a:ext>
                </a:extLst>
              </a:tr>
              <a:tr h="3232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||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51018848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377106" y="4802078"/>
            <a:ext cx="8245929" cy="1554272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b="1" dirty="0">
                <a:latin typeface="+mn-lt"/>
              </a:rPr>
              <a:t>(Letter == ‘X’) &amp;&amp; (A &gt; 10)</a:t>
            </a:r>
            <a:r>
              <a:rPr lang="es-ES" dirty="0">
                <a:latin typeface="+mn-lt"/>
              </a:rPr>
              <a:t>				</a:t>
            </a:r>
            <a:r>
              <a:rPr lang="es-ES" dirty="0" smtClean="0">
                <a:latin typeface="+mn-lt"/>
              </a:rPr>
              <a:t>	 </a:t>
            </a:r>
            <a:r>
              <a:rPr lang="es-ES" dirty="0">
                <a:latin typeface="+mn-lt"/>
              </a:rPr>
              <a:t>//</a:t>
            </a:r>
            <a:r>
              <a:rPr lang="es-ES" dirty="0" smtClean="0">
                <a:latin typeface="+mn-lt"/>
              </a:rPr>
              <a:t>Falso</a:t>
            </a:r>
            <a:endParaRPr lang="es-ES" dirty="0">
              <a:latin typeface="+mn-lt"/>
            </a:endParaRPr>
          </a:p>
          <a:p>
            <a:r>
              <a:rPr lang="es-ES" b="1" dirty="0">
                <a:latin typeface="+mn-lt"/>
              </a:rPr>
              <a:t>(A == 10+3) &amp;&amp; (B &gt;= 12345) &amp;&amp; (Letter != ‘Q’) </a:t>
            </a:r>
            <a:r>
              <a:rPr lang="es-ES" dirty="0">
                <a:latin typeface="+mn-lt"/>
              </a:rPr>
              <a:t>	</a:t>
            </a:r>
            <a:r>
              <a:rPr lang="es-ES" dirty="0" smtClean="0">
                <a:latin typeface="+mn-lt"/>
              </a:rPr>
              <a:t>	//Vero </a:t>
            </a:r>
            <a:endParaRPr lang="es-ES" dirty="0">
              <a:latin typeface="+mn-lt"/>
            </a:endParaRPr>
          </a:p>
          <a:p>
            <a:r>
              <a:rPr lang="es-ES" b="1" dirty="0">
                <a:latin typeface="+mn-lt"/>
              </a:rPr>
              <a:t>(B &gt; 12300) || (PI = 3.1412)    </a:t>
            </a:r>
            <a:r>
              <a:rPr lang="es-ES" dirty="0">
                <a:latin typeface="+mn-lt"/>
              </a:rPr>
              <a:t>				</a:t>
            </a:r>
            <a:r>
              <a:rPr lang="es-ES" dirty="0" smtClean="0">
                <a:latin typeface="+mn-lt"/>
              </a:rPr>
              <a:t>//Vero </a:t>
            </a:r>
            <a:endParaRPr lang="es-ES" dirty="0">
              <a:latin typeface="+mn-lt"/>
            </a:endParaRPr>
          </a:p>
          <a:p>
            <a:r>
              <a:rPr lang="es-ES" b="1" dirty="0">
                <a:latin typeface="+mn-lt"/>
              </a:rPr>
              <a:t>(A == B) || (A &gt; 10 + 4)     </a:t>
            </a:r>
            <a:r>
              <a:rPr lang="es-ES" dirty="0">
                <a:latin typeface="+mn-lt"/>
              </a:rPr>
              <a:t>				</a:t>
            </a:r>
            <a:r>
              <a:rPr lang="es-ES" dirty="0" smtClean="0">
                <a:latin typeface="+mn-lt"/>
              </a:rPr>
              <a:t>	//Falso </a:t>
            </a:r>
            <a:endParaRPr lang="es-ES" dirty="0">
              <a:latin typeface="+mn-lt"/>
            </a:endParaRPr>
          </a:p>
          <a:p>
            <a:r>
              <a:rPr lang="es-ES" b="1" dirty="0">
                <a:latin typeface="+mn-lt"/>
              </a:rPr>
              <a:t>!(A == B)       </a:t>
            </a:r>
            <a:r>
              <a:rPr lang="es-ES" dirty="0">
                <a:latin typeface="+mn-lt"/>
              </a:rPr>
              <a:t>						</a:t>
            </a:r>
            <a:r>
              <a:rPr lang="es-ES" dirty="0" smtClean="0">
                <a:latin typeface="+mn-lt"/>
              </a:rPr>
              <a:t>//Vero</a:t>
            </a:r>
            <a:endParaRPr lang="es-ES" dirty="0">
              <a:latin typeface="+mn-lt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951236" y="3976790"/>
            <a:ext cx="124152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u="sng" dirty="0" smtClean="0">
                <a:latin typeface="+mn-lt"/>
              </a:rPr>
              <a:t>ESEMPI</a:t>
            </a:r>
            <a:r>
              <a:rPr lang="es-ES" dirty="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11648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1845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err="1" smtClean="0">
                <a:latin typeface="+mn-lt"/>
              </a:rPr>
              <a:t>Molte</a:t>
            </a:r>
            <a:r>
              <a:rPr lang="en-US" sz="2000" dirty="0" smtClean="0">
                <a:latin typeface="+mn-lt"/>
              </a:rPr>
              <a:t> volte </a:t>
            </a:r>
            <a:r>
              <a:rPr lang="en-US" sz="2000" dirty="0" err="1" smtClean="0">
                <a:latin typeface="+mn-lt"/>
              </a:rPr>
              <a:t>si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fanno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operazioni</a:t>
            </a:r>
            <a:r>
              <a:rPr lang="en-US" sz="2000" dirty="0" smtClean="0">
                <a:latin typeface="+mn-lt"/>
              </a:rPr>
              <a:t> molto </a:t>
            </a:r>
            <a:r>
              <a:rPr lang="en-US" sz="2000" dirty="0" err="1" smtClean="0">
                <a:latin typeface="+mn-lt"/>
              </a:rPr>
              <a:t>semplici</a:t>
            </a:r>
            <a:r>
              <a:rPr lang="en-US" sz="2000" dirty="0" smtClean="0">
                <a:latin typeface="+mn-lt"/>
              </a:rPr>
              <a:t> con </a:t>
            </a:r>
            <a:r>
              <a:rPr lang="en-US" sz="2000" dirty="0" err="1" smtClean="0">
                <a:latin typeface="+mn-lt"/>
              </a:rPr>
              <a:t>una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variabile</a:t>
            </a:r>
            <a:r>
              <a:rPr lang="en-US" sz="2000" dirty="0" smtClean="0">
                <a:latin typeface="+mn-lt"/>
              </a:rPr>
              <a:t> e </a:t>
            </a:r>
            <a:r>
              <a:rPr lang="en-US" sz="2000" dirty="0" err="1" smtClean="0">
                <a:latin typeface="+mn-lt"/>
              </a:rPr>
              <a:t>il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risultato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finirà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nella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variabile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stessa</a:t>
            </a:r>
            <a:r>
              <a:rPr lang="en-US" sz="2000" dirty="0" smtClean="0">
                <a:latin typeface="+mn-lt"/>
              </a:rPr>
              <a:t>.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err="1" smtClean="0">
                <a:latin typeface="+mn-lt"/>
              </a:rPr>
              <a:t>Ricorda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che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puoi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usare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cosiddetti</a:t>
            </a:r>
            <a:r>
              <a:rPr lang="en-US" sz="2000" dirty="0" smtClean="0">
                <a:latin typeface="+mn-lt"/>
              </a:rPr>
              <a:t> “</a:t>
            </a:r>
            <a:r>
              <a:rPr lang="en-US" sz="2000" dirty="0" err="1" smtClean="0">
                <a:latin typeface="+mn-lt"/>
              </a:rPr>
              <a:t>operatori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complessi</a:t>
            </a:r>
            <a:r>
              <a:rPr lang="en-US" sz="2000" dirty="0" smtClean="0">
                <a:latin typeface="+mn-lt"/>
              </a:rPr>
              <a:t>” per </a:t>
            </a:r>
            <a:r>
              <a:rPr lang="en-US" sz="2000" dirty="0" err="1" smtClean="0">
                <a:latin typeface="+mn-lt"/>
              </a:rPr>
              <a:t>semplificare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queste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espressioni</a:t>
            </a:r>
            <a:r>
              <a:rPr lang="en-US" sz="2000" dirty="0" smtClean="0">
                <a:latin typeface="+mn-lt"/>
              </a:rPr>
              <a:t> </a:t>
            </a: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OPERATORI DI COMPARAZIONE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5</a:t>
            </a:fld>
            <a:endParaRPr lang="el-GR" sz="1000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535270"/>
              </p:ext>
            </p:extLst>
          </p:nvPr>
        </p:nvGraphicFramePr>
        <p:xfrm>
          <a:off x="555169" y="2903057"/>
          <a:ext cx="8131630" cy="2762956"/>
        </p:xfrm>
        <a:graphic>
          <a:graphicData uri="http://schemas.openxmlformats.org/drawingml/2006/table">
            <a:tbl>
              <a:tblPr firstRow="1" firstCol="1" bandRow="1"/>
              <a:tblGrid>
                <a:gridCol w="2032466">
                  <a:extLst>
                    <a:ext uri="{9D8B030D-6E8A-4147-A177-3AD203B41FA5}">
                      <a16:colId xmlns="" xmlns:a16="http://schemas.microsoft.com/office/drawing/2014/main" val="3965982590"/>
                    </a:ext>
                  </a:extLst>
                </a:gridCol>
                <a:gridCol w="2032466">
                  <a:extLst>
                    <a:ext uri="{9D8B030D-6E8A-4147-A177-3AD203B41FA5}">
                      <a16:colId xmlns="" xmlns:a16="http://schemas.microsoft.com/office/drawing/2014/main" val="2271260499"/>
                    </a:ext>
                  </a:extLst>
                </a:gridCol>
                <a:gridCol w="2033349">
                  <a:extLst>
                    <a:ext uri="{9D8B030D-6E8A-4147-A177-3AD203B41FA5}">
                      <a16:colId xmlns="" xmlns:a16="http://schemas.microsoft.com/office/drawing/2014/main" val="1022195700"/>
                    </a:ext>
                  </a:extLst>
                </a:gridCol>
                <a:gridCol w="2033349">
                  <a:extLst>
                    <a:ext uri="{9D8B030D-6E8A-4147-A177-3AD203B41FA5}">
                      <a16:colId xmlns="" xmlns:a16="http://schemas.microsoft.com/office/drawing/2014/main" val="294205614"/>
                    </a:ext>
                  </a:extLst>
                </a:gridCol>
              </a:tblGrid>
              <a:tr h="3947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OPERATION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OPERATOR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EXAMPLE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EQUAL TO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18164334"/>
                  </a:ext>
                </a:extLst>
              </a:tr>
              <a:tr h="3947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++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Aumenta</a:t>
                      </a: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di </a:t>
                      </a:r>
                      <a:r>
                        <a:rPr lang="en-GB" sz="12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una</a:t>
                      </a: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unità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X++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X= X + 1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31929367"/>
                  </a:ext>
                </a:extLst>
              </a:tr>
              <a:tr h="3947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-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Diminuisce</a:t>
                      </a: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di un </a:t>
                      </a:r>
                      <a:r>
                        <a:rPr lang="en-GB" sz="12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numero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Y- -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 = Y - 1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16731912"/>
                  </a:ext>
                </a:extLst>
              </a:tr>
              <a:tr h="3947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 =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Addizione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X+=Y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 = X + Y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40835545"/>
                  </a:ext>
                </a:extLst>
              </a:tr>
              <a:tr h="3947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-=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Sottrazione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X-= 3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 = X - 3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77251744"/>
                  </a:ext>
                </a:extLst>
              </a:tr>
              <a:tr h="3947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*=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Moltiplicazione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 *= Y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 = X * Y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40431298"/>
                  </a:ext>
                </a:extLst>
              </a:tr>
              <a:tr h="3947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/=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Divisione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 /= 5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 = X / 5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00218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548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878351"/>
            <a:ext cx="8454134" cy="1913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Ø"/>
            </a:pPr>
            <a:r>
              <a:rPr lang="en-US" sz="2000" u="sng" dirty="0" smtClean="0">
                <a:latin typeface="+mn-lt"/>
              </a:rPr>
              <a:t>FUNZIONE IF()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n-lt"/>
              </a:rPr>
              <a:t>Questa è la </a:t>
            </a:r>
            <a:r>
              <a:rPr lang="en-GB" sz="2000" dirty="0" err="1" smtClean="0">
                <a:latin typeface="+mn-lt"/>
              </a:rPr>
              <a:t>funzione</a:t>
            </a:r>
            <a:r>
              <a:rPr lang="en-GB" sz="2000" dirty="0" smtClean="0">
                <a:latin typeface="+mn-lt"/>
              </a:rPr>
              <a:t> di </a:t>
            </a:r>
            <a:r>
              <a:rPr lang="en-GB" sz="2000" dirty="0" err="1" smtClean="0">
                <a:latin typeface="+mn-lt"/>
              </a:rPr>
              <a:t>controllo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principale</a:t>
            </a:r>
            <a:endParaRPr lang="en-GB" sz="2000" dirty="0" smtClean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Se </a:t>
            </a:r>
            <a:r>
              <a:rPr lang="en-US" sz="2000" dirty="0" err="1" smtClean="0">
                <a:latin typeface="+mn-lt"/>
              </a:rPr>
              <a:t>il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risultato</a:t>
            </a:r>
            <a:r>
              <a:rPr lang="en-US" sz="2000" dirty="0" smtClean="0">
                <a:latin typeface="+mn-lt"/>
              </a:rPr>
              <a:t> è “</a:t>
            </a:r>
            <a:r>
              <a:rPr lang="en-US" sz="2000" dirty="0" err="1" smtClean="0">
                <a:latin typeface="+mn-lt"/>
              </a:rPr>
              <a:t>vero</a:t>
            </a:r>
            <a:r>
              <a:rPr lang="en-US" sz="2000" dirty="0" smtClean="0">
                <a:latin typeface="+mn-lt"/>
              </a:rPr>
              <a:t>” </a:t>
            </a:r>
            <a:r>
              <a:rPr lang="en-US" sz="2000" dirty="0" err="1" smtClean="0">
                <a:latin typeface="+mn-lt"/>
              </a:rPr>
              <a:t>esegue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tutte</a:t>
            </a:r>
            <a:r>
              <a:rPr lang="en-US" sz="2000" dirty="0" smtClean="0">
                <a:latin typeface="+mn-lt"/>
              </a:rPr>
              <a:t> le </a:t>
            </a:r>
            <a:r>
              <a:rPr lang="en-US" sz="2000" dirty="0" err="1" smtClean="0">
                <a:latin typeface="+mn-lt"/>
              </a:rPr>
              <a:t>funzioni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all’interno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delle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parentesi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graffe</a:t>
            </a:r>
            <a:r>
              <a:rPr lang="en-US" sz="2000" dirty="0" smtClean="0">
                <a:latin typeface="+mn-lt"/>
              </a:rPr>
              <a:t> “{…}”. Se </a:t>
            </a:r>
            <a:r>
              <a:rPr lang="en-US" sz="2000" dirty="0" err="1" smtClean="0">
                <a:latin typeface="+mn-lt"/>
              </a:rPr>
              <a:t>il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risultato</a:t>
            </a:r>
            <a:r>
              <a:rPr lang="en-US" sz="2000" dirty="0" smtClean="0">
                <a:latin typeface="+mn-lt"/>
              </a:rPr>
              <a:t> è “</a:t>
            </a:r>
            <a:r>
              <a:rPr lang="en-US" sz="2000" dirty="0" err="1" smtClean="0">
                <a:latin typeface="+mn-lt"/>
              </a:rPr>
              <a:t>falso</a:t>
            </a:r>
            <a:r>
              <a:rPr lang="en-US" sz="2000" dirty="0" smtClean="0">
                <a:latin typeface="+mn-lt"/>
              </a:rPr>
              <a:t>” </a:t>
            </a:r>
            <a:r>
              <a:rPr lang="en-US" sz="2000" dirty="0" err="1" smtClean="0">
                <a:latin typeface="+mn-lt"/>
              </a:rPr>
              <a:t>il</a:t>
            </a:r>
            <a:r>
              <a:rPr lang="en-US" sz="2000" dirty="0" smtClean="0">
                <a:latin typeface="+mn-lt"/>
              </a:rPr>
              <a:t> controller non le </a:t>
            </a:r>
            <a:r>
              <a:rPr lang="en-US" sz="2000" dirty="0" err="1" smtClean="0">
                <a:latin typeface="+mn-lt"/>
              </a:rPr>
              <a:t>esegue</a:t>
            </a:r>
            <a:r>
              <a:rPr lang="en-US" sz="2000" dirty="0" smtClean="0">
                <a:latin typeface="+mn-lt"/>
              </a:rPr>
              <a:t> e </a:t>
            </a:r>
            <a:r>
              <a:rPr lang="en-US" sz="2000" dirty="0" err="1" smtClean="0">
                <a:latin typeface="+mn-lt"/>
              </a:rPr>
              <a:t>il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programma</a:t>
            </a:r>
            <a:r>
              <a:rPr lang="en-US" sz="2000" dirty="0" smtClean="0">
                <a:latin typeface="+mn-lt"/>
              </a:rPr>
              <a:t> continua ad </a:t>
            </a:r>
            <a:r>
              <a:rPr lang="en-US" sz="2000" dirty="0" err="1" smtClean="0">
                <a:latin typeface="+mn-lt"/>
              </a:rPr>
              <a:t>andare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avanti</a:t>
            </a:r>
            <a:r>
              <a:rPr lang="en-US" sz="2000" dirty="0" smtClean="0">
                <a:latin typeface="+mn-lt"/>
              </a:rPr>
              <a:t> </a:t>
            </a:r>
            <a:endParaRPr lang="en-US" sz="20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6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FUNZIONE DI CONTROLLO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6</a:t>
            </a:fld>
            <a:endParaRPr lang="el-GR" sz="1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8774" y="3150281"/>
            <a:ext cx="3477985" cy="251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3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939845"/>
            <a:ext cx="845413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Ø"/>
            </a:pPr>
            <a:r>
              <a:rPr lang="en-US" sz="2000" u="sng" dirty="0" smtClean="0">
                <a:latin typeface="+mn-lt"/>
              </a:rPr>
              <a:t>FUNZIONE IF()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7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FUNZIONE DI CONTROLLO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7</a:t>
            </a:fld>
            <a:endParaRPr lang="el-GR" sz="1000" dirty="0"/>
          </a:p>
        </p:txBody>
      </p:sp>
      <p:sp>
        <p:nvSpPr>
          <p:cNvPr id="5" name="Rectángulo 4"/>
          <p:cNvSpPr/>
          <p:nvPr/>
        </p:nvSpPr>
        <p:spPr>
          <a:xfrm>
            <a:off x="232666" y="1569249"/>
            <a:ext cx="10042071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+mn-lt"/>
              </a:rPr>
              <a:t>if(expression)   </a:t>
            </a:r>
          </a:p>
          <a:p>
            <a:r>
              <a:rPr lang="en-US" b="1" dirty="0">
                <a:latin typeface="+mn-lt"/>
              </a:rPr>
              <a:t>{    </a:t>
            </a:r>
            <a:r>
              <a:rPr lang="en-US" b="1" dirty="0" smtClean="0">
                <a:latin typeface="+mn-lt"/>
              </a:rPr>
              <a:t> </a:t>
            </a:r>
            <a:endParaRPr lang="en-US" b="1" dirty="0">
              <a:latin typeface="+mn-lt"/>
            </a:endParaRPr>
          </a:p>
          <a:p>
            <a:r>
              <a:rPr lang="en-US" b="1" dirty="0">
                <a:latin typeface="+mn-lt"/>
              </a:rPr>
              <a:t>….   </a:t>
            </a:r>
          </a:p>
          <a:p>
            <a:r>
              <a:rPr lang="en-US" b="1" dirty="0">
                <a:latin typeface="+mn-lt"/>
              </a:rPr>
              <a:t>} </a:t>
            </a:r>
          </a:p>
          <a:p>
            <a:r>
              <a:rPr lang="en-US" i="1" dirty="0">
                <a:latin typeface="+mn-lt"/>
              </a:rPr>
              <a:t>expression: </a:t>
            </a:r>
            <a:r>
              <a:rPr lang="en-US" dirty="0" smtClean="0">
                <a:latin typeface="+mn-lt"/>
              </a:rPr>
              <a:t>	</a:t>
            </a:r>
            <a:r>
              <a:rPr lang="en-US" dirty="0" err="1" smtClean="0">
                <a:latin typeface="+mn-lt"/>
              </a:rPr>
              <a:t>stabilisce</a:t>
            </a:r>
            <a:r>
              <a:rPr lang="en-US" dirty="0" smtClean="0">
                <a:latin typeface="+mn-lt"/>
              </a:rPr>
              <a:t> la </a:t>
            </a:r>
            <a:r>
              <a:rPr lang="en-US" dirty="0" err="1" smtClean="0">
                <a:latin typeface="+mn-lt"/>
              </a:rPr>
              <a:t>condizione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che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il</a:t>
            </a:r>
            <a:r>
              <a:rPr lang="en-US" dirty="0" smtClean="0">
                <a:latin typeface="+mn-lt"/>
              </a:rPr>
              <a:t> controller di Arduino </a:t>
            </a:r>
            <a:r>
              <a:rPr lang="en-US" dirty="0" err="1" smtClean="0">
                <a:latin typeface="+mn-lt"/>
              </a:rPr>
              <a:t>deve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calcolare</a:t>
            </a:r>
            <a:r>
              <a:rPr lang="en-US" dirty="0" smtClean="0">
                <a:latin typeface="+mn-lt"/>
              </a:rPr>
              <a:t> </a:t>
            </a:r>
          </a:p>
          <a:p>
            <a:r>
              <a:rPr lang="en-US" i="1" dirty="0" smtClean="0">
                <a:latin typeface="+mn-lt"/>
              </a:rPr>
              <a:t>curly </a:t>
            </a:r>
            <a:r>
              <a:rPr lang="en-US" i="1" dirty="0">
                <a:latin typeface="+mn-lt"/>
              </a:rPr>
              <a:t>braces</a:t>
            </a:r>
            <a:r>
              <a:rPr lang="en-US" i="1" dirty="0" smtClean="0">
                <a:latin typeface="+mn-lt"/>
              </a:rPr>
              <a:t>:</a:t>
            </a:r>
            <a:r>
              <a:rPr lang="en-US" dirty="0" smtClean="0">
                <a:latin typeface="+mn-lt"/>
              </a:rPr>
              <a:t>	</a:t>
            </a:r>
            <a:r>
              <a:rPr lang="en-US" dirty="0" err="1" smtClean="0">
                <a:latin typeface="+mn-lt"/>
              </a:rPr>
              <a:t>possono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sembrare</a:t>
            </a:r>
            <a:r>
              <a:rPr lang="en-US" dirty="0" smtClean="0">
                <a:latin typeface="+mn-lt"/>
              </a:rPr>
              <a:t> come due </a:t>
            </a:r>
            <a:r>
              <a:rPr lang="en-US" dirty="0" err="1" smtClean="0">
                <a:latin typeface="+mn-lt"/>
              </a:rPr>
              <a:t>fette</a:t>
            </a:r>
            <a:r>
              <a:rPr lang="en-US" dirty="0" smtClean="0">
                <a:latin typeface="+mn-lt"/>
              </a:rPr>
              <a:t> di pane in un </a:t>
            </a:r>
            <a:r>
              <a:rPr lang="en-US" dirty="0" err="1" smtClean="0">
                <a:latin typeface="+mn-lt"/>
              </a:rPr>
              <a:t>panino</a:t>
            </a:r>
            <a:endParaRPr lang="en-US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pPr algn="ctr"/>
            <a:r>
              <a:rPr lang="en-US" sz="2000" b="1" dirty="0" smtClean="0">
                <a:latin typeface="+mn-lt"/>
              </a:rPr>
              <a:t>ESEMPIO: </a:t>
            </a:r>
          </a:p>
          <a:p>
            <a:r>
              <a:rPr lang="en-US" sz="1600" dirty="0" smtClean="0">
                <a:latin typeface="+mn-lt"/>
              </a:rPr>
              <a:t> </a:t>
            </a:r>
            <a:r>
              <a:rPr lang="en-US" sz="1600" b="1" dirty="0">
                <a:latin typeface="+mn-lt"/>
              </a:rPr>
              <a:t>void loop() </a:t>
            </a:r>
          </a:p>
          <a:p>
            <a:r>
              <a:rPr lang="en-US" sz="1600" b="1" dirty="0">
                <a:latin typeface="+mn-lt"/>
              </a:rPr>
              <a:t>{</a:t>
            </a:r>
            <a:r>
              <a:rPr lang="en-US" sz="1600" dirty="0">
                <a:latin typeface="+mn-lt"/>
              </a:rPr>
              <a:t>   </a:t>
            </a:r>
          </a:p>
          <a:p>
            <a:r>
              <a:rPr lang="en-US" sz="1600" b="1" dirty="0">
                <a:latin typeface="+mn-lt"/>
              </a:rPr>
              <a:t>if((A&gt;B) || (C &lt; 25))    </a:t>
            </a:r>
            <a:r>
              <a:rPr lang="en-US" sz="1600" dirty="0">
                <a:latin typeface="+mn-lt"/>
              </a:rPr>
              <a:t>			</a:t>
            </a:r>
            <a:r>
              <a:rPr lang="en-US" sz="1600" dirty="0" smtClean="0">
                <a:latin typeface="+mn-lt"/>
              </a:rPr>
              <a:t>//Se la </a:t>
            </a:r>
            <a:r>
              <a:rPr lang="en-US" sz="1600" dirty="0" err="1" smtClean="0">
                <a:latin typeface="+mn-lt"/>
              </a:rPr>
              <a:t>condzione</a:t>
            </a:r>
            <a:r>
              <a:rPr lang="en-US" sz="1600" dirty="0" smtClean="0">
                <a:latin typeface="+mn-lt"/>
              </a:rPr>
              <a:t> è </a:t>
            </a:r>
            <a:r>
              <a:rPr lang="en-US" sz="1600" dirty="0" err="1" smtClean="0">
                <a:latin typeface="+mn-lt"/>
              </a:rPr>
              <a:t>vera</a:t>
            </a:r>
            <a:r>
              <a:rPr lang="en-US" sz="1600" dirty="0" smtClean="0">
                <a:latin typeface="+mn-lt"/>
              </a:rPr>
              <a:t>…    </a:t>
            </a:r>
            <a:endParaRPr lang="en-US" sz="1600" dirty="0">
              <a:latin typeface="+mn-lt"/>
            </a:endParaRPr>
          </a:p>
          <a:p>
            <a:r>
              <a:rPr lang="en-US" sz="1600" b="1" dirty="0">
                <a:latin typeface="+mn-lt"/>
              </a:rPr>
              <a:t>{ </a:t>
            </a:r>
            <a:r>
              <a:rPr lang="en-US" sz="1600" dirty="0">
                <a:latin typeface="+mn-lt"/>
              </a:rPr>
              <a:t>    </a:t>
            </a:r>
          </a:p>
          <a:p>
            <a:r>
              <a:rPr lang="en-US" sz="1600" dirty="0">
                <a:latin typeface="+mn-lt"/>
              </a:rPr>
              <a:t> </a:t>
            </a:r>
            <a:r>
              <a:rPr lang="en-US" sz="1600" b="1" dirty="0" err="1" smtClean="0">
                <a:latin typeface="+mn-lt"/>
              </a:rPr>
              <a:t>digitalWrite</a:t>
            </a:r>
            <a:r>
              <a:rPr lang="en-US" sz="1600" b="1" dirty="0" smtClean="0">
                <a:latin typeface="+mn-lt"/>
              </a:rPr>
              <a:t>(6,HIGH</a:t>
            </a:r>
            <a:r>
              <a:rPr lang="en-US" sz="1600" b="1" dirty="0">
                <a:latin typeface="+mn-lt"/>
              </a:rPr>
              <a:t>); 	</a:t>
            </a:r>
            <a:r>
              <a:rPr lang="en-US" sz="1600" dirty="0">
                <a:latin typeface="+mn-lt"/>
              </a:rPr>
              <a:t>	</a:t>
            </a:r>
            <a:r>
              <a:rPr lang="en-US" sz="1600" dirty="0" smtClean="0">
                <a:latin typeface="+mn-lt"/>
              </a:rPr>
              <a:t>//</a:t>
            </a:r>
            <a:r>
              <a:rPr lang="en-US" sz="1600" dirty="0" err="1" smtClean="0">
                <a:latin typeface="+mn-lt"/>
              </a:rPr>
              <a:t>Spostati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sul</a:t>
            </a:r>
            <a:r>
              <a:rPr lang="en-US" sz="1600" dirty="0" smtClean="0">
                <a:latin typeface="+mn-lt"/>
              </a:rPr>
              <a:t> pin 6</a:t>
            </a:r>
          </a:p>
          <a:p>
            <a:r>
              <a:rPr lang="en-US" sz="1600" dirty="0" smtClean="0">
                <a:latin typeface="+mn-lt"/>
              </a:rPr>
              <a:t>      </a:t>
            </a:r>
            <a:endParaRPr lang="en-US" sz="1600" dirty="0">
              <a:latin typeface="+mn-lt"/>
            </a:endParaRPr>
          </a:p>
          <a:p>
            <a:r>
              <a:rPr lang="en-US" sz="1600" b="1" dirty="0">
                <a:latin typeface="+mn-lt"/>
              </a:rPr>
              <a:t>C=25;    </a:t>
            </a:r>
            <a:r>
              <a:rPr lang="en-US" sz="1600" dirty="0">
                <a:latin typeface="+mn-lt"/>
              </a:rPr>
              <a:t>				</a:t>
            </a:r>
            <a:r>
              <a:rPr lang="en-US" sz="1600" dirty="0" smtClean="0">
                <a:latin typeface="+mn-lt"/>
              </a:rPr>
              <a:t>//Un </a:t>
            </a:r>
            <a:r>
              <a:rPr lang="en-US" sz="1600" dirty="0" err="1" smtClean="0">
                <a:latin typeface="+mn-lt"/>
              </a:rPr>
              <a:t>valore</a:t>
            </a:r>
            <a:r>
              <a:rPr lang="en-US" sz="1600" dirty="0" smtClean="0">
                <a:latin typeface="+mn-lt"/>
              </a:rPr>
              <a:t> di 25 è </a:t>
            </a:r>
            <a:r>
              <a:rPr lang="en-US" sz="1600" dirty="0" err="1" smtClean="0">
                <a:latin typeface="+mn-lt"/>
              </a:rPr>
              <a:t>messo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nella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variabile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variable   </a:t>
            </a:r>
            <a:endParaRPr lang="en-US" sz="1600" dirty="0">
              <a:latin typeface="+mn-lt"/>
            </a:endParaRPr>
          </a:p>
          <a:p>
            <a:r>
              <a:rPr lang="en-US" sz="1600" b="1" dirty="0">
                <a:latin typeface="+mn-lt"/>
              </a:rPr>
              <a:t>}   </a:t>
            </a:r>
          </a:p>
          <a:p>
            <a:r>
              <a:rPr lang="en-US" sz="1600" b="1" dirty="0">
                <a:latin typeface="+mn-lt"/>
              </a:rPr>
              <a:t>....  </a:t>
            </a:r>
            <a:r>
              <a:rPr lang="en-US" sz="1600" dirty="0">
                <a:latin typeface="+mn-lt"/>
              </a:rPr>
              <a:t>   				</a:t>
            </a:r>
            <a:r>
              <a:rPr lang="en-US" sz="1600" dirty="0" smtClean="0">
                <a:latin typeface="+mn-lt"/>
              </a:rPr>
              <a:t>//Continua ad </a:t>
            </a:r>
            <a:r>
              <a:rPr lang="en-US" sz="1600" dirty="0" err="1" smtClean="0">
                <a:latin typeface="+mn-lt"/>
              </a:rPr>
              <a:t>eseguire</a:t>
            </a:r>
            <a:r>
              <a:rPr lang="en-US" sz="1600" dirty="0" smtClean="0">
                <a:latin typeface="+mn-lt"/>
              </a:rPr>
              <a:t>.... </a:t>
            </a:r>
            <a:endParaRPr lang="en-US" sz="1600" dirty="0">
              <a:latin typeface="+mn-lt"/>
            </a:endParaRPr>
          </a:p>
          <a:p>
            <a:r>
              <a:rPr lang="en-US" sz="1600" b="1" dirty="0">
                <a:latin typeface="+mn-lt"/>
              </a:rPr>
              <a:t>}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32666" y="3930004"/>
            <a:ext cx="8609386" cy="2506218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859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914204"/>
            <a:ext cx="8454134" cy="299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Ø"/>
            </a:pPr>
            <a:r>
              <a:rPr lang="en-US" sz="2000" u="sng" dirty="0" smtClean="0">
                <a:latin typeface="+mn-lt"/>
              </a:rPr>
              <a:t>FUNZIONE IF() ELSE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+mn-lt"/>
              </a:rPr>
              <a:t>Deriva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dalla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precedente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funzione</a:t>
            </a:r>
            <a:r>
              <a:rPr lang="en-US" sz="2000" dirty="0" smtClean="0">
                <a:latin typeface="+mn-lt"/>
              </a:rPr>
              <a:t> if(…)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Se è “</a:t>
            </a:r>
            <a:r>
              <a:rPr lang="en-US" sz="2000" dirty="0" err="1" smtClean="0">
                <a:latin typeface="+mn-lt"/>
              </a:rPr>
              <a:t>vero</a:t>
            </a:r>
            <a:r>
              <a:rPr lang="en-US" sz="2000" dirty="0" smtClean="0">
                <a:latin typeface="+mn-lt"/>
              </a:rPr>
              <a:t>”, </a:t>
            </a:r>
            <a:r>
              <a:rPr lang="en-US" sz="2000" dirty="0" err="1" smtClean="0">
                <a:latin typeface="+mn-lt"/>
              </a:rPr>
              <a:t>tutte</a:t>
            </a:r>
            <a:r>
              <a:rPr lang="en-US" sz="2000" dirty="0" smtClean="0">
                <a:latin typeface="+mn-lt"/>
              </a:rPr>
              <a:t> le </a:t>
            </a:r>
            <a:r>
              <a:rPr lang="en-US" sz="2000" dirty="0" err="1" smtClean="0">
                <a:latin typeface="+mn-lt"/>
              </a:rPr>
              <a:t>funzoni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nelle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parentesi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graffe</a:t>
            </a:r>
            <a:r>
              <a:rPr lang="en-US" sz="2000" dirty="0" smtClean="0">
                <a:latin typeface="+mn-lt"/>
              </a:rPr>
              <a:t> “{…}” </a:t>
            </a:r>
            <a:r>
              <a:rPr lang="en-US" sz="2000" dirty="0" err="1" smtClean="0">
                <a:latin typeface="+mn-lt"/>
              </a:rPr>
              <a:t>sono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eseguite</a:t>
            </a:r>
            <a:r>
              <a:rPr lang="en-US" sz="2000" dirty="0" smtClean="0">
                <a:latin typeface="+mn-lt"/>
              </a:rPr>
              <a:t> come con la </a:t>
            </a:r>
            <a:r>
              <a:rPr lang="en-US" sz="2000" dirty="0" err="1" smtClean="0">
                <a:latin typeface="+mn-lt"/>
              </a:rPr>
              <a:t>funzione</a:t>
            </a:r>
            <a:r>
              <a:rPr lang="en-US" sz="2000" dirty="0" smtClean="0">
                <a:latin typeface="+mn-lt"/>
              </a:rPr>
              <a:t> if</a:t>
            </a:r>
            <a:r>
              <a:rPr lang="en-US" sz="2000" dirty="0">
                <a:latin typeface="+mn-lt"/>
              </a:rPr>
              <a:t>(…) </a:t>
            </a:r>
            <a:r>
              <a:rPr lang="en-US" sz="2000" dirty="0" smtClean="0">
                <a:latin typeface="+mn-lt"/>
              </a:rPr>
              <a:t>  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Se la </a:t>
            </a:r>
            <a:r>
              <a:rPr lang="en-US" sz="2000" dirty="0" err="1" smtClean="0">
                <a:latin typeface="+mn-lt"/>
              </a:rPr>
              <a:t>condizione</a:t>
            </a:r>
            <a:r>
              <a:rPr lang="en-US" sz="2000" dirty="0" smtClean="0">
                <a:latin typeface="+mn-lt"/>
              </a:rPr>
              <a:t> If è “</a:t>
            </a:r>
            <a:r>
              <a:rPr lang="en-US" sz="2000" dirty="0" err="1" smtClean="0">
                <a:latin typeface="+mn-lt"/>
              </a:rPr>
              <a:t>falsa</a:t>
            </a:r>
            <a:r>
              <a:rPr lang="en-US" sz="2000" dirty="0" smtClean="0">
                <a:latin typeface="+mn-lt"/>
              </a:rPr>
              <a:t>” </a:t>
            </a:r>
            <a:r>
              <a:rPr lang="en-US" sz="2000" dirty="0" err="1" smtClean="0">
                <a:latin typeface="+mn-lt"/>
              </a:rPr>
              <a:t>tutte</a:t>
            </a:r>
            <a:r>
              <a:rPr lang="en-US" sz="2000" dirty="0" smtClean="0">
                <a:latin typeface="+mn-lt"/>
              </a:rPr>
              <a:t> le </a:t>
            </a:r>
            <a:r>
              <a:rPr lang="en-US" sz="2000" dirty="0" err="1" smtClean="0">
                <a:latin typeface="+mn-lt"/>
              </a:rPr>
              <a:t>funzioni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racchiuse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nelle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parentesi</a:t>
            </a:r>
            <a:r>
              <a:rPr lang="en-US" sz="2000" dirty="0" smtClean="0">
                <a:latin typeface="+mn-lt"/>
              </a:rPr>
              <a:t> else {…} </a:t>
            </a:r>
            <a:r>
              <a:rPr lang="en-US" sz="2000" dirty="0" err="1" smtClean="0">
                <a:latin typeface="+mn-lt"/>
              </a:rPr>
              <a:t>sono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eseguite</a:t>
            </a:r>
            <a:r>
              <a:rPr lang="en-US" sz="2000" dirty="0" smtClean="0">
                <a:latin typeface="+mn-lt"/>
              </a:rPr>
              <a:t>. </a:t>
            </a:r>
            <a:r>
              <a:rPr lang="en-US" sz="2000" dirty="0" err="1" smtClean="0">
                <a:latin typeface="+mn-lt"/>
              </a:rPr>
              <a:t>Una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volta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che</a:t>
            </a:r>
            <a:r>
              <a:rPr lang="en-US" sz="2000" dirty="0" smtClean="0">
                <a:latin typeface="+mn-lt"/>
              </a:rPr>
              <a:t> le </a:t>
            </a:r>
            <a:r>
              <a:rPr lang="en-US" sz="2000" dirty="0" err="1" smtClean="0">
                <a:latin typeface="+mn-lt"/>
              </a:rPr>
              <a:t>funzioni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sono</a:t>
            </a:r>
            <a:r>
              <a:rPr lang="en-US" sz="2000" dirty="0" smtClean="0">
                <a:latin typeface="+mn-lt"/>
              </a:rPr>
              <a:t> state </a:t>
            </a:r>
            <a:r>
              <a:rPr lang="en-US" sz="2000" dirty="0" err="1" smtClean="0">
                <a:latin typeface="+mn-lt"/>
              </a:rPr>
              <a:t>eseguite</a:t>
            </a:r>
            <a:r>
              <a:rPr lang="en-US" sz="2000" dirty="0" smtClean="0">
                <a:latin typeface="+mn-lt"/>
              </a:rPr>
              <a:t>, </a:t>
            </a:r>
            <a:r>
              <a:rPr lang="en-US" sz="2000" dirty="0" err="1" smtClean="0">
                <a:latin typeface="+mn-lt"/>
              </a:rPr>
              <a:t>sia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che</a:t>
            </a:r>
            <a:r>
              <a:rPr lang="en-US" sz="2000" dirty="0" smtClean="0">
                <a:latin typeface="+mn-lt"/>
              </a:rPr>
              <a:t> la </a:t>
            </a:r>
            <a:r>
              <a:rPr lang="en-US" sz="2000" dirty="0" err="1" smtClean="0">
                <a:latin typeface="+mn-lt"/>
              </a:rPr>
              <a:t>condizione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sia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vera</a:t>
            </a:r>
            <a:r>
              <a:rPr lang="en-US" sz="2000" dirty="0" smtClean="0">
                <a:latin typeface="+mn-lt"/>
              </a:rPr>
              <a:t> o </a:t>
            </a:r>
            <a:r>
              <a:rPr lang="en-US" sz="2000" dirty="0" err="1" smtClean="0">
                <a:latin typeface="+mn-lt"/>
              </a:rPr>
              <a:t>falsa</a:t>
            </a:r>
            <a:r>
              <a:rPr lang="en-US" sz="2000" dirty="0" smtClean="0">
                <a:latin typeface="+mn-lt"/>
              </a:rPr>
              <a:t>, </a:t>
            </a:r>
            <a:r>
              <a:rPr lang="en-US" sz="2000" dirty="0" err="1" smtClean="0">
                <a:latin typeface="+mn-lt"/>
              </a:rPr>
              <a:t>il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programma</a:t>
            </a:r>
            <a:r>
              <a:rPr lang="en-US" sz="2000" dirty="0" smtClean="0">
                <a:latin typeface="+mn-lt"/>
              </a:rPr>
              <a:t> continua ad </a:t>
            </a:r>
            <a:r>
              <a:rPr lang="en-US" sz="2000" dirty="0" err="1" smtClean="0">
                <a:latin typeface="+mn-lt"/>
              </a:rPr>
              <a:t>andare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avanti</a:t>
            </a:r>
            <a:r>
              <a:rPr lang="en-US" sz="2000" dirty="0" smtClean="0">
                <a:latin typeface="+mn-lt"/>
              </a:rPr>
              <a:t> </a:t>
            </a:r>
            <a:endParaRPr lang="en-US" sz="20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8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FUNZIONE DI CONTROLLO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8</a:t>
            </a:fld>
            <a:endParaRPr lang="el-GR" sz="1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6282" y="3891510"/>
            <a:ext cx="3351285" cy="250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2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690960"/>
            <a:ext cx="8454134" cy="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Ø"/>
            </a:pPr>
            <a:r>
              <a:rPr lang="en-US" sz="2000" u="sng" dirty="0" smtClean="0">
                <a:latin typeface="+mn-lt"/>
              </a:rPr>
              <a:t>FUNZIONE IF()ELSE</a:t>
            </a:r>
          </a:p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u="sng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9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FUNZIONE DI CONTROLLO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68909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9</a:t>
            </a:fld>
            <a:endParaRPr lang="el-GR" sz="1000" dirty="0"/>
          </a:p>
        </p:txBody>
      </p:sp>
      <p:sp>
        <p:nvSpPr>
          <p:cNvPr id="5" name="Rectángulo 4"/>
          <p:cNvSpPr/>
          <p:nvPr/>
        </p:nvSpPr>
        <p:spPr>
          <a:xfrm>
            <a:off x="232666" y="1191669"/>
            <a:ext cx="10042071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+mn-lt"/>
              </a:rPr>
              <a:t>if(expression)</a:t>
            </a:r>
          </a:p>
          <a:p>
            <a:r>
              <a:rPr lang="en-US" b="1" dirty="0">
                <a:latin typeface="+mn-lt"/>
              </a:rPr>
              <a:t>{</a:t>
            </a:r>
          </a:p>
          <a:p>
            <a:r>
              <a:rPr lang="en-US" b="1" dirty="0">
                <a:latin typeface="+mn-lt"/>
              </a:rPr>
              <a:t>   ….</a:t>
            </a:r>
          </a:p>
          <a:p>
            <a:r>
              <a:rPr lang="en-US" b="1" dirty="0" smtClean="0">
                <a:latin typeface="+mn-lt"/>
              </a:rPr>
              <a:t>} </a:t>
            </a:r>
            <a:endParaRPr lang="en-US" b="1" dirty="0">
              <a:latin typeface="+mn-lt"/>
            </a:endParaRPr>
          </a:p>
          <a:p>
            <a:r>
              <a:rPr lang="en-US" b="1" dirty="0">
                <a:latin typeface="+mn-lt"/>
              </a:rPr>
              <a:t>else </a:t>
            </a:r>
          </a:p>
          <a:p>
            <a:r>
              <a:rPr lang="en-US" b="1" dirty="0">
                <a:latin typeface="+mn-lt"/>
              </a:rPr>
              <a:t>{   </a:t>
            </a:r>
          </a:p>
          <a:p>
            <a:r>
              <a:rPr lang="en-US" b="1" dirty="0">
                <a:latin typeface="+mn-lt"/>
              </a:rPr>
              <a:t>….   </a:t>
            </a:r>
          </a:p>
          <a:p>
            <a:r>
              <a:rPr lang="en-US" b="1" dirty="0" smtClean="0">
                <a:latin typeface="+mn-lt"/>
              </a:rPr>
              <a:t>} </a:t>
            </a:r>
            <a:endParaRPr lang="en-US" b="1" dirty="0">
              <a:latin typeface="+mn-lt"/>
            </a:endParaRPr>
          </a:p>
          <a:p>
            <a:r>
              <a:rPr lang="en-US" i="1" dirty="0" smtClean="0">
                <a:latin typeface="+mn-lt"/>
              </a:rPr>
              <a:t>expression</a:t>
            </a:r>
            <a:r>
              <a:rPr lang="en-US" i="1" dirty="0">
                <a:latin typeface="+mn-lt"/>
              </a:rPr>
              <a:t>: </a:t>
            </a:r>
            <a:r>
              <a:rPr lang="en-US" dirty="0" smtClean="0">
                <a:latin typeface="+mn-lt"/>
              </a:rPr>
              <a:t>	</a:t>
            </a:r>
            <a:r>
              <a:rPr lang="en-US" dirty="0" err="1" smtClean="0">
                <a:latin typeface="+mn-lt"/>
              </a:rPr>
              <a:t>stabilisce</a:t>
            </a:r>
            <a:r>
              <a:rPr lang="en-US" dirty="0" smtClean="0">
                <a:latin typeface="+mn-lt"/>
              </a:rPr>
              <a:t> la </a:t>
            </a:r>
            <a:r>
              <a:rPr lang="en-US" dirty="0" err="1" smtClean="0">
                <a:latin typeface="+mn-lt"/>
              </a:rPr>
              <a:t>condizione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che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il</a:t>
            </a:r>
            <a:r>
              <a:rPr lang="en-US" dirty="0" smtClean="0">
                <a:latin typeface="+mn-lt"/>
              </a:rPr>
              <a:t> controller di Arduino </a:t>
            </a:r>
            <a:r>
              <a:rPr lang="en-US" dirty="0" err="1" smtClean="0">
                <a:latin typeface="+mn-lt"/>
              </a:rPr>
              <a:t>deve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verificare</a:t>
            </a:r>
            <a:r>
              <a:rPr lang="en-US" dirty="0" smtClean="0">
                <a:latin typeface="+mn-lt"/>
              </a:rPr>
              <a:t> </a:t>
            </a:r>
          </a:p>
          <a:p>
            <a:r>
              <a:rPr lang="en-US" i="1" dirty="0" smtClean="0">
                <a:latin typeface="+mn-lt"/>
              </a:rPr>
              <a:t>curly </a:t>
            </a:r>
            <a:r>
              <a:rPr lang="en-US" i="1" dirty="0">
                <a:latin typeface="+mn-lt"/>
              </a:rPr>
              <a:t>braces</a:t>
            </a:r>
            <a:r>
              <a:rPr lang="en-US" i="1" dirty="0" smtClean="0">
                <a:latin typeface="+mn-lt"/>
              </a:rPr>
              <a:t>:</a:t>
            </a:r>
            <a:r>
              <a:rPr lang="en-US" dirty="0" smtClean="0">
                <a:latin typeface="+mn-lt"/>
              </a:rPr>
              <a:t>	</a:t>
            </a:r>
            <a:r>
              <a:rPr lang="en-US" dirty="0" err="1" smtClean="0">
                <a:latin typeface="+mn-lt"/>
              </a:rPr>
              <a:t>può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sembrare</a:t>
            </a:r>
            <a:r>
              <a:rPr lang="en-US" dirty="0" smtClean="0">
                <a:latin typeface="+mn-lt"/>
              </a:rPr>
              <a:t> come due </a:t>
            </a:r>
            <a:r>
              <a:rPr lang="en-US" dirty="0" err="1" smtClean="0">
                <a:latin typeface="+mn-lt"/>
              </a:rPr>
              <a:t>fette</a:t>
            </a:r>
            <a:r>
              <a:rPr lang="en-US" dirty="0" smtClean="0">
                <a:latin typeface="+mn-lt"/>
              </a:rPr>
              <a:t> di pane in un </a:t>
            </a:r>
            <a:r>
              <a:rPr lang="en-US" dirty="0" err="1" smtClean="0">
                <a:latin typeface="+mn-lt"/>
              </a:rPr>
              <a:t>panino</a:t>
            </a:r>
            <a:r>
              <a:rPr lang="en-US" dirty="0" smtClean="0">
                <a:latin typeface="+mn-lt"/>
              </a:rPr>
              <a:t> </a:t>
            </a:r>
          </a:p>
          <a:p>
            <a:pPr algn="ctr"/>
            <a:r>
              <a:rPr lang="en-US" sz="2000" b="1" dirty="0" smtClean="0">
                <a:latin typeface="+mn-lt"/>
              </a:rPr>
              <a:t>ESEMPIO: </a:t>
            </a:r>
          </a:p>
          <a:p>
            <a:r>
              <a:rPr lang="en-US" sz="1600" dirty="0">
                <a:latin typeface="+mn-lt"/>
              </a:rPr>
              <a:t>if(</a:t>
            </a:r>
            <a:r>
              <a:rPr lang="en-US" sz="1600" dirty="0" err="1">
                <a:latin typeface="+mn-lt"/>
              </a:rPr>
              <a:t>digitalRead</a:t>
            </a:r>
            <a:r>
              <a:rPr lang="en-US" sz="1600" dirty="0">
                <a:latin typeface="+mn-lt"/>
              </a:rPr>
              <a:t>(4) == 1)  		</a:t>
            </a:r>
            <a:r>
              <a:rPr lang="en-US" sz="1600" dirty="0" smtClean="0">
                <a:latin typeface="+mn-lt"/>
              </a:rPr>
              <a:t>//</a:t>
            </a:r>
            <a:r>
              <a:rPr lang="en-US" sz="1600" dirty="0">
                <a:latin typeface="+mn-lt"/>
              </a:rPr>
              <a:t>S</a:t>
            </a:r>
            <a:r>
              <a:rPr lang="en-US" sz="1600" dirty="0" smtClean="0">
                <a:latin typeface="+mn-lt"/>
              </a:rPr>
              <a:t>e </a:t>
            </a:r>
            <a:r>
              <a:rPr lang="en-US" sz="1600" dirty="0" err="1" smtClean="0">
                <a:latin typeface="+mn-lt"/>
              </a:rPr>
              <a:t>il</a:t>
            </a:r>
            <a:r>
              <a:rPr lang="en-US" sz="1600" dirty="0" smtClean="0">
                <a:latin typeface="+mn-lt"/>
              </a:rPr>
              <a:t> pin </a:t>
            </a:r>
            <a:r>
              <a:rPr lang="en-US" sz="1600" dirty="0">
                <a:latin typeface="+mn-lt"/>
              </a:rPr>
              <a:t>4 </a:t>
            </a:r>
            <a:r>
              <a:rPr lang="en-US" sz="1600" dirty="0" smtClean="0">
                <a:latin typeface="+mn-lt"/>
              </a:rPr>
              <a:t>è </a:t>
            </a:r>
            <a:r>
              <a:rPr lang="en-US" sz="1600" dirty="0" err="1" smtClean="0">
                <a:latin typeface="+mn-lt"/>
              </a:rPr>
              <a:t>su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“1” …</a:t>
            </a:r>
          </a:p>
          <a:p>
            <a:r>
              <a:rPr lang="en-US" sz="1600" dirty="0" smtClean="0">
                <a:latin typeface="+mn-lt"/>
              </a:rPr>
              <a:t>{  </a:t>
            </a:r>
            <a:endParaRPr lang="en-US" sz="1600" dirty="0">
              <a:latin typeface="+mn-lt"/>
            </a:endParaRPr>
          </a:p>
          <a:p>
            <a:r>
              <a:rPr lang="en-US" sz="1600" dirty="0" err="1">
                <a:latin typeface="+mn-lt"/>
              </a:rPr>
              <a:t>digitalWrite</a:t>
            </a:r>
            <a:r>
              <a:rPr lang="en-US" sz="1600" dirty="0">
                <a:latin typeface="+mn-lt"/>
              </a:rPr>
              <a:t>(6,HIGH); 			</a:t>
            </a:r>
            <a:r>
              <a:rPr lang="en-US" sz="1600" dirty="0" smtClean="0">
                <a:latin typeface="+mn-lt"/>
              </a:rPr>
              <a:t>//</a:t>
            </a:r>
            <a:r>
              <a:rPr lang="en-US" sz="1600" dirty="0" err="1" smtClean="0">
                <a:latin typeface="+mn-lt"/>
              </a:rPr>
              <a:t>Abilita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pin 6  </a:t>
            </a:r>
          </a:p>
          <a:p>
            <a:r>
              <a:rPr lang="en-US" sz="1600" dirty="0" smtClean="0">
                <a:latin typeface="+mn-lt"/>
              </a:rPr>
              <a:t>} </a:t>
            </a:r>
            <a:endParaRPr lang="en-US" sz="1600" dirty="0">
              <a:latin typeface="+mn-lt"/>
            </a:endParaRPr>
          </a:p>
          <a:p>
            <a:r>
              <a:rPr lang="en-US" sz="1600" dirty="0">
                <a:latin typeface="+mn-lt"/>
              </a:rPr>
              <a:t>else     				</a:t>
            </a:r>
            <a:r>
              <a:rPr lang="en-US" sz="1600" dirty="0" smtClean="0">
                <a:latin typeface="+mn-lt"/>
              </a:rPr>
              <a:t>//…se non lo è…  </a:t>
            </a:r>
            <a:endParaRPr lang="en-US" sz="1600" dirty="0">
              <a:latin typeface="+mn-lt"/>
            </a:endParaRPr>
          </a:p>
          <a:p>
            <a:r>
              <a:rPr lang="en-US" sz="1600" dirty="0" err="1">
                <a:latin typeface="+mn-lt"/>
              </a:rPr>
              <a:t>digitalWrite</a:t>
            </a:r>
            <a:r>
              <a:rPr lang="en-US" sz="1600" dirty="0">
                <a:latin typeface="+mn-lt"/>
              </a:rPr>
              <a:t>(6,LOW); 			</a:t>
            </a:r>
            <a:r>
              <a:rPr lang="en-US" sz="1600" dirty="0" smtClean="0">
                <a:latin typeface="+mn-lt"/>
              </a:rPr>
              <a:t>//</a:t>
            </a:r>
            <a:r>
              <a:rPr lang="en-US" sz="1600" dirty="0" err="1" smtClean="0">
                <a:latin typeface="+mn-lt"/>
              </a:rPr>
              <a:t>Disabilita</a:t>
            </a:r>
            <a:r>
              <a:rPr lang="en-US" sz="1600" dirty="0" smtClean="0">
                <a:latin typeface="+mn-lt"/>
              </a:rPr>
              <a:t> output </a:t>
            </a:r>
            <a:r>
              <a:rPr lang="en-US" sz="1600" dirty="0">
                <a:latin typeface="+mn-lt"/>
              </a:rPr>
              <a:t>6 </a:t>
            </a:r>
          </a:p>
          <a:p>
            <a:r>
              <a:rPr lang="en-US" sz="1600" dirty="0">
                <a:latin typeface="+mn-lt"/>
              </a:rPr>
              <a:t>….  </a:t>
            </a:r>
            <a:r>
              <a:rPr lang="en-US" sz="1600" dirty="0" smtClean="0">
                <a:latin typeface="+mn-lt"/>
              </a:rPr>
              <a:t>	</a:t>
            </a:r>
            <a:r>
              <a:rPr lang="en-US" sz="1600" dirty="0">
                <a:latin typeface="+mn-lt"/>
              </a:rPr>
              <a:t>			//</a:t>
            </a:r>
            <a:r>
              <a:rPr lang="en-US" sz="1600" dirty="0" smtClean="0">
                <a:latin typeface="+mn-lt"/>
              </a:rPr>
              <a:t>Continua a </a:t>
            </a:r>
            <a:r>
              <a:rPr lang="en-US" sz="1600" dirty="0" err="1" smtClean="0">
                <a:latin typeface="+mn-lt"/>
              </a:rPr>
              <a:t>eseguire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il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programma</a:t>
            </a:r>
            <a:r>
              <a:rPr lang="en-US" sz="1600" dirty="0" smtClean="0">
                <a:latin typeface="+mn-lt"/>
              </a:rPr>
              <a:t>  </a:t>
            </a:r>
            <a:endParaRPr lang="en-US" sz="1600" dirty="0">
              <a:latin typeface="+mn-lt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32666" y="4428867"/>
            <a:ext cx="8609386" cy="1846293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142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3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DEF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D3F6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Trebuchet M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DE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D3F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65471</TotalTime>
  <Words>861</Words>
  <Application>Microsoft Office PowerPoint</Application>
  <PresentationFormat>Presentazione su schermo (4:3)</PresentationFormat>
  <Paragraphs>282</Paragraphs>
  <Slides>18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18</vt:i4>
      </vt:variant>
    </vt:vector>
  </HeadingPairs>
  <TitlesOfParts>
    <vt:vector size="28" baseType="lpstr">
      <vt:lpstr>ＭＳ Ｐゴシック</vt:lpstr>
      <vt:lpstr>Arial</vt:lpstr>
      <vt:lpstr>Arial Narrow</vt:lpstr>
      <vt:lpstr>Book Antiqua</vt:lpstr>
      <vt:lpstr>Calibri</vt:lpstr>
      <vt:lpstr>Times New Roman</vt:lpstr>
      <vt:lpstr>Trebuchet MS</vt:lpstr>
      <vt:lpstr>Wingdings</vt:lpstr>
      <vt:lpstr>Custom Design</vt:lpstr>
      <vt:lpstr>3_Default Design</vt:lpstr>
      <vt:lpstr>Presentazione standard di PowerPoint</vt:lpstr>
      <vt:lpstr>Scopo e agenda dell’unità 4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tei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circBalance_nodither_ts500_sine_55deg_6sec</dc:title>
  <dc:creator>Michail Sfakiotakis</dc:creator>
  <cp:lastModifiedBy>Bologna Silvia</cp:lastModifiedBy>
  <cp:revision>1779</cp:revision>
  <cp:lastPrinted>2018-01-26T17:11:53Z</cp:lastPrinted>
  <dcterms:created xsi:type="dcterms:W3CDTF">2010-11-09T19:06:29Z</dcterms:created>
  <dcterms:modified xsi:type="dcterms:W3CDTF">2018-06-05T13:00:28Z</dcterms:modified>
</cp:coreProperties>
</file>