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549" r:id="rId3"/>
    <p:sldId id="537" r:id="rId4"/>
    <p:sldId id="482" r:id="rId5"/>
    <p:sldId id="553" r:id="rId6"/>
    <p:sldId id="554" r:id="rId7"/>
    <p:sldId id="556" r:id="rId8"/>
    <p:sldId id="557" r:id="rId9"/>
    <p:sldId id="555" r:id="rId10"/>
    <p:sldId id="558" r:id="rId11"/>
    <p:sldId id="559" r:id="rId12"/>
    <p:sldId id="560" r:id="rId13"/>
    <p:sldId id="561" r:id="rId14"/>
    <p:sldId id="562" r:id="rId15"/>
    <p:sldId id="563" r:id="rId16"/>
    <p:sldId id="5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4/6/2018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4/6/2018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4/6/2018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4/6/2018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4/6/2018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Espressioni</a:t>
            </a:r>
            <a:r>
              <a:rPr lang="en-US" sz="3600" dirty="0" smtClean="0">
                <a:solidFill>
                  <a:prstClr val="white"/>
                </a:solidFill>
              </a:rPr>
              <a:t>, pause e </a:t>
            </a:r>
            <a:r>
              <a:rPr lang="en-US" sz="3600" dirty="0" err="1" smtClean="0">
                <a:solidFill>
                  <a:prstClr val="white"/>
                </a:solidFill>
              </a:rPr>
              <a:t>suoni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1600711"/>
            <a:ext cx="8454134" cy="41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DELAY()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Mette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pausa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per </a:t>
            </a:r>
            <a:r>
              <a:rPr lang="en-US" sz="2000" dirty="0" err="1" smtClean="0">
                <a:latin typeface="+mn-lt"/>
              </a:rPr>
              <a:t>tanti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millisecondi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indicati</a:t>
            </a:r>
            <a:endParaRPr lang="en-US" sz="2000" dirty="0" smtClean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smtClean="0">
                <a:latin typeface="+mn-lt"/>
              </a:rPr>
              <a:t>delays(n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</a:t>
            </a:r>
            <a:r>
              <a:rPr lang="en-US" sz="2000" i="1" dirty="0" err="1" smtClean="0">
                <a:latin typeface="+mn-lt"/>
              </a:rPr>
              <a:t>indica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millisecondi</a:t>
            </a:r>
            <a:r>
              <a:rPr lang="en-US" sz="2000" i="1" dirty="0" smtClean="0">
                <a:latin typeface="+mn-lt"/>
              </a:rPr>
              <a:t> (</a:t>
            </a:r>
            <a:r>
              <a:rPr lang="en-US" sz="2000" i="1" dirty="0" err="1">
                <a:latin typeface="+mn-lt"/>
              </a:rPr>
              <a:t>mS</a:t>
            </a:r>
            <a:r>
              <a:rPr lang="en-US" sz="2000" i="1" dirty="0">
                <a:latin typeface="+mn-lt"/>
              </a:rPr>
              <a:t>) </a:t>
            </a:r>
            <a:r>
              <a:rPr lang="en-US" sz="2000" i="1" dirty="0" err="1" smtClean="0">
                <a:latin typeface="+mn-lt"/>
              </a:rPr>
              <a:t>desiderati</a:t>
            </a:r>
            <a:r>
              <a:rPr lang="en-US" sz="2000" i="1" dirty="0" smtClean="0">
                <a:latin typeface="+mn-lt"/>
              </a:rPr>
              <a:t> per la </a:t>
            </a:r>
            <a:r>
              <a:rPr lang="en-US" sz="2000" i="1" dirty="0" err="1" smtClean="0">
                <a:latin typeface="+mn-lt"/>
              </a:rPr>
              <a:t>pausa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	del </a:t>
            </a:r>
            <a:r>
              <a:rPr lang="en-US" sz="2000" i="1" dirty="0" err="1" smtClean="0">
                <a:latin typeface="+mn-lt"/>
              </a:rPr>
              <a:t>programma</a:t>
            </a:r>
            <a:r>
              <a:rPr lang="en-US" sz="2000" i="1" dirty="0" smtClean="0">
                <a:latin typeface="+mn-lt"/>
              </a:rPr>
              <a:t>. </a:t>
            </a:r>
            <a:r>
              <a:rPr lang="en-US" sz="2000" i="1" dirty="0" err="1" smtClean="0">
                <a:latin typeface="+mn-lt"/>
              </a:rPr>
              <a:t>Questi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riferiti</a:t>
            </a:r>
            <a:r>
              <a:rPr lang="en-US" sz="2000" i="1" dirty="0" smtClean="0">
                <a:latin typeface="+mn-lt"/>
              </a:rPr>
              <a:t> a </a:t>
            </a:r>
            <a:r>
              <a:rPr lang="en-US" sz="2000" i="1" dirty="0" err="1" smtClean="0">
                <a:latin typeface="+mn-lt"/>
              </a:rPr>
              <a:t>numeri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lunghi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senza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smtClean="0">
                <a:latin typeface="+mn-lt"/>
              </a:rPr>
              <a:t>	segno </a:t>
            </a:r>
            <a:r>
              <a:rPr lang="en-US" sz="2000" i="1" dirty="0" smtClean="0">
                <a:latin typeface="+mn-lt"/>
              </a:rPr>
              <a:t>a 32 bit o </a:t>
            </a:r>
            <a:r>
              <a:rPr lang="en-US" sz="2000" i="1" dirty="0" err="1" smtClean="0">
                <a:latin typeface="+mn-lt"/>
              </a:rPr>
              <a:t>senza</a:t>
            </a:r>
            <a:r>
              <a:rPr lang="en-US" sz="2000" i="1" dirty="0" smtClean="0">
                <a:latin typeface="+mn-lt"/>
              </a:rPr>
              <a:t> segno </a:t>
            </a:r>
            <a:r>
              <a:rPr lang="en-US" sz="2000" i="1" dirty="0" err="1" smtClean="0">
                <a:latin typeface="+mn-lt"/>
              </a:rPr>
              <a:t>algebrico</a:t>
            </a:r>
            <a:endParaRPr lang="en-US" sz="2000" b="1" i="1" dirty="0" smtClean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ESEMPIO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delay 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//</a:t>
            </a:r>
            <a:r>
              <a:rPr lang="en-US" sz="1600" i="1" dirty="0" err="1" smtClean="0">
                <a:latin typeface="+mn-lt"/>
              </a:rPr>
              <a:t>mette</a:t>
            </a:r>
            <a:r>
              <a:rPr lang="en-US" sz="1600" i="1" dirty="0" smtClean="0">
                <a:latin typeface="+mn-lt"/>
              </a:rPr>
              <a:t> in </a:t>
            </a:r>
            <a:r>
              <a:rPr lang="en-US" sz="1600" i="1" dirty="0" err="1" smtClean="0">
                <a:latin typeface="+mn-lt"/>
              </a:rPr>
              <a:t>pausa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il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programma</a:t>
            </a:r>
            <a:r>
              <a:rPr lang="en-US" sz="1600" i="1" dirty="0" smtClean="0">
                <a:latin typeface="+mn-lt"/>
              </a:rPr>
              <a:t> per 100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0.1 second delay(1000)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1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761201"/>
            <a:ext cx="8454134" cy="34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MICROS()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Restituisce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di microsecond</a:t>
            </a:r>
            <a:r>
              <a:rPr lang="it-IT" sz="2000" dirty="0" smtClean="0">
                <a:latin typeface="+mn-lt"/>
              </a:rPr>
              <a:t>i trascorsi da quando Arduino ha cominciato a far girare il programma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+mn-lt"/>
              </a:rPr>
              <a:t>Resituisce</a:t>
            </a:r>
            <a:r>
              <a:rPr lang="it-IT" sz="2000" dirty="0" smtClean="0">
                <a:latin typeface="+mn-lt"/>
              </a:rPr>
              <a:t> un valore senza segno algebrico e il numero andrà a zero dopo circa 70 minuti</a:t>
            </a:r>
            <a:endParaRPr lang="en-US" sz="20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>
                <a:latin typeface="+mn-lt"/>
              </a:rPr>
              <a:t>var</a:t>
            </a:r>
            <a:r>
              <a:rPr lang="en-US" sz="2000" b="1" i="1" dirty="0">
                <a:latin typeface="+mn-lt"/>
              </a:rPr>
              <a:t> =  micros(); </a:t>
            </a:r>
            <a:endParaRPr lang="en-US" sz="2000" b="1" i="1" dirty="0" smtClean="0">
              <a:latin typeface="+mn-lt"/>
            </a:endParaRP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err="1">
                <a:latin typeface="+mn-lt"/>
              </a:rPr>
              <a:t>var</a:t>
            </a:r>
            <a:r>
              <a:rPr lang="en-US" sz="2000" i="1" dirty="0">
                <a:latin typeface="+mn-lt"/>
              </a:rPr>
              <a:t>: 	</a:t>
            </a:r>
            <a:r>
              <a:rPr lang="en-US" sz="2000" i="1" dirty="0" smtClean="0">
                <a:latin typeface="+mn-lt"/>
              </a:rPr>
              <a:t>Questa è la </a:t>
            </a:r>
            <a:r>
              <a:rPr lang="en-US" sz="2000" i="1" dirty="0" err="1" smtClean="0">
                <a:latin typeface="+mn-lt"/>
              </a:rPr>
              <a:t>variabile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immagazzina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microsecondi</a:t>
            </a:r>
            <a:r>
              <a:rPr lang="en-US" sz="2000" i="1" dirty="0" smtClean="0">
                <a:latin typeface="+mn-lt"/>
              </a:rPr>
              <a:t> (</a:t>
            </a:r>
            <a:r>
              <a:rPr lang="en-US" sz="2000" i="1" dirty="0">
                <a:latin typeface="+mn-lt"/>
              </a:rPr>
              <a:t>µS)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i="1" dirty="0" err="1" smtClean="0">
                <a:latin typeface="+mn-lt"/>
              </a:rPr>
              <a:t>trascorsi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da </a:t>
            </a:r>
            <a:r>
              <a:rPr lang="en-US" sz="2000" i="1" dirty="0" err="1" smtClean="0">
                <a:latin typeface="+mn-lt"/>
              </a:rPr>
              <a:t>quando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sistema</a:t>
            </a:r>
            <a:r>
              <a:rPr lang="en-US" sz="2000" i="1" dirty="0" smtClean="0">
                <a:latin typeface="+mn-lt"/>
              </a:rPr>
              <a:t> è </a:t>
            </a:r>
            <a:r>
              <a:rPr lang="en-US" sz="2000" i="1" dirty="0" err="1" smtClean="0">
                <a:latin typeface="+mn-lt"/>
              </a:rPr>
              <a:t>stato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riavviato</a:t>
            </a:r>
            <a:r>
              <a:rPr lang="en-US" sz="2000" i="1" dirty="0" smtClean="0">
                <a:latin typeface="+mn-lt"/>
              </a:rPr>
              <a:t>.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422299" y="3715857"/>
            <a:ext cx="8454134" cy="34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MILLIS()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Restituisce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millisecondi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mS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trascorsi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Arduino ha </a:t>
            </a:r>
            <a:r>
              <a:rPr lang="it-IT" sz="2000" dirty="0" smtClean="0">
                <a:latin typeface="+mn-lt"/>
              </a:rPr>
              <a:t>cominciato a far girare il programma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n-lt"/>
              </a:rPr>
              <a:t>Restituisce un valore senza segno algebrico e il numero andrà a zero dopo circa 50 giorni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it-IT" sz="2000" b="1" i="1" dirty="0" err="1" smtClean="0">
                <a:latin typeface="+mn-lt"/>
              </a:rPr>
              <a:t>var</a:t>
            </a:r>
            <a:r>
              <a:rPr lang="it-IT" sz="2000" b="1" i="1" dirty="0" smtClean="0">
                <a:latin typeface="+mn-lt"/>
              </a:rPr>
              <a:t> =  </a:t>
            </a:r>
            <a:r>
              <a:rPr lang="it-IT" sz="2000" b="1" i="1" dirty="0" err="1" smtClean="0">
                <a:latin typeface="+mn-lt"/>
              </a:rPr>
              <a:t>micros</a:t>
            </a:r>
            <a:r>
              <a:rPr lang="it-IT" sz="2000" b="1" i="1" dirty="0" smtClean="0">
                <a:latin typeface="+mn-lt"/>
              </a:rPr>
              <a:t>(); </a:t>
            </a: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it-IT" sz="2000" i="1" dirty="0" err="1" smtClean="0">
                <a:latin typeface="+mn-lt"/>
              </a:rPr>
              <a:t>var</a:t>
            </a:r>
            <a:r>
              <a:rPr lang="it-IT" sz="2000" i="1" dirty="0" smtClean="0">
                <a:latin typeface="+mn-lt"/>
              </a:rPr>
              <a:t>: 	Questa è la variabile che immagazzina i millisecondi </a:t>
            </a:r>
            <a:r>
              <a:rPr lang="it-IT" sz="2000" i="1" dirty="0"/>
              <a:t>(</a:t>
            </a:r>
            <a:r>
              <a:rPr lang="it-IT" sz="2000" i="1" dirty="0" err="1"/>
              <a:t>mS</a:t>
            </a:r>
            <a:r>
              <a:rPr lang="it-IT" sz="2000" i="1" dirty="0"/>
              <a:t>) </a:t>
            </a:r>
            <a:r>
              <a:rPr lang="it-IT" sz="2000" i="1" dirty="0" smtClean="0"/>
              <a:t>	</a:t>
            </a:r>
            <a:r>
              <a:rPr lang="it-IT" sz="2000" i="1" dirty="0" smtClean="0">
                <a:latin typeface="+mn-lt"/>
              </a:rPr>
              <a:t>trascorsi </a:t>
            </a:r>
            <a:r>
              <a:rPr lang="it-IT" sz="2000" i="1" dirty="0" smtClean="0">
                <a:latin typeface="+mn-lt"/>
              </a:rPr>
              <a:t>da quando il sistema è stato riavviato</a:t>
            </a:r>
            <a:r>
              <a:rPr lang="en-US" sz="2000" i="1" dirty="0" smtClean="0">
                <a:latin typeface="+mn-lt"/>
              </a:rPr>
              <a:t>.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2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cosa</a:t>
            </a:r>
            <a:r>
              <a:rPr lang="en-US" sz="2000" dirty="0" smtClean="0">
                <a:latin typeface="+mn-lt"/>
              </a:rPr>
              <a:t> serve per </a:t>
            </a:r>
            <a:r>
              <a:rPr lang="en-US" sz="2000" dirty="0" err="1" smtClean="0">
                <a:latin typeface="+mn-lt"/>
              </a:rPr>
              <a:t>creare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suono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SUONO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3" y="1480251"/>
            <a:ext cx="825396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Un device in </a:t>
            </a:r>
            <a:r>
              <a:rPr lang="en-US" dirty="0" err="1" smtClean="0">
                <a:latin typeface="+mn-lt"/>
              </a:rPr>
              <a:t>grado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vibrare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produrre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cambiamenti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pressione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vibrazioni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nell’aria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n-lt"/>
              </a:rPr>
              <a:t>Queste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vibrazioni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raggiungono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tamburi</a:t>
            </a:r>
            <a:r>
              <a:rPr lang="en-US" dirty="0" smtClean="0">
                <a:latin typeface="+mn-lt"/>
              </a:rPr>
              <a:t> del </a:t>
            </a:r>
            <a:r>
              <a:rPr lang="en-US" dirty="0" err="1" smtClean="0">
                <a:latin typeface="+mn-lt"/>
              </a:rPr>
              <a:t>tuo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orecchio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cervello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percepisce</a:t>
            </a:r>
            <a:r>
              <a:rPr lang="en-US" dirty="0" smtClean="0">
                <a:latin typeface="+mn-lt"/>
              </a:rPr>
              <a:t> come </a:t>
            </a:r>
            <a:r>
              <a:rPr lang="en-US" dirty="0" err="1" smtClean="0">
                <a:latin typeface="+mn-lt"/>
              </a:rPr>
              <a:t>suono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Ci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molti</a:t>
            </a:r>
            <a:r>
              <a:rPr lang="en-US" dirty="0" smtClean="0">
                <a:latin typeface="+mn-lt"/>
              </a:rPr>
              <a:t> device </a:t>
            </a:r>
            <a:r>
              <a:rPr lang="en-US" dirty="0" err="1" smtClean="0">
                <a:latin typeface="+mn-lt"/>
              </a:rPr>
              <a:t>conosciuti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portano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cambiamenti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pressione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dell’aria</a:t>
            </a:r>
            <a:r>
              <a:rPr lang="en-US" dirty="0" smtClean="0">
                <a:latin typeface="+mn-lt"/>
              </a:rPr>
              <a:t> e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crea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trasportano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suono</a:t>
            </a:r>
            <a:r>
              <a:rPr lang="en-US" dirty="0" smtClean="0">
                <a:latin typeface="+mn-lt"/>
              </a:rPr>
              <a:t>: </a:t>
            </a:r>
            <a:r>
              <a:rPr lang="it-IT" dirty="0" err="1" smtClean="0">
                <a:latin typeface="+mn-lt"/>
              </a:rPr>
              <a:t>autoparlanti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cuffie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cicalini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sirene</a:t>
            </a:r>
            <a:r>
              <a:rPr lang="en-US" dirty="0" smtClean="0">
                <a:latin typeface="+mn-lt"/>
              </a:rPr>
              <a:t>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n-lt"/>
              </a:rPr>
              <a:t>Gli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umani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grado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sentire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frequenze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sonore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approssimativamente</a:t>
            </a:r>
            <a:r>
              <a:rPr lang="en-US" dirty="0" smtClean="0">
                <a:latin typeface="+mn-lt"/>
              </a:rPr>
              <a:t> 20 </a:t>
            </a:r>
            <a:r>
              <a:rPr lang="en-US" dirty="0">
                <a:latin typeface="+mn-lt"/>
              </a:rPr>
              <a:t>Hz </a:t>
            </a:r>
            <a:r>
              <a:rPr lang="en-US" dirty="0" smtClean="0">
                <a:latin typeface="+mn-lt"/>
              </a:rPr>
              <a:t>e </a:t>
            </a:r>
            <a:r>
              <a:rPr lang="en-US" dirty="0">
                <a:latin typeface="+mn-lt"/>
              </a:rPr>
              <a:t>20,000 Hz (20 KHz) </a:t>
            </a:r>
            <a:r>
              <a:rPr lang="en-US" dirty="0" smtClean="0">
                <a:latin typeface="+mn-lt"/>
              </a:rPr>
              <a:t>o </a:t>
            </a:r>
            <a:r>
              <a:rPr lang="en-US" dirty="0" err="1" smtClean="0">
                <a:latin typeface="+mn-lt"/>
              </a:rPr>
              <a:t>cicli</a:t>
            </a:r>
            <a:r>
              <a:rPr lang="en-US" dirty="0" smtClean="0">
                <a:latin typeface="+mn-lt"/>
              </a:rPr>
              <a:t> per secondo. 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indica</a:t>
            </a:r>
            <a:r>
              <a:rPr lang="en-US" dirty="0" smtClean="0">
                <a:latin typeface="+mn-lt"/>
              </a:rPr>
              <a:t> le </a:t>
            </a:r>
            <a:r>
              <a:rPr lang="en-US" dirty="0" err="1" smtClean="0">
                <a:latin typeface="+mn-lt"/>
              </a:rPr>
              <a:t>frequenze</a:t>
            </a:r>
            <a:r>
              <a:rPr lang="en-US" dirty="0" smtClean="0">
                <a:latin typeface="+mn-lt"/>
              </a:rPr>
              <a:t> o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di volte al secondo in cui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segnale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passa</a:t>
            </a:r>
            <a:r>
              <a:rPr lang="en-US" dirty="0" smtClean="0">
                <a:latin typeface="+mn-lt"/>
              </a:rPr>
              <a:t> da “</a:t>
            </a:r>
            <a:r>
              <a:rPr lang="en-US" dirty="0">
                <a:latin typeface="+mn-lt"/>
              </a:rPr>
              <a:t>1” </a:t>
            </a:r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“0”. </a:t>
            </a:r>
          </a:p>
        </p:txBody>
      </p:sp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39" y="4816457"/>
            <a:ext cx="5929850" cy="156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8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57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Il </a:t>
            </a:r>
            <a:r>
              <a:rPr lang="en-US" sz="2000" dirty="0" err="1" smtClean="0">
                <a:latin typeface="+mn-lt"/>
              </a:rPr>
              <a:t>linguaggio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programmazione</a:t>
            </a:r>
            <a:r>
              <a:rPr lang="en-US" sz="2000" dirty="0" smtClean="0">
                <a:latin typeface="+mn-lt"/>
              </a:rPr>
              <a:t> di Arduino </a:t>
            </a:r>
            <a:r>
              <a:rPr lang="en-US" sz="2000" dirty="0" err="1" smtClean="0">
                <a:latin typeface="+mn-lt"/>
              </a:rPr>
              <a:t>rende</a:t>
            </a:r>
            <a:r>
              <a:rPr lang="en-US" sz="2000" dirty="0" smtClean="0">
                <a:latin typeface="+mn-lt"/>
              </a:rPr>
              <a:t> facile la </a:t>
            </a:r>
            <a:r>
              <a:rPr lang="en-US" sz="2000" dirty="0" err="1" smtClean="0">
                <a:latin typeface="+mn-lt"/>
              </a:rPr>
              <a:t>produzione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molti</a:t>
            </a:r>
            <a:r>
              <a:rPr lang="en-US" sz="2000" dirty="0" smtClean="0">
                <a:latin typeface="+mn-lt"/>
              </a:rPr>
              <a:t> tipi di </a:t>
            </a:r>
            <a:r>
              <a:rPr lang="en-US" sz="2000" dirty="0" err="1" smtClean="0">
                <a:latin typeface="+mn-lt"/>
              </a:rPr>
              <a:t>suoni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Tutto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bisogna</a:t>
            </a:r>
            <a:r>
              <a:rPr lang="en-US" sz="2000" dirty="0" smtClean="0">
                <a:latin typeface="+mn-lt"/>
              </a:rPr>
              <a:t> fare è </a:t>
            </a:r>
            <a:r>
              <a:rPr lang="en-US" sz="2000" b="1" dirty="0" err="1" smtClean="0">
                <a:latin typeface="+mn-lt"/>
              </a:rPr>
              <a:t>indicare</a:t>
            </a:r>
            <a:r>
              <a:rPr lang="en-US" sz="2000" b="1" dirty="0" smtClean="0">
                <a:latin typeface="+mn-lt"/>
              </a:rPr>
              <a:t> la </a:t>
            </a:r>
            <a:r>
              <a:rPr lang="en-US" sz="2000" b="1" dirty="0" err="1" smtClean="0">
                <a:latin typeface="+mn-lt"/>
              </a:rPr>
              <a:t>frequenza</a:t>
            </a:r>
            <a:r>
              <a:rPr lang="en-US" sz="2000" b="1" dirty="0" smtClean="0">
                <a:latin typeface="+mn-lt"/>
              </a:rPr>
              <a:t> F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b="1" dirty="0">
                <a:latin typeface="+mn-lt"/>
              </a:rPr>
              <a:t>Arduino </a:t>
            </a:r>
            <a:r>
              <a:rPr lang="en-US" sz="2000" b="1" dirty="0" err="1" smtClean="0">
                <a:latin typeface="+mn-lt"/>
              </a:rPr>
              <a:t>si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occuperà</a:t>
            </a:r>
            <a:r>
              <a:rPr lang="en-US" sz="2000" b="1" dirty="0" smtClean="0">
                <a:latin typeface="+mn-lt"/>
              </a:rPr>
              <a:t> del </a:t>
            </a:r>
            <a:r>
              <a:rPr lang="en-US" sz="2000" b="1" dirty="0" err="1" smtClean="0">
                <a:latin typeface="+mn-lt"/>
              </a:rPr>
              <a:t>resto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TONE()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Genera un </a:t>
            </a:r>
            <a:r>
              <a:rPr lang="en-US" sz="2000" dirty="0" err="1" smtClean="0">
                <a:latin typeface="+mn-lt"/>
              </a:rPr>
              <a:t>suono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frequenza</a:t>
            </a:r>
            <a:r>
              <a:rPr lang="en-US" sz="2000" dirty="0" smtClean="0">
                <a:latin typeface="+mn-lt"/>
              </a:rPr>
              <a:t> F </a:t>
            </a:r>
            <a:r>
              <a:rPr lang="en-US" sz="2000" dirty="0" err="1" smtClean="0">
                <a:latin typeface="+mn-lt"/>
              </a:rPr>
              <a:t>richiesta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sul</a:t>
            </a:r>
            <a:r>
              <a:rPr lang="en-US" sz="2000" dirty="0" smtClean="0">
                <a:latin typeface="+mn-lt"/>
              </a:rPr>
              <a:t> pin di output e per la </a:t>
            </a:r>
            <a:r>
              <a:rPr lang="en-US" sz="2000" dirty="0" err="1" smtClean="0">
                <a:latin typeface="+mn-lt"/>
              </a:rPr>
              <a:t>durata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indicata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tone(pin, frequency, duration</a:t>
            </a:r>
            <a:r>
              <a:rPr lang="en-US" sz="2000" b="1" i="1" dirty="0" smtClean="0">
                <a:latin typeface="+mn-lt"/>
              </a:rPr>
              <a:t>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err="1" smtClean="0">
                <a:latin typeface="+mn-lt"/>
              </a:rPr>
              <a:t>indica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pin di </a:t>
            </a:r>
            <a:r>
              <a:rPr lang="en-US" sz="2000" dirty="0" err="1" smtClean="0">
                <a:latin typeface="+mn-lt"/>
              </a:rPr>
              <a:t>generazione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suono</a:t>
            </a:r>
            <a:endParaRPr lang="en-US" sz="2000" dirty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>
                <a:latin typeface="+mn-lt"/>
              </a:rPr>
              <a:t>frequency: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err="1" smtClean="0">
                <a:latin typeface="+mn-lt"/>
              </a:rPr>
              <a:t>rappresenta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frequenza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tono</a:t>
            </a:r>
            <a:r>
              <a:rPr lang="en-US" sz="2000" dirty="0" smtClean="0">
                <a:latin typeface="+mn-lt"/>
              </a:rPr>
              <a:t> in Hz </a:t>
            </a:r>
            <a:r>
              <a:rPr lang="en-US" sz="2000" dirty="0">
                <a:latin typeface="+mn-lt"/>
              </a:rPr>
              <a:t>(hertz</a:t>
            </a:r>
            <a:r>
              <a:rPr lang="en-US" sz="2000" dirty="0" smtClean="0">
                <a:latin typeface="+mn-lt"/>
              </a:rPr>
              <a:t>) </a:t>
            </a: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duration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parametro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facoltativo</a:t>
            </a:r>
            <a:r>
              <a:rPr lang="en-US" sz="2000" dirty="0" smtClean="0">
                <a:latin typeface="+mn-lt"/>
              </a:rPr>
              <a:t>. È un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algebrico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lungo</a:t>
            </a:r>
            <a:r>
              <a:rPr lang="en-US" sz="2000" dirty="0" smtClean="0">
                <a:latin typeface="+mn-lt"/>
              </a:rPr>
              <a:t> 			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rappresenta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durata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tono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millisecondi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FUNZIONI SONORE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753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36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</a:t>
            </a:r>
            <a:r>
              <a:rPr lang="en-US" sz="2000" u="sng" dirty="0" err="1" smtClean="0">
                <a:latin typeface="+mn-lt"/>
              </a:rPr>
              <a:t>noTONE</a:t>
            </a:r>
            <a:r>
              <a:rPr lang="en-US" sz="2000" u="sng" dirty="0" smtClean="0">
                <a:latin typeface="+mn-lt"/>
              </a:rPr>
              <a:t>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Interrompe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suono</a:t>
            </a:r>
            <a:r>
              <a:rPr lang="en-US" sz="2000" dirty="0" smtClean="0">
                <a:latin typeface="+mn-lt"/>
              </a:rPr>
              <a:t> a un pin </a:t>
            </a:r>
            <a:r>
              <a:rPr lang="en-US" sz="2000" dirty="0" err="1" smtClean="0">
                <a:latin typeface="+mn-lt"/>
              </a:rPr>
              <a:t>designato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smtClean="0">
                <a:latin typeface="+mn-lt"/>
              </a:rPr>
              <a:t>tone(pin);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err="1" smtClean="0">
                <a:latin typeface="+mn-lt"/>
              </a:rPr>
              <a:t>rappresenta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</a:t>
            </a:r>
            <a:r>
              <a:rPr lang="en-US" sz="2000" dirty="0" smtClean="0">
                <a:latin typeface="+mn-lt"/>
              </a:rPr>
              <a:t> quale pin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interrotto</a:t>
            </a: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ESEMPIO: </a:t>
            </a:r>
            <a:endParaRPr lang="en-US" sz="2000" b="1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FUNZIONI DEL SUONO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32667" y="4317388"/>
            <a:ext cx="8454133" cy="13234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tone(2,13000</a:t>
            </a:r>
            <a:r>
              <a:rPr lang="en-US" sz="2000" b="1" dirty="0">
                <a:latin typeface="+mn-lt"/>
              </a:rPr>
              <a:t>);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>
                <a:latin typeface="+mn-lt"/>
              </a:rPr>
              <a:t>//</a:t>
            </a:r>
            <a:r>
              <a:rPr lang="en-US" sz="2000" i="1" dirty="0" smtClean="0">
                <a:latin typeface="+mn-lt"/>
              </a:rPr>
              <a:t>Genera un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indefinito</a:t>
            </a:r>
            <a:r>
              <a:rPr lang="en-US" sz="2000" i="1" dirty="0" smtClean="0">
                <a:latin typeface="+mn-lt"/>
              </a:rPr>
              <a:t> a 13 </a:t>
            </a:r>
            <a:r>
              <a:rPr lang="en-US" sz="2000" i="1" dirty="0">
                <a:latin typeface="+mn-lt"/>
              </a:rPr>
              <a:t>KHz tone </a:t>
            </a:r>
            <a:r>
              <a:rPr lang="en-US" sz="2000" i="1" dirty="0" err="1" smtClean="0">
                <a:latin typeface="+mn-lt"/>
              </a:rPr>
              <a:t>sul</a:t>
            </a:r>
            <a:r>
              <a:rPr lang="en-US" sz="2000" i="1" dirty="0" smtClean="0">
                <a:latin typeface="+mn-lt"/>
              </a:rPr>
              <a:t> pin </a:t>
            </a:r>
            <a:r>
              <a:rPr lang="en-US" sz="2000" i="1" dirty="0">
                <a:latin typeface="+mn-lt"/>
              </a:rPr>
              <a:t>2. </a:t>
            </a:r>
          </a:p>
          <a:p>
            <a:r>
              <a:rPr lang="en-US" sz="2000" b="1" dirty="0">
                <a:latin typeface="+mn-lt"/>
              </a:rPr>
              <a:t>….</a:t>
            </a:r>
            <a:r>
              <a:rPr lang="en-US" sz="2000" dirty="0">
                <a:latin typeface="+mn-lt"/>
              </a:rPr>
              <a:t>			 </a:t>
            </a:r>
            <a:r>
              <a:rPr lang="en-US" sz="2000" i="1" dirty="0" smtClean="0">
                <a:latin typeface="+mn-lt"/>
              </a:rPr>
              <a:t>//Il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continua a </a:t>
            </a:r>
            <a:r>
              <a:rPr lang="en-US" sz="2000" i="1" dirty="0" err="1" smtClean="0">
                <a:latin typeface="+mn-lt"/>
              </a:rPr>
              <a:t>risuonare</a:t>
            </a:r>
            <a:endParaRPr lang="en-US" sz="2000" i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			 </a:t>
            </a:r>
          </a:p>
          <a:p>
            <a:r>
              <a:rPr lang="en-US" sz="2000" b="1" dirty="0" err="1">
                <a:latin typeface="+mn-lt"/>
              </a:rPr>
              <a:t>noTone</a:t>
            </a:r>
            <a:r>
              <a:rPr lang="en-US" sz="2000" b="1" dirty="0">
                <a:latin typeface="+mn-lt"/>
              </a:rPr>
              <a:t>(2); 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 smtClean="0">
                <a:latin typeface="+mn-lt"/>
              </a:rPr>
              <a:t>//Il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interrompe</a:t>
            </a:r>
            <a:r>
              <a:rPr lang="en-US" sz="2000" i="1" dirty="0" smtClean="0">
                <a:latin typeface="+mn-lt"/>
              </a:rPr>
              <a:t> 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6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3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ESPRESSIONI, PAUSE E SUONI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3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Uno </a:t>
            </a:r>
            <a:r>
              <a:rPr lang="en-US" dirty="0" err="1" smtClean="0"/>
              <a:t>sguardo</a:t>
            </a:r>
            <a:r>
              <a:rPr lang="en-US" dirty="0" smtClean="0"/>
              <a:t> da </a:t>
            </a:r>
            <a:r>
              <a:rPr lang="en-US" dirty="0" err="1" smtClean="0"/>
              <a:t>vicino</a:t>
            </a:r>
            <a:r>
              <a:rPr lang="en-US" dirty="0" smtClean="0"/>
              <a:t> a </a:t>
            </a:r>
            <a:r>
              <a:rPr lang="en-US" dirty="0" err="1" smtClean="0"/>
              <a:t>variabili</a:t>
            </a:r>
            <a:r>
              <a:rPr lang="en-US" dirty="0" smtClean="0"/>
              <a:t>, </a:t>
            </a:r>
            <a:r>
              <a:rPr lang="en-US" dirty="0" err="1" smtClean="0"/>
              <a:t>costanti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espressioni</a:t>
            </a:r>
            <a:r>
              <a:rPr lang="en-US" dirty="0" smtClean="0"/>
              <a:t> in </a:t>
            </a:r>
            <a:r>
              <a:rPr lang="en-US" dirty="0" err="1" smtClean="0"/>
              <a:t>generale</a:t>
            </a:r>
            <a:r>
              <a:rPr lang="en-US" dirty="0" smtClean="0"/>
              <a:t>. </a:t>
            </a:r>
            <a:r>
              <a:rPr lang="en-US" dirty="0" err="1" smtClean="0"/>
              <a:t>Presenta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nuove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> di Arduino per </a:t>
            </a:r>
            <a:r>
              <a:rPr lang="en-US" dirty="0" err="1" smtClean="0"/>
              <a:t>creare</a:t>
            </a:r>
            <a:r>
              <a:rPr lang="en-US" dirty="0" smtClean="0"/>
              <a:t> pause e </a:t>
            </a:r>
            <a:r>
              <a:rPr lang="en-US" dirty="0" err="1" smtClean="0"/>
              <a:t>suoni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b="1" dirty="0" err="1" smtClean="0"/>
              <a:t>tipo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espressioni</a:t>
            </a:r>
            <a:r>
              <a:rPr lang="en-US" sz="1800" dirty="0" smtClean="0"/>
              <a:t> </a:t>
            </a:r>
            <a:r>
              <a:rPr lang="en-US" sz="1800" dirty="0" err="1" smtClean="0"/>
              <a:t>possiamo</a:t>
            </a:r>
            <a:r>
              <a:rPr lang="en-US" sz="1800" dirty="0" smtClean="0"/>
              <a:t> </a:t>
            </a:r>
            <a:r>
              <a:rPr lang="en-US" sz="1800" dirty="0" err="1" smtClean="0"/>
              <a:t>usare</a:t>
            </a:r>
            <a:r>
              <a:rPr lang="en-US" sz="1800" dirty="0" smtClean="0"/>
              <a:t> con Arduino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Fornisce</a:t>
            </a:r>
            <a:r>
              <a:rPr lang="en-US" sz="1800" dirty="0" smtClean="0"/>
              <a:t> le </a:t>
            </a:r>
            <a:r>
              <a:rPr lang="en-US" sz="1800" dirty="0" err="1" smtClean="0"/>
              <a:t>funzioni</a:t>
            </a:r>
            <a:r>
              <a:rPr lang="en-US" sz="1800" dirty="0" smtClean="0"/>
              <a:t> di base per le </a:t>
            </a:r>
            <a:r>
              <a:rPr lang="en-US" sz="1800" b="1" dirty="0" smtClean="0"/>
              <a:t>pause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Fornisce</a:t>
            </a:r>
            <a:r>
              <a:rPr lang="en-US" sz="1800" dirty="0"/>
              <a:t> le </a:t>
            </a:r>
            <a:r>
              <a:rPr lang="en-US" sz="1800" dirty="0" err="1"/>
              <a:t>funzioni</a:t>
            </a:r>
            <a:r>
              <a:rPr lang="en-US" sz="1800" dirty="0"/>
              <a:t> di base per le </a:t>
            </a:r>
            <a:r>
              <a:rPr lang="en-US" sz="1800" b="1" dirty="0" err="1" smtClean="0"/>
              <a:t>l’uso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suoni</a:t>
            </a:r>
            <a:endParaRPr lang="en-US" sz="1800" dirty="0" smtClean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09996" y="830883"/>
            <a:ext cx="261481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5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L’agenda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7717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Le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di Arduino </a:t>
            </a:r>
            <a:r>
              <a:rPr lang="en-US" sz="2000" dirty="0" err="1" smtClean="0">
                <a:latin typeface="+mn-lt"/>
              </a:rPr>
              <a:t>studiate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finora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4" y="1709988"/>
            <a:ext cx="825396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>
                <a:latin typeface="+mn-lt"/>
              </a:rPr>
              <a:t>, mode)</a:t>
            </a:r>
            <a:r>
              <a:rPr lang="en-US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devi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specificare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di pin a cui ti </a:t>
            </a:r>
            <a:r>
              <a:rPr lang="en-US" dirty="0" err="1" smtClean="0">
                <a:latin typeface="+mn-lt"/>
              </a:rPr>
              <a:t>stai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riferendo</a:t>
            </a:r>
            <a:r>
              <a:rPr lang="en-US" dirty="0" smtClean="0">
                <a:latin typeface="+mn-lt"/>
              </a:rPr>
              <a:t> e se </a:t>
            </a:r>
            <a:r>
              <a:rPr lang="en-US" dirty="0" err="1" smtClean="0">
                <a:latin typeface="+mn-lt"/>
              </a:rPr>
              <a:t>sono</a:t>
            </a:r>
            <a:r>
              <a:rPr lang="en-US" dirty="0" smtClean="0">
                <a:latin typeface="+mn-lt"/>
              </a:rPr>
              <a:t> input o output.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devi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specificare</a:t>
            </a:r>
            <a:r>
              <a:rPr lang="en-US" dirty="0" smtClean="0">
                <a:latin typeface="+mn-lt"/>
              </a:rPr>
              <a:t> quale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pin </a:t>
            </a:r>
            <a:r>
              <a:rPr lang="en-US" dirty="0" err="1" smtClean="0">
                <a:latin typeface="+mn-lt"/>
              </a:rPr>
              <a:t>vuoi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leggere</a:t>
            </a:r>
            <a:r>
              <a:rPr lang="en-US" dirty="0" smtClean="0">
                <a:latin typeface="+mn-lt"/>
              </a:rPr>
              <a:t>. </a:t>
            </a: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digitalWrite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pin,value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devi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specificare</a:t>
            </a:r>
            <a:r>
              <a:rPr lang="en-US" dirty="0" smtClean="0">
                <a:latin typeface="+mn-lt"/>
              </a:rPr>
              <a:t> quale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pin </a:t>
            </a:r>
            <a:r>
              <a:rPr lang="en-US" dirty="0" err="1" smtClean="0">
                <a:latin typeface="+mn-lt"/>
              </a:rPr>
              <a:t>vuoi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usare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stabilire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1542" y="3979523"/>
            <a:ext cx="817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Puoi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esprimere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questi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parametri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diversi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modi</a:t>
            </a:r>
            <a:endParaRPr lang="es-ES" sz="20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2384" y="4617944"/>
            <a:ext cx="8792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Constant</a:t>
            </a:r>
            <a:r>
              <a:rPr lang="en-US" dirty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(4) </a:t>
            </a:r>
            <a:r>
              <a:rPr lang="en-US" dirty="0" err="1" smtClean="0">
                <a:latin typeface="+mn-lt"/>
              </a:rPr>
              <a:t>legge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di un input pin </a:t>
            </a:r>
            <a:r>
              <a:rPr lang="en-US" dirty="0" err="1" smtClean="0">
                <a:latin typeface="+mn-lt"/>
              </a:rPr>
              <a:t>numero</a:t>
            </a:r>
            <a:r>
              <a:rPr lang="en-US" dirty="0" smtClean="0">
                <a:latin typeface="+mn-lt"/>
              </a:rPr>
              <a:t> 4.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Variable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(pushbutton), </a:t>
            </a:r>
            <a:r>
              <a:rPr lang="en-US" dirty="0" err="1" smtClean="0">
                <a:latin typeface="+mn-lt"/>
              </a:rPr>
              <a:t>legge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pin input </a:t>
            </a:r>
            <a:r>
              <a:rPr lang="en-US" dirty="0" err="1" smtClean="0">
                <a:latin typeface="+mn-lt"/>
              </a:rPr>
              <a:t>definito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 “pushbutton”.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Operation</a:t>
            </a:r>
            <a:r>
              <a:rPr lang="en-US" dirty="0" smtClean="0">
                <a:latin typeface="+mn-lt"/>
              </a:rPr>
              <a:t>:,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((1+1)*2) </a:t>
            </a:r>
            <a:r>
              <a:rPr lang="en-US" dirty="0" err="1" smtClean="0">
                <a:latin typeface="+mn-lt"/>
              </a:rPr>
              <a:t>legge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pin 4 come </a:t>
            </a:r>
            <a:r>
              <a:rPr lang="en-US" dirty="0" err="1" smtClean="0">
                <a:latin typeface="+mn-lt"/>
              </a:rPr>
              <a:t>come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risultato</a:t>
            </a:r>
            <a:r>
              <a:rPr lang="en-US" dirty="0" smtClean="0">
                <a:latin typeface="+mn-lt"/>
              </a:rPr>
              <a:t> di (</a:t>
            </a:r>
            <a:r>
              <a:rPr lang="en-US" dirty="0">
                <a:latin typeface="+mn-lt"/>
              </a:rPr>
              <a:t>1+1)*2. </a:t>
            </a:r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878625"/>
            <a:ext cx="8454134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COSTANTI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Un </a:t>
            </a:r>
            <a:r>
              <a:rPr lang="en-US" sz="2000" b="1" dirty="0" err="1" smtClean="0">
                <a:latin typeface="+mn-lt"/>
              </a:rPr>
              <a:t>valore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programma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che</a:t>
            </a:r>
            <a:r>
              <a:rPr lang="en-US" sz="2000" b="1" dirty="0" smtClean="0">
                <a:latin typeface="+mn-lt"/>
              </a:rPr>
              <a:t> non cambia </a:t>
            </a:r>
            <a:r>
              <a:rPr lang="en-US" sz="2000" b="1" dirty="0" err="1" smtClean="0">
                <a:latin typeface="+mn-lt"/>
              </a:rPr>
              <a:t>mai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usato</a:t>
            </a:r>
            <a:r>
              <a:rPr lang="en-US" sz="2000" dirty="0" smtClean="0">
                <a:latin typeface="+mn-lt"/>
              </a:rPr>
              <a:t> come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costante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Non </a:t>
            </a:r>
            <a:r>
              <a:rPr lang="en-US" sz="2000" b="1" dirty="0" err="1" smtClean="0">
                <a:latin typeface="+mn-lt"/>
              </a:rPr>
              <a:t>c’è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modo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cambiare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durante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l’esecuzione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programma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Se </a:t>
            </a:r>
            <a:r>
              <a:rPr lang="en-US" sz="2000" b="1" dirty="0" err="1" smtClean="0">
                <a:latin typeface="+mn-lt"/>
              </a:rPr>
              <a:t>decidi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cambiare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devi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modificare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il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programma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dirty="0" err="1" smtClean="0">
                <a:latin typeface="+mn-lt"/>
              </a:rPr>
              <a:t>registrarlo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nuovo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del controller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Sono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immagazzinati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nel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programma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di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FLASH del controller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Non </a:t>
            </a:r>
            <a:r>
              <a:rPr lang="en-US" sz="2000" b="1" dirty="0" err="1" smtClean="0">
                <a:latin typeface="+mn-lt"/>
              </a:rPr>
              <a:t>sono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volatili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dirty="0" err="1" smtClean="0">
                <a:latin typeface="+mn-lt"/>
              </a:rPr>
              <a:t>persino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corrente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scollegata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mantengono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valore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ESEMPI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06286" y="5129634"/>
            <a:ext cx="7380514" cy="12618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(12)</a:t>
            </a:r>
            <a:r>
              <a:rPr lang="en-US" dirty="0">
                <a:latin typeface="+mn-lt"/>
              </a:rPr>
              <a:t>;		</a:t>
            </a:r>
            <a:r>
              <a:rPr lang="en-US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 err="1" smtClean="0">
                <a:latin typeface="+mn-lt"/>
              </a:rPr>
              <a:t>legge</a:t>
            </a:r>
            <a:r>
              <a:rPr lang="en-US" i="1" dirty="0" smtClean="0">
                <a:latin typeface="+mn-lt"/>
              </a:rPr>
              <a:t> input </a:t>
            </a:r>
            <a:r>
              <a:rPr lang="en-US" i="1" dirty="0">
                <a:latin typeface="+mn-lt"/>
              </a:rPr>
              <a:t>pin 12 </a:t>
            </a:r>
          </a:p>
          <a:p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(6,HIGH); </a:t>
            </a:r>
            <a:r>
              <a:rPr lang="en-US" dirty="0">
                <a:latin typeface="+mn-lt"/>
              </a:rPr>
              <a:t>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 err="1" smtClean="0">
                <a:latin typeface="+mn-lt"/>
              </a:rPr>
              <a:t>colloca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il</a:t>
            </a:r>
            <a:r>
              <a:rPr lang="en-US" i="1" dirty="0" smtClean="0">
                <a:latin typeface="+mn-lt"/>
              </a:rPr>
              <a:t> pin 6 di output </a:t>
            </a:r>
            <a:r>
              <a:rPr lang="en-US" i="1" dirty="0" err="1" smtClean="0">
                <a:latin typeface="+mn-lt"/>
              </a:rPr>
              <a:t>sul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livello</a:t>
            </a:r>
            <a:r>
              <a:rPr lang="en-US" i="1" dirty="0" smtClean="0">
                <a:latin typeface="+mn-lt"/>
              </a:rPr>
              <a:t> 				“</a:t>
            </a:r>
            <a:r>
              <a:rPr lang="en-US" i="1" dirty="0">
                <a:latin typeface="+mn-lt"/>
              </a:rPr>
              <a:t>1” </a:t>
            </a:r>
          </a:p>
          <a:p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(9,OUTPUT)</a:t>
            </a:r>
            <a:r>
              <a:rPr lang="en-US" dirty="0">
                <a:latin typeface="+mn-lt"/>
              </a:rPr>
              <a:t>;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 err="1" smtClean="0">
                <a:latin typeface="+mn-lt"/>
              </a:rPr>
              <a:t>Configura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pin 9 </a:t>
            </a:r>
            <a:r>
              <a:rPr lang="en-US" i="1" dirty="0" smtClean="0">
                <a:latin typeface="+mn-lt"/>
              </a:rPr>
              <a:t>come un output  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2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VARIABILI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spazi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RAM del controller </a:t>
            </a:r>
            <a:r>
              <a:rPr lang="en-US" sz="2000" dirty="0" err="1" smtClean="0">
                <a:latin typeface="+mn-lt"/>
              </a:rPr>
              <a:t>specificamente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designati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immagazzinare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diversi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Si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leggere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scrivere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memoria</a:t>
            </a:r>
            <a:r>
              <a:rPr lang="en-US" sz="2000" dirty="0" smtClean="0">
                <a:latin typeface="+mn-lt"/>
              </a:rPr>
              <a:t> RAM </a:t>
            </a:r>
            <a:r>
              <a:rPr lang="en-US" sz="2000" dirty="0" err="1" smtClean="0">
                <a:latin typeface="+mn-lt"/>
              </a:rPr>
              <a:t>tanto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vuole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lungo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fare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modo</a:t>
            </a:r>
            <a:r>
              <a:rPr lang="en-US" sz="2000" dirty="0" smtClean="0">
                <a:latin typeface="+mn-lt"/>
              </a:rPr>
              <a:t> giusto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ESEMPIO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EXPRESSIONS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4029413"/>
            <a:ext cx="7380514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type name = </a:t>
            </a:r>
            <a:r>
              <a:rPr lang="en-US" sz="2400" b="1" dirty="0" smtClean="0">
                <a:latin typeface="+mn-lt"/>
              </a:rPr>
              <a:t>value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type: 	</a:t>
            </a:r>
            <a:r>
              <a:rPr lang="en-US" dirty="0" err="1" smtClean="0">
                <a:latin typeface="+mn-lt"/>
              </a:rPr>
              <a:t>Stabilisce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tipo</a:t>
            </a:r>
            <a:r>
              <a:rPr lang="en-US" dirty="0" smtClean="0">
                <a:latin typeface="+mn-lt"/>
              </a:rPr>
              <a:t> di </a:t>
            </a:r>
            <a:r>
              <a:rPr lang="en-US" dirty="0" err="1" smtClean="0">
                <a:latin typeface="+mn-lt"/>
              </a:rPr>
              <a:t>dati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contiene</a:t>
            </a:r>
            <a:endParaRPr lang="en-US" i="1" dirty="0" smtClean="0">
              <a:latin typeface="+mn-lt"/>
            </a:endParaRPr>
          </a:p>
          <a:p>
            <a:r>
              <a:rPr lang="en-US" b="1" dirty="0">
                <a:latin typeface="+mn-lt"/>
              </a:rPr>
              <a:t>name: </a:t>
            </a:r>
            <a:r>
              <a:rPr lang="en-US" b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assegni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r>
              <a:rPr lang="en-US" dirty="0" smtClean="0">
                <a:latin typeface="+mn-lt"/>
              </a:rPr>
              <a:t> o </a:t>
            </a:r>
            <a:r>
              <a:rPr lang="en-US" dirty="0" err="1" smtClean="0">
                <a:latin typeface="+mn-lt"/>
              </a:rPr>
              <a:t>contenitore</a:t>
            </a:r>
            <a:endParaRPr lang="en-US" i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value</a:t>
            </a:r>
            <a:r>
              <a:rPr lang="en-US" b="1" dirty="0">
                <a:latin typeface="+mn-lt"/>
              </a:rPr>
              <a:t>: </a:t>
            </a:r>
            <a:r>
              <a:rPr lang="en-US" b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Questo</a:t>
            </a:r>
            <a:r>
              <a:rPr lang="en-US" dirty="0" smtClean="0">
                <a:latin typeface="+mn-lt"/>
              </a:rPr>
              <a:t> è </a:t>
            </a:r>
            <a:r>
              <a:rPr lang="en-US" dirty="0" err="1" smtClean="0">
                <a:latin typeface="+mn-lt"/>
              </a:rPr>
              <a:t>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contenuto</a:t>
            </a:r>
            <a:r>
              <a:rPr lang="en-US" dirty="0" smtClean="0">
                <a:latin typeface="+mn-lt"/>
              </a:rPr>
              <a:t> o </a:t>
            </a:r>
            <a:r>
              <a:rPr lang="en-US" dirty="0" err="1" smtClean="0">
                <a:latin typeface="+mn-lt"/>
              </a:rPr>
              <a:t>valore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mettiamo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variabile</a:t>
            </a:r>
            <a:endParaRPr lang="en-US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3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tabella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seguente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contiene</a:t>
            </a:r>
            <a:r>
              <a:rPr lang="en-US" sz="2000" b="1" dirty="0" smtClean="0">
                <a:latin typeface="+mn-lt"/>
              </a:rPr>
              <a:t> un </a:t>
            </a:r>
            <a:r>
              <a:rPr lang="en-US" sz="2000" b="1" dirty="0" err="1" smtClean="0">
                <a:latin typeface="+mn-lt"/>
              </a:rPr>
              <a:t>riassunto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delle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variabili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più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comuni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28586"/>
              </p:ext>
            </p:extLst>
          </p:nvPr>
        </p:nvGraphicFramePr>
        <p:xfrm>
          <a:off x="718457" y="1781385"/>
          <a:ext cx="7805057" cy="4574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898">
                  <a:extLst>
                    <a:ext uri="{9D8B030D-6E8A-4147-A177-3AD203B41FA5}">
                      <a16:colId xmlns="" xmlns:a16="http://schemas.microsoft.com/office/drawing/2014/main" val="2666597976"/>
                    </a:ext>
                  </a:extLst>
                </a:gridCol>
                <a:gridCol w="988898">
                  <a:extLst>
                    <a:ext uri="{9D8B030D-6E8A-4147-A177-3AD203B41FA5}">
                      <a16:colId xmlns="" xmlns:a16="http://schemas.microsoft.com/office/drawing/2014/main" val="1115443366"/>
                    </a:ext>
                  </a:extLst>
                </a:gridCol>
                <a:gridCol w="5827261">
                  <a:extLst>
                    <a:ext uri="{9D8B030D-6E8A-4147-A177-3AD203B41FA5}">
                      <a16:colId xmlns="" xmlns:a16="http://schemas.microsoft.com/office/drawing/2014/main" val="3924619576"/>
                    </a:ext>
                  </a:extLst>
                </a:gridCol>
              </a:tblGrid>
              <a:tr h="362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TYPE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BYTES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DESCRIPTION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3658850431"/>
                  </a:ext>
                </a:extLst>
              </a:tr>
              <a:tr h="889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char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char takes up 1 byte of memory and stores a character value (8 bits). Character literals are written in single quotation marks (‘).The char datatype is a signed type, meaning that it encodes numbers from -128 to 127.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1983758669"/>
                  </a:ext>
                </a:extLst>
              </a:tr>
              <a:tr h="345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byte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byte stores an 8-bit unsigned number and yields a range of 0 to 255 (28-1).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657844135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Integers are your primary data-type for number storage. They store a signed 16-bit (2-byte) value and yield a range of -32768 to +32767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1979001938"/>
                  </a:ext>
                </a:extLst>
              </a:tr>
              <a:tr h="707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int or word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Stores an 16-bit unsigned number and yields a range of  0 to 65535 (216-1)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1296701746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These are signed variables that store 32 bits (4 bytes) and yield a range of -2,147,483,648 to 2,147,483,647.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1418355398"/>
                  </a:ext>
                </a:extLst>
              </a:tr>
              <a:tr h="5260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long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Unsigned variable that stores 32 bits (4 bytes) and yields a range of 0 to 4,294,967,295 (2^32 - 1). 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4024989525"/>
                  </a:ext>
                </a:extLst>
              </a:tr>
              <a:tr h="691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float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4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Floating-point numbers can be as high as 3.4028235E+38 and as low as -3.4028235E+38. They are stored as 32 bits (4 bytes) of information.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0" marB="0" anchor="ctr"/>
                </a:tc>
                <a:extLst>
                  <a:ext uri="{0D108BD9-81ED-4DB2-BD59-A6C34878D82A}">
                    <a16:rowId xmlns="" xmlns:a16="http://schemas.microsoft.com/office/drawing/2014/main" val="8634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“Arrays” </a:t>
            </a:r>
            <a:r>
              <a:rPr lang="en-US" sz="2000" b="1" dirty="0" err="1" smtClean="0">
                <a:latin typeface="+mn-lt"/>
              </a:rPr>
              <a:t>sono</a:t>
            </a:r>
            <a:r>
              <a:rPr lang="en-US" sz="2000" b="1" dirty="0" smtClean="0">
                <a:latin typeface="+mn-lt"/>
              </a:rPr>
              <a:t> un </a:t>
            </a:r>
            <a:r>
              <a:rPr lang="en-US" sz="2000" b="1" dirty="0" err="1" smtClean="0">
                <a:latin typeface="+mn-lt"/>
              </a:rPr>
              <a:t>altro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tipo</a:t>
            </a:r>
            <a:r>
              <a:rPr lang="en-US" sz="2000" b="1" dirty="0" smtClean="0">
                <a:latin typeface="+mn-lt"/>
              </a:rPr>
              <a:t> di </a:t>
            </a:r>
            <a:r>
              <a:rPr lang="en-US" sz="2000" b="1" dirty="0" err="1" smtClean="0">
                <a:latin typeface="+mn-lt"/>
              </a:rPr>
              <a:t>variabile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Un array è un </a:t>
            </a:r>
            <a:r>
              <a:rPr lang="en-US" sz="2000" dirty="0" err="1" smtClean="0">
                <a:latin typeface="+mn-lt"/>
              </a:rPr>
              <a:t>gruppo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comprendere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quelle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tabella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sopra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accedere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contenuti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devi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indicare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indice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3"/>
          <p:cNvSpPr txBox="1"/>
          <p:nvPr/>
        </p:nvSpPr>
        <p:spPr bwMode="auto">
          <a:xfrm>
            <a:off x="240700" y="3560134"/>
            <a:ext cx="8454134" cy="259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Le </a:t>
            </a:r>
            <a:r>
              <a:rPr lang="en-US" sz="2000" b="1" dirty="0" err="1" smtClean="0">
                <a:latin typeface="+mn-lt"/>
              </a:rPr>
              <a:t>variabili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possono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essere</a:t>
            </a:r>
            <a:r>
              <a:rPr lang="en-US" sz="2000" b="1" dirty="0" smtClean="0">
                <a:latin typeface="+mn-lt"/>
              </a:rPr>
              <a:t>  “</a:t>
            </a:r>
            <a:r>
              <a:rPr lang="en-US" sz="2000" b="1" dirty="0">
                <a:latin typeface="+mn-lt"/>
              </a:rPr>
              <a:t>global” </a:t>
            </a:r>
            <a:r>
              <a:rPr lang="en-US" sz="2000" b="1" dirty="0" smtClean="0">
                <a:latin typeface="+mn-lt"/>
              </a:rPr>
              <a:t>o </a:t>
            </a:r>
            <a:r>
              <a:rPr lang="en-US" sz="2000" b="1" dirty="0">
                <a:latin typeface="+mn-lt"/>
              </a:rPr>
              <a:t>“local” </a:t>
            </a:r>
            <a:r>
              <a:rPr lang="en-US" sz="2000" b="1" dirty="0" smtClean="0">
                <a:latin typeface="+mn-lt"/>
              </a:rPr>
              <a:t>a </a:t>
            </a:r>
            <a:r>
              <a:rPr lang="en-US" sz="2000" b="1" dirty="0" err="1" smtClean="0">
                <a:latin typeface="+mn-lt"/>
              </a:rPr>
              <a:t>seconda</a:t>
            </a:r>
            <a:r>
              <a:rPr lang="en-US" sz="2000" b="1" dirty="0" smtClean="0">
                <a:latin typeface="+mn-lt"/>
              </a:rPr>
              <a:t> di dove le </a:t>
            </a:r>
            <a:r>
              <a:rPr lang="en-US" sz="2000" b="1" dirty="0" err="1" smtClean="0">
                <a:latin typeface="+mn-lt"/>
              </a:rPr>
              <a:t>dichiari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nel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programma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 err="1">
                <a:latin typeface="+mn-lt"/>
              </a:rPr>
              <a:t>Globals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Queste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dichiarate</a:t>
            </a:r>
            <a:r>
              <a:rPr lang="en-US" sz="2000" dirty="0" smtClean="0">
                <a:latin typeface="+mn-lt"/>
              </a:rPr>
              <a:t> o definite </a:t>
            </a:r>
            <a:r>
              <a:rPr lang="en-US" sz="2000" dirty="0" err="1" smtClean="0">
                <a:latin typeface="+mn-lt"/>
              </a:rPr>
              <a:t>fuori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tutte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includendo</a:t>
            </a:r>
            <a:r>
              <a:rPr lang="en-US" sz="2000" dirty="0" smtClean="0">
                <a:latin typeface="+mn-lt"/>
              </a:rPr>
              <a:t> setup</a:t>
            </a:r>
            <a:r>
              <a:rPr lang="en-US" sz="2000" dirty="0">
                <a:latin typeface="+mn-lt"/>
              </a:rPr>
              <a:t>() 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loop</a:t>
            </a:r>
            <a:r>
              <a:rPr lang="en-US" sz="2000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>
                <a:latin typeface="+mn-lt"/>
              </a:rPr>
              <a:t>Locals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Queste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dichiarate</a:t>
            </a:r>
            <a:r>
              <a:rPr lang="en-US" sz="2000" dirty="0" smtClean="0">
                <a:latin typeface="+mn-lt"/>
              </a:rPr>
              <a:t> e create </a:t>
            </a:r>
            <a:r>
              <a:rPr lang="en-US" sz="2000" dirty="0" err="1" smtClean="0">
                <a:latin typeface="+mn-lt"/>
              </a:rPr>
              <a:t>all’interno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specifica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usate</a:t>
            </a:r>
            <a:r>
              <a:rPr lang="en-US" sz="2000" dirty="0" smtClean="0">
                <a:latin typeface="+mn-lt"/>
              </a:rPr>
              <a:t> solo da </a:t>
            </a:r>
            <a:r>
              <a:rPr lang="en-US" sz="2000" dirty="0" err="1" smtClean="0">
                <a:latin typeface="+mn-lt"/>
              </a:rPr>
              <a:t>quella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funzione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4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OPERAZIONI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 </a:t>
            </a:r>
            <a:r>
              <a:rPr lang="en-US" sz="2000" dirty="0" err="1" smtClean="0">
                <a:latin typeface="+mn-lt"/>
              </a:rPr>
              <a:t>valori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carichi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possono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ottenuti</a:t>
            </a:r>
            <a:r>
              <a:rPr lang="en-US" sz="2000" dirty="0" smtClean="0">
                <a:latin typeface="+mn-lt"/>
              </a:rPr>
              <a:t> come </a:t>
            </a:r>
            <a:r>
              <a:rPr lang="en-US" sz="2000" dirty="0" err="1" smtClean="0">
                <a:latin typeface="+mn-lt"/>
              </a:rPr>
              <a:t>risultato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tutte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operazioni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matematiche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variabili</a:t>
            </a:r>
            <a:r>
              <a:rPr lang="en-US" sz="2000" dirty="0" smtClean="0">
                <a:latin typeface="+mn-lt"/>
              </a:rPr>
              <a:t> e/o </a:t>
            </a:r>
            <a:r>
              <a:rPr lang="en-US" sz="2000" dirty="0" err="1" smtClean="0">
                <a:latin typeface="+mn-lt"/>
              </a:rPr>
              <a:t>costanti</a:t>
            </a:r>
            <a:r>
              <a:rPr lang="en-US" sz="2000" dirty="0" smtClean="0">
                <a:latin typeface="+mn-lt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ESPRESSIONI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479554" y="2878095"/>
            <a:ext cx="8184891" cy="213904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+mn-lt"/>
              </a:rPr>
              <a:t>Queste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sono</a:t>
            </a:r>
            <a:r>
              <a:rPr lang="en-US" b="1" dirty="0" smtClean="0">
                <a:latin typeface="+mn-lt"/>
              </a:rPr>
              <a:t> le </a:t>
            </a:r>
            <a:r>
              <a:rPr lang="en-US" b="1" dirty="0" err="1" smtClean="0">
                <a:latin typeface="+mn-lt"/>
              </a:rPr>
              <a:t>operazioni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matematiche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più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comuni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= 	</a:t>
            </a:r>
            <a:r>
              <a:rPr lang="en-US" b="1" dirty="0" err="1" smtClean="0">
                <a:latin typeface="+mn-lt"/>
              </a:rPr>
              <a:t>Equivalenza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+ 	</a:t>
            </a:r>
            <a:r>
              <a:rPr lang="en-US" b="1" dirty="0" err="1" smtClean="0">
                <a:latin typeface="+mn-lt"/>
              </a:rPr>
              <a:t>Addizione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- 	</a:t>
            </a:r>
            <a:r>
              <a:rPr lang="en-US" b="1" dirty="0" err="1" smtClean="0">
                <a:latin typeface="+mn-lt"/>
              </a:rPr>
              <a:t>Sottrazione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* 	</a:t>
            </a:r>
            <a:r>
              <a:rPr lang="en-US" b="1" dirty="0" err="1" smtClean="0">
                <a:latin typeface="+mn-lt"/>
              </a:rPr>
              <a:t>Moltiplicazione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/ 	</a:t>
            </a:r>
            <a:r>
              <a:rPr lang="en-US" b="1" dirty="0" err="1" smtClean="0">
                <a:latin typeface="+mn-lt"/>
              </a:rPr>
              <a:t>Divisione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% 	</a:t>
            </a:r>
            <a:r>
              <a:rPr lang="en-US" b="1" dirty="0" err="1" smtClean="0">
                <a:latin typeface="+mn-lt"/>
              </a:rPr>
              <a:t>Avanzo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err="1" smtClean="0">
                <a:latin typeface="+mn-lt"/>
              </a:rPr>
              <a:t>l’avanzo</a:t>
            </a:r>
            <a:r>
              <a:rPr lang="en-US" b="1" dirty="0" smtClean="0">
                <a:latin typeface="+mn-lt"/>
              </a:rPr>
              <a:t> di </a:t>
            </a:r>
            <a:r>
              <a:rPr lang="en-US" b="1" dirty="0" err="1" smtClean="0">
                <a:latin typeface="+mn-lt"/>
              </a:rPr>
              <a:t>una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divisione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tra</a:t>
            </a:r>
            <a:r>
              <a:rPr lang="en-US" b="1" dirty="0" smtClean="0">
                <a:latin typeface="+mn-lt"/>
              </a:rPr>
              <a:t> due </a:t>
            </a:r>
            <a:r>
              <a:rPr lang="en-US" b="1" dirty="0" err="1" smtClean="0">
                <a:latin typeface="+mn-lt"/>
              </a:rPr>
              <a:t>numeri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interi</a:t>
            </a:r>
            <a:r>
              <a:rPr lang="en-US" b="1" dirty="0" smtClean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73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E’ </a:t>
            </a:r>
            <a:r>
              <a:rPr lang="en-US" sz="2000" dirty="0" err="1" smtClean="0">
                <a:latin typeface="+mn-lt"/>
              </a:rPr>
              <a:t>spesso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buona</a:t>
            </a:r>
            <a:r>
              <a:rPr lang="en-US" sz="2000" dirty="0" smtClean="0">
                <a:latin typeface="+mn-lt"/>
              </a:rPr>
              <a:t> idea per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controller non fare </a:t>
            </a:r>
            <a:r>
              <a:rPr lang="en-US" sz="2000" dirty="0" err="1" smtClean="0">
                <a:latin typeface="+mn-lt"/>
              </a:rPr>
              <a:t>assolutamente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niente</a:t>
            </a:r>
            <a:r>
              <a:rPr lang="en-US" sz="2000" dirty="0" smtClean="0">
                <a:latin typeface="+mn-lt"/>
              </a:rPr>
              <a:t> di utile o, in alter parole, </a:t>
            </a:r>
            <a:r>
              <a:rPr lang="en-US" sz="2000" dirty="0" err="1" smtClean="0">
                <a:latin typeface="+mn-lt"/>
              </a:rPr>
              <a:t>perdere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sacco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smtClean="0">
                <a:latin typeface="+mn-lt"/>
              </a:rPr>
              <a:t>tempo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Arduino </a:t>
            </a:r>
            <a:r>
              <a:rPr lang="en-US" sz="2000" dirty="0" smtClean="0">
                <a:latin typeface="+mn-lt"/>
              </a:rPr>
              <a:t>ha un </a:t>
            </a:r>
            <a:r>
              <a:rPr lang="en-US" sz="2000" dirty="0" err="1" smtClean="0">
                <a:latin typeface="+mn-lt"/>
              </a:rPr>
              <a:t>sacco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funzioni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mettono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pausa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l’esecuzione</a:t>
            </a:r>
            <a:r>
              <a:rPr lang="en-US" sz="2000" dirty="0" smtClean="0">
                <a:latin typeface="+mn-lt"/>
              </a:rPr>
              <a:t> di un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per un tempo </a:t>
            </a:r>
            <a:r>
              <a:rPr lang="en-US" sz="2000" dirty="0" err="1" smtClean="0">
                <a:latin typeface="+mn-lt"/>
              </a:rPr>
              <a:t>definito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TEMPISTICHE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240700" y="2804137"/>
            <a:ext cx="8454134" cy="37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FUNZIONE DELAYMICROSECONDS()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Mette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pausa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</a:t>
            </a:r>
            <a:r>
              <a:rPr lang="en-US" sz="2000" dirty="0" smtClean="0">
                <a:latin typeface="+mn-lt"/>
              </a:rPr>
              <a:t> per un tempo </a:t>
            </a:r>
            <a:r>
              <a:rPr lang="en-US" sz="2000" dirty="0" err="1" smtClean="0">
                <a:latin typeface="+mn-lt"/>
              </a:rPr>
              <a:t>specificato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>
                <a:latin typeface="+mn-lt"/>
              </a:rPr>
              <a:t>in microseconds</a:t>
            </a:r>
            <a:r>
              <a:rPr lang="en-US" sz="2000" dirty="0" smtClean="0">
                <a:latin typeface="+mn-lt"/>
              </a:rPr>
              <a:t>)</a:t>
            </a: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 smtClean="0">
                <a:latin typeface="+mn-lt"/>
              </a:rPr>
              <a:t>delayMicroseconds</a:t>
            </a:r>
            <a:r>
              <a:rPr lang="en-US" sz="2000" b="1" i="1" dirty="0" smtClean="0">
                <a:latin typeface="+mn-lt"/>
              </a:rPr>
              <a:t>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</a:t>
            </a:r>
            <a:r>
              <a:rPr lang="en-US" sz="2000" i="1" dirty="0" err="1" smtClean="0">
                <a:latin typeface="+mn-lt"/>
              </a:rPr>
              <a:t>indica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millisecondi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per la </a:t>
            </a:r>
            <a:r>
              <a:rPr lang="en-US" sz="2000" i="1" dirty="0" err="1" smtClean="0">
                <a:latin typeface="+mn-lt"/>
              </a:rPr>
              <a:t>pausa</a:t>
            </a:r>
            <a:r>
              <a:rPr lang="en-US" sz="2000" i="1" dirty="0" smtClean="0">
                <a:latin typeface="+mn-lt"/>
              </a:rPr>
              <a:t> del </a:t>
            </a:r>
            <a:r>
              <a:rPr lang="en-US" sz="2000" i="1" dirty="0" err="1" smtClean="0">
                <a:latin typeface="+mn-lt"/>
              </a:rPr>
              <a:t>programma</a:t>
            </a:r>
            <a:r>
              <a:rPr lang="en-US" sz="2000" i="1" dirty="0" smtClean="0">
                <a:latin typeface="+mn-lt"/>
              </a:rPr>
              <a:t>. È </a:t>
            </a:r>
            <a:r>
              <a:rPr lang="en-US" sz="2000" i="1" dirty="0" smtClean="0">
                <a:latin typeface="+mn-lt"/>
              </a:rPr>
              <a:t>	un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intero</a:t>
            </a:r>
            <a:r>
              <a:rPr lang="en-US" sz="2000" i="1" dirty="0" smtClean="0">
                <a:latin typeface="+mn-lt"/>
              </a:rPr>
              <a:t> a 16 bit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ESEMPIO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</a:t>
            </a:r>
            <a:r>
              <a:rPr lang="en-US" sz="1600" b="1" dirty="0" err="1" smtClean="0">
                <a:latin typeface="+mn-lt"/>
              </a:rPr>
              <a:t>delayMicroseconds</a:t>
            </a:r>
            <a:r>
              <a:rPr lang="en-US" sz="1600" b="1" dirty="0" smtClean="0">
                <a:latin typeface="+mn-lt"/>
              </a:rPr>
              <a:t>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// </a:t>
            </a:r>
            <a:r>
              <a:rPr lang="en-US" sz="1600" i="1" dirty="0" err="1" smtClean="0">
                <a:latin typeface="+mn-lt"/>
              </a:rPr>
              <a:t>mette</a:t>
            </a:r>
            <a:r>
              <a:rPr lang="en-US" sz="1600" i="1" dirty="0" smtClean="0">
                <a:latin typeface="+mn-lt"/>
              </a:rPr>
              <a:t> in </a:t>
            </a:r>
            <a:r>
              <a:rPr lang="en-US" sz="1600" i="1" dirty="0" err="1" smtClean="0">
                <a:latin typeface="+mn-lt"/>
              </a:rPr>
              <a:t>pausa</a:t>
            </a:r>
            <a:r>
              <a:rPr lang="en-US" sz="1600" i="1" dirty="0" smtClean="0">
                <a:latin typeface="+mn-lt"/>
              </a:rPr>
              <a:t> per 100 </a:t>
            </a:r>
            <a:r>
              <a:rPr lang="en-US" sz="1600" i="1" dirty="0">
                <a:latin typeface="+mn-lt"/>
              </a:rPr>
              <a:t>µS = 0.1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0.0001 </a:t>
            </a:r>
            <a:r>
              <a:rPr lang="en-US" sz="1600" i="1" dirty="0" smtClean="0">
                <a:latin typeface="+mn-lt"/>
              </a:rPr>
              <a:t>secondi </a:t>
            </a:r>
            <a:endParaRPr lang="en-US" sz="1600" i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1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65146</TotalTime>
  <Words>1052</Words>
  <Application>Microsoft Office PowerPoint</Application>
  <PresentationFormat>Presentazione su schermo (4:3)</PresentationFormat>
  <Paragraphs>189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1776</cp:revision>
  <cp:lastPrinted>2018-01-26T17:11:53Z</cp:lastPrinted>
  <dcterms:created xsi:type="dcterms:W3CDTF">2010-11-09T19:06:29Z</dcterms:created>
  <dcterms:modified xsi:type="dcterms:W3CDTF">2018-06-04T08:36:49Z</dcterms:modified>
</cp:coreProperties>
</file>