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6" r:id="rId1"/>
    <p:sldMasterId id="2147483678" r:id="rId2"/>
  </p:sldMasterIdLst>
  <p:notesMasterIdLst>
    <p:notesMasterId r:id="rId17"/>
  </p:notesMasterIdLst>
  <p:handoutMasterIdLst>
    <p:handoutMasterId r:id="rId18"/>
  </p:handoutMasterIdLst>
  <p:sldIdLst>
    <p:sldId id="549" r:id="rId3"/>
    <p:sldId id="537" r:id="rId4"/>
    <p:sldId id="482" r:id="rId5"/>
    <p:sldId id="554" r:id="rId6"/>
    <p:sldId id="555" r:id="rId7"/>
    <p:sldId id="556" r:id="rId8"/>
    <p:sldId id="557" r:id="rId9"/>
    <p:sldId id="558" r:id="rId10"/>
    <p:sldId id="559" r:id="rId11"/>
    <p:sldId id="560" r:id="rId12"/>
    <p:sldId id="562" r:id="rId13"/>
    <p:sldId id="561" r:id="rId14"/>
    <p:sldId id="563" r:id="rId15"/>
    <p:sldId id="552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773">
          <p15:clr>
            <a:srgbClr val="A4A3A4"/>
          </p15:clr>
        </p15:guide>
        <p15:guide id="2" pos="30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 scaleToFitPaper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39913"/>
    <a:srgbClr val="005777"/>
    <a:srgbClr val="BFDDB4"/>
    <a:srgbClr val="E6E6E6"/>
    <a:srgbClr val="DDD9C3"/>
    <a:srgbClr val="DDCFB2"/>
    <a:srgbClr val="FFCC99"/>
    <a:srgbClr val="FF9966"/>
    <a:srgbClr val="006699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5AB1C69-6EDB-4FF4-983F-18BD219EF322}" styleName="Μεσαίο στυλ 2 - Έμφαση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Μεσαίο στυλ 2 - Έμφαση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48" autoAdjust="0"/>
    <p:restoredTop sz="93039" autoAdjust="0"/>
  </p:normalViewPr>
  <p:slideViewPr>
    <p:cSldViewPr snapToGrid="0">
      <p:cViewPr varScale="1">
        <p:scale>
          <a:sx n="65" d="100"/>
          <a:sy n="65" d="100"/>
        </p:scale>
        <p:origin x="1662" y="78"/>
      </p:cViewPr>
      <p:guideLst>
        <p:guide orient="horz" pos="773"/>
        <p:guide pos="30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200" d="100"/>
        <a:sy n="200" d="100"/>
      </p:scale>
      <p:origin x="0" y="534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417ADA-1638-0643-890A-87F56AED39E9}" type="datetimeFigureOut">
              <a:rPr lang="en-US" smtClean="0"/>
              <a:t>5/30/2018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9E7830-05BA-0F48-BBED-6CDD62CC9916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9601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4BE53219-3A05-3D4B-895A-3050F53C4359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4021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4574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3664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4794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8483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5297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7116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9876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05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0496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8249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9549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074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480-73E2-41E9-8038-AB1D1AC0B473}" type="datetime1">
              <a:rPr lang="el-GR" smtClean="0"/>
              <a:t>30/5/2018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45109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F4110-ADAF-4F03-80B9-170642E5484D}" type="datetime1">
              <a:rPr lang="el-GR" smtClean="0"/>
              <a:t>30/5/2018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83369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480D3-900E-422F-9FAD-55CC391E966A}" type="datetime1">
              <a:rPr lang="el-GR" smtClean="0"/>
              <a:t>30/5/2018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703527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052513"/>
            <a:ext cx="4038600" cy="252095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5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dirty="0" err="1" smtClean="0"/>
              <a:t>Kλικ</a:t>
            </a:r>
            <a:r>
              <a:rPr lang="el-GR" dirty="0" smtClean="0"/>
              <a:t> για επεξεργασία των στυλ του υποδείγματος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052513"/>
            <a:ext cx="4038600" cy="252095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5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dirty="0" err="1" smtClean="0"/>
              <a:t>Kλικ</a:t>
            </a:r>
            <a:r>
              <a:rPr lang="el-GR" dirty="0" smtClean="0"/>
              <a:t> για επεξεργασία των στυλ του υποδείγματος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5" name="Θέση αριθμού διαφάνειας 5">
            <a:extLst>
              <a:ext uri="{FF2B5EF4-FFF2-40B4-BE49-F238E27FC236}">
                <a16:creationId xmlns:a16="http://schemas.microsoft.com/office/drawing/2014/main" xmlns="" id="{AB86C6FB-9B8A-4E5E-B1DC-E008F8DF7A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23933" y="6614826"/>
            <a:ext cx="2057400" cy="193762"/>
          </a:xfrm>
          <a:prstGeom prst="rect">
            <a:avLst/>
          </a:prstGeom>
        </p:spPr>
        <p:txBody>
          <a:bodyPr/>
          <a:lstStyle>
            <a:lvl1pPr algn="ctr">
              <a:defRPr sz="1100"/>
            </a:lvl1pPr>
          </a:lstStyle>
          <a:p>
            <a:fld id="{4D2578F2-A3E7-4E4B-81A9-69C31FAEF3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13"/>
          <p:cNvSpPr>
            <a:spLocks noChangeArrowheads="1"/>
          </p:cNvSpPr>
          <p:nvPr userDrawn="1"/>
        </p:nvSpPr>
        <p:spPr bwMode="auto">
          <a:xfrm>
            <a:off x="0" y="396236"/>
            <a:ext cx="9144000" cy="11588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xtLst/>
        </p:spPr>
        <p:txBody>
          <a:bodyPr anchor="ctr" anchorCtr="1"/>
          <a:lstStyle/>
          <a:p>
            <a:pPr algn="ctr"/>
            <a:endParaRPr lang="en-US" sz="1400">
              <a:latin typeface="Trebuchet MS" charset="0"/>
            </a:endParaRPr>
          </a:p>
        </p:txBody>
      </p:sp>
      <p:sp>
        <p:nvSpPr>
          <p:cNvPr id="7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33388"/>
          </a:xfrm>
        </p:spPr>
        <p:txBody>
          <a:bodyPr/>
          <a:lstStyle/>
          <a:p>
            <a:r>
              <a:rPr lang="el-GR" dirty="0" err="1" smtClean="0"/>
              <a:t>Kλικ</a:t>
            </a:r>
            <a:r>
              <a:rPr lang="el-GR" dirty="0" smtClean="0"/>
              <a:t> για επεξεργασία του τίτλου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747359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>
            <a:spLocks noChangeArrowheads="1"/>
          </p:cNvSpPr>
          <p:nvPr userDrawn="1"/>
        </p:nvSpPr>
        <p:spPr bwMode="auto">
          <a:xfrm>
            <a:off x="0" y="396236"/>
            <a:ext cx="9144000" cy="11588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xtLst/>
        </p:spPr>
        <p:txBody>
          <a:bodyPr anchor="ctr" anchorCtr="1"/>
          <a:lstStyle/>
          <a:p>
            <a:pPr algn="ctr"/>
            <a:endParaRPr lang="en-US" sz="1400">
              <a:latin typeface="Trebuchet MS" charset="0"/>
            </a:endParaRPr>
          </a:p>
        </p:txBody>
      </p:sp>
      <p:sp>
        <p:nvSpPr>
          <p:cNvPr id="7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33388"/>
          </a:xfrm>
        </p:spPr>
        <p:txBody>
          <a:bodyPr/>
          <a:lstStyle/>
          <a:p>
            <a:r>
              <a:rPr lang="el-GR" dirty="0" err="1" smtClean="0"/>
              <a:t>Kλικ</a:t>
            </a:r>
            <a:r>
              <a:rPr lang="el-GR" dirty="0" smtClean="0"/>
              <a:t> για επεξεργασία του τίτλου</a:t>
            </a:r>
            <a:endParaRPr lang="el-GR" dirty="0"/>
          </a:p>
        </p:txBody>
      </p:sp>
      <p:sp>
        <p:nvSpPr>
          <p:cNvPr id="8" name="Θέση αριθμού διαφάνειας 5">
            <a:extLst>
              <a:ext uri="{FF2B5EF4-FFF2-40B4-BE49-F238E27FC236}">
                <a16:creationId xmlns:a16="http://schemas.microsoft.com/office/drawing/2014/main" xmlns="" id="{AB86C6FB-9B8A-4E5E-B1DC-E008F8DF7A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23933" y="6614826"/>
            <a:ext cx="2057400" cy="193762"/>
          </a:xfrm>
          <a:prstGeom prst="rect">
            <a:avLst/>
          </a:prstGeom>
        </p:spPr>
        <p:txBody>
          <a:bodyPr/>
          <a:lstStyle>
            <a:lvl1pPr algn="ctr">
              <a:defRPr sz="1100"/>
            </a:lvl1pPr>
          </a:lstStyle>
          <a:p>
            <a:fld id="{4D2578F2-A3E7-4E4B-81A9-69C31FAEF3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7473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95976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79233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</p:spTree>
    <p:extLst>
      <p:ext uri="{BB962C8B-B14F-4D97-AF65-F5344CB8AC3E}">
        <p14:creationId xmlns:p14="http://schemas.microsoft.com/office/powerpoint/2010/main" val="37486995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139443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063566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99391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96169-1127-4362-8540-AC4E97E8AA5C}" type="datetime1">
              <a:rPr lang="el-GR" smtClean="0"/>
              <a:t>30/5/2018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046306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66251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</p:spTree>
    <p:extLst>
      <p:ext uri="{BB962C8B-B14F-4D97-AF65-F5344CB8AC3E}">
        <p14:creationId xmlns:p14="http://schemas.microsoft.com/office/powerpoint/2010/main" val="33236306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dirty="0" smtClean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</p:spTree>
    <p:extLst>
      <p:ext uri="{BB962C8B-B14F-4D97-AF65-F5344CB8AC3E}">
        <p14:creationId xmlns:p14="http://schemas.microsoft.com/office/powerpoint/2010/main" val="4900131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22641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59886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E6CCA-63C4-4CF9-AE39-DAD6F533A7F9}" type="datetime1">
              <a:rPr lang="el-GR" smtClean="0"/>
              <a:t>30/5/2018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98929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0574A-DA73-4F45-A5DB-BD9EAE214494}" type="datetime1">
              <a:rPr lang="el-GR" smtClean="0"/>
              <a:t>30/5/2018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29198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6B3C0-A42E-43C6-B463-F993698F7A97}" type="datetime1">
              <a:rPr lang="el-GR" smtClean="0"/>
              <a:t>30/5/2018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92417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CD79E-706B-4D49-A0E4-1F8E35DF1797}" type="datetime1">
              <a:rPr lang="el-GR" smtClean="0"/>
              <a:t>30/5/2018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38556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B233-2020-4E2E-8C15-84DAA0EF36E8}" type="datetime1">
              <a:rPr lang="el-GR" smtClean="0"/>
              <a:t>30/5/2018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68633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BA766-CA29-40F2-83BC-EF09261BB5FC}" type="datetime1">
              <a:rPr lang="el-GR" smtClean="0"/>
              <a:t>30/5/2018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64485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D54C4-4236-43A6-B912-090A3C0F9032}" type="datetime1">
              <a:rPr lang="el-GR" smtClean="0"/>
              <a:t>30/5/2018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32093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4E18B-A9AC-444A-8F3D-6587E3DE7D78}" type="datetime1">
              <a:rPr lang="el-GR" smtClean="0"/>
              <a:t>30/5/2018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B48E73-6241-44FB-9EDB-1A1229FC3D83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8642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53" r:id="rId12"/>
    <p:sldLayoutId id="2147483665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396632" y="3174542"/>
            <a:ext cx="2174773" cy="2273625"/>
          </a:xfrm>
          <a:prstGeom prst="rect">
            <a:avLst/>
          </a:prstGeom>
        </p:spPr>
      </p:pic>
      <p:sp>
        <p:nvSpPr>
          <p:cNvPr id="603144" name="Rectangle 8"/>
          <p:cNvSpPr>
            <a:spLocks noChangeArrowheads="1"/>
          </p:cNvSpPr>
          <p:nvPr userDrawn="1"/>
        </p:nvSpPr>
        <p:spPr bwMode="auto">
          <a:xfrm>
            <a:off x="-1" y="5384800"/>
            <a:ext cx="8766770" cy="1282700"/>
          </a:xfrm>
          <a:prstGeom prst="rect">
            <a:avLst/>
          </a:prstGeom>
          <a:solidFill>
            <a:srgbClr val="005777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1616075" eaLnBrk="0" hangingPunct="0">
              <a:lnSpc>
                <a:spcPct val="110000"/>
              </a:lnSpc>
              <a:defRPr/>
            </a:pPr>
            <a:r>
              <a:rPr lang="en-US" sz="18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TEICrete</a:t>
            </a:r>
            <a:r>
              <a:rPr lang="en-US" sz="1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br>
              <a:rPr lang="en-US" sz="1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</a:br>
            <a:r>
              <a:rPr lang="en-US" sz="18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Heraklion</a:t>
            </a:r>
            <a:r>
              <a:rPr lang="en-US" sz="1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Crete, Greece</a:t>
            </a:r>
            <a:endParaRPr lang="el-GR" sz="18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2051" name="Oval 15"/>
          <p:cNvSpPr>
            <a:spLocks noChangeArrowheads="1"/>
          </p:cNvSpPr>
          <p:nvPr userDrawn="1"/>
        </p:nvSpPr>
        <p:spPr bwMode="auto">
          <a:xfrm>
            <a:off x="101600" y="5241925"/>
            <a:ext cx="1487488" cy="1539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solidFill>
                <a:srgbClr val="000000"/>
              </a:solidFill>
            </a:endParaRPr>
          </a:p>
        </p:txBody>
      </p:sp>
      <p:pic>
        <p:nvPicPr>
          <p:cNvPr id="2052" name="Picture 7"/>
          <p:cNvPicPr>
            <a:picLocks noChangeAspect="1" noChangeArrowheads="1"/>
          </p:cNvPicPr>
          <p:nvPr userDrawn="1"/>
        </p:nvPicPr>
        <p:blipFill>
          <a:blip r:embed="rId1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6000" contrast="-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5213350"/>
            <a:ext cx="1573212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tangle 2"/>
          <p:cNvSpPr>
            <a:spLocks noChangeArrowheads="1"/>
          </p:cNvSpPr>
          <p:nvPr userDrawn="1"/>
        </p:nvSpPr>
        <p:spPr bwMode="auto">
          <a:xfrm>
            <a:off x="0" y="1319213"/>
            <a:ext cx="9209088" cy="1774825"/>
          </a:xfrm>
          <a:prstGeom prst="rect">
            <a:avLst/>
          </a:prstGeom>
          <a:solidFill>
            <a:srgbClr val="80808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 sz="1800">
              <a:solidFill>
                <a:srgbClr val="000000"/>
              </a:solidFill>
            </a:endParaRPr>
          </a:p>
        </p:txBody>
      </p:sp>
      <p:sp>
        <p:nvSpPr>
          <p:cNvPr id="2054" name="Rectangle 6"/>
          <p:cNvSpPr>
            <a:spLocks noChangeArrowheads="1"/>
          </p:cNvSpPr>
          <p:nvPr userDrawn="1"/>
        </p:nvSpPr>
        <p:spPr bwMode="auto">
          <a:xfrm>
            <a:off x="-3175" y="1317625"/>
            <a:ext cx="6991350" cy="77788"/>
          </a:xfrm>
          <a:prstGeom prst="rect">
            <a:avLst/>
          </a:prstGeom>
          <a:solidFill>
            <a:srgbClr val="0057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l-GR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731838"/>
          </a:xfrm>
          <a:prstGeom prst="rect">
            <a:avLst/>
          </a:prstGeom>
          <a:solidFill>
            <a:srgbClr val="005777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3175" algn="r" eaLnBrk="0" hangingPunct="0">
              <a:lnSpc>
                <a:spcPct val="110000"/>
              </a:lnSpc>
              <a:defRPr/>
            </a:pPr>
            <a:r>
              <a:rPr lang="en-US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cs typeface="Arial Narrow"/>
              </a:rPr>
              <a:t>Technological Educational Institute of Crete</a:t>
            </a:r>
            <a:endParaRPr lang="el-GR" sz="20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/>
              <a:cs typeface="Arial Narrow"/>
            </a:endParaRPr>
          </a:p>
        </p:txBody>
      </p:sp>
      <p:sp>
        <p:nvSpPr>
          <p:cNvPr id="21" name="Rectangle 5"/>
          <p:cNvSpPr>
            <a:spLocks noChangeArrowheads="1"/>
          </p:cNvSpPr>
          <p:nvPr userDrawn="1"/>
        </p:nvSpPr>
        <p:spPr bwMode="auto">
          <a:xfrm>
            <a:off x="2505075" y="3022600"/>
            <a:ext cx="6667500" cy="7778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kumimoji="1" lang="el-GR" sz="2400" dirty="0">
              <a:solidFill>
                <a:srgbClr val="000000"/>
              </a:solidFill>
              <a:latin typeface="Times New Roman" pitchFamily="18" charset="0"/>
              <a:ea typeface="ＭＳ Ｐゴシック" pitchFamily="-111" charset="-128"/>
              <a:cs typeface="+mn-cs"/>
            </a:endParaRPr>
          </a:p>
        </p:txBody>
      </p:sp>
      <p:pic>
        <p:nvPicPr>
          <p:cNvPr id="11" name="Imagen 34"/>
          <p:cNvPicPr/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2762" y="4559984"/>
            <a:ext cx="3131798" cy="681941"/>
          </a:xfrm>
          <a:prstGeom prst="rect">
            <a:avLst/>
          </a:prstGeom>
        </p:spPr>
      </p:pic>
      <p:pic>
        <p:nvPicPr>
          <p:cNvPr id="12" name="Imagen 50"/>
          <p:cNvPicPr/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1405" y="5467537"/>
            <a:ext cx="3106436" cy="11172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0945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Trebuchet MS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Trebuchet MS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Trebuchet MS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Trebuchet MS" pitchFamily="34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Trebuchet MS" pitchFamily="34" charset="0"/>
        </a:defRPr>
      </a:lvl9pPr>
    </p:titleStyle>
    <p:bodyStyle>
      <a:lvl1pPr marL="269875" indent="-269875" algn="l" rtl="0" eaLnBrk="0" fontAlgn="base" hangingPunct="0">
        <a:spcBef>
          <a:spcPct val="25000"/>
        </a:spcBef>
        <a:spcAft>
          <a:spcPct val="0"/>
        </a:spcAft>
        <a:buFont typeface="Wingdings" charset="0"/>
        <a:buChar char="§"/>
        <a:defRPr sz="17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27063" indent="-1778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□"/>
        <a:defRPr sz="16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500">
          <a:solidFill>
            <a:schemeClr val="tx1"/>
          </a:solidFill>
          <a:latin typeface="+mn-lt"/>
          <a:ea typeface="ＭＳ Ｐゴシック" charset="0"/>
        </a:defRPr>
      </a:lvl3pPr>
      <a:lvl4pPr marL="1550988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ＭＳ Ｐゴシック" charset="0"/>
        </a:defRPr>
      </a:lvl4pPr>
      <a:lvl5pPr marL="1978025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  <a:ea typeface="ＭＳ Ｐゴシック" charset="0"/>
        </a:defRPr>
      </a:lvl5pPr>
      <a:lvl6pPr marL="2435225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6pPr>
      <a:lvl7pPr marL="2892425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7pPr>
      <a:lvl8pPr marL="3349625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8pPr>
      <a:lvl9pPr marL="3806825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50">
            <a:extLst>
              <a:ext uri="{FF2B5EF4-FFF2-40B4-BE49-F238E27FC236}">
                <a16:creationId xmlns:a16="http://schemas.microsoft.com/office/drawing/2014/main" xmlns="" id="{389AFF6F-B38D-4086-B6E6-9B4D639019EA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346" y="268018"/>
            <a:ext cx="1753789" cy="78437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ounded Rectangle 10"/>
          <p:cNvSpPr/>
          <p:nvPr/>
        </p:nvSpPr>
        <p:spPr>
          <a:xfrm>
            <a:off x="0" y="2419435"/>
            <a:ext cx="9144000" cy="1937982"/>
          </a:xfrm>
          <a:prstGeom prst="roundRect">
            <a:avLst>
              <a:gd name="adj" fmla="val 396"/>
            </a:avLst>
          </a:prstGeom>
          <a:ln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prstClr val="white"/>
                </a:solidFill>
              </a:rPr>
              <a:t>Unità</a:t>
            </a:r>
            <a:r>
              <a:rPr lang="en-US" sz="3600" b="1" dirty="0" smtClean="0">
                <a:solidFill>
                  <a:prstClr val="white"/>
                </a:solidFill>
              </a:rPr>
              <a:t> 2</a:t>
            </a:r>
          </a:p>
          <a:p>
            <a:pPr algn="ctr"/>
            <a:r>
              <a:rPr lang="en-US" sz="3600" dirty="0" smtClean="0">
                <a:solidFill>
                  <a:prstClr val="white"/>
                </a:solidFill>
              </a:rPr>
              <a:t>INPUTS/OUTPUTS </a:t>
            </a:r>
            <a:r>
              <a:rPr lang="en-US" sz="3600" dirty="0" err="1" smtClean="0">
                <a:solidFill>
                  <a:prstClr val="white"/>
                </a:solidFill>
              </a:rPr>
              <a:t>digitali</a:t>
            </a:r>
            <a:r>
              <a:rPr lang="en-US" sz="3600" dirty="0" smtClean="0">
                <a:solidFill>
                  <a:prstClr val="white"/>
                </a:solidFill>
              </a:rPr>
              <a:t> e </a:t>
            </a:r>
            <a:r>
              <a:rPr lang="en-US" sz="3600" dirty="0" err="1" smtClean="0">
                <a:solidFill>
                  <a:prstClr val="white"/>
                </a:solidFill>
              </a:rPr>
              <a:t>interruzioni</a:t>
            </a:r>
            <a:endParaRPr lang="el-GR" dirty="0"/>
          </a:p>
        </p:txBody>
      </p:sp>
      <p:pic>
        <p:nvPicPr>
          <p:cNvPr id="12" name="Imagen 34">
            <a:extLst>
              <a:ext uri="{FF2B5EF4-FFF2-40B4-BE49-F238E27FC236}">
                <a16:creationId xmlns:a16="http://schemas.microsoft.com/office/drawing/2014/main" xmlns="" id="{30534F85-38A1-43D8-B6DB-94CA1D92C64E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30" y="268018"/>
            <a:ext cx="2956266" cy="75986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50" b="15298"/>
          <a:stretch/>
        </p:blipFill>
        <p:spPr bwMode="auto">
          <a:xfrm>
            <a:off x="536759" y="6038193"/>
            <a:ext cx="1607354" cy="709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openin project: isep-porto-logo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35"/>
          <a:stretch/>
        </p:blipFill>
        <p:spPr bwMode="auto">
          <a:xfrm>
            <a:off x="2582878" y="5913947"/>
            <a:ext cx="1820294" cy="931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openin project: teiofcrete-logo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7" y="5882415"/>
            <a:ext cx="14287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openin project: aproit-logo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1346" y="6085491"/>
            <a:ext cx="1428752" cy="717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5770179"/>
            <a:ext cx="9144000" cy="45719"/>
          </a:xfrm>
          <a:prstGeom prst="rect">
            <a:avLst/>
          </a:prstGeom>
          <a:noFill/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Rectangle 2"/>
          <p:cNvSpPr/>
          <p:nvPr/>
        </p:nvSpPr>
        <p:spPr>
          <a:xfrm>
            <a:off x="0" y="7639"/>
            <a:ext cx="9144000" cy="1180531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36000"/>
                </a:schemeClr>
              </a:gs>
              <a:gs pos="100000">
                <a:schemeClr val="bg1">
                  <a:alpha val="0"/>
                </a:schemeClr>
              </a:gs>
              <a:gs pos="49000">
                <a:schemeClr val="tx2">
                  <a:lumMod val="20000"/>
                  <a:lumOff val="80000"/>
                  <a:alpha val="39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0681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10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s-ES" b="1" cap="all" dirty="0" smtClean="0"/>
              <a:t>INTERRUZIONI</a:t>
            </a:r>
            <a:endParaRPr lang="es-ES" b="1" cap="all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xmlns="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479184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xmlns="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10</a:t>
            </a:fld>
            <a:endParaRPr lang="el-GR" sz="1000" dirty="0"/>
          </a:p>
        </p:txBody>
      </p:sp>
      <p:sp>
        <p:nvSpPr>
          <p:cNvPr id="6" name="Rectángulo 5"/>
          <p:cNvSpPr/>
          <p:nvPr/>
        </p:nvSpPr>
        <p:spPr>
          <a:xfrm>
            <a:off x="509451" y="901337"/>
            <a:ext cx="817734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latin typeface="+mn-lt"/>
              </a:rPr>
              <a:t>Per </a:t>
            </a:r>
            <a:r>
              <a:rPr lang="en-US" sz="2000" b="1" dirty="0" err="1" smtClean="0">
                <a:latin typeface="+mn-lt"/>
              </a:rPr>
              <a:t>gestire</a:t>
            </a:r>
            <a:r>
              <a:rPr lang="en-US" sz="2000" b="1" dirty="0" smtClean="0">
                <a:latin typeface="+mn-lt"/>
              </a:rPr>
              <a:t> </a:t>
            </a:r>
            <a:r>
              <a:rPr lang="en-US" sz="2000" b="1" dirty="0" err="1" smtClean="0">
                <a:latin typeface="+mn-lt"/>
              </a:rPr>
              <a:t>ed</a:t>
            </a:r>
            <a:r>
              <a:rPr lang="en-US" sz="2000" b="1" dirty="0" smtClean="0">
                <a:latin typeface="+mn-lt"/>
              </a:rPr>
              <a:t> </a:t>
            </a:r>
            <a:r>
              <a:rPr lang="en-US" sz="2000" b="1" dirty="0" err="1" smtClean="0">
                <a:latin typeface="+mn-lt"/>
              </a:rPr>
              <a:t>usare</a:t>
            </a:r>
            <a:r>
              <a:rPr lang="en-US" sz="2000" b="1" dirty="0" smtClean="0">
                <a:latin typeface="+mn-lt"/>
              </a:rPr>
              <a:t> le </a:t>
            </a:r>
            <a:r>
              <a:rPr lang="en-US" sz="2000" b="1" dirty="0" err="1" smtClean="0">
                <a:latin typeface="+mn-lt"/>
              </a:rPr>
              <a:t>interrruzioni</a:t>
            </a:r>
            <a:r>
              <a:rPr lang="en-US" sz="2000" b="1" dirty="0" smtClean="0">
                <a:latin typeface="+mn-lt"/>
              </a:rPr>
              <a:t> di Arduino UNO, ci </a:t>
            </a:r>
            <a:r>
              <a:rPr lang="en-US" sz="2000" b="1" dirty="0" err="1" smtClean="0">
                <a:latin typeface="+mn-lt"/>
              </a:rPr>
              <a:t>sono</a:t>
            </a:r>
            <a:r>
              <a:rPr lang="en-US" sz="2000" b="1" dirty="0" smtClean="0">
                <a:latin typeface="+mn-lt"/>
              </a:rPr>
              <a:t> 4 </a:t>
            </a:r>
            <a:r>
              <a:rPr lang="en-US" sz="2000" b="1" dirty="0" err="1" smtClean="0">
                <a:latin typeface="+mn-lt"/>
              </a:rPr>
              <a:t>funzioni</a:t>
            </a:r>
            <a:r>
              <a:rPr lang="en-US" sz="2000" b="1" dirty="0" smtClean="0">
                <a:latin typeface="+mn-lt"/>
              </a:rPr>
              <a:t> a </a:t>
            </a:r>
            <a:r>
              <a:rPr lang="en-US" sz="2000" b="1" dirty="0" err="1" smtClean="0">
                <a:latin typeface="+mn-lt"/>
              </a:rPr>
              <a:t>disposizione</a:t>
            </a:r>
            <a:endParaRPr lang="es-ES" sz="2000" b="1" dirty="0">
              <a:latin typeface="+mn-lt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063611" y="1749751"/>
            <a:ext cx="7171510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u="sng" dirty="0" err="1" smtClean="0">
                <a:latin typeface="+mn-lt"/>
              </a:rPr>
              <a:t>Funzione</a:t>
            </a:r>
            <a:r>
              <a:rPr lang="en-US" u="sng" dirty="0" smtClean="0">
                <a:latin typeface="+mn-lt"/>
              </a:rPr>
              <a:t> </a:t>
            </a:r>
            <a:r>
              <a:rPr lang="en-US" u="sng" dirty="0" err="1">
                <a:latin typeface="+mn-lt"/>
              </a:rPr>
              <a:t>attachInterrupt</a:t>
            </a:r>
            <a:r>
              <a:rPr lang="en-US" u="sng" dirty="0">
                <a:latin typeface="+mn-lt"/>
              </a:rPr>
              <a:t>() </a:t>
            </a:r>
            <a:endParaRPr lang="en-US" u="sng" dirty="0" smtClean="0">
              <a:latin typeface="+mn-lt"/>
            </a:endParaRPr>
          </a:p>
          <a:p>
            <a:endParaRPr lang="en-US" u="sng" dirty="0">
              <a:latin typeface="+mn-lt"/>
            </a:endParaRPr>
          </a:p>
          <a:p>
            <a:r>
              <a:rPr lang="en-US" dirty="0" err="1" smtClean="0">
                <a:latin typeface="+mn-lt"/>
              </a:rPr>
              <a:t>Configura</a:t>
            </a:r>
            <a:r>
              <a:rPr lang="en-US" dirty="0" smtClean="0">
                <a:latin typeface="+mn-lt"/>
              </a:rPr>
              <a:t> come </a:t>
            </a:r>
            <a:r>
              <a:rPr lang="en-US" dirty="0" err="1" smtClean="0">
                <a:latin typeface="+mn-lt"/>
              </a:rPr>
              <a:t>un’interruzione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dovrebbe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funzionare</a:t>
            </a:r>
            <a:r>
              <a:rPr lang="en-US" dirty="0" smtClean="0">
                <a:latin typeface="+mn-lt"/>
              </a:rPr>
              <a:t>.</a:t>
            </a:r>
          </a:p>
          <a:p>
            <a:endParaRPr lang="en-US" dirty="0">
              <a:latin typeface="+mn-lt"/>
            </a:endParaRPr>
          </a:p>
          <a:p>
            <a:r>
              <a:rPr lang="en-US" b="1" u="sng" dirty="0" err="1" smtClean="0">
                <a:latin typeface="+mn-lt"/>
              </a:rPr>
              <a:t>Sintassi</a:t>
            </a:r>
            <a:r>
              <a:rPr lang="en-US" b="1" u="sng" dirty="0" smtClean="0">
                <a:latin typeface="+mn-lt"/>
              </a:rPr>
              <a:t>: </a:t>
            </a:r>
            <a:endParaRPr lang="en-US" b="1" u="sng" dirty="0">
              <a:latin typeface="+mn-lt"/>
            </a:endParaRPr>
          </a:p>
          <a:p>
            <a:pPr algn="ctr"/>
            <a:r>
              <a:rPr lang="en-US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attachInterrupt</a:t>
            </a:r>
            <a:r>
              <a:rPr lang="en-US" b="1" dirty="0">
                <a:latin typeface="+mn-lt"/>
              </a:rPr>
              <a:t>(pin, ISR, </a:t>
            </a:r>
            <a:r>
              <a:rPr lang="en-US" b="1" dirty="0" err="1">
                <a:latin typeface="+mn-lt"/>
              </a:rPr>
              <a:t>modo</a:t>
            </a:r>
            <a:r>
              <a:rPr lang="en-US" b="1" dirty="0">
                <a:latin typeface="+mn-lt"/>
              </a:rPr>
              <a:t>); </a:t>
            </a:r>
            <a:endParaRPr lang="en-US" b="1" dirty="0" smtClean="0">
              <a:latin typeface="+mn-lt"/>
            </a:endParaRPr>
          </a:p>
          <a:p>
            <a:pPr algn="ctr"/>
            <a:endParaRPr lang="en-US" b="1" dirty="0">
              <a:latin typeface="+mn-lt"/>
            </a:endParaRPr>
          </a:p>
          <a:p>
            <a:r>
              <a:rPr lang="en-US" b="1" dirty="0" smtClean="0">
                <a:latin typeface="+mn-lt"/>
              </a:rPr>
              <a:t>pin: </a:t>
            </a:r>
            <a:r>
              <a:rPr lang="en-US" dirty="0" err="1" smtClean="0">
                <a:latin typeface="+mn-lt"/>
              </a:rPr>
              <a:t>Nel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caso</a:t>
            </a:r>
            <a:r>
              <a:rPr lang="en-US" dirty="0" smtClean="0">
                <a:latin typeface="+mn-lt"/>
              </a:rPr>
              <a:t> di Arduino UNO </a:t>
            </a:r>
            <a:r>
              <a:rPr lang="en-US" dirty="0" err="1" smtClean="0">
                <a:latin typeface="+mn-lt"/>
              </a:rPr>
              <a:t>potrebbe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essere</a:t>
            </a:r>
            <a:r>
              <a:rPr lang="en-US" dirty="0" smtClean="0">
                <a:latin typeface="+mn-lt"/>
              </a:rPr>
              <a:t> INT0 </a:t>
            </a:r>
            <a:r>
              <a:rPr lang="en-US" dirty="0">
                <a:latin typeface="+mn-lt"/>
              </a:rPr>
              <a:t>(D2) or INT1 (D3) </a:t>
            </a:r>
            <a:r>
              <a:rPr lang="en-US" dirty="0" smtClean="0">
                <a:latin typeface="+mn-lt"/>
              </a:rPr>
              <a:t> </a:t>
            </a:r>
            <a:endParaRPr lang="en-US" dirty="0">
              <a:latin typeface="+mn-lt"/>
            </a:endParaRPr>
          </a:p>
          <a:p>
            <a:r>
              <a:rPr lang="en-US" b="1" dirty="0" smtClean="0">
                <a:latin typeface="+mn-lt"/>
              </a:rPr>
              <a:t>ISR</a:t>
            </a:r>
            <a:r>
              <a:rPr lang="en-US" b="1" dirty="0">
                <a:latin typeface="+mn-lt"/>
              </a:rPr>
              <a:t>: </a:t>
            </a:r>
            <a:r>
              <a:rPr lang="en-US" dirty="0" err="1" smtClean="0">
                <a:latin typeface="+mn-lt"/>
              </a:rPr>
              <a:t>questo</a:t>
            </a:r>
            <a:r>
              <a:rPr lang="en-US" dirty="0" smtClean="0">
                <a:latin typeface="+mn-lt"/>
              </a:rPr>
              <a:t> è </a:t>
            </a:r>
            <a:r>
              <a:rPr lang="en-US" dirty="0" err="1" smtClean="0">
                <a:latin typeface="+mn-lt"/>
              </a:rPr>
              <a:t>il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nome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della</a:t>
            </a:r>
            <a:r>
              <a:rPr lang="en-US" dirty="0" smtClean="0">
                <a:latin typeface="+mn-lt"/>
              </a:rPr>
              <a:t> routine o </a:t>
            </a:r>
            <a:r>
              <a:rPr lang="en-US" dirty="0" err="1" smtClean="0">
                <a:latin typeface="+mn-lt"/>
              </a:rPr>
              <a:t>funzione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che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deve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essere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eseguita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ogni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volta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che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c’è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una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interruzione</a:t>
            </a:r>
            <a:r>
              <a:rPr lang="en-US" dirty="0" smtClean="0">
                <a:latin typeface="+mn-lt"/>
              </a:rPr>
              <a:t>. </a:t>
            </a:r>
            <a:endParaRPr lang="en-US" dirty="0">
              <a:latin typeface="+mn-lt"/>
            </a:endParaRPr>
          </a:p>
          <a:p>
            <a:r>
              <a:rPr lang="en-US" b="1" dirty="0" smtClean="0">
                <a:latin typeface="+mn-lt"/>
              </a:rPr>
              <a:t>mode</a:t>
            </a:r>
            <a:r>
              <a:rPr lang="en-US" b="1" dirty="0">
                <a:latin typeface="+mn-lt"/>
              </a:rPr>
              <a:t>: </a:t>
            </a:r>
            <a:r>
              <a:rPr lang="en-US" dirty="0" err="1" smtClean="0">
                <a:latin typeface="+mn-lt"/>
              </a:rPr>
              <a:t>Questo</a:t>
            </a:r>
            <a:r>
              <a:rPr lang="en-US" dirty="0" smtClean="0">
                <a:latin typeface="+mn-lt"/>
              </a:rPr>
              <a:t> è </a:t>
            </a:r>
            <a:r>
              <a:rPr lang="en-US" dirty="0" err="1" smtClean="0">
                <a:latin typeface="+mn-lt"/>
              </a:rPr>
              <a:t>quando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un’interruzione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dovrebbe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essere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innescata</a:t>
            </a:r>
            <a:r>
              <a:rPr lang="en-US" dirty="0" smtClean="0">
                <a:latin typeface="+mn-lt"/>
              </a:rPr>
              <a:t>:  </a:t>
            </a:r>
            <a:endParaRPr lang="en-US" dirty="0">
              <a:latin typeface="+mn-lt"/>
            </a:endParaRPr>
          </a:p>
          <a:p>
            <a:r>
              <a:rPr lang="en-US" i="1" dirty="0" smtClean="0">
                <a:latin typeface="+mn-lt"/>
              </a:rPr>
              <a:t>LOW</a:t>
            </a:r>
            <a:r>
              <a:rPr lang="en-US" dirty="0">
                <a:latin typeface="+mn-lt"/>
              </a:rPr>
              <a:t>: </a:t>
            </a:r>
            <a:r>
              <a:rPr lang="en-US" dirty="0" err="1" smtClean="0">
                <a:latin typeface="+mn-lt"/>
              </a:rPr>
              <a:t>quando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il</a:t>
            </a:r>
            <a:r>
              <a:rPr lang="en-US" dirty="0" smtClean="0">
                <a:latin typeface="+mn-lt"/>
              </a:rPr>
              <a:t> pin </a:t>
            </a:r>
            <a:r>
              <a:rPr lang="it-IT" dirty="0" smtClean="0">
                <a:latin typeface="+mn-lt"/>
              </a:rPr>
              <a:t>trasmette</a:t>
            </a:r>
            <a:r>
              <a:rPr lang="en-US" dirty="0" smtClean="0">
                <a:latin typeface="+mn-lt"/>
              </a:rPr>
              <a:t> a </a:t>
            </a:r>
            <a:r>
              <a:rPr lang="en-US" dirty="0" err="1" smtClean="0">
                <a:latin typeface="+mn-lt"/>
              </a:rPr>
              <a:t>livello</a:t>
            </a:r>
            <a:r>
              <a:rPr lang="en-US" dirty="0" smtClean="0">
                <a:latin typeface="+mn-lt"/>
              </a:rPr>
              <a:t> “0”.  </a:t>
            </a:r>
            <a:endParaRPr lang="en-US" dirty="0">
              <a:latin typeface="+mn-lt"/>
            </a:endParaRPr>
          </a:p>
          <a:p>
            <a:r>
              <a:rPr lang="en-US" i="1" dirty="0" smtClean="0">
                <a:latin typeface="+mn-lt"/>
              </a:rPr>
              <a:t>CHANGE</a:t>
            </a:r>
            <a:r>
              <a:rPr lang="en-US" dirty="0">
                <a:latin typeface="+mn-lt"/>
              </a:rPr>
              <a:t>: </a:t>
            </a:r>
            <a:r>
              <a:rPr lang="en-US" dirty="0" err="1" smtClean="0">
                <a:latin typeface="+mn-lt"/>
              </a:rPr>
              <a:t>quando</a:t>
            </a:r>
            <a:r>
              <a:rPr lang="en-US" dirty="0" smtClean="0">
                <a:latin typeface="+mn-lt"/>
              </a:rPr>
              <a:t> è </a:t>
            </a:r>
            <a:r>
              <a:rPr lang="en-US" dirty="0" err="1" smtClean="0">
                <a:latin typeface="+mn-lt"/>
              </a:rPr>
              <a:t>rilevato</a:t>
            </a:r>
            <a:r>
              <a:rPr lang="en-US" dirty="0" smtClean="0">
                <a:latin typeface="+mn-lt"/>
              </a:rPr>
              <a:t> un </a:t>
            </a:r>
            <a:r>
              <a:rPr lang="en-US" dirty="0" err="1" smtClean="0">
                <a:latin typeface="+mn-lt"/>
              </a:rPr>
              <a:t>cambiamento</a:t>
            </a:r>
            <a:r>
              <a:rPr lang="en-US" dirty="0" smtClean="0">
                <a:latin typeface="+mn-lt"/>
              </a:rPr>
              <a:t> di status </a:t>
            </a:r>
            <a:r>
              <a:rPr lang="en-US" dirty="0" err="1" smtClean="0">
                <a:latin typeface="+mn-lt"/>
              </a:rPr>
              <a:t>nel</a:t>
            </a:r>
            <a:r>
              <a:rPr lang="en-US" dirty="0" smtClean="0">
                <a:latin typeface="+mn-lt"/>
              </a:rPr>
              <a:t> pin.  </a:t>
            </a:r>
            <a:endParaRPr lang="en-US" dirty="0">
              <a:latin typeface="+mn-lt"/>
            </a:endParaRPr>
          </a:p>
          <a:p>
            <a:r>
              <a:rPr lang="en-US" i="1" dirty="0" smtClean="0">
                <a:latin typeface="+mn-lt"/>
              </a:rPr>
              <a:t>RISING</a:t>
            </a:r>
            <a:r>
              <a:rPr lang="en-US" dirty="0">
                <a:latin typeface="+mn-lt"/>
              </a:rPr>
              <a:t>: when </a:t>
            </a:r>
            <a:r>
              <a:rPr lang="en-US" dirty="0" err="1" smtClean="0">
                <a:latin typeface="+mn-lt"/>
              </a:rPr>
              <a:t>il</a:t>
            </a:r>
            <a:r>
              <a:rPr lang="en-US" dirty="0" smtClean="0">
                <a:latin typeface="+mn-lt"/>
              </a:rPr>
              <a:t> </a:t>
            </a:r>
            <a:r>
              <a:rPr lang="en-US" dirty="0">
                <a:latin typeface="+mn-lt"/>
              </a:rPr>
              <a:t>pin </a:t>
            </a:r>
            <a:r>
              <a:rPr lang="en-US" dirty="0" err="1" smtClean="0">
                <a:latin typeface="+mn-lt"/>
              </a:rPr>
              <a:t>rileva</a:t>
            </a:r>
            <a:r>
              <a:rPr lang="en-US" dirty="0" smtClean="0">
                <a:latin typeface="+mn-lt"/>
              </a:rPr>
              <a:t> un </a:t>
            </a:r>
            <a:r>
              <a:rPr lang="en-US" dirty="0" err="1" smtClean="0">
                <a:latin typeface="+mn-lt"/>
              </a:rPr>
              <a:t>aumento</a:t>
            </a:r>
            <a:r>
              <a:rPr lang="en-US" dirty="0" smtClean="0">
                <a:latin typeface="+mn-lt"/>
              </a:rPr>
              <a:t> del </a:t>
            </a:r>
            <a:r>
              <a:rPr lang="en-US" dirty="0" err="1" smtClean="0">
                <a:latin typeface="+mn-lt"/>
              </a:rPr>
              <a:t>margine</a:t>
            </a:r>
            <a:r>
              <a:rPr lang="en-US" dirty="0" smtClean="0">
                <a:latin typeface="+mn-lt"/>
              </a:rPr>
              <a:t> (“</a:t>
            </a:r>
            <a:r>
              <a:rPr lang="en-US" dirty="0">
                <a:latin typeface="+mn-lt"/>
              </a:rPr>
              <a:t>0</a:t>
            </a:r>
            <a:r>
              <a:rPr lang="en-US" dirty="0" smtClean="0">
                <a:latin typeface="+mn-lt"/>
              </a:rPr>
              <a:t>”-&gt;“</a:t>
            </a:r>
            <a:r>
              <a:rPr lang="en-US" dirty="0">
                <a:latin typeface="+mn-lt"/>
              </a:rPr>
              <a:t>1”).  </a:t>
            </a:r>
          </a:p>
          <a:p>
            <a:r>
              <a:rPr lang="en-US" i="1" dirty="0" smtClean="0">
                <a:latin typeface="+mn-lt"/>
              </a:rPr>
              <a:t>FALLING</a:t>
            </a:r>
            <a:r>
              <a:rPr lang="en-US" dirty="0">
                <a:latin typeface="+mn-lt"/>
              </a:rPr>
              <a:t>: </a:t>
            </a:r>
            <a:r>
              <a:rPr lang="en-US" dirty="0" err="1" smtClean="0">
                <a:latin typeface="+mn-lt"/>
              </a:rPr>
              <a:t>quando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il</a:t>
            </a:r>
            <a:r>
              <a:rPr lang="en-US" dirty="0" smtClean="0">
                <a:latin typeface="+mn-lt"/>
              </a:rPr>
              <a:t> pin </a:t>
            </a:r>
            <a:r>
              <a:rPr lang="en-US" dirty="0" err="1" smtClean="0">
                <a:latin typeface="+mn-lt"/>
              </a:rPr>
              <a:t>rileva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una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diminuzione</a:t>
            </a:r>
            <a:r>
              <a:rPr lang="en-US" dirty="0" smtClean="0">
                <a:latin typeface="+mn-lt"/>
              </a:rPr>
              <a:t> del </a:t>
            </a:r>
            <a:r>
              <a:rPr lang="en-US" dirty="0" err="1" smtClean="0">
                <a:latin typeface="+mn-lt"/>
              </a:rPr>
              <a:t>margine</a:t>
            </a:r>
            <a:r>
              <a:rPr lang="en-US" dirty="0" smtClean="0">
                <a:latin typeface="+mn-lt"/>
              </a:rPr>
              <a:t> (“</a:t>
            </a:r>
            <a:r>
              <a:rPr lang="en-US" dirty="0">
                <a:latin typeface="+mn-lt"/>
              </a:rPr>
              <a:t>1”-&gt; “0</a:t>
            </a:r>
            <a:r>
              <a:rPr lang="en-US" dirty="0"/>
              <a:t>”). </a:t>
            </a:r>
          </a:p>
        </p:txBody>
      </p:sp>
    </p:spTree>
    <p:extLst>
      <p:ext uri="{BB962C8B-B14F-4D97-AF65-F5344CB8AC3E}">
        <p14:creationId xmlns:p14="http://schemas.microsoft.com/office/powerpoint/2010/main" val="2374339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11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s-ES" b="1" cap="all" dirty="0" smtClean="0"/>
              <a:t>INTERRUPTS</a:t>
            </a:r>
            <a:endParaRPr lang="es-ES" b="1" cap="all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xmlns="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479184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xmlns="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11</a:t>
            </a:fld>
            <a:endParaRPr lang="el-GR" sz="1000" dirty="0"/>
          </a:p>
        </p:txBody>
      </p:sp>
      <p:sp>
        <p:nvSpPr>
          <p:cNvPr id="5" name="Rectángulo 4"/>
          <p:cNvSpPr/>
          <p:nvPr/>
        </p:nvSpPr>
        <p:spPr>
          <a:xfrm>
            <a:off x="1063611" y="1233538"/>
            <a:ext cx="7171510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u="sng" dirty="0" err="1" smtClean="0">
                <a:latin typeface="+mn-lt"/>
              </a:rPr>
              <a:t>Funzione</a:t>
            </a:r>
            <a:r>
              <a:rPr lang="en-US" u="sng" dirty="0" smtClean="0">
                <a:latin typeface="+mn-lt"/>
              </a:rPr>
              <a:t> </a:t>
            </a:r>
            <a:r>
              <a:rPr lang="en-US" u="sng" dirty="0" err="1">
                <a:latin typeface="+mn-lt"/>
              </a:rPr>
              <a:t>detachInterrupt</a:t>
            </a:r>
            <a:r>
              <a:rPr lang="en-US" u="sng" dirty="0">
                <a:latin typeface="+mn-lt"/>
              </a:rPr>
              <a:t>() </a:t>
            </a:r>
            <a:endParaRPr lang="en-US" u="sng" dirty="0" smtClean="0">
              <a:latin typeface="+mn-lt"/>
            </a:endParaRPr>
          </a:p>
          <a:p>
            <a:endParaRPr lang="en-US" u="sng" dirty="0">
              <a:latin typeface="+mn-lt"/>
            </a:endParaRPr>
          </a:p>
          <a:p>
            <a:r>
              <a:rPr lang="en-US" dirty="0" err="1" smtClean="0">
                <a:latin typeface="+mn-lt"/>
              </a:rPr>
              <a:t>Chiude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un’interruzione</a:t>
            </a:r>
            <a:r>
              <a:rPr lang="en-US" dirty="0" smtClean="0">
                <a:latin typeface="+mn-lt"/>
              </a:rPr>
              <a:t>.</a:t>
            </a:r>
          </a:p>
          <a:p>
            <a:endParaRPr lang="en-US" dirty="0">
              <a:latin typeface="+mn-lt"/>
            </a:endParaRPr>
          </a:p>
          <a:p>
            <a:r>
              <a:rPr lang="en-US" b="1" u="sng" dirty="0" err="1" smtClean="0">
                <a:latin typeface="+mn-lt"/>
              </a:rPr>
              <a:t>Sintassi</a:t>
            </a:r>
            <a:r>
              <a:rPr lang="en-US" b="1" u="sng" dirty="0" smtClean="0">
                <a:latin typeface="+mn-lt"/>
              </a:rPr>
              <a:t>: </a:t>
            </a:r>
            <a:endParaRPr lang="en-US" b="1" u="sng" dirty="0">
              <a:latin typeface="+mn-lt"/>
            </a:endParaRPr>
          </a:p>
          <a:p>
            <a:pPr algn="ctr"/>
            <a:r>
              <a:rPr lang="en-US" b="1" dirty="0" err="1">
                <a:latin typeface="+mn-lt"/>
              </a:rPr>
              <a:t>detachInterrupt</a:t>
            </a:r>
            <a:r>
              <a:rPr lang="en-US" b="1" dirty="0">
                <a:latin typeface="+mn-lt"/>
              </a:rPr>
              <a:t>(pin); </a:t>
            </a:r>
            <a:endParaRPr lang="en-US" b="1" dirty="0" smtClean="0">
              <a:latin typeface="+mn-lt"/>
            </a:endParaRPr>
          </a:p>
          <a:p>
            <a:pPr algn="ctr"/>
            <a:endParaRPr lang="en-US" b="1" dirty="0">
              <a:latin typeface="+mn-lt"/>
            </a:endParaRPr>
          </a:p>
          <a:p>
            <a:r>
              <a:rPr lang="en-US" dirty="0">
                <a:latin typeface="+mn-lt"/>
              </a:rPr>
              <a:t> </a:t>
            </a:r>
            <a:r>
              <a:rPr lang="en-US" b="1" dirty="0">
                <a:latin typeface="+mn-lt"/>
              </a:rPr>
              <a:t>pin</a:t>
            </a:r>
            <a:r>
              <a:rPr lang="en-US" b="1" dirty="0" smtClean="0">
                <a:latin typeface="+mn-lt"/>
              </a:rPr>
              <a:t>: </a:t>
            </a:r>
            <a:r>
              <a:rPr lang="en-US" dirty="0" err="1" smtClean="0">
                <a:latin typeface="+mn-lt"/>
              </a:rPr>
              <a:t>Nel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caso</a:t>
            </a:r>
            <a:r>
              <a:rPr lang="en-US" dirty="0" smtClean="0">
                <a:latin typeface="+mn-lt"/>
              </a:rPr>
              <a:t> di Arduino UNO </a:t>
            </a:r>
            <a:r>
              <a:rPr lang="en-US" dirty="0" err="1" smtClean="0">
                <a:latin typeface="+mn-lt"/>
              </a:rPr>
              <a:t>potrebbe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essere</a:t>
            </a:r>
            <a:r>
              <a:rPr lang="en-US" dirty="0" smtClean="0">
                <a:latin typeface="+mn-lt"/>
              </a:rPr>
              <a:t> </a:t>
            </a:r>
            <a:r>
              <a:rPr lang="en-US" dirty="0">
                <a:latin typeface="+mn-lt"/>
              </a:rPr>
              <a:t>INT0 (D2) or INT1 (D3) </a:t>
            </a:r>
            <a:r>
              <a:rPr lang="en-US" dirty="0" smtClean="0">
                <a:latin typeface="+mn-lt"/>
              </a:rPr>
              <a:t> </a:t>
            </a:r>
            <a:endParaRPr lang="en-US" dirty="0">
              <a:latin typeface="+mn-lt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1063611" y="3835958"/>
            <a:ext cx="7171510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u="sng" dirty="0" err="1" smtClean="0">
                <a:latin typeface="+mn-lt"/>
              </a:rPr>
              <a:t>Funzione</a:t>
            </a:r>
            <a:r>
              <a:rPr lang="en-US" u="sng" dirty="0" smtClean="0">
                <a:latin typeface="+mn-lt"/>
              </a:rPr>
              <a:t> interrupts() </a:t>
            </a:r>
          </a:p>
          <a:p>
            <a:endParaRPr lang="en-US" u="sng" dirty="0">
              <a:latin typeface="+mn-lt"/>
            </a:endParaRPr>
          </a:p>
          <a:p>
            <a:r>
              <a:rPr lang="en-US" dirty="0" err="1" smtClean="0">
                <a:latin typeface="+mn-lt"/>
              </a:rPr>
              <a:t>Questo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avvia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una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interruzione</a:t>
            </a:r>
            <a:r>
              <a:rPr lang="en-US" dirty="0" smtClean="0">
                <a:latin typeface="+mn-lt"/>
              </a:rPr>
              <a:t>. </a:t>
            </a:r>
            <a:r>
              <a:rPr lang="en-US" dirty="0" err="1" smtClean="0">
                <a:latin typeface="+mn-lt"/>
              </a:rPr>
              <a:t>Deve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essere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immaginata</a:t>
            </a:r>
            <a:r>
              <a:rPr lang="en-US" dirty="0" smtClean="0">
                <a:latin typeface="+mn-lt"/>
              </a:rPr>
              <a:t> come </a:t>
            </a:r>
            <a:r>
              <a:rPr lang="en-US" dirty="0" err="1" smtClean="0">
                <a:latin typeface="+mn-lt"/>
              </a:rPr>
              <a:t>una</a:t>
            </a:r>
            <a:r>
              <a:rPr lang="en-US" dirty="0" smtClean="0">
                <a:latin typeface="+mn-lt"/>
              </a:rPr>
              <a:t> specie di </a:t>
            </a:r>
            <a:r>
              <a:rPr lang="en-US" dirty="0" err="1" smtClean="0">
                <a:latin typeface="+mn-lt"/>
              </a:rPr>
              <a:t>autorizzazione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generale</a:t>
            </a:r>
            <a:r>
              <a:rPr lang="en-US" dirty="0" smtClean="0">
                <a:latin typeface="+mn-lt"/>
              </a:rPr>
              <a:t> per </a:t>
            </a:r>
            <a:r>
              <a:rPr lang="en-US" dirty="0" err="1" smtClean="0">
                <a:latin typeface="+mn-lt"/>
              </a:rPr>
              <a:t>l’interruzione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che</a:t>
            </a:r>
            <a:r>
              <a:rPr lang="en-US" dirty="0" smtClean="0">
                <a:latin typeface="+mn-lt"/>
              </a:rPr>
              <a:t> prima è </a:t>
            </a:r>
            <a:r>
              <a:rPr lang="en-US" dirty="0" err="1" smtClean="0">
                <a:latin typeface="+mn-lt"/>
              </a:rPr>
              <a:t>stata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configurata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attraverso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attachInterrupt</a:t>
            </a:r>
            <a:r>
              <a:rPr lang="en-US" dirty="0">
                <a:latin typeface="+mn-lt"/>
              </a:rPr>
              <a:t>(). </a:t>
            </a:r>
            <a:endParaRPr lang="en-US" dirty="0" smtClean="0">
              <a:latin typeface="+mn-lt"/>
            </a:endParaRPr>
          </a:p>
          <a:p>
            <a:endParaRPr lang="en-US" dirty="0">
              <a:latin typeface="+mn-lt"/>
            </a:endParaRPr>
          </a:p>
          <a:p>
            <a:r>
              <a:rPr lang="en-US" b="1" u="sng" dirty="0" err="1" smtClean="0">
                <a:latin typeface="+mn-lt"/>
              </a:rPr>
              <a:t>Sintassi</a:t>
            </a:r>
            <a:r>
              <a:rPr lang="en-US" b="1" u="sng" dirty="0" smtClean="0">
                <a:latin typeface="+mn-lt"/>
              </a:rPr>
              <a:t>: </a:t>
            </a:r>
            <a:endParaRPr lang="en-US" b="1" u="sng" dirty="0">
              <a:latin typeface="+mn-lt"/>
            </a:endParaRPr>
          </a:p>
          <a:p>
            <a:pPr algn="ctr"/>
            <a:r>
              <a:rPr lang="en-US" b="1" dirty="0" smtClean="0">
                <a:latin typeface="+mn-lt"/>
              </a:rPr>
              <a:t>interrupts(); </a:t>
            </a:r>
          </a:p>
          <a:p>
            <a:pPr algn="ctr"/>
            <a:endParaRPr lang="en-US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27839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12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s-ES" b="1" cap="all" dirty="0" smtClean="0"/>
              <a:t>INTERRUPTS</a:t>
            </a:r>
            <a:endParaRPr lang="es-ES" b="1" cap="all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xmlns="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479184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xmlns="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12</a:t>
            </a:fld>
            <a:endParaRPr lang="el-GR" sz="1000" dirty="0"/>
          </a:p>
        </p:txBody>
      </p:sp>
      <p:sp>
        <p:nvSpPr>
          <p:cNvPr id="13" name="Rectángulo 12"/>
          <p:cNvSpPr/>
          <p:nvPr/>
        </p:nvSpPr>
        <p:spPr>
          <a:xfrm>
            <a:off x="1025434" y="1194757"/>
            <a:ext cx="7171510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u="sng" dirty="0" err="1" smtClean="0">
                <a:latin typeface="+mn-lt"/>
              </a:rPr>
              <a:t>Funzione</a:t>
            </a:r>
            <a:r>
              <a:rPr lang="en-US" u="sng" dirty="0" smtClean="0">
                <a:latin typeface="+mn-lt"/>
              </a:rPr>
              <a:t> </a:t>
            </a:r>
            <a:r>
              <a:rPr lang="en-US" u="sng" dirty="0" err="1" smtClean="0">
                <a:latin typeface="+mn-lt"/>
              </a:rPr>
              <a:t>noInterrupts</a:t>
            </a:r>
            <a:r>
              <a:rPr lang="en-US" u="sng" dirty="0" smtClean="0">
                <a:latin typeface="+mn-lt"/>
              </a:rPr>
              <a:t>() </a:t>
            </a:r>
          </a:p>
          <a:p>
            <a:endParaRPr lang="en-US" u="sng" dirty="0">
              <a:latin typeface="+mn-lt"/>
            </a:endParaRPr>
          </a:p>
          <a:p>
            <a:pPr algn="just"/>
            <a:r>
              <a:rPr lang="en-US" dirty="0" err="1" smtClean="0">
                <a:latin typeface="+mn-lt"/>
              </a:rPr>
              <a:t>Questo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chiude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tutte</a:t>
            </a:r>
            <a:r>
              <a:rPr lang="en-US" dirty="0" smtClean="0">
                <a:latin typeface="+mn-lt"/>
              </a:rPr>
              <a:t> le </a:t>
            </a:r>
            <a:r>
              <a:rPr lang="en-US" dirty="0" err="1" smtClean="0">
                <a:latin typeface="+mn-lt"/>
              </a:rPr>
              <a:t>interruzioni</a:t>
            </a:r>
            <a:r>
              <a:rPr lang="en-US" dirty="0" smtClean="0">
                <a:latin typeface="+mn-lt"/>
              </a:rPr>
              <a:t>. È da </a:t>
            </a:r>
            <a:r>
              <a:rPr lang="en-US" dirty="0" err="1" smtClean="0">
                <a:latin typeface="+mn-lt"/>
              </a:rPr>
              <a:t>immaginare</a:t>
            </a:r>
            <a:r>
              <a:rPr lang="en-US" dirty="0" smtClean="0">
                <a:latin typeface="+mn-lt"/>
              </a:rPr>
              <a:t> come </a:t>
            </a:r>
            <a:r>
              <a:rPr lang="en-US" dirty="0" err="1" smtClean="0">
                <a:latin typeface="+mn-lt"/>
              </a:rPr>
              <a:t>una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proibizione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generale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che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impedisce</a:t>
            </a:r>
            <a:r>
              <a:rPr lang="en-US" dirty="0" smtClean="0">
                <a:latin typeface="+mn-lt"/>
              </a:rPr>
              <a:t> a </a:t>
            </a:r>
            <a:r>
              <a:rPr lang="en-US" dirty="0" err="1" smtClean="0">
                <a:latin typeface="+mn-lt"/>
              </a:rPr>
              <a:t>tutte</a:t>
            </a:r>
            <a:r>
              <a:rPr lang="en-US" dirty="0" smtClean="0">
                <a:latin typeface="+mn-lt"/>
              </a:rPr>
              <a:t> le </a:t>
            </a:r>
            <a:r>
              <a:rPr lang="en-US" dirty="0" err="1" smtClean="0">
                <a:latin typeface="+mn-lt"/>
              </a:rPr>
              <a:t>interruzioni</a:t>
            </a:r>
            <a:r>
              <a:rPr lang="en-US" dirty="0" smtClean="0">
                <a:latin typeface="+mn-lt"/>
              </a:rPr>
              <a:t> di </a:t>
            </a:r>
            <a:r>
              <a:rPr lang="en-US" dirty="0" err="1" smtClean="0">
                <a:latin typeface="+mn-lt"/>
              </a:rPr>
              <a:t>funzionare</a:t>
            </a:r>
            <a:r>
              <a:rPr lang="en-US" dirty="0" smtClean="0">
                <a:latin typeface="+mn-lt"/>
              </a:rPr>
              <a:t>.</a:t>
            </a:r>
          </a:p>
          <a:p>
            <a:endParaRPr lang="en-US" dirty="0">
              <a:latin typeface="+mn-lt"/>
            </a:endParaRPr>
          </a:p>
          <a:p>
            <a:r>
              <a:rPr lang="en-US" b="1" u="sng" dirty="0" err="1" smtClean="0">
                <a:latin typeface="+mn-lt"/>
              </a:rPr>
              <a:t>Sintassi</a:t>
            </a:r>
            <a:r>
              <a:rPr lang="en-US" b="1" u="sng" dirty="0" smtClean="0">
                <a:latin typeface="+mn-lt"/>
              </a:rPr>
              <a:t>: </a:t>
            </a:r>
            <a:endParaRPr lang="en-US" b="1" u="sng" dirty="0">
              <a:latin typeface="+mn-lt"/>
            </a:endParaRPr>
          </a:p>
          <a:p>
            <a:pPr algn="ctr"/>
            <a:endParaRPr lang="en-US" b="1" dirty="0" smtClean="0">
              <a:latin typeface="+mn-lt"/>
            </a:endParaRPr>
          </a:p>
          <a:p>
            <a:pPr algn="ctr"/>
            <a:r>
              <a:rPr lang="en-US" b="1" dirty="0" err="1" smtClean="0">
                <a:latin typeface="+mn-lt"/>
              </a:rPr>
              <a:t>noInterrupts</a:t>
            </a:r>
            <a:r>
              <a:rPr lang="en-US" b="1" dirty="0" smtClean="0">
                <a:latin typeface="+mn-lt"/>
              </a:rPr>
              <a:t>(); </a:t>
            </a:r>
          </a:p>
          <a:p>
            <a:pPr algn="ctr"/>
            <a:endParaRPr lang="en-US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1577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/>
          <p:cNvSpPr>
            <a:spLocks noGrp="1"/>
          </p:cNvSpPr>
          <p:nvPr>
            <p:ph type="body" idx="1"/>
          </p:nvPr>
        </p:nvSpPr>
        <p:spPr>
          <a:xfrm>
            <a:off x="486669" y="975942"/>
            <a:ext cx="4040188" cy="639762"/>
          </a:xfrm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es-ES" dirty="0" smtClean="0"/>
              <a:t>Limiti </a:t>
            </a:r>
            <a:endParaRPr lang="es-ES" dirty="0"/>
          </a:p>
        </p:txBody>
      </p:sp>
      <p:sp>
        <p:nvSpPr>
          <p:cNvPr id="5" name="Marcador de contenido 4"/>
          <p:cNvSpPr>
            <a:spLocks noGrp="1"/>
          </p:cNvSpPr>
          <p:nvPr>
            <p:ph sz="half" idx="2"/>
          </p:nvPr>
        </p:nvSpPr>
        <p:spPr>
          <a:xfrm>
            <a:off x="486669" y="1835240"/>
            <a:ext cx="4040188" cy="3951288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just"/>
            <a:r>
              <a:rPr lang="en-US" sz="1900" dirty="0" smtClean="0"/>
              <a:t>Le </a:t>
            </a:r>
            <a:r>
              <a:rPr lang="en-US" sz="1900" dirty="0" err="1" smtClean="0"/>
              <a:t>funzioni</a:t>
            </a:r>
            <a:r>
              <a:rPr lang="en-US" sz="1900" dirty="0" smtClean="0"/>
              <a:t> delay</a:t>
            </a:r>
            <a:r>
              <a:rPr lang="en-US" sz="1900" dirty="0"/>
              <a:t>() e</a:t>
            </a:r>
            <a:r>
              <a:rPr lang="en-US" sz="1900" dirty="0" smtClean="0"/>
              <a:t> </a:t>
            </a:r>
            <a:r>
              <a:rPr lang="en-US" sz="1900" dirty="0" err="1"/>
              <a:t>millis</a:t>
            </a:r>
            <a:r>
              <a:rPr lang="en-US" sz="1900" dirty="0"/>
              <a:t>() </a:t>
            </a:r>
            <a:r>
              <a:rPr lang="en-US" sz="1900" dirty="0" smtClean="0"/>
              <a:t>non </a:t>
            </a:r>
            <a:r>
              <a:rPr lang="en-US" sz="1900" dirty="0" err="1" smtClean="0"/>
              <a:t>funzionano</a:t>
            </a:r>
            <a:r>
              <a:rPr lang="en-US" sz="1900" dirty="0" smtClean="0"/>
              <a:t> se </a:t>
            </a:r>
            <a:r>
              <a:rPr lang="en-US" sz="1900" dirty="0" err="1" smtClean="0"/>
              <a:t>sono</a:t>
            </a:r>
            <a:r>
              <a:rPr lang="en-US" sz="1900" dirty="0" smtClean="0"/>
              <a:t> </a:t>
            </a:r>
            <a:r>
              <a:rPr lang="en-US" sz="1900" dirty="0" err="1" smtClean="0"/>
              <a:t>già</a:t>
            </a:r>
            <a:r>
              <a:rPr lang="en-US" sz="1900" dirty="0" smtClean="0"/>
              <a:t> in </a:t>
            </a:r>
            <a:r>
              <a:rPr lang="en-US" sz="1900" dirty="0" err="1" smtClean="0"/>
              <a:t>una</a:t>
            </a:r>
            <a:r>
              <a:rPr lang="en-US" sz="1900" dirty="0" smtClean="0"/>
              <a:t> routine di </a:t>
            </a:r>
            <a:r>
              <a:rPr lang="en-US" sz="1900" dirty="0" err="1" smtClean="0"/>
              <a:t>interruzioni</a:t>
            </a:r>
            <a:endParaRPr lang="en-US" sz="1900" dirty="0" smtClean="0"/>
          </a:p>
          <a:p>
            <a:pPr marL="0" indent="0" algn="just">
              <a:buNone/>
            </a:pPr>
            <a:endParaRPr lang="en-US" sz="1900" dirty="0" smtClean="0"/>
          </a:p>
          <a:p>
            <a:pPr algn="just"/>
            <a:r>
              <a:rPr lang="en-US" sz="1900" dirty="0" smtClean="0"/>
              <a:t>Si </a:t>
            </a:r>
            <a:r>
              <a:rPr lang="en-US" sz="1900" dirty="0" err="1" smtClean="0"/>
              <a:t>possono</a:t>
            </a:r>
            <a:r>
              <a:rPr lang="en-US" sz="1900" dirty="0" smtClean="0"/>
              <a:t> </a:t>
            </a:r>
            <a:r>
              <a:rPr lang="en-US" sz="1900" dirty="0" err="1" smtClean="0"/>
              <a:t>trasferire</a:t>
            </a:r>
            <a:r>
              <a:rPr lang="en-US" sz="1900" dirty="0" smtClean="0"/>
              <a:t> </a:t>
            </a:r>
            <a:r>
              <a:rPr lang="en-US" sz="1900" dirty="0" err="1" smtClean="0"/>
              <a:t>parametri</a:t>
            </a:r>
            <a:r>
              <a:rPr lang="en-US" sz="1900" dirty="0" smtClean="0"/>
              <a:t>  a </a:t>
            </a:r>
            <a:r>
              <a:rPr lang="en-US" sz="1900" dirty="0" err="1" smtClean="0"/>
              <a:t>una</a:t>
            </a:r>
            <a:r>
              <a:rPr lang="en-US" sz="1900" dirty="0" smtClean="0"/>
              <a:t> routine di </a:t>
            </a:r>
            <a:r>
              <a:rPr lang="en-US" sz="1900" dirty="0" err="1" smtClean="0"/>
              <a:t>interruzioni</a:t>
            </a:r>
            <a:r>
              <a:rPr lang="en-US" sz="1900" dirty="0" smtClean="0"/>
              <a:t> e </a:t>
            </a:r>
            <a:r>
              <a:rPr lang="en-US" sz="1900" dirty="0" err="1" smtClean="0"/>
              <a:t>l’ISR</a:t>
            </a:r>
            <a:r>
              <a:rPr lang="en-US" sz="1900" dirty="0" smtClean="0"/>
              <a:t> non </a:t>
            </a:r>
            <a:r>
              <a:rPr lang="en-US" sz="1900" dirty="0" err="1" smtClean="0"/>
              <a:t>restituirà</a:t>
            </a:r>
            <a:r>
              <a:rPr lang="en-US" sz="1900" dirty="0" smtClean="0"/>
              <a:t> </a:t>
            </a:r>
            <a:r>
              <a:rPr lang="en-US" sz="1900" dirty="0" err="1" smtClean="0"/>
              <a:t>nulla</a:t>
            </a:r>
            <a:endParaRPr lang="en-US" sz="1900" dirty="0" smtClean="0"/>
          </a:p>
          <a:p>
            <a:pPr algn="just"/>
            <a:endParaRPr lang="en-US" sz="1900" dirty="0" smtClean="0"/>
          </a:p>
          <a:p>
            <a:pPr algn="just"/>
            <a:r>
              <a:rPr lang="en-US" sz="1900" dirty="0" smtClean="0"/>
              <a:t>Durante </a:t>
            </a:r>
            <a:r>
              <a:rPr lang="en-US" sz="1900" dirty="0" err="1" smtClean="0"/>
              <a:t>l’esecuzione</a:t>
            </a:r>
            <a:r>
              <a:rPr lang="en-US" sz="1900" dirty="0" smtClean="0"/>
              <a:t> di </a:t>
            </a:r>
            <a:r>
              <a:rPr lang="en-US" sz="1900" dirty="0" err="1" smtClean="0"/>
              <a:t>una</a:t>
            </a:r>
            <a:r>
              <a:rPr lang="en-US" sz="1900" dirty="0" smtClean="0"/>
              <a:t> </a:t>
            </a:r>
            <a:r>
              <a:rPr lang="en-US" sz="1900" dirty="0" err="1" smtClean="0"/>
              <a:t>funzione</a:t>
            </a:r>
            <a:r>
              <a:rPr lang="en-US" sz="1900" dirty="0" smtClean="0"/>
              <a:t> di routine di </a:t>
            </a:r>
            <a:r>
              <a:rPr lang="en-US" sz="1900" dirty="0" err="1" smtClean="0"/>
              <a:t>interruzioni</a:t>
            </a:r>
            <a:r>
              <a:rPr lang="en-US" sz="1900" dirty="0" smtClean="0"/>
              <a:t>, </a:t>
            </a:r>
            <a:r>
              <a:rPr lang="en-US" sz="1900" dirty="0" err="1" smtClean="0"/>
              <a:t>il</a:t>
            </a:r>
            <a:r>
              <a:rPr lang="en-US" sz="1900" dirty="0" smtClean="0"/>
              <a:t> controller </a:t>
            </a:r>
            <a:r>
              <a:rPr lang="en-US" sz="1900" dirty="0" err="1" smtClean="0"/>
              <a:t>sospende</a:t>
            </a:r>
            <a:r>
              <a:rPr lang="en-US" sz="1900" dirty="0" smtClean="0"/>
              <a:t> </a:t>
            </a:r>
            <a:r>
              <a:rPr lang="en-US" sz="1900" dirty="0" err="1" smtClean="0"/>
              <a:t>l’esecuzione</a:t>
            </a:r>
            <a:r>
              <a:rPr lang="en-US" sz="1900" dirty="0" smtClean="0"/>
              <a:t> del </a:t>
            </a:r>
            <a:r>
              <a:rPr lang="en-US" sz="1900" dirty="0" err="1" smtClean="0"/>
              <a:t>programma</a:t>
            </a:r>
            <a:r>
              <a:rPr lang="en-US" sz="1900" dirty="0" smtClean="0"/>
              <a:t> </a:t>
            </a:r>
            <a:r>
              <a:rPr lang="en-US" sz="1900" dirty="0" err="1" smtClean="0"/>
              <a:t>principale</a:t>
            </a:r>
            <a:r>
              <a:rPr lang="en-US" sz="1900" dirty="0" smtClean="0"/>
              <a:t>. </a:t>
            </a:r>
            <a:endParaRPr lang="es-ES" sz="1900" dirty="0"/>
          </a:p>
          <a:p>
            <a:pPr marL="0" indent="0" algn="just">
              <a:buNone/>
            </a:pPr>
            <a:endParaRPr lang="es-ES" sz="2000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3"/>
          </p:nvPr>
        </p:nvSpPr>
        <p:spPr>
          <a:xfrm>
            <a:off x="4645025" y="989005"/>
            <a:ext cx="4041775" cy="639762"/>
          </a:xfrm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en-US" dirty="0" err="1" smtClean="0"/>
              <a:t>Vantaggi</a:t>
            </a:r>
            <a:r>
              <a:rPr lang="en-US" dirty="0" smtClean="0"/>
              <a:t> </a:t>
            </a:r>
            <a:endParaRPr lang="es-ES" dirty="0"/>
          </a:p>
        </p:txBody>
      </p:sp>
      <p:sp>
        <p:nvSpPr>
          <p:cNvPr id="7" name="Marcador de contenido 6"/>
          <p:cNvSpPr>
            <a:spLocks noGrp="1"/>
          </p:cNvSpPr>
          <p:nvPr>
            <p:ph sz="quarter" idx="4"/>
          </p:nvPr>
        </p:nvSpPr>
        <p:spPr>
          <a:xfrm>
            <a:off x="4645024" y="1835240"/>
            <a:ext cx="4041775" cy="3951288"/>
          </a:xfrm>
          <a:ln>
            <a:solidFill>
              <a:schemeClr val="accent1"/>
            </a:solidFill>
          </a:ln>
        </p:spPr>
        <p:txBody>
          <a:bodyPr>
            <a:normAutofit fontScale="92500" lnSpcReduction="10000"/>
          </a:bodyPr>
          <a:lstStyle/>
          <a:p>
            <a:pPr algn="just"/>
            <a:r>
              <a:rPr lang="en-US" sz="2000" dirty="0" smtClean="0"/>
              <a:t>Il </a:t>
            </a:r>
            <a:r>
              <a:rPr lang="en-US" sz="2000" dirty="0" err="1" smtClean="0"/>
              <a:t>programma</a:t>
            </a:r>
            <a:r>
              <a:rPr lang="en-US" sz="2000" dirty="0" smtClean="0"/>
              <a:t> </a:t>
            </a:r>
            <a:r>
              <a:rPr lang="en-US" sz="2000" dirty="0" err="1" smtClean="0"/>
              <a:t>principale</a:t>
            </a:r>
            <a:r>
              <a:rPr lang="en-US" sz="2000" dirty="0" smtClean="0"/>
              <a:t> </a:t>
            </a:r>
            <a:r>
              <a:rPr lang="en-US" sz="2000" dirty="0" err="1" smtClean="0"/>
              <a:t>può</a:t>
            </a:r>
            <a:r>
              <a:rPr lang="en-US" sz="2000" dirty="0" smtClean="0"/>
              <a:t> </a:t>
            </a:r>
            <a:r>
              <a:rPr lang="en-US" sz="2000" dirty="0" err="1" smtClean="0"/>
              <a:t>essere</a:t>
            </a:r>
            <a:r>
              <a:rPr lang="en-US" sz="2000" dirty="0" smtClean="0"/>
              <a:t> </a:t>
            </a:r>
            <a:r>
              <a:rPr lang="en-US" sz="2000" dirty="0" err="1" smtClean="0"/>
              <a:t>eseguito</a:t>
            </a:r>
            <a:r>
              <a:rPr lang="en-US" sz="2000" dirty="0" smtClean="0"/>
              <a:t> in </a:t>
            </a:r>
            <a:r>
              <a:rPr lang="en-US" sz="2000" dirty="0" err="1" smtClean="0"/>
              <a:t>qualsiasi</a:t>
            </a:r>
            <a:r>
              <a:rPr lang="en-US" sz="2000" dirty="0" smtClean="0"/>
              <a:t> </a:t>
            </a:r>
            <a:r>
              <a:rPr lang="en-US" sz="2000" dirty="0" err="1" smtClean="0"/>
              <a:t>momento</a:t>
            </a:r>
            <a:r>
              <a:rPr lang="en-US" sz="2000" dirty="0" smtClean="0"/>
              <a:t> ma </a:t>
            </a:r>
            <a:r>
              <a:rPr lang="en-US" sz="2000" dirty="0" err="1" smtClean="0"/>
              <a:t>quando</a:t>
            </a:r>
            <a:r>
              <a:rPr lang="en-US" sz="2000" dirty="0" smtClean="0"/>
              <a:t> </a:t>
            </a:r>
            <a:r>
              <a:rPr lang="en-US" sz="2000" dirty="0" err="1" smtClean="0"/>
              <a:t>il</a:t>
            </a:r>
            <a:r>
              <a:rPr lang="en-US" sz="2000" dirty="0" smtClean="0"/>
              <a:t> </a:t>
            </a:r>
            <a:r>
              <a:rPr lang="en-US" sz="2000" dirty="0" err="1" smtClean="0"/>
              <a:t>segnale</a:t>
            </a:r>
            <a:r>
              <a:rPr lang="en-US" sz="2000" dirty="0" smtClean="0"/>
              <a:t> lo </a:t>
            </a:r>
            <a:r>
              <a:rPr lang="en-US" sz="2000" dirty="0" err="1" smtClean="0"/>
              <a:t>raggiunge</a:t>
            </a:r>
            <a:r>
              <a:rPr lang="en-US" sz="2000" dirty="0" smtClean="0"/>
              <a:t>, </a:t>
            </a:r>
            <a:r>
              <a:rPr lang="en-US" sz="2000" dirty="0" err="1" smtClean="0"/>
              <a:t>allora</a:t>
            </a:r>
            <a:r>
              <a:rPr lang="en-US" sz="2000" dirty="0" smtClean="0"/>
              <a:t>, e solo </a:t>
            </a:r>
            <a:r>
              <a:rPr lang="en-US" sz="2000" dirty="0" err="1" smtClean="0"/>
              <a:t>allora</a:t>
            </a:r>
            <a:r>
              <a:rPr lang="en-US" sz="2000" dirty="0" smtClean="0"/>
              <a:t>, </a:t>
            </a:r>
            <a:r>
              <a:rPr lang="en-US" sz="2000" dirty="0" err="1" smtClean="0"/>
              <a:t>il</a:t>
            </a:r>
            <a:r>
              <a:rPr lang="en-US" sz="2000" dirty="0" smtClean="0"/>
              <a:t> controller “</a:t>
            </a:r>
            <a:r>
              <a:rPr lang="en-US" sz="2000" dirty="0" err="1" smtClean="0"/>
              <a:t>risponde</a:t>
            </a:r>
            <a:r>
              <a:rPr lang="en-US" sz="2000" dirty="0" smtClean="0"/>
              <a:t>” </a:t>
            </a:r>
            <a:r>
              <a:rPr lang="en-US" sz="2000" dirty="0" err="1" smtClean="0"/>
              <a:t>all’interruzione</a:t>
            </a:r>
            <a:r>
              <a:rPr lang="en-US" sz="2000" dirty="0" smtClean="0"/>
              <a:t> e </a:t>
            </a:r>
            <a:r>
              <a:rPr lang="en-US" sz="2000" dirty="0" err="1" smtClean="0"/>
              <a:t>esegue</a:t>
            </a:r>
            <a:r>
              <a:rPr lang="en-US" sz="2000" dirty="0" smtClean="0"/>
              <a:t> </a:t>
            </a:r>
            <a:r>
              <a:rPr lang="en-US" sz="2000" dirty="0" err="1" smtClean="0"/>
              <a:t>il</a:t>
            </a:r>
            <a:r>
              <a:rPr lang="en-US" sz="2000" dirty="0" smtClean="0"/>
              <a:t> commando </a:t>
            </a:r>
            <a:r>
              <a:rPr lang="en-US" sz="2000" dirty="0" err="1" smtClean="0"/>
              <a:t>corrispondente</a:t>
            </a:r>
            <a:r>
              <a:rPr lang="en-US" sz="2000" dirty="0" smtClean="0"/>
              <a:t>.</a:t>
            </a:r>
          </a:p>
          <a:p>
            <a:pPr algn="just"/>
            <a:endParaRPr lang="en-US" sz="2000" dirty="0"/>
          </a:p>
          <a:p>
            <a:pPr algn="just"/>
            <a:r>
              <a:rPr lang="en-US" sz="2000" dirty="0" err="1" smtClean="0"/>
              <a:t>Questo</a:t>
            </a:r>
            <a:r>
              <a:rPr lang="en-US" sz="2000" dirty="0" smtClean="0"/>
              <a:t> </a:t>
            </a:r>
            <a:r>
              <a:rPr lang="en-US" sz="2000" dirty="0" err="1" smtClean="0"/>
              <a:t>significa</a:t>
            </a:r>
            <a:r>
              <a:rPr lang="en-US" sz="2000" dirty="0" smtClean="0"/>
              <a:t> </a:t>
            </a:r>
            <a:r>
              <a:rPr lang="en-US" sz="2000" dirty="0" err="1" smtClean="0"/>
              <a:t>che</a:t>
            </a:r>
            <a:r>
              <a:rPr lang="en-US" sz="2000" dirty="0" smtClean="0"/>
              <a:t> non </a:t>
            </a:r>
            <a:r>
              <a:rPr lang="en-US" sz="2000" dirty="0" err="1" smtClean="0"/>
              <a:t>c’è</a:t>
            </a:r>
            <a:r>
              <a:rPr lang="en-US" sz="2000" dirty="0" smtClean="0"/>
              <a:t> </a:t>
            </a:r>
            <a:r>
              <a:rPr lang="en-US" sz="2000" dirty="0" err="1" smtClean="0"/>
              <a:t>pausa</a:t>
            </a:r>
            <a:r>
              <a:rPr lang="en-US" sz="2000" dirty="0" smtClean="0"/>
              <a:t> </a:t>
            </a:r>
            <a:r>
              <a:rPr lang="en-US" sz="2000" dirty="0" err="1" smtClean="0"/>
              <a:t>perchè</a:t>
            </a:r>
            <a:r>
              <a:rPr lang="en-US" sz="2000" dirty="0" smtClean="0"/>
              <a:t> </a:t>
            </a:r>
            <a:r>
              <a:rPr lang="en-US" sz="2000" dirty="0" err="1" smtClean="0"/>
              <a:t>il</a:t>
            </a:r>
            <a:r>
              <a:rPr lang="en-US" sz="2000" dirty="0" smtClean="0"/>
              <a:t> controller </a:t>
            </a:r>
            <a:r>
              <a:rPr lang="en-US" sz="2000" dirty="0" err="1" smtClean="0"/>
              <a:t>sta</a:t>
            </a:r>
            <a:r>
              <a:rPr lang="en-US" sz="2000" dirty="0" smtClean="0"/>
              <a:t> </a:t>
            </a:r>
            <a:r>
              <a:rPr lang="en-US" sz="2000" dirty="0" err="1" smtClean="0"/>
              <a:t>sempre</a:t>
            </a:r>
            <a:r>
              <a:rPr lang="en-US" sz="2000" dirty="0" smtClean="0"/>
              <a:t> </a:t>
            </a:r>
            <a:r>
              <a:rPr lang="en-US" sz="2000" dirty="0" err="1" smtClean="0"/>
              <a:t>facendo</a:t>
            </a:r>
            <a:r>
              <a:rPr lang="en-US" sz="2000" dirty="0" smtClean="0"/>
              <a:t> </a:t>
            </a:r>
            <a:r>
              <a:rPr lang="en-US" sz="2000" dirty="0" err="1" smtClean="0"/>
              <a:t>qualcosa</a:t>
            </a:r>
            <a:r>
              <a:rPr lang="en-US" sz="2000" dirty="0" smtClean="0"/>
              <a:t> di utile – come se </a:t>
            </a:r>
            <a:r>
              <a:rPr lang="en-US" sz="2000" dirty="0" err="1" smtClean="0"/>
              <a:t>stesse</a:t>
            </a:r>
            <a:r>
              <a:rPr lang="en-US" sz="2000" dirty="0" smtClean="0"/>
              <a:t> </a:t>
            </a:r>
            <a:r>
              <a:rPr lang="en-US" sz="2000" dirty="0" err="1" smtClean="0"/>
              <a:t>eseguendo</a:t>
            </a:r>
            <a:r>
              <a:rPr lang="en-US" sz="2000" dirty="0" smtClean="0"/>
              <a:t> due </a:t>
            </a:r>
            <a:r>
              <a:rPr lang="en-US" sz="2000" dirty="0" err="1" smtClean="0"/>
              <a:t>azioni</a:t>
            </a:r>
            <a:r>
              <a:rPr lang="en-US" sz="2000" dirty="0" smtClean="0"/>
              <a:t> </a:t>
            </a:r>
            <a:r>
              <a:rPr lang="en-US" sz="2000" dirty="0" err="1" smtClean="0"/>
              <a:t>allo</a:t>
            </a:r>
            <a:r>
              <a:rPr lang="en-US" sz="2000" dirty="0" smtClean="0"/>
              <a:t> </a:t>
            </a:r>
            <a:r>
              <a:rPr lang="en-US" sz="2000" dirty="0" err="1" smtClean="0"/>
              <a:t>stesso</a:t>
            </a:r>
            <a:r>
              <a:rPr lang="en-US" sz="2000" dirty="0" smtClean="0"/>
              <a:t> tempo.</a:t>
            </a:r>
            <a:endParaRPr lang="es-E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13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s-ES" b="1" cap="all" dirty="0" smtClean="0"/>
              <a:t>INTERRUZIONI</a:t>
            </a:r>
            <a:endParaRPr lang="es-ES" b="1" cap="all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xmlns="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479184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xmlns="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13</a:t>
            </a:fld>
            <a:endParaRPr lang="el-GR" sz="1000" dirty="0"/>
          </a:p>
        </p:txBody>
      </p:sp>
    </p:spTree>
    <p:extLst>
      <p:ext uri="{BB962C8B-B14F-4D97-AF65-F5344CB8AC3E}">
        <p14:creationId xmlns:p14="http://schemas.microsoft.com/office/powerpoint/2010/main" val="2383537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7639"/>
            <a:ext cx="9144000" cy="1180531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33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Imagen 50">
            <a:extLst>
              <a:ext uri="{FF2B5EF4-FFF2-40B4-BE49-F238E27FC236}">
                <a16:creationId xmlns:a16="http://schemas.microsoft.com/office/drawing/2014/main" xmlns="" id="{389AFF6F-B38D-4086-B6E6-9B4D639019EA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346" y="205715"/>
            <a:ext cx="1753789" cy="78437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ounded Rectangle 10"/>
          <p:cNvSpPr/>
          <p:nvPr/>
        </p:nvSpPr>
        <p:spPr>
          <a:xfrm>
            <a:off x="0" y="2419435"/>
            <a:ext cx="9144000" cy="1937982"/>
          </a:xfrm>
          <a:prstGeom prst="roundRect">
            <a:avLst>
              <a:gd name="adj" fmla="val 396"/>
            </a:avLst>
          </a:prstGeom>
          <a:ln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prstClr val="white"/>
                </a:solidFill>
              </a:rPr>
              <a:t>Unità</a:t>
            </a:r>
            <a:r>
              <a:rPr lang="en-US" sz="3600" b="1" smtClean="0">
                <a:solidFill>
                  <a:prstClr val="white"/>
                </a:solidFill>
              </a:rPr>
              <a:t> 2</a:t>
            </a:r>
          </a:p>
          <a:p>
            <a:pPr algn="ctr"/>
            <a:r>
              <a:rPr lang="en-US" sz="3600" smtClean="0">
                <a:solidFill>
                  <a:prstClr val="white"/>
                </a:solidFill>
              </a:rPr>
              <a:t>INPUTS/OUTPUTS </a:t>
            </a:r>
            <a:r>
              <a:rPr lang="en-US" sz="3600" dirty="0" err="1" smtClean="0">
                <a:solidFill>
                  <a:prstClr val="white"/>
                </a:solidFill>
              </a:rPr>
              <a:t>digitali</a:t>
            </a:r>
            <a:r>
              <a:rPr lang="en-US" sz="3600" dirty="0" smtClean="0">
                <a:solidFill>
                  <a:prstClr val="white"/>
                </a:solidFill>
              </a:rPr>
              <a:t> and </a:t>
            </a:r>
            <a:r>
              <a:rPr lang="en-US" sz="3600" dirty="0" err="1" smtClean="0">
                <a:solidFill>
                  <a:prstClr val="white"/>
                </a:solidFill>
              </a:rPr>
              <a:t>interruzioni</a:t>
            </a:r>
            <a:endParaRPr lang="el-GR" sz="3600" dirty="0"/>
          </a:p>
          <a:p>
            <a:pPr algn="ctr"/>
            <a:r>
              <a:rPr lang="en-US" sz="3600" dirty="0" smtClean="0">
                <a:solidFill>
                  <a:prstClr val="white"/>
                </a:solidFill>
              </a:rPr>
              <a:t>Grazie</a:t>
            </a:r>
            <a:endParaRPr lang="en-US" sz="3600" dirty="0">
              <a:solidFill>
                <a:prstClr val="white"/>
              </a:solidFill>
            </a:endParaRPr>
          </a:p>
          <a:p>
            <a:pPr algn="ctr"/>
            <a:endParaRPr lang="el-GR" dirty="0"/>
          </a:p>
        </p:txBody>
      </p:sp>
      <p:pic>
        <p:nvPicPr>
          <p:cNvPr id="12" name="Imagen 34">
            <a:extLst>
              <a:ext uri="{FF2B5EF4-FFF2-40B4-BE49-F238E27FC236}">
                <a16:creationId xmlns:a16="http://schemas.microsoft.com/office/drawing/2014/main" xmlns="" id="{30534F85-38A1-43D8-B6DB-94CA1D92C64E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30" y="268018"/>
            <a:ext cx="2956266" cy="75986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50" b="15298"/>
          <a:stretch/>
        </p:blipFill>
        <p:spPr bwMode="auto">
          <a:xfrm>
            <a:off x="536759" y="6038193"/>
            <a:ext cx="1607354" cy="709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openin project: isep-porto-logo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35"/>
          <a:stretch/>
        </p:blipFill>
        <p:spPr bwMode="auto">
          <a:xfrm>
            <a:off x="2582878" y="5913947"/>
            <a:ext cx="1820294" cy="931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openin project: teiofcrete-logo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7" y="5882415"/>
            <a:ext cx="14287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openin project: aproit-logo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1346" y="6085491"/>
            <a:ext cx="1428752" cy="717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5770179"/>
            <a:ext cx="9144000" cy="45719"/>
          </a:xfrm>
          <a:prstGeom prst="rect">
            <a:avLst/>
          </a:prstGeom>
          <a:noFill/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7081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-2"/>
            <a:ext cx="9144000" cy="581777"/>
          </a:xfrm>
          <a:solidFill>
            <a:schemeClr val="bg1">
              <a:lumMod val="85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en-US" sz="3600" dirty="0" err="1" smtClean="0"/>
              <a:t>Scopo</a:t>
            </a:r>
            <a:r>
              <a:rPr lang="en-US" sz="3600" dirty="0" smtClean="0"/>
              <a:t> e Agenda </a:t>
            </a:r>
            <a:r>
              <a:rPr lang="en-US" sz="3600" dirty="0" err="1" smtClean="0"/>
              <a:t>dell’unità</a:t>
            </a:r>
            <a:r>
              <a:rPr lang="en-US" sz="3600" dirty="0" smtClean="0"/>
              <a:t> 2</a:t>
            </a:r>
            <a:endParaRPr lang="el-GR" sz="3600" dirty="0"/>
          </a:p>
        </p:txBody>
      </p:sp>
      <p:sp>
        <p:nvSpPr>
          <p:cNvPr id="11" name="Στρογγυλεμένο ορθογώνιο 7"/>
          <p:cNvSpPr/>
          <p:nvPr/>
        </p:nvSpPr>
        <p:spPr>
          <a:xfrm>
            <a:off x="432080" y="2328577"/>
            <a:ext cx="8434573" cy="3512665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Στρογγυλεμένο ορθογώνιο 6"/>
          <p:cNvSpPr/>
          <p:nvPr/>
        </p:nvSpPr>
        <p:spPr>
          <a:xfrm>
            <a:off x="432080" y="829711"/>
            <a:ext cx="8335926" cy="1360967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r>
              <a:rPr lang="en-US" dirty="0" err="1" smtClean="0"/>
              <a:t>Chiarire</a:t>
            </a:r>
            <a:r>
              <a:rPr lang="en-US" dirty="0" smtClean="0"/>
              <a:t> </a:t>
            </a:r>
            <a:r>
              <a:rPr lang="en-US" dirty="0" err="1" smtClean="0"/>
              <a:t>alcune</a:t>
            </a:r>
            <a:r>
              <a:rPr lang="en-US" dirty="0" smtClean="0"/>
              <a:t> </a:t>
            </a:r>
            <a:r>
              <a:rPr lang="en-US" dirty="0" err="1" smtClean="0"/>
              <a:t>idee</a:t>
            </a:r>
            <a:r>
              <a:rPr lang="en-US" dirty="0" smtClean="0"/>
              <a:t> </a:t>
            </a:r>
            <a:r>
              <a:rPr lang="en-US" dirty="0" err="1" smtClean="0"/>
              <a:t>sul</a:t>
            </a:r>
            <a:r>
              <a:rPr lang="en-US" dirty="0" smtClean="0"/>
              <a:t> </a:t>
            </a:r>
            <a:r>
              <a:rPr lang="en-US" dirty="0" err="1" smtClean="0"/>
              <a:t>controllo</a:t>
            </a:r>
            <a:r>
              <a:rPr lang="en-US" dirty="0" smtClean="0"/>
              <a:t> di device </a:t>
            </a:r>
            <a:r>
              <a:rPr lang="en-US" dirty="0" err="1" smtClean="0"/>
              <a:t>digitali</a:t>
            </a:r>
            <a:r>
              <a:rPr lang="en-US" dirty="0" smtClean="0"/>
              <a:t> e </a:t>
            </a:r>
            <a:r>
              <a:rPr lang="en-US" dirty="0" err="1" smtClean="0"/>
              <a:t>spiegare</a:t>
            </a:r>
            <a:r>
              <a:rPr lang="en-US" dirty="0" smtClean="0"/>
              <a:t> </a:t>
            </a:r>
            <a:r>
              <a:rPr lang="en-US" dirty="0" err="1" smtClean="0"/>
              <a:t>che</a:t>
            </a:r>
            <a:r>
              <a:rPr lang="en-US" dirty="0" smtClean="0"/>
              <a:t> </a:t>
            </a:r>
            <a:r>
              <a:rPr lang="en-US" dirty="0" err="1" smtClean="0"/>
              <a:t>cosa</a:t>
            </a:r>
            <a:r>
              <a:rPr lang="en-US" dirty="0" smtClean="0"/>
              <a:t> </a:t>
            </a:r>
            <a:r>
              <a:rPr lang="en-US" dirty="0" err="1" smtClean="0"/>
              <a:t>sono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resistori</a:t>
            </a:r>
            <a:r>
              <a:rPr lang="en-US" dirty="0" smtClean="0"/>
              <a:t> </a:t>
            </a:r>
            <a:r>
              <a:rPr lang="en-US" dirty="0" smtClean="0"/>
              <a:t>pull-up e </a:t>
            </a:r>
            <a:r>
              <a:rPr lang="en-US" dirty="0" smtClean="0"/>
              <a:t>pull-down</a:t>
            </a:r>
            <a:r>
              <a:rPr lang="en-US" dirty="0" smtClean="0"/>
              <a:t>. </a:t>
            </a:r>
            <a:r>
              <a:rPr lang="en-US" dirty="0" err="1" smtClean="0"/>
              <a:t>Avere</a:t>
            </a:r>
            <a:r>
              <a:rPr lang="en-US" dirty="0" smtClean="0"/>
              <a:t> </a:t>
            </a:r>
            <a:r>
              <a:rPr lang="en-US" dirty="0" err="1" smtClean="0"/>
              <a:t>uno</a:t>
            </a:r>
            <a:r>
              <a:rPr lang="en-US" dirty="0" smtClean="0"/>
              <a:t> </a:t>
            </a:r>
            <a:r>
              <a:rPr lang="en-US" dirty="0" err="1" smtClean="0"/>
              <a:t>sguardo</a:t>
            </a:r>
            <a:r>
              <a:rPr lang="en-US" dirty="0" smtClean="0"/>
              <a:t> </a:t>
            </a:r>
            <a:r>
              <a:rPr lang="en-US" dirty="0" err="1" smtClean="0"/>
              <a:t>ravvicinato</a:t>
            </a:r>
            <a:r>
              <a:rPr lang="en-US" dirty="0" smtClean="0"/>
              <a:t> </a:t>
            </a:r>
            <a:r>
              <a:rPr lang="en-US" dirty="0" err="1" smtClean="0"/>
              <a:t>sulle</a:t>
            </a:r>
            <a:r>
              <a:rPr lang="en-US" dirty="0" smtClean="0"/>
              <a:t> </a:t>
            </a:r>
            <a:r>
              <a:rPr lang="en-US" dirty="0" err="1" smtClean="0"/>
              <a:t>interruzioni</a:t>
            </a:r>
            <a:r>
              <a:rPr lang="en-US" dirty="0" smtClean="0"/>
              <a:t>. </a:t>
            </a:r>
            <a:endParaRPr lang="el-GR" dirty="0"/>
          </a:p>
        </p:txBody>
      </p:sp>
      <p:sp>
        <p:nvSpPr>
          <p:cNvPr id="13" name="Σύμβολο κράτησης θέσης περιεχομένου 2"/>
          <p:cNvSpPr txBox="1">
            <a:spLocks/>
          </p:cNvSpPr>
          <p:nvPr/>
        </p:nvSpPr>
        <p:spPr>
          <a:xfrm>
            <a:off x="534566" y="2780645"/>
            <a:ext cx="8229600" cy="35889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endParaRPr lang="en-US" sz="1800" dirty="0" smtClean="0"/>
          </a:p>
          <a:p>
            <a:pPr algn="just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1800" dirty="0" err="1" smtClean="0"/>
              <a:t>Spiegare</a:t>
            </a:r>
            <a:r>
              <a:rPr lang="en-US" sz="1800" dirty="0" smtClean="0"/>
              <a:t> </a:t>
            </a:r>
            <a:r>
              <a:rPr lang="en-US" sz="1800" dirty="0" err="1" smtClean="0"/>
              <a:t>che</a:t>
            </a:r>
            <a:r>
              <a:rPr lang="en-US" sz="1800" dirty="0" smtClean="0"/>
              <a:t> </a:t>
            </a:r>
            <a:r>
              <a:rPr lang="en-US" sz="1800" dirty="0" err="1" smtClean="0"/>
              <a:t>cosa</a:t>
            </a:r>
            <a:r>
              <a:rPr lang="en-US" sz="1800" dirty="0" smtClean="0"/>
              <a:t> </a:t>
            </a:r>
            <a:r>
              <a:rPr lang="en-US" sz="1800" dirty="0" err="1" smtClean="0"/>
              <a:t>sono</a:t>
            </a:r>
            <a:r>
              <a:rPr lang="en-US" sz="1800" dirty="0" smtClean="0"/>
              <a:t> </a:t>
            </a:r>
            <a:r>
              <a:rPr lang="en-US" sz="1800" dirty="0" err="1" smtClean="0"/>
              <a:t>i</a:t>
            </a:r>
            <a:r>
              <a:rPr lang="en-US" sz="1800" dirty="0" smtClean="0"/>
              <a:t> </a:t>
            </a:r>
            <a:r>
              <a:rPr lang="en-US" sz="1800" dirty="0" err="1" smtClean="0"/>
              <a:t>livelli</a:t>
            </a:r>
            <a:r>
              <a:rPr lang="en-US" sz="1800" dirty="0" smtClean="0"/>
              <a:t> </a:t>
            </a:r>
            <a:r>
              <a:rPr lang="en-US" sz="1800" dirty="0" err="1" smtClean="0"/>
              <a:t>attivi</a:t>
            </a:r>
            <a:r>
              <a:rPr lang="en-US" sz="1800" dirty="0" smtClean="0"/>
              <a:t> </a:t>
            </a:r>
            <a:r>
              <a:rPr lang="en-US" sz="1800" b="1" dirty="0" smtClean="0"/>
              <a:t>high logic </a:t>
            </a:r>
            <a:r>
              <a:rPr lang="en-US" sz="1800" dirty="0" err="1" smtClean="0"/>
              <a:t>negli</a:t>
            </a:r>
            <a:r>
              <a:rPr lang="en-US" sz="1800" dirty="0" smtClean="0"/>
              <a:t> OUTPUT </a:t>
            </a:r>
            <a:r>
              <a:rPr lang="en-US" sz="1800" dirty="0" err="1" smtClean="0"/>
              <a:t>digitali</a:t>
            </a:r>
            <a:endParaRPr lang="en-US" sz="1800" dirty="0" smtClean="0"/>
          </a:p>
          <a:p>
            <a:pPr algn="just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1800" dirty="0" err="1" smtClean="0"/>
              <a:t>Spiegare</a:t>
            </a:r>
            <a:r>
              <a:rPr lang="en-US" sz="1800" dirty="0" smtClean="0"/>
              <a:t> le </a:t>
            </a:r>
            <a:r>
              <a:rPr lang="en-US" sz="1800" dirty="0" err="1" smtClean="0"/>
              <a:t>differenze</a:t>
            </a:r>
            <a:r>
              <a:rPr lang="en-US" sz="1800" dirty="0" smtClean="0"/>
              <a:t> </a:t>
            </a:r>
            <a:r>
              <a:rPr lang="en-US" sz="1800" dirty="0" err="1" smtClean="0"/>
              <a:t>tra</a:t>
            </a:r>
            <a:r>
              <a:rPr lang="en-US" sz="1800" dirty="0" smtClean="0"/>
              <a:t> </a:t>
            </a:r>
            <a:r>
              <a:rPr lang="en-US" sz="1800" dirty="0" err="1" smtClean="0"/>
              <a:t>resistori</a:t>
            </a:r>
            <a:r>
              <a:rPr lang="en-US" sz="1800" dirty="0" smtClean="0"/>
              <a:t> </a:t>
            </a:r>
            <a:r>
              <a:rPr lang="en-US" sz="1800" b="1" dirty="0" smtClean="0"/>
              <a:t>PULL-UP</a:t>
            </a:r>
            <a:r>
              <a:rPr lang="en-US" sz="1800" dirty="0" smtClean="0"/>
              <a:t> e </a:t>
            </a:r>
            <a:r>
              <a:rPr lang="en-US" sz="1800" b="1" dirty="0" smtClean="0"/>
              <a:t>PULL-DOWN</a:t>
            </a:r>
            <a:endParaRPr lang="en-US" sz="1800" dirty="0" smtClean="0"/>
          </a:p>
          <a:p>
            <a:pPr algn="just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1800" dirty="0" err="1" smtClean="0"/>
              <a:t>Fornire</a:t>
            </a:r>
            <a:r>
              <a:rPr lang="en-US" sz="1800" dirty="0" smtClean="0"/>
              <a:t> le </a:t>
            </a:r>
            <a:r>
              <a:rPr lang="en-US" sz="1800" dirty="0" err="1" smtClean="0"/>
              <a:t>conoscenze</a:t>
            </a:r>
            <a:r>
              <a:rPr lang="en-US" sz="1800" dirty="0" smtClean="0"/>
              <a:t> di base </a:t>
            </a:r>
            <a:r>
              <a:rPr lang="en-US" sz="1800" dirty="0" err="1" smtClean="0"/>
              <a:t>sulle</a:t>
            </a:r>
            <a:r>
              <a:rPr lang="en-US" sz="1800" dirty="0" smtClean="0"/>
              <a:t> </a:t>
            </a:r>
            <a:r>
              <a:rPr lang="en-US" sz="1800" b="1" dirty="0" err="1" smtClean="0"/>
              <a:t>interruzioni</a:t>
            </a:r>
            <a:endParaRPr lang="el-GR" sz="14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just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endParaRPr lang="el-GR" sz="1800" dirty="0"/>
          </a:p>
        </p:txBody>
      </p:sp>
      <p:sp>
        <p:nvSpPr>
          <p:cNvPr id="14" name="TextBox 13"/>
          <p:cNvSpPr txBox="1"/>
          <p:nvPr/>
        </p:nvSpPr>
        <p:spPr bwMode="auto">
          <a:xfrm>
            <a:off x="3109996" y="830883"/>
            <a:ext cx="2614818" cy="39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R="0" algn="just" defTabSz="914400" rtl="0" eaLnBrk="0" fontAlgn="base" latinLnBrk="0" hangingPunct="0">
              <a:lnSpc>
                <a:spcPct val="110000"/>
              </a:lnSpc>
              <a:spcBef>
                <a:spcPts val="48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8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Scopo</a:t>
            </a: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della</a:t>
            </a: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presentazione</a:t>
            </a:r>
            <a:endParaRPr kumimoji="0" lang="el-GR" sz="1800" b="0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 bwMode="auto">
          <a:xfrm>
            <a:off x="2958515" y="2388363"/>
            <a:ext cx="2917786" cy="39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R="0" algn="just" defTabSz="914400" rtl="0" eaLnBrk="0" fontAlgn="base" latinLnBrk="0" hangingPunct="0">
              <a:lnSpc>
                <a:spcPct val="110000"/>
              </a:lnSpc>
              <a:spcBef>
                <a:spcPts val="48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8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L’agenda</a:t>
            </a: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della</a:t>
            </a:r>
            <a:r>
              <a:rPr kumimoji="0" lang="en-US" sz="1800" b="0" i="1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0" i="1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presentazione</a:t>
            </a:r>
            <a:endParaRPr kumimoji="0" lang="el-GR" sz="1800" b="0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F1B48E73-6241-44FB-9EDB-1A1229FC3D83}" type="slidenum">
              <a:rPr lang="el-GR" smtClean="0"/>
              <a:t>2</a:t>
            </a:fld>
            <a:endParaRPr lang="el-GR"/>
          </a:p>
        </p:txBody>
      </p:sp>
      <p:pic>
        <p:nvPicPr>
          <p:cNvPr id="25" name="Imagen 50">
            <a:extLst>
              <a:ext uri="{FF2B5EF4-FFF2-40B4-BE49-F238E27FC236}">
                <a16:creationId xmlns:a16="http://schemas.microsoft.com/office/drawing/2014/main" xmlns="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Imagen 34">
            <a:extLst>
              <a:ext uri="{FF2B5EF4-FFF2-40B4-BE49-F238E27FC236}">
                <a16:creationId xmlns:a16="http://schemas.microsoft.com/office/drawing/2014/main" xmlns="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7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2</a:t>
            </a:fld>
            <a:endParaRPr lang="el-GR" sz="1000" dirty="0"/>
          </a:p>
        </p:txBody>
      </p:sp>
    </p:spTree>
    <p:extLst>
      <p:ext uri="{BB962C8B-B14F-4D97-AF65-F5344CB8AC3E}">
        <p14:creationId xmlns:p14="http://schemas.microsoft.com/office/powerpoint/2010/main" val="213500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249145" y="704609"/>
            <a:ext cx="8454134" cy="2650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2000" dirty="0" smtClean="0">
                <a:latin typeface="+mn-lt"/>
              </a:rPr>
              <a:t>Si </a:t>
            </a:r>
            <a:r>
              <a:rPr lang="en-US" sz="2000" dirty="0" err="1" smtClean="0">
                <a:latin typeface="+mn-lt"/>
              </a:rPr>
              <a:t>parla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sempre</a:t>
            </a:r>
            <a:r>
              <a:rPr lang="en-US" sz="2000" dirty="0" smtClean="0">
                <a:latin typeface="+mn-lt"/>
              </a:rPr>
              <a:t> di setting al </a:t>
            </a:r>
            <a:r>
              <a:rPr lang="en-US" sz="2000" b="1" dirty="0" err="1" smtClean="0">
                <a:latin typeface="+mn-lt"/>
              </a:rPr>
              <a:t>livello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b="1" dirty="0" smtClean="0">
                <a:latin typeface="+mn-lt"/>
              </a:rPr>
              <a:t>“</a:t>
            </a:r>
            <a:r>
              <a:rPr lang="en-US" sz="2000" b="1" dirty="0">
                <a:latin typeface="+mn-lt"/>
              </a:rPr>
              <a:t>1” (+5 V) </a:t>
            </a:r>
            <a:r>
              <a:rPr lang="en-US" sz="2000" dirty="0" err="1" smtClean="0">
                <a:latin typeface="+mn-lt"/>
              </a:rPr>
              <a:t>ogni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volta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che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vogliamo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accendere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qualcosa</a:t>
            </a:r>
            <a:r>
              <a:rPr lang="en-US" sz="2000" dirty="0" smtClean="0">
                <a:latin typeface="+mn-lt"/>
              </a:rPr>
              <a:t> e </a:t>
            </a:r>
            <a:r>
              <a:rPr lang="it-IT" sz="2000" dirty="0" smtClean="0">
                <a:latin typeface="+mn-lt"/>
              </a:rPr>
              <a:t>usiamo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il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b="1" dirty="0" err="1" smtClean="0">
                <a:latin typeface="+mn-lt"/>
              </a:rPr>
              <a:t>livello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b="1" dirty="0" smtClean="0">
                <a:latin typeface="+mn-lt"/>
              </a:rPr>
              <a:t>“</a:t>
            </a:r>
            <a:r>
              <a:rPr lang="en-US" sz="2000" b="1" dirty="0">
                <a:latin typeface="+mn-lt"/>
              </a:rPr>
              <a:t>0” (0 V)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quando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vogliamo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spegnere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qualcosa</a:t>
            </a:r>
            <a:endParaRPr lang="en-US" sz="2000" dirty="0" smtClean="0">
              <a:latin typeface="+mn-lt"/>
            </a:endParaRP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2000" dirty="0" err="1" smtClean="0">
                <a:latin typeface="+mn-lt"/>
              </a:rPr>
              <a:t>Possiamo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farlo</a:t>
            </a:r>
            <a:r>
              <a:rPr lang="en-US" sz="2000" dirty="0" smtClean="0">
                <a:latin typeface="+mn-lt"/>
              </a:rPr>
              <a:t> al </a:t>
            </a:r>
            <a:r>
              <a:rPr lang="en-US" sz="2000" dirty="0" err="1" smtClean="0">
                <a:latin typeface="+mn-lt"/>
              </a:rPr>
              <a:t>contrario</a:t>
            </a:r>
            <a:r>
              <a:rPr lang="en-US" sz="2000" dirty="0" smtClean="0">
                <a:latin typeface="+mn-lt"/>
              </a:rPr>
              <a:t>? </a:t>
            </a: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2000" dirty="0" smtClean="0">
                <a:latin typeface="+mn-lt"/>
              </a:rPr>
              <a:t>SI’!!!! </a:t>
            </a:r>
            <a:r>
              <a:rPr lang="en-US" sz="2000" dirty="0" err="1" smtClean="0">
                <a:latin typeface="+mn-lt"/>
              </a:rPr>
              <a:t>Entrambi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i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livelli</a:t>
            </a:r>
            <a:r>
              <a:rPr lang="en-US" sz="2000" dirty="0" smtClean="0">
                <a:latin typeface="+mn-lt"/>
              </a:rPr>
              <a:t>  “</a:t>
            </a:r>
            <a:r>
              <a:rPr lang="en-US" sz="2000" dirty="0">
                <a:latin typeface="+mn-lt"/>
              </a:rPr>
              <a:t>1” </a:t>
            </a:r>
            <a:r>
              <a:rPr lang="en-US" sz="2000" dirty="0" smtClean="0">
                <a:latin typeface="+mn-lt"/>
              </a:rPr>
              <a:t>e “0</a:t>
            </a:r>
            <a:r>
              <a:rPr lang="en-US" sz="2000" dirty="0">
                <a:latin typeface="+mn-lt"/>
              </a:rPr>
              <a:t>” </a:t>
            </a:r>
            <a:r>
              <a:rPr lang="en-US" sz="2000" dirty="0" err="1" smtClean="0">
                <a:latin typeface="+mn-lt"/>
              </a:rPr>
              <a:t>sono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rappresentativi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allo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stesso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modo</a:t>
            </a:r>
            <a:r>
              <a:rPr lang="en-US" sz="2000" dirty="0" smtClean="0">
                <a:latin typeface="+mn-lt"/>
              </a:rPr>
              <a:t> </a:t>
            </a: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2000" dirty="0" err="1" smtClean="0">
                <a:latin typeface="+mn-lt"/>
              </a:rPr>
              <a:t>L’anodo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deve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essere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positivamente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comparato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smtClean="0">
                <a:latin typeface="+mn-lt"/>
              </a:rPr>
              <a:t>al </a:t>
            </a:r>
            <a:r>
              <a:rPr lang="en-US" sz="2000" dirty="0" err="1" smtClean="0">
                <a:latin typeface="+mn-lt"/>
              </a:rPr>
              <a:t>catodo</a:t>
            </a:r>
            <a:r>
              <a:rPr lang="en-US" sz="2000" dirty="0" smtClean="0">
                <a:latin typeface="+mn-lt"/>
              </a:rPr>
              <a:t> per </a:t>
            </a:r>
            <a:r>
              <a:rPr lang="en-US" sz="2000" dirty="0" err="1" smtClean="0">
                <a:latin typeface="+mn-lt"/>
              </a:rPr>
              <a:t>accendere</a:t>
            </a:r>
            <a:endParaRPr lang="en-US" sz="2000" dirty="0">
              <a:latin typeface="+mn-lt"/>
            </a:endParaRP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endParaRPr lang="en-US" sz="1600" dirty="0" smtClean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3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s-ES" b="1" cap="all" dirty="0" smtClean="0"/>
              <a:t>OUTPUT DIGITALI E LIVELLI LOGICI</a:t>
            </a:r>
            <a:endParaRPr lang="es-ES" b="1" cap="all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xmlns="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479184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xmlns="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3</a:t>
            </a:fld>
            <a:endParaRPr lang="el-GR" sz="10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3364" y="3146691"/>
            <a:ext cx="6728805" cy="1352881"/>
          </a:xfrm>
          <a:prstGeom prst="rect">
            <a:avLst/>
          </a:prstGeom>
        </p:spPr>
      </p:pic>
      <p:sp>
        <p:nvSpPr>
          <p:cNvPr id="5" name="Llamada de flecha hacia arriba 4"/>
          <p:cNvSpPr/>
          <p:nvPr/>
        </p:nvSpPr>
        <p:spPr>
          <a:xfrm>
            <a:off x="413853" y="4136150"/>
            <a:ext cx="4053913" cy="2003566"/>
          </a:xfrm>
          <a:prstGeom prst="upArrowCallout">
            <a:avLst>
              <a:gd name="adj1" fmla="val 34128"/>
              <a:gd name="adj2" fmla="val 14568"/>
              <a:gd name="adj3" fmla="val 25000"/>
              <a:gd name="adj4" fmla="val 750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smtClean="0">
              <a:solidFill>
                <a:schemeClr val="tx1"/>
              </a:solidFill>
            </a:endParaRP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Send </a:t>
            </a:r>
            <a:r>
              <a:rPr lang="en-US" sz="1400" dirty="0">
                <a:solidFill>
                  <a:schemeClr val="tx1"/>
                </a:solidFill>
              </a:rPr>
              <a:t>a “1” (+5 V) through D4 (pin 7</a:t>
            </a:r>
            <a:r>
              <a:rPr lang="en-US" sz="1400" dirty="0" smtClean="0">
                <a:solidFill>
                  <a:schemeClr val="tx1"/>
                </a:solidFill>
              </a:rPr>
              <a:t>) to </a:t>
            </a:r>
            <a:r>
              <a:rPr lang="en-US" sz="1400" dirty="0">
                <a:solidFill>
                  <a:schemeClr val="tx1"/>
                </a:solidFill>
              </a:rPr>
              <a:t>the cathode to turn on a LED we have to send a “1” (+5 V) through D4 (pin 7)</a:t>
            </a:r>
            <a:endParaRPr lang="es-ES" sz="1400" dirty="0">
              <a:solidFill>
                <a:schemeClr val="tx1"/>
              </a:solidFill>
            </a:endParaRPr>
          </a:p>
        </p:txBody>
      </p:sp>
      <p:sp>
        <p:nvSpPr>
          <p:cNvPr id="12" name="Llamada de flecha hacia arriba 11"/>
          <p:cNvSpPr/>
          <p:nvPr/>
        </p:nvSpPr>
        <p:spPr>
          <a:xfrm>
            <a:off x="4649366" y="4136150"/>
            <a:ext cx="4053913" cy="2003566"/>
          </a:xfrm>
          <a:prstGeom prst="upArrowCallout">
            <a:avLst>
              <a:gd name="adj1" fmla="val 29136"/>
              <a:gd name="adj2" fmla="val 14568"/>
              <a:gd name="adj3" fmla="val 25000"/>
              <a:gd name="adj4" fmla="val 750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Send </a:t>
            </a:r>
            <a:r>
              <a:rPr lang="en-US" sz="1400" dirty="0">
                <a:solidFill>
                  <a:schemeClr val="tx1"/>
                </a:solidFill>
              </a:rPr>
              <a:t>a “0” (0 V) through D4 to the cathode in the circuit </a:t>
            </a:r>
            <a:r>
              <a:rPr lang="en-US" sz="1400" dirty="0" smtClean="0">
                <a:solidFill>
                  <a:schemeClr val="tx1"/>
                </a:solidFill>
              </a:rPr>
              <a:t>as </a:t>
            </a:r>
            <a:r>
              <a:rPr lang="en-US" sz="1400" dirty="0">
                <a:solidFill>
                  <a:schemeClr val="tx1"/>
                </a:solidFill>
              </a:rPr>
              <a:t>the anode is connected to +5 V through the resistor.</a:t>
            </a:r>
            <a:endParaRPr lang="es-E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40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240700" y="1236937"/>
            <a:ext cx="8454134" cy="1913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2000" dirty="0" smtClean="0">
                <a:latin typeface="+mn-lt"/>
              </a:rPr>
              <a:t>Le </a:t>
            </a:r>
            <a:r>
              <a:rPr lang="en-US" sz="2000" dirty="0" err="1" smtClean="0">
                <a:latin typeface="+mn-lt"/>
              </a:rPr>
              <a:t>periferiche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digitali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più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semplici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ed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economiche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sono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semplicemente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pulsanti</a:t>
            </a:r>
            <a:r>
              <a:rPr lang="en-US" sz="2000" dirty="0" smtClean="0">
                <a:latin typeface="+mn-lt"/>
              </a:rPr>
              <a:t> e switch</a:t>
            </a:r>
            <a:endParaRPr lang="en-US" sz="2000" b="1" dirty="0" smtClean="0">
              <a:latin typeface="+mn-lt"/>
            </a:endParaRP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2000" dirty="0" smtClean="0">
                <a:latin typeface="+mn-lt"/>
              </a:rPr>
              <a:t>Il </a:t>
            </a:r>
            <a:r>
              <a:rPr lang="en-US" sz="2000" dirty="0" err="1" smtClean="0">
                <a:latin typeface="+mn-lt"/>
              </a:rPr>
              <a:t>pulsante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deve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essere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connesso</a:t>
            </a:r>
            <a:r>
              <a:rPr lang="en-US" sz="2000" dirty="0" smtClean="0">
                <a:latin typeface="+mn-lt"/>
              </a:rPr>
              <a:t> a D2 (pin5) </a:t>
            </a:r>
            <a:r>
              <a:rPr lang="en-US" sz="2000" dirty="0" err="1" smtClean="0">
                <a:latin typeface="+mn-lt"/>
              </a:rPr>
              <a:t>che</a:t>
            </a:r>
            <a:r>
              <a:rPr lang="en-US" sz="2000" dirty="0" smtClean="0">
                <a:latin typeface="+mn-lt"/>
              </a:rPr>
              <a:t> è </a:t>
            </a:r>
            <a:r>
              <a:rPr lang="en-US" sz="2000" dirty="0" err="1" smtClean="0">
                <a:latin typeface="+mn-lt"/>
              </a:rPr>
              <a:t>apparentemenmte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configurato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smtClean="0">
                <a:latin typeface="+mn-lt"/>
              </a:rPr>
              <a:t>come input </a:t>
            </a: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endParaRPr lang="en-US" sz="2000" b="1" dirty="0" smtClean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4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b="1" cap="all" dirty="0" smtClean="0"/>
              <a:t>INPUT DIGITALI; RESISTORI PULL-UP E PULL-DOWN</a:t>
            </a:r>
            <a:endParaRPr lang="es-ES" b="1" cap="all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xmlns="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479184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xmlns="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4</a:t>
            </a:fld>
            <a:endParaRPr lang="el-GR" sz="10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7334" y="2842605"/>
            <a:ext cx="5389331" cy="999831"/>
          </a:xfrm>
          <a:prstGeom prst="rect">
            <a:avLst/>
          </a:prstGeom>
        </p:spPr>
      </p:pic>
      <p:sp>
        <p:nvSpPr>
          <p:cNvPr id="7" name="Llamada de flecha hacia arriba 6"/>
          <p:cNvSpPr/>
          <p:nvPr/>
        </p:nvSpPr>
        <p:spPr>
          <a:xfrm>
            <a:off x="1877334" y="3546458"/>
            <a:ext cx="2312125" cy="1697254"/>
          </a:xfrm>
          <a:prstGeom prst="up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When you </a:t>
            </a:r>
            <a:r>
              <a:rPr lang="en-US" sz="1400" dirty="0">
                <a:solidFill>
                  <a:schemeClr val="tx1"/>
                </a:solidFill>
              </a:rPr>
              <a:t>press the pushbutton </a:t>
            </a:r>
            <a:r>
              <a:rPr lang="en-US" sz="1400" dirty="0" smtClean="0">
                <a:solidFill>
                  <a:schemeClr val="tx1"/>
                </a:solidFill>
              </a:rPr>
              <a:t>D2 </a:t>
            </a:r>
            <a:r>
              <a:rPr lang="en-US" sz="1400" dirty="0">
                <a:solidFill>
                  <a:schemeClr val="tx1"/>
                </a:solidFill>
              </a:rPr>
              <a:t>pin connects up with GND (0 V) and is therefore at “0” level</a:t>
            </a:r>
            <a:endParaRPr lang="es-ES" sz="1400" dirty="0">
              <a:solidFill>
                <a:schemeClr val="tx1"/>
              </a:solidFill>
            </a:endParaRPr>
          </a:p>
        </p:txBody>
      </p:sp>
      <p:sp>
        <p:nvSpPr>
          <p:cNvPr id="14" name="Llamada de flecha hacia arriba 13"/>
          <p:cNvSpPr/>
          <p:nvPr/>
        </p:nvSpPr>
        <p:spPr>
          <a:xfrm>
            <a:off x="4804376" y="3546458"/>
            <a:ext cx="2312125" cy="1697254"/>
          </a:xfrm>
          <a:prstGeom prst="up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When you </a:t>
            </a:r>
            <a:r>
              <a:rPr lang="en-US" sz="1400" dirty="0">
                <a:solidFill>
                  <a:schemeClr val="tx1"/>
                </a:solidFill>
              </a:rPr>
              <a:t>press the pushbutton </a:t>
            </a:r>
            <a:r>
              <a:rPr lang="en-US" sz="1400" dirty="0" smtClean="0">
                <a:solidFill>
                  <a:schemeClr val="tx1"/>
                </a:solidFill>
              </a:rPr>
              <a:t>D2 </a:t>
            </a:r>
            <a:r>
              <a:rPr lang="en-US" sz="1400" dirty="0">
                <a:solidFill>
                  <a:schemeClr val="tx1"/>
                </a:solidFill>
              </a:rPr>
              <a:t>pin connects up with </a:t>
            </a:r>
            <a:r>
              <a:rPr lang="en-US" sz="1400" dirty="0" smtClean="0">
                <a:solidFill>
                  <a:schemeClr val="tx1"/>
                </a:solidFill>
              </a:rPr>
              <a:t>5 V </a:t>
            </a:r>
            <a:r>
              <a:rPr lang="en-US" sz="1400" dirty="0">
                <a:solidFill>
                  <a:schemeClr val="tx1"/>
                </a:solidFill>
              </a:rPr>
              <a:t>and is therefore at </a:t>
            </a:r>
            <a:r>
              <a:rPr lang="en-US" sz="1400" dirty="0" smtClean="0">
                <a:solidFill>
                  <a:schemeClr val="tx1"/>
                </a:solidFill>
              </a:rPr>
              <a:t>“1” </a:t>
            </a:r>
            <a:r>
              <a:rPr lang="en-US" sz="1400" dirty="0">
                <a:solidFill>
                  <a:schemeClr val="tx1"/>
                </a:solidFill>
              </a:rPr>
              <a:t>level</a:t>
            </a:r>
            <a:endParaRPr lang="es-ES" sz="1400" dirty="0">
              <a:solidFill>
                <a:schemeClr val="tx1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245438" y="5493609"/>
            <a:ext cx="8881669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COSA SUCCEDE AL PIN SE NON PREMIAMO ENTRAMBI I PULSANTI NEI DUE CIRCUITI?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92999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344933" y="1528537"/>
            <a:ext cx="8454134" cy="3666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2800" b="1" dirty="0" err="1" smtClean="0">
                <a:latin typeface="+mn-lt"/>
              </a:rPr>
              <a:t>Assolutamente</a:t>
            </a:r>
            <a:r>
              <a:rPr lang="en-US" sz="2800" b="1" dirty="0" smtClean="0">
                <a:latin typeface="+mn-lt"/>
              </a:rPr>
              <a:t> </a:t>
            </a:r>
            <a:r>
              <a:rPr lang="en-US" sz="2800" b="1" dirty="0" err="1" smtClean="0">
                <a:latin typeface="+mn-lt"/>
              </a:rPr>
              <a:t>niente</a:t>
            </a:r>
            <a:r>
              <a:rPr lang="en-US" sz="2800" b="1" dirty="0" smtClean="0">
                <a:latin typeface="+mn-lt"/>
              </a:rPr>
              <a:t>. Il D2 </a:t>
            </a:r>
            <a:r>
              <a:rPr lang="en-US" sz="2800" b="1" dirty="0" err="1" smtClean="0">
                <a:latin typeface="+mn-lt"/>
              </a:rPr>
              <a:t>rimane</a:t>
            </a:r>
            <a:r>
              <a:rPr lang="en-US" sz="2800" b="1" dirty="0" smtClean="0">
                <a:latin typeface="+mn-lt"/>
              </a:rPr>
              <a:t> </a:t>
            </a:r>
            <a:r>
              <a:rPr lang="en-US" sz="2800" b="1" dirty="0" err="1" smtClean="0">
                <a:latin typeface="+mn-lt"/>
              </a:rPr>
              <a:t>disconnesso</a:t>
            </a:r>
            <a:r>
              <a:rPr lang="en-US" sz="2800" b="1" dirty="0" smtClean="0">
                <a:latin typeface="+mn-lt"/>
              </a:rPr>
              <a:t> </a:t>
            </a:r>
            <a:r>
              <a:rPr lang="en-US" sz="2800" b="1" dirty="0" smtClean="0">
                <a:latin typeface="+mn-lt"/>
              </a:rPr>
              <a:t>in </a:t>
            </a:r>
            <a:r>
              <a:rPr lang="en-US" sz="2800" b="1" dirty="0" err="1" smtClean="0">
                <a:latin typeface="+mn-lt"/>
              </a:rPr>
              <a:t>entrambi</a:t>
            </a:r>
            <a:r>
              <a:rPr lang="en-US" sz="2800" b="1" dirty="0" smtClean="0">
                <a:latin typeface="+mn-lt"/>
              </a:rPr>
              <a:t> I </a:t>
            </a:r>
            <a:r>
              <a:rPr lang="en-US" sz="2800" b="1" dirty="0" err="1" smtClean="0">
                <a:latin typeface="+mn-lt"/>
              </a:rPr>
              <a:t>casi</a:t>
            </a:r>
            <a:r>
              <a:rPr lang="en-US" sz="2800" b="1" dirty="0" smtClean="0">
                <a:latin typeface="+mn-lt"/>
              </a:rPr>
              <a:t>. Si dice </a:t>
            </a:r>
            <a:r>
              <a:rPr lang="en-US" sz="2800" b="1" dirty="0" err="1" smtClean="0">
                <a:latin typeface="+mn-lt"/>
              </a:rPr>
              <a:t>che</a:t>
            </a:r>
            <a:r>
              <a:rPr lang="en-US" sz="2800" b="1" dirty="0" smtClean="0">
                <a:latin typeface="+mn-lt"/>
              </a:rPr>
              <a:t> </a:t>
            </a:r>
            <a:r>
              <a:rPr lang="en-US" sz="2800" b="1" dirty="0" err="1" smtClean="0">
                <a:latin typeface="+mn-lt"/>
              </a:rPr>
              <a:t>sta</a:t>
            </a:r>
            <a:r>
              <a:rPr lang="en-US" sz="2800" b="1" dirty="0" smtClean="0">
                <a:latin typeface="+mn-lt"/>
              </a:rPr>
              <a:t> </a:t>
            </a:r>
            <a:r>
              <a:rPr lang="en-US" sz="2800" b="1" dirty="0" err="1" smtClean="0">
                <a:latin typeface="+mn-lt"/>
              </a:rPr>
              <a:t>fluttuando</a:t>
            </a:r>
            <a:endParaRPr lang="en-US" sz="2800" b="1" dirty="0" smtClean="0">
              <a:latin typeface="+mn-lt"/>
            </a:endParaRPr>
          </a:p>
          <a:p>
            <a:pPr algn="just" eaLnBrk="0" hangingPunct="0">
              <a:lnSpc>
                <a:spcPct val="110000"/>
              </a:lnSpc>
              <a:spcBef>
                <a:spcPts val="480"/>
              </a:spcBef>
            </a:pPr>
            <a:endParaRPr lang="en-US" sz="2800" b="1" dirty="0" smtClean="0">
              <a:latin typeface="+mn-lt"/>
            </a:endParaRP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2800" b="1" dirty="0" smtClean="0">
                <a:latin typeface="+mn-lt"/>
              </a:rPr>
              <a:t>Quale </a:t>
            </a:r>
            <a:r>
              <a:rPr lang="en-US" sz="2800" b="1" dirty="0" err="1" smtClean="0">
                <a:latin typeface="+mn-lt"/>
              </a:rPr>
              <a:t>vince</a:t>
            </a:r>
            <a:r>
              <a:rPr lang="en-US" sz="2800" b="1" dirty="0" smtClean="0">
                <a:latin typeface="+mn-lt"/>
              </a:rPr>
              <a:t>: </a:t>
            </a:r>
            <a:r>
              <a:rPr lang="en-US" sz="2800" b="1" dirty="0" err="1" smtClean="0">
                <a:latin typeface="+mn-lt"/>
              </a:rPr>
              <a:t>livello</a:t>
            </a:r>
            <a:r>
              <a:rPr lang="en-US" sz="2800" b="1" dirty="0" smtClean="0">
                <a:latin typeface="+mn-lt"/>
              </a:rPr>
              <a:t> “1</a:t>
            </a:r>
            <a:r>
              <a:rPr lang="en-US" sz="2800" b="1" dirty="0">
                <a:latin typeface="+mn-lt"/>
              </a:rPr>
              <a:t>” </a:t>
            </a:r>
            <a:r>
              <a:rPr lang="en-US" sz="2800" b="1" dirty="0" smtClean="0">
                <a:latin typeface="+mn-lt"/>
              </a:rPr>
              <a:t>o </a:t>
            </a:r>
            <a:r>
              <a:rPr lang="en-US" sz="2800" b="1" dirty="0" err="1" smtClean="0">
                <a:latin typeface="+mn-lt"/>
              </a:rPr>
              <a:t>livello</a:t>
            </a:r>
            <a:r>
              <a:rPr lang="en-US" sz="2800" b="1" dirty="0" smtClean="0">
                <a:latin typeface="+mn-lt"/>
              </a:rPr>
              <a:t>  “</a:t>
            </a:r>
            <a:r>
              <a:rPr lang="en-US" sz="2800" b="1" dirty="0">
                <a:latin typeface="+mn-lt"/>
              </a:rPr>
              <a:t>0”? </a:t>
            </a:r>
            <a:r>
              <a:rPr lang="en-US" sz="2800" b="1" dirty="0" smtClean="0">
                <a:latin typeface="+mn-lt"/>
              </a:rPr>
              <a:t>Non </a:t>
            </a:r>
            <a:r>
              <a:rPr lang="en-US" sz="2800" b="1" dirty="0" err="1" smtClean="0">
                <a:latin typeface="+mn-lt"/>
              </a:rPr>
              <a:t>c’è</a:t>
            </a:r>
            <a:r>
              <a:rPr lang="en-US" sz="2800" b="1" dirty="0" smtClean="0">
                <a:latin typeface="+mn-lt"/>
              </a:rPr>
              <a:t> </a:t>
            </a:r>
            <a:r>
              <a:rPr lang="en-US" sz="2800" b="1" dirty="0" err="1" smtClean="0">
                <a:latin typeface="+mn-lt"/>
              </a:rPr>
              <a:t>una</a:t>
            </a:r>
            <a:r>
              <a:rPr lang="en-US" sz="2800" b="1" dirty="0" smtClean="0">
                <a:latin typeface="+mn-lt"/>
              </a:rPr>
              <a:t> </a:t>
            </a:r>
            <a:r>
              <a:rPr lang="en-US" sz="2800" b="1" dirty="0" err="1" smtClean="0">
                <a:latin typeface="+mn-lt"/>
              </a:rPr>
              <a:t>risposta</a:t>
            </a:r>
            <a:r>
              <a:rPr lang="en-US" sz="2800" b="1" dirty="0" smtClean="0">
                <a:latin typeface="+mn-lt"/>
              </a:rPr>
              <a:t> </a:t>
            </a:r>
            <a:r>
              <a:rPr lang="en-US" sz="2800" b="1" dirty="0" err="1" smtClean="0">
                <a:latin typeface="+mn-lt"/>
              </a:rPr>
              <a:t>definita</a:t>
            </a:r>
            <a:endParaRPr lang="en-US" sz="2800" b="1" dirty="0" smtClean="0">
              <a:latin typeface="+mn-lt"/>
            </a:endParaRP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endParaRPr lang="en-US" sz="2800" b="1" dirty="0">
              <a:latin typeface="+mn-lt"/>
            </a:endParaRP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2800" b="1" dirty="0" err="1" smtClean="0">
                <a:latin typeface="+mn-lt"/>
              </a:rPr>
              <a:t>Qualche</a:t>
            </a:r>
            <a:r>
              <a:rPr lang="en-US" sz="2800" b="1" dirty="0" smtClean="0">
                <a:latin typeface="+mn-lt"/>
              </a:rPr>
              <a:t> </a:t>
            </a:r>
            <a:r>
              <a:rPr lang="en-US" sz="2800" b="1" dirty="0" err="1" smtClean="0">
                <a:latin typeface="+mn-lt"/>
              </a:rPr>
              <a:t>volta</a:t>
            </a:r>
            <a:r>
              <a:rPr lang="en-US" sz="2800" b="1" dirty="0" smtClean="0">
                <a:latin typeface="+mn-lt"/>
              </a:rPr>
              <a:t> </a:t>
            </a:r>
            <a:r>
              <a:rPr lang="en-US" sz="2800" b="1" dirty="0" err="1" smtClean="0">
                <a:latin typeface="+mn-lt"/>
              </a:rPr>
              <a:t>rimane</a:t>
            </a:r>
            <a:r>
              <a:rPr lang="en-US" sz="2800" b="1" dirty="0" smtClean="0">
                <a:latin typeface="+mn-lt"/>
              </a:rPr>
              <a:t> “1</a:t>
            </a:r>
            <a:r>
              <a:rPr lang="en-US" sz="2800" b="1" dirty="0">
                <a:latin typeface="+mn-lt"/>
              </a:rPr>
              <a:t>” </a:t>
            </a:r>
            <a:r>
              <a:rPr lang="en-US" sz="2800" b="1" dirty="0" smtClean="0">
                <a:latin typeface="+mn-lt"/>
              </a:rPr>
              <a:t>in alto e </a:t>
            </a:r>
            <a:r>
              <a:rPr lang="en-US" sz="2800" b="1" dirty="0" err="1" smtClean="0">
                <a:latin typeface="+mn-lt"/>
              </a:rPr>
              <a:t>altre</a:t>
            </a:r>
            <a:r>
              <a:rPr lang="en-US" sz="2800" b="1" dirty="0" smtClean="0">
                <a:latin typeface="+mn-lt"/>
              </a:rPr>
              <a:t> </a:t>
            </a:r>
            <a:r>
              <a:rPr lang="en-US" sz="2800" b="1" dirty="0" smtClean="0">
                <a:latin typeface="+mn-lt"/>
              </a:rPr>
              <a:t>volte lo “0</a:t>
            </a:r>
            <a:r>
              <a:rPr lang="en-US" sz="2800" b="1" dirty="0">
                <a:latin typeface="+mn-lt"/>
              </a:rPr>
              <a:t>”</a:t>
            </a:r>
            <a:endParaRPr lang="en-US" sz="2800" b="1" dirty="0" smtClean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5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b="1" cap="all" dirty="0" smtClean="0"/>
              <a:t>INPUT DIGITALI; RESISTORI PULL-UP E PULL-DOWN</a:t>
            </a:r>
            <a:endParaRPr lang="es-ES" b="1" cap="all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xmlns="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479184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xmlns="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5</a:t>
            </a:fld>
            <a:endParaRPr lang="el-GR" sz="1000" dirty="0"/>
          </a:p>
        </p:txBody>
      </p:sp>
    </p:spTree>
    <p:extLst>
      <p:ext uri="{BB962C8B-B14F-4D97-AF65-F5344CB8AC3E}">
        <p14:creationId xmlns:p14="http://schemas.microsoft.com/office/powerpoint/2010/main" val="3489480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344933" y="1528537"/>
            <a:ext cx="8454134" cy="1016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2800" b="1" dirty="0" smtClean="0">
                <a:latin typeface="+mn-lt"/>
              </a:rPr>
              <a:t>Per come </a:t>
            </a:r>
            <a:r>
              <a:rPr lang="en-US" sz="2800" b="1" dirty="0" err="1" smtClean="0">
                <a:latin typeface="+mn-lt"/>
              </a:rPr>
              <a:t>il</a:t>
            </a:r>
            <a:r>
              <a:rPr lang="en-US" sz="2800" b="1" dirty="0" smtClean="0">
                <a:latin typeface="+mn-lt"/>
              </a:rPr>
              <a:t> </a:t>
            </a:r>
            <a:r>
              <a:rPr lang="en-US" sz="2800" b="1" dirty="0" err="1" smtClean="0">
                <a:latin typeface="+mn-lt"/>
              </a:rPr>
              <a:t>sistema</a:t>
            </a:r>
            <a:r>
              <a:rPr lang="en-US" sz="2800" b="1" dirty="0" smtClean="0">
                <a:latin typeface="+mn-lt"/>
              </a:rPr>
              <a:t> </a:t>
            </a:r>
            <a:r>
              <a:rPr lang="en-US" sz="2800" b="1" dirty="0" err="1" smtClean="0">
                <a:latin typeface="+mn-lt"/>
              </a:rPr>
              <a:t>elettrico</a:t>
            </a:r>
            <a:r>
              <a:rPr lang="en-US" sz="2800" b="1" dirty="0" smtClean="0">
                <a:latin typeface="+mn-lt"/>
              </a:rPr>
              <a:t> è </a:t>
            </a:r>
            <a:r>
              <a:rPr lang="en-US" sz="2800" b="1" dirty="0" err="1" smtClean="0">
                <a:latin typeface="+mn-lt"/>
              </a:rPr>
              <a:t>fatto</a:t>
            </a:r>
            <a:r>
              <a:rPr lang="en-US" sz="2800" b="1" dirty="0" smtClean="0">
                <a:latin typeface="+mn-lt"/>
              </a:rPr>
              <a:t>, la </a:t>
            </a:r>
            <a:r>
              <a:rPr lang="en-US" sz="2800" b="1" dirty="0" err="1" smtClean="0">
                <a:latin typeface="+mn-lt"/>
              </a:rPr>
              <a:t>cosa</a:t>
            </a:r>
            <a:r>
              <a:rPr lang="en-US" sz="2800" b="1" dirty="0" smtClean="0">
                <a:latin typeface="+mn-lt"/>
              </a:rPr>
              <a:t> </a:t>
            </a:r>
            <a:r>
              <a:rPr lang="en-US" sz="2800" b="1" dirty="0" err="1" smtClean="0">
                <a:latin typeface="+mn-lt"/>
              </a:rPr>
              <a:t>migliore</a:t>
            </a:r>
            <a:r>
              <a:rPr lang="en-US" sz="2800" b="1" dirty="0" smtClean="0">
                <a:latin typeface="+mn-lt"/>
              </a:rPr>
              <a:t> da fare è </a:t>
            </a:r>
            <a:r>
              <a:rPr lang="en-US" sz="2800" b="1" dirty="0" err="1" smtClean="0">
                <a:latin typeface="+mn-lt"/>
              </a:rPr>
              <a:t>aggiungere</a:t>
            </a:r>
            <a:r>
              <a:rPr lang="en-US" sz="2800" b="1" dirty="0" smtClean="0">
                <a:latin typeface="+mn-lt"/>
              </a:rPr>
              <a:t> un </a:t>
            </a:r>
            <a:r>
              <a:rPr lang="en-US" sz="2800" b="1" dirty="0" err="1" smtClean="0">
                <a:latin typeface="+mn-lt"/>
              </a:rPr>
              <a:t>resistore</a:t>
            </a:r>
            <a:r>
              <a:rPr lang="en-US" sz="2800" b="1" dirty="0" smtClean="0">
                <a:latin typeface="+mn-lt"/>
              </a:rPr>
              <a:t> al </a:t>
            </a:r>
            <a:r>
              <a:rPr lang="en-US" sz="2800" b="1" dirty="0" err="1" smtClean="0">
                <a:latin typeface="+mn-lt"/>
              </a:rPr>
              <a:t>circuito</a:t>
            </a:r>
            <a:endParaRPr lang="en-US" sz="2800" b="1" dirty="0" smtClean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6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b="1" cap="all" dirty="0" smtClean="0"/>
              <a:t>INPUT DIGITALI; RESISTORI PULL-UP E PULL-DOWN</a:t>
            </a:r>
            <a:endParaRPr lang="es-ES" b="1" cap="all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xmlns="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479184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xmlns="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6</a:t>
            </a:fld>
            <a:endParaRPr lang="el-GR" sz="1000" dirty="0"/>
          </a:p>
        </p:txBody>
      </p:sp>
      <p:pic>
        <p:nvPicPr>
          <p:cNvPr id="9" name="Imagen 8"/>
          <p:cNvPicPr/>
          <p:nvPr/>
        </p:nvPicPr>
        <p:blipFill>
          <a:blip r:embed="rId5"/>
          <a:stretch>
            <a:fillRect/>
          </a:stretch>
        </p:blipFill>
        <p:spPr>
          <a:xfrm>
            <a:off x="888274" y="2633662"/>
            <a:ext cx="7524206" cy="2128120"/>
          </a:xfrm>
          <a:prstGeom prst="rect">
            <a:avLst/>
          </a:prstGeom>
        </p:spPr>
      </p:pic>
      <p:sp>
        <p:nvSpPr>
          <p:cNvPr id="10" name="Llamada de flecha hacia arriba 9"/>
          <p:cNvSpPr/>
          <p:nvPr/>
        </p:nvSpPr>
        <p:spPr>
          <a:xfrm>
            <a:off x="1610419" y="4710439"/>
            <a:ext cx="2312125" cy="1697254"/>
          </a:xfrm>
          <a:prstGeom prst="up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Connected </a:t>
            </a:r>
            <a:r>
              <a:rPr lang="en-US" sz="1400" dirty="0">
                <a:solidFill>
                  <a:schemeClr val="tx1"/>
                </a:solidFill>
              </a:rPr>
              <a:t>to the positive </a:t>
            </a:r>
            <a:r>
              <a:rPr lang="en-US" sz="1400" dirty="0" smtClean="0">
                <a:solidFill>
                  <a:schemeClr val="tx1"/>
                </a:solidFill>
              </a:rPr>
              <a:t>  +</a:t>
            </a:r>
            <a:r>
              <a:rPr lang="en-US" sz="1400" dirty="0">
                <a:solidFill>
                  <a:schemeClr val="tx1"/>
                </a:solidFill>
              </a:rPr>
              <a:t>5 V it’s called a resistor or </a:t>
            </a:r>
            <a:r>
              <a:rPr lang="en-US" sz="1400" b="1" dirty="0">
                <a:solidFill>
                  <a:schemeClr val="tx1"/>
                </a:solidFill>
              </a:rPr>
              <a:t>“PULL-UP”</a:t>
            </a:r>
            <a:endParaRPr lang="es-ES" sz="1400" b="1" dirty="0">
              <a:solidFill>
                <a:schemeClr val="tx1"/>
              </a:solidFill>
            </a:endParaRPr>
          </a:p>
        </p:txBody>
      </p:sp>
      <p:sp>
        <p:nvSpPr>
          <p:cNvPr id="11" name="Llamada de flecha hacia arriba 10"/>
          <p:cNvSpPr/>
          <p:nvPr/>
        </p:nvSpPr>
        <p:spPr>
          <a:xfrm>
            <a:off x="5011449" y="4710439"/>
            <a:ext cx="2312125" cy="1697254"/>
          </a:xfrm>
          <a:prstGeom prst="up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Connected </a:t>
            </a:r>
            <a:r>
              <a:rPr lang="en-US" sz="1400" dirty="0">
                <a:solidFill>
                  <a:schemeClr val="tx1"/>
                </a:solidFill>
              </a:rPr>
              <a:t>to GND or 0 V, it’s called </a:t>
            </a:r>
            <a:r>
              <a:rPr lang="en-US" sz="1400" b="1" dirty="0">
                <a:solidFill>
                  <a:schemeClr val="tx1"/>
                </a:solidFill>
              </a:rPr>
              <a:t>“PULL-DOWN”</a:t>
            </a:r>
            <a:endParaRPr lang="es-ES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924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168901" y="1162359"/>
            <a:ext cx="8454134" cy="1608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2800" b="1" dirty="0" smtClean="0">
                <a:latin typeface="+mn-lt"/>
              </a:rPr>
              <a:t>Come ci </a:t>
            </a:r>
            <a:r>
              <a:rPr lang="en-US" sz="2800" b="1" dirty="0" err="1" smtClean="0">
                <a:latin typeface="+mn-lt"/>
              </a:rPr>
              <a:t>aiuta</a:t>
            </a:r>
            <a:r>
              <a:rPr lang="en-US" sz="2800" b="1" dirty="0" smtClean="0">
                <a:latin typeface="+mn-lt"/>
              </a:rPr>
              <a:t> Arduino?</a:t>
            </a:r>
          </a:p>
          <a:p>
            <a:pPr marL="1371600" lvl="2" indent="-4572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n-US" sz="1800" dirty="0" smtClean="0">
                <a:latin typeface="+mn-lt"/>
              </a:rPr>
              <a:t>Ci </a:t>
            </a:r>
            <a:r>
              <a:rPr lang="en-US" sz="1800" dirty="0" err="1" smtClean="0">
                <a:latin typeface="+mn-lt"/>
              </a:rPr>
              <a:t>fornisce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 err="1" smtClean="0">
                <a:latin typeface="+mn-lt"/>
              </a:rPr>
              <a:t>il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 err="1" smtClean="0">
                <a:latin typeface="+mn-lt"/>
              </a:rPr>
              <a:t>resistore</a:t>
            </a:r>
            <a:r>
              <a:rPr lang="en-US" sz="1800" dirty="0" smtClean="0">
                <a:latin typeface="+mn-lt"/>
              </a:rPr>
              <a:t> pull-up e </a:t>
            </a:r>
            <a:r>
              <a:rPr lang="en-US" sz="1800" dirty="0" err="1" smtClean="0">
                <a:latin typeface="+mn-lt"/>
              </a:rPr>
              <a:t>questo</a:t>
            </a:r>
            <a:r>
              <a:rPr lang="en-US" sz="1800" dirty="0" smtClean="0">
                <a:latin typeface="+mn-lt"/>
              </a:rPr>
              <a:t> ci </a:t>
            </a:r>
            <a:r>
              <a:rPr lang="en-US" sz="1800" dirty="0" err="1" smtClean="0">
                <a:latin typeface="+mn-lt"/>
              </a:rPr>
              <a:t>salva</a:t>
            </a:r>
            <a:r>
              <a:rPr lang="en-US" sz="1800" dirty="0" smtClean="0">
                <a:latin typeface="+mn-lt"/>
              </a:rPr>
              <a:t> dal </a:t>
            </a:r>
            <a:r>
              <a:rPr lang="en-US" sz="1800" dirty="0" err="1" smtClean="0">
                <a:latin typeface="+mn-lt"/>
              </a:rPr>
              <a:t>doverne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 err="1" smtClean="0">
                <a:latin typeface="+mn-lt"/>
              </a:rPr>
              <a:t>installare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 err="1" smtClean="0">
                <a:latin typeface="+mn-lt"/>
              </a:rPr>
              <a:t>uno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 err="1" smtClean="0">
                <a:latin typeface="+mn-lt"/>
              </a:rPr>
              <a:t>esterno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 err="1" smtClean="0">
                <a:latin typeface="+mn-lt"/>
              </a:rPr>
              <a:t>nei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 err="1" smtClean="0">
                <a:latin typeface="+mn-lt"/>
              </a:rPr>
              <a:t>circuiti</a:t>
            </a:r>
            <a:endParaRPr lang="en-US" sz="1800" dirty="0" smtClean="0">
              <a:latin typeface="+mn-lt"/>
            </a:endParaRPr>
          </a:p>
          <a:p>
            <a:pPr marL="1371600" lvl="2" indent="-4572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n-US" sz="1800" dirty="0" smtClean="0">
                <a:latin typeface="+mn-lt"/>
              </a:rPr>
              <a:t>Il </a:t>
            </a:r>
            <a:r>
              <a:rPr lang="en-US" sz="1800" dirty="0" err="1" smtClean="0">
                <a:latin typeface="+mn-lt"/>
              </a:rPr>
              <a:t>resistore</a:t>
            </a:r>
            <a:r>
              <a:rPr lang="en-US" sz="1800" dirty="0" smtClean="0">
                <a:latin typeface="+mn-lt"/>
              </a:rPr>
              <a:t> è </a:t>
            </a:r>
            <a:r>
              <a:rPr lang="en-US" sz="1800" dirty="0" err="1" smtClean="0">
                <a:latin typeface="+mn-lt"/>
              </a:rPr>
              <a:t>stato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 err="1" smtClean="0">
                <a:latin typeface="+mn-lt"/>
              </a:rPr>
              <a:t>integrato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 err="1" smtClean="0">
                <a:latin typeface="+mn-lt"/>
              </a:rPr>
              <a:t>nel</a:t>
            </a:r>
            <a:r>
              <a:rPr lang="en-US" sz="1800" dirty="0" smtClean="0">
                <a:latin typeface="+mn-lt"/>
              </a:rPr>
              <a:t> controller di Arduino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7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b="1" cap="all" dirty="0" smtClean="0"/>
              <a:t>INPUT DIGITALI; RESISTORI PULL-UP </a:t>
            </a:r>
            <a:r>
              <a:rPr lang="en-US" b="1" cap="all" dirty="0"/>
              <a:t>E</a:t>
            </a:r>
            <a:r>
              <a:rPr lang="en-US" b="1" cap="all" dirty="0" smtClean="0"/>
              <a:t> PULL-DOWN</a:t>
            </a:r>
            <a:endParaRPr lang="es-ES" b="1" cap="all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xmlns="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479184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xmlns="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7</a:t>
            </a:fld>
            <a:endParaRPr lang="el-GR" sz="10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34738" y="2875508"/>
            <a:ext cx="2441728" cy="2036126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344933" y="4824527"/>
            <a:ext cx="8454134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dirty="0" err="1" smtClean="0">
                <a:latin typeface="+mn-lt"/>
              </a:rPr>
              <a:t>Puoi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configurare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questa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opzione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usando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questa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funzione</a:t>
            </a:r>
            <a:r>
              <a:rPr lang="en-US" dirty="0" smtClean="0">
                <a:latin typeface="+mn-lt"/>
              </a:rPr>
              <a:t>:</a:t>
            </a:r>
            <a:endParaRPr lang="en-US" dirty="0">
              <a:latin typeface="+mn-lt"/>
            </a:endParaRPr>
          </a:p>
          <a:p>
            <a:pPr algn="ctr"/>
            <a:endParaRPr lang="en-US" b="1" dirty="0" smtClean="0">
              <a:latin typeface="+mn-lt"/>
            </a:endParaRPr>
          </a:p>
          <a:p>
            <a:pPr algn="ctr"/>
            <a:r>
              <a:rPr lang="en-US" b="1" dirty="0" err="1" smtClean="0">
                <a:latin typeface="+mn-lt"/>
              </a:rPr>
              <a:t>pinMode</a:t>
            </a:r>
            <a:r>
              <a:rPr lang="en-US" b="1" dirty="0" smtClean="0">
                <a:latin typeface="+mn-lt"/>
              </a:rPr>
              <a:t> </a:t>
            </a:r>
            <a:r>
              <a:rPr lang="en-US" b="1" dirty="0">
                <a:latin typeface="+mn-lt"/>
              </a:rPr>
              <a:t>(n, </a:t>
            </a:r>
            <a:r>
              <a:rPr lang="en-US" b="1" dirty="0" smtClean="0">
                <a:latin typeface="+mn-lt"/>
              </a:rPr>
              <a:t>INPUT_PULLUP)</a:t>
            </a:r>
          </a:p>
          <a:p>
            <a:endParaRPr lang="en-US" dirty="0">
              <a:latin typeface="+mn-lt"/>
            </a:endParaRPr>
          </a:p>
          <a:p>
            <a:r>
              <a:rPr lang="en-US" dirty="0" smtClean="0">
                <a:latin typeface="+mn-lt"/>
              </a:rPr>
              <a:t>n </a:t>
            </a:r>
            <a:r>
              <a:rPr lang="en-US" dirty="0" err="1" smtClean="0">
                <a:latin typeface="+mn-lt"/>
              </a:rPr>
              <a:t>rappresenta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il</a:t>
            </a:r>
            <a:r>
              <a:rPr lang="en-US" dirty="0" smtClean="0">
                <a:latin typeface="+mn-lt"/>
              </a:rPr>
              <a:t> pin input </a:t>
            </a:r>
            <a:r>
              <a:rPr lang="en-US" dirty="0" err="1" smtClean="0">
                <a:latin typeface="+mn-lt"/>
              </a:rPr>
              <a:t>che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vuoi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connettere</a:t>
            </a:r>
            <a:r>
              <a:rPr lang="en-US" dirty="0" smtClean="0">
                <a:latin typeface="+mn-lt"/>
              </a:rPr>
              <a:t> al </a:t>
            </a:r>
            <a:r>
              <a:rPr lang="en-US" dirty="0" err="1" smtClean="0">
                <a:latin typeface="+mn-lt"/>
              </a:rPr>
              <a:t>corrispondente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resistore</a:t>
            </a:r>
            <a:r>
              <a:rPr lang="en-US" dirty="0" smtClean="0">
                <a:latin typeface="+mn-lt"/>
              </a:rPr>
              <a:t> pull-up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67773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8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s-ES" b="1" cap="all" dirty="0" smtClean="0"/>
              <a:t>INTERRUZIONI</a:t>
            </a:r>
            <a:endParaRPr lang="es-ES" b="1" cap="all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xmlns="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479184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xmlns="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8</a:t>
            </a:fld>
            <a:endParaRPr lang="el-GR" sz="1000" dirty="0"/>
          </a:p>
        </p:txBody>
      </p:sp>
      <p:sp>
        <p:nvSpPr>
          <p:cNvPr id="6" name="Rectángulo 5"/>
          <p:cNvSpPr/>
          <p:nvPr/>
        </p:nvSpPr>
        <p:spPr>
          <a:xfrm>
            <a:off x="509451" y="901337"/>
            <a:ext cx="8177349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err="1" smtClean="0">
                <a:latin typeface="+mn-lt"/>
              </a:rPr>
              <a:t>Un’interruzione</a:t>
            </a:r>
            <a:r>
              <a:rPr lang="en-US" b="1" dirty="0" smtClean="0">
                <a:latin typeface="+mn-lt"/>
              </a:rPr>
              <a:t> non </a:t>
            </a:r>
            <a:r>
              <a:rPr lang="en-US" b="1" dirty="0" err="1" smtClean="0">
                <a:latin typeface="+mn-lt"/>
              </a:rPr>
              <a:t>significa</a:t>
            </a:r>
            <a:r>
              <a:rPr lang="en-US" b="1" dirty="0" smtClean="0">
                <a:latin typeface="+mn-lt"/>
              </a:rPr>
              <a:t> </a:t>
            </a:r>
            <a:r>
              <a:rPr lang="en-US" b="1" dirty="0" err="1" smtClean="0">
                <a:latin typeface="+mn-lt"/>
              </a:rPr>
              <a:t>necessariamente</a:t>
            </a:r>
            <a:r>
              <a:rPr lang="en-US" b="1" dirty="0" smtClean="0">
                <a:latin typeface="+mn-lt"/>
              </a:rPr>
              <a:t> </a:t>
            </a:r>
            <a:r>
              <a:rPr lang="en-US" b="1" dirty="0" err="1" smtClean="0">
                <a:latin typeface="+mn-lt"/>
              </a:rPr>
              <a:t>che</a:t>
            </a:r>
            <a:r>
              <a:rPr lang="en-US" b="1" dirty="0" smtClean="0">
                <a:latin typeface="+mn-lt"/>
              </a:rPr>
              <a:t> </a:t>
            </a:r>
            <a:r>
              <a:rPr lang="en-US" b="1" dirty="0" err="1" smtClean="0">
                <a:latin typeface="+mn-lt"/>
              </a:rPr>
              <a:t>il</a:t>
            </a:r>
            <a:r>
              <a:rPr lang="en-US" b="1" dirty="0" smtClean="0">
                <a:latin typeface="+mn-lt"/>
              </a:rPr>
              <a:t> controller </a:t>
            </a:r>
            <a:r>
              <a:rPr lang="en-US" b="1" dirty="0" err="1" smtClean="0">
                <a:latin typeface="+mn-lt"/>
              </a:rPr>
              <a:t>si</a:t>
            </a:r>
            <a:r>
              <a:rPr lang="en-US" b="1" dirty="0" smtClean="0">
                <a:latin typeface="+mn-lt"/>
              </a:rPr>
              <a:t> </a:t>
            </a:r>
            <a:r>
              <a:rPr lang="en-US" b="1" dirty="0" err="1" smtClean="0">
                <a:latin typeface="+mn-lt"/>
              </a:rPr>
              <a:t>fermi</a:t>
            </a:r>
            <a:r>
              <a:rPr lang="en-US" b="1" dirty="0" smtClean="0">
                <a:latin typeface="+mn-lt"/>
              </a:rPr>
              <a:t> </a:t>
            </a:r>
            <a:r>
              <a:rPr lang="en-US" b="1" dirty="0" err="1" smtClean="0">
                <a:latin typeface="+mn-lt"/>
              </a:rPr>
              <a:t>completamente</a:t>
            </a:r>
            <a:r>
              <a:rPr lang="en-US" b="1" dirty="0" smtClean="0">
                <a:latin typeface="+mn-lt"/>
              </a:rPr>
              <a:t>; </a:t>
            </a:r>
            <a:r>
              <a:rPr lang="en-US" b="1" dirty="0" err="1" smtClean="0">
                <a:latin typeface="+mn-lt"/>
              </a:rPr>
              <a:t>interrompe</a:t>
            </a:r>
            <a:r>
              <a:rPr lang="en-US" b="1" dirty="0" smtClean="0">
                <a:latin typeface="+mn-lt"/>
              </a:rPr>
              <a:t> </a:t>
            </a:r>
            <a:r>
              <a:rPr lang="en-US" b="1" dirty="0" err="1" smtClean="0">
                <a:latin typeface="+mn-lt"/>
              </a:rPr>
              <a:t>il</a:t>
            </a:r>
            <a:r>
              <a:rPr lang="en-US" b="1" dirty="0" smtClean="0">
                <a:latin typeface="+mn-lt"/>
              </a:rPr>
              <a:t> </a:t>
            </a:r>
            <a:r>
              <a:rPr lang="en-US" b="1" dirty="0" err="1" smtClean="0">
                <a:latin typeface="+mn-lt"/>
              </a:rPr>
              <a:t>comando</a:t>
            </a:r>
            <a:r>
              <a:rPr lang="en-US" b="1" dirty="0" smtClean="0">
                <a:latin typeface="+mn-lt"/>
              </a:rPr>
              <a:t> </a:t>
            </a:r>
            <a:r>
              <a:rPr lang="en-US" b="1" dirty="0" err="1" smtClean="0">
                <a:latin typeface="+mn-lt"/>
              </a:rPr>
              <a:t>che</a:t>
            </a:r>
            <a:r>
              <a:rPr lang="en-US" b="1" dirty="0" smtClean="0">
                <a:latin typeface="+mn-lt"/>
              </a:rPr>
              <a:t> </a:t>
            </a:r>
            <a:r>
              <a:rPr lang="en-US" b="1" dirty="0" err="1" smtClean="0">
                <a:latin typeface="+mn-lt"/>
              </a:rPr>
              <a:t>stava</a:t>
            </a:r>
            <a:r>
              <a:rPr lang="en-US" b="1" dirty="0" smtClean="0">
                <a:latin typeface="+mn-lt"/>
              </a:rPr>
              <a:t> </a:t>
            </a:r>
            <a:r>
              <a:rPr lang="en-US" b="1" dirty="0" err="1" smtClean="0">
                <a:latin typeface="+mn-lt"/>
              </a:rPr>
              <a:t>eseguendo</a:t>
            </a:r>
            <a:r>
              <a:rPr lang="en-US" b="1" dirty="0" smtClean="0">
                <a:latin typeface="+mn-lt"/>
              </a:rPr>
              <a:t> e ne </a:t>
            </a:r>
            <a:r>
              <a:rPr lang="en-US" b="1" dirty="0" err="1" smtClean="0">
                <a:latin typeface="+mn-lt"/>
              </a:rPr>
              <a:t>esegue</a:t>
            </a:r>
            <a:r>
              <a:rPr lang="en-US" b="1" dirty="0" smtClean="0">
                <a:latin typeface="+mn-lt"/>
              </a:rPr>
              <a:t> un </a:t>
            </a:r>
            <a:r>
              <a:rPr lang="en-US" b="1" dirty="0" err="1" smtClean="0">
                <a:latin typeface="+mn-lt"/>
              </a:rPr>
              <a:t>altro</a:t>
            </a:r>
            <a:endParaRPr lang="en-US" b="1" dirty="0" smtClean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Come </a:t>
            </a:r>
            <a:r>
              <a:rPr lang="en-US" dirty="0" err="1" smtClean="0">
                <a:latin typeface="+mn-lt"/>
              </a:rPr>
              <a:t>provochiamo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un’interruzione</a:t>
            </a:r>
            <a:r>
              <a:rPr lang="en-US" dirty="0" smtClean="0">
                <a:latin typeface="+mn-lt"/>
              </a:rPr>
              <a:t>?</a:t>
            </a:r>
          </a:p>
          <a:p>
            <a:pPr marL="1257300" lvl="2" indent="-342900">
              <a:buFont typeface="Wingdings" panose="05000000000000000000" pitchFamily="2" charset="2"/>
              <a:buChar char="ü"/>
            </a:pPr>
            <a:r>
              <a:rPr lang="en-US" dirty="0" smtClean="0">
                <a:latin typeface="+mn-lt"/>
              </a:rPr>
              <a:t>Il </a:t>
            </a:r>
            <a:r>
              <a:rPr lang="en-US" dirty="0" err="1" smtClean="0">
                <a:latin typeface="+mn-lt"/>
              </a:rPr>
              <a:t>modo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più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comune</a:t>
            </a:r>
            <a:r>
              <a:rPr lang="en-US" dirty="0" smtClean="0">
                <a:latin typeface="+mn-lt"/>
              </a:rPr>
              <a:t> è, per le </a:t>
            </a:r>
            <a:r>
              <a:rPr lang="en-US" dirty="0" err="1" smtClean="0">
                <a:latin typeface="+mn-lt"/>
              </a:rPr>
              <a:t>periferiche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esterne</a:t>
            </a:r>
            <a:r>
              <a:rPr lang="en-US" dirty="0" smtClean="0">
                <a:latin typeface="+mn-lt"/>
              </a:rPr>
              <a:t>, </a:t>
            </a:r>
            <a:r>
              <a:rPr lang="en-US" dirty="0" err="1" smtClean="0">
                <a:latin typeface="+mn-lt"/>
              </a:rPr>
              <a:t>mandare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segnali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attraverso</a:t>
            </a:r>
            <a:r>
              <a:rPr lang="en-US" dirty="0" smtClean="0">
                <a:latin typeface="+mn-lt"/>
              </a:rPr>
              <a:t> pin controller </a:t>
            </a:r>
            <a:r>
              <a:rPr lang="en-US" dirty="0" err="1" smtClean="0">
                <a:latin typeface="+mn-lt"/>
              </a:rPr>
              <a:t>certi</a:t>
            </a:r>
            <a:endParaRPr lang="en-US" dirty="0" smtClean="0">
              <a:latin typeface="+mn-lt"/>
            </a:endParaRPr>
          </a:p>
          <a:p>
            <a:pPr marL="1257300" lvl="2" indent="-342900">
              <a:buFont typeface="Wingdings" panose="05000000000000000000" pitchFamily="2" charset="2"/>
              <a:buChar char="ü"/>
            </a:pPr>
            <a:r>
              <a:rPr lang="en-US" dirty="0">
                <a:latin typeface="+mn-lt"/>
              </a:rPr>
              <a:t>Arduino UNO </a:t>
            </a:r>
            <a:r>
              <a:rPr lang="en-US" dirty="0" smtClean="0">
                <a:latin typeface="+mn-lt"/>
              </a:rPr>
              <a:t>ha due diverse </a:t>
            </a:r>
            <a:r>
              <a:rPr lang="en-US" dirty="0" err="1" smtClean="0">
                <a:latin typeface="+mn-lt"/>
              </a:rPr>
              <a:t>modalità</a:t>
            </a:r>
            <a:r>
              <a:rPr lang="en-US" dirty="0" smtClean="0">
                <a:latin typeface="+mn-lt"/>
              </a:rPr>
              <a:t> per </a:t>
            </a:r>
            <a:r>
              <a:rPr lang="en-US" dirty="0" err="1" smtClean="0">
                <a:latin typeface="+mn-lt"/>
              </a:rPr>
              <a:t>interruzioni</a:t>
            </a:r>
            <a:r>
              <a:rPr lang="en-US" dirty="0" smtClean="0">
                <a:latin typeface="+mn-lt"/>
              </a:rPr>
              <a:t> o pin: </a:t>
            </a:r>
            <a:r>
              <a:rPr lang="en-US" dirty="0">
                <a:latin typeface="+mn-lt"/>
              </a:rPr>
              <a:t>D2/INT0 and D3/INT1</a:t>
            </a:r>
            <a:endParaRPr lang="es-E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97154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9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s-ES" b="1" cap="all" dirty="0" smtClean="0"/>
              <a:t>INTERRUZIONI</a:t>
            </a:r>
            <a:endParaRPr lang="es-ES" b="1" cap="all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xmlns="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479184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xmlns="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9</a:t>
            </a:fld>
            <a:endParaRPr lang="el-GR" sz="1000" dirty="0"/>
          </a:p>
        </p:txBody>
      </p:sp>
      <p:sp>
        <p:nvSpPr>
          <p:cNvPr id="6" name="Rectángulo 5"/>
          <p:cNvSpPr/>
          <p:nvPr/>
        </p:nvSpPr>
        <p:spPr>
          <a:xfrm>
            <a:off x="222372" y="785327"/>
            <a:ext cx="81773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err="1" smtClean="0">
                <a:latin typeface="+mn-lt"/>
              </a:rPr>
              <a:t>Che</a:t>
            </a:r>
            <a:r>
              <a:rPr lang="en-US" sz="2400" b="1" dirty="0" smtClean="0">
                <a:latin typeface="+mn-lt"/>
              </a:rPr>
              <a:t> </a:t>
            </a:r>
            <a:r>
              <a:rPr lang="en-US" sz="2400" b="1" dirty="0" err="1" smtClean="0">
                <a:latin typeface="+mn-lt"/>
              </a:rPr>
              <a:t>cosa</a:t>
            </a:r>
            <a:r>
              <a:rPr lang="en-US" sz="2400" b="1" dirty="0" smtClean="0">
                <a:latin typeface="+mn-lt"/>
              </a:rPr>
              <a:t> </a:t>
            </a:r>
            <a:r>
              <a:rPr lang="en-US" sz="2400" b="1" dirty="0" err="1" smtClean="0">
                <a:latin typeface="+mn-lt"/>
              </a:rPr>
              <a:t>succee</a:t>
            </a:r>
            <a:r>
              <a:rPr lang="en-US" sz="2400" b="1" dirty="0" smtClean="0">
                <a:latin typeface="+mn-lt"/>
              </a:rPr>
              <a:t> </a:t>
            </a:r>
            <a:r>
              <a:rPr lang="en-US" sz="2400" b="1" dirty="0" err="1" smtClean="0">
                <a:latin typeface="+mn-lt"/>
              </a:rPr>
              <a:t>quando</a:t>
            </a:r>
            <a:r>
              <a:rPr lang="en-US" sz="2400" b="1" dirty="0" smtClean="0">
                <a:latin typeface="+mn-lt"/>
              </a:rPr>
              <a:t> </a:t>
            </a:r>
            <a:r>
              <a:rPr lang="en-US" sz="2400" b="1" dirty="0" err="1" smtClean="0">
                <a:latin typeface="+mn-lt"/>
              </a:rPr>
              <a:t>il</a:t>
            </a:r>
            <a:r>
              <a:rPr lang="en-US" sz="2400" b="1" dirty="0" smtClean="0">
                <a:latin typeface="+mn-lt"/>
              </a:rPr>
              <a:t> controller </a:t>
            </a:r>
            <a:r>
              <a:rPr lang="en-US" sz="2400" b="1" dirty="0" err="1" smtClean="0">
                <a:latin typeface="+mn-lt"/>
              </a:rPr>
              <a:t>riceve</a:t>
            </a:r>
            <a:r>
              <a:rPr lang="en-US" sz="2400" b="1" dirty="0" smtClean="0">
                <a:latin typeface="+mn-lt"/>
              </a:rPr>
              <a:t> </a:t>
            </a:r>
            <a:r>
              <a:rPr lang="en-US" sz="2400" b="1" dirty="0" err="1" smtClean="0">
                <a:latin typeface="+mn-lt"/>
              </a:rPr>
              <a:t>un’interruzione</a:t>
            </a:r>
            <a:r>
              <a:rPr lang="en-US" sz="2400" b="1" dirty="0" smtClean="0">
                <a:latin typeface="+mn-lt"/>
              </a:rPr>
              <a:t>? </a:t>
            </a:r>
            <a:endParaRPr lang="es-ES" sz="2400" b="1" dirty="0">
              <a:latin typeface="+mn-lt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67297" y="1467500"/>
            <a:ext cx="3409406" cy="3021439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378823" y="4637899"/>
            <a:ext cx="8608423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lphaLcPeriod"/>
            </a:pPr>
            <a:r>
              <a:rPr lang="en-US" sz="1400" dirty="0" smtClean="0">
                <a:latin typeface="+mn-lt"/>
              </a:rPr>
              <a:t>Il controller </a:t>
            </a:r>
            <a:r>
              <a:rPr lang="en-US" sz="1400" dirty="0" err="1" smtClean="0">
                <a:latin typeface="+mn-lt"/>
              </a:rPr>
              <a:t>sta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 err="1" smtClean="0">
                <a:latin typeface="+mn-lt"/>
              </a:rPr>
              <a:t>eseguendo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 err="1" smtClean="0">
                <a:latin typeface="+mn-lt"/>
              </a:rPr>
              <a:t>il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 err="1" smtClean="0">
                <a:latin typeface="+mn-lt"/>
              </a:rPr>
              <a:t>suo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 err="1" smtClean="0">
                <a:latin typeface="+mn-lt"/>
              </a:rPr>
              <a:t>consueto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 err="1" smtClean="0">
                <a:latin typeface="+mn-lt"/>
              </a:rPr>
              <a:t>programma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 err="1" smtClean="0">
                <a:latin typeface="+mn-lt"/>
              </a:rPr>
              <a:t>principale</a:t>
            </a:r>
            <a:endParaRPr lang="en-US" sz="1400" dirty="0">
              <a:latin typeface="+mn-lt"/>
            </a:endParaRPr>
          </a:p>
          <a:p>
            <a:pPr marL="342900" indent="-342900">
              <a:buFont typeface="+mj-lt"/>
              <a:buAutoNum type="alphaLcPeriod"/>
            </a:pPr>
            <a:r>
              <a:rPr lang="en-US" sz="1400" dirty="0" smtClean="0">
                <a:latin typeface="+mn-lt"/>
              </a:rPr>
              <a:t>A un </a:t>
            </a:r>
            <a:r>
              <a:rPr lang="en-US" sz="1400" dirty="0" err="1" smtClean="0">
                <a:latin typeface="+mn-lt"/>
              </a:rPr>
              <a:t>certo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 err="1" smtClean="0">
                <a:latin typeface="+mn-lt"/>
              </a:rPr>
              <a:t>punto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 err="1" smtClean="0">
                <a:latin typeface="+mn-lt"/>
              </a:rPr>
              <a:t>una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 err="1" smtClean="0">
                <a:latin typeface="+mn-lt"/>
              </a:rPr>
              <a:t>periferica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 err="1" smtClean="0">
                <a:latin typeface="+mn-lt"/>
              </a:rPr>
              <a:t>richiede</a:t>
            </a:r>
            <a:r>
              <a:rPr lang="en-US" sz="1400" dirty="0" smtClean="0">
                <a:latin typeface="+mn-lt"/>
              </a:rPr>
              <a:t> e </a:t>
            </a:r>
            <a:r>
              <a:rPr lang="en-US" sz="1400" dirty="0" err="1" smtClean="0">
                <a:latin typeface="+mn-lt"/>
              </a:rPr>
              <a:t>causa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 err="1" smtClean="0">
                <a:latin typeface="+mn-lt"/>
              </a:rPr>
              <a:t>un’interruzione</a:t>
            </a:r>
            <a:endParaRPr lang="en-US" sz="1400" dirty="0">
              <a:latin typeface="+mn-lt"/>
            </a:endParaRPr>
          </a:p>
          <a:p>
            <a:pPr marL="342900" indent="-342900">
              <a:buFont typeface="+mj-lt"/>
              <a:buAutoNum type="alphaLcPeriod"/>
            </a:pPr>
            <a:r>
              <a:rPr lang="en-US" sz="1400" dirty="0" smtClean="0">
                <a:latin typeface="+mn-lt"/>
              </a:rPr>
              <a:t>Il controller </a:t>
            </a:r>
            <a:r>
              <a:rPr lang="en-US" sz="1400" dirty="0" err="1" smtClean="0">
                <a:latin typeface="+mn-lt"/>
              </a:rPr>
              <a:t>sospende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 err="1" smtClean="0">
                <a:latin typeface="+mn-lt"/>
              </a:rPr>
              <a:t>il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 err="1" smtClean="0">
                <a:latin typeface="+mn-lt"/>
              </a:rPr>
              <a:t>programma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 err="1" smtClean="0">
                <a:latin typeface="+mn-lt"/>
              </a:rPr>
              <a:t>principale</a:t>
            </a:r>
            <a:r>
              <a:rPr lang="en-US" sz="1400" dirty="0" smtClean="0">
                <a:latin typeface="+mn-lt"/>
              </a:rPr>
              <a:t> e </a:t>
            </a:r>
            <a:r>
              <a:rPr lang="en-US" sz="1400" dirty="0" err="1" smtClean="0">
                <a:latin typeface="+mn-lt"/>
              </a:rPr>
              <a:t>va</a:t>
            </a:r>
            <a:r>
              <a:rPr lang="en-US" sz="1400" dirty="0" smtClean="0">
                <a:latin typeface="+mn-lt"/>
              </a:rPr>
              <a:t> ad </a:t>
            </a:r>
            <a:r>
              <a:rPr lang="en-US" sz="1400" dirty="0" err="1" smtClean="0">
                <a:latin typeface="+mn-lt"/>
              </a:rPr>
              <a:t>eseguire</a:t>
            </a:r>
            <a:r>
              <a:rPr lang="en-US" sz="1400" dirty="0" smtClean="0">
                <a:latin typeface="+mn-lt"/>
              </a:rPr>
              <a:t> un </a:t>
            </a:r>
            <a:r>
              <a:rPr lang="en-US" sz="1400" dirty="0" err="1" smtClean="0">
                <a:latin typeface="+mn-lt"/>
              </a:rPr>
              <a:t>programma</a:t>
            </a:r>
            <a:r>
              <a:rPr lang="en-US" sz="1400" dirty="0" smtClean="0">
                <a:latin typeface="+mn-lt"/>
              </a:rPr>
              <a:t> per </a:t>
            </a:r>
            <a:r>
              <a:rPr lang="en-US" sz="1400" dirty="0" err="1" smtClean="0">
                <a:latin typeface="+mn-lt"/>
              </a:rPr>
              <a:t>affrontare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 err="1" smtClean="0">
                <a:latin typeface="+mn-lt"/>
              </a:rPr>
              <a:t>l’evento</a:t>
            </a:r>
            <a:r>
              <a:rPr lang="en-US" sz="1400" dirty="0" smtClean="0">
                <a:latin typeface="+mn-lt"/>
              </a:rPr>
              <a:t>, </a:t>
            </a:r>
            <a:r>
              <a:rPr lang="en-US" sz="1400" dirty="0" err="1" smtClean="0">
                <a:latin typeface="+mn-lt"/>
              </a:rPr>
              <a:t>anche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 err="1" smtClean="0">
                <a:latin typeface="+mn-lt"/>
              </a:rPr>
              <a:t>detto</a:t>
            </a:r>
            <a:r>
              <a:rPr lang="en-US" sz="1400" dirty="0" smtClean="0">
                <a:latin typeface="+mn-lt"/>
              </a:rPr>
              <a:t> ISR (Interrupt </a:t>
            </a:r>
            <a:r>
              <a:rPr lang="en-US" sz="1400" dirty="0">
                <a:latin typeface="+mn-lt"/>
              </a:rPr>
              <a:t>Service Routine</a:t>
            </a:r>
            <a:r>
              <a:rPr lang="en-US" sz="1400" dirty="0" smtClean="0">
                <a:latin typeface="+mn-lt"/>
              </a:rPr>
              <a:t>) </a:t>
            </a:r>
            <a:endParaRPr lang="en-US" sz="1400" dirty="0">
              <a:latin typeface="+mn-lt"/>
            </a:endParaRPr>
          </a:p>
          <a:p>
            <a:pPr marL="342900" indent="-342900">
              <a:buFont typeface="+mj-lt"/>
              <a:buAutoNum type="alphaLcPeriod"/>
            </a:pPr>
            <a:r>
              <a:rPr lang="en-US" sz="1400" dirty="0" err="1" smtClean="0">
                <a:latin typeface="+mn-lt"/>
              </a:rPr>
              <a:t>Una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 err="1" smtClean="0">
                <a:latin typeface="+mn-lt"/>
              </a:rPr>
              <a:t>volta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 err="1" smtClean="0">
                <a:latin typeface="+mn-lt"/>
              </a:rPr>
              <a:t>che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 err="1" smtClean="0">
                <a:latin typeface="+mn-lt"/>
              </a:rPr>
              <a:t>l’esecuzione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 err="1" smtClean="0">
                <a:latin typeface="+mn-lt"/>
              </a:rPr>
              <a:t>della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 err="1" smtClean="0">
                <a:latin typeface="+mn-lt"/>
              </a:rPr>
              <a:t>gestione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 err="1" smtClean="0">
                <a:latin typeface="+mn-lt"/>
              </a:rPr>
              <a:t>dell’interruzione</a:t>
            </a:r>
            <a:r>
              <a:rPr lang="en-US" sz="1400" dirty="0" smtClean="0">
                <a:latin typeface="+mn-lt"/>
              </a:rPr>
              <a:t> è </a:t>
            </a:r>
            <a:r>
              <a:rPr lang="en-US" sz="1400" dirty="0" err="1" smtClean="0">
                <a:latin typeface="+mn-lt"/>
              </a:rPr>
              <a:t>completata</a:t>
            </a:r>
            <a:r>
              <a:rPr lang="en-US" sz="1400" dirty="0" smtClean="0">
                <a:latin typeface="+mn-lt"/>
              </a:rPr>
              <a:t>, </a:t>
            </a:r>
            <a:r>
              <a:rPr lang="en-US" sz="1400" dirty="0" err="1" smtClean="0">
                <a:latin typeface="+mn-lt"/>
              </a:rPr>
              <a:t>il</a:t>
            </a:r>
            <a:r>
              <a:rPr lang="en-US" sz="1400" dirty="0" smtClean="0">
                <a:latin typeface="+mn-lt"/>
              </a:rPr>
              <a:t> controller </a:t>
            </a:r>
            <a:r>
              <a:rPr lang="en-US" sz="1400" dirty="0" err="1" smtClean="0">
                <a:latin typeface="+mn-lt"/>
              </a:rPr>
              <a:t>ritorna</a:t>
            </a:r>
            <a:r>
              <a:rPr lang="en-US" sz="1400" dirty="0" smtClean="0">
                <a:latin typeface="+mn-lt"/>
              </a:rPr>
              <a:t> al </a:t>
            </a:r>
            <a:r>
              <a:rPr lang="en-US" sz="1400" dirty="0" err="1" smtClean="0">
                <a:latin typeface="+mn-lt"/>
              </a:rPr>
              <a:t>programma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 err="1" smtClean="0">
                <a:latin typeface="+mn-lt"/>
              </a:rPr>
              <a:t>principale</a:t>
            </a:r>
            <a:endParaRPr lang="en-US" sz="1400" dirty="0">
              <a:latin typeface="+mn-lt"/>
            </a:endParaRPr>
          </a:p>
          <a:p>
            <a:pPr marL="342900" indent="-342900">
              <a:buFont typeface="+mj-lt"/>
              <a:buAutoNum type="alphaLcPeriod"/>
            </a:pPr>
            <a:r>
              <a:rPr lang="en-US" sz="1400" dirty="0" err="1" smtClean="0">
                <a:latin typeface="+mn-lt"/>
              </a:rPr>
              <a:t>L’esecuzione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 err="1" smtClean="0">
                <a:latin typeface="+mn-lt"/>
              </a:rPr>
              <a:t>viene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 err="1" smtClean="0">
                <a:latin typeface="+mn-lt"/>
              </a:rPr>
              <a:t>ripresa</a:t>
            </a:r>
            <a:r>
              <a:rPr lang="en-US" sz="1400" dirty="0" smtClean="0">
                <a:latin typeface="+mn-lt"/>
              </a:rPr>
              <a:t> da dove è </a:t>
            </a:r>
            <a:r>
              <a:rPr lang="en-US" sz="1400" dirty="0" err="1" smtClean="0">
                <a:latin typeface="+mn-lt"/>
              </a:rPr>
              <a:t>stata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 err="1" smtClean="0">
                <a:latin typeface="+mn-lt"/>
              </a:rPr>
              <a:t>lasciata</a:t>
            </a:r>
            <a:endParaRPr lang="en-US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49981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Default Design">
  <a:themeElements>
    <a:clrScheme name="3_Default Desig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ADEF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D3F6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efault Design">
      <a:majorFont>
        <a:latin typeface="Trebuchet MS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ADE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D3F6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65230</TotalTime>
  <Words>995</Words>
  <Application>Microsoft Office PowerPoint</Application>
  <PresentationFormat>Presentazione su schermo (4:3)</PresentationFormat>
  <Paragraphs>146</Paragraphs>
  <Slides>14</Slides>
  <Notes>12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14</vt:i4>
      </vt:variant>
    </vt:vector>
  </HeadingPairs>
  <TitlesOfParts>
    <vt:vector size="24" baseType="lpstr">
      <vt:lpstr>ＭＳ Ｐゴシック</vt:lpstr>
      <vt:lpstr>Arial</vt:lpstr>
      <vt:lpstr>Arial Narrow</vt:lpstr>
      <vt:lpstr>Book Antiqua</vt:lpstr>
      <vt:lpstr>Calibri</vt:lpstr>
      <vt:lpstr>Times New Roman</vt:lpstr>
      <vt:lpstr>Trebuchet MS</vt:lpstr>
      <vt:lpstr>Wingdings</vt:lpstr>
      <vt:lpstr>Custom Design</vt:lpstr>
      <vt:lpstr>3_Default Design</vt:lpstr>
      <vt:lpstr>Presentazione standard di PowerPoint</vt:lpstr>
      <vt:lpstr>Scopo e Agenda dell’unità 2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tei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circBalance_nodither_ts500_sine_55deg_6sec</dc:title>
  <dc:creator>Michail Sfakiotakis</dc:creator>
  <cp:lastModifiedBy>Bologna Silvia</cp:lastModifiedBy>
  <cp:revision>1769</cp:revision>
  <cp:lastPrinted>2018-01-26T17:11:53Z</cp:lastPrinted>
  <dcterms:created xsi:type="dcterms:W3CDTF">2010-11-09T19:06:29Z</dcterms:created>
  <dcterms:modified xsi:type="dcterms:W3CDTF">2018-05-30T14:38:45Z</dcterms:modified>
</cp:coreProperties>
</file>