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549" r:id="rId3"/>
    <p:sldId id="537" r:id="rId4"/>
    <p:sldId id="482" r:id="rId5"/>
    <p:sldId id="553" r:id="rId6"/>
    <p:sldId id="560" r:id="rId7"/>
    <p:sldId id="559" r:id="rId8"/>
    <p:sldId id="558" r:id="rId9"/>
    <p:sldId id="557" r:id="rId10"/>
    <p:sldId id="563" r:id="rId11"/>
    <p:sldId id="556" r:id="rId12"/>
    <p:sldId id="562" r:id="rId13"/>
    <p:sldId id="564" r:id="rId14"/>
    <p:sldId id="561" r:id="rId15"/>
    <p:sldId id="565" r:id="rId16"/>
    <p:sldId id="566" r:id="rId17"/>
    <p:sldId id="567" r:id="rId18"/>
    <p:sldId id="55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>
        <p:scale>
          <a:sx n="120" d="100"/>
          <a:sy n="120" d="100"/>
        </p:scale>
        <p:origin x="72" y="-231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6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7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3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3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29/5/2018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29/5/2018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29/5/2018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29/5/2018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29/5/2018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29/5/2018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29/5/2018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29/5/2018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29/5/2018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29/5/2018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29/5/2018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29/5/2018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1</a:t>
            </a:r>
          </a:p>
          <a:p>
            <a:pPr algn="ctr"/>
            <a:r>
              <a:rPr lang="en-US" sz="3600" dirty="0" err="1" smtClean="0">
                <a:solidFill>
                  <a:prstClr val="white"/>
                </a:solidFill>
              </a:rPr>
              <a:t>Programmi</a:t>
            </a:r>
            <a:r>
              <a:rPr lang="en-US" sz="3600" dirty="0" smtClean="0">
                <a:solidFill>
                  <a:prstClr val="white"/>
                </a:solidFill>
              </a:rPr>
              <a:t> base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 smtClean="0"/>
              <a:t>LA FUNZIONE </a:t>
            </a:r>
            <a:r>
              <a:rPr lang="en-GB" sz="1600" u="sng" cap="all" dirty="0" smtClean="0"/>
              <a:t>PINMODE()</a:t>
            </a:r>
            <a:endParaRPr lang="en-GB" sz="1600" u="sng" cap="all" dirty="0" smtClean="0"/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err="1" smtClean="0">
                <a:latin typeface="+mn-lt"/>
              </a:rPr>
              <a:t>Configura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uno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dei</a:t>
            </a:r>
            <a:r>
              <a:rPr lang="en-US" sz="1800" dirty="0" smtClean="0">
                <a:latin typeface="+mn-lt"/>
              </a:rPr>
              <a:t> pin del controller Arduino come un input o output</a:t>
            </a:r>
            <a:endParaRPr lang="en-US" sz="1800" dirty="0" smtClean="0">
              <a:latin typeface="+mn-lt"/>
            </a:endParaRPr>
          </a:p>
          <a:p>
            <a:pPr lvl="3"/>
            <a:endParaRPr lang="en-GB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Di </a:t>
            </a:r>
            <a:r>
              <a:rPr lang="en-US" sz="1800" dirty="0" err="1" smtClean="0">
                <a:latin typeface="+mn-lt"/>
              </a:rPr>
              <a:t>solito</a:t>
            </a:r>
            <a:r>
              <a:rPr lang="en-US" sz="1800" dirty="0" smtClean="0">
                <a:latin typeface="+mn-lt"/>
              </a:rPr>
              <a:t> è </a:t>
            </a:r>
            <a:r>
              <a:rPr lang="en-US" sz="1800" dirty="0" err="1" smtClean="0">
                <a:latin typeface="+mn-lt"/>
              </a:rPr>
              <a:t>all’inizio</a:t>
            </a:r>
            <a:r>
              <a:rPr lang="en-US" sz="1800" dirty="0" smtClean="0">
                <a:latin typeface="+mn-lt"/>
              </a:rPr>
              <a:t> di un </a:t>
            </a:r>
            <a:r>
              <a:rPr lang="en-US" sz="1800" dirty="0" err="1" smtClean="0">
                <a:latin typeface="+mn-lt"/>
              </a:rPr>
              <a:t>programma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ed</a:t>
            </a:r>
            <a:r>
              <a:rPr lang="en-US" sz="1800" dirty="0" smtClean="0">
                <a:latin typeface="+mn-lt"/>
              </a:rPr>
              <a:t> è </a:t>
            </a:r>
            <a:r>
              <a:rPr lang="en-US" sz="1800" dirty="0" err="1" smtClean="0">
                <a:latin typeface="+mn-lt"/>
              </a:rPr>
              <a:t>inclusa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nella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funzione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setup()</a:t>
            </a:r>
            <a:r>
              <a:rPr lang="en-US" sz="1800" dirty="0">
                <a:latin typeface="+mn-lt"/>
              </a:rPr>
              <a:t> </a:t>
            </a:r>
          </a:p>
          <a:p>
            <a:pPr lvl="3"/>
            <a:endParaRPr lang="en-GB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err="1" smtClean="0">
                <a:latin typeface="+mn-lt"/>
              </a:rPr>
              <a:t>Tutti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 pin </a:t>
            </a:r>
            <a:r>
              <a:rPr lang="en-US" sz="1800" dirty="0" err="1" smtClean="0">
                <a:latin typeface="+mn-lt"/>
              </a:rPr>
              <a:t>digitali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sono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configurati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automaticamente</a:t>
            </a:r>
            <a:r>
              <a:rPr lang="en-US" sz="1800" dirty="0" smtClean="0">
                <a:latin typeface="+mn-lt"/>
              </a:rPr>
              <a:t> come input </a:t>
            </a:r>
            <a:r>
              <a:rPr lang="en-US" sz="1800" dirty="0" err="1" smtClean="0">
                <a:latin typeface="+mn-lt"/>
              </a:rPr>
              <a:t>quando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sistema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viene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resettato</a:t>
            </a:r>
            <a:endParaRPr lang="en-GB" sz="1600" cap="al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/>
              <a:t>PROGRAM STATEMENTS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3970747"/>
            <a:ext cx="8292143" cy="14619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Sintassi:</a:t>
            </a:r>
            <a:endParaRPr lang="es-ES" b="1" dirty="0"/>
          </a:p>
          <a:p>
            <a:pPr algn="ctr"/>
            <a:r>
              <a:rPr lang="es-ES" dirty="0" smtClean="0"/>
              <a:t>	</a:t>
            </a:r>
            <a:r>
              <a:rPr lang="en-US" b="1" dirty="0" err="1">
                <a:latin typeface="+mn-lt"/>
              </a:rPr>
              <a:t>pinMode</a:t>
            </a:r>
            <a:r>
              <a:rPr lang="en-US" b="1" dirty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pin,mode</a:t>
            </a:r>
            <a:r>
              <a:rPr lang="en-US" b="1" dirty="0" smtClean="0">
                <a:latin typeface="+mn-lt"/>
              </a:rPr>
              <a:t>);</a:t>
            </a:r>
          </a:p>
          <a:p>
            <a:endParaRPr lang="en-US" dirty="0"/>
          </a:p>
          <a:p>
            <a:r>
              <a:rPr lang="en-US" sz="1600" dirty="0">
                <a:latin typeface="+mn-lt"/>
              </a:rPr>
              <a:t>pin: 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è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numero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dei</a:t>
            </a:r>
            <a:r>
              <a:rPr lang="en-US" sz="1600" dirty="0" smtClean="0">
                <a:latin typeface="+mn-lt"/>
              </a:rPr>
              <a:t> pin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stanno</a:t>
            </a:r>
            <a:r>
              <a:rPr lang="en-US" sz="1600" dirty="0" smtClean="0">
                <a:latin typeface="+mn-lt"/>
              </a:rPr>
              <a:t> per </a:t>
            </a:r>
            <a:r>
              <a:rPr lang="en-US" sz="1600" dirty="0" err="1" smtClean="0">
                <a:latin typeface="+mn-lt"/>
              </a:rPr>
              <a:t>configurare</a:t>
            </a:r>
            <a:r>
              <a:rPr lang="en-US" sz="1600" dirty="0" smtClean="0">
                <a:latin typeface="+mn-lt"/>
              </a:rPr>
              <a:t>; </a:t>
            </a:r>
            <a:r>
              <a:rPr lang="en-US" sz="1600" dirty="0" err="1" smtClean="0">
                <a:latin typeface="+mn-lt"/>
              </a:rPr>
              <a:t>può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essere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tra</a:t>
            </a:r>
            <a:r>
              <a:rPr lang="en-US" sz="1600" dirty="0" smtClean="0">
                <a:latin typeface="+mn-lt"/>
              </a:rPr>
              <a:t> 0 e 13 </a:t>
            </a:r>
            <a:r>
              <a:rPr lang="en-US" sz="1600" dirty="0" err="1" smtClean="0">
                <a:latin typeface="+mn-lt"/>
              </a:rPr>
              <a:t>nella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modalità</a:t>
            </a:r>
            <a:r>
              <a:rPr lang="en-US" sz="1600" dirty="0" smtClean="0">
                <a:latin typeface="+mn-lt"/>
              </a:rPr>
              <a:t> Arduino: 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stabilisce</a:t>
            </a:r>
            <a:r>
              <a:rPr lang="en-US" sz="1600" dirty="0" smtClean="0">
                <a:latin typeface="+mn-lt"/>
              </a:rPr>
              <a:t> se </a:t>
            </a:r>
            <a:r>
              <a:rPr lang="en-US" sz="1600" dirty="0" err="1" smtClean="0">
                <a:latin typeface="+mn-lt"/>
              </a:rPr>
              <a:t>lavora</a:t>
            </a:r>
            <a:r>
              <a:rPr lang="en-US" sz="1600" dirty="0" smtClean="0">
                <a:latin typeface="+mn-lt"/>
              </a:rPr>
              <a:t> come INPUT o OUTPUT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4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 smtClean="0"/>
              <a:t>LA FUNZIONE</a:t>
            </a:r>
            <a:r>
              <a:rPr lang="en-GB" sz="1600" u="sng" cap="all" dirty="0" smtClean="0"/>
              <a:t> </a:t>
            </a:r>
            <a:r>
              <a:rPr lang="en-GB" sz="1600" u="sng" cap="all" dirty="0" err="1" smtClean="0"/>
              <a:t>digitalread</a:t>
            </a:r>
            <a:r>
              <a:rPr lang="en-GB" sz="1600" u="sng" cap="all" dirty="0" smtClean="0"/>
              <a:t>()</a:t>
            </a:r>
            <a:endParaRPr lang="en-GB" sz="1600" u="sng" cap="all" dirty="0" smtClean="0"/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Questa </a:t>
            </a:r>
            <a:r>
              <a:rPr lang="en-US" sz="1800" dirty="0" err="1" smtClean="0">
                <a:latin typeface="+mn-lt"/>
              </a:rPr>
              <a:t>funzione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legge</a:t>
            </a:r>
            <a:r>
              <a:rPr lang="en-US" sz="1800" dirty="0" smtClean="0">
                <a:latin typeface="+mn-lt"/>
              </a:rPr>
              <a:t> e </a:t>
            </a:r>
            <a:r>
              <a:rPr lang="en-US" sz="1800" dirty="0" err="1" smtClean="0">
                <a:latin typeface="+mn-lt"/>
              </a:rPr>
              <a:t>restituisce</a:t>
            </a:r>
            <a:r>
              <a:rPr lang="en-US" sz="1800" dirty="0" smtClean="0">
                <a:latin typeface="+mn-lt"/>
              </a:rPr>
              <a:t> in Sistema </a:t>
            </a:r>
            <a:r>
              <a:rPr lang="en-US" sz="1800" dirty="0" err="1" smtClean="0">
                <a:latin typeface="+mn-lt"/>
              </a:rPr>
              <a:t>logico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binario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(“1” or “0”, “HIGH” </a:t>
            </a:r>
            <a:r>
              <a:rPr lang="en-US" sz="1800" dirty="0" smtClean="0">
                <a:latin typeface="+mn-lt"/>
              </a:rPr>
              <a:t>o </a:t>
            </a:r>
            <a:r>
              <a:rPr lang="en-US" sz="1800" dirty="0">
                <a:latin typeface="+mn-lt"/>
              </a:rPr>
              <a:t>“LOW</a:t>
            </a:r>
            <a:r>
              <a:rPr lang="en-US" sz="1800" dirty="0">
                <a:latin typeface="+mn-lt"/>
              </a:rPr>
              <a:t>”) per </a:t>
            </a:r>
            <a:r>
              <a:rPr lang="en-US" sz="1800" dirty="0" err="1">
                <a:latin typeface="+mn-lt"/>
              </a:rPr>
              <a:t>ciascuno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dei</a:t>
            </a:r>
            <a:r>
              <a:rPr lang="en-US" sz="1800" dirty="0">
                <a:latin typeface="+mn-lt"/>
              </a:rPr>
              <a:t> pin controller di Arduino</a:t>
            </a:r>
            <a:endParaRPr lang="en-GB" sz="1800" dirty="0">
              <a:latin typeface="+mn-lt"/>
            </a:endParaRPr>
          </a:p>
          <a:p>
            <a:pPr lvl="3"/>
            <a:endParaRPr lang="en-GB" sz="1600" cap="al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/>
              <a:t>PROGRAM STATEMENTS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2798185"/>
            <a:ext cx="8657903" cy="12157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Sintassi:</a:t>
            </a:r>
            <a:endParaRPr lang="es-ES" b="1" dirty="0"/>
          </a:p>
          <a:p>
            <a:pPr algn="ctr"/>
            <a:r>
              <a:rPr lang="es-ES" dirty="0" smtClean="0"/>
              <a:t>	</a:t>
            </a:r>
            <a:r>
              <a:rPr lang="en-US" b="1" dirty="0" err="1" smtClean="0">
                <a:latin typeface="+mn-lt"/>
              </a:rPr>
              <a:t>digitalRead</a:t>
            </a:r>
            <a:r>
              <a:rPr lang="en-US" b="1" dirty="0" smtClean="0">
                <a:latin typeface="+mn-lt"/>
              </a:rPr>
              <a:t>(pin);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pin: 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mostra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numero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dei</a:t>
            </a:r>
            <a:r>
              <a:rPr lang="en-US" sz="1600" dirty="0" smtClean="0">
                <a:latin typeface="+mn-lt"/>
              </a:rPr>
              <a:t> pin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vanno</a:t>
            </a:r>
            <a:r>
              <a:rPr lang="en-US" sz="1600" dirty="0" smtClean="0">
                <a:latin typeface="+mn-lt"/>
              </a:rPr>
              <a:t> a </a:t>
            </a:r>
            <a:r>
              <a:rPr lang="en-US" sz="1600" dirty="0" err="1" smtClean="0">
                <a:latin typeface="+mn-lt"/>
              </a:rPr>
              <a:t>leggere</a:t>
            </a:r>
            <a:r>
              <a:rPr lang="en-US" sz="1600" dirty="0" smtClean="0">
                <a:latin typeface="+mn-lt"/>
              </a:rPr>
              <a:t>; </a:t>
            </a:r>
            <a:r>
              <a:rPr lang="en-US" sz="1600" dirty="0" err="1" smtClean="0">
                <a:latin typeface="+mn-lt"/>
              </a:rPr>
              <a:t>può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essere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tra</a:t>
            </a:r>
            <a:r>
              <a:rPr lang="en-US" sz="1600" dirty="0" smtClean="0">
                <a:latin typeface="+mn-lt"/>
              </a:rPr>
              <a:t> 0 e 13 in Arduino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7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 smtClean="0"/>
              <a:t>LA FUNZIONE </a:t>
            </a:r>
            <a:r>
              <a:rPr lang="en-GB" sz="1600" u="sng" cap="all" dirty="0" err="1" smtClean="0"/>
              <a:t>digitalwrite</a:t>
            </a:r>
            <a:r>
              <a:rPr lang="en-GB" sz="1600" u="sng" cap="all" dirty="0" smtClean="0"/>
              <a:t>()</a:t>
            </a:r>
            <a:endParaRPr lang="en-GB" sz="1600" u="sng" cap="all" dirty="0" smtClean="0"/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err="1" smtClean="0">
                <a:latin typeface="+mn-lt"/>
              </a:rPr>
              <a:t>Scrive</a:t>
            </a:r>
            <a:r>
              <a:rPr lang="en-US" sz="1800" dirty="0" smtClean="0">
                <a:latin typeface="+mn-lt"/>
              </a:rPr>
              <a:t> o </a:t>
            </a:r>
            <a:r>
              <a:rPr lang="en-US" sz="1800" dirty="0" err="1" smtClean="0">
                <a:latin typeface="+mn-lt"/>
              </a:rPr>
              <a:t>setta</a:t>
            </a:r>
            <a:r>
              <a:rPr lang="en-US" sz="1800" dirty="0" smtClean="0">
                <a:latin typeface="+mn-lt"/>
              </a:rPr>
              <a:t> un </a:t>
            </a:r>
            <a:r>
              <a:rPr lang="en-US" sz="1800" dirty="0" err="1" smtClean="0">
                <a:latin typeface="+mn-lt"/>
              </a:rPr>
              <a:t>valore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binario</a:t>
            </a:r>
            <a:r>
              <a:rPr lang="en-US" sz="1800" dirty="0" smtClean="0">
                <a:latin typeface="+mn-lt"/>
              </a:rPr>
              <a:t> (“</a:t>
            </a:r>
            <a:r>
              <a:rPr lang="en-US" sz="1800" dirty="0">
                <a:latin typeface="+mn-lt"/>
              </a:rPr>
              <a:t>1” or “0”, “HIGH” </a:t>
            </a:r>
            <a:r>
              <a:rPr lang="en-US" sz="1800" dirty="0" smtClean="0">
                <a:latin typeface="+mn-lt"/>
              </a:rPr>
              <a:t>o </a:t>
            </a:r>
            <a:r>
              <a:rPr lang="en-US" sz="1800" dirty="0">
                <a:latin typeface="+mn-lt"/>
              </a:rPr>
              <a:t>“LOW”) </a:t>
            </a:r>
            <a:r>
              <a:rPr lang="en-US" sz="1800" b="1" dirty="0" err="1">
                <a:latin typeface="+mn-lt"/>
              </a:rPr>
              <a:t>attraverso</a:t>
            </a:r>
            <a:r>
              <a:rPr lang="en-US" sz="1800" b="1" dirty="0">
                <a:latin typeface="+mn-lt"/>
              </a:rPr>
              <a:t> un pin di OUTPUT </a:t>
            </a:r>
            <a:endParaRPr lang="en-GB" sz="1800" b="1" dirty="0">
              <a:latin typeface="+mn-lt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/>
              <a:t>PROGRAM STATEMENTS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2798185"/>
            <a:ext cx="8657903" cy="14619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smtClean="0"/>
              <a:t>Sintassi:</a:t>
            </a:r>
            <a:endParaRPr lang="es-ES" b="1" dirty="0"/>
          </a:p>
          <a:p>
            <a:pPr algn="ctr"/>
            <a:r>
              <a:rPr lang="es-ES" dirty="0" smtClean="0"/>
              <a:t>	</a:t>
            </a:r>
            <a:r>
              <a:rPr lang="en-US" b="1" dirty="0" err="1">
                <a:latin typeface="+mn-lt"/>
              </a:rPr>
              <a:t>digitalWrite</a:t>
            </a:r>
            <a:r>
              <a:rPr lang="en-US" b="1" dirty="0">
                <a:latin typeface="+mn-lt"/>
              </a:rPr>
              <a:t>(pin, value</a:t>
            </a:r>
            <a:r>
              <a:rPr lang="en-US" b="1" dirty="0" smtClean="0">
                <a:latin typeface="+mn-lt"/>
              </a:rPr>
              <a:t>);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pin: </a:t>
            </a:r>
            <a:r>
              <a:rPr lang="en-US" sz="1600" dirty="0" err="1" smtClean="0">
                <a:latin typeface="+mn-lt"/>
              </a:rPr>
              <a:t>questo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mostra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il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numero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dei</a:t>
            </a:r>
            <a:r>
              <a:rPr lang="en-US" sz="1600" dirty="0" smtClean="0">
                <a:latin typeface="+mn-lt"/>
              </a:rPr>
              <a:t> pin </a:t>
            </a:r>
            <a:r>
              <a:rPr lang="en-US" sz="1600" dirty="0" err="1" smtClean="0">
                <a:latin typeface="+mn-lt"/>
              </a:rPr>
              <a:t>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stiamo</a:t>
            </a:r>
            <a:r>
              <a:rPr lang="en-US" sz="1600" dirty="0" smtClean="0">
                <a:latin typeface="+mn-lt"/>
              </a:rPr>
              <a:t> per </a:t>
            </a:r>
            <a:r>
              <a:rPr lang="en-US" sz="1600" dirty="0" err="1" smtClean="0">
                <a:latin typeface="+mn-lt"/>
              </a:rPr>
              <a:t>leggere</a:t>
            </a:r>
            <a:r>
              <a:rPr lang="en-US" sz="1600" dirty="0" smtClean="0">
                <a:latin typeface="+mn-lt"/>
              </a:rPr>
              <a:t>; </a:t>
            </a:r>
            <a:r>
              <a:rPr lang="en-US" sz="1600" dirty="0" err="1" smtClean="0">
                <a:latin typeface="+mn-lt"/>
              </a:rPr>
              <a:t>può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essere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tra</a:t>
            </a:r>
            <a:r>
              <a:rPr lang="en-US" sz="1600" dirty="0" smtClean="0">
                <a:latin typeface="+mn-lt"/>
              </a:rPr>
              <a:t> 0 e 13 in Arduino</a:t>
            </a:r>
            <a:endParaRPr lang="en-US" sz="1600" dirty="0" smtClean="0">
              <a:latin typeface="+mn-lt"/>
            </a:endParaRPr>
          </a:p>
          <a:p>
            <a:r>
              <a:rPr lang="en-GB" sz="1600" dirty="0" err="1" smtClean="0">
                <a:latin typeface="+mn-lt"/>
              </a:rPr>
              <a:t>Valore</a:t>
            </a:r>
            <a:r>
              <a:rPr lang="en-GB" sz="1600" dirty="0">
                <a:latin typeface="+mn-lt"/>
              </a:rPr>
              <a:t>: </a:t>
            </a:r>
            <a:r>
              <a:rPr lang="en-GB" sz="1600" dirty="0" err="1" smtClean="0">
                <a:latin typeface="+mn-lt"/>
              </a:rPr>
              <a:t>indica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il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valore</a:t>
            </a:r>
            <a:r>
              <a:rPr lang="en-GB" sz="1600" dirty="0" smtClean="0">
                <a:latin typeface="+mn-lt"/>
              </a:rPr>
              <a:t> da </a:t>
            </a:r>
            <a:r>
              <a:rPr lang="en-GB" sz="1600" dirty="0" err="1" smtClean="0">
                <a:latin typeface="+mn-lt"/>
              </a:rPr>
              <a:t>settare</a:t>
            </a:r>
            <a:r>
              <a:rPr lang="en-GB" sz="1600" dirty="0" smtClean="0">
                <a:latin typeface="+mn-lt"/>
              </a:rPr>
              <a:t> (“</a:t>
            </a:r>
            <a:r>
              <a:rPr lang="en-GB" sz="1600" dirty="0">
                <a:latin typeface="+mn-lt"/>
              </a:rPr>
              <a:t>1” or “0”, “HIGH” </a:t>
            </a:r>
            <a:r>
              <a:rPr lang="en-GB" sz="1600" dirty="0" smtClean="0">
                <a:latin typeface="+mn-lt"/>
              </a:rPr>
              <a:t>o </a:t>
            </a:r>
            <a:r>
              <a:rPr lang="en-GB" sz="1600" dirty="0">
                <a:latin typeface="+mn-lt"/>
              </a:rPr>
              <a:t>“LOW</a:t>
            </a:r>
            <a:r>
              <a:rPr lang="en-GB" sz="1600" dirty="0" smtClean="0">
                <a:latin typeface="+mn-lt"/>
              </a:rPr>
              <a:t>”).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 smtClean="0"/>
              <a:t>L’OPERATORE</a:t>
            </a:r>
            <a:r>
              <a:rPr lang="en-GB" sz="1600" u="sng" cap="all" dirty="0" smtClean="0"/>
              <a:t> </a:t>
            </a:r>
            <a:r>
              <a:rPr lang="en-GB" sz="1600" u="sng" cap="all" dirty="0" smtClean="0"/>
              <a:t>not </a:t>
            </a:r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err="1" smtClean="0">
                <a:latin typeface="+mn-lt"/>
              </a:rPr>
              <a:t>Questo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operatore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esprime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una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negazione</a:t>
            </a:r>
            <a:r>
              <a:rPr lang="en-US" sz="1800" b="1" dirty="0" smtClean="0">
                <a:latin typeface="+mn-lt"/>
              </a:rPr>
              <a:t> (NOT) </a:t>
            </a:r>
            <a:r>
              <a:rPr lang="en-US" sz="1800" dirty="0" err="1" smtClean="0">
                <a:latin typeface="+mn-lt"/>
              </a:rPr>
              <a:t>ed</a:t>
            </a:r>
            <a:r>
              <a:rPr lang="en-US" sz="1800" dirty="0" smtClean="0">
                <a:latin typeface="+mn-lt"/>
              </a:rPr>
              <a:t> è </a:t>
            </a:r>
            <a:r>
              <a:rPr lang="en-US" sz="1800" dirty="0" err="1" smtClean="0">
                <a:latin typeface="+mn-lt"/>
              </a:rPr>
              <a:t>rappresentato</a:t>
            </a:r>
            <a:r>
              <a:rPr lang="en-US" sz="1800" dirty="0" smtClean="0">
                <a:latin typeface="+mn-lt"/>
              </a:rPr>
              <a:t> da un </a:t>
            </a:r>
            <a:r>
              <a:rPr lang="en-US" sz="1800" b="1" dirty="0" err="1" smtClean="0">
                <a:latin typeface="+mn-lt"/>
              </a:rPr>
              <a:t>punto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esclamativo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(!)</a:t>
            </a:r>
            <a:endParaRPr lang="en-US" sz="1800" b="1" dirty="0" smtClean="0">
              <a:latin typeface="+mn-lt"/>
            </a:endParaRPr>
          </a:p>
          <a:p>
            <a:pPr lvl="3"/>
            <a:endParaRPr lang="en-GB" sz="18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OPERATORI LOGICI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610419" y="2468519"/>
            <a:ext cx="5720520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Esempio: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 !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(12);</a:t>
            </a:r>
            <a:endParaRPr lang="es-ES" dirty="0">
              <a:latin typeface="+mn-lt"/>
            </a:endParaRPr>
          </a:p>
          <a:p>
            <a:endParaRPr lang="es-ES" dirty="0"/>
          </a:p>
          <a:p>
            <a:pPr algn="ctr"/>
            <a:r>
              <a:rPr lang="es-ES" dirty="0" smtClean="0">
                <a:latin typeface="+mn-lt"/>
              </a:rPr>
              <a:t>Value </a:t>
            </a:r>
            <a:r>
              <a:rPr lang="es-ES" dirty="0" smtClean="0">
                <a:latin typeface="+mn-lt"/>
              </a:rPr>
              <a:t>equivale al livello 1 se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pin12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è a livello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0</a:t>
            </a:r>
            <a:endParaRPr lang="es-ES" dirty="0" smtClean="0"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es-ES" dirty="0">
                <a:latin typeface="+mn-lt"/>
              </a:rPr>
              <a:t>Value </a:t>
            </a:r>
            <a:r>
              <a:rPr lang="es-ES" dirty="0" smtClean="0">
                <a:latin typeface="+mn-lt"/>
              </a:rPr>
              <a:t>equivale a livello 0 se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pin12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è a livello 1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97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OPERATORI LOGICI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Esempio: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(4) &amp;&amp;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(8) &amp;&amp;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</a:t>
            </a:r>
            <a:r>
              <a:rPr lang="en-GB" b="1" dirty="0" smtClean="0">
                <a:latin typeface="+mn-lt"/>
              </a:rPr>
              <a:t>);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>
                <a:latin typeface="+mn-lt"/>
              </a:rPr>
              <a:t>Value </a:t>
            </a:r>
            <a:r>
              <a:rPr lang="es-ES" dirty="0" smtClean="0">
                <a:latin typeface="+mn-lt"/>
              </a:rPr>
              <a:t>equivale al livello 1 se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pins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4,8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e 12 sono al livello 1</a:t>
            </a:r>
            <a:endParaRPr lang="es-ES" dirty="0" smtClean="0"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es-ES" dirty="0" smtClean="0">
                <a:latin typeface="+mn-lt"/>
              </a:rPr>
              <a:t>Value </a:t>
            </a:r>
            <a:r>
              <a:rPr lang="es-ES" dirty="0" smtClean="0">
                <a:latin typeface="+mn-lt"/>
              </a:rPr>
              <a:t>equivale al livello 0 se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pin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4,8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o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12 </a:t>
            </a:r>
            <a:r>
              <a:rPr lang="en-US" dirty="0" err="1" smtClean="0">
                <a:latin typeface="+mn-lt"/>
                <a:sym typeface="Wingdings" panose="05000000000000000000" pitchFamily="2" charset="2"/>
              </a:rPr>
              <a:t>sono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 al </a:t>
            </a:r>
            <a:r>
              <a:rPr lang="en-US" dirty="0" err="1" smtClean="0">
                <a:latin typeface="+mn-lt"/>
                <a:sym typeface="Wingdings" panose="05000000000000000000" pitchFamily="2" charset="2"/>
              </a:rPr>
              <a:t>livello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 0</a:t>
            </a:r>
            <a:endParaRPr lang="en-US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7247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cap="all" dirty="0" smtClean="0"/>
              <a:t>L’OPERATORE </a:t>
            </a:r>
            <a:r>
              <a:rPr lang="en-US" sz="1600" u="sng" cap="all" dirty="0" smtClean="0"/>
              <a:t>AND</a:t>
            </a:r>
            <a:endParaRPr lang="en-US" sz="1600" u="sng" cap="all" dirty="0"/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Questa </a:t>
            </a:r>
            <a:r>
              <a:rPr lang="en-US" sz="1800" dirty="0" err="1" smtClean="0">
                <a:latin typeface="+mn-lt"/>
              </a:rPr>
              <a:t>operazione</a:t>
            </a:r>
            <a:r>
              <a:rPr lang="en-US" sz="1800" dirty="0" smtClean="0">
                <a:latin typeface="+mn-lt"/>
              </a:rPr>
              <a:t> genera un </a:t>
            </a:r>
            <a:r>
              <a:rPr lang="en-US" sz="1800" dirty="0" err="1" smtClean="0">
                <a:latin typeface="+mn-lt"/>
              </a:rPr>
              <a:t>livello</a:t>
            </a:r>
            <a:r>
              <a:rPr lang="en-US" sz="1800" dirty="0" smtClean="0">
                <a:latin typeface="+mn-lt"/>
              </a:rPr>
              <a:t> “</a:t>
            </a:r>
            <a:r>
              <a:rPr lang="en-US" sz="1800" dirty="0">
                <a:latin typeface="+mn-lt"/>
              </a:rPr>
              <a:t>1”, </a:t>
            </a:r>
            <a:r>
              <a:rPr lang="en-US" sz="1800" dirty="0" err="1" smtClean="0">
                <a:latin typeface="+mn-lt"/>
              </a:rPr>
              <a:t>anche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conosciuto</a:t>
            </a:r>
            <a:r>
              <a:rPr lang="en-US" sz="1800" dirty="0" smtClean="0">
                <a:latin typeface="+mn-lt"/>
              </a:rPr>
              <a:t> come “true</a:t>
            </a:r>
            <a:r>
              <a:rPr lang="en-US" sz="1800" dirty="0">
                <a:latin typeface="+mn-lt"/>
              </a:rPr>
              <a:t>”, </a:t>
            </a:r>
            <a:r>
              <a:rPr lang="en-US" sz="1800" b="1" dirty="0" err="1" smtClean="0">
                <a:latin typeface="+mn-lt"/>
              </a:rPr>
              <a:t>quando</a:t>
            </a:r>
            <a:r>
              <a:rPr lang="en-US" sz="1800" b="1" dirty="0" smtClean="0">
                <a:latin typeface="+mn-lt"/>
              </a:rPr>
              <a:t> TUTTI </a:t>
            </a:r>
            <a:r>
              <a:rPr lang="en-US" sz="1800" b="1" dirty="0" err="1" smtClean="0">
                <a:latin typeface="+mn-lt"/>
              </a:rPr>
              <a:t>gli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elementi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vengono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riferiti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uno</a:t>
            </a:r>
            <a:r>
              <a:rPr lang="en-US" sz="1800" dirty="0" smtClean="0">
                <a:latin typeface="+mn-lt"/>
              </a:rPr>
              <a:t> con </a:t>
            </a:r>
            <a:r>
              <a:rPr lang="en-US" sz="1800" dirty="0" err="1" smtClean="0">
                <a:latin typeface="+mn-lt"/>
              </a:rPr>
              <a:t>l’altro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sono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anche</a:t>
            </a:r>
            <a:r>
              <a:rPr lang="en-US" sz="1800" dirty="0" smtClean="0">
                <a:latin typeface="+mn-lt"/>
              </a:rPr>
              <a:t> al </a:t>
            </a:r>
            <a:r>
              <a:rPr lang="en-US" sz="1800" dirty="0" err="1" smtClean="0">
                <a:latin typeface="+mn-lt"/>
              </a:rPr>
              <a:t>livello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“1</a:t>
            </a:r>
            <a:r>
              <a:rPr lang="en-US" sz="1800" b="1" dirty="0" smtClean="0">
                <a:latin typeface="+mn-lt"/>
              </a:rPr>
              <a:t>”</a:t>
            </a:r>
          </a:p>
          <a:p>
            <a:pPr lvl="3"/>
            <a:endParaRPr lang="en-U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È </a:t>
            </a:r>
            <a:r>
              <a:rPr lang="en-GB" sz="1800" dirty="0" err="1" smtClean="0">
                <a:latin typeface="+mn-lt"/>
              </a:rPr>
              <a:t>rappresentato</a:t>
            </a:r>
            <a:r>
              <a:rPr lang="en-GB" sz="1800" dirty="0" smtClean="0">
                <a:latin typeface="+mn-lt"/>
              </a:rPr>
              <a:t> da </a:t>
            </a:r>
            <a:r>
              <a:rPr lang="en-GB" sz="1800" dirty="0" err="1" smtClean="0">
                <a:latin typeface="+mn-lt"/>
              </a:rPr>
              <a:t>questi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simboli</a:t>
            </a:r>
            <a:r>
              <a:rPr lang="en-GB" sz="1800" dirty="0" smtClean="0">
                <a:latin typeface="+mn-lt"/>
              </a:rPr>
              <a:t>: “</a:t>
            </a:r>
            <a:r>
              <a:rPr lang="en-GB" sz="1800" b="1" dirty="0" smtClean="0">
                <a:latin typeface="+mn-lt"/>
              </a:rPr>
              <a:t>&amp;&amp;</a:t>
            </a:r>
            <a:r>
              <a:rPr lang="en-GB" sz="1800" dirty="0" smtClean="0">
                <a:latin typeface="+mn-lt"/>
              </a:rPr>
              <a:t>”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8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OPERATORI LOGICI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Esempio: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(4) ||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(8) ||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</a:t>
            </a:r>
            <a:r>
              <a:rPr lang="en-GB" b="1" dirty="0" smtClean="0">
                <a:latin typeface="+mn-lt"/>
              </a:rPr>
              <a:t>);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>
                <a:latin typeface="+mn-lt"/>
              </a:rPr>
              <a:t>Value </a:t>
            </a:r>
            <a:r>
              <a:rPr lang="es-ES" dirty="0" smtClean="0">
                <a:latin typeface="+mn-lt"/>
              </a:rPr>
              <a:t>equivale al livello 1 se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pin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4,8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o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12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sono al livello 1</a:t>
            </a:r>
            <a:endParaRPr lang="es-ES" dirty="0" smtClean="0"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es-ES" dirty="0" smtClean="0">
                <a:latin typeface="+mn-lt"/>
              </a:rPr>
              <a:t>Value </a:t>
            </a:r>
            <a:r>
              <a:rPr lang="es-ES" dirty="0" smtClean="0">
                <a:latin typeface="+mn-lt"/>
              </a:rPr>
              <a:t>equivale al livello </a:t>
            </a:r>
            <a:r>
              <a:rPr lang="es-ES" dirty="0" smtClean="0">
                <a:latin typeface="+mn-lt"/>
              </a:rPr>
              <a:t>0 </a:t>
            </a:r>
            <a:r>
              <a:rPr lang="es-ES" dirty="0" smtClean="0">
                <a:latin typeface="+mn-lt"/>
              </a:rPr>
              <a:t>se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pin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4,8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e 12 </a:t>
            </a:r>
            <a:r>
              <a:rPr lang="en-US" dirty="0" err="1" smtClean="0">
                <a:latin typeface="+mn-lt"/>
                <a:sym typeface="Wingdings" panose="05000000000000000000" pitchFamily="2" charset="2"/>
              </a:rPr>
              <a:t>sono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 al </a:t>
            </a:r>
            <a:r>
              <a:rPr lang="en-US" dirty="0" err="1" smtClean="0">
                <a:latin typeface="+mn-lt"/>
                <a:sym typeface="Wingdings" panose="05000000000000000000" pitchFamily="2" charset="2"/>
              </a:rPr>
              <a:t>livello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 0</a:t>
            </a:r>
            <a:endParaRPr lang="en-US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7247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cap="all" dirty="0" smtClean="0"/>
              <a:t>L’OPERATORE</a:t>
            </a:r>
            <a:r>
              <a:rPr lang="en-US" sz="1600" u="sng" cap="all" dirty="0" smtClean="0"/>
              <a:t> or</a:t>
            </a:r>
            <a:endParaRPr lang="en-US" sz="1600" u="sng" cap="all" dirty="0"/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Questa </a:t>
            </a:r>
            <a:r>
              <a:rPr lang="en-US" sz="1800" dirty="0" err="1" smtClean="0">
                <a:latin typeface="+mn-lt"/>
              </a:rPr>
              <a:t>operazione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si</a:t>
            </a:r>
            <a:r>
              <a:rPr lang="en-US" sz="1800" dirty="0" smtClean="0">
                <a:latin typeface="+mn-lt"/>
              </a:rPr>
              <a:t> genera al </a:t>
            </a:r>
            <a:r>
              <a:rPr lang="en-US" sz="1800" dirty="0" err="1" smtClean="0">
                <a:latin typeface="+mn-lt"/>
              </a:rPr>
              <a:t>livello</a:t>
            </a:r>
            <a:r>
              <a:rPr lang="en-US" sz="1800" dirty="0" smtClean="0">
                <a:latin typeface="+mn-lt"/>
              </a:rPr>
              <a:t> “1“, </a:t>
            </a:r>
            <a:r>
              <a:rPr lang="en-US" sz="1800" dirty="0" err="1" smtClean="0">
                <a:latin typeface="+mn-lt"/>
              </a:rPr>
              <a:t>conosciuto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anche</a:t>
            </a:r>
            <a:r>
              <a:rPr lang="en-US" sz="1800" dirty="0" smtClean="0">
                <a:latin typeface="+mn-lt"/>
              </a:rPr>
              <a:t> come “true”, </a:t>
            </a:r>
            <a:r>
              <a:rPr lang="en-US" sz="1800" dirty="0" err="1" smtClean="0">
                <a:latin typeface="+mn-lt"/>
              </a:rPr>
              <a:t>quando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TUTTI </a:t>
            </a:r>
            <a:r>
              <a:rPr lang="en-US" sz="1800" dirty="0" err="1" smtClean="0">
                <a:latin typeface="+mn-lt"/>
              </a:rPr>
              <a:t>gli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elementi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sono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collegati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tra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loro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sono</a:t>
            </a:r>
            <a:r>
              <a:rPr lang="en-US" sz="1800" dirty="0" smtClean="0">
                <a:latin typeface="+mn-lt"/>
              </a:rPr>
              <a:t> al </a:t>
            </a:r>
            <a:r>
              <a:rPr lang="en-US" sz="1800" dirty="0" err="1" smtClean="0">
                <a:latin typeface="+mn-lt"/>
              </a:rPr>
              <a:t>livello</a:t>
            </a:r>
            <a:r>
              <a:rPr lang="en-US" sz="1800" b="1" dirty="0" smtClean="0">
                <a:latin typeface="+mn-lt"/>
              </a:rPr>
              <a:t> “</a:t>
            </a:r>
            <a:r>
              <a:rPr lang="en-US" sz="1800" b="1" dirty="0">
                <a:latin typeface="+mn-lt"/>
              </a:rPr>
              <a:t>1</a:t>
            </a:r>
            <a:r>
              <a:rPr lang="en-US" sz="1800" b="1" dirty="0" smtClean="0">
                <a:latin typeface="+mn-lt"/>
              </a:rPr>
              <a:t>”</a:t>
            </a:r>
          </a:p>
          <a:p>
            <a:pPr lvl="3"/>
            <a:endParaRPr lang="en-U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È </a:t>
            </a:r>
            <a:r>
              <a:rPr lang="en-GB" sz="1800" dirty="0" err="1" smtClean="0">
                <a:latin typeface="+mn-lt"/>
              </a:rPr>
              <a:t>rappresentato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dai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seguenti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simboli</a:t>
            </a:r>
            <a:r>
              <a:rPr lang="en-GB" sz="1800" dirty="0" smtClean="0">
                <a:latin typeface="+mn-lt"/>
              </a:rPr>
              <a:t>: </a:t>
            </a:r>
            <a:r>
              <a:rPr lang="en-GB" sz="1800" dirty="0" smtClean="0">
                <a:latin typeface="+mn-lt"/>
              </a:rPr>
              <a:t>“</a:t>
            </a:r>
            <a:r>
              <a:rPr lang="en-GB" sz="1800" b="1" dirty="0" smtClean="0">
                <a:latin typeface="+mn-lt"/>
              </a:rPr>
              <a:t>||</a:t>
            </a:r>
            <a:r>
              <a:rPr lang="en-GB" sz="1800" dirty="0" smtClean="0">
                <a:latin typeface="+mn-lt"/>
              </a:rPr>
              <a:t>”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2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OPERATORI LOGICI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24314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Esempio:</a:t>
            </a:r>
            <a:endParaRPr lang="es-ES" dirty="0" smtClean="0"/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 (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(8) &amp;&amp; !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(12)) ||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(4</a:t>
            </a:r>
            <a:r>
              <a:rPr lang="en-GB" b="1" dirty="0" smtClean="0">
                <a:latin typeface="+mn-lt"/>
              </a:rPr>
              <a:t>));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>
                <a:latin typeface="+mn-lt"/>
              </a:rPr>
              <a:t>Value </a:t>
            </a:r>
            <a:r>
              <a:rPr lang="es-ES" dirty="0" smtClean="0">
                <a:latin typeface="+mn-lt"/>
              </a:rPr>
              <a:t>equivale al livello 1 se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pin 8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è al livello 1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and pin 12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è al livello 0 o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pin 4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è al livello 1</a:t>
            </a:r>
            <a:endParaRPr lang="es-ES" dirty="0" smtClean="0">
              <a:latin typeface="+mn-lt"/>
              <a:sym typeface="Wingdings" panose="05000000000000000000" pitchFamily="2" charset="2"/>
            </a:endParaRPr>
          </a:p>
          <a:p>
            <a:pPr algn="ctr"/>
            <a:r>
              <a:rPr lang="es-ES" dirty="0" smtClean="0">
                <a:latin typeface="+mn-lt"/>
              </a:rPr>
              <a:t>Value </a:t>
            </a:r>
            <a:r>
              <a:rPr lang="es-ES" dirty="0" smtClean="0">
                <a:latin typeface="+mn-lt"/>
              </a:rPr>
              <a:t>equivale al livello 0 se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 8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è al </a:t>
            </a:r>
            <a:r>
              <a:rPr lang="en-US" dirty="0" err="1" smtClean="0">
                <a:latin typeface="+mn-lt"/>
                <a:sym typeface="Wingdings" panose="05000000000000000000" pitchFamily="2" charset="2"/>
              </a:rPr>
              <a:t>livello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 0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or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 12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è al </a:t>
            </a:r>
            <a:r>
              <a:rPr lang="en-US" dirty="0" err="1" smtClean="0">
                <a:latin typeface="+mn-lt"/>
                <a:sym typeface="Wingdings" panose="05000000000000000000" pitchFamily="2" charset="2"/>
              </a:rPr>
              <a:t>livello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 1 e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 4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è al </a:t>
            </a:r>
            <a:r>
              <a:rPr lang="en-US" dirty="0" err="1" smtClean="0">
                <a:latin typeface="+mn-lt"/>
                <a:sym typeface="Wingdings" panose="05000000000000000000" pitchFamily="2" charset="2"/>
              </a:rPr>
              <a:t>livello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 0</a:t>
            </a:r>
            <a:endParaRPr lang="en-US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7247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cap="all" dirty="0" smtClean="0"/>
              <a:t>OPERATORI ASSOCIATI</a:t>
            </a:r>
            <a:endParaRPr lang="en-US" sz="1600" u="sng" cap="all" dirty="0"/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err="1" smtClean="0">
                <a:latin typeface="+mn-lt"/>
              </a:rPr>
              <a:t>Puoi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combinare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ovviamente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diversi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operatori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logici</a:t>
            </a:r>
            <a:r>
              <a:rPr lang="en-US" sz="1800" dirty="0" smtClean="0">
                <a:latin typeface="+mn-lt"/>
              </a:rPr>
              <a:t>  </a:t>
            </a:r>
            <a:r>
              <a:rPr lang="en-US" sz="1800" dirty="0" err="1" smtClean="0">
                <a:latin typeface="+mn-lt"/>
              </a:rPr>
              <a:t>nella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stessa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funzione</a:t>
            </a:r>
            <a:endParaRPr lang="en-US" sz="1800" dirty="0" smtClean="0">
              <a:latin typeface="+mn-lt"/>
            </a:endParaRPr>
          </a:p>
          <a:p>
            <a:pPr lvl="3"/>
            <a:endParaRPr lang="en-U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err="1" smtClean="0">
                <a:latin typeface="+mn-lt"/>
              </a:rPr>
              <a:t>Vanno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usate</a:t>
            </a:r>
            <a:r>
              <a:rPr lang="en-US" sz="1800" dirty="0" smtClean="0">
                <a:latin typeface="+mn-lt"/>
              </a:rPr>
              <a:t> le </a:t>
            </a:r>
            <a:r>
              <a:rPr lang="en-US" sz="1800" dirty="0" err="1" smtClean="0">
                <a:latin typeface="+mn-lt"/>
              </a:rPr>
              <a:t>parentesi</a:t>
            </a:r>
            <a:r>
              <a:rPr lang="en-US" sz="1800" dirty="0" smtClean="0">
                <a:latin typeface="+mn-lt"/>
              </a:rPr>
              <a:t> per </a:t>
            </a:r>
            <a:r>
              <a:rPr lang="en-US" sz="1800" dirty="0" err="1" smtClean="0">
                <a:latin typeface="+mn-lt"/>
              </a:rPr>
              <a:t>stabilire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l’ordine</a:t>
            </a:r>
            <a:r>
              <a:rPr lang="en-US" sz="1800" dirty="0" smtClean="0">
                <a:latin typeface="+mn-lt"/>
              </a:rPr>
              <a:t> per </a:t>
            </a:r>
            <a:r>
              <a:rPr lang="en-US" sz="1800" dirty="0" err="1" smtClean="0">
                <a:latin typeface="+mn-lt"/>
              </a:rPr>
              <a:t>essere</a:t>
            </a:r>
            <a:r>
              <a:rPr lang="en-US" sz="1800" dirty="0" smtClean="0">
                <a:latin typeface="+mn-lt"/>
              </a:rPr>
              <a:t> considerate e </a:t>
            </a:r>
            <a:r>
              <a:rPr lang="en-US" sz="1800" dirty="0" err="1" smtClean="0">
                <a:latin typeface="+mn-lt"/>
              </a:rPr>
              <a:t>calcolate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7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</a:rPr>
              <a:t>Unità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1: </a:t>
            </a:r>
            <a:r>
              <a:rPr lang="en-US" sz="3600" b="1" dirty="0" err="1" smtClean="0">
                <a:solidFill>
                  <a:prstClr val="white"/>
                </a:solidFill>
              </a:rPr>
              <a:t>Programmi</a:t>
            </a:r>
            <a:r>
              <a:rPr lang="en-US" sz="3600" b="1" dirty="0" smtClean="0">
                <a:solidFill>
                  <a:prstClr val="white"/>
                </a:solidFill>
              </a:rPr>
              <a:t> base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Grazie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Scopo</a:t>
            </a:r>
            <a:r>
              <a:rPr lang="en-US" sz="3600" dirty="0" smtClean="0"/>
              <a:t> e agenda </a:t>
            </a:r>
            <a:r>
              <a:rPr lang="en-US" sz="3600" dirty="0" err="1" smtClean="0"/>
              <a:t>dell’Unità</a:t>
            </a:r>
            <a:r>
              <a:rPr lang="en-US" sz="3600" dirty="0" smtClean="0"/>
              <a:t> 1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programmi</a:t>
            </a:r>
            <a:r>
              <a:rPr lang="en-US" dirty="0" smtClean="0"/>
              <a:t> di base per </a:t>
            </a:r>
            <a:r>
              <a:rPr lang="en-US" dirty="0" err="1" smtClean="0"/>
              <a:t>poter</a:t>
            </a:r>
            <a:r>
              <a:rPr lang="en-US" dirty="0" smtClean="0"/>
              <a:t> </a:t>
            </a:r>
            <a:r>
              <a:rPr lang="en-US" dirty="0" err="1" smtClean="0"/>
              <a:t>lavorare</a:t>
            </a:r>
            <a:r>
              <a:rPr lang="en-US" dirty="0" smtClean="0"/>
              <a:t> </a:t>
            </a:r>
            <a:r>
              <a:rPr lang="en-US" dirty="0" err="1" smtClean="0"/>
              <a:t>velocemente</a:t>
            </a:r>
            <a:r>
              <a:rPr lang="en-US" dirty="0" smtClean="0"/>
              <a:t> e </a:t>
            </a:r>
            <a:r>
              <a:rPr lang="en-US" dirty="0" err="1" smtClean="0"/>
              <a:t>facilmente</a:t>
            </a:r>
            <a:r>
              <a:rPr lang="en-US" dirty="0" smtClean="0"/>
              <a:t>  con input e output </a:t>
            </a:r>
            <a:r>
              <a:rPr lang="en-US" dirty="0" err="1" smtClean="0"/>
              <a:t>digitali</a:t>
            </a:r>
            <a:r>
              <a:rPr lang="en-US" dirty="0" smtClean="0"/>
              <a:t> (I/O)</a:t>
            </a:r>
            <a:r>
              <a:rPr lang="en-US" dirty="0" smtClean="0"/>
              <a:t>. </a:t>
            </a:r>
            <a:r>
              <a:rPr lang="en-US" dirty="0" err="1" smtClean="0"/>
              <a:t>Daremo</a:t>
            </a:r>
            <a:r>
              <a:rPr lang="en-US" dirty="0" smtClean="0"/>
              <a:t> </a:t>
            </a:r>
            <a:r>
              <a:rPr lang="en-US" dirty="0" err="1" smtClean="0"/>
              <a:t>un’occhiata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istruzioni</a:t>
            </a:r>
            <a:r>
              <a:rPr lang="en-US" dirty="0" smtClean="0"/>
              <a:t> di base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servono</a:t>
            </a:r>
            <a:r>
              <a:rPr lang="en-US" dirty="0" smtClean="0"/>
              <a:t> per </a:t>
            </a:r>
            <a:r>
              <a:rPr lang="en-US" dirty="0" err="1" smtClean="0"/>
              <a:t>usare</a:t>
            </a:r>
            <a:r>
              <a:rPr lang="en-US" dirty="0" smtClean="0"/>
              <a:t> input e output </a:t>
            </a:r>
            <a:r>
              <a:rPr lang="en-US" dirty="0" err="1" smtClean="0"/>
              <a:t>digitali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3438114"/>
            <a:ext cx="8229600" cy="293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Spiega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cos’è</a:t>
            </a:r>
            <a:r>
              <a:rPr lang="en-US" sz="1800" dirty="0" smtClean="0"/>
              <a:t> un </a:t>
            </a:r>
            <a:r>
              <a:rPr lang="en-US" sz="1800" dirty="0" err="1" smtClean="0"/>
              <a:t>programma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</a:t>
            </a:r>
            <a:r>
              <a:rPr lang="en-US" sz="1800" dirty="0" smtClean="0"/>
              <a:t> le </a:t>
            </a:r>
            <a:r>
              <a:rPr lang="en-US" sz="1800" dirty="0" err="1" smtClean="0"/>
              <a:t>istruzioni</a:t>
            </a:r>
            <a:r>
              <a:rPr lang="en-US" sz="1800" dirty="0" smtClean="0"/>
              <a:t> del </a:t>
            </a:r>
            <a:r>
              <a:rPr lang="en-US" sz="1800" dirty="0" err="1" smtClean="0"/>
              <a:t>programma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Operatori</a:t>
            </a:r>
            <a:r>
              <a:rPr lang="en-US" sz="1800" dirty="0" smtClean="0"/>
              <a:t> </a:t>
            </a:r>
            <a:r>
              <a:rPr lang="en-US" sz="1800" dirty="0" err="1" smtClean="0"/>
              <a:t>logici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10000" y="830883"/>
            <a:ext cx="261481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029047" y="2388363"/>
            <a:ext cx="2776722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Agenda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presentazione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CHE COS’E’ UN PROGRAMMA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278" y="866659"/>
            <a:ext cx="6410175" cy="54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4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  <a:cs typeface="Arial" panose="020B0604020202020204" pitchFamily="34" charset="0"/>
              </a:rPr>
              <a:t>SEZIONE DI COMMENTO</a:t>
            </a:r>
            <a:endParaRPr lang="en-US" sz="1800" u="sng" dirty="0" smtClean="0">
              <a:latin typeface="+mn-lt"/>
              <a:cs typeface="Arial" panose="020B0604020202020204" pitchFamily="34" charset="0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err="1" smtClean="0">
                <a:latin typeface="+mn-lt"/>
              </a:rPr>
              <a:t>Tutti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programmi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dovrebbero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cominciare</a:t>
            </a:r>
            <a:r>
              <a:rPr lang="en-GB" sz="1800" dirty="0" smtClean="0">
                <a:latin typeface="+mn-lt"/>
              </a:rPr>
              <a:t> da </a:t>
            </a:r>
            <a:r>
              <a:rPr lang="en-GB" sz="1800" dirty="0" err="1" smtClean="0">
                <a:latin typeface="+mn-lt"/>
              </a:rPr>
              <a:t>informazioni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certe</a:t>
            </a:r>
            <a:endParaRPr lang="en-GB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Questa </a:t>
            </a:r>
            <a:r>
              <a:rPr lang="en-GB" sz="1800" dirty="0" err="1" smtClean="0">
                <a:latin typeface="+mn-lt"/>
              </a:rPr>
              <a:t>informazione</a:t>
            </a:r>
            <a:r>
              <a:rPr lang="en-GB" sz="1800" dirty="0" smtClean="0">
                <a:latin typeface="+mn-lt"/>
              </a:rPr>
              <a:t> è </a:t>
            </a:r>
            <a:r>
              <a:rPr lang="en-GB" sz="1800" dirty="0" err="1" smtClean="0">
                <a:latin typeface="+mn-lt"/>
              </a:rPr>
              <a:t>chiamata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i="1" dirty="0">
                <a:latin typeface="+mn-lt"/>
              </a:rPr>
              <a:t>“Header Comments”</a:t>
            </a:r>
            <a:endParaRPr lang="en-GB" sz="1800" i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Si </a:t>
            </a:r>
            <a:r>
              <a:rPr lang="en-GB" sz="1800" dirty="0" err="1" smtClean="0">
                <a:latin typeface="+mn-lt"/>
              </a:rPr>
              <a:t>possono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includere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commenti</a:t>
            </a:r>
            <a:r>
              <a:rPr lang="en-GB" sz="1800" dirty="0" smtClean="0">
                <a:latin typeface="+mn-lt"/>
              </a:rPr>
              <a:t> a </a:t>
            </a:r>
            <a:r>
              <a:rPr lang="en-GB" sz="1800" dirty="0" err="1" smtClean="0">
                <a:latin typeface="+mn-lt"/>
              </a:rPr>
              <a:t>piacere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tanto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lunghi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quanto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sono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compresi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tra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simboli</a:t>
            </a:r>
            <a:r>
              <a:rPr lang="en-GB" sz="1800" dirty="0" smtClean="0">
                <a:latin typeface="+mn-lt"/>
              </a:rPr>
              <a:t> “/*” e </a:t>
            </a:r>
            <a:r>
              <a:rPr lang="en-GB" sz="1800" dirty="0">
                <a:latin typeface="+mn-lt"/>
              </a:rPr>
              <a:t>“*/”</a:t>
            </a:r>
            <a:endParaRPr lang="en-GB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COME SI PRESENTA UN PROGRAMMA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113410" y="3915819"/>
            <a:ext cx="6917180" cy="2039264"/>
            <a:chOff x="0" y="0"/>
            <a:chExt cx="5991225" cy="12954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93"/>
            <a:stretch/>
          </p:blipFill>
          <p:spPr bwMode="auto">
            <a:xfrm>
              <a:off x="0" y="0"/>
              <a:ext cx="5743575" cy="1295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Rectángulo 11"/>
            <p:cNvSpPr/>
            <p:nvPr/>
          </p:nvSpPr>
          <p:spPr>
            <a:xfrm>
              <a:off x="0" y="304800"/>
              <a:ext cx="5734050" cy="8763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Elipse 12"/>
            <p:cNvSpPr/>
            <p:nvPr/>
          </p:nvSpPr>
          <p:spPr>
            <a:xfrm>
              <a:off x="5486400" y="485775"/>
              <a:ext cx="504825" cy="46672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0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81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</a:rPr>
              <a:t>DICHIARAZIONE DI VARIABILE E FUNZIONE</a:t>
            </a:r>
            <a:endParaRPr lang="el-GR" sz="1800" u="sng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Si </a:t>
            </a:r>
            <a:r>
              <a:rPr lang="en-GB" sz="1800" dirty="0" err="1" smtClean="0">
                <a:latin typeface="+mn-lt"/>
              </a:rPr>
              <a:t>usa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questa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seconda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sezione</a:t>
            </a:r>
            <a:r>
              <a:rPr lang="en-GB" sz="1800" dirty="0" smtClean="0">
                <a:latin typeface="+mn-lt"/>
              </a:rPr>
              <a:t> per </a:t>
            </a:r>
            <a:r>
              <a:rPr lang="en-GB" sz="1800" dirty="0" err="1" smtClean="0">
                <a:latin typeface="+mn-lt"/>
              </a:rPr>
              <a:t>dichiarare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variabili</a:t>
            </a:r>
            <a:r>
              <a:rPr lang="en-GB" sz="1800" dirty="0" smtClean="0">
                <a:latin typeface="+mn-lt"/>
              </a:rPr>
              <a:t> e </a:t>
            </a:r>
            <a:r>
              <a:rPr lang="en-GB" sz="1800" dirty="0" err="1" smtClean="0">
                <a:latin typeface="+mn-lt"/>
              </a:rPr>
              <a:t>funzioni</a:t>
            </a:r>
            <a:endParaRPr lang="en-GB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Si </a:t>
            </a:r>
            <a:r>
              <a:rPr lang="en-GB" sz="1800" dirty="0" err="1" smtClean="0">
                <a:latin typeface="+mn-lt"/>
              </a:rPr>
              <a:t>deve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pensare</a:t>
            </a:r>
            <a:r>
              <a:rPr lang="en-GB" sz="1800" dirty="0" smtClean="0">
                <a:latin typeface="+mn-lt"/>
              </a:rPr>
              <a:t> a </a:t>
            </a:r>
            <a:r>
              <a:rPr lang="en-GB" sz="1800" dirty="0" err="1" smtClean="0">
                <a:latin typeface="+mn-lt"/>
              </a:rPr>
              <a:t>una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variabile</a:t>
            </a:r>
            <a:r>
              <a:rPr lang="en-GB" sz="1800" dirty="0" smtClean="0">
                <a:latin typeface="+mn-lt"/>
              </a:rPr>
              <a:t> come </a:t>
            </a:r>
            <a:r>
              <a:rPr lang="en-GB" sz="1800" dirty="0" err="1" smtClean="0">
                <a:latin typeface="+mn-lt"/>
              </a:rPr>
              <a:t>una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scatola</a:t>
            </a:r>
            <a:r>
              <a:rPr lang="en-GB" sz="1800" dirty="0" smtClean="0">
                <a:latin typeface="+mn-lt"/>
              </a:rPr>
              <a:t> o un </a:t>
            </a:r>
            <a:r>
              <a:rPr lang="en-GB" sz="1800" dirty="0" err="1" smtClean="0">
                <a:latin typeface="+mn-lt"/>
              </a:rPr>
              <a:t>contenitore</a:t>
            </a:r>
            <a:r>
              <a:rPr lang="en-GB" sz="1800" dirty="0" smtClean="0">
                <a:latin typeface="+mn-lt"/>
              </a:rPr>
              <a:t> a cui </a:t>
            </a:r>
            <a:r>
              <a:rPr lang="en-GB" sz="1800" dirty="0" err="1" smtClean="0">
                <a:latin typeface="+mn-lt"/>
              </a:rPr>
              <a:t>si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può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assegnare</a:t>
            </a:r>
            <a:r>
              <a:rPr lang="en-GB" sz="1800" dirty="0" smtClean="0">
                <a:latin typeface="+mn-lt"/>
              </a:rPr>
              <a:t> un </a:t>
            </a:r>
            <a:r>
              <a:rPr lang="en-GB" sz="1800" dirty="0" err="1" smtClean="0">
                <a:latin typeface="+mn-lt"/>
              </a:rPr>
              <a:t>nome</a:t>
            </a:r>
            <a:r>
              <a:rPr lang="en-GB" sz="1800" dirty="0" smtClean="0">
                <a:latin typeface="+mn-lt"/>
              </a:rPr>
              <a:t> o un </a:t>
            </a:r>
            <a:r>
              <a:rPr lang="en-GB" sz="1800" dirty="0" err="1" smtClean="0">
                <a:latin typeface="+mn-lt"/>
              </a:rPr>
              <a:t>valore</a:t>
            </a:r>
            <a:endParaRPr lang="en-GB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In </a:t>
            </a:r>
            <a:r>
              <a:rPr lang="en-US" sz="1800" dirty="0" err="1" smtClean="0">
                <a:latin typeface="+mn-lt"/>
              </a:rPr>
              <a:t>generale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sia</a:t>
            </a:r>
            <a:r>
              <a:rPr lang="en-US" sz="1800" dirty="0" smtClean="0">
                <a:latin typeface="+mn-lt"/>
              </a:rPr>
              <a:t> le </a:t>
            </a:r>
            <a:r>
              <a:rPr lang="en-US" sz="1800" dirty="0" err="1" smtClean="0">
                <a:latin typeface="+mn-lt"/>
              </a:rPr>
              <a:t>variabili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che</a:t>
            </a:r>
            <a:r>
              <a:rPr lang="en-US" sz="1800" dirty="0" smtClean="0">
                <a:latin typeface="+mn-lt"/>
              </a:rPr>
              <a:t> le </a:t>
            </a:r>
            <a:r>
              <a:rPr lang="en-US" sz="1800" dirty="0" err="1" smtClean="0">
                <a:latin typeface="+mn-lt"/>
              </a:rPr>
              <a:t>funzioni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devono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essere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dichiarate</a:t>
            </a:r>
            <a:r>
              <a:rPr lang="en-US" sz="1800" dirty="0" smtClean="0">
                <a:latin typeface="+mn-lt"/>
              </a:rPr>
              <a:t> PRIMA di </a:t>
            </a:r>
            <a:r>
              <a:rPr lang="en-US" sz="1800" dirty="0" err="1" smtClean="0">
                <a:latin typeface="+mn-lt"/>
              </a:rPr>
              <a:t>usare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programma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-16892" y="0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COME SI PRESENTA UN PROGRAMMA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087688" y="3821634"/>
            <a:ext cx="7123355" cy="1418305"/>
            <a:chOff x="0" y="0"/>
            <a:chExt cx="6077585" cy="82931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" y="0"/>
              <a:ext cx="3858895" cy="829310"/>
            </a:xfrm>
            <a:prstGeom prst="rect">
              <a:avLst/>
            </a:prstGeom>
            <a:noFill/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6077585" cy="8001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970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5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</a:rPr>
              <a:t>ATTIVITA’ DI CONFIGURAZIONE</a:t>
            </a:r>
            <a:endParaRPr lang="en-US" sz="18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I </a:t>
            </a:r>
            <a:r>
              <a:rPr lang="en-US" sz="1800" dirty="0" err="1" smtClean="0">
                <a:latin typeface="+mn-lt"/>
              </a:rPr>
              <a:t>programmi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scritti</a:t>
            </a:r>
            <a:r>
              <a:rPr lang="en-US" sz="1800" dirty="0" smtClean="0">
                <a:latin typeface="+mn-lt"/>
              </a:rPr>
              <a:t> con </a:t>
            </a:r>
            <a:r>
              <a:rPr lang="en-US" sz="1800" dirty="0" err="1" smtClean="0">
                <a:latin typeface="+mn-lt"/>
              </a:rPr>
              <a:t>linguaggio</a:t>
            </a:r>
            <a:r>
              <a:rPr lang="en-US" sz="1800" dirty="0" smtClean="0">
                <a:latin typeface="+mn-lt"/>
              </a:rPr>
              <a:t> Arduino </a:t>
            </a:r>
            <a:r>
              <a:rPr lang="en-US" sz="1800" dirty="0" err="1" smtClean="0">
                <a:latin typeface="+mn-lt"/>
              </a:rPr>
              <a:t>coominciano</a:t>
            </a:r>
            <a:r>
              <a:rPr lang="en-US" sz="1800" dirty="0" smtClean="0">
                <a:latin typeface="+mn-lt"/>
              </a:rPr>
              <a:t> con </a:t>
            </a:r>
            <a:r>
              <a:rPr lang="en-US" sz="1800" dirty="0" err="1" smtClean="0">
                <a:latin typeface="+mn-lt"/>
              </a:rPr>
              <a:t>l’esecuzione</a:t>
            </a:r>
            <a:r>
              <a:rPr lang="en-US" sz="1800" dirty="0" smtClean="0">
                <a:latin typeface="+mn-lt"/>
              </a:rPr>
              <a:t> di </a:t>
            </a:r>
            <a:r>
              <a:rPr lang="en-US" sz="1800" dirty="0" err="1" smtClean="0">
                <a:latin typeface="+mn-lt"/>
              </a:rPr>
              <a:t>poche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istruzioni</a:t>
            </a:r>
            <a:r>
              <a:rPr lang="en-US" sz="1800" dirty="0" smtClean="0">
                <a:latin typeface="+mn-lt"/>
              </a:rPr>
              <a:t> di </a:t>
            </a:r>
            <a:r>
              <a:rPr lang="en-US" sz="1800" dirty="0" err="1" smtClean="0">
                <a:latin typeface="+mn-lt"/>
              </a:rPr>
              <a:t>configurazione</a:t>
            </a:r>
            <a:r>
              <a:rPr lang="en-US" sz="1800" dirty="0" smtClean="0">
                <a:latin typeface="+mn-lt"/>
              </a:rPr>
              <a:t> o </a:t>
            </a:r>
            <a:r>
              <a:rPr lang="en-US" sz="1800" dirty="0" err="1" smtClean="0">
                <a:latin typeface="+mn-lt"/>
              </a:rPr>
              <a:t>funzioni</a:t>
            </a:r>
            <a:endParaRPr lang="en-US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In </a:t>
            </a:r>
            <a:r>
              <a:rPr lang="en-US" sz="1800" dirty="0" err="1" smtClean="0">
                <a:latin typeface="+mn-lt"/>
              </a:rPr>
              <a:t>generale</a:t>
            </a:r>
            <a:r>
              <a:rPr lang="en-US" sz="1800" dirty="0" smtClean="0">
                <a:latin typeface="+mn-lt"/>
              </a:rPr>
              <a:t>, le </a:t>
            </a:r>
            <a:r>
              <a:rPr lang="it-IT" sz="1800" dirty="0" smtClean="0">
                <a:latin typeface="+mn-lt"/>
              </a:rPr>
              <a:t>istruzioni</a:t>
            </a:r>
            <a:r>
              <a:rPr lang="en-US" sz="1800" dirty="0" smtClean="0">
                <a:latin typeface="+mn-lt"/>
              </a:rPr>
              <a:t> di </a:t>
            </a:r>
            <a:r>
              <a:rPr lang="en-US" sz="1800" dirty="0" err="1" smtClean="0">
                <a:latin typeface="+mn-lt"/>
              </a:rPr>
              <a:t>configurazione</a:t>
            </a:r>
            <a:r>
              <a:rPr lang="en-US" sz="1800" dirty="0" smtClean="0">
                <a:latin typeface="+mn-lt"/>
              </a:rPr>
              <a:t> o le </a:t>
            </a:r>
            <a:r>
              <a:rPr lang="en-US" sz="1800" dirty="0" err="1" smtClean="0">
                <a:latin typeface="+mn-lt"/>
              </a:rPr>
              <a:t>funzioni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sono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eseguite</a:t>
            </a:r>
            <a:r>
              <a:rPr lang="en-US" sz="1800" dirty="0" smtClean="0">
                <a:latin typeface="+mn-lt"/>
              </a:rPr>
              <a:t> solo </a:t>
            </a:r>
            <a:r>
              <a:rPr lang="en-US" sz="1800" dirty="0" err="1" smtClean="0">
                <a:latin typeface="+mn-lt"/>
              </a:rPr>
              <a:t>una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volta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quando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viene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fatto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RESET del </a:t>
            </a:r>
            <a:r>
              <a:rPr lang="it-IT" sz="1800" dirty="0" smtClean="0">
                <a:latin typeface="+mn-lt"/>
              </a:rPr>
              <a:t>sistema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oppure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quando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connette</a:t>
            </a:r>
            <a:r>
              <a:rPr lang="en-US" sz="1800" dirty="0" smtClean="0">
                <a:latin typeface="+mn-lt"/>
              </a:rPr>
              <a:t> a </a:t>
            </a:r>
            <a:r>
              <a:rPr lang="en-US" sz="1800" dirty="0" err="1" smtClean="0">
                <a:latin typeface="+mn-lt"/>
              </a:rPr>
              <a:t>una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fonte</a:t>
            </a:r>
            <a:r>
              <a:rPr lang="en-US" sz="1800" dirty="0" smtClean="0">
                <a:latin typeface="+mn-lt"/>
              </a:rPr>
              <a:t> di </a:t>
            </a:r>
            <a:r>
              <a:rPr lang="en-US" sz="1800" dirty="0" err="1" smtClean="0">
                <a:latin typeface="+mn-lt"/>
              </a:rPr>
              <a:t>alimentazione</a:t>
            </a:r>
            <a:endParaRPr lang="en-US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COME SI PRESENTA UN PROGRAMMA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182188" y="3909899"/>
            <a:ext cx="6779623" cy="1907177"/>
            <a:chOff x="1514157" y="2867025"/>
            <a:chExt cx="6115685" cy="1123950"/>
          </a:xfrm>
        </p:grpSpPr>
        <p:pic>
          <p:nvPicPr>
            <p:cNvPr id="10" name="Imagen 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57" y="2867025"/>
              <a:ext cx="6115685" cy="112395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419" y="2874463"/>
              <a:ext cx="5353050" cy="105473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690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42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</a:rPr>
              <a:t>CORPO PRINCIPALE DEL PROGRAMMA</a:t>
            </a:r>
            <a:endParaRPr lang="en-US" sz="18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 smtClean="0">
                <a:latin typeface="+mn-lt"/>
              </a:rPr>
              <a:t>Bisogna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scrivere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tutte</a:t>
            </a:r>
            <a:r>
              <a:rPr lang="en-US" sz="1800" dirty="0" smtClean="0">
                <a:latin typeface="+mn-lt"/>
              </a:rPr>
              <a:t> le </a:t>
            </a:r>
            <a:r>
              <a:rPr lang="en-US" sz="1800" dirty="0" err="1" smtClean="0">
                <a:latin typeface="+mn-lt"/>
              </a:rPr>
              <a:t>istruzioni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impostazioni</a:t>
            </a:r>
            <a:r>
              <a:rPr lang="en-US" sz="1800" dirty="0" smtClean="0">
                <a:latin typeface="+mn-lt"/>
              </a:rPr>
              <a:t> e </a:t>
            </a:r>
            <a:r>
              <a:rPr lang="en-US" sz="1800" dirty="0" err="1" smtClean="0">
                <a:latin typeface="+mn-lt"/>
              </a:rPr>
              <a:t>funzioni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compongono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programma</a:t>
            </a:r>
            <a:r>
              <a:rPr lang="en-US" sz="1800" dirty="0" smtClean="0">
                <a:latin typeface="+mn-lt"/>
              </a:rPr>
              <a:t> in </a:t>
            </a:r>
            <a:r>
              <a:rPr lang="en-US" sz="1800" dirty="0" err="1" smtClean="0">
                <a:latin typeface="+mn-lt"/>
              </a:rPr>
              <a:t>questa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sezione</a:t>
            </a:r>
            <a:endParaRPr lang="en-US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Il controller </a:t>
            </a:r>
            <a:r>
              <a:rPr lang="en-US" sz="1800" dirty="0" err="1" smtClean="0">
                <a:latin typeface="+mn-lt"/>
              </a:rPr>
              <a:t>esegue</a:t>
            </a:r>
            <a:r>
              <a:rPr lang="en-US" sz="1800" dirty="0" smtClean="0">
                <a:latin typeface="+mn-lt"/>
              </a:rPr>
              <a:t> </a:t>
            </a:r>
            <a:r>
              <a:rPr lang="it-IT" sz="1800" dirty="0" smtClean="0">
                <a:latin typeface="+mn-lt"/>
              </a:rPr>
              <a:t>tutte</a:t>
            </a:r>
            <a:r>
              <a:rPr lang="en-US" sz="1800" dirty="0" smtClean="0">
                <a:latin typeface="+mn-lt"/>
              </a:rPr>
              <a:t> le </a:t>
            </a:r>
            <a:r>
              <a:rPr lang="en-US" sz="1800" dirty="0" err="1" smtClean="0">
                <a:latin typeface="+mn-lt"/>
              </a:rPr>
              <a:t>funzioni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compongono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corpo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principale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più</a:t>
            </a:r>
            <a:r>
              <a:rPr lang="en-US" sz="1800" dirty="0" smtClean="0">
                <a:latin typeface="+mn-lt"/>
              </a:rPr>
              <a:t> in </a:t>
            </a:r>
            <a:r>
              <a:rPr lang="en-US" sz="1800" dirty="0" err="1" smtClean="0">
                <a:latin typeface="+mn-lt"/>
              </a:rPr>
              <a:t>fretta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possibile</a:t>
            </a:r>
            <a:r>
              <a:rPr lang="en-US" sz="1800" dirty="0" smtClean="0">
                <a:latin typeface="+mn-lt"/>
              </a:rPr>
              <a:t>.</a:t>
            </a:r>
            <a:r>
              <a:rPr lang="en-US" sz="1800" dirty="0" smtClean="0">
                <a:latin typeface="+mn-lt"/>
              </a:rPr>
              <a:t>  Le </a:t>
            </a:r>
            <a:r>
              <a:rPr lang="en-US" sz="1800" dirty="0" err="1" smtClean="0">
                <a:latin typeface="+mn-lt"/>
              </a:rPr>
              <a:t>esegue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costantemente</a:t>
            </a:r>
            <a:r>
              <a:rPr lang="en-US" sz="1800" dirty="0" smtClean="0">
                <a:latin typeface="+mn-lt"/>
              </a:rPr>
              <a:t> e </a:t>
            </a:r>
            <a:r>
              <a:rPr lang="en-US" sz="1800" dirty="0" err="1" smtClean="0">
                <a:latin typeface="+mn-lt"/>
              </a:rPr>
              <a:t>all’infinito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dalla</a:t>
            </a:r>
            <a:r>
              <a:rPr lang="en-US" sz="1800" dirty="0" smtClean="0">
                <a:latin typeface="+mn-lt"/>
              </a:rPr>
              <a:t> prima </a:t>
            </a:r>
            <a:r>
              <a:rPr lang="en-US" sz="1800" dirty="0" err="1" smtClean="0">
                <a:latin typeface="+mn-lt"/>
              </a:rPr>
              <a:t>all’ultima</a:t>
            </a:r>
            <a:r>
              <a:rPr lang="en-US" sz="1800" dirty="0" smtClean="0">
                <a:latin typeface="+mn-lt"/>
              </a:rPr>
              <a:t>. </a:t>
            </a:r>
            <a:endParaRPr lang="en-US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err="1" smtClean="0">
                <a:latin typeface="+mn-lt"/>
              </a:rPr>
              <a:t>Importante</a:t>
            </a:r>
            <a:r>
              <a:rPr lang="en-US" sz="1800" dirty="0" smtClean="0">
                <a:latin typeface="+mn-lt"/>
              </a:rPr>
              <a:t>: </a:t>
            </a:r>
            <a:r>
              <a:rPr lang="en-US" sz="1800" dirty="0" err="1" smtClean="0">
                <a:latin typeface="+mn-lt"/>
              </a:rPr>
              <a:t>quando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dichiarano</a:t>
            </a:r>
            <a:r>
              <a:rPr lang="en-US" sz="1800" dirty="0" smtClean="0">
                <a:latin typeface="+mn-lt"/>
              </a:rPr>
              <a:t> le </a:t>
            </a:r>
            <a:r>
              <a:rPr lang="en-US" sz="1800" dirty="0" err="1" smtClean="0">
                <a:latin typeface="+mn-lt"/>
              </a:rPr>
              <a:t>variabili</a:t>
            </a:r>
            <a:r>
              <a:rPr lang="en-US" sz="1800" dirty="0" smtClean="0">
                <a:latin typeface="+mn-lt"/>
              </a:rPr>
              <a:t> e le </a:t>
            </a:r>
            <a:r>
              <a:rPr lang="en-US" sz="1800" dirty="0" err="1" smtClean="0">
                <a:latin typeface="+mn-lt"/>
              </a:rPr>
              <a:t>funzioni</a:t>
            </a:r>
            <a:r>
              <a:rPr lang="en-US" sz="1800" dirty="0" smtClean="0">
                <a:latin typeface="+mn-lt"/>
              </a:rPr>
              <a:t> di </a:t>
            </a:r>
            <a:r>
              <a:rPr lang="en-US" sz="1800" dirty="0" err="1" smtClean="0">
                <a:latin typeface="+mn-lt"/>
              </a:rPr>
              <a:t>configurazione</a:t>
            </a:r>
            <a:r>
              <a:rPr lang="en-US" sz="1800" dirty="0" smtClean="0">
                <a:latin typeface="+mn-lt"/>
              </a:rPr>
              <a:t> e </a:t>
            </a:r>
            <a:r>
              <a:rPr lang="en-US" sz="1800" dirty="0" err="1" smtClean="0">
                <a:latin typeface="+mn-lt"/>
              </a:rPr>
              <a:t>il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programma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principale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occorre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assicurarsi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che</a:t>
            </a:r>
            <a:r>
              <a:rPr lang="en-US" sz="1800" dirty="0" smtClean="0">
                <a:latin typeface="+mn-lt"/>
              </a:rPr>
              <a:t> SEMPRE </a:t>
            </a:r>
            <a:r>
              <a:rPr lang="en-US" sz="1800" dirty="0" err="1" smtClean="0">
                <a:latin typeface="+mn-lt"/>
              </a:rPr>
              <a:t>finiscano</a:t>
            </a:r>
            <a:r>
              <a:rPr lang="en-US" sz="1800" dirty="0" smtClean="0">
                <a:latin typeface="+mn-lt"/>
              </a:rPr>
              <a:t> con </a:t>
            </a:r>
            <a:r>
              <a:rPr lang="en-US" sz="1800" dirty="0" err="1" smtClean="0">
                <a:latin typeface="+mn-lt"/>
              </a:rPr>
              <a:t>questo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simbolo</a:t>
            </a:r>
            <a:r>
              <a:rPr lang="en-US" sz="1800" dirty="0" smtClean="0">
                <a:latin typeface="+mn-lt"/>
              </a:rPr>
              <a:t>: </a:t>
            </a:r>
            <a:r>
              <a:rPr lang="en-US" sz="1800" dirty="0">
                <a:latin typeface="+mn-lt"/>
              </a:rPr>
              <a:t>“;”.</a:t>
            </a:r>
            <a:endParaRPr lang="en-US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COME SI PRESENTA UN PROGRAMMA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097280" y="4394171"/>
            <a:ext cx="6949440" cy="1738804"/>
            <a:chOff x="1581150" y="2971800"/>
            <a:chExt cx="5981700" cy="914400"/>
          </a:xfrm>
        </p:grpSpPr>
        <p:grpSp>
          <p:nvGrpSpPr>
            <p:cNvPr id="10" name="Grupo 9"/>
            <p:cNvGrpSpPr/>
            <p:nvPr/>
          </p:nvGrpSpPr>
          <p:grpSpPr>
            <a:xfrm>
              <a:off x="1581150" y="2971800"/>
              <a:ext cx="5981700" cy="914400"/>
              <a:chOff x="0" y="0"/>
              <a:chExt cx="5981700" cy="914400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0" y="0"/>
                <a:ext cx="577215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5581650" y="285750"/>
                <a:ext cx="400050" cy="42481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pic>
          <p:nvPicPr>
            <p:cNvPr id="13" name="Imagen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890" y="3011862"/>
              <a:ext cx="3999276" cy="8342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330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u="sng" dirty="0" smtClean="0">
                <a:latin typeface="+mn-lt"/>
              </a:rPr>
              <a:t>SEZIONE DEI MESSAGGI</a:t>
            </a:r>
            <a:endParaRPr lang="en-GB" sz="18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err="1" smtClean="0">
                <a:latin typeface="+mn-lt"/>
              </a:rPr>
              <a:t>Dirà</a:t>
            </a:r>
            <a:r>
              <a:rPr lang="en-GB" sz="1800" dirty="0" smtClean="0">
                <a:latin typeface="+mn-lt"/>
              </a:rPr>
              <a:t> se </a:t>
            </a:r>
            <a:r>
              <a:rPr lang="en-GB" sz="1800" dirty="0" err="1" smtClean="0">
                <a:latin typeface="+mn-lt"/>
              </a:rPr>
              <a:t>stai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salvando</a:t>
            </a:r>
            <a:r>
              <a:rPr lang="en-GB" sz="1800" dirty="0" smtClean="0">
                <a:latin typeface="+mn-lt"/>
              </a:rPr>
              <a:t>, </a:t>
            </a:r>
            <a:r>
              <a:rPr lang="en-GB" sz="1800" dirty="0" err="1" smtClean="0">
                <a:latin typeface="+mn-lt"/>
              </a:rPr>
              <a:t>compilando</a:t>
            </a:r>
            <a:r>
              <a:rPr lang="en-GB" sz="1800" dirty="0" smtClean="0">
                <a:latin typeface="+mn-lt"/>
              </a:rPr>
              <a:t> o </a:t>
            </a:r>
            <a:r>
              <a:rPr lang="en-GB" sz="1800" dirty="0" err="1" smtClean="0">
                <a:latin typeface="+mn-lt"/>
              </a:rPr>
              <a:t>registrando</a:t>
            </a:r>
            <a:r>
              <a:rPr lang="en-GB" sz="1800" dirty="0" smtClean="0">
                <a:latin typeface="+mn-lt"/>
              </a:rPr>
              <a:t> un </a:t>
            </a:r>
            <a:r>
              <a:rPr lang="en-GB" sz="1800" dirty="0" err="1" smtClean="0">
                <a:latin typeface="+mn-lt"/>
              </a:rPr>
              <a:t>programma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sulla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memoria</a:t>
            </a:r>
            <a:r>
              <a:rPr lang="en-GB" sz="1800" dirty="0" smtClean="0">
                <a:latin typeface="+mn-lt"/>
              </a:rPr>
              <a:t> del controller</a:t>
            </a:r>
            <a:endParaRPr lang="en-GB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Ti </a:t>
            </a:r>
            <a:r>
              <a:rPr lang="en-GB" sz="1800" dirty="0" err="1" smtClean="0">
                <a:latin typeface="+mn-lt"/>
              </a:rPr>
              <a:t>informerà</a:t>
            </a:r>
            <a:r>
              <a:rPr lang="en-GB" sz="1800" dirty="0" smtClean="0">
                <a:latin typeface="+mn-lt"/>
              </a:rPr>
              <a:t> se ci </a:t>
            </a:r>
            <a:r>
              <a:rPr lang="en-GB" sz="1800" dirty="0" err="1" smtClean="0">
                <a:latin typeface="+mn-lt"/>
              </a:rPr>
              <a:t>sono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errori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compilazione</a:t>
            </a:r>
            <a:r>
              <a:rPr lang="en-GB" sz="1800" dirty="0" smtClean="0">
                <a:latin typeface="+mn-lt"/>
              </a:rPr>
              <a:t>, </a:t>
            </a:r>
            <a:r>
              <a:rPr lang="en-GB" sz="1800" dirty="0" err="1" smtClean="0">
                <a:latin typeface="+mn-lt"/>
              </a:rPr>
              <a:t>il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tipo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errore</a:t>
            </a:r>
            <a:r>
              <a:rPr lang="en-GB" sz="1800" dirty="0" smtClean="0">
                <a:latin typeface="+mn-lt"/>
              </a:rPr>
              <a:t> e dove </a:t>
            </a:r>
            <a:r>
              <a:rPr lang="en-GB" sz="1800" dirty="0" err="1" smtClean="0">
                <a:latin typeface="+mn-lt"/>
              </a:rPr>
              <a:t>si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trova</a:t>
            </a:r>
            <a:endParaRPr lang="es-ES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“Compile” </a:t>
            </a:r>
            <a:r>
              <a:rPr lang="en-GB" sz="1800" dirty="0" smtClean="0">
                <a:latin typeface="+mn-lt"/>
              </a:rPr>
              <a:t>un </a:t>
            </a:r>
            <a:r>
              <a:rPr lang="en-GB" sz="1800" dirty="0" err="1" smtClean="0">
                <a:latin typeface="+mn-lt"/>
              </a:rPr>
              <a:t>programma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significa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tradurre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quello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che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si</a:t>
            </a:r>
            <a:r>
              <a:rPr lang="en-GB" sz="1800" dirty="0" smtClean="0">
                <a:latin typeface="+mn-lt"/>
              </a:rPr>
              <a:t> è </a:t>
            </a:r>
            <a:r>
              <a:rPr lang="en-GB" sz="1800" dirty="0" err="1" smtClean="0">
                <a:latin typeface="+mn-lt"/>
              </a:rPr>
              <a:t>scritto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usando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il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linguaggio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complesso</a:t>
            </a:r>
            <a:r>
              <a:rPr lang="en-GB" sz="1800" dirty="0" smtClean="0">
                <a:latin typeface="+mn-lt"/>
              </a:rPr>
              <a:t> di Arduino in un </a:t>
            </a:r>
            <a:r>
              <a:rPr lang="en-GB" sz="1800" dirty="0" err="1" smtClean="0">
                <a:latin typeface="+mn-lt"/>
              </a:rPr>
              <a:t>codice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binario</a:t>
            </a:r>
            <a:r>
              <a:rPr lang="en-GB" sz="1800" dirty="0" smtClean="0">
                <a:latin typeface="+mn-lt"/>
              </a:rPr>
              <a:t> (</a:t>
            </a:r>
            <a:r>
              <a:rPr lang="en-GB" sz="1800" dirty="0" err="1" smtClean="0">
                <a:latin typeface="+mn-lt"/>
              </a:rPr>
              <a:t>detto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anche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linguaggio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macchina</a:t>
            </a:r>
            <a:r>
              <a:rPr lang="en-GB" sz="1800" dirty="0" smtClean="0">
                <a:latin typeface="+mn-lt"/>
              </a:rPr>
              <a:t>); </a:t>
            </a:r>
            <a:r>
              <a:rPr lang="en-GB" sz="1800" dirty="0" err="1" smtClean="0">
                <a:latin typeface="+mn-lt"/>
              </a:rPr>
              <a:t>questo</a:t>
            </a:r>
            <a:r>
              <a:rPr lang="en-GB" sz="1800" dirty="0" smtClean="0">
                <a:latin typeface="+mn-lt"/>
              </a:rPr>
              <a:t> è </a:t>
            </a:r>
            <a:r>
              <a:rPr lang="en-GB" sz="1800" dirty="0" err="1" smtClean="0">
                <a:latin typeface="+mn-lt"/>
              </a:rPr>
              <a:t>ciò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che</a:t>
            </a:r>
            <a:r>
              <a:rPr lang="en-GB" sz="1800" dirty="0" smtClean="0">
                <a:latin typeface="+mn-lt"/>
              </a:rPr>
              <a:t> è </a:t>
            </a:r>
            <a:r>
              <a:rPr lang="en-GB" sz="1800" dirty="0" err="1" smtClean="0">
                <a:latin typeface="+mn-lt"/>
              </a:rPr>
              <a:t>registrato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sulla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memoria</a:t>
            </a:r>
            <a:r>
              <a:rPr lang="en-GB" sz="1800" dirty="0" smtClean="0">
                <a:latin typeface="+mn-lt"/>
              </a:rPr>
              <a:t> FLASH del controller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COME SI PRESENTA UN PROGRAMMA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19" y="4230823"/>
            <a:ext cx="6410175" cy="2060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9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/>
              <a:t>LA FUNZIONE </a:t>
            </a:r>
            <a:r>
              <a:rPr lang="en-GB" sz="1600" u="sng" cap="all" dirty="0"/>
              <a:t>setup</a:t>
            </a:r>
            <a:r>
              <a:rPr lang="en-GB" sz="1600" u="sng" cap="all" dirty="0" smtClean="0"/>
              <a:t>()</a:t>
            </a:r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Questa </a:t>
            </a:r>
            <a:r>
              <a:rPr lang="en-GB" sz="1800" dirty="0" err="1" smtClean="0">
                <a:latin typeface="+mn-lt"/>
              </a:rPr>
              <a:t>funzione</a:t>
            </a:r>
            <a:r>
              <a:rPr lang="en-GB" sz="1800" dirty="0" smtClean="0">
                <a:latin typeface="+mn-lt"/>
              </a:rPr>
              <a:t> e </a:t>
            </a:r>
            <a:r>
              <a:rPr lang="en-GB" sz="1800" dirty="0" err="1" smtClean="0">
                <a:latin typeface="+mn-lt"/>
              </a:rPr>
              <a:t>tutte</a:t>
            </a:r>
            <a:r>
              <a:rPr lang="en-GB" sz="1800" dirty="0" smtClean="0">
                <a:latin typeface="+mn-lt"/>
              </a:rPr>
              <a:t> le </a:t>
            </a:r>
            <a:r>
              <a:rPr lang="en-GB" sz="1800" dirty="0" err="1" smtClean="0">
                <a:latin typeface="+mn-lt"/>
              </a:rPr>
              <a:t>altre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contenute</a:t>
            </a:r>
            <a:r>
              <a:rPr lang="en-GB" sz="1800" dirty="0" smtClean="0">
                <a:latin typeface="+mn-lt"/>
              </a:rPr>
              <a:t> in </a:t>
            </a:r>
            <a:r>
              <a:rPr lang="en-GB" sz="1800" dirty="0" err="1" smtClean="0">
                <a:latin typeface="+mn-lt"/>
              </a:rPr>
              <a:t>essa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sono</a:t>
            </a:r>
            <a:r>
              <a:rPr lang="en-GB" sz="1800" b="1" dirty="0" smtClean="0">
                <a:latin typeface="+mn-lt"/>
              </a:rPr>
              <a:t> SOLO </a:t>
            </a:r>
            <a:r>
              <a:rPr lang="en-GB" sz="1800" b="1" dirty="0" err="1" smtClean="0">
                <a:latin typeface="+mn-lt"/>
              </a:rPr>
              <a:t>eseguite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quando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il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sistema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viene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resettato</a:t>
            </a:r>
            <a:endParaRPr lang="en-GB" sz="1800" b="1" dirty="0" smtClean="0">
              <a:latin typeface="+mn-lt"/>
            </a:endParaRPr>
          </a:p>
          <a:p>
            <a:pPr lvl="3"/>
            <a:endParaRPr lang="en-GB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Ci </a:t>
            </a:r>
            <a:r>
              <a:rPr lang="en-GB" sz="1800" dirty="0" err="1" smtClean="0">
                <a:latin typeface="+mn-lt"/>
              </a:rPr>
              <a:t>sono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solito</a:t>
            </a:r>
            <a:r>
              <a:rPr lang="en-GB" sz="1800" dirty="0" smtClean="0">
                <a:latin typeface="+mn-lt"/>
              </a:rPr>
              <a:t> un </a:t>
            </a:r>
            <a:r>
              <a:rPr lang="en-GB" sz="1800" dirty="0" err="1" smtClean="0">
                <a:latin typeface="+mn-lt"/>
              </a:rPr>
              <a:t>numero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altre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funzioni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all’interno</a:t>
            </a:r>
            <a:r>
              <a:rPr lang="en-GB" sz="1800" dirty="0" smtClean="0">
                <a:latin typeface="+mn-lt"/>
              </a:rPr>
              <a:t> di </a:t>
            </a:r>
            <a:r>
              <a:rPr lang="en-GB" sz="1800" dirty="0" err="1" smtClean="0">
                <a:latin typeface="+mn-lt"/>
              </a:rPr>
              <a:t>questa</a:t>
            </a:r>
            <a:r>
              <a:rPr lang="en-GB" sz="1800" dirty="0" smtClean="0">
                <a:latin typeface="+mn-lt"/>
              </a:rPr>
              <a:t>: </a:t>
            </a:r>
            <a:r>
              <a:rPr lang="en-GB" sz="1800" dirty="0" err="1" smtClean="0">
                <a:latin typeface="+mn-lt"/>
              </a:rPr>
              <a:t>configurazione</a:t>
            </a:r>
            <a:r>
              <a:rPr lang="en-GB" sz="1800" dirty="0" smtClean="0">
                <a:latin typeface="+mn-lt"/>
              </a:rPr>
              <a:t> del pin </a:t>
            </a:r>
            <a:r>
              <a:rPr lang="it-IT" sz="1800" dirty="0" smtClean="0">
                <a:latin typeface="+mn-lt"/>
              </a:rPr>
              <a:t>input</a:t>
            </a:r>
            <a:r>
              <a:rPr lang="en-GB" sz="1800" dirty="0" smtClean="0">
                <a:latin typeface="+mn-lt"/>
              </a:rPr>
              <a:t> e output, </a:t>
            </a:r>
            <a:r>
              <a:rPr lang="en-GB" sz="1800" dirty="0" err="1" smtClean="0">
                <a:latin typeface="+mn-lt"/>
              </a:rPr>
              <a:t>definizioni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delle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variabili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certe</a:t>
            </a:r>
            <a:r>
              <a:rPr lang="en-GB" sz="1800" dirty="0" smtClean="0">
                <a:latin typeface="+mn-lt"/>
              </a:rPr>
              <a:t>, </a:t>
            </a:r>
            <a:r>
              <a:rPr lang="en-GB" sz="1800" dirty="0" err="1" smtClean="0">
                <a:latin typeface="+mn-lt"/>
              </a:rPr>
              <a:t>librerie</a:t>
            </a:r>
            <a:r>
              <a:rPr lang="en-GB" sz="1800" dirty="0" smtClean="0">
                <a:latin typeface="+mn-lt"/>
              </a:rPr>
              <a:t>, </a:t>
            </a:r>
            <a:r>
              <a:rPr lang="en-GB" sz="1800" dirty="0" err="1" smtClean="0">
                <a:latin typeface="+mn-lt"/>
              </a:rPr>
              <a:t>ecc</a:t>
            </a:r>
            <a:r>
              <a:rPr lang="en-GB" sz="1800" dirty="0" smtClean="0">
                <a:latin typeface="+mn-lt"/>
              </a:rPr>
              <a:t>. </a:t>
            </a:r>
            <a:endParaRPr lang="en-GB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en-GB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Si </a:t>
            </a:r>
            <a:r>
              <a:rPr lang="en-GB" sz="1800" dirty="0" err="1" smtClean="0">
                <a:latin typeface="+mn-lt"/>
              </a:rPr>
              <a:t>può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mettere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qualsiasi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istruzione</a:t>
            </a:r>
            <a:r>
              <a:rPr lang="en-GB" sz="1800" dirty="0" smtClean="0">
                <a:latin typeface="+mn-lt"/>
              </a:rPr>
              <a:t> o </a:t>
            </a:r>
            <a:r>
              <a:rPr lang="en-GB" sz="1800" dirty="0" err="1" smtClean="0">
                <a:latin typeface="+mn-lt"/>
              </a:rPr>
              <a:t>funzione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nel</a:t>
            </a:r>
            <a:r>
              <a:rPr lang="en-GB" sz="1800" dirty="0" err="1" smtClean="0">
                <a:latin typeface="+mn-lt"/>
              </a:rPr>
              <a:t>la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funzione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setup(), </a:t>
            </a:r>
            <a:r>
              <a:rPr lang="en-GB" sz="1800" dirty="0" err="1" smtClean="0">
                <a:latin typeface="+mn-lt"/>
              </a:rPr>
              <a:t>tanto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err="1" smtClean="0">
                <a:latin typeface="+mn-lt"/>
              </a:rPr>
              <a:t>lunga</a:t>
            </a:r>
            <a:r>
              <a:rPr lang="en-GB" sz="1800" dirty="0" smtClean="0">
                <a:latin typeface="+mn-lt"/>
              </a:rPr>
              <a:t> da </a:t>
            </a:r>
            <a:r>
              <a:rPr lang="en-GB" sz="1800" b="1" dirty="0" err="1" smtClean="0">
                <a:latin typeface="+mn-lt"/>
              </a:rPr>
              <a:t>essere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inclusa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nelle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parentesi</a:t>
            </a:r>
            <a:r>
              <a:rPr lang="en-GB" sz="1800" b="1" dirty="0" smtClean="0">
                <a:latin typeface="+mn-lt"/>
              </a:rPr>
              <a:t> </a:t>
            </a:r>
            <a:r>
              <a:rPr lang="en-GB" sz="1800" b="1" dirty="0" err="1" smtClean="0">
                <a:latin typeface="+mn-lt"/>
              </a:rPr>
              <a:t>graffe</a:t>
            </a:r>
            <a:r>
              <a:rPr lang="en-GB" sz="1800" b="1" dirty="0" smtClean="0">
                <a:latin typeface="+mn-lt"/>
              </a:rPr>
              <a:t>: </a:t>
            </a:r>
            <a:r>
              <a:rPr lang="en-GB" sz="1800" b="1" dirty="0" smtClean="0">
                <a:latin typeface="+mn-lt"/>
              </a:rPr>
              <a:t>“{...}”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en-GB" sz="1600" cap="al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ISTRUZIONI DI PROGRAMMA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789106" y="4430952"/>
            <a:ext cx="5720520" cy="1554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Sintassi:</a:t>
            </a:r>
            <a:endParaRPr lang="es-ES" dirty="0"/>
          </a:p>
          <a:p>
            <a:r>
              <a:rPr lang="es-ES" dirty="0" smtClean="0"/>
              <a:t>	</a:t>
            </a:r>
            <a:r>
              <a:rPr lang="es-ES" dirty="0" err="1" smtClean="0"/>
              <a:t>Void</a:t>
            </a:r>
            <a:r>
              <a:rPr lang="es-ES" dirty="0" smtClean="0"/>
              <a:t> </a:t>
            </a:r>
            <a:r>
              <a:rPr lang="es-ES" dirty="0" err="1"/>
              <a:t>setup</a:t>
            </a:r>
            <a:r>
              <a:rPr lang="es-ES" dirty="0"/>
              <a:t>()</a:t>
            </a:r>
          </a:p>
          <a:p>
            <a:r>
              <a:rPr lang="es-ES" dirty="0" smtClean="0"/>
              <a:t>	{</a:t>
            </a:r>
            <a:endParaRPr lang="es-ES" dirty="0"/>
          </a:p>
          <a:p>
            <a:r>
              <a:rPr lang="es-ES" dirty="0" smtClean="0"/>
              <a:t>	.......</a:t>
            </a:r>
          </a:p>
          <a:p>
            <a:r>
              <a:rPr lang="es-ES" dirty="0"/>
              <a:t>	</a:t>
            </a:r>
            <a:r>
              <a:rPr lang="es-ES" dirty="0" smtClean="0"/>
              <a:t>}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78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65091</TotalTime>
  <Words>935</Words>
  <Application>Microsoft Office PowerPoint</Application>
  <PresentationFormat>Presentazione su schermo (4:3)</PresentationFormat>
  <Paragraphs>176</Paragraphs>
  <Slides>17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Presentazione standard di PowerPoint</vt:lpstr>
      <vt:lpstr>Scopo e agenda dell’Unità 1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Bologna Silvia</cp:lastModifiedBy>
  <cp:revision>1767</cp:revision>
  <cp:lastPrinted>2018-01-26T17:11:53Z</cp:lastPrinted>
  <dcterms:created xsi:type="dcterms:W3CDTF">2010-11-09T19:06:29Z</dcterms:created>
  <dcterms:modified xsi:type="dcterms:W3CDTF">2018-05-29T14:40:39Z</dcterms:modified>
</cp:coreProperties>
</file>