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43"/>
  </p:notesMasterIdLst>
  <p:handoutMasterIdLst>
    <p:handoutMasterId r:id="rId44"/>
  </p:handoutMasterIdLst>
  <p:sldIdLst>
    <p:sldId id="549" r:id="rId3"/>
    <p:sldId id="537" r:id="rId4"/>
    <p:sldId id="584" r:id="rId5"/>
    <p:sldId id="585" r:id="rId6"/>
    <p:sldId id="48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86" r:id="rId19"/>
    <p:sldId id="564" r:id="rId20"/>
    <p:sldId id="565" r:id="rId21"/>
    <p:sldId id="588" r:id="rId22"/>
    <p:sldId id="589" r:id="rId23"/>
    <p:sldId id="566" r:id="rId24"/>
    <p:sldId id="567" r:id="rId25"/>
    <p:sldId id="568" r:id="rId26"/>
    <p:sldId id="569" r:id="rId27"/>
    <p:sldId id="570" r:id="rId28"/>
    <p:sldId id="571" r:id="rId29"/>
    <p:sldId id="587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5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8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65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7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3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2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0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43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2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2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27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10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5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18/6/2018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18/6/2018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18/6/2018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14</a:t>
            </a: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Protocolli</a:t>
            </a:r>
            <a:r>
              <a:rPr lang="en-US" sz="3600" dirty="0" smtClean="0">
                <a:solidFill>
                  <a:prstClr val="white"/>
                </a:solidFill>
              </a:rPr>
              <a:t> di </a:t>
            </a:r>
            <a:r>
              <a:rPr lang="en-US" sz="3600" dirty="0" err="1" smtClean="0">
                <a:solidFill>
                  <a:prstClr val="white"/>
                </a:solidFill>
              </a:rPr>
              <a:t>comunicazione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Code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44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loop()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Check for incoming data.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	if</a:t>
            </a:r>
            <a:r>
              <a:rPr lang="en-US" sz="1100" dirty="0">
                <a:latin typeface="Consolas" panose="020B0609020204030204" pitchFamily="49" charset="0"/>
              </a:rPr>
              <a:t> (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100" dirty="0">
                <a:latin typeface="Consolas" panose="020B0609020204030204" pitchFamily="49" charset="0"/>
              </a:rPr>
              <a:t>())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Read incoming data.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 </a:t>
            </a:r>
            <a:r>
              <a:rPr lang="en-US" sz="1100" dirty="0" err="1">
                <a:latin typeface="Consolas" panose="020B0609020204030204" pitchFamily="49" charset="0"/>
              </a:rPr>
              <a:t>bluetooth.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1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incoming character is a ‘1’, set GPIO 13 (LED) ‘HIGH’.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  		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latin typeface="Consolas" panose="020B0609020204030204" pitchFamily="49" charset="0"/>
              </a:rPr>
              <a:t> ((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==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'1'</a:t>
            </a:r>
            <a:r>
              <a:rPr lang="en-US" sz="11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  		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100" dirty="0">
                <a:latin typeface="Consolas" panose="020B0609020204030204" pitchFamily="49" charset="0"/>
              </a:rPr>
              <a:t>(13,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1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    		}   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If the incoming character is a ‘0’, set GPIO 13 (LED) ‘LOW’.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 ==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'0'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(13,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lvl="4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Print the character read to the hardware UART for debugging purposes.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bt_input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2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5">
            <a:extLst>
              <a:ext uri="{FF2B5EF4-FFF2-40B4-BE49-F238E27FC236}">
                <a16:creationId xmlns="" xmlns:a16="http://schemas.microsoft.com/office/drawing/2014/main" id="{F316B6B2-9604-473E-8869-A27D10E0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307" y="81419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</a:t>
            </a:r>
            <a:r>
              <a:rPr lang="en-US" dirty="0" err="1" smtClean="0"/>
              <a:t>Applicazione</a:t>
            </a:r>
            <a:r>
              <a:rPr lang="en-US" dirty="0" smtClean="0"/>
              <a:t> mobile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2535E791-FE7C-4B63-B5AE-08FFD5F0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61" y="1297746"/>
            <a:ext cx="560452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Esistono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molte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applicazioni</a:t>
            </a:r>
            <a:r>
              <a:rPr lang="en-US" sz="2000" dirty="0" smtClean="0">
                <a:latin typeface="Calibri" pitchFamily="34" charset="0"/>
              </a:rPr>
              <a:t> mobile per </a:t>
            </a:r>
            <a:r>
              <a:rPr lang="en-US" sz="2000" dirty="0" err="1" smtClean="0">
                <a:latin typeface="Calibri" pitchFamily="34" charset="0"/>
              </a:rPr>
              <a:t>comunicare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attraverso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connessione</a:t>
            </a:r>
            <a:r>
              <a:rPr lang="en-US" sz="2000" dirty="0" smtClean="0">
                <a:latin typeface="Calibri" pitchFamily="34" charset="0"/>
              </a:rPr>
              <a:t> Bluetooth. </a:t>
            </a:r>
            <a:r>
              <a:rPr lang="en-US" sz="2000" dirty="0" err="1" smtClean="0">
                <a:latin typeface="Calibri" pitchFamily="34" charset="0"/>
              </a:rPr>
              <a:t>Sono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disponibili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molte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piattaforme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comprese</a:t>
            </a:r>
            <a:r>
              <a:rPr lang="en-US" sz="2000" dirty="0" smtClean="0">
                <a:latin typeface="Calibri" pitchFamily="34" charset="0"/>
              </a:rPr>
              <a:t> Android e </a:t>
            </a:r>
            <a:r>
              <a:rPr lang="en-US" sz="2000" dirty="0">
                <a:latin typeface="Calibri" pitchFamily="34" charset="0"/>
              </a:rPr>
              <a:t>iOS.</a:t>
            </a:r>
          </a:p>
          <a:p>
            <a:pPr algn="just">
              <a:lnSpc>
                <a:spcPct val="15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Poichè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scambieremo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seraili</a:t>
            </a:r>
            <a:r>
              <a:rPr lang="en-US" sz="2000" dirty="0" smtClean="0">
                <a:latin typeface="Calibri" pitchFamily="34" charset="0"/>
              </a:rPr>
              <a:t>, e </a:t>
            </a:r>
            <a:r>
              <a:rPr lang="en-US" sz="2000" dirty="0" err="1" smtClean="0">
                <a:latin typeface="Calibri" pitchFamily="34" charset="0"/>
              </a:rPr>
              <a:t>abbiamo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bisogno</a:t>
            </a:r>
            <a:r>
              <a:rPr lang="en-US" sz="2000" dirty="0" smtClean="0">
                <a:latin typeface="Calibri" pitchFamily="34" charset="0"/>
              </a:rPr>
              <a:t> di un </a:t>
            </a:r>
            <a:r>
              <a:rPr lang="en-US" sz="2000" dirty="0" err="1" smtClean="0">
                <a:latin typeface="Calibri" pitchFamily="34" charset="0"/>
              </a:rPr>
              <a:t>maggiore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controllo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processo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utilizzeremo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Serial </a:t>
            </a:r>
            <a:r>
              <a:rPr lang="en-US" sz="2000" b="1" dirty="0">
                <a:latin typeface="Calibri" pitchFamily="34" charset="0"/>
              </a:rPr>
              <a:t>Bluetooth Terminal </a:t>
            </a:r>
            <a:r>
              <a:rPr lang="en-US" sz="2000" dirty="0" smtClean="0">
                <a:latin typeface="Calibri" pitchFamily="34" charset="0"/>
              </a:rPr>
              <a:t>per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Sistema </a:t>
            </a:r>
            <a:r>
              <a:rPr lang="en-US" sz="2000" dirty="0" err="1" smtClean="0">
                <a:latin typeface="Calibri" pitchFamily="34" charset="0"/>
              </a:rPr>
              <a:t>operativo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Android di Kai </a:t>
            </a:r>
            <a:r>
              <a:rPr lang="en-US" sz="2000" dirty="0" err="1">
                <a:latin typeface="Calibri" pitchFamily="34" charset="0"/>
              </a:rPr>
              <a:t>Morich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disponibile</a:t>
            </a:r>
            <a:r>
              <a:rPr lang="en-US" sz="2000" dirty="0" smtClean="0">
                <a:latin typeface="Calibri" pitchFamily="34" charset="0"/>
              </a:rPr>
              <a:t> Google </a:t>
            </a:r>
            <a:r>
              <a:rPr lang="en-US" sz="2000" dirty="0">
                <a:latin typeface="Calibri" pitchFamily="34" charset="0"/>
              </a:rPr>
              <a:t>Play Store). </a:t>
            </a:r>
            <a:r>
              <a:rPr lang="en-US" sz="2000" dirty="0" smtClean="0">
                <a:latin typeface="Calibri" pitchFamily="34" charset="0"/>
              </a:rPr>
              <a:t>Come dice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nome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tratta</a:t>
            </a:r>
            <a:r>
              <a:rPr lang="en-US" sz="2000" dirty="0" smtClean="0">
                <a:latin typeface="Calibri" pitchFamily="34" charset="0"/>
              </a:rPr>
              <a:t> di un </a:t>
            </a:r>
            <a:r>
              <a:rPr lang="en-US" sz="2000" dirty="0" err="1" smtClean="0">
                <a:latin typeface="Calibri" pitchFamily="34" charset="0"/>
              </a:rPr>
              <a:t>emulatore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terminale</a:t>
            </a:r>
            <a:r>
              <a:rPr lang="en-US" sz="2000" dirty="0" smtClean="0">
                <a:latin typeface="Calibri" pitchFamily="34" charset="0"/>
              </a:rPr>
              <a:t> per device </a:t>
            </a:r>
            <a:r>
              <a:rPr lang="en-US" sz="2000" dirty="0" err="1" smtClean="0">
                <a:latin typeface="Calibri" pitchFamily="34" charset="0"/>
              </a:rPr>
              <a:t>seriali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9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smtClean="0"/>
              <a:t>Bluetooth: </a:t>
            </a:r>
            <a:r>
              <a:rPr lang="en-US" dirty="0" err="1" smtClean="0"/>
              <a:t>l’applicazione</a:t>
            </a:r>
            <a:r>
              <a:rPr lang="en-US" dirty="0" smtClean="0"/>
              <a:t> mobile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C1A93469-0A74-41A7-88E3-C2E092A8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45" y="532262"/>
            <a:ext cx="4744499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L’applicazione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mostrerà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schermo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vuoto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subito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dopo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l’avvio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Bisogna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connetterlo</a:t>
            </a:r>
            <a:r>
              <a:rPr lang="en-US" sz="2000" dirty="0" smtClean="0">
                <a:latin typeface="Calibri" pitchFamily="34" charset="0"/>
              </a:rPr>
              <a:t> a un device </a:t>
            </a:r>
            <a:r>
              <a:rPr lang="en-US" sz="2000" dirty="0" err="1" smtClean="0">
                <a:latin typeface="Calibri" pitchFamily="34" charset="0"/>
              </a:rPr>
              <a:t>Bluetooh</a:t>
            </a:r>
            <a:r>
              <a:rPr lang="en-US" sz="2000" dirty="0" smtClean="0">
                <a:latin typeface="Calibri" pitchFamily="34" charset="0"/>
              </a:rPr>
              <a:t> prima di </a:t>
            </a:r>
            <a:r>
              <a:rPr lang="en-US" sz="2000" dirty="0" err="1" smtClean="0">
                <a:latin typeface="Calibri" pitchFamily="34" charset="0"/>
              </a:rPr>
              <a:t>poter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scambiare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seriali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Clicca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sull’icona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vicino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all’etichetta</a:t>
            </a:r>
            <a:r>
              <a:rPr lang="en-US" sz="2000" dirty="0" smtClean="0">
                <a:latin typeface="Calibri" pitchFamily="34" charset="0"/>
              </a:rPr>
              <a:t> ‘</a:t>
            </a:r>
            <a:r>
              <a:rPr lang="en-US" sz="2000" dirty="0">
                <a:latin typeface="Calibri" pitchFamily="34" charset="0"/>
              </a:rPr>
              <a:t>Terminal’ </a:t>
            </a:r>
            <a:r>
              <a:rPr lang="en-US" sz="2000" dirty="0" smtClean="0">
                <a:latin typeface="Calibri" pitchFamily="34" charset="0"/>
              </a:rPr>
              <a:t>per </a:t>
            </a:r>
            <a:r>
              <a:rPr lang="en-US" sz="2000" dirty="0" err="1" smtClean="0">
                <a:latin typeface="Calibri" pitchFamily="34" charset="0"/>
              </a:rPr>
              <a:t>aprire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menu </a:t>
            </a:r>
            <a:r>
              <a:rPr lang="en-US" sz="2000" dirty="0" err="1" smtClean="0">
                <a:latin typeface="Calibri" pitchFamily="34" charset="0"/>
              </a:rPr>
              <a:t>dell’applicazione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5" name="Εικόνα 2">
            <a:extLst>
              <a:ext uri="{FF2B5EF4-FFF2-40B4-BE49-F238E27FC236}">
                <a16:creationId xmlns="" xmlns:a16="http://schemas.microsoft.com/office/drawing/2014/main" id="{816A66F7-D296-44BF-B298-E0D33146D4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3700" y="1168631"/>
            <a:ext cx="3213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98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</a:t>
            </a:r>
            <a:r>
              <a:rPr lang="en-US" dirty="0" err="1"/>
              <a:t>l’applicazione</a:t>
            </a:r>
            <a:r>
              <a:rPr lang="en-US" dirty="0"/>
              <a:t> mobile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E02D3FCF-702A-4BA7-BE2C-FC6360C80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114039"/>
            <a:ext cx="4706937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Appena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menu </a:t>
            </a:r>
            <a:r>
              <a:rPr lang="en-US" sz="2000" dirty="0" err="1" smtClean="0">
                <a:latin typeface="Calibri" pitchFamily="34" charset="0"/>
              </a:rPr>
              <a:t>clicca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‘</a:t>
            </a:r>
            <a:r>
              <a:rPr lang="en-US" sz="2000" dirty="0">
                <a:latin typeface="Calibri" pitchFamily="34" charset="0"/>
              </a:rPr>
              <a:t>Devices’.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="" xmlns:a16="http://schemas.microsoft.com/office/drawing/2014/main" id="{F0F0014F-C1EC-48E2-964E-54C86063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75" y="1114039"/>
            <a:ext cx="32099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9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</a:t>
            </a:r>
            <a:r>
              <a:rPr lang="en-US" dirty="0" err="1"/>
              <a:t>l’applicazione</a:t>
            </a:r>
            <a:r>
              <a:rPr lang="en-US" dirty="0"/>
              <a:t> mobile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863FB6-B5BC-4528-A7C4-62D4CCEB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3" y="809243"/>
            <a:ext cx="8208628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 smtClean="0">
                <a:latin typeface="Calibri" pitchFamily="34" charset="0"/>
              </a:rPr>
              <a:t>Sceglie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Bluetooth </a:t>
            </a:r>
            <a:r>
              <a:rPr lang="en-US" sz="2000" dirty="0" err="1" smtClean="0">
                <a:latin typeface="Calibri" pitchFamily="34" charset="0"/>
              </a:rPr>
              <a:t>classico</a:t>
            </a:r>
            <a:r>
              <a:rPr lang="en-US" sz="2000" dirty="0" smtClean="0">
                <a:latin typeface="Calibri" pitchFamily="34" charset="0"/>
              </a:rPr>
              <a:t> o </a:t>
            </a:r>
            <a:r>
              <a:rPr lang="en-US" sz="2000" dirty="0">
                <a:latin typeface="Calibri" pitchFamily="34" charset="0"/>
              </a:rPr>
              <a:t>BLE </a:t>
            </a:r>
            <a:r>
              <a:rPr lang="en-US" sz="2000" dirty="0" smtClean="0">
                <a:latin typeface="Calibri" pitchFamily="34" charset="0"/>
              </a:rPr>
              <a:t>(a </a:t>
            </a:r>
            <a:r>
              <a:rPr lang="en-US" sz="2000" dirty="0" err="1" smtClean="0">
                <a:latin typeface="Calibri" pitchFamily="34" charset="0"/>
              </a:rPr>
              <a:t>seconda</a:t>
            </a:r>
            <a:r>
              <a:rPr lang="en-US" sz="2000" dirty="0" smtClean="0">
                <a:latin typeface="Calibri" pitchFamily="34" charset="0"/>
              </a:rPr>
              <a:t> del modulo </a:t>
            </a:r>
            <a:r>
              <a:rPr lang="en-US" sz="2000" dirty="0" err="1" smtClean="0">
                <a:latin typeface="Calibri" pitchFamily="34" charset="0"/>
              </a:rPr>
              <a:t>usato</a:t>
            </a:r>
            <a:r>
              <a:rPr lang="en-US" sz="2000" dirty="0" smtClean="0">
                <a:latin typeface="Calibri" pitchFamily="34" charset="0"/>
              </a:rPr>
              <a:t>) e poi (</a:t>
            </a:r>
            <a:r>
              <a:rPr lang="en-US" sz="2000" b="1" dirty="0" smtClean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 smtClean="0">
                <a:latin typeface="Calibri" pitchFamily="34" charset="0"/>
              </a:rPr>
              <a:t>clicca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nome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Alla</a:t>
            </a:r>
            <a:r>
              <a:rPr lang="en-US" sz="2000" dirty="0" smtClean="0">
                <a:latin typeface="Calibri" pitchFamily="34" charset="0"/>
              </a:rPr>
              <a:t> fine, 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b="1" dirty="0">
                <a:latin typeface="Calibri" pitchFamily="34" charset="0"/>
              </a:rPr>
              <a:t>3</a:t>
            </a:r>
            <a:r>
              <a:rPr lang="en-US" sz="2000" dirty="0">
                <a:latin typeface="Calibri" pitchFamily="34" charset="0"/>
              </a:rPr>
              <a:t>) </a:t>
            </a:r>
            <a:r>
              <a:rPr lang="en-US" sz="2000" dirty="0" err="1" smtClean="0">
                <a:latin typeface="Calibri" pitchFamily="34" charset="0"/>
              </a:rPr>
              <a:t>clicca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nuovo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sull’icona</a:t>
            </a:r>
            <a:r>
              <a:rPr lang="en-US" sz="2000" dirty="0" smtClean="0">
                <a:latin typeface="Calibri" pitchFamily="34" charset="0"/>
              </a:rPr>
              <a:t> del menu e </a:t>
            </a:r>
            <a:r>
              <a:rPr lang="en-US" sz="2000" dirty="0" err="1" smtClean="0">
                <a:latin typeface="Calibri" pitchFamily="34" charset="0"/>
              </a:rPr>
              <a:t>scegli</a:t>
            </a:r>
            <a:r>
              <a:rPr lang="en-US" sz="2000" dirty="0" smtClean="0">
                <a:latin typeface="Calibri" pitchFamily="34" charset="0"/>
              </a:rPr>
              <a:t> ‘</a:t>
            </a:r>
            <a:r>
              <a:rPr lang="en-US" sz="2000" dirty="0">
                <a:latin typeface="Calibri" pitchFamily="34" charset="0"/>
              </a:rPr>
              <a:t>Terminal’ </a:t>
            </a:r>
            <a:r>
              <a:rPr lang="en-US" sz="2000" dirty="0" smtClean="0">
                <a:latin typeface="Calibri" pitchFamily="34" charset="0"/>
              </a:rPr>
              <a:t>per </a:t>
            </a:r>
            <a:r>
              <a:rPr lang="en-US" sz="2000" dirty="0" err="1" smtClean="0">
                <a:latin typeface="Calibri" pitchFamily="34" charset="0"/>
              </a:rPr>
              <a:t>tornare</a:t>
            </a:r>
            <a:r>
              <a:rPr lang="en-US" sz="2000" dirty="0" smtClean="0">
                <a:latin typeface="Calibri" pitchFamily="34" charset="0"/>
              </a:rPr>
              <a:t> al menu </a:t>
            </a:r>
            <a:r>
              <a:rPr lang="en-US" sz="2000" dirty="0" err="1" smtClean="0">
                <a:latin typeface="Calibri" pitchFamily="34" charset="0"/>
              </a:rPr>
              <a:t>principale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3" name="Εικόνα 5">
            <a:extLst>
              <a:ext uri="{FF2B5EF4-FFF2-40B4-BE49-F238E27FC236}">
                <a16:creationId xmlns="" xmlns:a16="http://schemas.microsoft.com/office/drawing/2014/main" id="{3F9882B8-C400-4A06-97CB-31AE9A30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0419" y="2484332"/>
            <a:ext cx="6210375" cy="3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30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</a:t>
            </a:r>
            <a:r>
              <a:rPr lang="en-US" dirty="0" err="1"/>
              <a:t>l’applicazione</a:t>
            </a:r>
            <a:r>
              <a:rPr lang="en-US" dirty="0"/>
              <a:t> mobile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4E126F3E-7C31-47EF-BC83-F423C1F9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14039"/>
            <a:ext cx="48079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alibri" pitchFamily="34" charset="0"/>
              </a:rPr>
              <a:t>L’ultimo</a:t>
            </a:r>
            <a:r>
              <a:rPr lang="en-US" sz="2000" dirty="0" smtClean="0">
                <a:latin typeface="Calibri" pitchFamily="34" charset="0"/>
              </a:rPr>
              <a:t> step è </a:t>
            </a:r>
            <a:r>
              <a:rPr lang="en-US" sz="2000" dirty="0" err="1" smtClean="0">
                <a:latin typeface="Calibri" pitchFamily="34" charset="0"/>
              </a:rPr>
              <a:t>cliccare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sull’icona</a:t>
            </a:r>
            <a:r>
              <a:rPr lang="en-US" sz="2000" dirty="0" smtClean="0">
                <a:latin typeface="Calibri" pitchFamily="34" charset="0"/>
              </a:rPr>
              <a:t> ‘</a:t>
            </a:r>
            <a:r>
              <a:rPr lang="en-US" sz="2000" dirty="0">
                <a:latin typeface="Calibri" pitchFamily="34" charset="0"/>
              </a:rPr>
              <a:t>Connect</a:t>
            </a:r>
            <a:r>
              <a:rPr lang="en-US" sz="2000" dirty="0" smtClean="0">
                <a:latin typeface="Calibri" pitchFamily="34" charset="0"/>
              </a:rPr>
              <a:t>’.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Si </a:t>
            </a:r>
            <a:r>
              <a:rPr lang="en-US" sz="2000" dirty="0" err="1" smtClean="0">
                <a:latin typeface="Calibri" pitchFamily="34" charset="0"/>
              </a:rPr>
              <a:t>stabilirà</a:t>
            </a:r>
            <a:r>
              <a:rPr lang="en-US" sz="2000" dirty="0" smtClean="0">
                <a:latin typeface="Calibri" pitchFamily="34" charset="0"/>
              </a:rPr>
              <a:t> la </a:t>
            </a:r>
            <a:r>
              <a:rPr lang="en-US" sz="2000" dirty="0" err="1" smtClean="0">
                <a:latin typeface="Calibri" pitchFamily="34" charset="0"/>
              </a:rPr>
              <a:t>connessione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device e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modulo Bluetooth </a:t>
            </a:r>
            <a:r>
              <a:rPr lang="en-US" sz="2000" dirty="0" err="1" smtClean="0">
                <a:latin typeface="Calibri" pitchFamily="34" charset="0"/>
              </a:rPr>
              <a:t>selezionato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È </a:t>
            </a:r>
            <a:r>
              <a:rPr lang="en-US" sz="2000" dirty="0" err="1" smtClean="0">
                <a:latin typeface="Calibri" pitchFamily="34" charset="0"/>
              </a:rPr>
              <a:t>tutto</a:t>
            </a:r>
            <a:r>
              <a:rPr lang="en-US" sz="2000" dirty="0" smtClean="0">
                <a:latin typeface="Calibri" pitchFamily="34" charset="0"/>
              </a:rPr>
              <a:t>! </a:t>
            </a:r>
            <a:r>
              <a:rPr lang="en-US" sz="2000" dirty="0" err="1" smtClean="0">
                <a:latin typeface="Calibri" pitchFamily="34" charset="0"/>
              </a:rPr>
              <a:t>Ora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l’applicazione</a:t>
            </a:r>
            <a:r>
              <a:rPr lang="en-US" sz="2000" dirty="0" smtClean="0">
                <a:latin typeface="Calibri" pitchFamily="34" charset="0"/>
              </a:rPr>
              <a:t> è </a:t>
            </a:r>
            <a:r>
              <a:rPr lang="en-US" sz="2000" dirty="0" err="1" smtClean="0">
                <a:latin typeface="Calibri" pitchFamily="34" charset="0"/>
              </a:rPr>
              <a:t>pronta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scambiare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modulo Bluetooth.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="" xmlns:a16="http://schemas.microsoft.com/office/drawing/2014/main" id="{7B579A69-82D2-4A5E-8B57-01CD730E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9960" y="1322001"/>
            <a:ext cx="32131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99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Esercizio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Bluetooth: </a:t>
            </a:r>
            <a:r>
              <a:rPr lang="en-US" dirty="0" err="1" smtClean="0"/>
              <a:t>conclusione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A59AFF-0078-44A8-AB6C-E5FBC00AA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79" y="719724"/>
            <a:ext cx="3037883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Se </a:t>
            </a:r>
            <a:r>
              <a:rPr lang="en-US" sz="2000" dirty="0" err="1" smtClean="0">
                <a:latin typeface="Calibri" pitchFamily="34" charset="0"/>
              </a:rPr>
              <a:t>hai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compilato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caricato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codice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fornito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Arduino, </a:t>
            </a:r>
            <a:r>
              <a:rPr lang="en-US" sz="2000" dirty="0" err="1" smtClean="0">
                <a:latin typeface="Calibri" pitchFamily="34" charset="0"/>
              </a:rPr>
              <a:t>dovresti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vedere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in </a:t>
            </a:r>
            <a:r>
              <a:rPr lang="en-US" sz="2000" dirty="0" err="1" smtClean="0">
                <a:latin typeface="Calibri" pitchFamily="34" charset="0"/>
              </a:rPr>
              <a:t>ingresso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terminale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dell’applicazione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A parte </a:t>
            </a:r>
            <a:r>
              <a:rPr lang="en-US" sz="2000" dirty="0" err="1" smtClean="0">
                <a:latin typeface="Calibri" pitchFamily="34" charset="0"/>
              </a:rPr>
              <a:t>questo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dovresti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essere</a:t>
            </a:r>
            <a:r>
              <a:rPr lang="en-US" sz="2000" dirty="0" smtClean="0">
                <a:latin typeface="Calibri" pitchFamily="34" charset="0"/>
              </a:rPr>
              <a:t> in </a:t>
            </a:r>
            <a:r>
              <a:rPr lang="en-US" sz="2000" dirty="0" err="1" smtClean="0">
                <a:latin typeface="Calibri" pitchFamily="34" charset="0"/>
              </a:rPr>
              <a:t>grado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cambiare</a:t>
            </a:r>
            <a:r>
              <a:rPr lang="en-US" sz="2000" dirty="0" smtClean="0">
                <a:latin typeface="Calibri" pitchFamily="34" charset="0"/>
              </a:rPr>
              <a:t> lo </a:t>
            </a:r>
            <a:r>
              <a:rPr lang="en-US" sz="2000" dirty="0" err="1" smtClean="0">
                <a:latin typeface="Calibri" pitchFamily="34" charset="0"/>
              </a:rPr>
              <a:t>stato</a:t>
            </a:r>
            <a:r>
              <a:rPr lang="en-US" sz="2000" dirty="0" smtClean="0">
                <a:latin typeface="Calibri" pitchFamily="34" charset="0"/>
              </a:rPr>
              <a:t> del LED </a:t>
            </a:r>
            <a:r>
              <a:rPr lang="en-US" sz="2000" dirty="0" err="1" smtClean="0">
                <a:latin typeface="Calibri" pitchFamily="34" charset="0"/>
              </a:rPr>
              <a:t>connesso</a:t>
            </a:r>
            <a:r>
              <a:rPr lang="en-US" sz="2000" dirty="0" smtClean="0">
                <a:latin typeface="Calibri" pitchFamily="34" charset="0"/>
              </a:rPr>
              <a:t>, solo </a:t>
            </a:r>
            <a:r>
              <a:rPr lang="en-US" sz="2000" dirty="0" err="1" smtClean="0">
                <a:latin typeface="Calibri" pitchFamily="34" charset="0"/>
              </a:rPr>
              <a:t>inviando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stringa</a:t>
            </a:r>
            <a:r>
              <a:rPr lang="en-US" sz="2000" dirty="0" smtClean="0">
                <a:latin typeface="Calibri" pitchFamily="34" charset="0"/>
              </a:rPr>
              <a:t> di un solo </a:t>
            </a:r>
            <a:r>
              <a:rPr lang="en-US" sz="2000" dirty="0" err="1" smtClean="0">
                <a:latin typeface="Calibri" pitchFamily="34" charset="0"/>
              </a:rPr>
              <a:t>carattere</a:t>
            </a:r>
            <a:r>
              <a:rPr lang="en-US" sz="2000" dirty="0" smtClean="0">
                <a:latin typeface="Calibri" pitchFamily="34" charset="0"/>
              </a:rPr>
              <a:t> ‘</a:t>
            </a:r>
            <a:r>
              <a:rPr lang="en-US" sz="2000" dirty="0">
                <a:latin typeface="Calibri" pitchFamily="34" charset="0"/>
              </a:rPr>
              <a:t>1’ </a:t>
            </a:r>
            <a:r>
              <a:rPr lang="en-US" sz="2000" dirty="0" smtClean="0">
                <a:latin typeface="Calibri" pitchFamily="34" charset="0"/>
              </a:rPr>
              <a:t>o </a:t>
            </a:r>
            <a:r>
              <a:rPr lang="en-US" sz="2000" dirty="0">
                <a:latin typeface="Calibri" pitchFamily="34" charset="0"/>
              </a:rPr>
              <a:t>‘0’.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15" name="Εικόνα 8">
            <a:extLst>
              <a:ext uri="{FF2B5EF4-FFF2-40B4-BE49-F238E27FC236}">
                <a16:creationId xmlns="" xmlns:a16="http://schemas.microsoft.com/office/drawing/2014/main" id="{E21CBA71-5D23-4080-B573-E6E3B23F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28" y="1114039"/>
            <a:ext cx="5500627" cy="309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93775D26-0311-4777-8649-CB2C69F3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778" y="3307974"/>
            <a:ext cx="154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SEND BUTTON</a:t>
            </a: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="" xmlns:a16="http://schemas.microsoft.com/office/drawing/2014/main" id="{A3E47412-B253-4985-80E3-77E281609ED5}"/>
              </a:ext>
            </a:extLst>
          </p:cNvPr>
          <p:cNvCxnSpPr>
            <a:cxnSpLocks/>
          </p:cNvCxnSpPr>
          <p:nvPr/>
        </p:nvCxnSpPr>
        <p:spPr>
          <a:xfrm>
            <a:off x="7892103" y="3509587"/>
            <a:ext cx="3857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7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ETHERNET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24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72514" y="1063249"/>
            <a:ext cx="819149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Ethernet </a:t>
            </a:r>
            <a:r>
              <a:rPr lang="en-US" sz="2000" dirty="0" smtClean="0">
                <a:latin typeface="Calibri" pitchFamily="34" charset="0"/>
              </a:rPr>
              <a:t>è un </a:t>
            </a:r>
            <a:r>
              <a:rPr lang="en-US" sz="2000" dirty="0" err="1" smtClean="0">
                <a:latin typeface="Calibri" pitchFamily="34" charset="0"/>
              </a:rPr>
              <a:t>altro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protocollo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comunicazione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popolare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conveniente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poichè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abilita</a:t>
            </a:r>
            <a:r>
              <a:rPr lang="en-US" sz="2000" dirty="0" smtClean="0">
                <a:latin typeface="Calibri" pitchFamily="34" charset="0"/>
              </a:rPr>
              <a:t> la </a:t>
            </a:r>
            <a:r>
              <a:rPr lang="en-US" sz="2000" dirty="0" err="1" smtClean="0">
                <a:latin typeface="Calibri" pitchFamily="34" charset="0"/>
              </a:rPr>
              <a:t>comunicazione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cablata</a:t>
            </a:r>
            <a:r>
              <a:rPr lang="en-US" sz="2000" dirty="0" smtClean="0">
                <a:latin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mondo</a:t>
            </a:r>
            <a:r>
              <a:rPr lang="en-US" sz="2000" dirty="0" smtClean="0">
                <a:latin typeface="Calibri" pitchFamily="34" charset="0"/>
              </a:rPr>
              <a:t> di internet. </a:t>
            </a:r>
            <a:r>
              <a:rPr lang="en-US" sz="2000" dirty="0" err="1" smtClean="0">
                <a:latin typeface="Calibri" pitchFamily="34" charset="0"/>
              </a:rPr>
              <a:t>Usando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Ethernet Shield,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Arduino </a:t>
            </a:r>
            <a:r>
              <a:rPr lang="en-US" sz="2000" dirty="0" err="1" smtClean="0">
                <a:latin typeface="Calibri" pitchFamily="34" charset="0"/>
              </a:rPr>
              <a:t>può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comunicare</a:t>
            </a:r>
            <a:r>
              <a:rPr lang="en-US" sz="2000" dirty="0" smtClean="0">
                <a:latin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</a:rPr>
              <a:t>qualsiasi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basata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TCP/IP </a:t>
            </a:r>
            <a:r>
              <a:rPr lang="en-US" sz="2000" dirty="0" err="1" smtClean="0">
                <a:latin typeface="Calibri" pitchFamily="34" charset="0"/>
              </a:rPr>
              <a:t>incluse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molte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applicazioni</a:t>
            </a:r>
            <a:r>
              <a:rPr lang="en-US" sz="2000" dirty="0" smtClean="0">
                <a:latin typeface="Calibri" pitchFamily="34" charset="0"/>
              </a:rPr>
              <a:t> web. </a:t>
            </a:r>
            <a:endParaRPr lang="en-US" sz="2000" dirty="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Ethernet Shield è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soluzione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abbordabile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affidabile</a:t>
            </a:r>
            <a:r>
              <a:rPr lang="en-US" sz="2000" dirty="0" smtClean="0">
                <a:latin typeface="Calibri" pitchFamily="34" charset="0"/>
              </a:rPr>
              <a:t> e facile da </a:t>
            </a:r>
            <a:r>
              <a:rPr lang="en-US" sz="2000" dirty="0" err="1" smtClean="0">
                <a:latin typeface="Calibri" pitchFamily="34" charset="0"/>
              </a:rPr>
              <a:t>programmare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arricchire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basata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un Arduino.</a:t>
            </a:r>
            <a:endParaRPr lang="en-US" sz="2000" dirty="0"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La Ethernet Shield </a:t>
            </a:r>
            <a:r>
              <a:rPr lang="en-US" sz="2000" dirty="0" err="1" smtClean="0">
                <a:latin typeface="Calibri" pitchFamily="34" charset="0"/>
              </a:rPr>
              <a:t>verrà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utilizzata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avere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comunicazione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bidirezionale</a:t>
            </a:r>
            <a:r>
              <a:rPr lang="en-US" sz="2000" dirty="0" smtClean="0">
                <a:latin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</a:rPr>
              <a:t>l’applicazione</a:t>
            </a:r>
            <a:r>
              <a:rPr lang="en-US" sz="2000" dirty="0" smtClean="0">
                <a:latin typeface="Calibri" pitchFamily="34" charset="0"/>
              </a:rPr>
              <a:t> web </a:t>
            </a:r>
            <a:r>
              <a:rPr lang="en-US" sz="2000" dirty="0" err="1" smtClean="0">
                <a:latin typeface="Calibri" pitchFamily="34" charset="0"/>
              </a:rPr>
              <a:t>personalizzata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vogliamo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sviluppare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questo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obiettivo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- </a:t>
            </a:r>
            <a:r>
              <a:rPr lang="en-US" dirty="0" err="1" smtClean="0"/>
              <a:t>Introduzione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46819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dirty="0" err="1" smtClean="0">
                <a:latin typeface="Calibri" pitchFamily="34" charset="0"/>
              </a:rPr>
              <a:t>questo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esercizio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combineremo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Arduino con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Ethernet Shield di Arduino. La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Arduino </a:t>
            </a:r>
            <a:r>
              <a:rPr lang="en-US" sz="2000" dirty="0" err="1" smtClean="0">
                <a:latin typeface="Calibri" pitchFamily="34" charset="0"/>
              </a:rPr>
              <a:t>dopo</a:t>
            </a:r>
            <a:r>
              <a:rPr lang="en-US" sz="2000" dirty="0" smtClean="0">
                <a:latin typeface="Calibri" pitchFamily="34" charset="0"/>
              </a:rPr>
              <a:t> la </a:t>
            </a:r>
            <a:r>
              <a:rPr lang="en-US" sz="2000" dirty="0" err="1" smtClean="0">
                <a:latin typeface="Calibri" pitchFamily="34" charset="0"/>
              </a:rPr>
              <a:t>pressione</a:t>
            </a:r>
            <a:r>
              <a:rPr lang="en-US" sz="2000" dirty="0" smtClean="0">
                <a:latin typeface="Calibri" pitchFamily="34" charset="0"/>
              </a:rPr>
              <a:t> di un </a:t>
            </a:r>
            <a:r>
              <a:rPr lang="en-US" sz="2000" dirty="0" err="1" smtClean="0">
                <a:latin typeface="Calibri" pitchFamily="34" charset="0"/>
              </a:rPr>
              <a:t>bottone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aumenterà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luminosità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leggendo</a:t>
            </a:r>
            <a:r>
              <a:rPr lang="en-US" sz="2000" dirty="0" smtClean="0">
                <a:latin typeface="Calibri" pitchFamily="34" charset="0"/>
              </a:rPr>
              <a:t> da un LDR, e </a:t>
            </a:r>
            <a:r>
              <a:rPr lang="en-US" sz="2000" dirty="0" err="1" smtClean="0">
                <a:latin typeface="Calibri" pitchFamily="34" charset="0"/>
              </a:rPr>
              <a:t>successivamente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inviando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verso la Ethernet Shield via SPI. La Ethernet Shield, </a:t>
            </a:r>
            <a:r>
              <a:rPr lang="en-US" sz="2000" dirty="0" err="1" smtClean="0">
                <a:latin typeface="Calibri" pitchFamily="34" charset="0"/>
              </a:rPr>
              <a:t>dall’altro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lato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trasmetterà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ad un server HTTP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pagina</a:t>
            </a:r>
            <a:r>
              <a:rPr lang="en-US" sz="2000" dirty="0" smtClean="0">
                <a:latin typeface="Calibri" pitchFamily="34" charset="0"/>
              </a:rPr>
              <a:t> web per </a:t>
            </a:r>
            <a:r>
              <a:rPr lang="en-US" sz="2000" dirty="0" err="1" smtClean="0">
                <a:latin typeface="Calibri" pitchFamily="34" charset="0"/>
              </a:rPr>
              <a:t>recepire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L’utente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potrà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controllare</a:t>
            </a:r>
            <a:r>
              <a:rPr lang="en-US" sz="2000" dirty="0" smtClean="0">
                <a:latin typeface="Calibri" pitchFamily="34" charset="0"/>
              </a:rPr>
              <a:t> un LED </a:t>
            </a:r>
            <a:r>
              <a:rPr lang="en-US" sz="2000" dirty="0" err="1" smtClean="0">
                <a:latin typeface="Calibri" pitchFamily="34" charset="0"/>
              </a:rPr>
              <a:t>connesso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alla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di Arduino </a:t>
            </a:r>
            <a:r>
              <a:rPr lang="en-US" sz="2000" dirty="0" err="1" smtClean="0">
                <a:latin typeface="Calibri" pitchFamily="34" charset="0"/>
              </a:rPr>
              <a:t>dalla</a:t>
            </a:r>
            <a:r>
              <a:rPr lang="en-US" sz="2000" dirty="0" smtClean="0">
                <a:latin typeface="Calibri" pitchFamily="34" charset="0"/>
              </a:rPr>
              <a:t> webpage </a:t>
            </a:r>
            <a:r>
              <a:rPr lang="en-US" sz="2000" dirty="0" err="1" smtClean="0">
                <a:latin typeface="Calibri" pitchFamily="34" charset="0"/>
              </a:rPr>
              <a:t>semplicemente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cliccando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link </a:t>
            </a:r>
            <a:r>
              <a:rPr lang="en-US" sz="2000" dirty="0" err="1" smtClean="0">
                <a:latin typeface="Calibri" pitchFamily="34" charset="0"/>
              </a:rPr>
              <a:t>appropriato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Descrizione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7180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14</a:t>
            </a:r>
            <a:endParaRPr lang="el-GR" sz="3600" dirty="0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85243" y="936439"/>
            <a:ext cx="8335926" cy="10662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err="1" smtClean="0"/>
              <a:t>Familiarizzare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protocolli</a:t>
            </a:r>
            <a:r>
              <a:rPr lang="en-US" dirty="0" smtClean="0"/>
              <a:t> di </a:t>
            </a:r>
            <a:r>
              <a:rPr lang="en-US" dirty="0" err="1" smtClean="0"/>
              <a:t>comunicazione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popolari</a:t>
            </a:r>
            <a:r>
              <a:rPr lang="en-US" dirty="0" smtClean="0"/>
              <a:t> per lo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applicativo</a:t>
            </a:r>
            <a:r>
              <a:rPr lang="en-US" dirty="0" smtClean="0"/>
              <a:t> di Internet of </a:t>
            </a:r>
            <a:r>
              <a:rPr lang="en-US" dirty="0" smtClean="0"/>
              <a:t>Things: </a:t>
            </a:r>
            <a:r>
              <a:rPr lang="en-US" dirty="0"/>
              <a:t>Bluetooth, Ethernet </a:t>
            </a:r>
            <a:r>
              <a:rPr lang="en-US" dirty="0" smtClean="0"/>
              <a:t>e </a:t>
            </a:r>
            <a:r>
              <a:rPr lang="en-US" dirty="0"/>
              <a:t>WiFi.</a:t>
            </a:r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485243" y="2370596"/>
            <a:ext cx="8229600" cy="18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31098" y="937611"/>
            <a:ext cx="2678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Scopo</a:t>
            </a:r>
            <a:r>
              <a:rPr lang="en-US" sz="1800" b="1" i="1" kern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b="1" i="1" kern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  <p:grpSp>
        <p:nvGrpSpPr>
          <p:cNvPr id="4" name="Ομάδα 3">
            <a:extLst>
              <a:ext uri="{FF2B5EF4-FFF2-40B4-BE49-F238E27FC236}">
                <a16:creationId xmlns="" xmlns:a16="http://schemas.microsoft.com/office/drawing/2014/main" id="{4622F079-2642-4EEB-8C22-7809E331B8D8}"/>
              </a:ext>
            </a:extLst>
          </p:cNvPr>
          <p:cNvGrpSpPr/>
          <p:nvPr/>
        </p:nvGrpSpPr>
        <p:grpSpPr>
          <a:xfrm>
            <a:off x="485243" y="2879817"/>
            <a:ext cx="8374498" cy="3588955"/>
            <a:chOff x="435705" y="2780645"/>
            <a:chExt cx="8374498" cy="3588955"/>
          </a:xfrm>
        </p:grpSpPr>
        <p:sp>
          <p:nvSpPr>
            <p:cNvPr id="17" name="Στρογγυλεμένο ορθογώνιο 7">
              <a:extLst>
                <a:ext uri="{FF2B5EF4-FFF2-40B4-BE49-F238E27FC236}">
                  <a16:creationId xmlns="" xmlns:a16="http://schemas.microsoft.com/office/drawing/2014/main" id="{3AC07904-AD1C-4576-B74D-DB4B4810EDC7}"/>
                </a:ext>
              </a:extLst>
            </p:cNvPr>
            <p:cNvSpPr/>
            <p:nvPr/>
          </p:nvSpPr>
          <p:spPr>
            <a:xfrm>
              <a:off x="435705" y="2780645"/>
              <a:ext cx="8374498" cy="2157274"/>
            </a:xfrm>
            <a:prstGeom prst="roundRect">
              <a:avLst>
                <a:gd name="adj" fmla="val 16947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Σύμβολο κράτησης θέσης περιεχομένου 2">
              <a:extLst>
                <a:ext uri="{FF2B5EF4-FFF2-40B4-BE49-F238E27FC236}">
                  <a16:creationId xmlns="" xmlns:a16="http://schemas.microsoft.com/office/drawing/2014/main" id="{01B1CE7F-D9A1-4568-9109-54206B95D939}"/>
                </a:ext>
              </a:extLst>
            </p:cNvPr>
            <p:cNvSpPr txBox="1">
              <a:spLocks/>
            </p:cNvSpPr>
            <p:nvPr/>
          </p:nvSpPr>
          <p:spPr>
            <a:xfrm>
              <a:off x="534566" y="3314277"/>
              <a:ext cx="8229600" cy="30553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 err="1" smtClean="0"/>
                <a:t>Interfacciare</a:t>
              </a:r>
              <a:r>
                <a:rPr lang="en-US" sz="1800" dirty="0" smtClean="0"/>
                <a:t> Arduino con </a:t>
              </a:r>
              <a:r>
                <a:rPr lang="en-US" sz="1800" dirty="0" err="1" smtClean="0"/>
                <a:t>una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applicazione</a:t>
              </a:r>
              <a:r>
                <a:rPr lang="en-US" sz="1800" dirty="0" smtClean="0"/>
                <a:t> mobile via </a:t>
              </a:r>
              <a:r>
                <a:rPr lang="en-US" sz="1800" dirty="0"/>
                <a:t>Bluetooth</a:t>
              </a: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 err="1" smtClean="0"/>
                <a:t>Interfacciare</a:t>
              </a:r>
              <a:r>
                <a:rPr lang="en-US" sz="1800" dirty="0" smtClean="0"/>
                <a:t> </a:t>
              </a:r>
              <a:r>
                <a:rPr lang="en-US" sz="1800" dirty="0"/>
                <a:t>Arduino </a:t>
              </a:r>
              <a:r>
                <a:rPr lang="en-US" sz="1800" dirty="0" smtClean="0"/>
                <a:t>con </a:t>
              </a:r>
              <a:r>
                <a:rPr lang="en-US" sz="1800" dirty="0" err="1" smtClean="0"/>
                <a:t>una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applicazione</a:t>
              </a:r>
              <a:r>
                <a:rPr lang="en-US" sz="1800" dirty="0" smtClean="0"/>
                <a:t> web via Ethernet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 err="1"/>
                <a:t>Interfacciare</a:t>
              </a:r>
              <a:r>
                <a:rPr lang="en-US" sz="1800" dirty="0"/>
                <a:t> Arduino con </a:t>
              </a:r>
              <a:r>
                <a:rPr lang="en-US" sz="1800" dirty="0" err="1"/>
                <a:t>una</a:t>
              </a:r>
              <a:r>
                <a:rPr lang="en-US" sz="1800" dirty="0"/>
                <a:t> </a:t>
              </a:r>
              <a:r>
                <a:rPr lang="en-US" sz="1800" dirty="0" err="1"/>
                <a:t>applicazione</a:t>
              </a:r>
              <a:r>
                <a:rPr lang="en-US" sz="1800" dirty="0"/>
                <a:t> web via </a:t>
              </a:r>
              <a:r>
                <a:rPr lang="en-US" sz="1800" dirty="0" err="1"/>
                <a:t>WiFi</a:t>
              </a:r>
              <a:endParaRPr lang="en-US" sz="1800" dirty="0"/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r>
                <a:rPr lang="en-US" sz="1800" dirty="0" err="1" smtClean="0"/>
                <a:t>Alcuni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semplici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esercizi</a:t>
              </a:r>
              <a:endParaRPr lang="el-GR" sz="14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>
                <a:lnSpc>
                  <a:spcPct val="110000"/>
                </a:lnSpc>
                <a:spcBef>
                  <a:spcPts val="480"/>
                </a:spcBef>
                <a:buFont typeface="Wingdings" pitchFamily="2" charset="2"/>
                <a:buChar char="§"/>
              </a:pPr>
              <a:endParaRPr lang="el-GR" sz="18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B97EF76-A85E-434A-98AC-DDC3193E3207}"/>
                </a:ext>
              </a:extLst>
            </p:cNvPr>
            <p:cNvSpPr txBox="1"/>
            <p:nvPr/>
          </p:nvSpPr>
          <p:spPr bwMode="auto">
            <a:xfrm>
              <a:off x="2991373" y="2839925"/>
              <a:ext cx="2852063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just" defTabSz="914400" rtl="0" eaLnBrk="0" fontAlgn="base" latinLnBrk="0" hangingPunct="0">
                <a:lnSpc>
                  <a:spcPct val="110000"/>
                </a:lnSpc>
                <a:spcBef>
                  <a:spcPts val="48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i="1" kern="0" dirty="0" smtClean="0">
                  <a:latin typeface="+mn-lt"/>
                  <a:ea typeface="+mn-ea"/>
                  <a:cs typeface="+mn-cs"/>
                </a:rPr>
                <a:t>A</a:t>
              </a:r>
              <a:r>
                <a:rPr kumimoji="0" lang="en-US" sz="1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genda</a:t>
              </a:r>
              <a:r>
                <a:rPr lang="en-US" sz="1800" b="1" i="1" kern="0" dirty="0">
                  <a:latin typeface="+mn-lt"/>
                  <a:ea typeface="+mn-ea"/>
                  <a:cs typeface="+mn-cs"/>
                </a:rPr>
                <a:t> </a:t>
              </a:r>
              <a:r>
                <a:rPr lang="en-US" sz="1800" b="1" i="1" kern="0" dirty="0" err="1" smtClean="0">
                  <a:latin typeface="+mn-lt"/>
                  <a:ea typeface="+mn-ea"/>
                  <a:cs typeface="+mn-cs"/>
                </a:rPr>
                <a:t>della</a:t>
              </a:r>
              <a:r>
                <a:rPr lang="en-US" sz="1800" b="1" i="1" kern="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sz="1800" b="1" i="1" kern="0" dirty="0" err="1" smtClean="0">
                  <a:latin typeface="+mn-lt"/>
                  <a:ea typeface="+mn-ea"/>
                  <a:cs typeface="+mn-cs"/>
                </a:rPr>
                <a:t>presentazione</a:t>
              </a:r>
              <a:endPara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Schema</a:t>
            </a:r>
            <a:endParaRPr lang="en-US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7D90A339-1D07-4FF7-AB71-A7594D4B3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00" y="1417133"/>
            <a:ext cx="3597729" cy="4049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269C7B-B51E-499C-AA3D-90318FB81718}"/>
              </a:ext>
            </a:extLst>
          </p:cNvPr>
          <p:cNvSpPr txBox="1"/>
          <p:nvPr/>
        </p:nvSpPr>
        <p:spPr>
          <a:xfrm>
            <a:off x="119271" y="1422682"/>
            <a:ext cx="501967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L’LDR </a:t>
            </a:r>
            <a:r>
              <a:rPr lang="en-US" dirty="0"/>
              <a:t>(R1) </a:t>
            </a:r>
            <a:r>
              <a:rPr lang="en-US" dirty="0" err="1" smtClean="0"/>
              <a:t>insieme</a:t>
            </a:r>
            <a:r>
              <a:rPr lang="en-US" dirty="0" smtClean="0"/>
              <a:t> all’R2 forma un </a:t>
            </a:r>
            <a:r>
              <a:rPr lang="en-US" dirty="0" err="1" smtClean="0"/>
              <a:t>divisore</a:t>
            </a:r>
            <a:r>
              <a:rPr lang="en-US" dirty="0" smtClean="0"/>
              <a:t> di </a:t>
            </a:r>
            <a:r>
              <a:rPr lang="en-US" dirty="0" err="1" smtClean="0"/>
              <a:t>tensione</a:t>
            </a:r>
            <a:r>
              <a:rPr lang="en-US" dirty="0" smtClean="0"/>
              <a:t> da cui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prenderanno</a:t>
            </a:r>
            <a:r>
              <a:rPr lang="en-US" dirty="0" smtClean="0"/>
              <a:t> le </a:t>
            </a:r>
            <a:r>
              <a:rPr lang="en-US" dirty="0" err="1" smtClean="0"/>
              <a:t>letture</a:t>
            </a:r>
            <a:r>
              <a:rPr lang="en-US" dirty="0" smtClean="0"/>
              <a:t> di </a:t>
            </a:r>
            <a:r>
              <a:rPr lang="en-US" dirty="0" err="1" smtClean="0"/>
              <a:t>tensione</a:t>
            </a:r>
            <a:r>
              <a:rPr lang="en-US" dirty="0" smtClean="0"/>
              <a:t> </a:t>
            </a:r>
            <a:r>
              <a:rPr lang="en-US" dirty="0" err="1" smtClean="0"/>
              <a:t>analogica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cliccato</a:t>
            </a:r>
            <a:r>
              <a:rPr lang="en-US" dirty="0"/>
              <a:t> </a:t>
            </a:r>
            <a:r>
              <a:rPr lang="en-US" dirty="0" smtClean="0"/>
              <a:t>lo </a:t>
            </a:r>
            <a:r>
              <a:rPr lang="en-US" dirty="0" smtClean="0"/>
              <a:t>switch </a:t>
            </a:r>
            <a:r>
              <a:rPr lang="en-US" dirty="0"/>
              <a:t>(S1) </a:t>
            </a:r>
            <a:r>
              <a:rPr lang="en-US" dirty="0" err="1" smtClean="0"/>
              <a:t>attiverà</a:t>
            </a:r>
            <a:r>
              <a:rPr lang="en-US" dirty="0" smtClean="0"/>
              <a:t> un interrupt </a:t>
            </a:r>
            <a:r>
              <a:rPr lang="en-US" dirty="0" err="1" smtClean="0"/>
              <a:t>sul</a:t>
            </a:r>
            <a:r>
              <a:rPr lang="en-US" dirty="0" smtClean="0"/>
              <a:t> pin 2 GPIO.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Tavola</a:t>
            </a:r>
            <a:endParaRPr lang="en-US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500C8CD5-5B03-47BA-80EA-91100BC149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00" y="1452124"/>
            <a:ext cx="6691600" cy="4781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6C471F-3884-4CE6-AAED-0014B5BDF202}"/>
              </a:ext>
            </a:extLst>
          </p:cNvPr>
          <p:cNvSpPr txBox="1"/>
          <p:nvPr/>
        </p:nvSpPr>
        <p:spPr>
          <a:xfrm>
            <a:off x="358556" y="820746"/>
            <a:ext cx="8229598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Il </a:t>
            </a:r>
            <a:r>
              <a:rPr lang="en-US" dirty="0" err="1" smtClean="0"/>
              <a:t>circuito</a:t>
            </a:r>
            <a:r>
              <a:rPr lang="en-US" dirty="0" smtClean="0"/>
              <a:t> è </a:t>
            </a:r>
            <a:r>
              <a:rPr lang="en-US" dirty="0" err="1" smtClean="0"/>
              <a:t>presentato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tavola</a:t>
            </a:r>
            <a:r>
              <a:rPr lang="en-US" dirty="0" smtClean="0"/>
              <a:t>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comprensione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2FFAD60E-F13F-4575-A9C9-442BE7480AB4}"/>
              </a:ext>
            </a:extLst>
          </p:cNvPr>
          <p:cNvSpPr/>
          <p:nvPr/>
        </p:nvSpPr>
        <p:spPr>
          <a:xfrm>
            <a:off x="489908" y="1168631"/>
            <a:ext cx="37465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Ethernet Shield uses SPI to communicate // with the Arduino board.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SPI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50" dirty="0">
                <a:latin typeface="Consolas" panose="020B0609020204030204" pitchFamily="49" charset="0"/>
              </a:rPr>
              <a:t>&lt;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50" dirty="0" err="1">
                <a:latin typeface="Consolas" panose="020B0609020204030204" pitchFamily="49" charset="0"/>
              </a:rPr>
              <a:t>.h</a:t>
            </a:r>
            <a:r>
              <a:rPr lang="en-US" sz="105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will store the server’s response.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5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is a flag variable.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5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and LED GPIO pins.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GPIO_led</a:t>
            </a:r>
            <a:r>
              <a:rPr lang="en-US" sz="1050" dirty="0">
                <a:latin typeface="Consolas" panose="020B0609020204030204" pitchFamily="49" charset="0"/>
              </a:rPr>
              <a:t> = 8;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 err="1">
                <a:latin typeface="Consolas" panose="020B0609020204030204" pitchFamily="49" charset="0"/>
              </a:rPr>
              <a:t>GPIO_btn</a:t>
            </a:r>
            <a:r>
              <a:rPr lang="en-US" sz="105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Request interval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request_timer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 response timeout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  <a:endParaRPr lang="en-US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AA937D-FC74-4331-84F6-902D3F7D6407}"/>
              </a:ext>
            </a:extLst>
          </p:cNvPr>
          <p:cNvSpPr txBox="1"/>
          <p:nvPr/>
        </p:nvSpPr>
        <p:spPr>
          <a:xfrm>
            <a:off x="4181448" y="1168631"/>
            <a:ext cx="49456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Your Ethernet Shield’s MAC address. Usually found on a sticker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underneath the shield. If not available, enter your own. </a:t>
            </a:r>
            <a:endParaRPr lang="en-US" sz="105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050" dirty="0">
                <a:latin typeface="Consolas" panose="020B0609020204030204" pitchFamily="49" charset="0"/>
              </a:rPr>
              <a:t> mac[] = { 0xFF, 0xFF, 0xFF, 0xFF, 0xFF, 0xFF };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domain / server to connect to, and its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50" dirty="0">
                <a:latin typeface="Consolas" panose="020B0609020204030204" pitchFamily="49" charset="0"/>
              </a:rPr>
              <a:t>host[] =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5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Unique device identifier. For the purpose of this exercise, 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value between 0-255 is adequate.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5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IP address that we’re going to request from the router. If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using DHCP, this might not be required.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IPAddress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sz="1050" dirty="0" err="1">
                <a:latin typeface="Consolas" panose="020B0609020204030204" pitchFamily="49" charset="0"/>
              </a:rPr>
              <a:t>ip</a:t>
            </a:r>
            <a:r>
              <a:rPr lang="en-US" sz="1050" dirty="0">
                <a:latin typeface="Consolas" panose="020B0609020204030204" pitchFamily="49" charset="0"/>
              </a:rPr>
              <a:t> ( xxx, xxx, xxx, xxx 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Initialization of the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object. Required for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connecting to, and communicating through the network.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EthernetClient</a:t>
            </a:r>
            <a:r>
              <a:rPr lang="en-US" sz="1050" dirty="0">
                <a:latin typeface="Consolas" panose="020B0609020204030204" pitchFamily="49" charset="0"/>
              </a:rPr>
              <a:t> client;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FF909D-2075-4A09-93C1-1B64B13C03A9}"/>
              </a:ext>
            </a:extLst>
          </p:cNvPr>
          <p:cNvSpPr txBox="1"/>
          <p:nvPr/>
        </p:nvSpPr>
        <p:spPr>
          <a:xfrm>
            <a:off x="492154" y="1451296"/>
            <a:ext cx="407984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	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input and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attach an interrupt to it to run on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rising edge.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(2), 	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output.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Initialize the hardware UART with a 		// baud rate of 115200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308934-E449-443C-816D-C199971E9C0C}"/>
              </a:ext>
            </a:extLst>
          </p:cNvPr>
          <p:cNvSpPr txBox="1"/>
          <p:nvPr/>
        </p:nvSpPr>
        <p:spPr>
          <a:xfrm>
            <a:off x="492154" y="4186526"/>
            <a:ext cx="4572000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Connect to the network.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(mac, </a:t>
            </a:r>
            <a:r>
              <a:rPr lang="en-US" sz="1000" dirty="0" err="1">
                <a:latin typeface="Consolas" panose="020B0609020204030204" pitchFamily="49" charset="0"/>
              </a:rPr>
              <a:t>ip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Print the local IP. If you are behind a NAT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router, this will print the NAT IP, not the 	// external IP.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271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(3)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B7ACAC-DA8D-4712-B516-8DA9EC3602B3}"/>
              </a:ext>
            </a:extLst>
          </p:cNvPr>
          <p:cNvSpPr txBox="1"/>
          <p:nvPr/>
        </p:nvSpPr>
        <p:spPr>
          <a:xfrm>
            <a:off x="550877" y="920241"/>
            <a:ext cx="4572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void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Stop any previous connection kept-alive.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Connect to the 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Upon successful connection send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/	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00" dirty="0">
                <a:latin typeface="Consolas" panose="020B0609020204030204" pitchFamily="49" charset="0"/>
              </a:rPr>
              <a:t>" + host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Store the time of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3102E5-5AD3-4759-BED7-2A03B3702F49}"/>
              </a:ext>
            </a:extLst>
          </p:cNvPr>
          <p:cNvSpPr txBox="1"/>
          <p:nvPr/>
        </p:nvSpPr>
        <p:spPr>
          <a:xfrm>
            <a:off x="3924300" y="938992"/>
            <a:ext cx="5257800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While the server has not responded…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!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+ 5000 )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	// Request timed-out.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	// …wait for a response.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(10);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}</a:t>
            </a:r>
          </a:p>
        </p:txBody>
      </p:sp>
    </p:spTree>
    <p:extLst>
      <p:ext uri="{BB962C8B-B14F-4D97-AF65-F5344CB8AC3E}">
        <p14:creationId xmlns:p14="http://schemas.microsoft.com/office/powerpoint/2010/main" val="260381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(4)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6D1F4E-0F58-4F74-993B-3D70540DDD04}"/>
              </a:ext>
            </a:extLst>
          </p:cNvPr>
          <p:cNvSpPr txBox="1"/>
          <p:nvPr/>
        </p:nvSpPr>
        <p:spPr>
          <a:xfrm>
            <a:off x="243280" y="1331090"/>
            <a:ext cx="432871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server responded, read the response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character-by-character. Only the last character 	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will be stored in buffer.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buffer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buffer is ‘1’, turn the LED on.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Else, turn it off.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'1’)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E699CC-7E2F-478C-BB17-90AAC9F6C19E}"/>
              </a:ext>
            </a:extLst>
          </p:cNvPr>
          <p:cNvSpPr txBox="1"/>
          <p:nvPr/>
        </p:nvSpPr>
        <p:spPr>
          <a:xfrm>
            <a:off x="3924300" y="1331090"/>
            <a:ext cx="5257800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button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)"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 				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00" dirty="0">
                <a:latin typeface="Consolas" panose="020B0609020204030204" pitchFamily="49" charset="0"/>
              </a:rPr>
              <a:t>" + 	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00" dirty="0">
                <a:latin typeface="Consolas" panose="020B0609020204030204" pitchFamily="49" charset="0"/>
              </a:rPr>
              <a:t>(A0))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Arduino\r\n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“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889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(5)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BE6CB6-4821-48BD-A091-92ABB60AA96A}"/>
              </a:ext>
            </a:extLst>
          </p:cNvPr>
          <p:cNvSpPr txBox="1"/>
          <p:nvPr/>
        </p:nvSpPr>
        <p:spPr>
          <a:xfrm>
            <a:off x="505320" y="1162933"/>
            <a:ext cx="4867275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Client not connected.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Ethernet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maintain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50D3CB-A429-4914-A16C-473774503AB6}"/>
              </a:ext>
            </a:extLst>
          </p:cNvPr>
          <p:cNvSpPr txBox="1"/>
          <p:nvPr/>
        </p:nvSpPr>
        <p:spPr>
          <a:xfrm>
            <a:off x="4572000" y="1311893"/>
            <a:ext cx="4291013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If more than 0.5s have elapsed from the 	// previous request, set the flag to true and 	// capture the current request time.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5855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ETHERNET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Conclusione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27</a:t>
            </a:fld>
            <a:endParaRPr lang="el-GR" sz="1000" dirty="0"/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47BA0DEB-187E-48DC-92F8-8F217E70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5" y="898649"/>
            <a:ext cx="367591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Calibri" pitchFamily="34" charset="0"/>
              </a:rPr>
              <a:t>Per </a:t>
            </a:r>
            <a:r>
              <a:rPr lang="en-US" sz="1800" dirty="0" err="1" smtClean="0">
                <a:latin typeface="Calibri" pitchFamily="34" charset="0"/>
              </a:rPr>
              <a:t>completare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l’esercizio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si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dovrebbero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vedere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valori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dall’LDR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appaiono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sulla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pagina</a:t>
            </a:r>
            <a:r>
              <a:rPr lang="en-US" sz="1800" dirty="0" smtClean="0">
                <a:latin typeface="Calibri" pitchFamily="34" charset="0"/>
              </a:rPr>
              <a:t> web </a:t>
            </a:r>
            <a:r>
              <a:rPr lang="en-US" sz="1800" dirty="0" err="1" smtClean="0">
                <a:latin typeface="Calibri" pitchFamily="34" charset="0"/>
              </a:rPr>
              <a:t>ogni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volta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che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innesca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l’interrupt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cliccando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il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pulsante</a:t>
            </a:r>
            <a:r>
              <a:rPr lang="en-US" sz="1800" dirty="0" smtClean="0">
                <a:latin typeface="Calibri" pitchFamily="34" charset="0"/>
              </a:rPr>
              <a:t>. La </a:t>
            </a:r>
            <a:r>
              <a:rPr lang="en-US" sz="1800" dirty="0" err="1" smtClean="0">
                <a:latin typeface="Calibri" pitchFamily="34" charset="0"/>
              </a:rPr>
              <a:t>pagina</a:t>
            </a:r>
            <a:r>
              <a:rPr lang="en-US" sz="1800" dirty="0" smtClean="0">
                <a:latin typeface="Calibri" pitchFamily="34" charset="0"/>
              </a:rPr>
              <a:t> web non </a:t>
            </a:r>
            <a:r>
              <a:rPr lang="en-US" sz="1800" dirty="0" err="1" smtClean="0">
                <a:latin typeface="Calibri" pitchFamily="34" charset="0"/>
              </a:rPr>
              <a:t>si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ricarica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automaticamente</a:t>
            </a:r>
            <a:r>
              <a:rPr lang="en-US" sz="1800" dirty="0" smtClean="0">
                <a:latin typeface="Calibri" pitchFamily="34" charset="0"/>
              </a:rPr>
              <a:t>, è </a:t>
            </a:r>
            <a:r>
              <a:rPr lang="en-US" sz="1800" dirty="0" err="1" smtClean="0">
                <a:latin typeface="Calibri" pitchFamily="34" charset="0"/>
              </a:rPr>
              <a:t>necessario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farlo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manualmente</a:t>
            </a:r>
            <a:r>
              <a:rPr lang="en-US" sz="1800" dirty="0" smtClean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Calibri" pitchFamily="34" charset="0"/>
              </a:rPr>
              <a:t>Inoltre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dovrebbe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essere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possibile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cambiare</a:t>
            </a:r>
            <a:r>
              <a:rPr lang="en-US" sz="1800" dirty="0" smtClean="0">
                <a:latin typeface="Calibri" pitchFamily="34" charset="0"/>
              </a:rPr>
              <a:t> lo status del LED </a:t>
            </a:r>
            <a:r>
              <a:rPr lang="en-US" sz="1800" dirty="0" err="1" smtClean="0">
                <a:latin typeface="Calibri" pitchFamily="34" charset="0"/>
              </a:rPr>
              <a:t>connesso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semplicemente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cliccando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sul</a:t>
            </a:r>
            <a:r>
              <a:rPr lang="en-US" sz="1800" dirty="0" smtClean="0">
                <a:latin typeface="Calibri" pitchFamily="34" charset="0"/>
              </a:rPr>
              <a:t> link ON/OFF </a:t>
            </a:r>
            <a:r>
              <a:rPr lang="en-US" sz="1800" dirty="0" err="1" smtClean="0">
                <a:latin typeface="Calibri" pitchFamily="34" charset="0"/>
              </a:rPr>
              <a:t>della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pagina</a:t>
            </a:r>
            <a:r>
              <a:rPr lang="en-US" sz="1800" dirty="0" smtClean="0">
                <a:latin typeface="Calibri" pitchFamily="34" charset="0"/>
              </a:rPr>
              <a:t> web sotto </a:t>
            </a:r>
            <a:r>
              <a:rPr lang="en-US" sz="1800" dirty="0" err="1" smtClean="0">
                <a:latin typeface="Calibri" pitchFamily="34" charset="0"/>
              </a:rPr>
              <a:t>il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nome</a:t>
            </a:r>
            <a:r>
              <a:rPr lang="en-US" sz="1800" dirty="0" smtClean="0">
                <a:latin typeface="Calibri" pitchFamily="34" charset="0"/>
              </a:rPr>
              <a:t> del client.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="" xmlns:a16="http://schemas.microsoft.com/office/drawing/2014/main" id="{A511607A-0A45-4CBA-B49B-0FCDBD94F7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935" y="1168631"/>
            <a:ext cx="47561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2">
            <a:extLst>
              <a:ext uri="{FF2B5EF4-FFF2-40B4-BE49-F238E27FC236}">
                <a16:creationId xmlns="" xmlns:a16="http://schemas.microsoft.com/office/drawing/2014/main" id="{4DA074A0-86BB-467A-A8E0-8FDAC0D104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1681" y="4508728"/>
            <a:ext cx="4756150" cy="18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507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</a:rPr>
              <a:t>WiFi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4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- </a:t>
            </a:r>
            <a:r>
              <a:rPr lang="en-US" dirty="0" err="1" smtClean="0"/>
              <a:t>Introduzione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AD20D996-E5CA-47BE-9DD9-DDADB4F9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99" y="926767"/>
            <a:ext cx="82785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itchFamily="34" charset="0"/>
              </a:rPr>
              <a:t>WiFi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è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protocollo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comunicazione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senza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fili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più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conosciuto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poichè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abilita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l’accesso</a:t>
            </a:r>
            <a:r>
              <a:rPr lang="en-US" sz="2000" dirty="0" smtClean="0">
                <a:latin typeface="Calibri" pitchFamily="34" charset="0"/>
              </a:rPr>
              <a:t> wireless al </a:t>
            </a:r>
            <a:r>
              <a:rPr lang="en-US" sz="2000" dirty="0" err="1" smtClean="0">
                <a:latin typeface="Calibri" pitchFamily="34" charset="0"/>
              </a:rPr>
              <a:t>mondo</a:t>
            </a:r>
            <a:r>
              <a:rPr lang="en-US" sz="2000" dirty="0" smtClean="0">
                <a:latin typeface="Calibri" pitchFamily="34" charset="0"/>
              </a:rPr>
              <a:t> di internet. È </a:t>
            </a:r>
            <a:r>
              <a:rPr lang="en-US" sz="2000" dirty="0" err="1" smtClean="0">
                <a:latin typeface="Calibri" pitchFamily="34" charset="0"/>
              </a:rPr>
              <a:t>gratuito</a:t>
            </a:r>
            <a:r>
              <a:rPr lang="en-US" sz="2000" dirty="0" smtClean="0">
                <a:latin typeface="Calibri" pitchFamily="34" charset="0"/>
              </a:rPr>
              <a:t> e </a:t>
            </a:r>
            <a:r>
              <a:rPr lang="en-US" sz="2000" dirty="0" err="1" smtClean="0">
                <a:latin typeface="Calibri" pitchFamily="34" charset="0"/>
              </a:rPr>
              <a:t>disponibile</a:t>
            </a:r>
            <a:r>
              <a:rPr lang="en-US" sz="2000" dirty="0" smtClean="0">
                <a:latin typeface="Calibri" pitchFamily="34" charset="0"/>
              </a:rPr>
              <a:t> a </a:t>
            </a:r>
            <a:r>
              <a:rPr lang="en-US" sz="2000" dirty="0" err="1" smtClean="0">
                <a:latin typeface="Calibri" pitchFamily="34" charset="0"/>
              </a:rPr>
              <a:t>qualsiasi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pubblico</a:t>
            </a:r>
            <a:r>
              <a:rPr lang="en-US" sz="2000" dirty="0" smtClean="0">
                <a:latin typeface="Calibri" pitchFamily="34" charset="0"/>
              </a:rPr>
              <a:t> o </a:t>
            </a:r>
            <a:r>
              <a:rPr lang="en-US" sz="2000" dirty="0" err="1" smtClean="0">
                <a:latin typeface="Calibri" pitchFamily="34" charset="0"/>
              </a:rPr>
              <a:t>spazio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privato</a:t>
            </a:r>
            <a:r>
              <a:rPr lang="en-US" sz="2000" dirty="0" smtClean="0">
                <a:latin typeface="Calibri" pitchFamily="34" charset="0"/>
              </a:rPr>
              <a:t>. In </a:t>
            </a:r>
            <a:r>
              <a:rPr lang="en-US" sz="2000" dirty="0" err="1" smtClean="0">
                <a:latin typeface="Calibri" pitchFamily="34" charset="0"/>
              </a:rPr>
              <a:t>ogni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caso</a:t>
            </a:r>
            <a:r>
              <a:rPr lang="en-US" sz="2000" dirty="0" smtClean="0">
                <a:latin typeface="Calibri" pitchFamily="34" charset="0"/>
              </a:rPr>
              <a:t>, non ha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potenza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così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efficace</a:t>
            </a:r>
            <a:r>
              <a:rPr lang="en-US" sz="2000" dirty="0" smtClean="0">
                <a:latin typeface="Calibri" pitchFamily="34" charset="0"/>
              </a:rPr>
              <a:t> per le </a:t>
            </a:r>
            <a:r>
              <a:rPr lang="en-US" sz="2000" dirty="0" err="1" smtClean="0">
                <a:latin typeface="Calibri" pitchFamily="34" charset="0"/>
              </a:rPr>
              <a:t>applicazioni</a:t>
            </a:r>
            <a:r>
              <a:rPr lang="en-US" sz="2000" dirty="0" smtClean="0">
                <a:latin typeface="Calibri" pitchFamily="34" charset="0"/>
              </a:rPr>
              <a:t> IoT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funzionano</a:t>
            </a:r>
            <a:r>
              <a:rPr lang="en-US" sz="2000" dirty="0" smtClean="0">
                <a:latin typeface="Calibri" pitchFamily="34" charset="0"/>
              </a:rPr>
              <a:t> a </a:t>
            </a:r>
            <a:r>
              <a:rPr lang="en-US" sz="2000" dirty="0" err="1" smtClean="0">
                <a:latin typeface="Calibri" pitchFamily="34" charset="0"/>
              </a:rPr>
              <a:t>batteria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Interfacciare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Arduino con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 non è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scelta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così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semplice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poichè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disponibile</a:t>
            </a:r>
            <a:r>
              <a:rPr lang="en-US" sz="2000" dirty="0" smtClean="0">
                <a:latin typeface="Calibri" pitchFamily="34" charset="0"/>
              </a:rPr>
              <a:t> è </a:t>
            </a:r>
            <a:r>
              <a:rPr lang="en-US" sz="2000" dirty="0" err="1" smtClean="0">
                <a:latin typeface="Calibri" pitchFamily="34" charset="0"/>
              </a:rPr>
              <a:t>abbastanza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costoso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essere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utilizzabile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L’alternativa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migliore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basa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microcontrollore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ESP8266,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è </a:t>
            </a:r>
            <a:r>
              <a:rPr lang="en-US" sz="2000" dirty="0" err="1" smtClean="0">
                <a:latin typeface="Calibri" pitchFamily="34" charset="0"/>
              </a:rPr>
              <a:t>economico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ed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efficiente</a:t>
            </a:r>
            <a:r>
              <a:rPr lang="en-US" sz="2000" dirty="0" smtClean="0">
                <a:latin typeface="Calibri" pitchFamily="34" charset="0"/>
              </a:rPr>
              <a:t>. L’ESP8266, </a:t>
            </a:r>
            <a:r>
              <a:rPr lang="en-US" sz="2000" dirty="0" err="1" smtClean="0">
                <a:latin typeface="Calibri" pitchFamily="34" charset="0"/>
              </a:rPr>
              <a:t>essendo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stesso</a:t>
            </a:r>
            <a:r>
              <a:rPr lang="en-US" sz="2000" dirty="0" smtClean="0">
                <a:latin typeface="Calibri" pitchFamily="34" charset="0"/>
              </a:rPr>
              <a:t> un </a:t>
            </a:r>
            <a:r>
              <a:rPr lang="en-US" sz="2000" dirty="0" err="1" smtClean="0">
                <a:latin typeface="Calibri" pitchFamily="34" charset="0"/>
              </a:rPr>
              <a:t>microcontrollore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e non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periferica</a:t>
            </a:r>
            <a:r>
              <a:rPr lang="en-US" sz="2000" dirty="0" smtClean="0">
                <a:latin typeface="Calibri" pitchFamily="34" charset="0"/>
              </a:rPr>
              <a:t> Arduino,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viene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utilizzato</a:t>
            </a:r>
            <a:r>
              <a:rPr lang="en-US" sz="2000" dirty="0" smtClean="0">
                <a:latin typeface="Calibri" pitchFamily="34" charset="0"/>
              </a:rPr>
              <a:t> come </a:t>
            </a:r>
            <a:r>
              <a:rPr lang="en-US" sz="2000" dirty="0" err="1" smtClean="0">
                <a:latin typeface="Calibri" pitchFamily="34" charset="0"/>
              </a:rPr>
              <a:t>estensione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 è un </a:t>
            </a:r>
            <a:r>
              <a:rPr lang="en-US" sz="2000" dirty="0" err="1" smtClean="0">
                <a:latin typeface="Calibri" pitchFamily="34" charset="0"/>
              </a:rPr>
              <a:t>po</a:t>
            </a:r>
            <a:r>
              <a:rPr lang="en-US" sz="2000" dirty="0" smtClean="0">
                <a:latin typeface="Calibri" pitchFamily="34" charset="0"/>
              </a:rPr>
              <a:t>’ </a:t>
            </a:r>
            <a:r>
              <a:rPr lang="en-US" sz="2000" dirty="0" err="1" smtClean="0">
                <a:latin typeface="Calibri" pitchFamily="34" charset="0"/>
              </a:rPr>
              <a:t>complesso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76252" y="1318978"/>
            <a:ext cx="8191495" cy="43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Scopo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questa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unità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familiarizzare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protocolli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popolari</a:t>
            </a:r>
            <a:r>
              <a:rPr lang="en-US" sz="2000" dirty="0" smtClean="0">
                <a:latin typeface="+mn-lt"/>
              </a:rPr>
              <a:t> per lo </a:t>
            </a:r>
            <a:r>
              <a:rPr lang="en-US" sz="2000" dirty="0" err="1" smtClean="0">
                <a:latin typeface="+mn-lt"/>
              </a:rPr>
              <a:t>sviluppo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applicazioni</a:t>
            </a:r>
            <a:r>
              <a:rPr lang="en-US" sz="2000" dirty="0" smtClean="0">
                <a:latin typeface="+mn-lt"/>
              </a:rPr>
              <a:t> IoT, </a:t>
            </a:r>
            <a:r>
              <a:rPr lang="en-US" sz="2000" dirty="0" err="1" smtClean="0">
                <a:latin typeface="+mn-lt"/>
              </a:rPr>
              <a:t>ovvero</a:t>
            </a:r>
            <a:r>
              <a:rPr lang="en-US" sz="2000" dirty="0" smtClean="0">
                <a:latin typeface="+mn-lt"/>
              </a:rPr>
              <a:t>: Bluetooth</a:t>
            </a:r>
            <a:r>
              <a:rPr lang="en-US" sz="2000" dirty="0">
                <a:latin typeface="+mn-lt"/>
              </a:rPr>
              <a:t>, Ethernet </a:t>
            </a:r>
            <a:r>
              <a:rPr lang="en-US" sz="2000" dirty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Si </a:t>
            </a:r>
            <a:r>
              <a:rPr lang="en-US" sz="2000" dirty="0" err="1" smtClean="0">
                <a:latin typeface="+mn-lt"/>
              </a:rPr>
              <a:t>farà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pratica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questi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protocolli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attraverso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uno</a:t>
            </a:r>
            <a:r>
              <a:rPr lang="en-US" sz="2000" dirty="0" smtClean="0">
                <a:latin typeface="+mn-lt"/>
              </a:rPr>
              <a:t> scenario di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bidirezionale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semplice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coinvolga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scheda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sviluppo</a:t>
            </a:r>
            <a:r>
              <a:rPr lang="en-US" sz="2000" dirty="0" smtClean="0">
                <a:latin typeface="+mn-lt"/>
              </a:rPr>
              <a:t> Arduino e </a:t>
            </a:r>
            <a:r>
              <a:rPr lang="en-US" sz="2000" dirty="0" smtClean="0">
                <a:latin typeface="+mn-lt"/>
              </a:rPr>
              <a:t>un </a:t>
            </a:r>
            <a:r>
              <a:rPr lang="en-US" sz="2000" dirty="0" err="1" smtClean="0">
                <a:latin typeface="+mn-lt"/>
              </a:rPr>
              <a:t>cellulare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(per </a:t>
            </a:r>
            <a:r>
              <a:rPr lang="en-US" sz="2000" dirty="0">
                <a:latin typeface="+mn-lt"/>
              </a:rPr>
              <a:t>Bluetooth)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 err="1" smtClean="0">
                <a:latin typeface="+mn-lt"/>
              </a:rPr>
              <a:t>applicazione</a:t>
            </a:r>
            <a:r>
              <a:rPr lang="en-US" sz="2000" dirty="0" smtClean="0">
                <a:latin typeface="+mn-lt"/>
              </a:rPr>
              <a:t> web (per  </a:t>
            </a:r>
            <a:r>
              <a:rPr lang="en-US" sz="2000" dirty="0">
                <a:latin typeface="+mn-lt"/>
              </a:rPr>
              <a:t>Ethernet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dirty="0" err="1">
                <a:latin typeface="+mn-lt"/>
              </a:rPr>
              <a:t>WiFi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scambiando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del </a:t>
            </a:r>
            <a:r>
              <a:rPr lang="en-US" sz="2000" dirty="0" err="1" smtClean="0">
                <a:latin typeface="+mn-lt"/>
              </a:rPr>
              <a:t>sensore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controllando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remoto</a:t>
            </a:r>
            <a:r>
              <a:rPr lang="en-US" sz="2000" dirty="0" smtClean="0">
                <a:latin typeface="+mn-lt"/>
              </a:rPr>
              <a:t> lo </a:t>
            </a:r>
            <a:r>
              <a:rPr lang="en-US" sz="2000" dirty="0" err="1" smtClean="0">
                <a:latin typeface="+mn-lt"/>
              </a:rPr>
              <a:t>stato</a:t>
            </a:r>
            <a:r>
              <a:rPr lang="en-US" sz="2000" dirty="0" smtClean="0">
                <a:latin typeface="+mn-lt"/>
              </a:rPr>
              <a:t> di un LED.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Prendendo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considerazione</a:t>
            </a:r>
            <a:r>
              <a:rPr lang="en-US" sz="2000" dirty="0" smtClean="0">
                <a:latin typeface="+mn-lt"/>
              </a:rPr>
              <a:t> lo </a:t>
            </a:r>
            <a:r>
              <a:rPr lang="en-US" sz="2000" dirty="0" err="1" smtClean="0">
                <a:latin typeface="+mn-lt"/>
              </a:rPr>
              <a:t>scopo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OpenIn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verrà</a:t>
            </a:r>
            <a:r>
              <a:rPr lang="en-US" sz="2000" dirty="0" smtClean="0">
                <a:latin typeface="+mn-lt"/>
              </a:rPr>
              <a:t> data </a:t>
            </a:r>
            <a:r>
              <a:rPr lang="en-US" sz="2000" dirty="0" err="1" smtClean="0">
                <a:latin typeface="+mn-lt"/>
              </a:rPr>
              <a:t>enfasi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nell’unità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programmazione</a:t>
            </a:r>
            <a:r>
              <a:rPr lang="en-US" sz="2000" dirty="0" smtClean="0">
                <a:latin typeface="+mn-lt"/>
              </a:rPr>
              <a:t> con Arduino. </a:t>
            </a:r>
            <a:r>
              <a:rPr lang="en-US" sz="2000" dirty="0" err="1" smtClean="0">
                <a:latin typeface="+mn-lt"/>
              </a:rPr>
              <a:t>Verranno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mostrate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applicazioni</a:t>
            </a:r>
            <a:r>
              <a:rPr lang="en-US" sz="2000" dirty="0" smtClean="0">
                <a:latin typeface="+mn-lt"/>
              </a:rPr>
              <a:t> mobile e web </a:t>
            </a:r>
            <a:r>
              <a:rPr lang="en-US" sz="2000" dirty="0" err="1" smtClean="0">
                <a:latin typeface="+mn-lt"/>
              </a:rPr>
              <a:t>senza</a:t>
            </a:r>
            <a:r>
              <a:rPr lang="en-US" sz="2000" dirty="0" smtClean="0">
                <a:latin typeface="+mn-lt"/>
              </a:rPr>
              <a:t> focus </a:t>
            </a:r>
            <a:r>
              <a:rPr lang="en-US" sz="2000" dirty="0" err="1" smtClean="0">
                <a:latin typeface="+mn-lt"/>
              </a:rPr>
              <a:t>sul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sviluppo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Introduzione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298935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- </a:t>
            </a:r>
            <a:r>
              <a:rPr lang="en-US" dirty="0" err="1" smtClean="0"/>
              <a:t>Introduzione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D3FB6475-5C0F-4E48-AF4B-BFE1902D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66" y="1168631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Per </a:t>
            </a:r>
            <a:r>
              <a:rPr lang="en-US" sz="2000" dirty="0" err="1" smtClean="0">
                <a:latin typeface="Calibri" pitchFamily="34" charset="0"/>
              </a:rPr>
              <a:t>contro</a:t>
            </a:r>
            <a:r>
              <a:rPr lang="en-US" sz="2000" dirty="0" smtClean="0">
                <a:latin typeface="Calibri" pitchFamily="34" charset="0"/>
              </a:rPr>
              <a:t>, mole </a:t>
            </a:r>
            <a:r>
              <a:rPr lang="en-US" sz="2000" dirty="0" err="1" smtClean="0">
                <a:latin typeface="Calibri" pitchFamily="34" charset="0"/>
              </a:rPr>
              <a:t>schede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basate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ESP8266 </a:t>
            </a:r>
            <a:r>
              <a:rPr lang="en-US" sz="2000" dirty="0" err="1" smtClean="0">
                <a:latin typeface="Calibri" pitchFamily="34" charset="0"/>
              </a:rPr>
              <a:t>sono</a:t>
            </a:r>
            <a:r>
              <a:rPr lang="en-US" sz="2000" dirty="0" smtClean="0">
                <a:latin typeface="Calibri" pitchFamily="34" charset="0"/>
              </a:rPr>
              <a:t> state </a:t>
            </a:r>
            <a:r>
              <a:rPr lang="en-US" sz="2000" dirty="0" err="1" smtClean="0">
                <a:latin typeface="Calibri" pitchFamily="34" charset="0"/>
              </a:rPr>
              <a:t>sviluppate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facilitare</a:t>
            </a:r>
            <a:r>
              <a:rPr lang="en-US" sz="2000" dirty="0" smtClean="0">
                <a:latin typeface="Calibri" pitchFamily="34" charset="0"/>
              </a:rPr>
              <a:t> la </a:t>
            </a:r>
            <a:r>
              <a:rPr lang="en-US" sz="2000" dirty="0" err="1" smtClean="0">
                <a:latin typeface="Calibri" pitchFamily="34" charset="0"/>
              </a:rPr>
              <a:t>comunicazione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. La </a:t>
            </a:r>
            <a:r>
              <a:rPr lang="en-US" sz="2000" dirty="0" err="1" smtClean="0">
                <a:latin typeface="Calibri" pitchFamily="34" charset="0"/>
              </a:rPr>
              <a:t>maggior</a:t>
            </a:r>
            <a:r>
              <a:rPr lang="en-US" sz="2000" dirty="0" smtClean="0">
                <a:latin typeface="Calibri" pitchFamily="34" charset="0"/>
              </a:rPr>
              <a:t> parte di </a:t>
            </a:r>
            <a:r>
              <a:rPr lang="en-US" sz="2000" dirty="0" err="1" smtClean="0">
                <a:latin typeface="Calibri" pitchFamily="34" charset="0"/>
              </a:rPr>
              <a:t>queste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sono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compatibili</a:t>
            </a:r>
            <a:r>
              <a:rPr lang="en-US" sz="2000" dirty="0" smtClean="0">
                <a:latin typeface="Calibri" pitchFamily="34" charset="0"/>
              </a:rPr>
              <a:t> con Arduino,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significa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possono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essere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programmate</a:t>
            </a:r>
            <a:r>
              <a:rPr lang="en-US" sz="2000" dirty="0" smtClean="0">
                <a:latin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</a:rPr>
              <a:t>l’Arduino</a:t>
            </a:r>
            <a:r>
              <a:rPr lang="en-US" sz="2000" dirty="0" smtClean="0">
                <a:latin typeface="Calibri" pitchFamily="34" charset="0"/>
              </a:rPr>
              <a:t> IDE </a:t>
            </a:r>
            <a:r>
              <a:rPr lang="en-US" sz="2000" dirty="0" err="1" smtClean="0">
                <a:latin typeface="Calibri" pitchFamily="34" charset="0"/>
              </a:rPr>
              <a:t>dopo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l’estensione</a:t>
            </a:r>
            <a:r>
              <a:rPr lang="en-US" sz="2000" dirty="0" smtClean="0">
                <a:latin typeface="Calibri" pitchFamily="34" charset="0"/>
              </a:rPr>
              <a:t> con le </a:t>
            </a:r>
            <a:r>
              <a:rPr lang="en-US" sz="2000" dirty="0" err="1" smtClean="0">
                <a:latin typeface="Calibri" pitchFamily="34" charset="0"/>
              </a:rPr>
              <a:t>librerie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richieste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Utilizzeremo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questa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chiamata</a:t>
            </a:r>
            <a:r>
              <a:rPr lang="en-US" sz="2000" dirty="0" smtClean="0">
                <a:latin typeface="Calibri" pitchFamily="34" charset="0"/>
              </a:rPr>
              <a:t> ESP32 (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è la </a:t>
            </a:r>
            <a:r>
              <a:rPr lang="en-US" sz="2000" dirty="0" err="1" smtClean="0">
                <a:latin typeface="Calibri" pitchFamily="34" charset="0"/>
              </a:rPr>
              <a:t>più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recente</a:t>
            </a:r>
            <a:r>
              <a:rPr lang="en-US" sz="2000" dirty="0" smtClean="0">
                <a:latin typeface="Calibri" pitchFamily="34" charset="0"/>
              </a:rPr>
              <a:t> e la </a:t>
            </a:r>
            <a:r>
              <a:rPr lang="en-US" sz="2000" dirty="0" err="1" smtClean="0">
                <a:latin typeface="Calibri" pitchFamily="34" charset="0"/>
              </a:rPr>
              <a:t>più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promettente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versione</a:t>
            </a:r>
            <a:r>
              <a:rPr lang="en-US" sz="2000" dirty="0" smtClean="0">
                <a:latin typeface="Calibri" pitchFamily="34" charset="0"/>
              </a:rPr>
              <a:t> dell’ESP8266). </a:t>
            </a:r>
            <a:r>
              <a:rPr lang="en-US" sz="2000" dirty="0" err="1" smtClean="0">
                <a:latin typeface="Calibri" pitchFamily="34" charset="0"/>
              </a:rPr>
              <a:t>Usando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questa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saremo</a:t>
            </a:r>
            <a:r>
              <a:rPr lang="en-US" sz="2000" dirty="0" smtClean="0">
                <a:latin typeface="Calibri" pitchFamily="34" charset="0"/>
              </a:rPr>
              <a:t> in </a:t>
            </a:r>
            <a:r>
              <a:rPr lang="en-US" sz="2000" dirty="0" err="1" smtClean="0">
                <a:latin typeface="Calibri" pitchFamily="34" charset="0"/>
              </a:rPr>
              <a:t>grado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comunicare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bidirezionalmente</a:t>
            </a:r>
            <a:r>
              <a:rPr lang="en-US" sz="2000" dirty="0" smtClean="0">
                <a:latin typeface="Calibri" pitchFamily="34" charset="0"/>
              </a:rPr>
              <a:t> via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 con la </a:t>
            </a:r>
            <a:r>
              <a:rPr lang="en-US" sz="2000" dirty="0" err="1" smtClean="0">
                <a:latin typeface="Calibri" pitchFamily="34" charset="0"/>
              </a:rPr>
              <a:t>stessa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applicazione</a:t>
            </a:r>
            <a:r>
              <a:rPr lang="en-US" sz="2000" dirty="0" smtClean="0">
                <a:latin typeface="Calibri" pitchFamily="34" charset="0"/>
              </a:rPr>
              <a:t> web </a:t>
            </a:r>
            <a:r>
              <a:rPr lang="en-US" sz="2000" dirty="0" err="1" smtClean="0">
                <a:latin typeface="Calibri" pitchFamily="34" charset="0"/>
              </a:rPr>
              <a:t>che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abbiamo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usato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nel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paragrafo</a:t>
            </a:r>
            <a:r>
              <a:rPr lang="en-US" sz="2000" dirty="0" smtClean="0">
                <a:latin typeface="Calibri" pitchFamily="34" charset="0"/>
              </a:rPr>
              <a:t> Ethernet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1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Descrizione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Questo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esercizio</a:t>
            </a:r>
            <a:r>
              <a:rPr lang="en-US" sz="2000" dirty="0" smtClean="0">
                <a:latin typeface="Calibri" pitchFamily="34" charset="0"/>
              </a:rPr>
              <a:t>, non </a:t>
            </a:r>
            <a:r>
              <a:rPr lang="en-US" sz="2000" dirty="0" err="1" smtClean="0">
                <a:latin typeface="Calibri" pitchFamily="34" charset="0"/>
              </a:rPr>
              <a:t>usando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Arduino, è molto simile al </a:t>
            </a:r>
            <a:r>
              <a:rPr lang="en-US" sz="2000" dirty="0" err="1" smtClean="0">
                <a:latin typeface="Calibri" pitchFamily="34" charset="0"/>
              </a:rPr>
              <a:t>precedente</a:t>
            </a:r>
            <a:r>
              <a:rPr lang="en-US" sz="2000" dirty="0" smtClean="0">
                <a:latin typeface="Calibri" pitchFamily="34" charset="0"/>
              </a:rPr>
              <a:t>. Questa </a:t>
            </a:r>
            <a:r>
              <a:rPr lang="en-US" sz="2000" dirty="0" err="1" smtClean="0">
                <a:latin typeface="Calibri" pitchFamily="34" charset="0"/>
              </a:rPr>
              <a:t>volta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useremo</a:t>
            </a:r>
            <a:r>
              <a:rPr lang="en-US" sz="2000" dirty="0" smtClean="0">
                <a:latin typeface="Calibri" pitchFamily="34" charset="0"/>
              </a:rPr>
              <a:t> l’</a:t>
            </a:r>
            <a:r>
              <a:rPr lang="en-US" sz="2000" dirty="0" smtClean="0">
                <a:latin typeface="Calibri" pitchFamily="34" charset="0"/>
              </a:rPr>
              <a:t>ESP32-DEVKIT,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sviluppo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idonea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fornit</a:t>
            </a:r>
            <a:r>
              <a:rPr lang="en-US" sz="2000" dirty="0" err="1" smtClean="0">
                <a:latin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</a:rPr>
              <a:t> da </a:t>
            </a:r>
            <a:r>
              <a:rPr lang="en-US" sz="2000" dirty="0" smtClean="0">
                <a:latin typeface="Calibri" pitchFamily="34" charset="0"/>
              </a:rPr>
              <a:t>doit.am</a:t>
            </a:r>
            <a:r>
              <a:rPr lang="en-US" sz="2000" dirty="0">
                <a:latin typeface="Calibri" pitchFamily="34" charset="0"/>
              </a:rPr>
              <a:t>. </a:t>
            </a:r>
            <a:endParaRPr lang="el-GR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itchFamily="34" charset="0"/>
              </a:rPr>
              <a:t>L’esercizio</a:t>
            </a:r>
            <a:r>
              <a:rPr lang="en-US" sz="2000" dirty="0" smtClean="0">
                <a:latin typeface="Calibri" pitchFamily="34" charset="0"/>
              </a:rPr>
              <a:t> segue lo </a:t>
            </a:r>
            <a:r>
              <a:rPr lang="en-US" sz="2000" dirty="0" err="1" smtClean="0">
                <a:latin typeface="Calibri" pitchFamily="34" charset="0"/>
              </a:rPr>
              <a:t>stesso</a:t>
            </a:r>
            <a:r>
              <a:rPr lang="en-US" sz="2000" dirty="0" smtClean="0">
                <a:latin typeface="Calibri" pitchFamily="34" charset="0"/>
              </a:rPr>
              <a:t> scenario: </a:t>
            </a:r>
            <a:r>
              <a:rPr lang="en-US" sz="2000" dirty="0" err="1" smtClean="0">
                <a:latin typeface="Calibri" pitchFamily="34" charset="0"/>
              </a:rPr>
              <a:t>premendo</a:t>
            </a:r>
            <a:r>
              <a:rPr lang="en-US" sz="2000" dirty="0" smtClean="0">
                <a:latin typeface="Calibri" pitchFamily="34" charset="0"/>
              </a:rPr>
              <a:t> un </a:t>
            </a:r>
            <a:r>
              <a:rPr lang="en-US" sz="2000" dirty="0" err="1" smtClean="0">
                <a:latin typeface="Calibri" pitchFamily="34" charset="0"/>
              </a:rPr>
              <a:t>pulsante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misereremo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livelli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luminosità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prodotti</a:t>
            </a:r>
            <a:r>
              <a:rPr lang="en-US" sz="2000" dirty="0" smtClean="0">
                <a:latin typeface="Calibri" pitchFamily="34" charset="0"/>
              </a:rPr>
              <a:t> da un LDR. I </a:t>
            </a:r>
            <a:r>
              <a:rPr lang="en-US" sz="2000" dirty="0" err="1" smtClean="0">
                <a:latin typeface="Calibri" pitchFamily="34" charset="0"/>
              </a:rPr>
              <a:t>dati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verranno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inviati</a:t>
            </a:r>
            <a:r>
              <a:rPr lang="en-US" sz="2000" dirty="0" smtClean="0">
                <a:latin typeface="Calibri" pitchFamily="34" charset="0"/>
              </a:rPr>
              <a:t> a un server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pagina</a:t>
            </a:r>
            <a:r>
              <a:rPr lang="en-US" sz="2000" dirty="0" smtClean="0">
                <a:latin typeface="Calibri" pitchFamily="34" charset="0"/>
              </a:rPr>
              <a:t> web, </a:t>
            </a:r>
            <a:r>
              <a:rPr lang="en-US" sz="2000" dirty="0" err="1" smtClean="0">
                <a:latin typeface="Calibri" pitchFamily="34" charset="0"/>
              </a:rPr>
              <a:t>specificamente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dedicata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all’esercizio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attraverso</a:t>
            </a:r>
            <a:r>
              <a:rPr lang="en-US" sz="2000" dirty="0" smtClean="0">
                <a:latin typeface="Calibri" pitchFamily="34" charset="0"/>
              </a:rPr>
              <a:t> un link </a:t>
            </a:r>
            <a:r>
              <a:rPr lang="en-US" sz="2000" dirty="0" err="1" smtClean="0">
                <a:latin typeface="Calibri" pitchFamily="34" charset="0"/>
              </a:rPr>
              <a:t>WiFi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L’utente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potrà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controllare</a:t>
            </a:r>
            <a:r>
              <a:rPr lang="en-US" sz="2000" dirty="0" smtClean="0">
                <a:latin typeface="Calibri" pitchFamily="34" charset="0"/>
              </a:rPr>
              <a:t> un LED </a:t>
            </a:r>
            <a:r>
              <a:rPr lang="en-US" sz="2000" dirty="0" err="1" smtClean="0">
                <a:latin typeface="Calibri" pitchFamily="34" charset="0"/>
              </a:rPr>
              <a:t>connesso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alla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scheda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ESP32-DEVKIT </a:t>
            </a:r>
            <a:r>
              <a:rPr lang="en-US" sz="2000" dirty="0" err="1" smtClean="0">
                <a:latin typeface="Calibri" pitchFamily="34" charset="0"/>
              </a:rPr>
              <a:t>attraverso</a:t>
            </a:r>
            <a:r>
              <a:rPr lang="en-US" sz="2000" dirty="0" smtClean="0">
                <a:latin typeface="Calibri" pitchFamily="34" charset="0"/>
              </a:rPr>
              <a:t> la </a:t>
            </a:r>
            <a:r>
              <a:rPr lang="en-US" sz="2000" dirty="0" err="1" smtClean="0">
                <a:latin typeface="Calibri" pitchFamily="34" charset="0"/>
              </a:rPr>
              <a:t>pagina</a:t>
            </a:r>
            <a:r>
              <a:rPr lang="en-US" sz="2000" dirty="0" smtClean="0">
                <a:latin typeface="Calibri" pitchFamily="34" charset="0"/>
              </a:rPr>
              <a:t> web </a:t>
            </a:r>
            <a:r>
              <a:rPr lang="en-US" sz="2000" dirty="0" err="1" smtClean="0">
                <a:latin typeface="Calibri" pitchFamily="34" charset="0"/>
              </a:rPr>
              <a:t>cliccando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sul</a:t>
            </a:r>
            <a:r>
              <a:rPr lang="en-US" sz="2000" dirty="0" smtClean="0">
                <a:latin typeface="Calibri" pitchFamily="34" charset="0"/>
              </a:rPr>
              <a:t> link </a:t>
            </a:r>
            <a:r>
              <a:rPr lang="en-US" sz="2000" dirty="0" err="1" smtClean="0">
                <a:latin typeface="Calibri" pitchFamily="34" charset="0"/>
              </a:rPr>
              <a:t>appropriato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61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Schema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L’LDR </a:t>
            </a:r>
            <a:r>
              <a:rPr lang="en-US" sz="1600" dirty="0">
                <a:latin typeface="Calibri" pitchFamily="34" charset="0"/>
              </a:rPr>
              <a:t>(R1) </a:t>
            </a:r>
            <a:r>
              <a:rPr lang="en-US" sz="1600" dirty="0" err="1" smtClean="0">
                <a:latin typeface="Calibri" pitchFamily="34" charset="0"/>
              </a:rPr>
              <a:t>insieme</a:t>
            </a:r>
            <a:r>
              <a:rPr lang="en-US" sz="1600" dirty="0" smtClean="0">
                <a:latin typeface="Calibri" pitchFamily="34" charset="0"/>
              </a:rPr>
              <a:t> all’R2 forma un </a:t>
            </a:r>
            <a:r>
              <a:rPr lang="en-US" sz="1600" dirty="0" err="1" smtClean="0">
                <a:latin typeface="Calibri" pitchFamily="34" charset="0"/>
              </a:rPr>
              <a:t>divisore</a:t>
            </a:r>
            <a:r>
              <a:rPr lang="en-US" sz="1600" dirty="0" smtClean="0">
                <a:latin typeface="Calibri" pitchFamily="34" charset="0"/>
              </a:rPr>
              <a:t> di </a:t>
            </a:r>
            <a:r>
              <a:rPr lang="en-US" sz="1600" dirty="0" err="1" smtClean="0">
                <a:latin typeface="Calibri" pitchFamily="34" charset="0"/>
              </a:rPr>
              <a:t>tensione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attraverso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il</a:t>
            </a:r>
            <a:r>
              <a:rPr lang="en-US" sz="1600" dirty="0" smtClean="0">
                <a:latin typeface="Calibri" pitchFamily="34" charset="0"/>
              </a:rPr>
              <a:t> quale </a:t>
            </a:r>
            <a:r>
              <a:rPr lang="en-US" sz="1600" dirty="0" err="1" smtClean="0">
                <a:latin typeface="Calibri" pitchFamily="34" charset="0"/>
              </a:rPr>
              <a:t>misureremo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livelli</a:t>
            </a:r>
            <a:r>
              <a:rPr lang="en-US" sz="1600" dirty="0" smtClean="0">
                <a:latin typeface="Calibri" pitchFamily="34" charset="0"/>
              </a:rPr>
              <a:t> di </a:t>
            </a:r>
            <a:r>
              <a:rPr lang="en-US" sz="1600" dirty="0" err="1" smtClean="0">
                <a:latin typeface="Calibri" pitchFamily="34" charset="0"/>
              </a:rPr>
              <a:t>tensione</a:t>
            </a:r>
            <a:r>
              <a:rPr lang="en-US" sz="1600" dirty="0" smtClean="0">
                <a:latin typeface="Calibri" pitchFamily="34" charset="0"/>
              </a:rPr>
              <a:t>. </a:t>
            </a:r>
            <a:r>
              <a:rPr lang="en-US" sz="1600" dirty="0" err="1" smtClean="0">
                <a:latin typeface="Calibri" pitchFamily="34" charset="0"/>
              </a:rPr>
              <a:t>Cliccando</a:t>
            </a:r>
            <a:r>
              <a:rPr lang="en-US" sz="1600" dirty="0" smtClean="0">
                <a:latin typeface="Calibri" pitchFamily="34" charset="0"/>
              </a:rPr>
              <a:t> lo switch </a:t>
            </a:r>
            <a:r>
              <a:rPr lang="en-US" sz="1600" dirty="0">
                <a:latin typeface="Calibri" pitchFamily="34" charset="0"/>
              </a:rPr>
              <a:t>(S1) </a:t>
            </a:r>
            <a:r>
              <a:rPr lang="en-US" sz="1600" dirty="0" err="1" smtClean="0">
                <a:latin typeface="Calibri" pitchFamily="34" charset="0"/>
              </a:rPr>
              <a:t>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innescherà</a:t>
            </a:r>
            <a:r>
              <a:rPr lang="en-US" sz="1600" dirty="0" smtClean="0">
                <a:latin typeface="Calibri" pitchFamily="34" charset="0"/>
              </a:rPr>
              <a:t> un interrupt </a:t>
            </a:r>
            <a:r>
              <a:rPr lang="en-US" sz="1600" dirty="0" err="1" smtClean="0">
                <a:latin typeface="Calibri" pitchFamily="34" charset="0"/>
              </a:rPr>
              <a:t>sul</a:t>
            </a:r>
            <a:r>
              <a:rPr lang="en-US" sz="1600" dirty="0" smtClean="0">
                <a:latin typeface="Calibri" pitchFamily="34" charset="0"/>
              </a:rPr>
              <a:t> pin 25 GPIO </a:t>
            </a:r>
            <a:r>
              <a:rPr lang="en-US" sz="1600" dirty="0">
                <a:latin typeface="Calibri" pitchFamily="34" charset="0"/>
              </a:rPr>
              <a:t>pin </a:t>
            </a:r>
            <a:r>
              <a:rPr lang="en-US" sz="1600" dirty="0" smtClean="0">
                <a:latin typeface="Calibri" pitchFamily="34" charset="0"/>
              </a:rPr>
              <a:t>25.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9" name="Εικόνα 2">
            <a:extLst>
              <a:ext uri="{FF2B5EF4-FFF2-40B4-BE49-F238E27FC236}">
                <a16:creationId xmlns="" xmlns:a16="http://schemas.microsoft.com/office/drawing/2014/main" id="{378F9169-53B1-4895-A815-B0AA18F77A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3362" y="2054602"/>
            <a:ext cx="4184029" cy="42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503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Tavola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E8AB57FE-1E00-4110-B84E-6B29F921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25" y="1168631"/>
            <a:ext cx="80156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Calibri" pitchFamily="34" charset="0"/>
              </a:rPr>
              <a:t>Lo </a:t>
            </a:r>
            <a:r>
              <a:rPr lang="en-US" sz="1600" dirty="0" err="1" smtClean="0">
                <a:latin typeface="Calibri" pitchFamily="34" charset="0"/>
              </a:rPr>
              <a:t>stesso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circuito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viene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presentato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tavola</a:t>
            </a:r>
            <a:r>
              <a:rPr lang="en-US" sz="1600" dirty="0" smtClean="0">
                <a:latin typeface="Calibri" pitchFamily="34" charset="0"/>
              </a:rPr>
              <a:t> per </a:t>
            </a:r>
            <a:r>
              <a:rPr lang="en-US" sz="1600" dirty="0" err="1" smtClean="0">
                <a:latin typeface="Calibri" pitchFamily="34" charset="0"/>
              </a:rPr>
              <a:t>una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più</a:t>
            </a:r>
            <a:r>
              <a:rPr lang="en-US" sz="1600" dirty="0" smtClean="0">
                <a:latin typeface="Calibri" pitchFamily="34" charset="0"/>
              </a:rPr>
              <a:t> facile </a:t>
            </a:r>
            <a:r>
              <a:rPr lang="en-US" sz="1600" dirty="0" err="1" smtClean="0">
                <a:latin typeface="Calibri" pitchFamily="34" charset="0"/>
              </a:rPr>
              <a:t>comprensione</a:t>
            </a:r>
            <a:r>
              <a:rPr lang="en-US" sz="1600" dirty="0" smtClean="0">
                <a:latin typeface="Calibri" pitchFamily="34" charset="0"/>
              </a:rPr>
              <a:t>. </a:t>
            </a:r>
            <a:r>
              <a:rPr lang="en-US" sz="1600" dirty="0" err="1" smtClean="0">
                <a:latin typeface="Calibri" pitchFamily="34" charset="0"/>
              </a:rPr>
              <a:t>Poichè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scheda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ESP32-DEVKIT è </a:t>
            </a:r>
            <a:r>
              <a:rPr lang="en-US" sz="1600" dirty="0" err="1" smtClean="0">
                <a:latin typeface="Calibri" pitchFamily="34" charset="0"/>
              </a:rPr>
              <a:t>equipaggiata</a:t>
            </a:r>
            <a:r>
              <a:rPr lang="en-US" sz="1600" dirty="0" smtClean="0">
                <a:latin typeface="Calibri" pitchFamily="34" charset="0"/>
              </a:rPr>
              <a:t> con header pin </a:t>
            </a:r>
            <a:r>
              <a:rPr lang="en-US" sz="1600" dirty="0" err="1" smtClean="0">
                <a:latin typeface="Calibri" pitchFamily="34" charset="0"/>
              </a:rPr>
              <a:t>maschi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sarà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necessario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avere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ponti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maschio-femmina</a:t>
            </a:r>
            <a:r>
              <a:rPr lang="en-US" sz="1600" dirty="0" smtClean="0">
                <a:latin typeface="Calibri" pitchFamily="34" charset="0"/>
              </a:rPr>
              <a:t>. 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="" xmlns:a16="http://schemas.microsoft.com/office/drawing/2014/main" id="{F6C8DDF8-6718-448D-8889-BBCA7FBB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315" y="2520950"/>
            <a:ext cx="7150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70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6A872A-EF52-400E-9E48-A158A92A01B6}"/>
              </a:ext>
            </a:extLst>
          </p:cNvPr>
          <p:cNvSpPr txBox="1"/>
          <p:nvPr/>
        </p:nvSpPr>
        <p:spPr>
          <a:xfrm>
            <a:off x="378234" y="1535552"/>
            <a:ext cx="419376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000" dirty="0"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.h</a:t>
            </a:r>
            <a:r>
              <a:rPr lang="en-US" sz="10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Buffer will store the server’s response.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char</a:t>
            </a:r>
            <a:r>
              <a:rPr lang="en-US" sz="1000" dirty="0">
                <a:latin typeface="Consolas" panose="020B0609020204030204" pitchFamily="49" charset="0"/>
              </a:rPr>
              <a:t> buffer;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is a flag variable.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latin typeface="Consolas" panose="020B0609020204030204" pitchFamily="49" charset="0"/>
              </a:rPr>
              <a:t> button;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Button and LED GPIO pins.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 = 2;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 = 25;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Request interval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Server response timeout timer.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 long 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87F6A1-C3C5-4488-AAD3-0BA9F34EBFE9}"/>
              </a:ext>
            </a:extLst>
          </p:cNvPr>
          <p:cNvSpPr txBox="1"/>
          <p:nvPr/>
        </p:nvSpPr>
        <p:spPr>
          <a:xfrm>
            <a:off x="4572001" y="1535552"/>
            <a:ext cx="4114799" cy="333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network’s SSID and password.</a:t>
            </a: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[] = "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>
                <a:latin typeface="Consolas" panose="020B0609020204030204" pitchFamily="49" charset="0"/>
              </a:rPr>
              <a:t>pass[]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pass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The domain / server to connect to, and its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char </a:t>
            </a:r>
            <a:r>
              <a:rPr lang="en-US" sz="1000" dirty="0">
                <a:latin typeface="Consolas" panose="020B0609020204030204" pitchFamily="49" charset="0"/>
              </a:rPr>
              <a:t>host[] =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spyrosrallis.com</a:t>
            </a:r>
            <a:r>
              <a:rPr lang="en-US" sz="1000" dirty="0">
                <a:latin typeface="Consolas" panose="020B0609020204030204" pitchFamily="49" charset="0"/>
              </a:rPr>
              <a:t>";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>
                <a:latin typeface="Consolas" panose="020B0609020204030204" pitchFamily="49" charset="0"/>
              </a:rPr>
              <a:t>port   = 80;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Unique device identifier. For the purpose of this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exercise, a value between 0-255 is adequate.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const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byte </a:t>
            </a:r>
            <a:r>
              <a:rPr lang="en-US" sz="1000" dirty="0">
                <a:latin typeface="Consolas" panose="020B0609020204030204" pitchFamily="49" charset="0"/>
              </a:rPr>
              <a:t>device = 1;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Initialization of the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object. Required for // connecting to, and communicating through the network.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WiFiClient</a:t>
            </a:r>
            <a:r>
              <a:rPr lang="en-US" sz="1000" dirty="0">
                <a:latin typeface="Consolas" panose="020B0609020204030204" pitchFamily="49" charset="0"/>
              </a:rPr>
              <a:t> client;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4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(2)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388606-4BDF-4DAE-A1E6-978CD5D89BDD}"/>
              </a:ext>
            </a:extLst>
          </p:cNvPr>
          <p:cNvSpPr txBox="1"/>
          <p:nvPr/>
        </p:nvSpPr>
        <p:spPr>
          <a:xfrm>
            <a:off x="341467" y="785327"/>
            <a:ext cx="388906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setup</a:t>
            </a:r>
            <a:r>
              <a:rPr lang="en-US" sz="1000" dirty="0">
                <a:latin typeface="Consolas" panose="020B0609020204030204" pitchFamily="49" charset="0"/>
              </a:rPr>
              <a:t>()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GPIO_btn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input and attach an // interrupt to it to run on rising edge.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, 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GPIO_btn</a:t>
            </a:r>
            <a:r>
              <a:rPr lang="en-US" sz="1000" dirty="0">
                <a:latin typeface="Consolas" panose="020B0609020204030204" pitchFamily="49" charset="0"/>
              </a:rPr>
              <a:t>), </a:t>
            </a:r>
            <a:r>
              <a:rPr lang="en-US" sz="1000" dirty="0" err="1"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GPIO_led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as an output.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the hardware UART with a baud rate 	// of 115200 bps.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(115200);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Print debugging info.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Connecting to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2026EA-324C-486A-8A46-C88C5CF9D803}"/>
              </a:ext>
            </a:extLst>
          </p:cNvPr>
          <p:cNvSpPr txBox="1"/>
          <p:nvPr/>
        </p:nvSpPr>
        <p:spPr>
          <a:xfrm>
            <a:off x="4572000" y="785327"/>
            <a:ext cx="443851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Attempt to connect to the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network.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ssid</a:t>
            </a:r>
            <a:r>
              <a:rPr lang="en-US" sz="1000" dirty="0">
                <a:latin typeface="Consolas" panose="020B0609020204030204" pitchFamily="49" charset="0"/>
              </a:rPr>
              <a:t>, pass);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While not connected, wait. Check every 0.5s.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status</a:t>
            </a:r>
            <a:r>
              <a:rPr lang="en-US" sz="1000" dirty="0">
                <a:latin typeface="Consolas" panose="020B0609020204030204" pitchFamily="49" charset="0"/>
              </a:rPr>
              <a:t>() != WL_CONNECTED 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connection, print a message.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Connected 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succesfully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! Your IP Address is: 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Print the local IP. If you are behind a NAT router, this 	// will print the NAT IP, not the external IP.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WiFi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localIP</a:t>
            </a:r>
            <a:r>
              <a:rPr lang="en-US" sz="1000" dirty="0">
                <a:latin typeface="Consolas" panose="020B0609020204030204" pitchFamily="49" charset="0"/>
              </a:rPr>
              <a:t>());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  <a:endParaRPr lang="en-US" sz="105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47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(3)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7636B72-011C-426C-B3FA-BCD4CF7870FA}"/>
              </a:ext>
            </a:extLst>
          </p:cNvPr>
          <p:cNvSpPr txBox="1"/>
          <p:nvPr/>
        </p:nvSpPr>
        <p:spPr>
          <a:xfrm>
            <a:off x="0" y="1358040"/>
            <a:ext cx="39119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loop</a:t>
            </a:r>
            <a:r>
              <a:rPr lang="en-US" sz="1000" dirty="0">
                <a:latin typeface="Consolas" panose="020B0609020204030204" pitchFamily="49" charset="0"/>
              </a:rPr>
              <a:t>()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00" dirty="0">
                <a:latin typeface="Consolas" panose="020B0609020204030204" pitchFamily="49" charset="0"/>
              </a:rPr>
              <a:t>(host, port);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0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latin typeface="Consolas" panose="020B0609020204030204" pitchFamily="49" charset="0"/>
              </a:rPr>
              <a:t> ") + 		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getdata.php?deviceid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" + 		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latin typeface="Consolas" panose="020B0609020204030204" pitchFamily="49" charset="0"/>
              </a:rPr>
              <a:t>(device) + "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" + host + "\r\n</a:t>
            </a:r>
            <a:r>
              <a:rPr lang="en-US" sz="100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                 	+ 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		// Store the time of the request.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latin typeface="Consolas" panose="020B0609020204030204" pitchFamily="49" charset="0"/>
              </a:rPr>
              <a:t>timeout_timer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619242-0B06-4E63-B53B-DAB9129310FE}"/>
              </a:ext>
            </a:extLst>
          </p:cNvPr>
          <p:cNvSpPr txBox="1"/>
          <p:nvPr/>
        </p:nvSpPr>
        <p:spPr>
          <a:xfrm>
            <a:off x="4091883" y="1358040"/>
            <a:ext cx="5035225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While the server has not responded…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!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if (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50" dirty="0">
                <a:latin typeface="Consolas" panose="020B0609020204030204" pitchFamily="49" charset="0"/>
              </a:rPr>
              <a:t>() &gt; </a:t>
            </a:r>
            <a:r>
              <a:rPr lang="en-US" sz="1050" dirty="0" err="1">
                <a:latin typeface="Consolas" panose="020B0609020204030204" pitchFamily="49" charset="0"/>
              </a:rPr>
              <a:t>timeout_timer</a:t>
            </a:r>
            <a:r>
              <a:rPr lang="en-US" sz="1050" dirty="0">
                <a:latin typeface="Consolas" panose="020B0609020204030204" pitchFamily="49" charset="0"/>
              </a:rPr>
              <a:t> + 5000)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	// Request timed-out.</a:t>
            </a:r>
            <a:r>
              <a:rPr lang="en-US" sz="1050" dirty="0">
                <a:latin typeface="Consolas" panose="020B0609020204030204" pitchFamily="49" charset="0"/>
              </a:rPr>
              <a:t>		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// …wait for a response.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</a:t>
            </a:r>
            <a:r>
              <a:rPr lang="en-US" sz="105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50" dirty="0">
                <a:latin typeface="Consolas" panose="020B0609020204030204" pitchFamily="49" charset="0"/>
              </a:rPr>
              <a:t>(10);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the server responded, read the response 	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character-by-character. Only the last character 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will be stored in buffer.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available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buffer =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read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8551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(4)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31103BC-8640-4434-B0DA-B42D285F805A}"/>
              </a:ext>
            </a:extLst>
          </p:cNvPr>
          <p:cNvSpPr txBox="1"/>
          <p:nvPr/>
        </p:nvSpPr>
        <p:spPr>
          <a:xfrm>
            <a:off x="357510" y="1168631"/>
            <a:ext cx="42969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If the buffer is ‘1’, turn the LED on. 	// Else, turn it off.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(buffer == ‘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US" sz="1000" dirty="0">
                <a:latin typeface="Consolas" panose="020B0609020204030204" pitchFamily="49" charset="0"/>
              </a:rPr>
              <a:t>’)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HIGH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 err="1">
                <a:latin typeface="Consolas" panose="020B0609020204030204" pitchFamily="49" charset="0"/>
              </a:rPr>
              <a:t>GPIO_led</a:t>
            </a:r>
            <a:r>
              <a:rPr lang="en-US" sz="1000" dirty="0"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LOW</a:t>
            </a:r>
            <a:r>
              <a:rPr lang="en-US" sz="1000" dirty="0">
                <a:latin typeface="Consolas" panose="020B0609020204030204" pitchFamily="49" charset="0"/>
              </a:rPr>
              <a:t>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client.connected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48E375-57BC-4D03-B917-2711BF82F355}"/>
              </a:ext>
            </a:extLst>
          </p:cNvPr>
          <p:cNvSpPr txBox="1"/>
          <p:nvPr/>
        </p:nvSpPr>
        <p:spPr>
          <a:xfrm>
            <a:off x="4654502" y="1223223"/>
            <a:ext cx="4472606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button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Stop any previous connection kept-alive.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stop</a:t>
            </a:r>
            <a:r>
              <a:rPr lang="en-US" sz="1050" dirty="0">
                <a:latin typeface="Consolas" panose="020B0609020204030204" pitchFamily="49" charset="0"/>
              </a:rPr>
              <a:t>();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	// Connect to the server.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</a:t>
            </a:r>
            <a:r>
              <a:rPr lang="en-US" sz="1050" dirty="0">
                <a:latin typeface="Consolas" panose="020B0609020204030204" pitchFamily="49" charset="0"/>
              </a:rPr>
              <a:t>(host, port);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Upon successful connection send the request.</a:t>
            </a:r>
            <a:endParaRPr lang="en-US" sz="105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</a:t>
            </a:r>
            <a:r>
              <a:rPr lang="en-US" sz="105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50" dirty="0">
                <a:latin typeface="Consolas" panose="020B0609020204030204" pitchFamily="49" charset="0"/>
              </a:rPr>
              <a:t> (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connected</a:t>
            </a:r>
            <a:r>
              <a:rPr lang="en-US" sz="1050" dirty="0">
                <a:latin typeface="Consolas" panose="020B0609020204030204" pitchFamily="49" charset="0"/>
              </a:rPr>
              <a:t>() )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		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client</a:t>
            </a:r>
            <a:r>
              <a:rPr lang="en-US" sz="1050" dirty="0" err="1"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GET</a:t>
            </a:r>
            <a:r>
              <a:rPr lang="en-US" sz="1050" dirty="0">
                <a:latin typeface="Consolas" panose="020B0609020204030204" pitchFamily="49" charset="0"/>
              </a:rPr>
              <a:t> ") + 			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arduino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setdata.php?deviceid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String</a:t>
            </a:r>
            <a:r>
              <a:rPr lang="en-US" sz="1050" dirty="0">
                <a:latin typeface="Consolas" panose="020B0609020204030204" pitchFamily="49" charset="0"/>
              </a:rPr>
              <a:t>(device) 	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&amp;data=</a:t>
            </a:r>
            <a:r>
              <a:rPr lang="en-US" sz="1050" dirty="0">
                <a:latin typeface="Consolas" panose="020B0609020204030204" pitchFamily="49" charset="0"/>
              </a:rPr>
              <a:t>" + </a:t>
            </a:r>
            <a:r>
              <a:rPr lang="en-US" sz="1050" dirty="0" err="1">
                <a:solidFill>
                  <a:schemeClr val="accent2"/>
                </a:solidFill>
                <a:latin typeface="Consolas" panose="020B0609020204030204" pitchFamily="49" charset="0"/>
              </a:rPr>
              <a:t>analogRead</a:t>
            </a:r>
            <a:r>
              <a:rPr lang="en-US" sz="1050" dirty="0">
                <a:latin typeface="Consolas" panose="020B0609020204030204" pitchFamily="49" charset="0"/>
              </a:rPr>
              <a:t>(35) + " 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HTTP/1.0\r\n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User-Agent: ESP32\r\n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Host: </a:t>
            </a:r>
            <a:r>
              <a:rPr lang="en-US" sz="1050" dirty="0">
                <a:latin typeface="Consolas" panose="020B0609020204030204" pitchFamily="49" charset="0"/>
              </a:rPr>
              <a:t>" + host 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\r\n</a:t>
            </a:r>
            <a:r>
              <a:rPr lang="en-US" sz="1050" dirty="0">
                <a:latin typeface="Consolas" panose="020B0609020204030204" pitchFamily="49" charset="0"/>
              </a:rPr>
              <a:t>"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               	+ "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Connection: close\r\n\r\n</a:t>
            </a:r>
            <a:r>
              <a:rPr lang="en-US" sz="105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23617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/>
              <a:t>Code (5)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C9DF8C3-E9B2-47C0-B267-F5601FA915B6}"/>
              </a:ext>
            </a:extLst>
          </p:cNvPr>
          <p:cNvSpPr txBox="1"/>
          <p:nvPr/>
        </p:nvSpPr>
        <p:spPr>
          <a:xfrm>
            <a:off x="460638" y="1115589"/>
            <a:ext cx="866647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000" dirty="0">
                <a:latin typeface="Consolas" panose="020B0609020204030204" pitchFamily="49" charset="0"/>
              </a:rPr>
              <a:t> 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000" dirty="0" err="1">
                <a:latin typeface="Consolas" panose="020B0609020204030204" pitchFamily="49" charset="0"/>
              </a:rPr>
              <a:t>.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println</a:t>
            </a:r>
            <a:r>
              <a:rPr lang="en-US" sz="1000" dirty="0">
                <a:latin typeface="Consolas" panose="020B0609020204030204" pitchFamily="49" charset="0"/>
              </a:rPr>
              <a:t>("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Connection failed.</a:t>
            </a:r>
            <a:r>
              <a:rPr lang="en-US" sz="1000" dirty="0">
                <a:latin typeface="Consolas" panose="020B0609020204030204" pitchFamily="49" charset="0"/>
              </a:rPr>
              <a:t>");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	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( button )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2"/>
                </a:solidFill>
                <a:latin typeface="Consolas" panose="020B0609020204030204" pitchFamily="49" charset="0"/>
              </a:rPr>
              <a:t>delay</a:t>
            </a:r>
            <a:r>
              <a:rPr lang="en-US" sz="1000" dirty="0">
                <a:latin typeface="Consolas" panose="020B0609020204030204" pitchFamily="49" charset="0"/>
              </a:rPr>
              <a:t>(500);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loop()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button_click</a:t>
            </a:r>
            <a:r>
              <a:rPr lang="en-US" sz="1000" dirty="0"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latin typeface="Consolas" panose="020B0609020204030204" pitchFamily="49" charset="0"/>
              </a:rPr>
              <a:t>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If more than 0.5s have elapsed from the previous request, set the flag to true and capture the current request time.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000" dirty="0">
                <a:latin typeface="Consolas" panose="020B0609020204030204" pitchFamily="49" charset="0"/>
              </a:rPr>
              <a:t> (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 &gt;  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+ 500)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{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</a:t>
            </a:r>
            <a:r>
              <a:rPr lang="en-US" sz="1000" dirty="0" err="1">
                <a:latin typeface="Consolas" panose="020B0609020204030204" pitchFamily="49" charset="0"/>
              </a:rPr>
              <a:t>request_timer</a:t>
            </a:r>
            <a:r>
              <a:rPr lang="en-US" sz="1000" dirty="0"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chemeClr val="accent2"/>
                </a:solidFill>
                <a:latin typeface="Consolas" panose="020B0609020204030204" pitchFamily="49" charset="0"/>
              </a:rPr>
              <a:t>millis</a:t>
            </a:r>
            <a:r>
              <a:rPr lang="en-US" sz="1000" dirty="0">
                <a:latin typeface="Consolas" panose="020B0609020204030204" pitchFamily="49" charset="0"/>
              </a:rPr>
              <a:t>();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	button        = 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nsolas" panose="020B06090202040302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62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39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 smtClean="0"/>
              <a:t>Esercizio</a:t>
            </a:r>
            <a:r>
              <a:rPr lang="en-US" dirty="0" smtClean="0"/>
              <a:t>: </a:t>
            </a:r>
            <a:r>
              <a:rPr lang="en-US" dirty="0" err="1" smtClean="0"/>
              <a:t>Tavola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39</a:t>
            </a:fld>
            <a:endParaRPr lang="el-GR" sz="1000" dirty="0"/>
          </a:p>
        </p:txBody>
      </p: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8F783512-37D2-47D1-9BA7-B73CCD99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86927"/>
            <a:ext cx="2767013" cy="52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Calibri" pitchFamily="34" charset="0"/>
              </a:rPr>
              <a:t>Ora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dovrebbero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vedere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valori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dall’LDR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apparire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sulla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pagina</a:t>
            </a:r>
            <a:r>
              <a:rPr lang="en-US" sz="1600" dirty="0" smtClean="0">
                <a:latin typeface="Calibri" pitchFamily="34" charset="0"/>
              </a:rPr>
              <a:t> web </a:t>
            </a:r>
            <a:r>
              <a:rPr lang="en-US" sz="1600" dirty="0" err="1" smtClean="0">
                <a:latin typeface="Calibri" pitchFamily="34" charset="0"/>
              </a:rPr>
              <a:t>ogni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volta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che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innesca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un’interrupt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cliccando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il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pulsante</a:t>
            </a:r>
            <a:r>
              <a:rPr lang="en-US" sz="1600" dirty="0" smtClean="0">
                <a:latin typeface="Calibri" pitchFamily="34" charset="0"/>
              </a:rPr>
              <a:t>. 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Poichè</a:t>
            </a:r>
            <a:r>
              <a:rPr lang="en-US" sz="1600" dirty="0" smtClean="0">
                <a:latin typeface="Calibri" pitchFamily="34" charset="0"/>
              </a:rPr>
              <a:t> la </a:t>
            </a:r>
            <a:r>
              <a:rPr lang="en-US" sz="1600" dirty="0" err="1" smtClean="0">
                <a:latin typeface="Calibri" pitchFamily="34" charset="0"/>
              </a:rPr>
              <a:t>pagina</a:t>
            </a:r>
            <a:r>
              <a:rPr lang="en-US" sz="1600" dirty="0" smtClean="0">
                <a:latin typeface="Calibri" pitchFamily="34" charset="0"/>
              </a:rPr>
              <a:t> web non </a:t>
            </a:r>
            <a:r>
              <a:rPr lang="en-US" sz="1600" dirty="0" err="1" smtClean="0">
                <a:latin typeface="Calibri" pitchFamily="34" charset="0"/>
              </a:rPr>
              <a:t>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ricarica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automaticamente</a:t>
            </a:r>
            <a:r>
              <a:rPr lang="en-US" sz="1600" dirty="0" smtClean="0">
                <a:latin typeface="Calibri" pitchFamily="34" charset="0"/>
              </a:rPr>
              <a:t> è </a:t>
            </a:r>
            <a:r>
              <a:rPr lang="en-US" sz="1600" dirty="0" err="1" smtClean="0">
                <a:latin typeface="Calibri" pitchFamily="34" charset="0"/>
              </a:rPr>
              <a:t>necessario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farlo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manualmente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Calibri" pitchFamily="34" charset="0"/>
              </a:rPr>
              <a:t>Inoltre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dovrebbe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essere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possibile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cambiare</a:t>
            </a:r>
            <a:r>
              <a:rPr lang="en-US" sz="1600" dirty="0" smtClean="0">
                <a:latin typeface="Calibri" pitchFamily="34" charset="0"/>
              </a:rPr>
              <a:t> lo status del LED </a:t>
            </a:r>
            <a:r>
              <a:rPr lang="en-US" sz="1600" dirty="0" err="1" smtClean="0">
                <a:latin typeface="Calibri" pitchFamily="34" charset="0"/>
              </a:rPr>
              <a:t>connesso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semplicemente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cliccando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bottoni</a:t>
            </a:r>
            <a:r>
              <a:rPr lang="en-US" sz="1600" dirty="0" smtClean="0">
                <a:latin typeface="Calibri" pitchFamily="34" charset="0"/>
              </a:rPr>
              <a:t> ON/OFF </a:t>
            </a:r>
            <a:r>
              <a:rPr lang="en-US" sz="1600" dirty="0" err="1" smtClean="0">
                <a:latin typeface="Calibri" pitchFamily="34" charset="0"/>
              </a:rPr>
              <a:t>sulla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pagina</a:t>
            </a:r>
            <a:r>
              <a:rPr lang="en-US" sz="1600" dirty="0" smtClean="0">
                <a:latin typeface="Calibri" pitchFamily="34" charset="0"/>
              </a:rPr>
              <a:t> web sotto </a:t>
            </a:r>
            <a:r>
              <a:rPr lang="en-US" sz="1600" dirty="0" err="1" smtClean="0">
                <a:latin typeface="Calibri" pitchFamily="34" charset="0"/>
              </a:rPr>
              <a:t>il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nome</a:t>
            </a:r>
            <a:r>
              <a:rPr lang="en-US" sz="1600" dirty="0" smtClean="0">
                <a:latin typeface="Calibri" pitchFamily="34" charset="0"/>
              </a:rPr>
              <a:t> del client.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0" name="Εικόνα 6">
            <a:extLst>
              <a:ext uri="{FF2B5EF4-FFF2-40B4-BE49-F238E27FC236}">
                <a16:creationId xmlns="" xmlns:a16="http://schemas.microsoft.com/office/drawing/2014/main" id="{DB7F6A16-AB02-4C8E-8CC6-C0EE1E32C5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9013" y="952027"/>
            <a:ext cx="515778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Εικόνα 6">
            <a:extLst>
              <a:ext uri="{FF2B5EF4-FFF2-40B4-BE49-F238E27FC236}">
                <a16:creationId xmlns="" xmlns:a16="http://schemas.microsoft.com/office/drawing/2014/main" id="{DAA6E4D7-3AF5-4130-B77F-7107ED3D54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5677" y="4525878"/>
            <a:ext cx="4761123" cy="1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23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BLUETOOTH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9639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14</a:t>
            </a:r>
            <a:br>
              <a:rPr lang="en-US" sz="3600" b="1" dirty="0">
                <a:solidFill>
                  <a:prstClr val="white"/>
                </a:solidFill>
              </a:rPr>
            </a:br>
            <a:r>
              <a:rPr lang="en-US" sz="3600" b="1" dirty="0" err="1" smtClean="0">
                <a:solidFill>
                  <a:prstClr val="white"/>
                </a:solidFill>
              </a:rPr>
              <a:t>Protocolli</a:t>
            </a:r>
            <a:r>
              <a:rPr lang="en-US" sz="3600" b="1" dirty="0" smtClean="0">
                <a:solidFill>
                  <a:prstClr val="white"/>
                </a:solidFill>
              </a:rPr>
              <a:t> di </a:t>
            </a:r>
            <a:r>
              <a:rPr lang="en-US" sz="3600" b="1" dirty="0" err="1" smtClean="0">
                <a:solidFill>
                  <a:prstClr val="white"/>
                </a:solidFill>
              </a:rPr>
              <a:t>comunicazione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03338" y="1236937"/>
            <a:ext cx="8191495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Bluetooth è un </a:t>
            </a:r>
            <a:r>
              <a:rPr lang="en-US" sz="2000" dirty="0" err="1" smtClean="0">
                <a:latin typeface="+mn-lt"/>
              </a:rPr>
              <a:t>protocollo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popolare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conveniente</a:t>
            </a:r>
            <a:r>
              <a:rPr lang="en-US" sz="2000" dirty="0" smtClean="0">
                <a:latin typeface="+mn-lt"/>
              </a:rPr>
              <a:t>, con </a:t>
            </a:r>
            <a:r>
              <a:rPr lang="en-US" sz="2000" dirty="0" err="1" smtClean="0">
                <a:latin typeface="+mn-lt"/>
              </a:rPr>
              <a:t>molti</a:t>
            </a:r>
            <a:r>
              <a:rPr lang="en-US" sz="2000" dirty="0" smtClean="0">
                <a:latin typeface="+mn-lt"/>
              </a:rPr>
              <a:t> smartphones e tablet </a:t>
            </a:r>
            <a:r>
              <a:rPr lang="en-US" sz="2000" dirty="0" err="1" smtClean="0">
                <a:latin typeface="+mn-lt"/>
              </a:rPr>
              <a:t>integrati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interfaccia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Bluetooth </a:t>
            </a:r>
            <a:r>
              <a:rPr lang="en-US" sz="2000" dirty="0" smtClean="0">
                <a:latin typeface="+mn-lt"/>
              </a:rPr>
              <a:t>è </a:t>
            </a:r>
            <a:r>
              <a:rPr lang="en-US" sz="2000" dirty="0" err="1" smtClean="0">
                <a:latin typeface="+mn-lt"/>
              </a:rPr>
              <a:t>anche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protocollo</a:t>
            </a:r>
            <a:r>
              <a:rPr lang="en-US" sz="2000" dirty="0" smtClean="0">
                <a:latin typeface="+mn-lt"/>
              </a:rPr>
              <a:t> molto </a:t>
            </a:r>
            <a:r>
              <a:rPr lang="en-US" sz="2000" dirty="0" err="1" smtClean="0">
                <a:latin typeface="+mn-lt"/>
              </a:rPr>
              <a:t>conveniente</a:t>
            </a:r>
            <a:r>
              <a:rPr lang="en-US" sz="2000" dirty="0" smtClean="0">
                <a:latin typeface="+mn-lt"/>
              </a:rPr>
              <a:t> per le </a:t>
            </a:r>
            <a:r>
              <a:rPr lang="en-US" sz="2000" dirty="0" err="1" smtClean="0">
                <a:latin typeface="+mn-lt"/>
              </a:rPr>
              <a:t>applicazioni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basate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</a:t>
            </a:r>
            <a:r>
              <a:rPr lang="en-US" sz="2000" dirty="0" smtClean="0">
                <a:latin typeface="+mn-lt"/>
              </a:rPr>
              <a:t> Arduino, </a:t>
            </a:r>
            <a:r>
              <a:rPr lang="en-US" sz="2000" dirty="0" err="1" smtClean="0">
                <a:latin typeface="+mn-lt"/>
              </a:rPr>
              <a:t>perchè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moduli </a:t>
            </a:r>
            <a:r>
              <a:rPr lang="en-US" sz="2000" dirty="0" err="1" smtClean="0">
                <a:latin typeface="+mn-lt"/>
              </a:rPr>
              <a:t>disponibili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livello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commerciale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disponibili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costi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ragionevoli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facili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utilizzare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usando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protocolli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seriale</a:t>
            </a:r>
            <a:r>
              <a:rPr lang="en-US" sz="2000" dirty="0" smtClean="0">
                <a:latin typeface="+mn-lt"/>
              </a:rPr>
              <a:t> (come UART</a:t>
            </a:r>
            <a:r>
              <a:rPr lang="en-US" sz="2000" dirty="0">
                <a:latin typeface="+mn-lt"/>
              </a:rPr>
              <a:t>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In </a:t>
            </a: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scenario, </a:t>
            </a:r>
            <a:r>
              <a:rPr lang="en-US" sz="2000" dirty="0" err="1" smtClean="0">
                <a:latin typeface="+mn-lt"/>
              </a:rPr>
              <a:t>useremo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modulo Bluetooth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largamente </a:t>
            </a:r>
            <a:r>
              <a:rPr lang="en-US" sz="2000" dirty="0" err="1" smtClean="0">
                <a:latin typeface="+mn-lt"/>
              </a:rPr>
              <a:t>disponibile</a:t>
            </a:r>
            <a:r>
              <a:rPr lang="en-US" sz="2000" dirty="0" smtClean="0">
                <a:latin typeface="+mn-lt"/>
              </a:rPr>
              <a:t>, l’HC-05, </a:t>
            </a:r>
            <a:r>
              <a:rPr lang="en-US" sz="2000" dirty="0" err="1" smtClean="0">
                <a:latin typeface="+mn-lt"/>
              </a:rPr>
              <a:t>insieme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applicazione</a:t>
            </a:r>
            <a:r>
              <a:rPr lang="en-US" sz="2000" dirty="0" smtClean="0">
                <a:latin typeface="+mn-lt"/>
              </a:rPr>
              <a:t> Serial </a:t>
            </a:r>
            <a:r>
              <a:rPr lang="en-US" sz="2000" dirty="0">
                <a:latin typeface="+mn-lt"/>
              </a:rPr>
              <a:t>Bluetooth Terminal </a:t>
            </a: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Sistema </a:t>
            </a:r>
            <a:r>
              <a:rPr lang="en-US" sz="2000" dirty="0" err="1">
                <a:latin typeface="+mn-lt"/>
              </a:rPr>
              <a:t>O</a:t>
            </a:r>
            <a:r>
              <a:rPr lang="en-US" sz="2000" dirty="0" err="1" smtClean="0">
                <a:latin typeface="+mn-lt"/>
              </a:rPr>
              <a:t>perativo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Android </a:t>
            </a:r>
            <a:r>
              <a:rPr lang="en-US" sz="2000" dirty="0" err="1" smtClean="0">
                <a:latin typeface="+mn-lt"/>
              </a:rPr>
              <a:t>disponibile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</a:t>
            </a:r>
            <a:r>
              <a:rPr lang="en-US" sz="2000" dirty="0" smtClean="0">
                <a:latin typeface="+mn-lt"/>
              </a:rPr>
              <a:t> Google Play Store per lo </a:t>
            </a:r>
            <a:r>
              <a:rPr lang="en-US" sz="2000" dirty="0" err="1" smtClean="0">
                <a:latin typeface="+mn-lt"/>
              </a:rPr>
              <a:t>scambio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Arduino e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cellulari</a:t>
            </a:r>
            <a:r>
              <a:rPr lang="en-US" sz="2000" dirty="0" smtClean="0">
                <a:latin typeface="+mn-lt"/>
              </a:rPr>
              <a:t> o tablet.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Bluetooth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Esercizi </a:t>
            </a:r>
            <a:r>
              <a:rPr lang="en-US" dirty="0" smtClean="0"/>
              <a:t>con </a:t>
            </a:r>
            <a:r>
              <a:rPr lang="en-US" dirty="0" err="1" smtClean="0"/>
              <a:t>il</a:t>
            </a:r>
            <a:r>
              <a:rPr lang="en-US" dirty="0" smtClean="0"/>
              <a:t> Bluetooth: </a:t>
            </a:r>
            <a:r>
              <a:rPr lang="en-US" dirty="0" err="1" smtClean="0"/>
              <a:t>descrizione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Si </a:t>
            </a:r>
            <a:r>
              <a:rPr lang="en-US" sz="2000" dirty="0" err="1" smtClean="0">
                <a:latin typeface="+mn-lt"/>
              </a:rPr>
              <a:t>farà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pratica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questi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protocolli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attraverso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uno</a:t>
            </a:r>
            <a:r>
              <a:rPr lang="en-US" sz="2000" dirty="0" smtClean="0">
                <a:latin typeface="+mn-lt"/>
              </a:rPr>
              <a:t> scenario di </a:t>
            </a:r>
            <a:r>
              <a:rPr lang="en-US" sz="2000" dirty="0" err="1" smtClean="0">
                <a:latin typeface="+mn-lt"/>
              </a:rPr>
              <a:t>comunicazione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bidirezionale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semplice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coinvolge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scheda</a:t>
            </a:r>
            <a:r>
              <a:rPr lang="en-US" sz="2000" dirty="0" smtClean="0">
                <a:latin typeface="+mn-lt"/>
              </a:rPr>
              <a:t> Arduino e un </a:t>
            </a:r>
            <a:r>
              <a:rPr lang="en-US" sz="2000" dirty="0" err="1" smtClean="0">
                <a:latin typeface="+mn-lt"/>
              </a:rPr>
              <a:t>cellulare</a:t>
            </a:r>
            <a:r>
              <a:rPr lang="en-US" sz="2000" dirty="0" smtClean="0">
                <a:latin typeface="+mn-lt"/>
              </a:rPr>
              <a:t> (per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Bluetooth)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 err="1" smtClean="0">
                <a:latin typeface="+mn-lt"/>
              </a:rPr>
              <a:t>applicazione</a:t>
            </a:r>
            <a:r>
              <a:rPr lang="en-US" sz="2000" dirty="0" smtClean="0">
                <a:latin typeface="+mn-lt"/>
              </a:rPr>
              <a:t> web (per </a:t>
            </a:r>
            <a:r>
              <a:rPr lang="en-US" sz="2000" dirty="0">
                <a:latin typeface="+mn-lt"/>
              </a:rPr>
              <a:t>Ethernet </a:t>
            </a:r>
            <a:r>
              <a:rPr lang="en-US" sz="2000" dirty="0" smtClean="0">
                <a:latin typeface="+mn-lt"/>
              </a:rPr>
              <a:t>e </a:t>
            </a:r>
            <a:r>
              <a:rPr lang="en-US" sz="2000" dirty="0">
                <a:latin typeface="+mn-lt"/>
              </a:rPr>
              <a:t>WiFi) </a:t>
            </a: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scambiare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acquisiti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sensore</a:t>
            </a:r>
            <a:r>
              <a:rPr lang="en-US" sz="2000" dirty="0" smtClean="0">
                <a:latin typeface="+mn-lt"/>
              </a:rPr>
              <a:t>, e </a:t>
            </a:r>
            <a:r>
              <a:rPr lang="en-US" sz="2000" dirty="0" err="1" smtClean="0">
                <a:latin typeface="+mn-lt"/>
              </a:rPr>
              <a:t>controllare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remoto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lo </a:t>
            </a:r>
            <a:r>
              <a:rPr lang="en-US" sz="2000" dirty="0" smtClean="0">
                <a:latin typeface="+mn-lt"/>
              </a:rPr>
              <a:t>status </a:t>
            </a:r>
            <a:r>
              <a:rPr lang="en-US" sz="2000" dirty="0" smtClean="0">
                <a:latin typeface="+mn-lt"/>
              </a:rPr>
              <a:t>di un LED.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Prendendo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considerazione</a:t>
            </a:r>
            <a:r>
              <a:rPr lang="en-US" sz="2000" dirty="0" smtClean="0">
                <a:latin typeface="+mn-lt"/>
              </a:rPr>
              <a:t> lo </a:t>
            </a:r>
            <a:r>
              <a:rPr lang="en-US" sz="2000" dirty="0" err="1" smtClean="0">
                <a:latin typeface="+mn-lt"/>
              </a:rPr>
              <a:t>sopo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OpenIn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terranno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considerazione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appplicazioni</a:t>
            </a:r>
            <a:r>
              <a:rPr lang="en-US" sz="2000" dirty="0" smtClean="0">
                <a:latin typeface="+mn-lt"/>
              </a:rPr>
              <a:t> web </a:t>
            </a:r>
            <a:r>
              <a:rPr lang="en-US" sz="2000" dirty="0" err="1" smtClean="0">
                <a:latin typeface="+mn-lt"/>
              </a:rPr>
              <a:t>senza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concentrarsi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sviluppo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/>
            <a:endParaRPr lang="en-US" dirty="0">
              <a:latin typeface="+mj-lt"/>
            </a:endParaRPr>
          </a:p>
          <a:p>
            <a:pPr algn="just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9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Esercizio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Bluetooth: Schema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810827"/>
            <a:ext cx="8335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Il </a:t>
            </a:r>
            <a:r>
              <a:rPr lang="en-US" sz="2000" b="1" dirty="0">
                <a:latin typeface="Calibri" pitchFamily="34" charset="0"/>
              </a:rPr>
              <a:t>HC-05 </a:t>
            </a:r>
            <a:r>
              <a:rPr lang="en-US" sz="2000" dirty="0" smtClean="0">
                <a:latin typeface="Calibri" pitchFamily="34" charset="0"/>
              </a:rPr>
              <a:t>è un modulo </a:t>
            </a:r>
            <a:r>
              <a:rPr lang="en-US" sz="2000" dirty="0" err="1" smtClean="0">
                <a:latin typeface="Calibri" pitchFamily="34" charset="0"/>
              </a:rPr>
              <a:t>classico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disponibile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attraverso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vari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distributori</a:t>
            </a:r>
            <a:r>
              <a:rPr lang="en-US" sz="2000" dirty="0" smtClean="0">
                <a:latin typeface="Calibri" pitchFamily="34" charset="0"/>
              </a:rPr>
              <a:t>. L’LDR </a:t>
            </a:r>
            <a:r>
              <a:rPr lang="en-US" sz="2000" dirty="0">
                <a:latin typeface="Calibri" pitchFamily="34" charset="0"/>
              </a:rPr>
              <a:t>(R2) </a:t>
            </a:r>
            <a:r>
              <a:rPr lang="en-US" sz="2000" dirty="0" smtClean="0">
                <a:latin typeface="Calibri" pitchFamily="34" charset="0"/>
              </a:rPr>
              <a:t>con R3 forma un </a:t>
            </a:r>
            <a:r>
              <a:rPr lang="en-US" sz="2000" dirty="0" err="1" smtClean="0">
                <a:latin typeface="Calibri" pitchFamily="34" charset="0"/>
              </a:rPr>
              <a:t>divisore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di </a:t>
            </a:r>
            <a:r>
              <a:rPr lang="en-US" sz="2000" dirty="0" err="1" smtClean="0">
                <a:latin typeface="Calibri" pitchFamily="34" charset="0"/>
              </a:rPr>
              <a:t>tensione</a:t>
            </a:r>
            <a:r>
              <a:rPr lang="en-US" sz="2000" dirty="0" smtClean="0">
                <a:latin typeface="Calibri" pitchFamily="34" charset="0"/>
              </a:rPr>
              <a:t> da cui </a:t>
            </a:r>
            <a:r>
              <a:rPr lang="en-US" sz="2000" dirty="0" err="1" smtClean="0">
                <a:latin typeface="Calibri" pitchFamily="34" charset="0"/>
              </a:rPr>
              <a:t>si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possono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prendere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letture</a:t>
            </a:r>
            <a:r>
              <a:rPr lang="en-US" sz="2000" dirty="0" smtClean="0">
                <a:latin typeface="Calibri" pitchFamily="34" charset="0"/>
              </a:rPr>
              <a:t> di </a:t>
            </a:r>
            <a:r>
              <a:rPr lang="en-US" sz="2000" dirty="0" err="1" smtClean="0">
                <a:latin typeface="Calibri" pitchFamily="34" charset="0"/>
              </a:rPr>
              <a:t>tensione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analogica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Εικόνα 2">
            <a:extLst>
              <a:ext uri="{FF2B5EF4-FFF2-40B4-BE49-F238E27FC236}">
                <a16:creationId xmlns="" xmlns:a16="http://schemas.microsoft.com/office/drawing/2014/main" id="{202382CE-A9D9-41C3-B906-E303F50AB3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1400" y="2291899"/>
            <a:ext cx="4241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68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Esercizio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Bluetooth: </a:t>
            </a:r>
            <a:r>
              <a:rPr lang="en-US" dirty="0" err="1" smtClean="0"/>
              <a:t>Tavola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Calibri" pitchFamily="34" charset="0"/>
              </a:rPr>
              <a:t>Lo </a:t>
            </a:r>
            <a:r>
              <a:rPr lang="en-US" sz="2000" dirty="0" err="1" smtClean="0">
                <a:latin typeface="Calibri" pitchFamily="34" charset="0"/>
              </a:rPr>
              <a:t>stesso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circuito</a:t>
            </a:r>
            <a:r>
              <a:rPr lang="en-US" sz="2000" dirty="0" smtClean="0">
                <a:latin typeface="Calibri" pitchFamily="34" charset="0"/>
              </a:rPr>
              <a:t> è </a:t>
            </a:r>
            <a:r>
              <a:rPr lang="en-US" sz="2000" dirty="0" err="1" smtClean="0">
                <a:latin typeface="Calibri" pitchFamily="34" charset="0"/>
              </a:rPr>
              <a:t>presentato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su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tavola</a:t>
            </a:r>
            <a:r>
              <a:rPr lang="en-US" sz="2000" dirty="0" smtClean="0">
                <a:latin typeface="Calibri" pitchFamily="34" charset="0"/>
              </a:rPr>
              <a:t> per </a:t>
            </a:r>
            <a:r>
              <a:rPr lang="en-US" sz="2000" dirty="0" err="1" smtClean="0">
                <a:latin typeface="Calibri" pitchFamily="34" charset="0"/>
              </a:rPr>
              <a:t>una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prototipizzazione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più</a:t>
            </a:r>
            <a:r>
              <a:rPr lang="en-US" sz="2000" dirty="0" smtClean="0">
                <a:latin typeface="Calibri" pitchFamily="34" charset="0"/>
              </a:rPr>
              <a:t> facile.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Εικόνα 2">
            <a:extLst>
              <a:ext uri="{FF2B5EF4-FFF2-40B4-BE49-F238E27FC236}">
                <a16:creationId xmlns="" xmlns:a16="http://schemas.microsoft.com/office/drawing/2014/main" id="{B753302E-52B8-4833-99DB-48A39330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0993" y="1841693"/>
            <a:ext cx="6296266" cy="44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0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Esercizio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Bluetooth: </a:t>
            </a:r>
            <a:r>
              <a:rPr lang="en-US" dirty="0"/>
              <a:t>Code (1)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200BF44-83D5-46BE-A437-E23BD236C1BE}"/>
              </a:ext>
            </a:extLst>
          </p:cNvPr>
          <p:cNvSpPr/>
          <p:nvPr/>
        </p:nvSpPr>
        <p:spPr>
          <a:xfrm>
            <a:off x="404037" y="1168631"/>
            <a:ext cx="83359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#include </a:t>
            </a:r>
            <a:r>
              <a:rPr lang="en-US" sz="1100" dirty="0"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 err="1">
                <a:latin typeface="Consolas" panose="020B0609020204030204" pitchFamily="49" charset="0"/>
              </a:rPr>
              <a:t>.h</a:t>
            </a:r>
            <a:r>
              <a:rPr lang="en-US" sz="1100" dirty="0">
                <a:latin typeface="Consolas" panose="020B0609020204030204" pitchFamily="49" charset="0"/>
              </a:rPr>
              <a:t>&gt;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a software UART on GPIO 10, 11.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Since the hardware UART (GPIO pins 0, 1) will be used by USB for programming and debugging,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we’ll be needing another UART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SoftwareSerial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>
                <a:latin typeface="Consolas" panose="020B0609020204030204" pitchFamily="49" charset="0"/>
              </a:rPr>
              <a:t>(10, 11);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10 = RX, 11 = TX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byte</a:t>
            </a:r>
            <a:r>
              <a:rPr lang="en-US" sz="1100" dirty="0">
                <a:latin typeface="Consolas" panose="020B0609020204030204" pitchFamily="49" charset="0"/>
              </a:rPr>
              <a:t>          </a:t>
            </a:r>
            <a:r>
              <a:rPr lang="en-US" sz="1100" dirty="0" err="1">
                <a:latin typeface="Consolas" panose="020B0609020204030204" pitchFamily="49" charset="0"/>
              </a:rPr>
              <a:t>bt_input</a:t>
            </a:r>
            <a:r>
              <a:rPr lang="en-US" sz="1100" dirty="0">
                <a:latin typeface="Consolas" panose="020B0609020204030204" pitchFamily="49" charset="0"/>
              </a:rPr>
              <a:t> ;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latin typeface="Consolas" panose="020B0609020204030204" pitchFamily="49" charset="0"/>
              </a:rPr>
              <a:t>        </a:t>
            </a:r>
            <a:r>
              <a:rPr lang="en-US" sz="1100" dirty="0" err="1">
                <a:latin typeface="Consolas" panose="020B0609020204030204" pitchFamily="49" charset="0"/>
              </a:rPr>
              <a:t>ldr_input</a:t>
            </a:r>
            <a:r>
              <a:rPr lang="en-US" sz="1100" dirty="0">
                <a:latin typeface="Consolas" panose="020B0609020204030204" pitchFamily="49" charset="0"/>
              </a:rPr>
              <a:t>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prev_time</a:t>
            </a:r>
            <a:r>
              <a:rPr lang="en-US" sz="1100" dirty="0">
                <a:latin typeface="Consolas" panose="020B0609020204030204" pitchFamily="49" charset="0"/>
              </a:rPr>
              <a:t> = 0;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unsigned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 err="1">
                <a:latin typeface="Consolas" panose="020B0609020204030204" pitchFamily="49" charset="0"/>
              </a:rPr>
              <a:t>curr_time</a:t>
            </a:r>
            <a:r>
              <a:rPr lang="en-US" sz="1100" dirty="0">
                <a:latin typeface="Consolas" panose="020B0609020204030204" pitchFamily="49" charset="0"/>
              </a:rPr>
              <a:t> = 0;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</a:rPr>
              <a:t>setup()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{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100" dirty="0">
                <a:latin typeface="Consolas" panose="020B0609020204030204" pitchFamily="49" charset="0"/>
              </a:rPr>
              <a:t>(13,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OUTPUT</a:t>
            </a:r>
            <a:r>
              <a:rPr lang="en-US" sz="1100" dirty="0">
                <a:latin typeface="Consolas" panose="020B0609020204030204" pitchFamily="49" charset="0"/>
              </a:rPr>
              <a:t>);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13 (the LED) as an output.</a:t>
            </a:r>
            <a:endParaRPr lang="en-US" sz="1100" dirty="0">
              <a:latin typeface="Consolas" panose="020B0609020204030204" pitchFamily="49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Bluetooth communication with a baud-rate of 9600 bps on the software UART port.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	</a:t>
            </a:r>
            <a:r>
              <a:rPr lang="en-US" sz="1100" dirty="0" err="1">
                <a:latin typeface="Consolas" panose="020B0609020204030204" pitchFamily="49" charset="0"/>
              </a:rPr>
              <a:t>bluetooth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Initialize serial communication (hardware UART) with a baud-rate of 9600 bps.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Serial</a:t>
            </a:r>
            <a:r>
              <a:rPr lang="en-US" sz="11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chemeClr val="accent2"/>
                </a:solidFill>
                <a:latin typeface="Consolas" panose="020B0609020204030204" pitchFamily="49" charset="0"/>
              </a:rPr>
              <a:t>begin</a:t>
            </a:r>
            <a:r>
              <a:rPr lang="en-US" sz="1100" dirty="0">
                <a:latin typeface="Consolas" panose="020B0609020204030204" pitchFamily="49" charset="0"/>
              </a:rPr>
              <a:t>(9600);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Trigger a small delay for everything to settle.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2"/>
                </a:solidFill>
                <a:latin typeface="Consolas" panose="020B0609020204030204" pitchFamily="49" charset="0"/>
              </a:rPr>
              <a:t>	delay</a:t>
            </a:r>
            <a:r>
              <a:rPr lang="en-US" sz="1100" dirty="0">
                <a:latin typeface="Consolas" panose="020B0609020204030204" pitchFamily="49" charset="0"/>
              </a:rPr>
              <a:t>(500);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Consolas" panose="020B0609020204030204" pitchFamily="49" charset="0"/>
              </a:rPr>
              <a:t>}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65216</TotalTime>
  <Words>2248</Words>
  <Application>Microsoft Office PowerPoint</Application>
  <PresentationFormat>Presentazione su schermo (4:3)</PresentationFormat>
  <Paragraphs>488</Paragraphs>
  <Slides>40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51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dell’unità 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1805</cp:revision>
  <cp:lastPrinted>2018-01-26T17:11:53Z</cp:lastPrinted>
  <dcterms:created xsi:type="dcterms:W3CDTF">2010-11-09T19:06:29Z</dcterms:created>
  <dcterms:modified xsi:type="dcterms:W3CDTF">2018-06-18T09:15:28Z</dcterms:modified>
</cp:coreProperties>
</file>