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50"/>
  </p:notesMasterIdLst>
  <p:handoutMasterIdLst>
    <p:handoutMasterId r:id="rId51"/>
  </p:handoutMasterIdLst>
  <p:sldIdLst>
    <p:sldId id="549" r:id="rId3"/>
    <p:sldId id="537" r:id="rId4"/>
    <p:sldId id="482" r:id="rId5"/>
    <p:sldId id="553" r:id="rId6"/>
    <p:sldId id="565" r:id="rId7"/>
    <p:sldId id="554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594" r:id="rId36"/>
    <p:sldId id="595" r:id="rId37"/>
    <p:sldId id="596" r:id="rId38"/>
    <p:sldId id="597" r:id="rId39"/>
    <p:sldId id="598" r:id="rId40"/>
    <p:sldId id="599" r:id="rId41"/>
    <p:sldId id="601" r:id="rId42"/>
    <p:sldId id="600" r:id="rId43"/>
    <p:sldId id="602" r:id="rId44"/>
    <p:sldId id="603" r:id="rId45"/>
    <p:sldId id="604" r:id="rId46"/>
    <p:sldId id="605" r:id="rId47"/>
    <p:sldId id="606" r:id="rId48"/>
    <p:sldId id="552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39" autoAdjust="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3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1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4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3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1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03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6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8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3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5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7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0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1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5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3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4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3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1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9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3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77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4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36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7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61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9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7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15/6/2018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15/6/2018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15/6/2018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15/6/2018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15/6/2018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15/6/2018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15/6/2018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13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I2C </a:t>
            </a:r>
            <a:r>
              <a:rPr lang="en-US" sz="3600" dirty="0">
                <a:solidFill>
                  <a:prstClr val="white"/>
                </a:solidFill>
              </a:rPr>
              <a:t>BUS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Il frame di </a:t>
            </a:r>
            <a:r>
              <a:rPr lang="en-US" sz="2000" b="1" dirty="0" err="1" smtClean="0">
                <a:latin typeface="+mn-lt"/>
              </a:rPr>
              <a:t>transazione</a:t>
            </a:r>
            <a:r>
              <a:rPr lang="en-US" sz="2000" b="1" dirty="0" smtClean="0">
                <a:latin typeface="+mn-lt"/>
              </a:rPr>
              <a:t> I2C: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Tutti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trasferimenti</a:t>
            </a:r>
            <a:r>
              <a:rPr lang="en-US" sz="2000" i="1" dirty="0" smtClean="0">
                <a:latin typeface="+mn-lt"/>
              </a:rPr>
              <a:t> I2C </a:t>
            </a:r>
            <a:r>
              <a:rPr lang="en-US" sz="2000" i="1" dirty="0" err="1" smtClean="0">
                <a:latin typeface="+mn-lt"/>
              </a:rPr>
              <a:t>consistono</a:t>
            </a:r>
            <a:r>
              <a:rPr lang="en-US" sz="2000" i="1" dirty="0" smtClean="0">
                <a:latin typeface="+mn-lt"/>
              </a:rPr>
              <a:t> di un frame di </a:t>
            </a:r>
            <a:r>
              <a:rPr lang="en-US" sz="2000" i="1" dirty="0" err="1" smtClean="0">
                <a:latin typeface="+mn-lt"/>
              </a:rPr>
              <a:t>uno</a:t>
            </a:r>
            <a:r>
              <a:rPr lang="en-US" sz="2000" i="1" dirty="0" smtClean="0">
                <a:latin typeface="+mn-lt"/>
              </a:rPr>
              <a:t> o </a:t>
            </a:r>
            <a:r>
              <a:rPr lang="en-US" sz="2000" i="1" dirty="0" err="1" smtClean="0">
                <a:latin typeface="+mn-lt"/>
              </a:rPr>
              <a:t>più</a:t>
            </a:r>
            <a:r>
              <a:rPr lang="en-US" sz="2000" i="1" dirty="0" smtClean="0">
                <a:latin typeface="+mn-lt"/>
              </a:rPr>
              <a:t> byte.</a:t>
            </a:r>
            <a:endParaRPr lang="en-US" sz="2000" i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- TERMINOLOGIA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pic>
        <p:nvPicPr>
          <p:cNvPr id="19" name="Imagen 6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2183441"/>
            <a:ext cx="7057079" cy="23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7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 smtClean="0">
                <a:latin typeface="+mn-lt"/>
              </a:rPr>
              <a:t>Le </a:t>
            </a:r>
            <a:r>
              <a:rPr lang="en-US" sz="2000" i="1" dirty="0" err="1" smtClean="0">
                <a:latin typeface="+mn-lt"/>
              </a:rPr>
              <a:t>funzioni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contenute</a:t>
            </a:r>
            <a:r>
              <a:rPr lang="en-US" sz="2000" i="1" dirty="0" smtClean="0">
                <a:latin typeface="+mn-lt"/>
              </a:rPr>
              <a:t> in </a:t>
            </a:r>
            <a:r>
              <a:rPr lang="en-US" sz="2000" i="1" dirty="0" err="1" smtClean="0">
                <a:latin typeface="+mn-lt"/>
              </a:rPr>
              <a:t>questa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libreria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gestiscono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circuiti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elettronici</a:t>
            </a:r>
            <a:r>
              <a:rPr lang="en-US" sz="2000" i="1" dirty="0" smtClean="0">
                <a:latin typeface="+mn-lt"/>
              </a:rPr>
              <a:t> o </a:t>
            </a:r>
            <a:r>
              <a:rPr lang="en-US" sz="2000" i="1" dirty="0" err="1" smtClean="0">
                <a:latin typeface="+mn-lt"/>
              </a:rPr>
              <a:t>l’hardware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integrato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nel</a:t>
            </a:r>
            <a:r>
              <a:rPr lang="en-US" sz="2000" i="1" dirty="0" smtClean="0">
                <a:latin typeface="+mn-lt"/>
              </a:rPr>
              <a:t> controller Arduino per </a:t>
            </a:r>
            <a:r>
              <a:rPr lang="en-US" sz="2000" i="1" dirty="0" err="1" smtClean="0">
                <a:latin typeface="+mn-lt"/>
              </a:rPr>
              <a:t>implementare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ciò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che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chiamiamo</a:t>
            </a:r>
            <a:r>
              <a:rPr lang="en-US" sz="2000" i="1" dirty="0" smtClean="0">
                <a:latin typeface="+mn-lt"/>
              </a:rPr>
              <a:t> “</a:t>
            </a:r>
            <a:r>
              <a:rPr lang="en-US" sz="2000" i="1" dirty="0">
                <a:latin typeface="+mn-lt"/>
              </a:rPr>
              <a:t>SSP” </a:t>
            </a:r>
            <a:r>
              <a:rPr lang="en-US" sz="2000" i="1" dirty="0" smtClean="0">
                <a:latin typeface="+mn-lt"/>
              </a:rPr>
              <a:t>o </a:t>
            </a:r>
            <a:r>
              <a:rPr lang="en-US" sz="2000" i="1" dirty="0" err="1" smtClean="0">
                <a:latin typeface="+mn-lt"/>
              </a:rPr>
              <a:t>Seriale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Sincrono</a:t>
            </a:r>
            <a:r>
              <a:rPr lang="en-US" sz="2000" i="1" dirty="0" smtClean="0">
                <a:latin typeface="+mn-lt"/>
              </a:rPr>
              <a:t>. Questa </a:t>
            </a:r>
            <a:r>
              <a:rPr lang="en-US" sz="2000" i="1" dirty="0" err="1" smtClean="0">
                <a:latin typeface="+mn-lt"/>
              </a:rPr>
              <a:t>libreria</a:t>
            </a:r>
            <a:r>
              <a:rPr lang="en-US" sz="2000" i="1" dirty="0" smtClean="0">
                <a:latin typeface="+mn-lt"/>
              </a:rPr>
              <a:t> è </a:t>
            </a:r>
            <a:r>
              <a:rPr lang="en-US" sz="2000" i="1" dirty="0" err="1" smtClean="0">
                <a:latin typeface="+mn-lt"/>
              </a:rPr>
              <a:t>nell’IDE</a:t>
            </a:r>
            <a:r>
              <a:rPr lang="en-US" sz="2000" i="1" dirty="0" smtClean="0">
                <a:latin typeface="+mn-lt"/>
              </a:rPr>
              <a:t>, Integrated </a:t>
            </a:r>
            <a:r>
              <a:rPr lang="en-US" sz="2000" i="1" dirty="0">
                <a:latin typeface="+mn-lt"/>
              </a:rPr>
              <a:t>Development </a:t>
            </a:r>
            <a:r>
              <a:rPr lang="en-US" sz="2000" i="1" dirty="0" smtClean="0">
                <a:latin typeface="+mn-lt"/>
              </a:rPr>
              <a:t>Environment, di Arduino. </a:t>
            </a:r>
            <a:endParaRPr lang="en-US" sz="20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/>
              <a:t>Wire.begin</a:t>
            </a:r>
            <a:r>
              <a:rPr lang="en-US" sz="2000" b="1" dirty="0"/>
              <a:t>() </a:t>
            </a:r>
            <a:r>
              <a:rPr lang="en-US" sz="2000" b="1" dirty="0" smtClean="0"/>
              <a:t>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>
                <a:latin typeface="+mn-lt"/>
              </a:rPr>
              <a:t>Wire.begin</a:t>
            </a:r>
            <a:r>
              <a:rPr lang="en-US" sz="2000" i="1" dirty="0" smtClean="0">
                <a:latin typeface="+mn-lt"/>
              </a:rPr>
              <a:t>(address</a:t>
            </a:r>
            <a:r>
              <a:rPr lang="en-US" sz="2000" i="1" dirty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 smtClean="0">
                <a:latin typeface="+mn-lt"/>
              </a:rPr>
              <a:t>address: </a:t>
            </a:r>
            <a:r>
              <a:rPr lang="en-GB" sz="2000" i="1" dirty="0" err="1" smtClean="0">
                <a:latin typeface="+mn-lt"/>
              </a:rPr>
              <a:t>Intero</a:t>
            </a:r>
            <a:r>
              <a:rPr lang="en-GB" sz="2000" i="1" dirty="0" smtClean="0">
                <a:latin typeface="+mn-lt"/>
              </a:rPr>
              <a:t> a 7 bit </a:t>
            </a:r>
            <a:r>
              <a:rPr lang="en-GB" sz="2000" i="1" dirty="0" err="1" smtClean="0">
                <a:latin typeface="+mn-lt"/>
              </a:rPr>
              <a:t>opzionale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(</a:t>
            </a:r>
            <a:r>
              <a:rPr lang="en-US" sz="2000" i="1" dirty="0" err="1" smtClean="0">
                <a:latin typeface="+mn-lt"/>
              </a:rPr>
              <a:t>tra</a:t>
            </a:r>
            <a:r>
              <a:rPr lang="en-US" sz="2000" i="1" dirty="0" smtClean="0">
                <a:latin typeface="+mn-lt"/>
              </a:rPr>
              <a:t> 0 </a:t>
            </a:r>
            <a:r>
              <a:rPr lang="en-US" sz="2000" i="1" dirty="0">
                <a:latin typeface="+mn-lt"/>
              </a:rPr>
              <a:t>and 128)</a:t>
            </a:r>
            <a:r>
              <a:rPr lang="en-GB" sz="2000" i="1" dirty="0" smtClean="0">
                <a:latin typeface="+mn-lt"/>
              </a:rPr>
              <a:t>. Se non è </a:t>
            </a:r>
            <a:r>
              <a:rPr lang="en-GB" sz="2000" i="1" dirty="0" err="1" smtClean="0">
                <a:latin typeface="+mn-lt"/>
              </a:rPr>
              <a:t>indicato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si</a:t>
            </a:r>
            <a:r>
              <a:rPr lang="en-GB" sz="2000" i="1" dirty="0" smtClean="0">
                <a:latin typeface="+mn-lt"/>
              </a:rPr>
              <a:t> assume </a:t>
            </a:r>
            <a:r>
              <a:rPr lang="en-GB" sz="2000" i="1" dirty="0" err="1" smtClean="0">
                <a:latin typeface="+mn-lt"/>
              </a:rPr>
              <a:t>che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il</a:t>
            </a:r>
            <a:r>
              <a:rPr lang="en-GB" sz="2000" i="1" dirty="0" smtClean="0">
                <a:latin typeface="+mn-lt"/>
              </a:rPr>
              <a:t> device, in </a:t>
            </a:r>
            <a:r>
              <a:rPr lang="en-GB" sz="2000" i="1" dirty="0" err="1" smtClean="0">
                <a:latin typeface="+mn-lt"/>
              </a:rPr>
              <a:t>questo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caso</a:t>
            </a:r>
            <a:r>
              <a:rPr lang="en-GB" sz="2000" i="1" dirty="0" smtClean="0">
                <a:latin typeface="+mn-lt"/>
              </a:rPr>
              <a:t> Arduino UNO, </a:t>
            </a:r>
            <a:r>
              <a:rPr lang="en-GB" sz="2000" i="1" dirty="0" err="1" smtClean="0">
                <a:latin typeface="+mn-lt"/>
              </a:rPr>
              <a:t>funzionerà</a:t>
            </a:r>
            <a:r>
              <a:rPr lang="en-GB" sz="2000" i="1" dirty="0" smtClean="0">
                <a:latin typeface="+mn-lt"/>
              </a:rPr>
              <a:t> come master o host.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Altrimenti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si</a:t>
            </a:r>
            <a:r>
              <a:rPr lang="en-US" sz="2000" i="1" dirty="0" smtClean="0">
                <a:latin typeface="+mn-lt"/>
              </a:rPr>
              <a:t> assume </a:t>
            </a:r>
            <a:r>
              <a:rPr lang="en-US" sz="2000" i="1" dirty="0" err="1" smtClean="0">
                <a:latin typeface="+mn-lt"/>
              </a:rPr>
              <a:t>che</a:t>
            </a:r>
            <a:r>
              <a:rPr lang="en-US" sz="2000" i="1" dirty="0" smtClean="0">
                <a:latin typeface="+mn-lt"/>
              </a:rPr>
              <a:t> Arduino </a:t>
            </a:r>
            <a:r>
              <a:rPr lang="en-US" sz="2000" i="1" dirty="0">
                <a:latin typeface="+mn-lt"/>
              </a:rPr>
              <a:t>UNO </a:t>
            </a:r>
            <a:r>
              <a:rPr lang="en-US" sz="2000" i="1" dirty="0" err="1" smtClean="0">
                <a:latin typeface="+mn-lt"/>
              </a:rPr>
              <a:t>funzionerà</a:t>
            </a:r>
            <a:r>
              <a:rPr lang="en-US" sz="2000" i="1" dirty="0" smtClean="0">
                <a:latin typeface="+mn-lt"/>
              </a:rPr>
              <a:t> come </a:t>
            </a:r>
            <a:r>
              <a:rPr lang="en-US" sz="2000" i="1" dirty="0" err="1" smtClean="0">
                <a:latin typeface="+mn-lt"/>
              </a:rPr>
              <a:t>uno</a:t>
            </a:r>
            <a:r>
              <a:rPr lang="en-US" sz="2000" i="1" dirty="0" smtClean="0">
                <a:latin typeface="+mn-lt"/>
              </a:rPr>
              <a:t> slave.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Sulla </a:t>
            </a:r>
            <a:r>
              <a:rPr lang="en-US" sz="2000" i="1" dirty="0" err="1" smtClean="0">
                <a:latin typeface="+mn-lt"/>
              </a:rPr>
              <a:t>scheda</a:t>
            </a:r>
            <a:r>
              <a:rPr lang="en-US" sz="2000" i="1" dirty="0" smtClean="0">
                <a:latin typeface="+mn-lt"/>
              </a:rPr>
              <a:t> Arduino </a:t>
            </a:r>
            <a:r>
              <a:rPr lang="en-US" sz="2000" i="1" dirty="0">
                <a:latin typeface="+mn-lt"/>
              </a:rPr>
              <a:t>UNO 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pin A4 e </a:t>
            </a:r>
            <a:r>
              <a:rPr lang="en-US" sz="2000" i="1" dirty="0">
                <a:latin typeface="+mn-lt"/>
              </a:rPr>
              <a:t>A5 </a:t>
            </a:r>
            <a:r>
              <a:rPr lang="en-US" sz="2000" i="1" dirty="0" err="1" smtClean="0">
                <a:latin typeface="+mn-lt"/>
              </a:rPr>
              <a:t>diventano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rispettivamente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segnali</a:t>
            </a:r>
            <a:r>
              <a:rPr lang="en-US" sz="2000" i="1" dirty="0" smtClean="0">
                <a:latin typeface="+mn-lt"/>
              </a:rPr>
              <a:t> SDA e </a:t>
            </a:r>
            <a:r>
              <a:rPr lang="en-US" sz="2000" i="1" dirty="0">
                <a:latin typeface="+mn-lt"/>
              </a:rPr>
              <a:t>SCL </a:t>
            </a:r>
            <a:r>
              <a:rPr lang="en-US" sz="2000" i="1" dirty="0" smtClean="0">
                <a:latin typeface="+mn-lt"/>
              </a:rPr>
              <a:t>e </a:t>
            </a:r>
            <a:r>
              <a:rPr lang="en-US" sz="2000" i="1" dirty="0" err="1" smtClean="0">
                <a:latin typeface="+mn-lt"/>
              </a:rPr>
              <a:t>nessun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altro</a:t>
            </a:r>
            <a:r>
              <a:rPr lang="en-US" sz="2000" i="1" dirty="0" smtClean="0">
                <a:latin typeface="+mn-lt"/>
              </a:rPr>
              <a:t> device </a:t>
            </a:r>
            <a:r>
              <a:rPr lang="en-US" sz="2000" i="1" dirty="0" err="1" smtClean="0">
                <a:latin typeface="+mn-lt"/>
              </a:rPr>
              <a:t>deve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essere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connesso</a:t>
            </a:r>
            <a:r>
              <a:rPr lang="en-US" sz="2000" i="1" dirty="0" smtClean="0">
                <a:latin typeface="+mn-lt"/>
              </a:rPr>
              <a:t> a </a:t>
            </a:r>
            <a:r>
              <a:rPr lang="en-US" sz="2000" i="1" dirty="0" err="1" smtClean="0">
                <a:latin typeface="+mn-lt"/>
              </a:rPr>
              <a:t>loro</a:t>
            </a:r>
            <a:r>
              <a:rPr lang="en-US" sz="2000" i="1" dirty="0" smtClean="0">
                <a:latin typeface="+mn-lt"/>
              </a:rPr>
              <a:t>. 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– LIBRERIA WIRE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0843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Wire.begin</a:t>
            </a:r>
            <a:r>
              <a:rPr lang="en-GB" sz="2000" b="1" dirty="0" smtClean="0"/>
              <a:t>Transmission</a:t>
            </a:r>
            <a:r>
              <a:rPr lang="en-US" sz="2000" b="1" dirty="0" smtClean="0"/>
              <a:t>() 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>
                <a:latin typeface="+mn-lt"/>
              </a:rPr>
              <a:t>Wire.beginTransmission</a:t>
            </a:r>
            <a:r>
              <a:rPr lang="en-US" sz="2000" i="1" dirty="0" smtClean="0">
                <a:latin typeface="+mn-lt"/>
              </a:rPr>
              <a:t>(address</a:t>
            </a:r>
            <a:r>
              <a:rPr lang="en-US" sz="2000" i="1" dirty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 smtClean="0">
                <a:latin typeface="+mn-lt"/>
              </a:rPr>
              <a:t>address: Un </a:t>
            </a:r>
            <a:r>
              <a:rPr lang="en-GB" sz="2000" i="1" dirty="0" err="1" smtClean="0">
                <a:latin typeface="+mn-lt"/>
              </a:rPr>
              <a:t>intero</a:t>
            </a:r>
            <a:r>
              <a:rPr lang="en-GB" sz="2000" i="1" dirty="0" smtClean="0">
                <a:latin typeface="+mn-lt"/>
              </a:rPr>
              <a:t> a 7 bit </a:t>
            </a:r>
            <a:r>
              <a:rPr lang="en-US" sz="2000" i="1" dirty="0" smtClean="0">
                <a:latin typeface="+mn-lt"/>
              </a:rPr>
              <a:t>(</a:t>
            </a:r>
            <a:r>
              <a:rPr lang="en-US" sz="2000" i="1" dirty="0" err="1" smtClean="0">
                <a:latin typeface="+mn-lt"/>
              </a:rPr>
              <a:t>tra</a:t>
            </a:r>
            <a:r>
              <a:rPr lang="en-US" sz="2000" i="1" dirty="0" smtClean="0">
                <a:latin typeface="+mn-lt"/>
              </a:rPr>
              <a:t> 0 e </a:t>
            </a:r>
            <a:r>
              <a:rPr lang="en-US" sz="2000" i="1" dirty="0">
                <a:latin typeface="+mn-lt"/>
              </a:rPr>
              <a:t>128</a:t>
            </a:r>
            <a:r>
              <a:rPr lang="en-US" sz="2000" i="1" dirty="0" smtClean="0">
                <a:latin typeface="+mn-lt"/>
              </a:rPr>
              <a:t>)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che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indica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l’indirizzo</a:t>
            </a:r>
            <a:r>
              <a:rPr lang="en-GB" sz="2000" i="1" dirty="0" smtClean="0">
                <a:latin typeface="+mn-lt"/>
              </a:rPr>
              <a:t> del device con cui lo slave </a:t>
            </a:r>
            <a:r>
              <a:rPr lang="en-GB" sz="2000" i="1" dirty="0" err="1" smtClean="0">
                <a:latin typeface="+mn-lt"/>
              </a:rPr>
              <a:t>vuole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parlare</a:t>
            </a:r>
            <a:r>
              <a:rPr lang="en-GB" sz="2000" i="1" dirty="0" smtClean="0">
                <a:latin typeface="+mn-lt"/>
              </a:rPr>
              <a:t>. </a:t>
            </a:r>
            <a:endParaRPr lang="en-US" sz="2000" i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Wire.write</a:t>
            </a:r>
            <a:r>
              <a:rPr lang="en-US" sz="2000" b="1" dirty="0" smtClean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/>
              <a:t>Wire.write</a:t>
            </a:r>
            <a:r>
              <a:rPr lang="en-US" sz="2000" i="1" dirty="0" smtClean="0"/>
              <a:t>(value)</a:t>
            </a:r>
            <a:endParaRPr lang="en-US" sz="2000" i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/>
              <a:t>Wire.write</a:t>
            </a:r>
            <a:r>
              <a:rPr lang="en-US" sz="2000" i="1" dirty="0" smtClean="0"/>
              <a:t>(string)</a:t>
            </a:r>
            <a:endParaRPr lang="en-US" sz="2000" i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/>
              <a:t>Wire.write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data,length</a:t>
            </a:r>
            <a:r>
              <a:rPr lang="en-US" sz="2000" i="1" dirty="0"/>
              <a:t>)</a:t>
            </a:r>
            <a:endParaRPr lang="en-US" sz="2000" i="1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i="1" dirty="0" smtClean="0"/>
              <a:t>un </a:t>
            </a:r>
            <a:r>
              <a:rPr lang="en-US" sz="2000" i="1" dirty="0" err="1" smtClean="0"/>
              <a:t>valore</a:t>
            </a:r>
            <a:r>
              <a:rPr lang="en-US" sz="2000" i="1" dirty="0" smtClean="0"/>
              <a:t> da </a:t>
            </a:r>
            <a:r>
              <a:rPr lang="en-US" sz="2000" i="1" dirty="0" err="1" smtClean="0"/>
              <a:t>mandare</a:t>
            </a:r>
            <a:r>
              <a:rPr lang="en-US" sz="2000" i="1" dirty="0" smtClean="0"/>
              <a:t> come </a:t>
            </a:r>
            <a:r>
              <a:rPr lang="en-US" sz="2000" i="1" dirty="0" err="1" smtClean="0"/>
              <a:t>singolo</a:t>
            </a:r>
            <a:r>
              <a:rPr lang="en-US" sz="2000" i="1" dirty="0" smtClean="0"/>
              <a:t> byte o 8 bit</a:t>
            </a:r>
            <a:endParaRPr lang="en-US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string: </a:t>
            </a:r>
            <a:r>
              <a:rPr lang="en-US" sz="2000" i="1" dirty="0" err="1" smtClean="0"/>
              <a:t>una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stringa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caratteri</a:t>
            </a:r>
            <a:r>
              <a:rPr lang="en-US" sz="2000" i="1" dirty="0" smtClean="0"/>
              <a:t> </a:t>
            </a:r>
            <a:r>
              <a:rPr lang="en-US" sz="2000" dirty="0" err="1" smtClean="0"/>
              <a:t>contenente</a:t>
            </a:r>
            <a:r>
              <a:rPr lang="en-US" sz="2000" dirty="0" smtClean="0"/>
              <a:t> </a:t>
            </a:r>
            <a:r>
              <a:rPr lang="en-US" sz="2000" dirty="0" err="1" smtClean="0"/>
              <a:t>diversi</a:t>
            </a:r>
            <a:r>
              <a:rPr lang="en-US" sz="2000" dirty="0" smtClean="0"/>
              <a:t> byte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data: </a:t>
            </a:r>
            <a:r>
              <a:rPr lang="en-US" sz="2000" i="1" dirty="0" err="1" smtClean="0"/>
              <a:t>una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serie</a:t>
            </a:r>
            <a:r>
              <a:rPr lang="en-US" sz="2000" i="1" dirty="0" smtClean="0"/>
              <a:t> di </a:t>
            </a:r>
            <a:r>
              <a:rPr lang="en-US" sz="2000" i="1" dirty="0" err="1" smtClean="0"/>
              <a:t>dati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devono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essere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mandati</a:t>
            </a:r>
            <a:r>
              <a:rPr lang="en-US" sz="2000" i="1" dirty="0" smtClean="0"/>
              <a:t> come byte</a:t>
            </a:r>
            <a:endParaRPr lang="en-US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/>
              <a:t>length: </a:t>
            </a:r>
            <a:r>
              <a:rPr lang="en-GB" sz="2000" i="1" dirty="0" err="1" smtClean="0"/>
              <a:t>il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numero</a:t>
            </a:r>
            <a:r>
              <a:rPr lang="en-GB" sz="2000" i="1" dirty="0" smtClean="0"/>
              <a:t> di byte da </a:t>
            </a:r>
            <a:r>
              <a:rPr lang="en-GB" sz="2000" i="1" dirty="0" err="1" smtClean="0"/>
              <a:t>trasmettere</a:t>
            </a:r>
            <a:endParaRPr lang="en-US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– LIBRERIA WIRE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0129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615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Wire.endTransmission</a:t>
            </a:r>
            <a:r>
              <a:rPr lang="en-US" sz="2000" b="1" dirty="0"/>
              <a:t>() </a:t>
            </a:r>
            <a:r>
              <a:rPr lang="en-US" sz="2000" b="1" dirty="0" smtClean="0"/>
              <a:t>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>
                <a:latin typeface="+mn-lt"/>
              </a:rPr>
              <a:t>Wire.endTransmission</a:t>
            </a:r>
            <a:r>
              <a:rPr lang="en-US" sz="2000" i="1" dirty="0" smtClean="0">
                <a:latin typeface="+mn-lt"/>
              </a:rPr>
              <a:t>(mode)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 smtClean="0">
                <a:latin typeface="+mn-lt"/>
              </a:rPr>
              <a:t>mode: </a:t>
            </a:r>
            <a:r>
              <a:rPr lang="en-US" sz="2000" i="1" dirty="0" smtClean="0">
                <a:latin typeface="+mn-lt"/>
              </a:rPr>
              <a:t>VERO o FALSO. Se </a:t>
            </a:r>
            <a:r>
              <a:rPr lang="en-US" sz="2000" i="1" dirty="0" err="1" smtClean="0">
                <a:latin typeface="+mn-lt"/>
              </a:rPr>
              <a:t>vero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endTransmission</a:t>
            </a:r>
            <a:r>
              <a:rPr lang="en-US" sz="2000" i="1" dirty="0">
                <a:latin typeface="+mn-lt"/>
              </a:rPr>
              <a:t>() </a:t>
            </a:r>
            <a:r>
              <a:rPr lang="en-US" sz="2000" i="1" dirty="0" err="1" smtClean="0">
                <a:latin typeface="+mn-lt"/>
              </a:rPr>
              <a:t>invia</a:t>
            </a:r>
            <a:r>
              <a:rPr lang="en-US" sz="2000" i="1" dirty="0" smtClean="0">
                <a:latin typeface="+mn-lt"/>
              </a:rPr>
              <a:t> un </a:t>
            </a:r>
            <a:r>
              <a:rPr lang="en-US" sz="2000" i="1" dirty="0" err="1" smtClean="0">
                <a:latin typeface="+mn-lt"/>
              </a:rPr>
              <a:t>messaggio</a:t>
            </a:r>
            <a:r>
              <a:rPr lang="en-US" sz="2000" i="1" dirty="0" smtClean="0">
                <a:latin typeface="+mn-lt"/>
              </a:rPr>
              <a:t> di stop </a:t>
            </a:r>
            <a:r>
              <a:rPr lang="en-US" sz="2000" i="1" dirty="0" err="1" smtClean="0">
                <a:latin typeface="+mn-lt"/>
              </a:rPr>
              <a:t>dopo</a:t>
            </a:r>
            <a:r>
              <a:rPr lang="en-US" sz="2000" i="1" dirty="0" smtClean="0">
                <a:latin typeface="+mn-lt"/>
              </a:rPr>
              <a:t> la </a:t>
            </a:r>
            <a:r>
              <a:rPr lang="en-US" sz="2000" i="1" dirty="0" err="1" smtClean="0">
                <a:latin typeface="+mn-lt"/>
              </a:rPr>
              <a:t>trasmissione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rilasciando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bus I2C. Se </a:t>
            </a:r>
            <a:r>
              <a:rPr lang="en-US" sz="2000" i="1" dirty="0" err="1" smtClean="0">
                <a:latin typeface="+mn-lt"/>
              </a:rPr>
              <a:t>falso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endTransmission</a:t>
            </a:r>
            <a:r>
              <a:rPr lang="en-US" sz="2000" i="1" dirty="0">
                <a:latin typeface="+mn-lt"/>
              </a:rPr>
              <a:t>() 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invia</a:t>
            </a:r>
            <a:r>
              <a:rPr lang="en-US" sz="2000" i="1" dirty="0" smtClean="0">
                <a:latin typeface="+mn-lt"/>
              </a:rPr>
              <a:t> un </a:t>
            </a:r>
            <a:r>
              <a:rPr lang="en-US" sz="2000" i="1" dirty="0" err="1" smtClean="0">
                <a:latin typeface="+mn-lt"/>
              </a:rPr>
              <a:t>messaggio</a:t>
            </a:r>
            <a:r>
              <a:rPr lang="en-US" sz="2000" i="1" dirty="0" smtClean="0">
                <a:latin typeface="+mn-lt"/>
              </a:rPr>
              <a:t> di restart (S) </a:t>
            </a:r>
            <a:r>
              <a:rPr lang="en-US" sz="2000" i="1" dirty="0" err="1" smtClean="0">
                <a:latin typeface="+mn-lt"/>
              </a:rPr>
              <a:t>dopo</a:t>
            </a:r>
            <a:r>
              <a:rPr lang="en-US" sz="2000" i="1" dirty="0" smtClean="0">
                <a:latin typeface="+mn-lt"/>
              </a:rPr>
              <a:t> la </a:t>
            </a:r>
            <a:r>
              <a:rPr lang="en-US" sz="2000" i="1" dirty="0" err="1" smtClean="0">
                <a:latin typeface="+mn-lt"/>
              </a:rPr>
              <a:t>trasmissione</a:t>
            </a:r>
            <a:r>
              <a:rPr lang="en-US" sz="2000" i="1" dirty="0" smtClean="0">
                <a:latin typeface="+mn-lt"/>
              </a:rPr>
              <a:t>. </a:t>
            </a:r>
            <a:r>
              <a:rPr lang="en-US" sz="2000" i="1" dirty="0" err="1" smtClean="0">
                <a:latin typeface="+mn-lt"/>
              </a:rPr>
              <a:t>Questo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messaggio</a:t>
            </a:r>
            <a:r>
              <a:rPr lang="en-US" sz="2000" i="1" dirty="0" smtClean="0">
                <a:latin typeface="+mn-lt"/>
              </a:rPr>
              <a:t> è </a:t>
            </a:r>
            <a:r>
              <a:rPr lang="en-US" sz="2000" i="1" dirty="0" err="1" smtClean="0">
                <a:latin typeface="+mn-lt"/>
              </a:rPr>
              <a:t>richiesto</a:t>
            </a:r>
            <a:r>
              <a:rPr lang="en-US" sz="2000" i="1" dirty="0" smtClean="0">
                <a:latin typeface="+mn-lt"/>
              </a:rPr>
              <a:t> da </a:t>
            </a:r>
            <a:r>
              <a:rPr lang="en-US" sz="2000" i="1" dirty="0" err="1" smtClean="0">
                <a:latin typeface="+mn-lt"/>
              </a:rPr>
              <a:t>alcuni</a:t>
            </a:r>
            <a:r>
              <a:rPr lang="en-US" sz="2000" i="1" dirty="0" smtClean="0">
                <a:latin typeface="+mn-lt"/>
              </a:rPr>
              <a:t> device </a:t>
            </a:r>
            <a:r>
              <a:rPr lang="en-US" sz="2000" i="1" dirty="0" smtClean="0">
                <a:latin typeface="+mn-lt"/>
              </a:rPr>
              <a:t>I2C </a:t>
            </a:r>
            <a:r>
              <a:rPr lang="en-US" sz="2000" i="1" dirty="0" err="1" smtClean="0">
                <a:latin typeface="+mn-lt"/>
              </a:rPr>
              <a:t>ed</a:t>
            </a:r>
            <a:r>
              <a:rPr lang="en-US" sz="2000" i="1" dirty="0" smtClean="0">
                <a:latin typeface="+mn-lt"/>
              </a:rPr>
              <a:t> è </a:t>
            </a:r>
            <a:r>
              <a:rPr lang="en-US" sz="2000" i="1" dirty="0" err="1" smtClean="0">
                <a:latin typeface="+mn-lt"/>
              </a:rPr>
              <a:t>opzionale</a:t>
            </a:r>
            <a:r>
              <a:rPr lang="en-US" sz="2000" i="1" dirty="0" smtClean="0">
                <a:latin typeface="+mn-lt"/>
              </a:rPr>
              <a:t>. Il </a:t>
            </a:r>
            <a:r>
              <a:rPr lang="en-US" sz="2000" i="1" dirty="0" err="1" smtClean="0">
                <a:latin typeface="+mn-lt"/>
              </a:rPr>
              <a:t>valore</a:t>
            </a:r>
            <a:r>
              <a:rPr lang="en-US" sz="2000" i="1" dirty="0" smtClean="0">
                <a:latin typeface="+mn-lt"/>
              </a:rPr>
              <a:t> di default è </a:t>
            </a:r>
            <a:r>
              <a:rPr lang="en-US" sz="2000" i="1" dirty="0" err="1" smtClean="0">
                <a:latin typeface="+mn-lt"/>
              </a:rPr>
              <a:t>vero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Returns: </a:t>
            </a:r>
            <a:r>
              <a:rPr lang="en-US" sz="2000" i="1" dirty="0" smtClean="0">
                <a:latin typeface="+mn-lt"/>
              </a:rPr>
              <a:t>La </a:t>
            </a:r>
            <a:r>
              <a:rPr lang="en-US" sz="2000" i="1" dirty="0" err="1" smtClean="0">
                <a:latin typeface="+mn-lt"/>
              </a:rPr>
              <a:t>funzione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restituisce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seguenti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codici</a:t>
            </a:r>
            <a:r>
              <a:rPr lang="en-US" sz="2000" i="1" dirty="0" smtClean="0">
                <a:latin typeface="+mn-lt"/>
              </a:rPr>
              <a:t> di </a:t>
            </a:r>
            <a:r>
              <a:rPr lang="en-US" sz="2000" i="1" dirty="0" err="1" smtClean="0">
                <a:latin typeface="+mn-lt"/>
              </a:rPr>
              <a:t>errore</a:t>
            </a:r>
            <a:r>
              <a:rPr lang="en-US" sz="2000" i="1" dirty="0" smtClean="0">
                <a:latin typeface="+mn-lt"/>
              </a:rPr>
              <a:t> per la </a:t>
            </a:r>
            <a:r>
              <a:rPr lang="en-US" sz="2000" i="1" dirty="0" err="1" smtClean="0">
                <a:latin typeface="+mn-lt"/>
              </a:rPr>
              <a:t>valutazione</a:t>
            </a:r>
            <a:r>
              <a:rPr lang="en-US" sz="2000" i="1" dirty="0" smtClean="0">
                <a:latin typeface="+mn-lt"/>
              </a:rPr>
              <a:t>:</a:t>
            </a:r>
            <a:endParaRPr lang="en-US" sz="2000" b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0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err="1" smtClean="0">
                <a:latin typeface="+mn-lt"/>
              </a:rPr>
              <a:t>successo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1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err="1" smtClean="0">
                <a:latin typeface="+mn-lt"/>
              </a:rPr>
              <a:t>dati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troppo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lunghi</a:t>
            </a:r>
            <a:r>
              <a:rPr lang="en-US" sz="2000" i="1" dirty="0" smtClean="0">
                <a:latin typeface="+mn-lt"/>
              </a:rPr>
              <a:t> per </a:t>
            </a:r>
            <a:r>
              <a:rPr lang="en-US" sz="2000" i="1" dirty="0" err="1" smtClean="0">
                <a:latin typeface="+mn-lt"/>
              </a:rPr>
              <a:t>entrare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nel</a:t>
            </a:r>
            <a:r>
              <a:rPr lang="en-US" sz="2000" i="1" dirty="0" smtClean="0">
                <a:latin typeface="+mn-lt"/>
              </a:rPr>
              <a:t> buffer di </a:t>
            </a:r>
            <a:r>
              <a:rPr lang="en-US" sz="2000" i="1" dirty="0" err="1" smtClean="0">
                <a:latin typeface="+mn-lt"/>
              </a:rPr>
              <a:t>trasmissione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2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NACK </a:t>
            </a:r>
            <a:r>
              <a:rPr lang="en-US" sz="2000" i="1" dirty="0" err="1" smtClean="0">
                <a:latin typeface="+mn-lt"/>
              </a:rPr>
              <a:t>ricevuto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sulla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trasmissione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dell’indirizzo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3</a:t>
            </a:r>
            <a:r>
              <a:rPr lang="en-US" sz="2000" i="1" dirty="0">
                <a:latin typeface="+mn-lt"/>
              </a:rPr>
              <a:t>: NACK </a:t>
            </a:r>
            <a:r>
              <a:rPr lang="en-US" sz="2000" i="1" dirty="0" err="1">
                <a:latin typeface="+mn-lt"/>
              </a:rPr>
              <a:t>ricevuto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sulla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trasmissione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dei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dati</a:t>
            </a:r>
            <a:r>
              <a:rPr lang="en-US" sz="2000" i="1" dirty="0">
                <a:latin typeface="+mn-lt"/>
              </a:rPr>
              <a:t>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4: </a:t>
            </a:r>
            <a:r>
              <a:rPr lang="en-US" sz="2000" i="1" dirty="0" err="1" smtClean="0">
                <a:latin typeface="+mn-lt"/>
              </a:rPr>
              <a:t>altro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errore</a:t>
            </a:r>
            <a:endParaRPr lang="en-US" sz="2000" i="1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– LIBRERIA WIRE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629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/>
              <a:t>Wire.requestFrom</a:t>
            </a:r>
            <a:r>
              <a:rPr lang="en-US" sz="2000" b="1" dirty="0"/>
              <a:t>() </a:t>
            </a:r>
            <a:endParaRPr lang="en-US" sz="2000" b="1" dirty="0" smtClean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>
                <a:latin typeface="+mn-lt"/>
              </a:rPr>
              <a:t>Wire.requestFrom</a:t>
            </a:r>
            <a:r>
              <a:rPr lang="en-US" sz="2000" i="1" dirty="0" smtClean="0">
                <a:latin typeface="+mn-lt"/>
              </a:rPr>
              <a:t>(address</a:t>
            </a:r>
            <a:r>
              <a:rPr lang="en-US" sz="2000" i="1" dirty="0">
                <a:latin typeface="+mn-lt"/>
              </a:rPr>
              <a:t>, quantity, mode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 smtClean="0">
                <a:latin typeface="+mn-lt"/>
              </a:rPr>
              <a:t>address: un </a:t>
            </a:r>
            <a:r>
              <a:rPr lang="en-GB" sz="2000" i="1" dirty="0" err="1" smtClean="0">
                <a:latin typeface="+mn-lt"/>
              </a:rPr>
              <a:t>intero</a:t>
            </a:r>
            <a:r>
              <a:rPr lang="en-GB" sz="2000" i="1" dirty="0" smtClean="0">
                <a:latin typeface="+mn-lt"/>
              </a:rPr>
              <a:t> a 7 bit </a:t>
            </a:r>
            <a:r>
              <a:rPr lang="en-US" sz="2000" i="1" dirty="0" smtClean="0">
                <a:latin typeface="+mn-lt"/>
              </a:rPr>
              <a:t>(</a:t>
            </a:r>
            <a:r>
              <a:rPr lang="en-US" sz="2000" i="1" dirty="0" err="1" smtClean="0">
                <a:latin typeface="+mn-lt"/>
              </a:rPr>
              <a:t>tra</a:t>
            </a:r>
            <a:r>
              <a:rPr lang="en-US" sz="2000" i="1" dirty="0" smtClean="0">
                <a:latin typeface="+mn-lt"/>
              </a:rPr>
              <a:t> 0 e </a:t>
            </a:r>
            <a:r>
              <a:rPr lang="en-US" sz="2000" i="1" dirty="0">
                <a:latin typeface="+mn-lt"/>
              </a:rPr>
              <a:t>128) </a:t>
            </a:r>
            <a:r>
              <a:rPr lang="en-US" sz="2000" i="1" dirty="0" smtClean="0">
                <a:latin typeface="+mn-lt"/>
              </a:rPr>
              <a:t>e </a:t>
            </a:r>
            <a:r>
              <a:rPr lang="en-US" sz="2000" i="1" dirty="0" err="1" smtClean="0">
                <a:latin typeface="+mn-lt"/>
              </a:rPr>
              <a:t>rappresenta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l’indirizzo</a:t>
            </a:r>
            <a:r>
              <a:rPr lang="en-US" sz="2000" i="1" dirty="0" smtClean="0">
                <a:latin typeface="+mn-lt"/>
              </a:rPr>
              <a:t> del device </a:t>
            </a:r>
            <a:r>
              <a:rPr lang="en-US" sz="2000" i="1" dirty="0" err="1" smtClean="0">
                <a:latin typeface="+mn-lt"/>
              </a:rPr>
              <a:t>che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sarà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richiesto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dai</a:t>
            </a:r>
            <a:r>
              <a:rPr lang="en-US" sz="2000" i="1" dirty="0" smtClean="0">
                <a:latin typeface="+mn-lt"/>
              </a:rPr>
              <a:t> byte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 smtClean="0">
                <a:latin typeface="+mn-lt"/>
              </a:rPr>
              <a:t>quantity</a:t>
            </a:r>
            <a:r>
              <a:rPr lang="en-GB" sz="2000" i="1" dirty="0" smtClean="0"/>
              <a:t>: </a:t>
            </a:r>
            <a:r>
              <a:rPr lang="en-GB" sz="2000" i="1" dirty="0" err="1" smtClean="0">
                <a:latin typeface="+mn-lt"/>
              </a:rPr>
              <a:t>numero</a:t>
            </a:r>
            <a:r>
              <a:rPr lang="en-GB" sz="2000" i="1" dirty="0" smtClean="0">
                <a:latin typeface="+mn-lt"/>
              </a:rPr>
              <a:t> di byte da </a:t>
            </a:r>
            <a:r>
              <a:rPr lang="en-GB" sz="2000" i="1" dirty="0" err="1" smtClean="0">
                <a:latin typeface="+mn-lt"/>
              </a:rPr>
              <a:t>ricevere</a:t>
            </a:r>
            <a:endParaRPr lang="en-GB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mode:</a:t>
            </a:r>
            <a:r>
              <a:rPr lang="en-GB" sz="2000" dirty="0"/>
              <a:t> </a:t>
            </a:r>
            <a:r>
              <a:rPr lang="en-GB" sz="2000" i="1" dirty="0" smtClean="0">
                <a:latin typeface="+mn-lt"/>
              </a:rPr>
              <a:t>VERO o FALSO. Vero </a:t>
            </a:r>
            <a:r>
              <a:rPr lang="en-GB" sz="2000" i="1" dirty="0" err="1" smtClean="0">
                <a:latin typeface="+mn-lt"/>
              </a:rPr>
              <a:t>manderà</a:t>
            </a:r>
            <a:r>
              <a:rPr lang="en-GB" sz="2000" i="1" dirty="0" smtClean="0">
                <a:latin typeface="+mn-lt"/>
              </a:rPr>
              <a:t> un </a:t>
            </a:r>
            <a:r>
              <a:rPr lang="en-GB" sz="2000" i="1" dirty="0" err="1" smtClean="0">
                <a:latin typeface="+mn-lt"/>
              </a:rPr>
              <a:t>messaggio</a:t>
            </a:r>
            <a:r>
              <a:rPr lang="en-GB" sz="2000" i="1" dirty="0" smtClean="0">
                <a:latin typeface="+mn-lt"/>
              </a:rPr>
              <a:t> di stop (P) </a:t>
            </a:r>
            <a:r>
              <a:rPr lang="en-GB" sz="2000" i="1" dirty="0" err="1" smtClean="0">
                <a:latin typeface="+mn-lt"/>
              </a:rPr>
              <a:t>dopo</a:t>
            </a:r>
            <a:r>
              <a:rPr lang="en-GB" sz="2000" i="1" dirty="0" smtClean="0">
                <a:latin typeface="+mn-lt"/>
              </a:rPr>
              <a:t> la </a:t>
            </a:r>
            <a:r>
              <a:rPr lang="en-GB" sz="2000" i="1" dirty="0" err="1" smtClean="0">
                <a:latin typeface="+mn-lt"/>
              </a:rPr>
              <a:t>richiesta</a:t>
            </a:r>
            <a:r>
              <a:rPr lang="en-GB" sz="2000" i="1" dirty="0" smtClean="0">
                <a:latin typeface="+mn-lt"/>
              </a:rPr>
              <a:t> e </a:t>
            </a:r>
            <a:r>
              <a:rPr lang="en-GB" sz="2000" i="1" dirty="0" err="1" smtClean="0">
                <a:latin typeface="+mn-lt"/>
              </a:rPr>
              <a:t>ricezione</a:t>
            </a:r>
            <a:r>
              <a:rPr lang="en-GB" sz="2000" i="1" dirty="0" smtClean="0">
                <a:latin typeface="+mn-lt"/>
              </a:rPr>
              <a:t> di </a:t>
            </a:r>
            <a:r>
              <a:rPr lang="en-GB" sz="2000" i="1" dirty="0" err="1" smtClean="0">
                <a:latin typeface="+mn-lt"/>
              </a:rPr>
              <a:t>tutti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i</a:t>
            </a:r>
            <a:r>
              <a:rPr lang="en-GB" sz="2000" i="1" dirty="0" smtClean="0">
                <a:latin typeface="+mn-lt"/>
              </a:rPr>
              <a:t> byte, </a:t>
            </a:r>
            <a:r>
              <a:rPr lang="en-GB" sz="2000" i="1" dirty="0" err="1" smtClean="0">
                <a:latin typeface="+mn-lt"/>
              </a:rPr>
              <a:t>rilasciando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il</a:t>
            </a:r>
            <a:r>
              <a:rPr lang="en-GB" sz="2000" i="1" dirty="0" smtClean="0">
                <a:latin typeface="+mn-lt"/>
              </a:rPr>
              <a:t> bus. FALSO </a:t>
            </a:r>
            <a:r>
              <a:rPr lang="en-GB" sz="2000" i="1" dirty="0" err="1" smtClean="0">
                <a:latin typeface="+mn-lt"/>
              </a:rPr>
              <a:t>manderà</a:t>
            </a:r>
            <a:r>
              <a:rPr lang="en-GB" sz="2000" i="1" dirty="0" smtClean="0">
                <a:latin typeface="+mn-lt"/>
              </a:rPr>
              <a:t> un restart </a:t>
            </a:r>
            <a:r>
              <a:rPr lang="en-GB" sz="2000" i="1" dirty="0" err="1" smtClean="0">
                <a:latin typeface="+mn-lt"/>
              </a:rPr>
              <a:t>costante</a:t>
            </a:r>
            <a:r>
              <a:rPr lang="en-GB" sz="2000" i="1" dirty="0" smtClean="0">
                <a:latin typeface="+mn-lt"/>
              </a:rPr>
              <a:t> (</a:t>
            </a:r>
            <a:r>
              <a:rPr lang="en-GB" sz="2000" i="1" dirty="0">
                <a:latin typeface="+mn-lt"/>
              </a:rPr>
              <a:t>S) </a:t>
            </a:r>
            <a:r>
              <a:rPr lang="en-GB" sz="2000" i="1" dirty="0" err="1" smtClean="0">
                <a:latin typeface="+mn-lt"/>
              </a:rPr>
              <a:t>dopo</a:t>
            </a:r>
            <a:r>
              <a:rPr lang="en-GB" sz="2000" i="1" dirty="0" smtClean="0">
                <a:latin typeface="+mn-lt"/>
              </a:rPr>
              <a:t> la </a:t>
            </a:r>
            <a:r>
              <a:rPr lang="en-GB" sz="2000" i="1" dirty="0" err="1" smtClean="0">
                <a:latin typeface="+mn-lt"/>
              </a:rPr>
              <a:t>richiesta</a:t>
            </a:r>
            <a:r>
              <a:rPr lang="en-GB" sz="2000" i="1" dirty="0" smtClean="0">
                <a:latin typeface="+mn-lt"/>
              </a:rPr>
              <a:t> per </a:t>
            </a:r>
            <a:r>
              <a:rPr lang="en-GB" sz="2000" i="1" dirty="0" err="1" smtClean="0">
                <a:latin typeface="+mn-lt"/>
              </a:rPr>
              <a:t>mantenere</a:t>
            </a:r>
            <a:r>
              <a:rPr lang="en-GB" sz="2000" i="1" dirty="0" smtClean="0">
                <a:latin typeface="+mn-lt"/>
              </a:rPr>
              <a:t> la </a:t>
            </a:r>
            <a:r>
              <a:rPr lang="en-GB" sz="2000" i="1" dirty="0" err="1" smtClean="0">
                <a:latin typeface="+mn-lt"/>
              </a:rPr>
              <a:t>connessione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attiv</a:t>
            </a:r>
            <a:r>
              <a:rPr lang="en-GB" sz="2000" i="1" dirty="0" err="1">
                <a:latin typeface="+mn-lt"/>
              </a:rPr>
              <a:t>a</a:t>
            </a:r>
            <a:r>
              <a:rPr lang="en-GB" sz="2000" i="1" dirty="0" smtClean="0">
                <a:latin typeface="+mn-lt"/>
              </a:rPr>
              <a:t>. </a:t>
            </a:r>
            <a:r>
              <a:rPr lang="en-GB" sz="2000" i="1" dirty="0" err="1" smtClean="0">
                <a:latin typeface="+mn-lt"/>
              </a:rPr>
              <a:t>Questo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messaggio</a:t>
            </a:r>
            <a:r>
              <a:rPr lang="en-GB" sz="2000" i="1" dirty="0" smtClean="0">
                <a:latin typeface="+mn-lt"/>
              </a:rPr>
              <a:t> è </a:t>
            </a:r>
            <a:r>
              <a:rPr lang="en-GB" sz="2000" i="1" dirty="0" err="1" smtClean="0">
                <a:latin typeface="+mn-lt"/>
              </a:rPr>
              <a:t>richiesto</a:t>
            </a:r>
            <a:r>
              <a:rPr lang="en-GB" sz="2000" i="1" dirty="0" smtClean="0">
                <a:latin typeface="+mn-lt"/>
              </a:rPr>
              <a:t> da </a:t>
            </a:r>
            <a:r>
              <a:rPr lang="en-GB" sz="2000" i="1" dirty="0" err="1" smtClean="0">
                <a:latin typeface="+mn-lt"/>
              </a:rPr>
              <a:t>alcuni</a:t>
            </a:r>
            <a:r>
              <a:rPr lang="en-GB" sz="2000" i="1" dirty="0" smtClean="0">
                <a:latin typeface="+mn-lt"/>
              </a:rPr>
              <a:t> device I</a:t>
            </a:r>
            <a:r>
              <a:rPr lang="en-GB" sz="2000" i="1" baseline="30000" dirty="0" smtClean="0">
                <a:latin typeface="+mn-lt"/>
              </a:rPr>
              <a:t>2</a:t>
            </a:r>
            <a:r>
              <a:rPr lang="en-GB" sz="2000" i="1" dirty="0" smtClean="0">
                <a:latin typeface="+mn-lt"/>
              </a:rPr>
              <a:t>C </a:t>
            </a:r>
            <a:r>
              <a:rPr lang="en-GB" sz="2000" i="1" dirty="0" err="1" smtClean="0">
                <a:latin typeface="+mn-lt"/>
              </a:rPr>
              <a:t>ed</a:t>
            </a:r>
            <a:r>
              <a:rPr lang="en-GB" sz="2000" i="1" dirty="0" smtClean="0">
                <a:latin typeface="+mn-lt"/>
              </a:rPr>
              <a:t> è </a:t>
            </a:r>
            <a:r>
              <a:rPr lang="en-GB" sz="2000" i="1" dirty="0" err="1" smtClean="0">
                <a:latin typeface="+mn-lt"/>
              </a:rPr>
              <a:t>opzionale</a:t>
            </a:r>
            <a:r>
              <a:rPr lang="en-GB" sz="2000" i="1" dirty="0" smtClean="0">
                <a:latin typeface="+mn-lt"/>
              </a:rPr>
              <a:t>. Il </a:t>
            </a:r>
            <a:r>
              <a:rPr lang="en-GB" sz="2000" i="1" dirty="0" err="1" smtClean="0">
                <a:latin typeface="+mn-lt"/>
              </a:rPr>
              <a:t>valore</a:t>
            </a:r>
            <a:r>
              <a:rPr lang="en-GB" sz="2000" i="1" dirty="0" smtClean="0">
                <a:latin typeface="+mn-lt"/>
              </a:rPr>
              <a:t> di default è </a:t>
            </a:r>
            <a:r>
              <a:rPr lang="en-GB" sz="2000" i="1" dirty="0" err="1" smtClean="0">
                <a:latin typeface="+mn-lt"/>
              </a:rPr>
              <a:t>vero</a:t>
            </a:r>
            <a:r>
              <a:rPr lang="en-GB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– LIBRERIA WIRE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0863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58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/>
              <a:t>Wire.available</a:t>
            </a:r>
            <a:r>
              <a:rPr lang="en-US" sz="2000" b="1" dirty="0" smtClean="0"/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>
                <a:latin typeface="+mn-lt"/>
              </a:rPr>
              <a:t>Wire.available</a:t>
            </a:r>
            <a:r>
              <a:rPr lang="en-US" sz="2000" i="1" dirty="0">
                <a:latin typeface="+mn-lt"/>
              </a:rPr>
              <a:t>()</a:t>
            </a:r>
            <a:endParaRPr lang="en-US" sz="2000" i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/>
              <a:t>Wire.read</a:t>
            </a:r>
            <a:r>
              <a:rPr lang="en-US" sz="2000" b="1" dirty="0"/>
              <a:t>()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>
                <a:latin typeface="+mn-lt"/>
              </a:rPr>
              <a:t>Wire.read</a:t>
            </a:r>
            <a:r>
              <a:rPr lang="en-US" sz="2000" i="1" dirty="0">
                <a:latin typeface="+mn-lt"/>
              </a:rPr>
              <a:t>().</a:t>
            </a:r>
            <a:r>
              <a:rPr lang="en-US" sz="2000" i="1" dirty="0" smtClean="0"/>
              <a:t> 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Wire.onReceive</a:t>
            </a:r>
            <a:r>
              <a:rPr lang="en-US" sz="2000" b="1" dirty="0" smtClean="0"/>
              <a:t> ()</a:t>
            </a:r>
            <a:endParaRPr lang="en-U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>
                <a:latin typeface="+mn-lt"/>
              </a:rPr>
              <a:t>Wire.onReceive</a:t>
            </a:r>
            <a:r>
              <a:rPr lang="en-US" sz="2000" i="1" dirty="0" smtClean="0">
                <a:latin typeface="+mn-lt"/>
              </a:rPr>
              <a:t>(function).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function: </a:t>
            </a:r>
            <a:r>
              <a:rPr lang="en-US" sz="2000" dirty="0" err="1" smtClean="0">
                <a:latin typeface="+mn-lt"/>
              </a:rPr>
              <a:t>registra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chiamare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quando</a:t>
            </a:r>
            <a:r>
              <a:rPr lang="en-US" sz="2000" dirty="0" smtClean="0">
                <a:latin typeface="+mn-lt"/>
              </a:rPr>
              <a:t> un device slave </a:t>
            </a:r>
            <a:r>
              <a:rPr lang="en-US" sz="2000" dirty="0" err="1" smtClean="0">
                <a:latin typeface="+mn-lt"/>
              </a:rPr>
              <a:t>riceve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trasmissione</a:t>
            </a:r>
            <a:r>
              <a:rPr lang="en-US" sz="2000" dirty="0" smtClean="0">
                <a:latin typeface="+mn-lt"/>
              </a:rPr>
              <a:t> da un master. Questa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solito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legge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byte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master </a:t>
            </a:r>
            <a:r>
              <a:rPr lang="en-US" sz="2000" dirty="0" err="1" smtClean="0">
                <a:latin typeface="+mn-lt"/>
              </a:rPr>
              <a:t>gli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scrive</a:t>
            </a:r>
            <a:endParaRPr lang="en-US" sz="20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Wire.onRequest</a:t>
            </a:r>
            <a:r>
              <a:rPr lang="en-US" sz="2000" b="1" dirty="0" smtClean="0"/>
              <a:t> () </a:t>
            </a:r>
            <a:endParaRPr lang="en-U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Sintassi:</a:t>
            </a:r>
            <a:r>
              <a:rPr lang="en-US" sz="2000" i="1" dirty="0" err="1" smtClean="0"/>
              <a:t>Wire.onRequest</a:t>
            </a:r>
            <a:r>
              <a:rPr lang="en-US" sz="2000" i="1" dirty="0" smtClean="0"/>
              <a:t>().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handler: </a:t>
            </a:r>
            <a:r>
              <a:rPr lang="en-US" sz="2000" dirty="0" err="1" smtClean="0">
                <a:latin typeface="+mn-lt"/>
              </a:rPr>
              <a:t>funzione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da </a:t>
            </a:r>
            <a:r>
              <a:rPr lang="en-US" sz="2000" dirty="0" err="1">
                <a:latin typeface="+mn-lt"/>
              </a:rPr>
              <a:t>chiamare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ogni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volta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</a:t>
            </a:r>
            <a:r>
              <a:rPr lang="en-US" sz="2000" dirty="0">
                <a:latin typeface="+mn-lt"/>
              </a:rPr>
              <a:t> master </a:t>
            </a:r>
            <a:r>
              <a:rPr lang="en-US" sz="2000" dirty="0" err="1">
                <a:latin typeface="+mn-lt"/>
              </a:rPr>
              <a:t>richiede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– LIBRERIA WIRE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5906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4988263" cy="602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Prima di </a:t>
            </a:r>
            <a:r>
              <a:rPr lang="en-US" sz="2000" b="1" dirty="0" err="1" smtClean="0"/>
              <a:t>cominciare</a:t>
            </a:r>
            <a:r>
              <a:rPr lang="en-US" sz="2000" b="1" dirty="0" smtClean="0"/>
              <a:t>: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 err="1" smtClean="0"/>
              <a:t>Un’occhiata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agli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esempi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che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sono</a:t>
            </a:r>
            <a:r>
              <a:rPr lang="en-US" sz="2000" i="1" dirty="0" smtClean="0"/>
              <a:t> in </a:t>
            </a:r>
            <a:r>
              <a:rPr lang="en-US" sz="2000" i="1" dirty="0" err="1" smtClean="0"/>
              <a:t>questa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libreria</a:t>
            </a:r>
            <a:r>
              <a:rPr lang="en-US" sz="2000" i="1" dirty="0" smtClean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master_writer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dirty="0" err="1" smtClean="0">
                <a:latin typeface="+mn-lt"/>
              </a:rPr>
              <a:t>configura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Arduino come un device I2C </a:t>
            </a:r>
            <a:r>
              <a:rPr lang="en-US" sz="2000" dirty="0">
                <a:latin typeface="+mn-lt"/>
              </a:rPr>
              <a:t>master </a:t>
            </a:r>
            <a:r>
              <a:rPr lang="en-US" sz="2000" dirty="0" smtClean="0">
                <a:latin typeface="+mn-lt"/>
              </a:rPr>
              <a:t>per </a:t>
            </a:r>
            <a:r>
              <a:rPr lang="en-US" sz="2000" dirty="0" err="1" smtClean="0">
                <a:latin typeface="+mn-lt"/>
              </a:rPr>
              <a:t>trasmettere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slave_receiver</a:t>
            </a:r>
            <a:r>
              <a:rPr lang="en-US" sz="2000" i="1" dirty="0" smtClean="0"/>
              <a:t>: </a:t>
            </a:r>
            <a:r>
              <a:rPr lang="en-US" sz="2000" dirty="0" err="1">
                <a:latin typeface="+mn-lt"/>
              </a:rPr>
              <a:t>configura</a:t>
            </a:r>
            <a:r>
              <a:rPr lang="en-US" sz="2000" dirty="0">
                <a:latin typeface="+mn-lt"/>
              </a:rPr>
              <a:t> Arduino come </a:t>
            </a:r>
            <a:r>
              <a:rPr lang="en-US" sz="2000" dirty="0" err="1" smtClean="0">
                <a:latin typeface="+mn-lt"/>
              </a:rPr>
              <a:t>uno</a:t>
            </a:r>
            <a:r>
              <a:rPr lang="en-US" sz="2000" dirty="0" smtClean="0">
                <a:latin typeface="+mn-lt"/>
              </a:rPr>
              <a:t> slave </a:t>
            </a:r>
            <a:r>
              <a:rPr lang="en-US" sz="2000" dirty="0" err="1" smtClean="0">
                <a:latin typeface="+mn-lt"/>
              </a:rPr>
              <a:t>ricevente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master_reader</a:t>
            </a:r>
            <a:r>
              <a:rPr lang="en-US" sz="2000" i="1" dirty="0" smtClean="0">
                <a:latin typeface="+mn-lt"/>
              </a:rPr>
              <a:t>: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+mn-lt"/>
              </a:rPr>
              <a:t>configura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Arduino come un master </a:t>
            </a:r>
            <a:r>
              <a:rPr lang="en-US" sz="2000" dirty="0" err="1" smtClean="0">
                <a:latin typeface="+mn-lt"/>
              </a:rPr>
              <a:t>ricevente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i="1" dirty="0" smtClean="0"/>
              <a:t>.</a:t>
            </a:r>
            <a:endParaRPr lang="en-US" sz="2000" i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slave_sender</a:t>
            </a:r>
            <a:r>
              <a:rPr lang="en-US" sz="2000" i="1" dirty="0" smtClean="0">
                <a:latin typeface="+mn-lt"/>
              </a:rPr>
              <a:t>: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+mn-lt"/>
              </a:rPr>
              <a:t>configura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Arduino come un device master I2C per </a:t>
            </a:r>
            <a:r>
              <a:rPr lang="en-US" sz="2000" dirty="0" err="1" smtClean="0">
                <a:latin typeface="+mn-lt"/>
              </a:rPr>
              <a:t>trasmettere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dati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– LIBRERIA WIRE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pic>
        <p:nvPicPr>
          <p:cNvPr id="9" name="Imagen 1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9" y="1742486"/>
            <a:ext cx="3775587" cy="35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TELEMETRO A ULTRASUONI SRF02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Principi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operativi</a:t>
            </a:r>
            <a:endParaRPr lang="en-US" sz="2000" i="1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Da 20 </a:t>
            </a:r>
            <a:r>
              <a:rPr lang="en-US" sz="2000" dirty="0">
                <a:latin typeface="+mn-lt"/>
              </a:rPr>
              <a:t>KHz </a:t>
            </a:r>
            <a:r>
              <a:rPr lang="en-US" sz="2000" dirty="0" smtClean="0">
                <a:latin typeface="+mn-lt"/>
              </a:rPr>
              <a:t>in poi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 err="1" smtClean="0">
                <a:latin typeface="+mn-lt"/>
              </a:rPr>
              <a:t>Una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capsula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emette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segnale</a:t>
            </a:r>
            <a:r>
              <a:rPr lang="en-GB" sz="2000" dirty="0" smtClean="0">
                <a:latin typeface="+mn-lt"/>
              </a:rPr>
              <a:t> a </a:t>
            </a:r>
            <a:r>
              <a:rPr lang="en-GB" sz="2000" dirty="0" err="1" smtClean="0">
                <a:latin typeface="+mn-lt"/>
              </a:rPr>
              <a:t>ultrasuoni</a:t>
            </a:r>
            <a:r>
              <a:rPr lang="en-GB" sz="2000" dirty="0" smtClean="0">
                <a:latin typeface="+mn-lt"/>
              </a:rPr>
              <a:t>. </a:t>
            </a:r>
            <a:r>
              <a:rPr lang="en-GB" sz="2000" dirty="0" err="1" smtClean="0">
                <a:latin typeface="+mn-lt"/>
              </a:rPr>
              <a:t>Questo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rimbalza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su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oggetto</a:t>
            </a:r>
            <a:r>
              <a:rPr lang="en-GB" sz="2000" dirty="0" smtClean="0">
                <a:latin typeface="+mn-lt"/>
              </a:rPr>
              <a:t> e </a:t>
            </a:r>
            <a:r>
              <a:rPr lang="en-GB" sz="2000" dirty="0" err="1" smtClean="0">
                <a:latin typeface="+mn-lt"/>
              </a:rPr>
              <a:t>crea</a:t>
            </a:r>
            <a:r>
              <a:rPr lang="en-GB" sz="2000" dirty="0" smtClean="0">
                <a:latin typeface="+mn-lt"/>
              </a:rPr>
              <a:t> un eco </a:t>
            </a:r>
            <a:r>
              <a:rPr lang="en-GB" sz="2000" dirty="0" err="1" smtClean="0">
                <a:latin typeface="+mn-lt"/>
              </a:rPr>
              <a:t>che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torna</a:t>
            </a:r>
            <a:r>
              <a:rPr lang="en-GB" sz="2000" dirty="0" smtClean="0">
                <a:latin typeface="+mn-lt"/>
              </a:rPr>
              <a:t> al </a:t>
            </a:r>
            <a:r>
              <a:rPr lang="en-GB" sz="2000" dirty="0" err="1" smtClean="0">
                <a:latin typeface="+mn-lt"/>
              </a:rPr>
              <a:t>telemetro</a:t>
            </a:r>
            <a:r>
              <a:rPr lang="en-GB" sz="2000" dirty="0" smtClean="0">
                <a:latin typeface="+mn-lt"/>
              </a:rPr>
              <a:t>. </a:t>
            </a:r>
            <a:r>
              <a:rPr lang="en-GB" sz="2000" dirty="0">
                <a:latin typeface="+mn-lt"/>
              </a:rPr>
              <a:t>P</a:t>
            </a:r>
            <a:r>
              <a:rPr lang="en-GB" sz="2000" dirty="0" smtClean="0">
                <a:latin typeface="+mn-lt"/>
              </a:rPr>
              <a:t>oi </a:t>
            </a:r>
            <a:r>
              <a:rPr lang="en-GB" sz="2000" dirty="0" err="1" smtClean="0">
                <a:latin typeface="+mn-lt"/>
              </a:rPr>
              <a:t>misura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tempo </a:t>
            </a:r>
            <a:r>
              <a:rPr lang="en-GB" sz="2000" dirty="0" err="1" smtClean="0">
                <a:latin typeface="+mn-lt"/>
              </a:rPr>
              <a:t>trascorso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tra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il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segnale</a:t>
            </a:r>
            <a:r>
              <a:rPr lang="en-GB" sz="2000" dirty="0" smtClean="0">
                <a:latin typeface="+mn-lt"/>
              </a:rPr>
              <a:t> e </a:t>
            </a:r>
            <a:r>
              <a:rPr lang="en-GB" sz="2000" dirty="0" err="1" smtClean="0">
                <a:latin typeface="+mn-lt"/>
              </a:rPr>
              <a:t>l’eco</a:t>
            </a:r>
            <a:r>
              <a:rPr lang="en-GB" sz="2000" dirty="0" smtClean="0">
                <a:latin typeface="+mn-lt"/>
              </a:rPr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n-lt"/>
              </a:rPr>
              <a:t>Le </a:t>
            </a:r>
            <a:r>
              <a:rPr lang="en-GB" sz="2000" dirty="0" err="1" smtClean="0">
                <a:latin typeface="+mn-lt"/>
              </a:rPr>
              <a:t>onde</a:t>
            </a:r>
            <a:r>
              <a:rPr lang="en-GB" sz="2000" dirty="0" smtClean="0">
                <a:latin typeface="+mn-lt"/>
              </a:rPr>
              <a:t> a </a:t>
            </a:r>
            <a:r>
              <a:rPr lang="en-GB" sz="2000" dirty="0" err="1" smtClean="0">
                <a:latin typeface="+mn-lt"/>
              </a:rPr>
              <a:t>ultrasuoni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muovono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alla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velocità</a:t>
            </a:r>
            <a:r>
              <a:rPr lang="en-GB" sz="2000" dirty="0" smtClean="0">
                <a:latin typeface="+mn-lt"/>
              </a:rPr>
              <a:t> del </a:t>
            </a:r>
            <a:r>
              <a:rPr lang="en-GB" sz="2000" dirty="0" err="1" smtClean="0">
                <a:latin typeface="+mn-lt"/>
              </a:rPr>
              <a:t>suono</a:t>
            </a:r>
            <a:r>
              <a:rPr lang="en-GB" sz="2000" dirty="0" smtClean="0">
                <a:latin typeface="+mn-lt"/>
              </a:rPr>
              <a:t>: </a:t>
            </a:r>
            <a:r>
              <a:rPr lang="en-GB" sz="2000" dirty="0">
                <a:latin typeface="+mn-lt"/>
              </a:rPr>
              <a:t>343 m/s </a:t>
            </a:r>
            <a:r>
              <a:rPr lang="en-GB" sz="2000" dirty="0" err="1" smtClean="0">
                <a:latin typeface="+mn-lt"/>
              </a:rPr>
              <a:t>attraverso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l’aria</a:t>
            </a:r>
            <a:r>
              <a:rPr lang="en-GB" sz="2000" dirty="0" smtClean="0">
                <a:latin typeface="+mn-lt"/>
              </a:rPr>
              <a:t> a </a:t>
            </a:r>
            <a:r>
              <a:rPr lang="en-GB" sz="2000" dirty="0" err="1" smtClean="0">
                <a:latin typeface="+mn-lt"/>
              </a:rPr>
              <a:t>livello</a:t>
            </a:r>
            <a:r>
              <a:rPr lang="en-GB" sz="2000" dirty="0" smtClean="0">
                <a:latin typeface="+mn-lt"/>
              </a:rPr>
              <a:t> del mare a </a:t>
            </a:r>
            <a:r>
              <a:rPr lang="en-GB" sz="2000" dirty="0" err="1" smtClean="0">
                <a:latin typeface="+mn-lt"/>
              </a:rPr>
              <a:t>una</a:t>
            </a:r>
            <a:r>
              <a:rPr lang="en-GB" sz="2000" dirty="0" smtClean="0">
                <a:latin typeface="+mn-lt"/>
              </a:rPr>
              <a:t> temperature di 20ºC e </a:t>
            </a:r>
            <a:r>
              <a:rPr lang="en-GB" sz="2000" dirty="0" err="1" smtClean="0">
                <a:latin typeface="+mn-lt"/>
              </a:rPr>
              <a:t>umidità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relativa</a:t>
            </a:r>
            <a:r>
              <a:rPr lang="en-GB" sz="2000" dirty="0" smtClean="0">
                <a:latin typeface="+mn-lt"/>
              </a:rPr>
              <a:t> del 50</a:t>
            </a:r>
            <a:r>
              <a:rPr lang="en-GB" sz="2000" dirty="0">
                <a:latin typeface="+mn-lt"/>
              </a:rPr>
              <a:t>%.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- 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83015"/>
              </p:ext>
            </p:extLst>
          </p:nvPr>
        </p:nvGraphicFramePr>
        <p:xfrm>
          <a:off x="805201" y="4509491"/>
          <a:ext cx="7704618" cy="17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089"/>
                <a:gridCol w="4024323"/>
                <a:gridCol w="2568206"/>
              </a:tblGrid>
              <a:tr h="430995">
                <a:tc>
                  <a:txBody>
                    <a:bodyPr/>
                    <a:lstStyle/>
                    <a:p>
                      <a:r>
                        <a:rPr lang="pt-PT" dirty="0" smtClean="0"/>
                        <a:t>Distanza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Tempo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Descrizione</a:t>
                      </a:r>
                      <a:endParaRPr lang="pt-PT" dirty="0"/>
                    </a:p>
                  </a:txBody>
                  <a:tcPr/>
                </a:tc>
              </a:tr>
              <a:tr h="430995">
                <a:tc>
                  <a:txBody>
                    <a:bodyPr/>
                    <a:lstStyle/>
                    <a:p>
                      <a:r>
                        <a:rPr lang="pt-PT" dirty="0" smtClean="0"/>
                        <a:t>1 cm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0.00002915 “ = 0.02915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= 29.15 µS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(1 / 343) / 100</a:t>
                      </a:r>
                      <a:endParaRPr lang="pt-PT" dirty="0"/>
                    </a:p>
                  </a:txBody>
                  <a:tcPr/>
                </a:tc>
              </a:tr>
              <a:tr h="430995">
                <a:tc>
                  <a:txBody>
                    <a:bodyPr/>
                    <a:lstStyle/>
                    <a:p>
                      <a:r>
                        <a:rPr lang="pt-PT" dirty="0" smtClean="0"/>
                        <a:t>1 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0.002915 ” = 2.915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 = 2915 µS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 / 343 </a:t>
                      </a:r>
                      <a:endParaRPr lang="pt-PT" dirty="0"/>
                    </a:p>
                  </a:txBody>
                  <a:tcPr/>
                </a:tc>
              </a:tr>
              <a:tr h="430995">
                <a:tc>
                  <a:txBody>
                    <a:bodyPr/>
                    <a:lstStyle/>
                    <a:p>
                      <a:r>
                        <a:rPr lang="pt-PT" dirty="0" smtClean="0"/>
                        <a:t>1 Km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2.915 “ = 2915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= 2915000 µS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(1 / 343) * 1000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7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89574"/>
            <a:ext cx="8454134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SRF02 </a:t>
            </a:r>
            <a:r>
              <a:rPr lang="en-US" sz="2000" b="1" dirty="0" smtClean="0"/>
              <a:t>– </a:t>
            </a:r>
            <a:r>
              <a:rPr lang="it-IT" sz="2000" b="1" dirty="0" smtClean="0"/>
              <a:t>CARATTERISTICHE E CONNESSIONI</a:t>
            </a:r>
            <a:endParaRPr lang="el-GR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Caratteristiche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importanti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telemetro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ultrasuoni</a:t>
            </a:r>
            <a:r>
              <a:rPr lang="en-US" sz="2000" b="1" dirty="0" smtClean="0"/>
              <a:t> SRF02: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ange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da </a:t>
            </a:r>
            <a:r>
              <a:rPr lang="en-US" sz="2000" dirty="0">
                <a:latin typeface="+mn-lt"/>
              </a:rPr>
              <a:t>16 cm 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6 m (in </a:t>
            </a:r>
            <a:r>
              <a:rPr lang="en-US" sz="2000" dirty="0" err="1" smtClean="0">
                <a:latin typeface="+mn-lt"/>
              </a:rPr>
              <a:t>teoria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Power</a:t>
            </a:r>
            <a:r>
              <a:rPr lang="en-US" sz="2000" dirty="0">
                <a:latin typeface="+mn-lt"/>
              </a:rPr>
              <a:t>: + 5 V a 4 mA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Frequenza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ultrasonica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40 MHz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Misura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24 mm x 20 mm x 17 mm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Guadagno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analogico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 err="1" smtClean="0">
                <a:latin typeface="+mn-lt"/>
              </a:rPr>
              <a:t>Controllo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automatico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del </a:t>
            </a:r>
            <a:r>
              <a:rPr lang="en-US" sz="2000" dirty="0" err="1" smtClean="0">
                <a:latin typeface="+mn-lt"/>
              </a:rPr>
              <a:t>guadagno</a:t>
            </a:r>
            <a:r>
              <a:rPr lang="en-US" sz="2000" dirty="0" smtClean="0">
                <a:latin typeface="+mn-lt"/>
              </a:rPr>
              <a:t> a 64 step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Modalità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connessione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1 - Standard I2C Bus 2 - Serial Bus (</a:t>
            </a:r>
            <a:r>
              <a:rPr lang="en-US" sz="2000" dirty="0" err="1" smtClean="0">
                <a:latin typeface="+mn-lt"/>
              </a:rPr>
              <a:t>connette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fino</a:t>
            </a:r>
            <a:r>
              <a:rPr lang="en-US" sz="2000" dirty="0" smtClean="0">
                <a:latin typeface="+mn-lt"/>
              </a:rPr>
              <a:t> a 16 device a </a:t>
            </a:r>
            <a:r>
              <a:rPr lang="en-US" sz="2000" dirty="0" err="1" smtClean="0">
                <a:latin typeface="+mn-lt"/>
              </a:rPr>
              <a:t>qualsiasi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porta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seriale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Calibrazione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completamente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automatica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 err="1" smtClean="0">
                <a:latin typeface="+mn-lt"/>
              </a:rPr>
              <a:t>Nessuna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calibrazione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accendi</a:t>
            </a:r>
            <a:r>
              <a:rPr lang="en-US" sz="2000" dirty="0" smtClean="0">
                <a:latin typeface="+mn-lt"/>
              </a:rPr>
              <a:t> e via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Unità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Range </a:t>
            </a:r>
            <a:r>
              <a:rPr lang="en-US" sz="2000" dirty="0" err="1" smtClean="0">
                <a:latin typeface="+mn-lt"/>
              </a:rPr>
              <a:t>riportato</a:t>
            </a:r>
            <a:r>
              <a:rPr lang="en-US" sz="2000" dirty="0" smtClean="0">
                <a:latin typeface="+mn-lt"/>
              </a:rPr>
              <a:t> in µS</a:t>
            </a:r>
            <a:r>
              <a:rPr lang="en-US" sz="2000" dirty="0">
                <a:latin typeface="+mn-lt"/>
              </a:rPr>
              <a:t>, mm </a:t>
            </a:r>
            <a:r>
              <a:rPr lang="en-US" sz="2000" dirty="0" smtClean="0">
                <a:latin typeface="+mn-lt"/>
              </a:rPr>
              <a:t>o </a:t>
            </a:r>
            <a:r>
              <a:rPr lang="en-US" sz="2000" dirty="0" err="1" smtClean="0">
                <a:latin typeface="+mn-lt"/>
              </a:rPr>
              <a:t>pollici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L’indirizzo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spedito</a:t>
            </a:r>
            <a:r>
              <a:rPr lang="en-US" sz="2000" dirty="0" smtClean="0">
                <a:latin typeface="+mn-lt"/>
              </a:rPr>
              <a:t> di default del SRF02 </a:t>
            </a:r>
            <a:r>
              <a:rPr lang="en-US" sz="2000" dirty="0">
                <a:latin typeface="+mn-lt"/>
              </a:rPr>
              <a:t>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224 (0xE0</a:t>
            </a:r>
            <a:r>
              <a:rPr lang="en-US" sz="2000" dirty="0" smtClean="0">
                <a:latin typeface="+mn-lt"/>
              </a:rPr>
              <a:t>).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cambiato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dall’utente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qualsiasi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dei</a:t>
            </a:r>
            <a:r>
              <a:rPr lang="en-US" sz="2000" dirty="0" smtClean="0">
                <a:latin typeface="+mn-lt"/>
              </a:rPr>
              <a:t> 16 </a:t>
            </a:r>
            <a:r>
              <a:rPr lang="en-US" sz="2000" dirty="0" err="1" smtClean="0">
                <a:latin typeface="+mn-lt"/>
              </a:rPr>
              <a:t>indirizzi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E0, E2, E4, E6, E8, EA, EC, EE, F0, F2, F4, F6, F8, FA, FC or FE, </a:t>
            </a:r>
            <a:r>
              <a:rPr lang="en-US" sz="2000" dirty="0" err="1" smtClean="0">
                <a:latin typeface="+mn-lt"/>
              </a:rPr>
              <a:t>quindi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può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usato</a:t>
            </a:r>
            <a:r>
              <a:rPr lang="en-US" sz="2000" dirty="0" smtClean="0">
                <a:latin typeface="+mn-lt"/>
              </a:rPr>
              <a:t> con 16 </a:t>
            </a:r>
            <a:r>
              <a:rPr lang="en-US" sz="2000" dirty="0" err="1" smtClean="0">
                <a:latin typeface="+mn-lt"/>
              </a:rPr>
              <a:t>diversi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indirizzi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146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b="1" dirty="0"/>
              <a:t>SRF02 </a:t>
            </a:r>
            <a:r>
              <a:rPr lang="en-GB" sz="2000" b="1" dirty="0" smtClean="0"/>
              <a:t>– CARATTERISTICHE E CONNESSIONI</a:t>
            </a:r>
            <a:endParaRPr lang="en-GB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i="1" dirty="0" smtClean="0"/>
              <a:t>Il SRF02 </a:t>
            </a:r>
            <a:r>
              <a:rPr lang="en-GB" sz="2000" i="1" dirty="0" err="1" smtClean="0"/>
              <a:t>funziona</a:t>
            </a:r>
            <a:r>
              <a:rPr lang="en-GB" sz="2000" i="1" dirty="0" smtClean="0"/>
              <a:t> come un device slave I2C e include </a:t>
            </a:r>
            <a:r>
              <a:rPr lang="en-GB" sz="2000" i="1" dirty="0" err="1" smtClean="0"/>
              <a:t>il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suo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proprio</a:t>
            </a:r>
            <a:r>
              <a:rPr lang="en-GB" sz="2000" i="1" dirty="0" smtClean="0"/>
              <a:t> controller </a:t>
            </a:r>
            <a:r>
              <a:rPr lang="en-GB" sz="2000" i="1" dirty="0" err="1" smtClean="0"/>
              <a:t>responsabile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delle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misurazioni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delle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calibrazioni</a:t>
            </a:r>
            <a:r>
              <a:rPr lang="en-GB" sz="2000" i="1" dirty="0" smtClean="0"/>
              <a:t> e poi </a:t>
            </a:r>
            <a:r>
              <a:rPr lang="en-GB" sz="2000" i="1" dirty="0" err="1" smtClean="0"/>
              <a:t>delle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trasmissioni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all’host</a:t>
            </a:r>
            <a:r>
              <a:rPr lang="en-GB" sz="2000" i="1" dirty="0" smtClean="0"/>
              <a:t> controller. </a:t>
            </a:r>
            <a:endParaRPr lang="en-US" sz="2000" i="1" dirty="0"/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pic>
        <p:nvPicPr>
          <p:cNvPr id="9" name="Imagen 6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3186523"/>
            <a:ext cx="2757282" cy="227038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1469"/>
              </p:ext>
            </p:extLst>
          </p:nvPr>
        </p:nvGraphicFramePr>
        <p:xfrm>
          <a:off x="3382297" y="3027383"/>
          <a:ext cx="459930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05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Pin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Name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+5v Vcc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Voltage</a:t>
                      </a:r>
                      <a:r>
                        <a:rPr lang="pt-PT" dirty="0" smtClean="0"/>
                        <a:t> 5 V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I2C bus data </a:t>
                      </a:r>
                      <a:r>
                        <a:rPr lang="pt-PT" dirty="0" err="1" smtClean="0"/>
                        <a:t>line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SCL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I2C time </a:t>
                      </a:r>
                      <a:r>
                        <a:rPr lang="pt-PT" dirty="0" err="1" smtClean="0"/>
                        <a:t>line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Mode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Left</a:t>
                      </a:r>
                      <a:r>
                        <a:rPr lang="pt-PT" dirty="0" smtClean="0"/>
                        <a:t> </a:t>
                      </a:r>
                      <a:r>
                        <a:rPr lang="pt-PT" dirty="0" err="1" smtClean="0"/>
                        <a:t>unconnected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Ground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12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Fornire</a:t>
            </a:r>
            <a:r>
              <a:rPr lang="en-US" dirty="0" smtClean="0"/>
              <a:t> le </a:t>
            </a:r>
            <a:r>
              <a:rPr lang="en-US" dirty="0" err="1" smtClean="0"/>
              <a:t>idee</a:t>
            </a:r>
            <a:r>
              <a:rPr lang="en-US" dirty="0" smtClean="0"/>
              <a:t> di base e </a:t>
            </a:r>
            <a:r>
              <a:rPr lang="en-US" dirty="0" err="1" smtClean="0"/>
              <a:t>semplici</a:t>
            </a:r>
            <a:r>
              <a:rPr lang="en-US" dirty="0" smtClean="0"/>
              <a:t> </a:t>
            </a:r>
            <a:r>
              <a:rPr lang="en-US" dirty="0" err="1" smtClean="0"/>
              <a:t>esempi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smtClean="0"/>
              <a:t>fare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Arduino </a:t>
            </a:r>
            <a:r>
              <a:rPr lang="en-US" dirty="0" err="1" smtClean="0"/>
              <a:t>comunichi</a:t>
            </a:r>
            <a:r>
              <a:rPr lang="en-US" dirty="0" smtClean="0"/>
              <a:t> con </a:t>
            </a:r>
            <a:r>
              <a:rPr lang="en-US" dirty="0" err="1" smtClean="0"/>
              <a:t>qualsiasi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di device o </a:t>
            </a:r>
            <a:r>
              <a:rPr lang="en-US" dirty="0" err="1" smtClean="0"/>
              <a:t>periferica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Spiega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cos’è</a:t>
            </a:r>
            <a:r>
              <a:rPr lang="en-US" sz="1800" dirty="0" smtClean="0"/>
              <a:t> la </a:t>
            </a:r>
            <a:r>
              <a:rPr lang="en-US" sz="1800" b="1" dirty="0" err="1" smtClean="0"/>
              <a:t>Comunicazione</a:t>
            </a:r>
            <a:r>
              <a:rPr lang="en-US" sz="1800" b="1" dirty="0" smtClean="0"/>
              <a:t> </a:t>
            </a:r>
            <a:r>
              <a:rPr lang="en-US" sz="1800" dirty="0" smtClean="0"/>
              <a:t>e </a:t>
            </a:r>
            <a:r>
              <a:rPr lang="en-US" sz="1800" dirty="0" err="1" smtClean="0"/>
              <a:t>specialmente</a:t>
            </a:r>
            <a:r>
              <a:rPr lang="en-US" sz="1800" dirty="0" smtClean="0"/>
              <a:t> la </a:t>
            </a:r>
            <a:r>
              <a:rPr lang="en-US" sz="1800" dirty="0" err="1" smtClean="0"/>
              <a:t>Comunicazione</a:t>
            </a:r>
            <a:r>
              <a:rPr lang="en-US" sz="1800" dirty="0" smtClean="0"/>
              <a:t> </a:t>
            </a:r>
            <a:r>
              <a:rPr lang="en-US" sz="1800" dirty="0" err="1" smtClean="0"/>
              <a:t>Seriale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le </a:t>
            </a:r>
            <a:r>
              <a:rPr lang="en-US" sz="1800" dirty="0" err="1" smtClean="0"/>
              <a:t>funzioni</a:t>
            </a:r>
            <a:r>
              <a:rPr lang="en-US" sz="1800" dirty="0" smtClean="0"/>
              <a:t> di </a:t>
            </a:r>
            <a:r>
              <a:rPr lang="en-US" sz="1800" b="1" dirty="0" err="1" smtClean="0"/>
              <a:t>Comunicazione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della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Programmazione</a:t>
            </a:r>
            <a:r>
              <a:rPr lang="en-US" sz="1800" b="1" dirty="0" smtClean="0"/>
              <a:t> </a:t>
            </a:r>
            <a:r>
              <a:rPr lang="en-US" sz="1800" dirty="0" err="1" smtClean="0"/>
              <a:t>usate</a:t>
            </a:r>
            <a:r>
              <a:rPr lang="en-US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unità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di base)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</a:t>
            </a:r>
            <a:r>
              <a:rPr lang="en-US" sz="1800" dirty="0" err="1" smtClean="0"/>
              <a:t>funzioni</a:t>
            </a:r>
            <a:r>
              <a:rPr lang="en-US" sz="1800" dirty="0" smtClean="0"/>
              <a:t> di </a:t>
            </a:r>
            <a:r>
              <a:rPr lang="en-US" sz="1800" b="1" dirty="0" err="1" smtClean="0"/>
              <a:t>Programmazione</a:t>
            </a:r>
            <a:r>
              <a:rPr lang="en-US" sz="1800" b="1" dirty="0" smtClean="0"/>
              <a:t> e </a:t>
            </a:r>
            <a:r>
              <a:rPr lang="en-US" sz="1800" b="1" dirty="0" err="1" smtClean="0"/>
              <a:t>Trasferimento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Dati</a:t>
            </a:r>
            <a:r>
              <a:rPr lang="en-US" sz="1800" b="1" dirty="0" smtClean="0"/>
              <a:t> </a:t>
            </a:r>
            <a:r>
              <a:rPr lang="en-US" sz="1800" dirty="0" err="1" smtClean="0"/>
              <a:t>usati</a:t>
            </a:r>
            <a:r>
              <a:rPr lang="en-US" sz="1800" dirty="0" smtClean="0"/>
              <a:t> in </a:t>
            </a:r>
            <a:r>
              <a:rPr lang="en-US" sz="1800" dirty="0" err="1" smtClean="0"/>
              <a:t>questa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unità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di base)</a:t>
            </a:r>
            <a:r>
              <a:rPr lang="en-US" sz="1800" dirty="0" smtClean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Presenta</a:t>
            </a:r>
            <a:r>
              <a:rPr lang="en-US" sz="1800" dirty="0"/>
              <a:t> le </a:t>
            </a:r>
            <a:r>
              <a:rPr lang="en-US" sz="1800" b="1" dirty="0" err="1"/>
              <a:t>Funzioni</a:t>
            </a:r>
            <a:r>
              <a:rPr lang="en-US" sz="1800" b="1" dirty="0"/>
              <a:t> di </a:t>
            </a:r>
            <a:r>
              <a:rPr lang="en-US" sz="1800" b="1" dirty="0" err="1"/>
              <a:t>Programmazione</a:t>
            </a:r>
            <a:r>
              <a:rPr lang="en-US" sz="1800" b="1" dirty="0"/>
              <a:t> e </a:t>
            </a:r>
            <a:r>
              <a:rPr lang="en-US" sz="1800" b="1" dirty="0" err="1"/>
              <a:t>Ricezione</a:t>
            </a:r>
            <a:r>
              <a:rPr lang="en-US" sz="1800" b="1" dirty="0"/>
              <a:t> </a:t>
            </a:r>
            <a:r>
              <a:rPr lang="en-US" sz="1800" b="1" dirty="0" err="1"/>
              <a:t>Dati</a:t>
            </a:r>
            <a:r>
              <a:rPr lang="en-US" sz="1800" dirty="0"/>
              <a:t> </a:t>
            </a:r>
            <a:r>
              <a:rPr lang="en-US" sz="1800" dirty="0" err="1"/>
              <a:t>utilizzati</a:t>
            </a:r>
            <a:r>
              <a:rPr lang="en-US" sz="1800" dirty="0"/>
              <a:t> in </a:t>
            </a:r>
            <a:r>
              <a:rPr lang="en-US" sz="1800" dirty="0" err="1"/>
              <a:t>questa</a:t>
            </a:r>
            <a:r>
              <a:rPr lang="en-US" sz="1800" dirty="0"/>
              <a:t> </a:t>
            </a:r>
            <a:r>
              <a:rPr lang="en-US" sz="1800" dirty="0" err="1"/>
              <a:t>unità</a:t>
            </a:r>
            <a:r>
              <a:rPr lang="en-US" sz="1800" dirty="0"/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principi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di base)</a:t>
            </a:r>
            <a:r>
              <a:rPr lang="en-US" sz="1800" dirty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Presenta</a:t>
            </a:r>
            <a:r>
              <a:rPr lang="en-US" sz="1800" dirty="0"/>
              <a:t> </a:t>
            </a:r>
            <a:r>
              <a:rPr lang="en-US" sz="1800" b="1" dirty="0" err="1"/>
              <a:t>altre</a:t>
            </a:r>
            <a:r>
              <a:rPr lang="en-US" sz="1800" b="1" dirty="0"/>
              <a:t> </a:t>
            </a:r>
            <a:r>
              <a:rPr lang="en-US" sz="1800" b="1" dirty="0" err="1"/>
              <a:t>funzioni</a:t>
            </a:r>
            <a:r>
              <a:rPr lang="en-US" sz="1800" b="1" dirty="0"/>
              <a:t> </a:t>
            </a:r>
            <a:r>
              <a:rPr lang="en-US" sz="1800" dirty="0"/>
              <a:t>con </a:t>
            </a:r>
            <a:r>
              <a:rPr lang="en-US" sz="1800" dirty="0" err="1"/>
              <a:t>scopi</a:t>
            </a:r>
            <a:r>
              <a:rPr lang="en-US" sz="1800" dirty="0"/>
              <a:t> </a:t>
            </a:r>
            <a:r>
              <a:rPr lang="en-US" sz="1800" dirty="0" err="1"/>
              <a:t>generici</a:t>
            </a:r>
            <a:endParaRPr lang="en-US" sz="18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Sezione</a:t>
            </a:r>
            <a:r>
              <a:rPr lang="en-US" sz="1800" dirty="0"/>
              <a:t> </a:t>
            </a:r>
            <a:r>
              <a:rPr lang="en-US" sz="1800" dirty="0" err="1"/>
              <a:t>pratica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982555" y="830883"/>
            <a:ext cx="286969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smtClean="0">
                <a:latin typeface="+mn-lt"/>
                <a:ea typeface="+mn-ea"/>
                <a:cs typeface="+mn-cs"/>
              </a:rPr>
              <a:t>Lo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scopo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della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8512" y="2388363"/>
            <a:ext cx="291778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L’agenda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della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SRF02 </a:t>
            </a:r>
            <a:r>
              <a:rPr lang="en-US" sz="2000" b="1" dirty="0" smtClean="0"/>
              <a:t>– REGISTRI INTERNI</a:t>
            </a:r>
            <a:endParaRPr lang="en-US" sz="2000" b="1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i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i="1" dirty="0" err="1" smtClean="0"/>
              <a:t>Ri</a:t>
            </a:r>
            <a:r>
              <a:rPr lang="en-US" sz="2000" i="1" dirty="0" err="1" smtClean="0"/>
              <a:t>assunto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registri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interni</a:t>
            </a:r>
            <a:r>
              <a:rPr lang="en-US" sz="2000" i="1" dirty="0" smtClean="0"/>
              <a:t> del </a:t>
            </a:r>
            <a:r>
              <a:rPr lang="en-US" sz="2000" i="1" dirty="0" smtClean="0"/>
              <a:t>SRF02:  </a:t>
            </a:r>
            <a:endParaRPr lang="en-US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07129"/>
              </p:ext>
            </p:extLst>
          </p:nvPr>
        </p:nvGraphicFramePr>
        <p:xfrm>
          <a:off x="811805" y="2991921"/>
          <a:ext cx="767512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028"/>
                <a:gridCol w="4175352"/>
                <a:gridCol w="2359742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Location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Read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Write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VERSION OF I2C DEVICE FIRMWARE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COMMAND REGISTER 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UNUSED (READS 0X80)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RANGE HIGH BYTE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RANGE LOW BYTE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AUTOTUNE MINIMUM - HIGH BYTE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AUTOTUNE MINIMUM – LOW BYTE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8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0776"/>
              </p:ext>
            </p:extLst>
          </p:nvPr>
        </p:nvGraphicFramePr>
        <p:xfrm>
          <a:off x="549647" y="1062582"/>
          <a:ext cx="8199437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76"/>
                <a:gridCol w="722671"/>
                <a:gridCol w="648929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 err="1" smtClean="0"/>
                        <a:t>Command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PT" smtClean="0"/>
                        <a:t>Action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Decimal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Hex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0X50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 RANGING MODE - RESULT IN INCHES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0X51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 RANGING MODE - RESULT IN CENTIMETRES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0x52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 RANGING MODE - RESULT IN MICRO-SECONDS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0X56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FAKE RANGING MODE - RESULT IN INCHES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0x57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FAKE RANGING MODE - RESULT IN CENTIMETRES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0x58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FAKE RANGING MODE - RESULT IN MICRO-SECONDS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92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0x5C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TRANSMIT AN 8 CYCLE 40KHZ BURST - NO RANGING TAKES PLACE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96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0X60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FORCE AUTOTUNE RESTART - SAME AS POWER-UP. YOU CAN IGNORE THIS COMMAND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160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0xA0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1ST IN SEQUENCE TO CHANGE I2C ADDRESS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165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0xA5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3RD IN SEQUENCE TO CHANGE I2C ADDRESS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170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0xAA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2ND IN SEQUENCE TO CHANGE I2C ADDRESS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9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500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Raggio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reale</a:t>
            </a:r>
            <a:r>
              <a:rPr lang="en-US" sz="2000" b="1" dirty="0" smtClean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Misura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distanza</a:t>
            </a:r>
            <a:r>
              <a:rPr lang="en-US" sz="2000" dirty="0" smtClean="0">
                <a:latin typeface="+mn-lt"/>
              </a:rPr>
              <a:t> di un </a:t>
            </a:r>
            <a:r>
              <a:rPr lang="en-US" sz="2000" dirty="0" err="1" smtClean="0">
                <a:latin typeface="+mn-lt"/>
              </a:rPr>
              <a:t>oggetto</a:t>
            </a:r>
            <a:r>
              <a:rPr lang="en-US" sz="2000" dirty="0" smtClean="0">
                <a:latin typeface="+mn-lt"/>
              </a:rPr>
              <a:t> dal SRF02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smtClean="0">
                <a:latin typeface="+mn-lt"/>
              </a:rPr>
              <a:t>Il device </a:t>
            </a:r>
            <a:r>
              <a:rPr lang="en-US" sz="2000" dirty="0" err="1" smtClean="0">
                <a:latin typeface="+mn-lt"/>
              </a:rPr>
              <a:t>emette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8 </a:t>
            </a:r>
            <a:r>
              <a:rPr lang="en-US" sz="2000" dirty="0" err="1" smtClean="0">
                <a:latin typeface="+mn-lt"/>
              </a:rPr>
              <a:t>cicli</a:t>
            </a:r>
            <a:r>
              <a:rPr lang="en-US" sz="2000" dirty="0" smtClean="0">
                <a:latin typeface="+mn-lt"/>
              </a:rPr>
              <a:t> di un </a:t>
            </a:r>
            <a:r>
              <a:rPr lang="en-US" sz="2000" dirty="0" err="1" smtClean="0">
                <a:latin typeface="+mn-lt"/>
              </a:rPr>
              <a:t>impulso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ultrasonico</a:t>
            </a:r>
            <a:r>
              <a:rPr lang="en-US" sz="2000" dirty="0" smtClean="0">
                <a:latin typeface="+mn-lt"/>
              </a:rPr>
              <a:t> a 40 </a:t>
            </a:r>
            <a:r>
              <a:rPr lang="en-US" sz="2000" dirty="0">
                <a:latin typeface="+mn-lt"/>
              </a:rPr>
              <a:t>KHz. </a:t>
            </a:r>
            <a:r>
              <a:rPr lang="en-US" sz="2000" dirty="0" smtClean="0">
                <a:latin typeface="+mn-lt"/>
              </a:rPr>
              <a:t>Poi </a:t>
            </a:r>
            <a:r>
              <a:rPr lang="en-US" sz="2000" dirty="0" err="1" smtClean="0">
                <a:latin typeface="+mn-lt"/>
              </a:rPr>
              <a:t>aspetta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ricevere</a:t>
            </a:r>
            <a:r>
              <a:rPr lang="en-US" sz="2000" dirty="0" smtClean="0">
                <a:latin typeface="+mn-lt"/>
              </a:rPr>
              <a:t> un eco – se </a:t>
            </a:r>
            <a:r>
              <a:rPr lang="en-US" sz="2000" dirty="0" err="1" smtClean="0">
                <a:latin typeface="+mn-lt"/>
              </a:rPr>
              <a:t>ce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n’è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uno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fatta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Raggio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falsato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xxx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Impulso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Gli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impulsi</a:t>
            </a:r>
            <a:r>
              <a:rPr lang="en-US" sz="2000" dirty="0" smtClean="0">
                <a:latin typeface="+mn-lt"/>
              </a:rPr>
              <a:t> non </a:t>
            </a:r>
            <a:r>
              <a:rPr lang="en-US" sz="2000" dirty="0" err="1" smtClean="0">
                <a:latin typeface="+mn-lt"/>
              </a:rPr>
              <a:t>fanno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misurazioni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usati</a:t>
            </a:r>
            <a:r>
              <a:rPr lang="en-US" sz="2000" dirty="0" smtClean="0">
                <a:latin typeface="+mn-lt"/>
              </a:rPr>
              <a:t> come </a:t>
            </a:r>
            <a:r>
              <a:rPr lang="en-US" sz="2000" dirty="0" err="1" smtClean="0">
                <a:latin typeface="+mn-lt"/>
              </a:rPr>
              <a:t>segnali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avvertimento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sincronizzatori</a:t>
            </a:r>
            <a:r>
              <a:rPr lang="en-US" sz="2000" dirty="0" smtClean="0">
                <a:latin typeface="+mn-lt"/>
              </a:rPr>
              <a:t> in un </a:t>
            </a:r>
            <a:r>
              <a:rPr lang="en-US" sz="2000" dirty="0" err="1" smtClean="0">
                <a:latin typeface="+mn-lt"/>
              </a:rPr>
              <a:t>ambiente</a:t>
            </a:r>
            <a:r>
              <a:rPr lang="en-US" sz="2000" dirty="0" smtClean="0">
                <a:latin typeface="+mn-lt"/>
              </a:rPr>
              <a:t> dove ci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molti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sensori</a:t>
            </a:r>
            <a:r>
              <a:rPr lang="en-US" sz="2000" dirty="0" smtClean="0">
                <a:latin typeface="+mn-lt"/>
              </a:rPr>
              <a:t> SRF02.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/>
              <a:t>Restart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Riceve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commando </a:t>
            </a:r>
            <a:r>
              <a:rPr lang="en-US" sz="2000" dirty="0" err="1" smtClean="0">
                <a:latin typeface="+mn-lt"/>
              </a:rPr>
              <a:t>iniziale</a:t>
            </a:r>
            <a:r>
              <a:rPr lang="en-US" sz="2000" dirty="0" smtClean="0">
                <a:latin typeface="+mn-lt"/>
              </a:rPr>
              <a:t> o </a:t>
            </a:r>
            <a:r>
              <a:rPr lang="en-US" sz="2000" dirty="0" err="1" smtClean="0">
                <a:latin typeface="+mn-lt"/>
              </a:rPr>
              <a:t>aggiusta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calibrazione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8480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14039"/>
            <a:ext cx="8454134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23</a:t>
            </a:fld>
            <a:endParaRPr lang="el-GR" sz="1000" dirty="0"/>
          </a:p>
        </p:txBody>
      </p:sp>
      <p:pic>
        <p:nvPicPr>
          <p:cNvPr id="9" name="Imagen 7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2899410"/>
            <a:ext cx="3952567" cy="16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65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smtClean="0"/>
              <a:t>Caratteristiche: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 err="1" smtClean="0">
                <a:latin typeface="+mn-lt"/>
              </a:rPr>
              <a:t>Contiene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orologio</a:t>
            </a:r>
            <a:r>
              <a:rPr lang="en-GB" sz="2000" dirty="0" smtClean="0">
                <a:latin typeface="+mn-lt"/>
              </a:rPr>
              <a:t> in tempo </a:t>
            </a:r>
            <a:r>
              <a:rPr lang="en-GB" sz="2000" dirty="0" err="1" smtClean="0">
                <a:latin typeface="+mn-lt"/>
              </a:rPr>
              <a:t>reale</a:t>
            </a:r>
            <a:r>
              <a:rPr lang="en-GB" sz="2000" dirty="0" smtClean="0">
                <a:latin typeface="+mn-lt"/>
              </a:rPr>
              <a:t> e </a:t>
            </a:r>
            <a:r>
              <a:rPr lang="en-GB" sz="2000" dirty="0" err="1" smtClean="0">
                <a:latin typeface="+mn-lt"/>
              </a:rPr>
              <a:t>calendario</a:t>
            </a:r>
            <a:r>
              <a:rPr lang="en-GB" sz="2000" dirty="0" smtClean="0">
                <a:latin typeface="+mn-lt"/>
              </a:rPr>
              <a:t>. </a:t>
            </a:r>
            <a:r>
              <a:rPr lang="en-GB" sz="2000" dirty="0" err="1" smtClean="0">
                <a:latin typeface="+mn-lt"/>
              </a:rPr>
              <a:t>Fornisce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informazioni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su</a:t>
            </a:r>
            <a:r>
              <a:rPr lang="en-GB" sz="2000" dirty="0" smtClean="0">
                <a:latin typeface="+mn-lt"/>
              </a:rPr>
              <a:t> secondi, </a:t>
            </a:r>
            <a:r>
              <a:rPr lang="en-GB" sz="2000" dirty="0" err="1" smtClean="0">
                <a:latin typeface="+mn-lt"/>
              </a:rPr>
              <a:t>minuti</a:t>
            </a:r>
            <a:r>
              <a:rPr lang="en-GB" sz="2000" dirty="0" smtClean="0">
                <a:latin typeface="+mn-lt"/>
              </a:rPr>
              <a:t>, ore, </a:t>
            </a:r>
            <a:r>
              <a:rPr lang="en-GB" sz="2000" dirty="0" err="1" smtClean="0">
                <a:latin typeface="+mn-lt"/>
              </a:rPr>
              <a:t>giorno</a:t>
            </a:r>
            <a:r>
              <a:rPr lang="en-GB" sz="2000" dirty="0" smtClean="0">
                <a:latin typeface="+mn-lt"/>
              </a:rPr>
              <a:t>, data, </a:t>
            </a:r>
            <a:r>
              <a:rPr lang="en-GB" sz="2000" dirty="0" err="1" smtClean="0">
                <a:latin typeface="+mn-lt"/>
              </a:rPr>
              <a:t>mese</a:t>
            </a:r>
            <a:r>
              <a:rPr lang="en-GB" sz="2000" dirty="0" smtClean="0">
                <a:latin typeface="+mn-lt"/>
              </a:rPr>
              <a:t> e anno.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Contiene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correzioni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sugli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bisestili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fino</a:t>
            </a:r>
            <a:r>
              <a:rPr lang="en-US" sz="2000" dirty="0" smtClean="0">
                <a:latin typeface="+mn-lt"/>
              </a:rPr>
              <a:t> al 2099</a:t>
            </a:r>
            <a:r>
              <a:rPr lang="en-US" sz="2000" dirty="0">
                <a:latin typeface="+mn-lt"/>
              </a:rPr>
              <a:t>.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Contiene</a:t>
            </a:r>
            <a:r>
              <a:rPr lang="en-US" sz="2000" dirty="0" smtClean="0">
                <a:latin typeface="+mn-lt"/>
              </a:rPr>
              <a:t> 56 byte di NV </a:t>
            </a:r>
            <a:r>
              <a:rPr lang="en-US" sz="2000" dirty="0">
                <a:latin typeface="+mn-lt"/>
              </a:rPr>
              <a:t>SRAM </a:t>
            </a:r>
            <a:r>
              <a:rPr lang="en-US" sz="2000" dirty="0" smtClean="0">
                <a:latin typeface="+mn-lt"/>
              </a:rPr>
              <a:t>(o Non </a:t>
            </a:r>
            <a:r>
              <a:rPr lang="en-US" sz="2000" dirty="0">
                <a:latin typeface="+mn-lt"/>
              </a:rPr>
              <a:t>volatile RAM </a:t>
            </a:r>
            <a:r>
              <a:rPr lang="en-US" sz="2000" dirty="0" smtClean="0">
                <a:latin typeface="+mn-lt"/>
              </a:rPr>
              <a:t>memory)  </a:t>
            </a:r>
            <a:r>
              <a:rPr lang="en-US" sz="2000" dirty="0" err="1" smtClean="0">
                <a:latin typeface="+mn-lt"/>
              </a:rPr>
              <a:t>alimentata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batteria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esterna</a:t>
            </a:r>
            <a:r>
              <a:rPr lang="en-US" sz="2000" dirty="0" smtClean="0">
                <a:latin typeface="+mn-lt"/>
              </a:rPr>
              <a:t> non volatile.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Interfaccia</a:t>
            </a:r>
            <a:r>
              <a:rPr lang="en-US" sz="2000" dirty="0" smtClean="0">
                <a:latin typeface="+mn-lt"/>
              </a:rPr>
              <a:t> I2C con host o </a:t>
            </a:r>
            <a:r>
              <a:rPr lang="en-US" sz="2000" dirty="0">
                <a:latin typeface="+mn-lt"/>
              </a:rPr>
              <a:t>master. 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Segnale</a:t>
            </a:r>
            <a:r>
              <a:rPr lang="en-US" sz="2000" dirty="0" smtClean="0">
                <a:latin typeface="+mn-lt"/>
              </a:rPr>
              <a:t> di output </a:t>
            </a:r>
            <a:r>
              <a:rPr lang="en-US" sz="2000" dirty="0" err="1" smtClean="0">
                <a:latin typeface="+mn-lt"/>
              </a:rPr>
              <a:t>onda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quadra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programmabile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Il DS1307 ha un </a:t>
            </a:r>
            <a:r>
              <a:rPr lang="en-US" sz="2000" dirty="0" err="1" smtClean="0">
                <a:latin typeface="+mn-lt"/>
              </a:rPr>
              <a:t>circuito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incorporato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rileva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cali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alimentazione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automaticamente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inoltra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tensione</a:t>
            </a:r>
            <a:r>
              <a:rPr lang="en-US" sz="2000" dirty="0" smtClean="0">
                <a:latin typeface="+mn-lt"/>
              </a:rPr>
              <a:t> di backup.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L’operatività</a:t>
            </a:r>
            <a:r>
              <a:rPr lang="en-US" sz="2000" dirty="0" smtClean="0">
                <a:latin typeface="+mn-lt"/>
              </a:rPr>
              <a:t> a basso </a:t>
            </a:r>
            <a:r>
              <a:rPr lang="en-US" sz="2000" dirty="0" err="1" smtClean="0">
                <a:latin typeface="+mn-lt"/>
              </a:rPr>
              <a:t>consumo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allunga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durata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batteria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consuma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meno</a:t>
            </a:r>
            <a:r>
              <a:rPr lang="en-US" sz="2000" dirty="0" smtClean="0">
                <a:latin typeface="+mn-lt"/>
              </a:rPr>
              <a:t> di 500nA, </a:t>
            </a:r>
            <a:r>
              <a:rPr lang="en-US" sz="2000" dirty="0" err="1" smtClean="0">
                <a:latin typeface="+mn-lt"/>
              </a:rPr>
              <a:t>nella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modalità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risparmio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energia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oscillatore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8-Pin </a:t>
            </a:r>
            <a:r>
              <a:rPr lang="en-US" sz="2000" dirty="0">
                <a:latin typeface="+mn-lt"/>
              </a:rPr>
              <a:t>DIP </a:t>
            </a:r>
            <a:r>
              <a:rPr lang="en-US" sz="2000" dirty="0" smtClean="0">
                <a:latin typeface="+mn-lt"/>
              </a:rPr>
              <a:t>e 8-Pin </a:t>
            </a:r>
            <a:r>
              <a:rPr lang="en-US" sz="2000" dirty="0">
                <a:latin typeface="+mn-lt"/>
              </a:rPr>
              <a:t>SO </a:t>
            </a:r>
            <a:r>
              <a:rPr lang="en-US" sz="2000" dirty="0" err="1" smtClean="0">
                <a:latin typeface="+mn-lt"/>
              </a:rPr>
              <a:t>minimizza</a:t>
            </a:r>
            <a:r>
              <a:rPr lang="en-US" sz="2000" dirty="0" smtClean="0">
                <a:latin typeface="+mn-lt"/>
              </a:rPr>
              <a:t> lo </a:t>
            </a:r>
            <a:r>
              <a:rPr lang="en-US" sz="2000" dirty="0" err="1" smtClean="0">
                <a:latin typeface="+mn-lt"/>
              </a:rPr>
              <a:t>spazio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richiesto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8593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smtClean="0"/>
              <a:t>Alloggiamento e PIN-OUT</a:t>
            </a:r>
            <a:r>
              <a:rPr lang="es-ES" sz="2000" b="1" dirty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25</a:t>
            </a:fld>
            <a:endParaRPr lang="el-GR" sz="1000" dirty="0"/>
          </a:p>
        </p:txBody>
      </p:sp>
      <p:pic>
        <p:nvPicPr>
          <p:cNvPr id="9" name="Imagen 7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45" y="785327"/>
            <a:ext cx="1440236" cy="1353054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4112"/>
              </p:ext>
            </p:extLst>
          </p:nvPr>
        </p:nvGraphicFramePr>
        <p:xfrm>
          <a:off x="581492" y="2063191"/>
          <a:ext cx="810530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014"/>
                <a:gridCol w="1254047"/>
                <a:gridCol w="6414247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Nº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Descrizione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X1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</a:t>
                      </a:r>
                      <a:r>
                        <a:rPr lang="en-US" dirty="0" err="1" smtClean="0"/>
                        <a:t>all’oscillatore</a:t>
                      </a:r>
                      <a:r>
                        <a:rPr lang="en-US" dirty="0" smtClean="0"/>
                        <a:t>. È </a:t>
                      </a:r>
                      <a:r>
                        <a:rPr lang="en-US" dirty="0" err="1" smtClean="0"/>
                        <a:t>connesso</a:t>
                      </a:r>
                      <a:r>
                        <a:rPr lang="en-US" dirty="0" smtClean="0"/>
                        <a:t> ad un </a:t>
                      </a:r>
                      <a:r>
                        <a:rPr lang="en-US" dirty="0" err="1" smtClean="0"/>
                        <a:t>oscillatore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esterno</a:t>
                      </a:r>
                      <a:r>
                        <a:rPr lang="en-US" dirty="0" smtClean="0"/>
                        <a:t> con </a:t>
                      </a:r>
                      <a:r>
                        <a:rPr lang="en-US" dirty="0" err="1" smtClean="0"/>
                        <a:t>cristallo</a:t>
                      </a:r>
                      <a:r>
                        <a:rPr lang="en-US" dirty="0" smtClean="0"/>
                        <a:t> al </a:t>
                      </a:r>
                      <a:r>
                        <a:rPr lang="en-US" dirty="0" err="1" smtClean="0"/>
                        <a:t>quarzo</a:t>
                      </a:r>
                      <a:r>
                        <a:rPr lang="en-US" dirty="0" smtClean="0"/>
                        <a:t> 32.768kHz. 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X2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</a:t>
                      </a:r>
                      <a:r>
                        <a:rPr lang="en-US" dirty="0" err="1" smtClean="0"/>
                        <a:t>all’oscillatore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È </a:t>
                      </a:r>
                      <a:r>
                        <a:rPr lang="en-US" dirty="0" err="1" smtClean="0"/>
                        <a:t>connesso</a:t>
                      </a:r>
                      <a:r>
                        <a:rPr lang="en-US" dirty="0" smtClean="0"/>
                        <a:t> ad un </a:t>
                      </a:r>
                      <a:r>
                        <a:rPr lang="en-US" dirty="0" err="1" smtClean="0"/>
                        <a:t>oscillatore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esterno</a:t>
                      </a:r>
                      <a:r>
                        <a:rPr lang="en-US" dirty="0" smtClean="0"/>
                        <a:t> con </a:t>
                      </a:r>
                      <a:r>
                        <a:rPr lang="en-US" dirty="0" err="1" smtClean="0"/>
                        <a:t>cristallo</a:t>
                      </a:r>
                      <a:r>
                        <a:rPr lang="en-US" dirty="0" smtClean="0"/>
                        <a:t> al </a:t>
                      </a:r>
                      <a:r>
                        <a:rPr lang="en-US" dirty="0" err="1" smtClean="0"/>
                        <a:t>quarzo</a:t>
                      </a:r>
                      <a:r>
                        <a:rPr lang="en-US" dirty="0" smtClean="0"/>
                        <a:t> 32.768kHz. 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VBAT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di </a:t>
                      </a:r>
                      <a:r>
                        <a:rPr lang="en-US" dirty="0" err="1" smtClean="0"/>
                        <a:t>alimentazione</a:t>
                      </a:r>
                      <a:r>
                        <a:rPr lang="en-US" dirty="0" smtClean="0"/>
                        <a:t> di backup per </a:t>
                      </a:r>
                      <a:r>
                        <a:rPr lang="en-US" dirty="0" err="1" smtClean="0"/>
                        <a:t>qualsiasi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batteria</a:t>
                      </a:r>
                      <a:r>
                        <a:rPr lang="en-US" dirty="0" smtClean="0"/>
                        <a:t> al </a:t>
                      </a:r>
                      <a:r>
                        <a:rPr lang="en-US" dirty="0" err="1" smtClean="0"/>
                        <a:t>litio</a:t>
                      </a:r>
                      <a:r>
                        <a:rPr lang="en-US" dirty="0" smtClean="0"/>
                        <a:t> 3V o </a:t>
                      </a:r>
                      <a:r>
                        <a:rPr lang="en-US" dirty="0" err="1" smtClean="0"/>
                        <a:t>altra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fonte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energia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GND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terra per l’alimentazione principale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Data Input/Output. Input/output per l’interfaccia seriaIe I2C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6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SCL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Clock Input.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SCL è l’input dell’orologio per l’interfaccia I2C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7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SQWE/OUT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Square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wave/output driver. 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VCC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Alimentazione primaria +5V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smtClean="0"/>
              <a:t>Registri interni: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26</a:t>
            </a:fld>
            <a:endParaRPr lang="el-GR" sz="1000" dirty="0"/>
          </a:p>
        </p:txBody>
      </p:sp>
      <p:pic>
        <p:nvPicPr>
          <p:cNvPr id="12" name="Imagen 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89" y="2008457"/>
            <a:ext cx="2501153" cy="15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smtClean="0"/>
              <a:t>Registri interni: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27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55271"/>
              </p:ext>
            </p:extLst>
          </p:nvPr>
        </p:nvGraphicFramePr>
        <p:xfrm>
          <a:off x="544415" y="2111189"/>
          <a:ext cx="8142385" cy="402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283"/>
                <a:gridCol w="486650"/>
                <a:gridCol w="731599"/>
                <a:gridCol w="731599"/>
                <a:gridCol w="695792"/>
                <a:gridCol w="502924"/>
                <a:gridCol w="120441"/>
                <a:gridCol w="262494"/>
                <a:gridCol w="569653"/>
                <a:gridCol w="120441"/>
                <a:gridCol w="262494"/>
                <a:gridCol w="120441"/>
                <a:gridCol w="120441"/>
                <a:gridCol w="120441"/>
                <a:gridCol w="264787"/>
                <a:gridCol w="120441"/>
                <a:gridCol w="120441"/>
                <a:gridCol w="120441"/>
                <a:gridCol w="120441"/>
                <a:gridCol w="120441"/>
                <a:gridCol w="120441"/>
                <a:gridCol w="1738259"/>
              </a:tblGrid>
              <a:tr h="309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Address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Bit 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Function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Range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655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0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CH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seconds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Seconds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Seconds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00-59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3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minutes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Minutes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Minutes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00-59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03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PM/AM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</a:t>
                      </a:r>
                      <a:endParaRPr lang="pt-PT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hours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Hours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Hours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1-12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3237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hours 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00-23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1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DAY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Day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01-07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1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Date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Date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Date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01-31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32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month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Month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Month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01-12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1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 Year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Year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Year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00-99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655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OUT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SQWE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RS1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RS0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Control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-­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53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8-63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56 registers for data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RAM 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0-255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3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162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smtClean="0"/>
              <a:t>Registri interni: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28</a:t>
            </a:fld>
            <a:endParaRPr lang="el-GR" sz="1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44699"/>
              </p:ext>
            </p:extLst>
          </p:nvPr>
        </p:nvGraphicFramePr>
        <p:xfrm>
          <a:off x="887505" y="2004938"/>
          <a:ext cx="6732495" cy="2388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794"/>
                <a:gridCol w="1189725"/>
                <a:gridCol w="1007524"/>
                <a:gridCol w="935658"/>
                <a:gridCol w="1799794"/>
              </a:tblGrid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OUT/SQWE PIN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SQWE Bit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OUT Bit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RS1 Bit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RS0 Bit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Hz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4096 Hz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8192 Hz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32768 Hz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X 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1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 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X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84953"/>
              </p:ext>
            </p:extLst>
          </p:nvPr>
        </p:nvGraphicFramePr>
        <p:xfrm>
          <a:off x="887505" y="5058771"/>
          <a:ext cx="6794387" cy="94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423"/>
                <a:gridCol w="611284"/>
                <a:gridCol w="611284"/>
                <a:gridCol w="610445"/>
                <a:gridCol w="610445"/>
                <a:gridCol w="609605"/>
                <a:gridCol w="609605"/>
                <a:gridCol w="609605"/>
                <a:gridCol w="609605"/>
                <a:gridCol w="609605"/>
                <a:gridCol w="589481"/>
              </a:tblGrid>
              <a:tr h="2773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DIGIT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9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BCD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0000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0001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0010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0011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0100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0101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0110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0111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1000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1001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6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19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smtClean="0"/>
              <a:t>Esempi di registri interni: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+mn-lt"/>
              </a:rPr>
              <a:t>Il tempo è 00:45:18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s-E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+mn-lt"/>
              </a:rPr>
              <a:t>Il tempo è 21:35:23…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n-lt"/>
              </a:rPr>
              <a:t>Lunedì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primo </a:t>
            </a:r>
            <a:r>
              <a:rPr lang="en-US" sz="2000" dirty="0" err="1" smtClean="0">
                <a:latin typeface="+mn-lt"/>
              </a:rPr>
              <a:t>giorno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settimana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siamo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già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martedì</a:t>
            </a:r>
            <a:r>
              <a:rPr lang="en-US" sz="2000" dirty="0" smtClean="0">
                <a:latin typeface="+mn-lt"/>
              </a:rPr>
              <a:t> 12 </a:t>
            </a:r>
            <a:r>
              <a:rPr lang="en-US" sz="2000" dirty="0" err="1" smtClean="0">
                <a:latin typeface="+mn-lt"/>
              </a:rPr>
              <a:t>marzo</a:t>
            </a:r>
            <a:r>
              <a:rPr lang="en-US" sz="2000" dirty="0" smtClean="0">
                <a:latin typeface="+mn-lt"/>
              </a:rPr>
              <a:t> 2015….</a:t>
            </a: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+mn-lt"/>
              </a:rPr>
              <a:t>Il pin SQW/OUT </a:t>
            </a:r>
            <a:r>
              <a:rPr lang="en-GB" sz="2000" dirty="0" err="1" smtClean="0">
                <a:latin typeface="+mn-lt"/>
              </a:rPr>
              <a:t>va</a:t>
            </a:r>
            <a:r>
              <a:rPr lang="en-GB" sz="2000" dirty="0" smtClean="0">
                <a:latin typeface="+mn-lt"/>
              </a:rPr>
              <a:t> a </a:t>
            </a:r>
            <a:r>
              <a:rPr lang="en-GB" sz="2000" dirty="0" err="1" smtClean="0">
                <a:latin typeface="+mn-lt"/>
              </a:rPr>
              <a:t>livello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logico</a:t>
            </a:r>
            <a:r>
              <a:rPr lang="en-GB" sz="2000" dirty="0" smtClean="0">
                <a:latin typeface="+mn-lt"/>
              </a:rPr>
              <a:t> “</a:t>
            </a:r>
            <a:r>
              <a:rPr lang="en-GB" sz="2000" dirty="0">
                <a:latin typeface="+mn-lt"/>
              </a:rPr>
              <a:t>1</a:t>
            </a:r>
            <a:r>
              <a:rPr lang="en-GB" sz="2000" dirty="0" smtClean="0">
                <a:latin typeface="+mn-lt"/>
              </a:rPr>
              <a:t>” </a:t>
            </a:r>
            <a:endParaRPr lang="en-GB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dirty="0" err="1" smtClean="0">
                <a:latin typeface="+mn-lt"/>
              </a:rPr>
              <a:t>Manda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segnale</a:t>
            </a:r>
            <a:r>
              <a:rPr lang="en-GB" sz="2000" dirty="0" smtClean="0">
                <a:latin typeface="+mn-lt"/>
              </a:rPr>
              <a:t> a </a:t>
            </a:r>
            <a:r>
              <a:rPr lang="en-GB" sz="2000" dirty="0" err="1" smtClean="0">
                <a:latin typeface="+mn-lt"/>
              </a:rPr>
              <a:t>onda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quadra</a:t>
            </a:r>
            <a:r>
              <a:rPr lang="en-GB" sz="2000" dirty="0" smtClean="0">
                <a:latin typeface="+mn-lt"/>
              </a:rPr>
              <a:t> a 8192 </a:t>
            </a:r>
            <a:r>
              <a:rPr lang="en-GB" sz="2000" dirty="0">
                <a:latin typeface="+mn-lt"/>
              </a:rPr>
              <a:t>Hz </a:t>
            </a:r>
            <a:r>
              <a:rPr lang="en-GB" sz="2000" dirty="0" err="1" smtClean="0">
                <a:latin typeface="+mn-lt"/>
              </a:rPr>
              <a:t>sul</a:t>
            </a:r>
            <a:r>
              <a:rPr lang="en-GB" sz="2000" dirty="0" smtClean="0">
                <a:latin typeface="+mn-lt"/>
              </a:rPr>
              <a:t> pin SQW/OUT </a:t>
            </a: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29</a:t>
            </a:fld>
            <a:endParaRPr lang="el-G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4861"/>
              </p:ext>
            </p:extLst>
          </p:nvPr>
        </p:nvGraphicFramePr>
        <p:xfrm>
          <a:off x="887503" y="2138765"/>
          <a:ext cx="6400802" cy="828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144"/>
                <a:gridCol w="1330562"/>
                <a:gridCol w="1600548"/>
                <a:gridCol w="1600548"/>
              </a:tblGrid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Register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number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BCD Binary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Dec.</a:t>
                      </a:r>
                      <a:endParaRPr lang="pt-P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Hex</a:t>
                      </a:r>
                      <a:r>
                        <a:rPr lang="es-ES" sz="1800" dirty="0">
                          <a:effectLst/>
                        </a:rPr>
                        <a:t>.</a:t>
                      </a:r>
                      <a:endParaRPr lang="pt-P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9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11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I </a:t>
            </a:r>
            <a:r>
              <a:rPr lang="en-US" sz="2000" b="1" dirty="0" err="1" smtClean="0">
                <a:latin typeface="+mn-lt"/>
              </a:rPr>
              <a:t>controllori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attuali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hanno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circuiti</a:t>
            </a:r>
            <a:r>
              <a:rPr lang="en-US" sz="2000" dirty="0" smtClean="0">
                <a:latin typeface="+mn-lt"/>
              </a:rPr>
              <a:t> per bit </a:t>
            </a:r>
            <a:r>
              <a:rPr lang="en-US" sz="2000" dirty="0" err="1" smtClean="0">
                <a:latin typeface="+mn-lt"/>
              </a:rPr>
              <a:t>attraverso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comunicazioni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seriali</a:t>
            </a:r>
            <a:r>
              <a:rPr lang="en-US" sz="2000" dirty="0" smtClean="0">
                <a:latin typeface="+mn-lt"/>
              </a:rPr>
              <a:t> di bit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USART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SSP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Protocolli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comunicazione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I2C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1-wire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Introduzione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86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Esempi</a:t>
            </a:r>
            <a:r>
              <a:rPr lang="en-US" sz="2000" b="1" dirty="0" smtClean="0"/>
              <a:t> di frame </a:t>
            </a:r>
            <a:r>
              <a:rPr lang="en-US" sz="2000" b="1" dirty="0" err="1" smtClean="0"/>
              <a:t>informativi</a:t>
            </a:r>
            <a:r>
              <a:rPr lang="es-ES" sz="2000" b="1" dirty="0" smtClean="0"/>
              <a:t>:</a:t>
            </a:r>
            <a:endParaRPr lang="es-ES" sz="2000" b="1" dirty="0" smtClean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Il master </a:t>
            </a:r>
            <a:r>
              <a:rPr lang="en-US" sz="2000" dirty="0" err="1" smtClean="0">
                <a:latin typeface="+mn-lt"/>
              </a:rPr>
              <a:t>scrive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</a:t>
            </a:r>
            <a:r>
              <a:rPr lang="en-US" sz="2000" dirty="0" smtClean="0">
                <a:latin typeface="+mn-lt"/>
              </a:rPr>
              <a:t> DS1307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Il master </a:t>
            </a:r>
            <a:r>
              <a:rPr lang="en-US" sz="2000" dirty="0" err="1" smtClean="0">
                <a:latin typeface="+mn-lt"/>
              </a:rPr>
              <a:t>legge</a:t>
            </a:r>
            <a:r>
              <a:rPr lang="en-US" sz="2000" dirty="0" smtClean="0">
                <a:latin typeface="+mn-lt"/>
              </a:rPr>
              <a:t> dal </a:t>
            </a:r>
            <a:r>
              <a:rPr lang="en-US" sz="2000" dirty="0" err="1" smtClean="0">
                <a:latin typeface="+mn-lt"/>
              </a:rPr>
              <a:t>registro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corrente</a:t>
            </a:r>
            <a:r>
              <a:rPr lang="en-US" sz="2000" dirty="0" smtClean="0">
                <a:latin typeface="+mn-lt"/>
              </a:rPr>
              <a:t> del DS1307</a:t>
            </a: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30</a:t>
            </a:fld>
            <a:endParaRPr lang="el-GR" sz="1000" dirty="0"/>
          </a:p>
        </p:txBody>
      </p:sp>
      <p:pic>
        <p:nvPicPr>
          <p:cNvPr id="10" name="Imagen 8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 b="1"/>
          <a:stretch/>
        </p:blipFill>
        <p:spPr bwMode="auto">
          <a:xfrm>
            <a:off x="776613" y="2059328"/>
            <a:ext cx="7745506" cy="1578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8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/>
          <a:stretch/>
        </p:blipFill>
        <p:spPr bwMode="auto">
          <a:xfrm>
            <a:off x="900953" y="4343400"/>
            <a:ext cx="7621166" cy="1627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2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03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OROLOGIO IN TEMPO REALE E CALENDARIO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s-ES" sz="2000" b="1" dirty="0" smtClean="0"/>
              <a:t>esempi di frame informativi: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Il master </a:t>
            </a:r>
            <a:r>
              <a:rPr lang="en-US" sz="2000" dirty="0" err="1" smtClean="0">
                <a:latin typeface="+mn-lt"/>
              </a:rPr>
              <a:t>legge</a:t>
            </a:r>
            <a:r>
              <a:rPr lang="en-US" sz="2000" dirty="0" smtClean="0">
                <a:latin typeface="+mn-lt"/>
              </a:rPr>
              <a:t> da un </a:t>
            </a:r>
            <a:r>
              <a:rPr lang="en-US" sz="2000" dirty="0" err="1" smtClean="0">
                <a:latin typeface="+mn-lt"/>
              </a:rPr>
              <a:t>registro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interno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predeterminato</a:t>
            </a:r>
            <a:r>
              <a:rPr lang="en-US" sz="2000" dirty="0" smtClean="0">
                <a:latin typeface="+mn-lt"/>
              </a:rPr>
              <a:t> del DS1307</a:t>
            </a: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31</a:t>
            </a:fld>
            <a:endParaRPr lang="el-GR" sz="1000" dirty="0"/>
          </a:p>
        </p:txBody>
      </p:sp>
      <p:pic>
        <p:nvPicPr>
          <p:cNvPr id="12" name="Imagen 8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"/>
          <a:stretch/>
        </p:blipFill>
        <p:spPr bwMode="auto">
          <a:xfrm>
            <a:off x="699246" y="2558004"/>
            <a:ext cx="7718612" cy="2269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38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896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</a:t>
            </a:r>
            <a:r>
              <a:rPr lang="it-IT" sz="2000" b="1" dirty="0" smtClean="0"/>
              <a:t>– LA LIBRERIA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setRegister</a:t>
            </a:r>
            <a:r>
              <a:rPr lang="en-US" sz="2000" b="1" dirty="0" smtClean="0"/>
              <a:t>()</a:t>
            </a:r>
            <a:r>
              <a:rPr lang="es-ES" sz="2000" b="1" dirty="0" smtClean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/>
              <a:t>setRegister</a:t>
            </a:r>
            <a:r>
              <a:rPr lang="en-US" sz="2000" i="1" dirty="0"/>
              <a:t>(n, value</a:t>
            </a:r>
            <a:r>
              <a:rPr lang="en-US" sz="2000" i="1" dirty="0" smtClean="0"/>
              <a:t>).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del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interno</a:t>
            </a:r>
            <a:r>
              <a:rPr lang="en-US" sz="2000" dirty="0" smtClean="0"/>
              <a:t> del DS1307 da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(</a:t>
            </a:r>
            <a:r>
              <a:rPr lang="en-US" sz="2000" dirty="0" err="1" smtClean="0"/>
              <a:t>tra</a:t>
            </a:r>
            <a:r>
              <a:rPr lang="en-US" sz="2000" dirty="0" smtClean="0"/>
              <a:t> 0 e </a:t>
            </a:r>
            <a:r>
              <a:rPr lang="en-US" sz="2000" dirty="0"/>
              <a:t>63</a:t>
            </a:r>
            <a:r>
              <a:rPr lang="en-US" sz="2000" dirty="0" smtClean="0"/>
              <a:t>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è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da </a:t>
            </a:r>
            <a:r>
              <a:rPr lang="en-US" sz="2000" dirty="0" err="1" smtClean="0"/>
              <a:t>salvare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</a:t>
            </a:r>
            <a:r>
              <a:rPr lang="en-US" sz="2000" dirty="0" err="1" smtClean="0"/>
              <a:t>selezionato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tra</a:t>
            </a:r>
            <a:r>
              <a:rPr lang="en-US" sz="2000" dirty="0" smtClean="0"/>
              <a:t> 0 e </a:t>
            </a:r>
            <a:r>
              <a:rPr lang="en-US" sz="2000" dirty="0"/>
              <a:t>255</a:t>
            </a:r>
            <a:r>
              <a:rPr lang="en-US" sz="2000" dirty="0" smtClean="0"/>
              <a:t>)</a:t>
            </a:r>
            <a:r>
              <a:rPr lang="en-US" sz="2000" i="1" dirty="0" smtClean="0"/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setBCDtoRegister</a:t>
            </a:r>
            <a:r>
              <a:rPr lang="en-US" sz="2000" b="1" dirty="0" smtClean="0"/>
              <a:t>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/>
              <a:t>setBCDtoRegister</a:t>
            </a:r>
            <a:r>
              <a:rPr lang="en-US" sz="2000" i="1" dirty="0"/>
              <a:t> (n, value).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del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interno</a:t>
            </a:r>
            <a:r>
              <a:rPr lang="en-US" sz="2000" dirty="0" smtClean="0"/>
              <a:t> del DS1307 da </a:t>
            </a:r>
            <a:r>
              <a:rPr lang="en-US" sz="2000" dirty="0" err="1" smtClean="0"/>
              <a:t>scrivere</a:t>
            </a:r>
            <a:r>
              <a:rPr lang="en-US" sz="2000" dirty="0" smtClean="0"/>
              <a:t> (</a:t>
            </a:r>
            <a:r>
              <a:rPr lang="en-US" sz="2000" dirty="0" err="1" smtClean="0"/>
              <a:t>tra</a:t>
            </a:r>
            <a:r>
              <a:rPr lang="en-US" sz="2000" dirty="0" smtClean="0"/>
              <a:t> 0 e </a:t>
            </a:r>
            <a:r>
              <a:rPr lang="en-US" sz="2000" dirty="0"/>
              <a:t>63)</a:t>
            </a:r>
            <a:r>
              <a:rPr lang="en-US" sz="2000" i="1" dirty="0"/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BCD da </a:t>
            </a:r>
            <a:r>
              <a:rPr lang="en-US" sz="2000" dirty="0" err="1" smtClean="0"/>
              <a:t>salvare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</a:t>
            </a:r>
            <a:r>
              <a:rPr lang="en-US" sz="2000" dirty="0" err="1" smtClean="0"/>
              <a:t>selezionato</a:t>
            </a:r>
            <a:r>
              <a:rPr lang="en-US" sz="2000" dirty="0" smtClean="0"/>
              <a:t> (</a:t>
            </a:r>
            <a:r>
              <a:rPr lang="en-US" sz="2000" dirty="0" err="1" smtClean="0"/>
              <a:t>tra</a:t>
            </a:r>
            <a:r>
              <a:rPr lang="en-US" sz="2000" dirty="0" smtClean="0"/>
              <a:t> 0 e </a:t>
            </a:r>
            <a:r>
              <a:rPr lang="en-US" sz="2000" dirty="0"/>
              <a:t>99)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7449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21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</a:t>
            </a:r>
            <a:r>
              <a:rPr lang="en-US" sz="2000" b="1" dirty="0" smtClean="0"/>
              <a:t>– LA LIBRERIA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getRegister</a:t>
            </a:r>
            <a:r>
              <a:rPr lang="en-US" sz="2000" b="1" dirty="0" smtClean="0"/>
              <a:t>() </a:t>
            </a:r>
            <a:r>
              <a:rPr lang="es-ES" sz="2000" b="1" dirty="0" smtClean="0"/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getRegister</a:t>
            </a:r>
            <a:r>
              <a:rPr lang="en-US" sz="2000" i="1" dirty="0" smtClean="0"/>
              <a:t>(n).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n: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numero</a:t>
            </a:r>
            <a:r>
              <a:rPr lang="en-US" sz="2000" dirty="0" smtClean="0"/>
              <a:t> del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interno</a:t>
            </a:r>
            <a:r>
              <a:rPr lang="en-US" sz="2000" dirty="0" smtClean="0"/>
              <a:t> del DS1307 da </a:t>
            </a:r>
            <a:r>
              <a:rPr lang="en-US" sz="2000" dirty="0" err="1" smtClean="0"/>
              <a:t>leggere</a:t>
            </a:r>
            <a:r>
              <a:rPr lang="en-US" sz="2000" dirty="0" smtClean="0"/>
              <a:t> (</a:t>
            </a:r>
            <a:r>
              <a:rPr lang="en-US" sz="2000" dirty="0" err="1" smtClean="0"/>
              <a:t>tra</a:t>
            </a:r>
            <a:r>
              <a:rPr lang="en-US" sz="2000" dirty="0" smtClean="0"/>
              <a:t> 0 e </a:t>
            </a:r>
            <a:r>
              <a:rPr lang="en-US" sz="2000" dirty="0"/>
              <a:t>63</a:t>
            </a:r>
            <a:r>
              <a:rPr lang="en-US" sz="2000" dirty="0" smtClean="0"/>
              <a:t>).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resume()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/>
              <a:t>resume </a:t>
            </a:r>
            <a:r>
              <a:rPr lang="en-US" sz="2000" i="1" dirty="0" smtClean="0"/>
              <a:t>().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standby()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/>
              <a:t>standby ().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486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</a:t>
            </a:r>
            <a:r>
              <a:rPr lang="es-ES" sz="2000" b="1" dirty="0" smtClean="0"/>
              <a:t>– LA LIBRERIA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 smtClean="0"/>
              <a:t>getDate</a:t>
            </a:r>
            <a:r>
              <a:rPr lang="en-US" sz="2000" b="1" dirty="0" smtClean="0"/>
              <a:t>() 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/>
              <a:t>getDate</a:t>
            </a:r>
            <a:r>
              <a:rPr lang="en-US" sz="2000" i="1" dirty="0"/>
              <a:t>(buffer</a:t>
            </a:r>
            <a:r>
              <a:rPr lang="en-US" sz="2000" i="1" dirty="0" smtClean="0"/>
              <a:t>).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buffer: </a:t>
            </a:r>
            <a:r>
              <a:rPr lang="en-US" sz="2000" dirty="0" err="1" smtClean="0"/>
              <a:t>vettore</a:t>
            </a:r>
            <a:r>
              <a:rPr lang="en-US" sz="2000" dirty="0" smtClean="0"/>
              <a:t> di byte a </a:t>
            </a:r>
            <a:r>
              <a:rPr lang="en-US" sz="2000" dirty="0" err="1" smtClean="0"/>
              <a:t>sette</a:t>
            </a:r>
            <a:r>
              <a:rPr lang="en-US" sz="2000" dirty="0" smtClean="0"/>
              <a:t> </a:t>
            </a:r>
            <a:r>
              <a:rPr lang="en-US" sz="2000" dirty="0" err="1" smtClean="0"/>
              <a:t>posizioni</a:t>
            </a:r>
            <a:r>
              <a:rPr lang="en-US" sz="2000" dirty="0" smtClean="0"/>
              <a:t>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contiene</a:t>
            </a:r>
            <a:r>
              <a:rPr lang="en-US" sz="2000" dirty="0" smtClean="0"/>
              <a:t> la data e </a:t>
            </a:r>
            <a:r>
              <a:rPr lang="en-US" sz="2000" dirty="0" err="1" smtClean="0"/>
              <a:t>l’ora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DS1307: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34</a:t>
            </a:fld>
            <a:endParaRPr lang="el-GR" sz="1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07365"/>
              </p:ext>
            </p:extLst>
          </p:nvPr>
        </p:nvGraphicFramePr>
        <p:xfrm>
          <a:off x="1228165" y="3077882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Buffer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Description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Buffer[0]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secondi (0-59)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Buffer[1]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minuti (0-59)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Buffer[2]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ore (1-12 o 0-23)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Buffer[3]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giorno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settimana</a:t>
                      </a:r>
                      <a:r>
                        <a:rPr lang="en-US" dirty="0" smtClean="0"/>
                        <a:t> (1-7)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Buffer[4]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giorno</a:t>
                      </a:r>
                      <a:r>
                        <a:rPr lang="en-US" dirty="0" smtClean="0"/>
                        <a:t> del </a:t>
                      </a:r>
                      <a:r>
                        <a:rPr lang="en-US" dirty="0" err="1" smtClean="0"/>
                        <a:t>mese</a:t>
                      </a:r>
                      <a:r>
                        <a:rPr lang="en-US" dirty="0" smtClean="0"/>
                        <a:t> (1-31)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Buffer[5]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mese (1-12)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Buffer[6]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anno (0-99) 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5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67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</a:t>
            </a:r>
            <a:r>
              <a:rPr lang="it-IT" sz="2000" b="1" dirty="0" smtClean="0"/>
              <a:t>– LA LIBRERIA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/>
              <a:t>setSeconds</a:t>
            </a:r>
            <a:r>
              <a:rPr lang="en-GB" sz="2000" b="1" dirty="0" smtClean="0"/>
              <a:t>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setSeconds</a:t>
            </a:r>
            <a:r>
              <a:rPr lang="en-US" sz="2000" i="1" dirty="0" smtClean="0"/>
              <a:t>(v).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/>
              <a:t>v: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per </a:t>
            </a:r>
            <a:r>
              <a:rPr lang="en-US" sz="2000" dirty="0" err="1" smtClean="0"/>
              <a:t>i</a:t>
            </a:r>
            <a:r>
              <a:rPr lang="en-US" sz="2000" dirty="0" smtClean="0"/>
              <a:t> secondi </a:t>
            </a:r>
            <a:r>
              <a:rPr lang="en-US" sz="2000" dirty="0" err="1" smtClean="0"/>
              <a:t>tra</a:t>
            </a:r>
            <a:r>
              <a:rPr lang="en-US" sz="2000" dirty="0" smtClean="0"/>
              <a:t> 0 e 59.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 smtClean="0"/>
              <a:t>setMinutes</a:t>
            </a:r>
            <a:r>
              <a:rPr lang="en-GB" sz="2000" b="1" dirty="0" smtClean="0"/>
              <a:t>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setMinutes</a:t>
            </a:r>
            <a:r>
              <a:rPr lang="en-US" sz="2000" i="1" dirty="0" smtClean="0"/>
              <a:t>(v</a:t>
            </a:r>
            <a:r>
              <a:rPr lang="en-US" sz="2000" i="1" dirty="0"/>
              <a:t>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/>
              <a:t>v: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nuovo</a:t>
            </a:r>
            <a:r>
              <a:rPr lang="en-US" sz="2000" dirty="0"/>
              <a:t> </a:t>
            </a:r>
            <a:r>
              <a:rPr lang="en-US" sz="2000" dirty="0" err="1"/>
              <a:t>valore</a:t>
            </a:r>
            <a:r>
              <a:rPr lang="en-US" sz="2000" dirty="0"/>
              <a:t> per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 smtClean="0"/>
              <a:t>minuti</a:t>
            </a:r>
            <a:r>
              <a:rPr lang="en-US" sz="2000" dirty="0" smtClean="0"/>
              <a:t> </a:t>
            </a:r>
            <a:r>
              <a:rPr lang="en-US" sz="2000" dirty="0" err="1"/>
              <a:t>tra</a:t>
            </a:r>
            <a:r>
              <a:rPr lang="en-US" sz="2000" dirty="0"/>
              <a:t> 0 e 59.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 smtClean="0"/>
              <a:t>setHours</a:t>
            </a:r>
            <a:r>
              <a:rPr lang="en-GB" sz="2000" b="1" dirty="0" smtClean="0"/>
              <a:t>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setHours</a:t>
            </a:r>
            <a:r>
              <a:rPr lang="en-US" sz="2000" i="1" dirty="0" smtClean="0"/>
              <a:t>(v</a:t>
            </a:r>
            <a:r>
              <a:rPr lang="en-US" sz="2000" i="1" dirty="0"/>
              <a:t>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per le ore </a:t>
            </a:r>
            <a:r>
              <a:rPr lang="en-US" sz="2000" dirty="0" err="1" smtClean="0"/>
              <a:t>tra</a:t>
            </a:r>
            <a:r>
              <a:rPr lang="en-US" sz="2000" dirty="0" smtClean="0"/>
              <a:t> 1 e </a:t>
            </a:r>
            <a:r>
              <a:rPr lang="en-US" sz="2000" dirty="0"/>
              <a:t>12 </a:t>
            </a:r>
            <a:r>
              <a:rPr lang="en-US" sz="2000" dirty="0" smtClean="0"/>
              <a:t>o </a:t>
            </a:r>
            <a:r>
              <a:rPr lang="en-US" sz="2000" dirty="0"/>
              <a:t>0 e</a:t>
            </a:r>
            <a:r>
              <a:rPr lang="en-US" sz="2000" dirty="0" smtClean="0"/>
              <a:t> </a:t>
            </a:r>
            <a:r>
              <a:rPr lang="en-US" sz="2000" dirty="0"/>
              <a:t>23.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9378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92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DS1307 </a:t>
            </a:r>
            <a:r>
              <a:rPr lang="es-ES" sz="2000" b="1" dirty="0" smtClean="0"/>
              <a:t>LA LIBRERIA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 smtClean="0"/>
              <a:t>setDow</a:t>
            </a:r>
            <a:r>
              <a:rPr lang="en-GB" sz="2000" b="1" dirty="0" smtClean="0"/>
              <a:t>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setDow</a:t>
            </a:r>
            <a:r>
              <a:rPr lang="en-US" sz="2000" i="1" dirty="0" smtClean="0"/>
              <a:t>(v).</a:t>
            </a: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/>
              <a:t>v: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giorno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settimana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1 e </a:t>
            </a:r>
            <a:r>
              <a:rPr lang="en-US" sz="2000" dirty="0"/>
              <a:t>7.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 smtClean="0"/>
              <a:t>setData</a:t>
            </a:r>
            <a:r>
              <a:rPr lang="en-GB" sz="2000" b="1" dirty="0" smtClean="0"/>
              <a:t>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setData</a:t>
            </a:r>
            <a:r>
              <a:rPr lang="en-US" sz="2000" i="1" dirty="0" smtClean="0"/>
              <a:t>(v</a:t>
            </a:r>
            <a:r>
              <a:rPr lang="en-US" sz="2000" i="1" dirty="0"/>
              <a:t>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giorno</a:t>
            </a:r>
            <a:r>
              <a:rPr lang="en-US" sz="2000" dirty="0" smtClean="0"/>
              <a:t> del </a:t>
            </a:r>
            <a:r>
              <a:rPr lang="en-US" sz="2000" dirty="0" err="1" smtClean="0"/>
              <a:t>mese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1 e </a:t>
            </a:r>
            <a:r>
              <a:rPr lang="en-US" sz="2000" dirty="0"/>
              <a:t>31.</a:t>
            </a:r>
            <a:endParaRPr lang="en-US" sz="2000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/>
              <a:t>setMonth</a:t>
            </a:r>
            <a:r>
              <a:rPr lang="en-GB" sz="2000" b="1" dirty="0"/>
              <a:t> </a:t>
            </a:r>
            <a:r>
              <a:rPr lang="en-GB" sz="2000" b="1" dirty="0" smtClean="0"/>
              <a:t>()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setMonth</a:t>
            </a:r>
            <a:r>
              <a:rPr lang="en-US" sz="2000" i="1" dirty="0" smtClean="0"/>
              <a:t>(v</a:t>
            </a:r>
            <a:r>
              <a:rPr lang="en-US" sz="2000" i="1" dirty="0"/>
              <a:t>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mese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1 e </a:t>
            </a:r>
            <a:r>
              <a:rPr lang="en-US" sz="2000" dirty="0"/>
              <a:t>12.</a:t>
            </a:r>
            <a:endParaRPr lang="en-US" sz="20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funzione</a:t>
            </a:r>
            <a:r>
              <a:rPr lang="en-US" sz="2000" b="1" dirty="0" smtClean="0"/>
              <a:t> </a:t>
            </a:r>
            <a:r>
              <a:rPr lang="en-GB" sz="2000" b="1" dirty="0" err="1" smtClean="0"/>
              <a:t>setYear</a:t>
            </a:r>
            <a:r>
              <a:rPr lang="en-GB" sz="2000" b="1" dirty="0" smtClean="0"/>
              <a:t>()</a:t>
            </a:r>
            <a:r>
              <a:rPr lang="en-US" sz="2000" b="1" dirty="0" smtClean="0"/>
              <a:t> </a:t>
            </a:r>
            <a:r>
              <a:rPr lang="es-ES" sz="2000" b="1" dirty="0" smtClean="0"/>
              <a:t>:</a:t>
            </a:r>
            <a:endParaRPr lang="es-ES" sz="2000" b="1" dirty="0"/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Sintassi</a:t>
            </a:r>
            <a:r>
              <a:rPr lang="en-US" sz="2000" b="1" dirty="0" smtClean="0"/>
              <a:t>: </a:t>
            </a:r>
            <a:r>
              <a:rPr lang="en-US" sz="2000" i="1" dirty="0" err="1" smtClean="0"/>
              <a:t>setYear</a:t>
            </a:r>
            <a:r>
              <a:rPr lang="en-US" sz="2000" i="1" dirty="0" smtClean="0"/>
              <a:t>(v</a:t>
            </a:r>
            <a:r>
              <a:rPr lang="en-US" sz="2000" i="1" dirty="0"/>
              <a:t>).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</a:t>
            </a:r>
            <a:r>
              <a:rPr lang="en-US" sz="2000" dirty="0"/>
              <a:t>: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giorno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dell’anno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0 e </a:t>
            </a:r>
            <a:r>
              <a:rPr lang="en-US" sz="2000" dirty="0"/>
              <a:t>99.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- </a:t>
            </a:r>
            <a:r>
              <a:rPr lang="en-US" dirty="0" smtClean="0"/>
              <a:t>DEVICE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7062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47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/>
              <a:t>1: </a:t>
            </a:r>
            <a:r>
              <a:rPr lang="en-US" sz="2000" b="1" dirty="0" smtClean="0"/>
              <a:t>UNA VERSIONE DEL FIRMWARE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La </a:t>
            </a:r>
            <a:r>
              <a:rPr lang="en-US" sz="2000" dirty="0" err="1" smtClean="0"/>
              <a:t>versione</a:t>
            </a:r>
            <a:r>
              <a:rPr lang="en-US" sz="2000" dirty="0" smtClean="0"/>
              <a:t> del firmware </a:t>
            </a:r>
            <a:r>
              <a:rPr lang="en-US" sz="2000" dirty="0" err="1" smtClean="0"/>
              <a:t>che</a:t>
            </a:r>
            <a:r>
              <a:rPr lang="en-US" sz="2000" dirty="0" smtClean="0"/>
              <a:t> </a:t>
            </a:r>
            <a:r>
              <a:rPr lang="en-US" sz="2000" dirty="0" err="1" smtClean="0"/>
              <a:t>controlla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telemetro</a:t>
            </a:r>
            <a:r>
              <a:rPr lang="en-US" sz="2000" dirty="0" smtClean="0"/>
              <a:t> </a:t>
            </a:r>
            <a:r>
              <a:rPr lang="en-US" sz="2000" dirty="0" err="1" smtClean="0"/>
              <a:t>ultrasonico</a:t>
            </a:r>
            <a:r>
              <a:rPr lang="en-US" sz="2000" dirty="0" smtClean="0"/>
              <a:t> SRF02 è </a:t>
            </a:r>
            <a:r>
              <a:rPr lang="en-US" sz="2000" dirty="0" err="1" smtClean="0"/>
              <a:t>visualizzata</a:t>
            </a:r>
            <a:r>
              <a:rPr lang="en-US" sz="2000" dirty="0" smtClean="0"/>
              <a:t> </a:t>
            </a:r>
            <a:r>
              <a:rPr lang="en-US" sz="2000" dirty="0" err="1" smtClean="0"/>
              <a:t>sull’LCD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37</a:t>
            </a:fld>
            <a:endParaRPr lang="el-GR" sz="1000" dirty="0"/>
          </a:p>
        </p:txBody>
      </p:sp>
      <p:pic>
        <p:nvPicPr>
          <p:cNvPr id="9" name="Imagen 8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" y="1912488"/>
            <a:ext cx="6387353" cy="45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1</a:t>
            </a:r>
            <a:r>
              <a:rPr lang="en-US" sz="2000" b="1" dirty="0"/>
              <a:t>: </a:t>
            </a:r>
            <a:r>
              <a:rPr lang="en-US" sz="2000" b="1" dirty="0" smtClean="0"/>
              <a:t>UNA VERSIONE DEL FIRMWARE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Gli</a:t>
            </a:r>
            <a:r>
              <a:rPr lang="en-US" sz="2000" dirty="0" smtClean="0"/>
              <a:t> input </a:t>
            </a:r>
            <a:r>
              <a:rPr lang="en-US" sz="2000" dirty="0" err="1" smtClean="0"/>
              <a:t>analogici</a:t>
            </a:r>
            <a:r>
              <a:rPr lang="en-US" sz="2000" dirty="0" smtClean="0"/>
              <a:t> A5 e </a:t>
            </a:r>
            <a:r>
              <a:rPr lang="en-US" sz="2000" dirty="0"/>
              <a:t>A4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comportano</a:t>
            </a:r>
            <a:r>
              <a:rPr lang="en-US" sz="2000" dirty="0" smtClean="0"/>
              <a:t> come </a:t>
            </a:r>
            <a:r>
              <a:rPr lang="en-US" sz="2000" dirty="0" err="1" smtClean="0"/>
              <a:t>segnali</a:t>
            </a:r>
            <a:r>
              <a:rPr lang="en-US" sz="2000" dirty="0" smtClean="0"/>
              <a:t> </a:t>
            </a:r>
            <a:r>
              <a:rPr lang="en-US" sz="2000" dirty="0" err="1" smtClean="0"/>
              <a:t>rispettivamente</a:t>
            </a:r>
            <a:r>
              <a:rPr lang="en-US" sz="2000" dirty="0" smtClean="0"/>
              <a:t> SCL e </a:t>
            </a:r>
            <a:r>
              <a:rPr lang="en-US" sz="2000" dirty="0"/>
              <a:t>SCD </a:t>
            </a:r>
            <a:r>
              <a:rPr lang="en-US" sz="2000" dirty="0" err="1" smtClean="0"/>
              <a:t>su</a:t>
            </a:r>
            <a:r>
              <a:rPr lang="en-US" sz="2000" dirty="0" smtClean="0"/>
              <a:t> Arduino </a:t>
            </a:r>
            <a:r>
              <a:rPr lang="en-US" sz="2000" dirty="0"/>
              <a:t>UNO I2C bus</a:t>
            </a:r>
            <a:r>
              <a:rPr lang="en-US" sz="2000" dirty="0" smtClean="0"/>
              <a:t>.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connessi</a:t>
            </a:r>
            <a:r>
              <a:rPr lang="en-US" sz="2000" dirty="0" smtClean="0"/>
              <a:t> </a:t>
            </a:r>
            <a:r>
              <a:rPr lang="en-US" sz="2000" dirty="0" err="1" smtClean="0"/>
              <a:t>ai</a:t>
            </a:r>
            <a:r>
              <a:rPr lang="en-US" sz="2000" dirty="0" smtClean="0"/>
              <a:t> </a:t>
            </a:r>
            <a:r>
              <a:rPr lang="en-US" sz="2000" dirty="0" err="1" smtClean="0"/>
              <a:t>resistori</a:t>
            </a:r>
            <a:r>
              <a:rPr lang="en-US" sz="2000" dirty="0" smtClean="0"/>
              <a:t> pull-up R3 e </a:t>
            </a:r>
            <a:r>
              <a:rPr lang="en-US" sz="2000" dirty="0"/>
              <a:t>R4 </a:t>
            </a:r>
            <a:r>
              <a:rPr lang="en-US" sz="2000" dirty="0" smtClean="0"/>
              <a:t>e </a:t>
            </a:r>
            <a:r>
              <a:rPr lang="en-US" sz="2000" dirty="0" err="1" smtClean="0"/>
              <a:t>ai</a:t>
            </a:r>
            <a:r>
              <a:rPr lang="en-US" sz="2000" dirty="0" smtClean="0"/>
              <a:t> pin SCL e </a:t>
            </a:r>
            <a:r>
              <a:rPr lang="en-US" sz="2000" dirty="0"/>
              <a:t>SDA </a:t>
            </a:r>
            <a:r>
              <a:rPr lang="en-US" sz="2000" dirty="0" err="1" smtClean="0"/>
              <a:t>sul</a:t>
            </a:r>
            <a:r>
              <a:rPr lang="en-US" sz="2000" dirty="0" smtClean="0"/>
              <a:t> </a:t>
            </a:r>
            <a:r>
              <a:rPr lang="en-US" sz="2000" dirty="0" err="1" smtClean="0"/>
              <a:t>telemetro</a:t>
            </a:r>
            <a:r>
              <a:rPr lang="en-US" sz="2000" dirty="0" smtClean="0"/>
              <a:t> </a:t>
            </a:r>
            <a:r>
              <a:rPr lang="en-US" sz="2000" dirty="0" err="1" smtClean="0"/>
              <a:t>ultrasonico</a:t>
            </a:r>
            <a:r>
              <a:rPr lang="en-US" sz="2000" dirty="0" smtClean="0"/>
              <a:t> SRF02</a:t>
            </a:r>
            <a:endParaRPr lang="en-US" sz="2000" b="1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38</a:t>
            </a:fld>
            <a:endParaRPr lang="el-GR" sz="1000" dirty="0"/>
          </a:p>
        </p:txBody>
      </p:sp>
      <p:pic>
        <p:nvPicPr>
          <p:cNvPr id="10" name="Imagen 8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98" y="2743158"/>
            <a:ext cx="2795868" cy="3613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6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843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/>
              <a:t>2: </a:t>
            </a:r>
            <a:r>
              <a:rPr lang="en-US" sz="2000" b="1" dirty="0" smtClean="0"/>
              <a:t>DISTANZA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Lo </a:t>
            </a:r>
            <a:r>
              <a:rPr lang="en-GB" sz="2000" dirty="0" err="1" smtClean="0"/>
              <a:t>schermo</a:t>
            </a:r>
            <a:r>
              <a:rPr lang="en-GB" sz="2000" dirty="0" smtClean="0"/>
              <a:t> </a:t>
            </a:r>
            <a:r>
              <a:rPr lang="en-GB" sz="2000" dirty="0" err="1" smtClean="0"/>
              <a:t>mostrerà</a:t>
            </a:r>
            <a:r>
              <a:rPr lang="en-GB" sz="2000" dirty="0" smtClean="0"/>
              <a:t> la </a:t>
            </a:r>
            <a:r>
              <a:rPr lang="en-GB" sz="2000" dirty="0" err="1" smtClean="0"/>
              <a:t>distanza</a:t>
            </a:r>
            <a:r>
              <a:rPr lang="en-GB" sz="2000" dirty="0" smtClean="0"/>
              <a:t> in </a:t>
            </a:r>
            <a:r>
              <a:rPr lang="en-GB" sz="2000" dirty="0" err="1" smtClean="0"/>
              <a:t>centimetri</a:t>
            </a:r>
            <a:r>
              <a:rPr lang="en-GB" sz="2000" dirty="0" smtClean="0"/>
              <a:t> </a:t>
            </a:r>
            <a:r>
              <a:rPr lang="en-GB" sz="2000" dirty="0" err="1" smtClean="0"/>
              <a:t>tra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telemetro</a:t>
            </a:r>
            <a:r>
              <a:rPr lang="en-GB" sz="2000" dirty="0" smtClean="0"/>
              <a:t> e un </a:t>
            </a:r>
            <a:r>
              <a:rPr lang="en-GB" sz="2000" dirty="0" err="1" smtClean="0"/>
              <a:t>oggetto</a:t>
            </a:r>
            <a:r>
              <a:rPr lang="en-GB" sz="2000" dirty="0" smtClean="0"/>
              <a:t>.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Step 1: </a:t>
            </a:r>
            <a:r>
              <a:rPr lang="en-US" sz="2000" dirty="0" smtClean="0"/>
              <a:t>La </a:t>
            </a:r>
            <a:r>
              <a:rPr lang="en-US" sz="2000" dirty="0" err="1" smtClean="0"/>
              <a:t>comunicazione</a:t>
            </a:r>
            <a:r>
              <a:rPr lang="en-US" sz="2000" dirty="0" smtClean="0"/>
              <a:t> con lo slave SRF02 è </a:t>
            </a:r>
            <a:r>
              <a:rPr lang="en-US" sz="2000" dirty="0" err="1" smtClean="0"/>
              <a:t>abilitata</a:t>
            </a:r>
            <a:r>
              <a:rPr lang="en-US" sz="2000" dirty="0" smtClean="0"/>
              <a:t> </a:t>
            </a:r>
            <a:r>
              <a:rPr lang="en-US" sz="2000" dirty="0" err="1" smtClean="0"/>
              <a:t>selezionando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di commando No. 0 e </a:t>
            </a:r>
            <a:r>
              <a:rPr lang="en-US" sz="2000" dirty="0" err="1" smtClean="0"/>
              <a:t>scrivendo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valore</a:t>
            </a:r>
            <a:r>
              <a:rPr lang="en-US" sz="2000" dirty="0" smtClean="0"/>
              <a:t> 81. </a:t>
            </a:r>
            <a:r>
              <a:rPr lang="en-US" sz="2000" dirty="0" err="1"/>
              <a:t>Q</a:t>
            </a:r>
            <a:r>
              <a:rPr lang="en-US" sz="2000" dirty="0" err="1" smtClean="0"/>
              <a:t>uesto</a:t>
            </a:r>
            <a:r>
              <a:rPr lang="en-US" sz="2000" dirty="0" smtClean="0"/>
              <a:t> commando </a:t>
            </a:r>
            <a:r>
              <a:rPr lang="en-US" sz="2000" dirty="0" err="1" smtClean="0"/>
              <a:t>inizia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nuova</a:t>
            </a:r>
            <a:r>
              <a:rPr lang="en-US" sz="2000" dirty="0" smtClean="0"/>
              <a:t> </a:t>
            </a:r>
            <a:r>
              <a:rPr lang="en-US" sz="2000" dirty="0" err="1" smtClean="0"/>
              <a:t>misurazione</a:t>
            </a:r>
            <a:r>
              <a:rPr lang="en-US" sz="2000" dirty="0" smtClean="0"/>
              <a:t> 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distanza</a:t>
            </a:r>
            <a:r>
              <a:rPr lang="en-US" sz="2000" dirty="0" smtClean="0"/>
              <a:t> in </a:t>
            </a:r>
            <a:r>
              <a:rPr lang="en-US" sz="2000" dirty="0" err="1" smtClean="0"/>
              <a:t>centimetri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Step </a:t>
            </a:r>
            <a:r>
              <a:rPr lang="en-US" sz="2000" i="1" dirty="0" smtClean="0"/>
              <a:t>2: </a:t>
            </a:r>
            <a:r>
              <a:rPr lang="en-US" sz="2000" dirty="0" smtClean="0"/>
              <a:t>Il </a:t>
            </a:r>
            <a:r>
              <a:rPr lang="en-US" sz="2000" dirty="0" err="1" smtClean="0"/>
              <a:t>ciclo</a:t>
            </a:r>
            <a:r>
              <a:rPr lang="en-US" sz="2000" dirty="0" smtClean="0"/>
              <a:t> di </a:t>
            </a:r>
            <a:r>
              <a:rPr lang="en-US" sz="2000" dirty="0" err="1" smtClean="0"/>
              <a:t>attesa</a:t>
            </a:r>
            <a:r>
              <a:rPr lang="en-US" sz="2000" dirty="0" smtClean="0"/>
              <a:t>. Il SRF02 </a:t>
            </a:r>
            <a:r>
              <a:rPr lang="en-US" sz="2000" dirty="0" err="1" smtClean="0"/>
              <a:t>richiede</a:t>
            </a:r>
            <a:r>
              <a:rPr lang="en-US" sz="2000" dirty="0" smtClean="0"/>
              <a:t> un </a:t>
            </a:r>
            <a:r>
              <a:rPr lang="en-US" sz="2000" dirty="0" err="1" smtClean="0"/>
              <a:t>minimo</a:t>
            </a:r>
            <a:r>
              <a:rPr lang="en-US" sz="2000" dirty="0" smtClean="0"/>
              <a:t> di 65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  <a:r>
              <a:rPr lang="en-US" sz="2000" dirty="0" smtClean="0"/>
              <a:t>per </a:t>
            </a:r>
            <a:r>
              <a:rPr lang="en-US" sz="2000" dirty="0" err="1" smtClean="0"/>
              <a:t>completare</a:t>
            </a:r>
            <a:r>
              <a:rPr lang="en-US" sz="2000" dirty="0" smtClean="0"/>
              <a:t> la </a:t>
            </a:r>
            <a:r>
              <a:rPr lang="en-US" sz="2000" dirty="0" err="1" smtClean="0"/>
              <a:t>misurazione</a:t>
            </a:r>
            <a:r>
              <a:rPr lang="en-US" sz="2000" dirty="0" smtClean="0"/>
              <a:t>.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/>
              <a:t>Step </a:t>
            </a:r>
            <a:r>
              <a:rPr lang="en-US" sz="2000" i="1" dirty="0" smtClean="0"/>
              <a:t>3: </a:t>
            </a:r>
            <a:r>
              <a:rPr lang="en-US" sz="2000" dirty="0" err="1"/>
              <a:t>S</a:t>
            </a:r>
            <a:r>
              <a:rPr lang="en-US" sz="2000" dirty="0" err="1" smtClean="0"/>
              <a:t>eleziona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primo </a:t>
            </a:r>
            <a:r>
              <a:rPr lang="en-US" sz="2000" dirty="0" err="1" smtClean="0"/>
              <a:t>regsitro</a:t>
            </a:r>
            <a:r>
              <a:rPr lang="en-US" sz="2000" dirty="0" smtClean="0"/>
              <a:t> e </a:t>
            </a:r>
            <a:r>
              <a:rPr lang="en-US" sz="2000" dirty="0" err="1" smtClean="0"/>
              <a:t>salva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risultato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misurazione</a:t>
            </a:r>
            <a:r>
              <a:rPr lang="en-US" sz="2000" dirty="0" smtClean="0"/>
              <a:t>. Il byte </a:t>
            </a:r>
            <a:r>
              <a:rPr lang="en-US" sz="2000" dirty="0" err="1" smtClean="0"/>
              <a:t>più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significativo</a:t>
            </a:r>
            <a:r>
              <a:rPr lang="en-US" sz="2000" dirty="0" smtClean="0"/>
              <a:t> è </a:t>
            </a:r>
            <a:r>
              <a:rPr lang="en-US" sz="2000" dirty="0" err="1" smtClean="0"/>
              <a:t>collocato</a:t>
            </a:r>
            <a:r>
              <a:rPr lang="en-US" sz="2000" dirty="0" smtClean="0"/>
              <a:t>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No. 0 e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meno</a:t>
            </a:r>
            <a:r>
              <a:rPr lang="en-US" sz="2000" dirty="0" smtClean="0"/>
              <a:t> </a:t>
            </a:r>
            <a:r>
              <a:rPr lang="en-US" sz="2000" dirty="0" err="1" smtClean="0"/>
              <a:t>significativo</a:t>
            </a:r>
            <a:r>
              <a:rPr lang="en-US" sz="2000" dirty="0" smtClean="0"/>
              <a:t> è </a:t>
            </a:r>
            <a:r>
              <a:rPr lang="en-US" sz="2000" dirty="0" err="1" smtClean="0"/>
              <a:t>nel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No. 3.</a:t>
            </a:r>
            <a:endParaRPr lang="en-US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39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3247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1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Sviluppato</a:t>
            </a:r>
            <a:r>
              <a:rPr lang="en-US" sz="2000" dirty="0" smtClean="0">
                <a:latin typeface="+mn-lt"/>
              </a:rPr>
              <a:t> da Philips </a:t>
            </a:r>
            <a:r>
              <a:rPr lang="en-US" sz="2000" dirty="0" err="1" smtClean="0">
                <a:latin typeface="+mn-lt"/>
              </a:rPr>
              <a:t>negli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anni</a:t>
            </a:r>
            <a:r>
              <a:rPr lang="en-US" sz="2000" dirty="0" smtClean="0">
                <a:latin typeface="+mn-lt"/>
              </a:rPr>
              <a:t> ’90 per </a:t>
            </a:r>
            <a:r>
              <a:rPr lang="en-US" sz="2000" dirty="0" err="1" smtClean="0">
                <a:latin typeface="+mn-lt"/>
              </a:rPr>
              <a:t>connettere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circuiti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integrati</a:t>
            </a:r>
            <a:r>
              <a:rPr lang="en-US" sz="2000" dirty="0" smtClean="0">
                <a:latin typeface="+mn-lt"/>
              </a:rPr>
              <a:t> in </a:t>
            </a:r>
            <a:r>
              <a:rPr lang="en-US" sz="2000" dirty="0" err="1" smtClean="0">
                <a:latin typeface="+mn-lt"/>
              </a:rPr>
              <a:t>singoli</a:t>
            </a:r>
            <a:r>
              <a:rPr lang="en-US" sz="2000" dirty="0" smtClean="0">
                <a:latin typeface="+mn-lt"/>
              </a:rPr>
              <a:t> device o </a:t>
            </a:r>
            <a:r>
              <a:rPr lang="en-US" sz="2000" dirty="0" err="1" smtClean="0">
                <a:latin typeface="+mn-lt"/>
              </a:rPr>
              <a:t>apparecchi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domestici</a:t>
            </a:r>
            <a:r>
              <a:rPr lang="en-US" sz="2000" dirty="0" smtClean="0">
                <a:latin typeface="+mn-lt"/>
              </a:rPr>
              <a:t> 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GB" sz="2000" dirty="0" err="1" smtClean="0"/>
              <a:t>Oggi</a:t>
            </a:r>
            <a:r>
              <a:rPr lang="en-GB" sz="2000" dirty="0" smtClean="0"/>
              <a:t> è </a:t>
            </a:r>
            <a:r>
              <a:rPr lang="en-GB" sz="2000" dirty="0" err="1" smtClean="0"/>
              <a:t>universale</a:t>
            </a:r>
            <a:r>
              <a:rPr lang="en-GB" sz="2000" dirty="0" smtClean="0"/>
              <a:t>!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GB" sz="2000" i="1" dirty="0" err="1" smtClean="0">
                <a:latin typeface="+mn-lt"/>
              </a:rPr>
              <a:t>Maggiori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informazioni</a:t>
            </a:r>
            <a:r>
              <a:rPr lang="en-GB" sz="2000" i="1" dirty="0" smtClean="0">
                <a:latin typeface="+mn-lt"/>
              </a:rPr>
              <a:t>: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GB" sz="2000" i="1" dirty="0">
                <a:latin typeface="+mn-lt"/>
              </a:rPr>
              <a:t>	</a:t>
            </a:r>
            <a:r>
              <a:rPr lang="en-US" sz="2000" i="1" dirty="0" smtClean="0">
                <a:latin typeface="+mn-lt"/>
              </a:rPr>
              <a:t>http</a:t>
            </a:r>
            <a:r>
              <a:rPr lang="en-US" sz="2000" i="1" dirty="0">
                <a:latin typeface="+mn-lt"/>
              </a:rPr>
              <a:t>://www.nxp.com/products/interface_and_connectivity/i2c/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Protocollo</a:t>
            </a:r>
            <a:r>
              <a:rPr lang="en-US" dirty="0" smtClean="0"/>
              <a:t>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956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3</a:t>
            </a:r>
            <a:r>
              <a:rPr lang="en-US" sz="2000" b="1" dirty="0"/>
              <a:t>: </a:t>
            </a:r>
            <a:r>
              <a:rPr lang="en-US" sz="2000" b="1" dirty="0" smtClean="0"/>
              <a:t>PIU’ DISTANZE</a:t>
            </a:r>
            <a:endParaRPr lang="en-US" sz="2000" b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 smtClean="0"/>
              <a:t>Il </a:t>
            </a:r>
            <a:r>
              <a:rPr lang="en-US" sz="2000" dirty="0" smtClean="0"/>
              <a:t>SRF02 </a:t>
            </a:r>
            <a:r>
              <a:rPr lang="en-US" sz="2000" dirty="0" err="1" smtClean="0"/>
              <a:t>fornirà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risultati</a:t>
            </a:r>
            <a:r>
              <a:rPr lang="en-US" sz="2000" dirty="0" smtClean="0"/>
              <a:t> in </a:t>
            </a:r>
            <a:r>
              <a:rPr lang="en-US" sz="2000" dirty="0" err="1" smtClean="0"/>
              <a:t>centimetri</a:t>
            </a:r>
            <a:r>
              <a:rPr lang="en-US" sz="2000" dirty="0" smtClean="0"/>
              <a:t>, </a:t>
            </a:r>
            <a:r>
              <a:rPr lang="en-US" sz="2000" dirty="0" err="1" smtClean="0"/>
              <a:t>pollici</a:t>
            </a:r>
            <a:r>
              <a:rPr lang="en-US" sz="2000" dirty="0" smtClean="0"/>
              <a:t> e </a:t>
            </a:r>
            <a:r>
              <a:rPr lang="en-US" sz="2000" dirty="0" err="1" smtClean="0"/>
              <a:t>microsecondi</a:t>
            </a:r>
            <a:r>
              <a:rPr lang="en-US" sz="2000" dirty="0" smtClean="0"/>
              <a:t>. L</a:t>
            </a:r>
            <a:r>
              <a:rPr lang="en-US" sz="2000" dirty="0" smtClean="0"/>
              <a:t>i </a:t>
            </a:r>
            <a:r>
              <a:rPr lang="en-US" sz="2000" dirty="0" err="1" smtClean="0"/>
              <a:t>visualizzerà</a:t>
            </a:r>
            <a:r>
              <a:rPr lang="en-US" sz="2000" dirty="0" smtClean="0"/>
              <a:t> </a:t>
            </a:r>
            <a:r>
              <a:rPr lang="en-US" sz="2000" dirty="0" err="1" smtClean="0"/>
              <a:t>sullo</a:t>
            </a:r>
            <a:r>
              <a:rPr lang="en-US" sz="2000" dirty="0" smtClean="0"/>
              <a:t> </a:t>
            </a:r>
            <a:r>
              <a:rPr lang="en-US" sz="2000" dirty="0" err="1" smtClean="0"/>
              <a:t>schermo</a:t>
            </a:r>
            <a:r>
              <a:rPr lang="en-US" sz="2000" dirty="0" smtClean="0"/>
              <a:t> LCD</a:t>
            </a:r>
            <a:r>
              <a:rPr lang="en-GB" sz="2000" dirty="0" smtClean="0"/>
              <a:t>.</a:t>
            </a:r>
            <a:r>
              <a:rPr lang="en-US" sz="2000" b="1" dirty="0" smtClean="0"/>
              <a:t> </a:t>
            </a:r>
            <a:endParaRPr lang="en-US" sz="2000" b="1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/>
              <a:t>medir</a:t>
            </a:r>
            <a:r>
              <a:rPr lang="en-US" sz="2000" i="1" dirty="0" smtClean="0"/>
              <a:t>(cm</a:t>
            </a:r>
            <a:r>
              <a:rPr lang="en-US" sz="2000" i="1" dirty="0"/>
              <a:t>): </a:t>
            </a:r>
            <a:r>
              <a:rPr lang="en-US" sz="2000" dirty="0" err="1" smtClean="0"/>
              <a:t>esegue</a:t>
            </a:r>
            <a:r>
              <a:rPr lang="en-US" sz="2000" dirty="0" smtClean="0"/>
              <a:t> la </a:t>
            </a:r>
            <a:r>
              <a:rPr lang="en-US" sz="2000" dirty="0" err="1" smtClean="0"/>
              <a:t>misurazione</a:t>
            </a:r>
            <a:r>
              <a:rPr lang="en-US" sz="2000" dirty="0" smtClean="0"/>
              <a:t> in </a:t>
            </a:r>
            <a:r>
              <a:rPr lang="en-US" sz="2000" dirty="0" err="1" smtClean="0"/>
              <a:t>centimetri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/>
              <a:t>medir</a:t>
            </a:r>
            <a:r>
              <a:rPr lang="en-US" sz="2000" i="1" dirty="0" smtClean="0"/>
              <a:t>(in</a:t>
            </a:r>
            <a:r>
              <a:rPr lang="en-US" sz="2000" i="1" dirty="0"/>
              <a:t>): </a:t>
            </a:r>
            <a:r>
              <a:rPr lang="en-US" sz="2000" dirty="0" err="1"/>
              <a:t>esegue</a:t>
            </a:r>
            <a:r>
              <a:rPr lang="en-US" sz="2000" dirty="0"/>
              <a:t> la </a:t>
            </a:r>
            <a:r>
              <a:rPr lang="en-US" sz="2000" dirty="0" err="1"/>
              <a:t>misurazione</a:t>
            </a:r>
            <a:r>
              <a:rPr lang="en-US" sz="2000" dirty="0"/>
              <a:t> in </a:t>
            </a:r>
            <a:r>
              <a:rPr lang="en-US" sz="2000" dirty="0" err="1" smtClean="0"/>
              <a:t>pollici</a:t>
            </a:r>
            <a:r>
              <a:rPr lang="en-US" sz="2000" dirty="0" smtClean="0"/>
              <a:t>.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/>
              <a:t>medir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uS</a:t>
            </a:r>
            <a:r>
              <a:rPr lang="en-US" sz="2000" i="1" dirty="0"/>
              <a:t>): </a:t>
            </a:r>
            <a:r>
              <a:rPr lang="en-US" sz="2000" dirty="0" err="1"/>
              <a:t>esegue</a:t>
            </a:r>
            <a:r>
              <a:rPr lang="en-US" sz="2000" dirty="0"/>
              <a:t> la </a:t>
            </a:r>
            <a:r>
              <a:rPr lang="en-US" sz="2000" dirty="0" err="1"/>
              <a:t>misurazione</a:t>
            </a:r>
            <a:r>
              <a:rPr lang="en-US" sz="2000" dirty="0"/>
              <a:t> in </a:t>
            </a:r>
            <a:r>
              <a:rPr lang="en-US" sz="2000" dirty="0" err="1" smtClean="0"/>
              <a:t>microsecondi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 smtClean="0"/>
              <a:t>Un’occhiata</a:t>
            </a:r>
            <a:r>
              <a:rPr lang="en-US" sz="2000" dirty="0" smtClean="0"/>
              <a:t> da </a:t>
            </a:r>
            <a:r>
              <a:rPr lang="en-US" sz="2000" dirty="0" err="1" smtClean="0"/>
              <a:t>vicino</a:t>
            </a:r>
            <a:r>
              <a:rPr lang="en-US" sz="2000" dirty="0" smtClean="0"/>
              <a:t> a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estratto</a:t>
            </a:r>
            <a:r>
              <a:rPr lang="en-US" sz="2000" dirty="0" smtClean="0"/>
              <a:t> da un </a:t>
            </a:r>
            <a:r>
              <a:rPr lang="en-US" sz="2000" dirty="0" err="1" smtClean="0"/>
              <a:t>programma</a:t>
            </a:r>
            <a:r>
              <a:rPr lang="en-US" sz="2000" dirty="0" smtClean="0"/>
              <a:t>: </a:t>
            </a:r>
            <a:r>
              <a:rPr lang="en-US" sz="2000" dirty="0" smtClean="0"/>
              <a:t>	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</a:t>
            </a:r>
            <a:r>
              <a:rPr lang="en-US" sz="2000" dirty="0" smtClean="0"/>
              <a:t>measure(in</a:t>
            </a:r>
            <a:r>
              <a:rPr lang="en-US" sz="2000" dirty="0"/>
              <a:t>);   				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/>
              <a:t>	</a:t>
            </a:r>
            <a:r>
              <a:rPr lang="en-US" sz="2000" dirty="0" err="1" smtClean="0"/>
              <a:t>lcd.setCursor</a:t>
            </a:r>
            <a:r>
              <a:rPr lang="en-US" sz="2000" dirty="0" smtClean="0"/>
              <a:t>(13,0</a:t>
            </a:r>
            <a:r>
              <a:rPr lang="en-US" sz="2000" dirty="0"/>
              <a:t>);    </a:t>
            </a:r>
            <a:endParaRPr lang="en-US" sz="2000" dirty="0" smtClean="0"/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</a:t>
            </a:r>
            <a:r>
              <a:rPr lang="en-US" sz="2000" dirty="0" smtClean="0"/>
              <a:t>n=</a:t>
            </a:r>
            <a:r>
              <a:rPr lang="en-US" sz="2000" dirty="0" err="1" smtClean="0"/>
              <a:t>lcd.print</a:t>
            </a:r>
            <a:r>
              <a:rPr lang="en-US" sz="2000" dirty="0" smtClean="0"/>
              <a:t>(distance</a:t>
            </a:r>
            <a:r>
              <a:rPr lang="en-US" sz="2000" dirty="0"/>
              <a:t>); </a:t>
            </a:r>
            <a:endParaRPr lang="en-US" sz="2000" dirty="0" smtClean="0"/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/>
              <a:t>	</a:t>
            </a:r>
            <a:r>
              <a:rPr lang="en-US" sz="2000" dirty="0" smtClean="0"/>
              <a:t>for(n</a:t>
            </a:r>
            <a:r>
              <a:rPr lang="en-US" sz="2000" dirty="0"/>
              <a:t>; n&lt;3; n++)       </a:t>
            </a:r>
          </a:p>
          <a:p>
            <a:pPr lvl="3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/>
              <a:t>	</a:t>
            </a:r>
            <a:r>
              <a:rPr lang="en-US" sz="2000" dirty="0" err="1" smtClean="0"/>
              <a:t>lcd.print</a:t>
            </a:r>
            <a:r>
              <a:rPr lang="en-US" sz="2000" dirty="0"/>
              <a:t>(" </a:t>
            </a:r>
            <a:r>
              <a:rPr lang="en-US" sz="2000" dirty="0" smtClean="0"/>
              <a:t>"); </a:t>
            </a:r>
            <a:r>
              <a:rPr lang="en-US" sz="2000" dirty="0"/>
              <a:t>	</a:t>
            </a:r>
            <a:r>
              <a:rPr lang="en-US" sz="2000" dirty="0" smtClean="0"/>
              <a:t>//Complete with blank space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</a:t>
            </a:r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40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262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/>
              <a:t>4: </a:t>
            </a:r>
            <a:r>
              <a:rPr lang="en-US" sz="2000" b="1" dirty="0" smtClean="0"/>
              <a:t>SISTEMA ANTICOLLISIONE</a:t>
            </a:r>
            <a:endParaRPr lang="en-US" sz="2000" b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Individua</a:t>
            </a:r>
            <a:r>
              <a:rPr lang="en-US" sz="2000" dirty="0" smtClean="0"/>
              <a:t> la </a:t>
            </a:r>
            <a:r>
              <a:rPr lang="en-US" sz="2000" dirty="0" err="1" smtClean="0"/>
              <a:t>distanza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telemetro</a:t>
            </a:r>
            <a:r>
              <a:rPr lang="en-US" sz="2000" dirty="0" smtClean="0"/>
              <a:t> a </a:t>
            </a:r>
            <a:r>
              <a:rPr lang="en-US" sz="2000" dirty="0" err="1" smtClean="0"/>
              <a:t>ultrasuoni</a:t>
            </a:r>
            <a:r>
              <a:rPr lang="en-US" sz="2000" dirty="0" smtClean="0"/>
              <a:t> SRF02 e un </a:t>
            </a:r>
            <a:r>
              <a:rPr lang="en-US" sz="2000" dirty="0" err="1" smtClean="0"/>
              <a:t>oggetto</a:t>
            </a:r>
            <a:r>
              <a:rPr lang="en-US" sz="2000" dirty="0" smtClean="0"/>
              <a:t> o </a:t>
            </a:r>
            <a:r>
              <a:rPr lang="en-US" sz="2000" dirty="0" err="1" smtClean="0"/>
              <a:t>ostacolo</a:t>
            </a:r>
            <a:r>
              <a:rPr lang="en-US" sz="2000" dirty="0" smtClean="0"/>
              <a:t>. </a:t>
            </a:r>
            <a:r>
              <a:rPr lang="en-US" sz="2000" dirty="0" err="1" smtClean="0"/>
              <a:t>Quando</a:t>
            </a:r>
            <a:r>
              <a:rPr lang="en-US" sz="2000" dirty="0" smtClean="0"/>
              <a:t>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oggetto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avvicina</a:t>
            </a:r>
            <a:r>
              <a:rPr lang="en-US" sz="2000" dirty="0" smtClean="0"/>
              <a:t> al SRF02 e </a:t>
            </a:r>
            <a:r>
              <a:rPr lang="en-US" sz="2000" dirty="0" err="1" smtClean="0"/>
              <a:t>supera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certa</a:t>
            </a:r>
            <a:r>
              <a:rPr lang="en-US" sz="2000" dirty="0" smtClean="0"/>
              <a:t> </a:t>
            </a:r>
            <a:r>
              <a:rPr lang="en-US" sz="2000" dirty="0" err="1" smtClean="0"/>
              <a:t>distanza</a:t>
            </a:r>
            <a:r>
              <a:rPr lang="en-US" sz="2000" dirty="0" smtClean="0"/>
              <a:t> minima 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cicalino</a:t>
            </a:r>
            <a:r>
              <a:rPr lang="en-US" sz="2000" dirty="0" smtClean="0"/>
              <a:t> </a:t>
            </a:r>
            <a:r>
              <a:rPr lang="en-US" sz="2000" dirty="0" err="1" smtClean="0"/>
              <a:t>piezo-elettrico</a:t>
            </a:r>
            <a:r>
              <a:rPr lang="en-US" sz="2000" dirty="0" smtClean="0"/>
              <a:t> </a:t>
            </a:r>
            <a:r>
              <a:rPr lang="en-US" sz="2000" dirty="0" err="1" smtClean="0"/>
              <a:t>connesso</a:t>
            </a:r>
            <a:r>
              <a:rPr lang="en-US" sz="2000" dirty="0" smtClean="0"/>
              <a:t> al pin di output D13 </a:t>
            </a:r>
            <a:r>
              <a:rPr lang="en-US" sz="2000" dirty="0" err="1" smtClean="0"/>
              <a:t>comincia</a:t>
            </a:r>
            <a:r>
              <a:rPr lang="en-US" sz="2000" dirty="0" smtClean="0"/>
              <a:t> ad </a:t>
            </a:r>
            <a:r>
              <a:rPr lang="en-US" sz="2000" dirty="0" err="1" smtClean="0"/>
              <a:t>emettere</a:t>
            </a:r>
            <a:r>
              <a:rPr lang="en-US" sz="2000" dirty="0" smtClean="0"/>
              <a:t> un </a:t>
            </a:r>
            <a:r>
              <a:rPr lang="en-US" sz="2000" dirty="0" err="1" smtClean="0"/>
              <a:t>segnale</a:t>
            </a:r>
            <a:r>
              <a:rPr lang="en-US" sz="2000" dirty="0" smtClean="0"/>
              <a:t> di </a:t>
            </a:r>
            <a:r>
              <a:rPr lang="en-US" sz="2000" dirty="0" err="1" smtClean="0"/>
              <a:t>avvertimento</a:t>
            </a:r>
            <a:r>
              <a:rPr lang="en-US" sz="2000" dirty="0" smtClean="0"/>
              <a:t> a diverse </a:t>
            </a:r>
            <a:r>
              <a:rPr lang="en-US" sz="2000" dirty="0" err="1" smtClean="0"/>
              <a:t>frequenze</a:t>
            </a:r>
            <a:r>
              <a:rPr lang="en-GB" sz="2000" dirty="0" smtClean="0"/>
              <a:t>.</a:t>
            </a:r>
            <a:r>
              <a:rPr lang="en-US" sz="2000" b="1" dirty="0" smtClean="0"/>
              <a:t> </a:t>
            </a:r>
            <a:endParaRPr lang="en-US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5</a:t>
            </a:r>
            <a:r>
              <a:rPr lang="en-US" sz="2000" b="1" dirty="0"/>
              <a:t>: </a:t>
            </a:r>
            <a:r>
              <a:rPr lang="en-US" sz="2000" b="1" dirty="0" smtClean="0"/>
              <a:t>RILEVATORE DI VELOCITA’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L’esercizio</a:t>
            </a:r>
            <a:r>
              <a:rPr lang="en-US" sz="2000" dirty="0" smtClean="0"/>
              <a:t> è </a:t>
            </a:r>
            <a:r>
              <a:rPr lang="en-US" sz="2000" dirty="0" err="1" smtClean="0"/>
              <a:t>puramente</a:t>
            </a:r>
            <a:r>
              <a:rPr lang="en-US" sz="2000" dirty="0" smtClean="0"/>
              <a:t> </a:t>
            </a:r>
            <a:r>
              <a:rPr lang="en-US" sz="2000" dirty="0" err="1" smtClean="0"/>
              <a:t>sperimentale</a:t>
            </a:r>
            <a:r>
              <a:rPr lang="en-US" sz="2000" dirty="0" smtClean="0"/>
              <a:t> e, </a:t>
            </a:r>
            <a:r>
              <a:rPr lang="en-US" sz="2000" dirty="0" err="1" smtClean="0"/>
              <a:t>mentre</a:t>
            </a:r>
            <a:r>
              <a:rPr lang="en-US" sz="2000" dirty="0" smtClean="0"/>
              <a:t> non è facile </a:t>
            </a:r>
            <a:r>
              <a:rPr lang="en-US" sz="2000" dirty="0" err="1" smtClean="0"/>
              <a:t>valutare</a:t>
            </a:r>
            <a:r>
              <a:rPr lang="en-US" sz="2000" dirty="0" smtClean="0"/>
              <a:t> la </a:t>
            </a:r>
            <a:r>
              <a:rPr lang="en-US" sz="2000" dirty="0" err="1" smtClean="0"/>
              <a:t>sua</a:t>
            </a:r>
            <a:r>
              <a:rPr lang="en-US" sz="2000" dirty="0" smtClean="0"/>
              <a:t> </a:t>
            </a:r>
            <a:r>
              <a:rPr lang="en-US" sz="2000" dirty="0" err="1" smtClean="0"/>
              <a:t>accuratezza</a:t>
            </a:r>
            <a:r>
              <a:rPr lang="en-US" sz="2000" dirty="0" smtClean="0"/>
              <a:t>,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darci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idea di base di come è </a:t>
            </a:r>
            <a:r>
              <a:rPr lang="en-US" sz="2000" dirty="0" err="1" smtClean="0"/>
              <a:t>fatto</a:t>
            </a:r>
            <a:r>
              <a:rPr lang="en-US" sz="2000" dirty="0" smtClean="0"/>
              <a:t> un </a:t>
            </a:r>
            <a:r>
              <a:rPr lang="en-US" sz="2000" dirty="0" err="1" smtClean="0"/>
              <a:t>rilevatore</a:t>
            </a:r>
            <a:r>
              <a:rPr lang="en-US" sz="2000" dirty="0" smtClean="0"/>
              <a:t> di </a:t>
            </a:r>
            <a:r>
              <a:rPr lang="en-US" sz="2000" dirty="0" err="1" smtClean="0"/>
              <a:t>velocità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</a:t>
            </a:r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41</a:t>
            </a:fld>
            <a:endParaRPr lang="el-GR" sz="1000" dirty="0"/>
          </a:p>
        </p:txBody>
      </p:sp>
      <p:pic>
        <p:nvPicPr>
          <p:cNvPr id="9" name="Imagen 9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44" y="4339585"/>
            <a:ext cx="4274443" cy="18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5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6</a:t>
            </a:r>
            <a:r>
              <a:rPr lang="en-US" sz="2000" b="1" dirty="0"/>
              <a:t>: </a:t>
            </a:r>
            <a:r>
              <a:rPr lang="en-US" sz="2000" b="1" dirty="0" smtClean="0"/>
              <a:t>METRICA DELLO SPAZIO</a:t>
            </a:r>
            <a:endParaRPr lang="en-US" sz="2000" b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Sono</a:t>
            </a:r>
            <a:r>
              <a:rPr lang="en-US" sz="2000" dirty="0" smtClean="0"/>
              <a:t> in </a:t>
            </a:r>
            <a:r>
              <a:rPr lang="en-US" sz="2000" dirty="0" err="1" smtClean="0"/>
              <a:t>grado</a:t>
            </a:r>
            <a:r>
              <a:rPr lang="en-US" sz="2000" dirty="0" smtClean="0"/>
              <a:t> di </a:t>
            </a:r>
            <a:r>
              <a:rPr lang="en-US" sz="2000" dirty="0" err="1" smtClean="0"/>
              <a:t>utilizzare</a:t>
            </a:r>
            <a:r>
              <a:rPr lang="en-US" sz="2000" dirty="0" smtClean="0"/>
              <a:t> </a:t>
            </a:r>
            <a:r>
              <a:rPr lang="en-US" sz="2000" dirty="0" err="1" smtClean="0"/>
              <a:t>gli</a:t>
            </a:r>
            <a:r>
              <a:rPr lang="en-US" sz="2000" dirty="0" smtClean="0"/>
              <a:t> </a:t>
            </a:r>
            <a:r>
              <a:rPr lang="en-US" sz="2000" dirty="0" err="1" smtClean="0"/>
              <a:t>ultrasuoni</a:t>
            </a:r>
            <a:r>
              <a:rPr lang="en-US" sz="2000" dirty="0" smtClean="0"/>
              <a:t> o la </a:t>
            </a:r>
            <a:r>
              <a:rPr lang="en-US" sz="2000" dirty="0" err="1" smtClean="0"/>
              <a:t>luce</a:t>
            </a:r>
            <a:r>
              <a:rPr lang="en-US" sz="2000" dirty="0" smtClean="0"/>
              <a:t> laser per </a:t>
            </a:r>
            <a:r>
              <a:rPr lang="en-US" sz="2000" dirty="0" err="1" smtClean="0"/>
              <a:t>misurare</a:t>
            </a:r>
            <a:r>
              <a:rPr lang="en-US" sz="2000" dirty="0" smtClean="0"/>
              <a:t> le </a:t>
            </a:r>
            <a:r>
              <a:rPr lang="en-US" sz="2000" dirty="0" err="1" smtClean="0"/>
              <a:t>distanze</a:t>
            </a:r>
            <a:r>
              <a:rPr lang="en-US" sz="2000" dirty="0" smtClean="0"/>
              <a:t>. In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caso</a:t>
            </a:r>
            <a:r>
              <a:rPr lang="en-US" sz="2000" dirty="0" smtClean="0"/>
              <a:t> </a:t>
            </a:r>
            <a:r>
              <a:rPr lang="en-US" sz="2000" dirty="0" err="1" smtClean="0"/>
              <a:t>ovviamente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utilizzerà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telemetro</a:t>
            </a:r>
            <a:r>
              <a:rPr lang="en-US" sz="2000" dirty="0" smtClean="0"/>
              <a:t> a </a:t>
            </a:r>
            <a:r>
              <a:rPr lang="en-US" sz="2000" dirty="0" err="1" smtClean="0"/>
              <a:t>ultrasuoni</a:t>
            </a:r>
            <a:r>
              <a:rPr lang="en-US" sz="2000" dirty="0" smtClean="0"/>
              <a:t> SRF02</a:t>
            </a:r>
            <a:r>
              <a:rPr lang="en-GB" sz="2000" dirty="0" smtClean="0"/>
              <a:t>.</a:t>
            </a:r>
            <a:r>
              <a:rPr lang="en-US" sz="2000" b="1" dirty="0" smtClean="0"/>
              <a:t> </a:t>
            </a:r>
            <a:endParaRPr lang="en-US" sz="2000" dirty="0"/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/>
              <a:t> 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</a:t>
            </a:r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42</a:t>
            </a:fld>
            <a:endParaRPr lang="el-GR" sz="1000" dirty="0"/>
          </a:p>
        </p:txBody>
      </p:sp>
      <p:pic>
        <p:nvPicPr>
          <p:cNvPr id="10" name="Imagen 9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43" y="2190058"/>
            <a:ext cx="4803828" cy="40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19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7</a:t>
            </a:r>
            <a:r>
              <a:rPr lang="en-US" sz="2000" b="1" dirty="0"/>
              <a:t>: </a:t>
            </a:r>
            <a:r>
              <a:rPr lang="en-US" sz="2000" b="1" dirty="0" smtClean="0"/>
              <a:t>OROLOGIO IN TEMPO REALE</a:t>
            </a:r>
            <a:endParaRPr lang="en-US" sz="2000" b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Leggi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primi</a:t>
            </a:r>
            <a:r>
              <a:rPr lang="en-US" sz="2000" dirty="0" smtClean="0"/>
              <a:t> 7 </a:t>
            </a:r>
            <a:r>
              <a:rPr lang="en-US" sz="2000" dirty="0" err="1" smtClean="0"/>
              <a:t>registri</a:t>
            </a:r>
            <a:r>
              <a:rPr lang="en-US" sz="2000" dirty="0" smtClean="0"/>
              <a:t> </a:t>
            </a:r>
            <a:r>
              <a:rPr lang="en-US" sz="2000" dirty="0" err="1" smtClean="0"/>
              <a:t>interni</a:t>
            </a:r>
            <a:r>
              <a:rPr lang="en-US" sz="2000" dirty="0" smtClean="0"/>
              <a:t> per </a:t>
            </a:r>
            <a:r>
              <a:rPr lang="en-US" sz="2000" dirty="0" err="1" smtClean="0"/>
              <a:t>ottenere</a:t>
            </a:r>
            <a:r>
              <a:rPr lang="en-US" sz="2000" dirty="0" smtClean="0"/>
              <a:t> ore, </a:t>
            </a:r>
            <a:r>
              <a:rPr lang="en-US" sz="2000" dirty="0" err="1" smtClean="0"/>
              <a:t>minuti</a:t>
            </a:r>
            <a:r>
              <a:rPr lang="en-US" sz="2000" dirty="0" smtClean="0"/>
              <a:t> e secondi, e poi </a:t>
            </a:r>
            <a:r>
              <a:rPr lang="en-US" sz="2000" dirty="0" err="1" smtClean="0"/>
              <a:t>mostrarli</a:t>
            </a:r>
            <a:r>
              <a:rPr lang="en-US" sz="2000" dirty="0" smtClean="0"/>
              <a:t> in tempo </a:t>
            </a:r>
            <a:r>
              <a:rPr lang="en-US" sz="2000" dirty="0" err="1" smtClean="0"/>
              <a:t>reale</a:t>
            </a:r>
            <a:r>
              <a:rPr lang="en-US" sz="2000" dirty="0" smtClean="0"/>
              <a:t>. </a:t>
            </a:r>
            <a:endParaRPr lang="en-US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 </a:t>
            </a: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</a:t>
            </a:r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43</a:t>
            </a:fld>
            <a:endParaRPr lang="el-GR" sz="1000" dirty="0"/>
          </a:p>
        </p:txBody>
      </p:sp>
      <p:pic>
        <p:nvPicPr>
          <p:cNvPr id="11" name="Imagen 9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6" y="1939184"/>
            <a:ext cx="5607423" cy="4368166"/>
          </a:xfrm>
          <a:prstGeom prst="rect">
            <a:avLst/>
          </a:prstGeom>
        </p:spPr>
      </p:pic>
      <p:pic>
        <p:nvPicPr>
          <p:cNvPr id="12" name="Imagen 9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85" y="3153092"/>
            <a:ext cx="29146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8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8</a:t>
            </a:r>
            <a:r>
              <a:rPr lang="en-US" sz="2000" b="1" dirty="0"/>
              <a:t>: </a:t>
            </a:r>
            <a:r>
              <a:rPr lang="en-US" sz="2000" b="1" dirty="0" smtClean="0"/>
              <a:t>OROLOGIO E CALENDARIO PARTE </a:t>
            </a:r>
            <a:r>
              <a:rPr lang="en-US" sz="2000" b="1" dirty="0"/>
              <a:t>1</a:t>
            </a:r>
            <a:endParaRPr lang="en-US" sz="2000" b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esercizio</a:t>
            </a:r>
            <a:r>
              <a:rPr lang="en-US" sz="2000" dirty="0" smtClean="0"/>
              <a:t> è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continuazione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precedente</a:t>
            </a:r>
            <a:r>
              <a:rPr lang="en-US" sz="2000" dirty="0" smtClean="0"/>
              <a:t>: la data e </a:t>
            </a:r>
            <a:r>
              <a:rPr lang="en-US" sz="2000" dirty="0" err="1" smtClean="0"/>
              <a:t>l’ora</a:t>
            </a:r>
            <a:r>
              <a:rPr lang="en-US" sz="2000" dirty="0" smtClean="0"/>
              <a:t> è </a:t>
            </a:r>
            <a:r>
              <a:rPr lang="en-US" sz="2000" dirty="0" err="1" smtClean="0"/>
              <a:t>mostrata</a:t>
            </a:r>
            <a:r>
              <a:rPr lang="en-US" sz="2000" dirty="0" smtClean="0"/>
              <a:t> </a:t>
            </a:r>
            <a:r>
              <a:rPr lang="en-US" sz="2000" dirty="0" err="1" smtClean="0"/>
              <a:t>sul</a:t>
            </a:r>
            <a:r>
              <a:rPr lang="en-US" sz="2000" dirty="0" smtClean="0"/>
              <a:t> display </a:t>
            </a:r>
            <a:r>
              <a:rPr lang="en-US" sz="2000" dirty="0" err="1" smtClean="0"/>
              <a:t>dello</a:t>
            </a:r>
            <a:r>
              <a:rPr lang="en-US" sz="2000" dirty="0" smtClean="0"/>
              <a:t> </a:t>
            </a:r>
            <a:r>
              <a:rPr lang="en-US" sz="2000" dirty="0" err="1" smtClean="0"/>
              <a:t>schermo</a:t>
            </a:r>
            <a:r>
              <a:rPr lang="en-US" sz="2000" dirty="0" smtClean="0"/>
              <a:t> LCD. Due </a:t>
            </a:r>
            <a:r>
              <a:rPr lang="en-US" sz="2000" dirty="0" err="1" smtClean="0"/>
              <a:t>nuove</a:t>
            </a:r>
            <a:r>
              <a:rPr lang="en-US" sz="2000" dirty="0" smtClean="0"/>
              <a:t> </a:t>
            </a:r>
            <a:r>
              <a:rPr lang="en-US" sz="2000" dirty="0" err="1" smtClean="0"/>
              <a:t>funzioni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state create per </a:t>
            </a:r>
            <a:r>
              <a:rPr lang="en-US" sz="2000" dirty="0" err="1" smtClean="0"/>
              <a:t>rendere</a:t>
            </a:r>
            <a:r>
              <a:rPr lang="en-US" sz="2000" dirty="0" smtClean="0"/>
              <a:t>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possibile</a:t>
            </a:r>
            <a:r>
              <a:rPr lang="en-US" sz="2000" dirty="0" smtClean="0"/>
              <a:t>;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potranno</a:t>
            </a:r>
            <a:r>
              <a:rPr lang="en-US" sz="2000" dirty="0" smtClean="0"/>
              <a:t> </a:t>
            </a:r>
            <a:r>
              <a:rPr lang="en-US" sz="2000" dirty="0" err="1" smtClean="0"/>
              <a:t>usare</a:t>
            </a:r>
            <a:r>
              <a:rPr lang="en-US" sz="2000" dirty="0" smtClean="0"/>
              <a:t> </a:t>
            </a:r>
            <a:r>
              <a:rPr lang="en-US" sz="2000" dirty="0" err="1" smtClean="0"/>
              <a:t>anche</a:t>
            </a:r>
            <a:r>
              <a:rPr lang="en-US" sz="2000" dirty="0" smtClean="0"/>
              <a:t> in </a:t>
            </a:r>
            <a:r>
              <a:rPr lang="en-US" sz="2000" dirty="0" err="1" smtClean="0"/>
              <a:t>futuri</a:t>
            </a:r>
            <a:r>
              <a:rPr lang="en-US" sz="2000" dirty="0" smtClean="0"/>
              <a:t> </a:t>
            </a:r>
            <a:r>
              <a:rPr lang="en-US" sz="2000" dirty="0" err="1" smtClean="0"/>
              <a:t>progetti</a:t>
            </a:r>
            <a:r>
              <a:rPr lang="en-US" sz="2000" dirty="0" smtClean="0"/>
              <a:t>: </a:t>
            </a:r>
            <a:r>
              <a:rPr lang="en-US" sz="2000" dirty="0" err="1" smtClean="0"/>
              <a:t>visuDate</a:t>
            </a:r>
            <a:r>
              <a:rPr lang="en-US" sz="2000" dirty="0"/>
              <a:t>() and </a:t>
            </a:r>
            <a:r>
              <a:rPr lang="en-US" sz="2000" dirty="0" err="1"/>
              <a:t>visuTime</a:t>
            </a:r>
            <a:r>
              <a:rPr lang="en-US" sz="2000" dirty="0"/>
              <a:t>()</a:t>
            </a:r>
            <a:r>
              <a:rPr lang="en-GB" sz="2000" dirty="0" smtClean="0"/>
              <a:t>.</a:t>
            </a:r>
            <a:r>
              <a:rPr lang="en-US" sz="2000" b="1" dirty="0" smtClean="0"/>
              <a:t> </a:t>
            </a:r>
            <a:endParaRPr lang="en-US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</a:t>
            </a:r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872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58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9: </a:t>
            </a:r>
            <a:r>
              <a:rPr lang="en-US" sz="2000" b="1" dirty="0" smtClean="0"/>
              <a:t>OROLOGIO E CALENDARIO PARTE 2</a:t>
            </a:r>
            <a:endParaRPr lang="en-US" sz="2000" b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Questo</a:t>
            </a:r>
            <a:r>
              <a:rPr lang="en-US" sz="2000" dirty="0" smtClean="0"/>
              <a:t> </a:t>
            </a:r>
            <a:r>
              <a:rPr lang="en-US" sz="2000" dirty="0" err="1" smtClean="0"/>
              <a:t>esempio</a:t>
            </a:r>
            <a:r>
              <a:rPr lang="en-US" sz="2000" dirty="0" smtClean="0"/>
              <a:t> </a:t>
            </a:r>
            <a:r>
              <a:rPr lang="en-US" sz="2000" dirty="0" err="1" smtClean="0"/>
              <a:t>usa</a:t>
            </a:r>
            <a:r>
              <a:rPr lang="en-US" sz="2000" dirty="0" smtClean="0"/>
              <a:t> le precedent </a:t>
            </a:r>
            <a:r>
              <a:rPr lang="en-US" sz="2000" dirty="0" err="1" smtClean="0"/>
              <a:t>funzioni</a:t>
            </a:r>
            <a:r>
              <a:rPr lang="en-US" sz="2000" dirty="0" smtClean="0"/>
              <a:t> </a:t>
            </a:r>
            <a:r>
              <a:rPr lang="en-US" sz="2000" dirty="0" err="1" smtClean="0"/>
              <a:t>visuDate</a:t>
            </a:r>
            <a:r>
              <a:rPr lang="en-US" sz="2000" dirty="0"/>
              <a:t>() </a:t>
            </a:r>
            <a:r>
              <a:rPr lang="en-US" sz="2000" dirty="0" smtClean="0"/>
              <a:t>e </a:t>
            </a:r>
            <a:r>
              <a:rPr lang="en-US" sz="2000" dirty="0" err="1"/>
              <a:t>visuTime</a:t>
            </a:r>
            <a:r>
              <a:rPr lang="en-US" sz="2000" dirty="0"/>
              <a:t>() </a:t>
            </a:r>
            <a:r>
              <a:rPr lang="en-US" sz="2000" dirty="0" smtClean="0"/>
              <a:t>per </a:t>
            </a:r>
            <a:r>
              <a:rPr lang="en-US" sz="2000" dirty="0" err="1" smtClean="0"/>
              <a:t>gestire</a:t>
            </a:r>
            <a:r>
              <a:rPr lang="en-US" sz="2000" dirty="0" smtClean="0"/>
              <a:t> </a:t>
            </a:r>
            <a:r>
              <a:rPr lang="en-US" sz="2000" dirty="0" err="1" smtClean="0"/>
              <a:t>orologio</a:t>
            </a:r>
            <a:r>
              <a:rPr lang="en-US" sz="2000" dirty="0" smtClean="0"/>
              <a:t> e </a:t>
            </a:r>
            <a:r>
              <a:rPr lang="en-US" sz="2000" dirty="0" err="1" smtClean="0"/>
              <a:t>calendario</a:t>
            </a:r>
            <a:r>
              <a:rPr lang="en-US" sz="2000" dirty="0" smtClean="0"/>
              <a:t> in tempo </a:t>
            </a:r>
            <a:r>
              <a:rPr lang="en-US" sz="2000" dirty="0" err="1" smtClean="0"/>
              <a:t>reale</a:t>
            </a:r>
            <a:r>
              <a:rPr lang="en-US" sz="2000" dirty="0" smtClean="0"/>
              <a:t>;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anche</a:t>
            </a:r>
            <a:r>
              <a:rPr lang="en-US" sz="2000" dirty="0" smtClean="0"/>
              <a:t> </a:t>
            </a:r>
            <a:r>
              <a:rPr lang="en-US" sz="2000" dirty="0" err="1" smtClean="0"/>
              <a:t>aggiustare</a:t>
            </a:r>
            <a:r>
              <a:rPr lang="en-US" sz="2000" dirty="0" smtClean="0"/>
              <a:t>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qualsiasi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seguenti</a:t>
            </a:r>
            <a:r>
              <a:rPr lang="en-US" sz="2000" dirty="0" smtClean="0"/>
              <a:t> </a:t>
            </a:r>
            <a:r>
              <a:rPr lang="en-US" sz="2000" dirty="0" err="1" smtClean="0"/>
              <a:t>campi</a:t>
            </a:r>
            <a:r>
              <a:rPr lang="en-US" sz="2000" dirty="0" smtClean="0"/>
              <a:t>: </a:t>
            </a:r>
            <a:r>
              <a:rPr lang="en-US" sz="2000" dirty="0" err="1" smtClean="0"/>
              <a:t>giorno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settimana</a:t>
            </a:r>
            <a:r>
              <a:rPr lang="en-US" sz="2000" dirty="0" smtClean="0"/>
              <a:t>, </a:t>
            </a:r>
            <a:r>
              <a:rPr lang="en-US" sz="2000" dirty="0" err="1" smtClean="0"/>
              <a:t>giorno</a:t>
            </a:r>
            <a:r>
              <a:rPr lang="en-US" sz="2000" dirty="0" smtClean="0"/>
              <a:t> del </a:t>
            </a:r>
            <a:r>
              <a:rPr lang="en-US" sz="2000" dirty="0" err="1" smtClean="0"/>
              <a:t>mese</a:t>
            </a:r>
            <a:r>
              <a:rPr lang="en-US" sz="2000" dirty="0" smtClean="0"/>
              <a:t>, </a:t>
            </a:r>
            <a:r>
              <a:rPr lang="en-US" sz="2000" dirty="0" err="1" smtClean="0"/>
              <a:t>mese</a:t>
            </a:r>
            <a:r>
              <a:rPr lang="en-US" sz="2000" dirty="0" smtClean="0"/>
              <a:t>, anno, ore e </a:t>
            </a:r>
            <a:r>
              <a:rPr lang="en-US" sz="2000" dirty="0" err="1" smtClean="0"/>
              <a:t>minuti</a:t>
            </a:r>
            <a:r>
              <a:rPr lang="en-GB" sz="2000" dirty="0" smtClean="0"/>
              <a:t>.</a:t>
            </a:r>
            <a:r>
              <a:rPr lang="en-US" sz="2000" b="1" dirty="0" smtClean="0"/>
              <a:t> </a:t>
            </a:r>
            <a:endParaRPr lang="en-US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</a:t>
            </a:r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45</a:t>
            </a:fld>
            <a:endParaRPr lang="el-GR" sz="1000" dirty="0"/>
          </a:p>
        </p:txBody>
      </p:sp>
      <p:pic>
        <p:nvPicPr>
          <p:cNvPr id="13" name="Imagen 9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1" y="2504063"/>
            <a:ext cx="4589929" cy="41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745329"/>
            <a:ext cx="8454134" cy="701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10</a:t>
            </a:r>
            <a:r>
              <a:rPr lang="en-US" sz="2000" b="1" dirty="0"/>
              <a:t>: </a:t>
            </a:r>
            <a:r>
              <a:rPr lang="en-US" sz="2000" b="1" dirty="0" smtClean="0"/>
              <a:t>CARTELLONE</a:t>
            </a:r>
            <a:endParaRPr lang="en-US" sz="2000" b="1" dirty="0" smtClean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dirty="0" err="1" smtClean="0"/>
              <a:t>Userai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DS1307 per </a:t>
            </a:r>
            <a:r>
              <a:rPr lang="en-US" sz="2000" dirty="0" err="1" smtClean="0"/>
              <a:t>avere</a:t>
            </a:r>
            <a:r>
              <a:rPr lang="en-US" sz="2000" dirty="0" smtClean="0"/>
              <a:t> la data e </a:t>
            </a:r>
            <a:r>
              <a:rPr lang="en-US" sz="2000" dirty="0" err="1" smtClean="0"/>
              <a:t>l’ora</a:t>
            </a:r>
            <a:r>
              <a:rPr lang="en-US" sz="2000" dirty="0" smtClean="0"/>
              <a:t> </a:t>
            </a:r>
            <a:r>
              <a:rPr lang="en-US" sz="2000" dirty="0" err="1" smtClean="0"/>
              <a:t>utilizzando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protocollo</a:t>
            </a:r>
            <a:r>
              <a:rPr lang="en-US" sz="2000" dirty="0" smtClean="0"/>
              <a:t> I2C. </a:t>
            </a:r>
            <a:r>
              <a:rPr lang="en-US" sz="2000" dirty="0" err="1" smtClean="0"/>
              <a:t>Dovrai</a:t>
            </a:r>
            <a:r>
              <a:rPr lang="en-US" sz="2000" dirty="0" smtClean="0"/>
              <a:t> </a:t>
            </a:r>
            <a:r>
              <a:rPr lang="en-US" sz="2000" dirty="0" err="1" smtClean="0"/>
              <a:t>anche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comunicare</a:t>
            </a:r>
            <a:r>
              <a:rPr lang="en-US" sz="2000" dirty="0" smtClean="0"/>
              <a:t> con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sensore</a:t>
            </a:r>
            <a:r>
              <a:rPr lang="en-US" sz="2000" dirty="0" smtClean="0"/>
              <a:t> DHT11 </a:t>
            </a:r>
            <a:r>
              <a:rPr lang="en-US" sz="2000" dirty="0" err="1" smtClean="0"/>
              <a:t>visto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precedente</a:t>
            </a:r>
            <a:r>
              <a:rPr lang="en-US" sz="2000" dirty="0" smtClean="0"/>
              <a:t> </a:t>
            </a:r>
            <a:r>
              <a:rPr lang="en-US" sz="2000" dirty="0" err="1" smtClean="0"/>
              <a:t>unità</a:t>
            </a:r>
            <a:r>
              <a:rPr lang="en-US" sz="2000" dirty="0" smtClean="0"/>
              <a:t> per </a:t>
            </a:r>
            <a:r>
              <a:rPr lang="en-US" sz="2000" dirty="0" err="1" smtClean="0"/>
              <a:t>avere</a:t>
            </a:r>
            <a:r>
              <a:rPr lang="en-US" sz="2000" dirty="0" smtClean="0"/>
              <a:t> la temperature e </a:t>
            </a:r>
            <a:r>
              <a:rPr lang="en-US" sz="2000" dirty="0" err="1" smtClean="0"/>
              <a:t>l’umidità</a:t>
            </a:r>
            <a:r>
              <a:rPr lang="en-US" sz="2000" dirty="0" smtClean="0"/>
              <a:t> </a:t>
            </a:r>
            <a:r>
              <a:rPr lang="en-US" sz="2000" dirty="0" err="1" smtClean="0"/>
              <a:t>relativa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stanza </a:t>
            </a:r>
            <a:r>
              <a:rPr lang="en-US" sz="2000" dirty="0" err="1" smtClean="0"/>
              <a:t>usando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protocollo</a:t>
            </a:r>
            <a:r>
              <a:rPr lang="en-US" sz="2000" dirty="0" smtClean="0"/>
              <a:t> 1-wire.</a:t>
            </a:r>
            <a:endParaRPr lang="en-GB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/>
              <a:t>ESEMPIO </a:t>
            </a:r>
            <a:r>
              <a:rPr lang="en-US" sz="2000" b="1" dirty="0" smtClean="0"/>
              <a:t>11: </a:t>
            </a:r>
            <a:r>
              <a:rPr lang="en-US" sz="2000" b="1" dirty="0" smtClean="0"/>
              <a:t>CARTELLONE</a:t>
            </a:r>
            <a:endParaRPr lang="en-US" sz="2000" b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GB" sz="2000" dirty="0" err="1" smtClean="0"/>
              <a:t>Manda</a:t>
            </a:r>
            <a:r>
              <a:rPr lang="en-GB" sz="2000" dirty="0" smtClean="0"/>
              <a:t> un record di data, </a:t>
            </a:r>
            <a:r>
              <a:rPr lang="en-GB" sz="2000" dirty="0" err="1" smtClean="0"/>
              <a:t>ora</a:t>
            </a:r>
            <a:r>
              <a:rPr lang="en-GB" sz="2000" dirty="0" smtClean="0"/>
              <a:t>, </a:t>
            </a:r>
            <a:r>
              <a:rPr lang="en-GB" sz="2000" dirty="0" err="1" smtClean="0"/>
              <a:t>umidità</a:t>
            </a:r>
            <a:r>
              <a:rPr lang="en-GB" sz="2000" dirty="0" smtClean="0"/>
              <a:t> e </a:t>
            </a:r>
            <a:r>
              <a:rPr lang="en-GB" sz="2000" dirty="0" err="1" smtClean="0"/>
              <a:t>temperatura</a:t>
            </a:r>
            <a:r>
              <a:rPr lang="en-GB" sz="2000" dirty="0" smtClean="0"/>
              <a:t> a </a:t>
            </a:r>
            <a:r>
              <a:rPr lang="en-GB" sz="2000" dirty="0" err="1" smtClean="0"/>
              <a:t>intervalli</a:t>
            </a:r>
            <a:r>
              <a:rPr lang="en-GB" sz="2000" dirty="0" smtClean="0"/>
              <a:t> </a:t>
            </a:r>
            <a:r>
              <a:rPr lang="en-GB" sz="2000" dirty="0" err="1" smtClean="0"/>
              <a:t>regolari</a:t>
            </a:r>
            <a:r>
              <a:rPr lang="en-GB" sz="2000" dirty="0" smtClean="0"/>
              <a:t> </a:t>
            </a:r>
            <a:r>
              <a:rPr lang="en-GB" sz="2000" dirty="0" err="1" smtClean="0"/>
              <a:t>usando</a:t>
            </a:r>
            <a:r>
              <a:rPr lang="en-GB" sz="2000" dirty="0" smtClean="0"/>
              <a:t> la </a:t>
            </a:r>
            <a:r>
              <a:rPr lang="en-GB" sz="2000" dirty="0" err="1" smtClean="0"/>
              <a:t>comunicazione</a:t>
            </a:r>
            <a:r>
              <a:rPr lang="en-GB" sz="2000" dirty="0" smtClean="0"/>
              <a:t> </a:t>
            </a:r>
            <a:r>
              <a:rPr lang="en-GB" sz="2000" dirty="0" err="1" smtClean="0"/>
              <a:t>seriale</a:t>
            </a:r>
            <a:r>
              <a:rPr lang="en-GB" sz="2000" dirty="0" smtClean="0"/>
              <a:t>.</a:t>
            </a:r>
            <a:endParaRPr lang="en-US" sz="2000" dirty="0"/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 smtClean="0"/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s-ES" sz="2000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 </a:t>
            </a:r>
            <a:r>
              <a:rPr lang="en-US" dirty="0" smtClean="0"/>
              <a:t>– </a:t>
            </a:r>
            <a:r>
              <a:rPr lang="en-US" dirty="0" smtClean="0"/>
              <a:t>SEZIONE PRATICA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3985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13 </a:t>
            </a:r>
            <a:r>
              <a:rPr lang="en-GB" sz="3600" b="1" dirty="0" smtClean="0"/>
              <a:t>I2C </a:t>
            </a:r>
            <a:r>
              <a:rPr lang="en-GB" sz="3600" b="1" dirty="0" smtClean="0"/>
              <a:t>BUS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58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 smtClean="0">
                <a:latin typeface="+mn-lt"/>
              </a:rPr>
              <a:t>Sistema di </a:t>
            </a:r>
            <a:r>
              <a:rPr lang="en-US" sz="2000" i="1" dirty="0" err="1" smtClean="0">
                <a:latin typeface="+mn-lt"/>
              </a:rPr>
              <a:t>comunicazione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che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trasferisce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dati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componenti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all’interno</a:t>
            </a:r>
            <a:r>
              <a:rPr lang="en-US" sz="2000" i="1" dirty="0" smtClean="0">
                <a:latin typeface="+mn-lt"/>
              </a:rPr>
              <a:t> di un computer o </a:t>
            </a:r>
            <a:r>
              <a:rPr lang="en-US" sz="2000" i="1" dirty="0" err="1" smtClean="0">
                <a:latin typeface="+mn-lt"/>
              </a:rPr>
              <a:t>tra</a:t>
            </a:r>
            <a:r>
              <a:rPr lang="en-US" sz="2000" i="1" dirty="0" smtClean="0">
                <a:latin typeface="+mn-lt"/>
              </a:rPr>
              <a:t> computer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i="1" dirty="0" err="1" smtClean="0">
                <a:latin typeface="+mn-lt"/>
              </a:rPr>
              <a:t>Utilizza</a:t>
            </a:r>
            <a:r>
              <a:rPr lang="en-US" sz="2000" i="1" dirty="0" smtClean="0">
                <a:latin typeface="+mn-lt"/>
              </a:rPr>
              <a:t> solo due </a:t>
            </a:r>
            <a:r>
              <a:rPr lang="en-US" sz="2000" i="1" dirty="0" err="1" smtClean="0">
                <a:latin typeface="+mn-lt"/>
              </a:rPr>
              <a:t>segnali</a:t>
            </a:r>
            <a:r>
              <a:rPr lang="en-US" sz="2000" i="1" dirty="0" smtClean="0">
                <a:latin typeface="+mn-lt"/>
              </a:rPr>
              <a:t> o pin per </a:t>
            </a:r>
            <a:r>
              <a:rPr lang="en-US" sz="2000" i="1" dirty="0" err="1" smtClean="0">
                <a:latin typeface="+mn-lt"/>
              </a:rPr>
              <a:t>scambiare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informazioni</a:t>
            </a: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</a:t>
            </a:r>
            <a:r>
              <a:rPr lang="en-US" dirty="0"/>
              <a:t>BUS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pic>
        <p:nvPicPr>
          <p:cNvPr id="9" name="Imagen 2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4" y="2545224"/>
            <a:ext cx="5353664" cy="1599073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63595"/>
              </p:ext>
            </p:extLst>
          </p:nvPr>
        </p:nvGraphicFramePr>
        <p:xfrm>
          <a:off x="736791" y="4325117"/>
          <a:ext cx="7559150" cy="1780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003"/>
                <a:gridCol w="6408147"/>
              </a:tblGrid>
              <a:tr h="499878">
                <a:tc>
                  <a:txBody>
                    <a:bodyPr/>
                    <a:lstStyle/>
                    <a:p>
                      <a:r>
                        <a:rPr lang="pt-PT" dirty="0" smtClean="0"/>
                        <a:t>NOME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DESCRIZIONE</a:t>
                      </a:r>
                      <a:endParaRPr lang="pt-PT" dirty="0"/>
                    </a:p>
                  </a:txBody>
                  <a:tcPr/>
                </a:tc>
              </a:tr>
              <a:tr h="499878">
                <a:tc>
                  <a:txBody>
                    <a:bodyPr/>
                    <a:lstStyle/>
                    <a:p>
                      <a:r>
                        <a:rPr lang="pt-PT" dirty="0" smtClean="0"/>
                        <a:t>SCL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Serial clock line. E’ </a:t>
                      </a:r>
                      <a:r>
                        <a:rPr lang="en-US" dirty="0" err="1" smtClean="0"/>
                        <a:t>sempre</a:t>
                      </a:r>
                      <a:r>
                        <a:rPr lang="en-US" dirty="0" smtClean="0"/>
                        <a:t> un output </a:t>
                      </a:r>
                      <a:r>
                        <a:rPr lang="en-US" dirty="0" err="1" smtClean="0"/>
                        <a:t>quando</a:t>
                      </a:r>
                      <a:r>
                        <a:rPr lang="en-US" dirty="0" smtClean="0"/>
                        <a:t> è </a:t>
                      </a:r>
                      <a:r>
                        <a:rPr lang="en-US" dirty="0" err="1" smtClean="0"/>
                        <a:t>usato</a:t>
                      </a:r>
                      <a:r>
                        <a:rPr lang="en-US" dirty="0" smtClean="0"/>
                        <a:t> per </a:t>
                      </a:r>
                      <a:r>
                        <a:rPr lang="en-US" dirty="0" err="1" smtClean="0"/>
                        <a:t>il</a:t>
                      </a:r>
                      <a:r>
                        <a:rPr lang="en-US" dirty="0" smtClean="0"/>
                        <a:t> master o </a:t>
                      </a:r>
                      <a:r>
                        <a:rPr lang="en-US" dirty="0" err="1" smtClean="0"/>
                        <a:t>l’host</a:t>
                      </a:r>
                      <a:r>
                        <a:rPr lang="en-US" dirty="0" smtClean="0"/>
                        <a:t> e input per lo slave. </a:t>
                      </a:r>
                      <a:endParaRPr lang="pt-PT" dirty="0"/>
                    </a:p>
                  </a:txBody>
                  <a:tcPr/>
                </a:tc>
              </a:tr>
              <a:tr h="499878">
                <a:tc>
                  <a:txBody>
                    <a:bodyPr/>
                    <a:lstStyle/>
                    <a:p>
                      <a:r>
                        <a:rPr lang="pt-PT" dirty="0" smtClean="0"/>
                        <a:t>SDA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Serial data line (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bidirezionale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possono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viaggiare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dal master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slave o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viceversa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8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0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+mn-lt"/>
              </a:rPr>
              <a:t>Usa</a:t>
            </a:r>
            <a:r>
              <a:rPr lang="en-US" sz="2000" i="1" dirty="0" smtClean="0">
                <a:latin typeface="+mn-lt"/>
              </a:rPr>
              <a:t> solo due </a:t>
            </a:r>
            <a:r>
              <a:rPr lang="en-US" sz="2000" i="1" dirty="0" err="1" smtClean="0">
                <a:latin typeface="+mn-lt"/>
              </a:rPr>
              <a:t>segnali</a:t>
            </a:r>
            <a:r>
              <a:rPr lang="en-US" sz="2000" i="1" dirty="0" smtClean="0">
                <a:latin typeface="+mn-lt"/>
              </a:rPr>
              <a:t> per </a:t>
            </a:r>
            <a:r>
              <a:rPr lang="en-US" sz="2000" i="1" dirty="0" err="1" smtClean="0">
                <a:latin typeface="+mn-lt"/>
              </a:rPr>
              <a:t>trasferire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dati</a:t>
            </a:r>
            <a:r>
              <a:rPr lang="en-US" sz="2000" i="1" dirty="0" smtClean="0">
                <a:latin typeface="+mn-lt"/>
              </a:rPr>
              <a:t>: SCL e SDA. 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+mn-lt"/>
              </a:rPr>
              <a:t>Sono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entrambi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segnali</a:t>
            </a:r>
            <a:r>
              <a:rPr lang="en-US" sz="2000" i="1" dirty="0" smtClean="0">
                <a:latin typeface="+mn-lt"/>
              </a:rPr>
              <a:t> a </a:t>
            </a:r>
            <a:r>
              <a:rPr lang="en-US" sz="2000" i="1" dirty="0" err="1" smtClean="0">
                <a:latin typeface="+mn-lt"/>
              </a:rPr>
              <a:t>collettore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aperto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così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devono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essere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connessi</a:t>
            </a:r>
            <a:r>
              <a:rPr lang="en-US" sz="2000" i="1" dirty="0" smtClean="0">
                <a:latin typeface="+mn-lt"/>
              </a:rPr>
              <a:t> a +V </a:t>
            </a:r>
            <a:r>
              <a:rPr lang="en-US" sz="2000" i="1" dirty="0" err="1" smtClean="0">
                <a:latin typeface="+mn-lt"/>
              </a:rPr>
              <a:t>usando</a:t>
            </a:r>
            <a:r>
              <a:rPr lang="en-US" sz="2000" i="1" dirty="0" smtClean="0">
                <a:latin typeface="+mn-lt"/>
              </a:rPr>
              <a:t> due </a:t>
            </a:r>
            <a:r>
              <a:rPr lang="en-US" sz="2000" i="1" dirty="0" err="1" smtClean="0">
                <a:latin typeface="+mn-lt"/>
              </a:rPr>
              <a:t>resistori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pull-up </a:t>
            </a:r>
            <a:r>
              <a:rPr lang="en-US" sz="2000" i="1" dirty="0" err="1" smtClean="0">
                <a:latin typeface="+mn-lt"/>
              </a:rPr>
              <a:t>separati</a:t>
            </a:r>
            <a:r>
              <a:rPr lang="en-US" sz="2000" i="1" dirty="0" smtClean="0">
                <a:latin typeface="+mn-lt"/>
              </a:rPr>
              <a:t>. </a:t>
            </a:r>
            <a:endParaRPr lang="en-US" sz="2000" i="1" dirty="0" smtClean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+mn-lt"/>
              </a:rPr>
              <a:t>Trasferimento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dati</a:t>
            </a:r>
            <a:r>
              <a:rPr lang="en-US" sz="2000" i="1" dirty="0" smtClean="0">
                <a:latin typeface="+mn-lt"/>
              </a:rPr>
              <a:t> byte-wise. 8 bit è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minimo</a:t>
            </a:r>
            <a:r>
              <a:rPr lang="en-US" sz="2000" i="1" dirty="0" smtClean="0">
                <a:latin typeface="+mn-lt"/>
              </a:rPr>
              <a:t> per </a:t>
            </a:r>
            <a:r>
              <a:rPr lang="en-US" sz="2000" i="1" dirty="0" err="1" smtClean="0">
                <a:latin typeface="+mn-lt"/>
              </a:rPr>
              <a:t>ciascuna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parola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trasferita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Sistema di replica “Multi-master”. Un </a:t>
            </a:r>
            <a:r>
              <a:rPr lang="en-US" sz="2000" i="1" dirty="0" err="1" smtClean="0">
                <a:latin typeface="+mn-lt"/>
              </a:rPr>
              <a:t>singolo</a:t>
            </a:r>
            <a:r>
              <a:rPr lang="en-US" sz="2000" i="1" dirty="0" smtClean="0">
                <a:latin typeface="+mn-lt"/>
              </a:rPr>
              <a:t> bus (</a:t>
            </a:r>
            <a:r>
              <a:rPr lang="en-US" sz="2000" i="1" dirty="0">
                <a:latin typeface="+mn-lt"/>
              </a:rPr>
              <a:t>SCL, SDA) </a:t>
            </a:r>
            <a:r>
              <a:rPr lang="en-US" sz="2000" i="1" dirty="0" err="1" smtClean="0">
                <a:latin typeface="+mn-lt"/>
              </a:rPr>
              <a:t>può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includere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diversi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controllori</a:t>
            </a:r>
            <a:r>
              <a:rPr lang="en-US" sz="2000" i="1" dirty="0" smtClean="0">
                <a:latin typeface="+mn-lt"/>
              </a:rPr>
              <a:t> master o host </a:t>
            </a:r>
            <a:r>
              <a:rPr lang="en-US" sz="2000" i="1" dirty="0" err="1" smtClean="0">
                <a:latin typeface="+mn-lt"/>
              </a:rPr>
              <a:t>così</a:t>
            </a:r>
            <a:r>
              <a:rPr lang="en-US" sz="2000" i="1" dirty="0" smtClean="0">
                <a:latin typeface="+mn-lt"/>
              </a:rPr>
              <a:t> come </a:t>
            </a:r>
            <a:r>
              <a:rPr lang="en-US" sz="2000" i="1" dirty="0" err="1" smtClean="0">
                <a:latin typeface="+mn-lt"/>
              </a:rPr>
              <a:t>diversi</a:t>
            </a:r>
            <a:r>
              <a:rPr lang="en-US" sz="2000" i="1" dirty="0" smtClean="0">
                <a:latin typeface="+mn-lt"/>
              </a:rPr>
              <a:t> slave.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+mn-lt"/>
              </a:rPr>
              <a:t>Tutti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device slave </a:t>
            </a:r>
            <a:r>
              <a:rPr lang="en-US" sz="2000" i="1" dirty="0" err="1" smtClean="0">
                <a:latin typeface="+mn-lt"/>
              </a:rPr>
              <a:t>hanno</a:t>
            </a:r>
            <a:r>
              <a:rPr lang="en-US" sz="2000" i="1" dirty="0" smtClean="0">
                <a:latin typeface="+mn-lt"/>
              </a:rPr>
              <a:t> un </a:t>
            </a:r>
            <a:r>
              <a:rPr lang="en-US" sz="2000" i="1" dirty="0" err="1" smtClean="0">
                <a:latin typeface="+mn-lt"/>
              </a:rPr>
              <a:t>indirizzo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assegnato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loro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durante</a:t>
            </a:r>
            <a:r>
              <a:rPr lang="en-US" sz="2000" i="1" dirty="0" smtClean="0">
                <a:latin typeface="+mn-lt"/>
              </a:rPr>
              <a:t> la </a:t>
            </a:r>
            <a:r>
              <a:rPr lang="en-US" sz="2000" i="1" dirty="0" err="1" smtClean="0">
                <a:latin typeface="+mn-lt"/>
              </a:rPr>
              <a:t>produzione</a:t>
            </a:r>
            <a:r>
              <a:rPr lang="en-US" sz="2000" i="1" dirty="0" smtClean="0">
                <a:latin typeface="+mn-lt"/>
              </a:rPr>
              <a:t>; li </a:t>
            </a:r>
            <a:r>
              <a:rPr lang="en-US" sz="2000" i="1" dirty="0" err="1" smtClean="0">
                <a:latin typeface="+mn-lt"/>
              </a:rPr>
              <a:t>differenzia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dagli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altri</a:t>
            </a:r>
            <a:r>
              <a:rPr lang="en-US" sz="2000" i="1" dirty="0" smtClean="0">
                <a:latin typeface="+mn-lt"/>
              </a:rPr>
              <a:t> slave </a:t>
            </a:r>
            <a:r>
              <a:rPr lang="en-US" sz="2000" i="1" dirty="0" err="1" smtClean="0">
                <a:latin typeface="+mn-lt"/>
              </a:rPr>
              <a:t>sul</a:t>
            </a:r>
            <a:r>
              <a:rPr lang="en-US" sz="2000" i="1" dirty="0" smtClean="0">
                <a:latin typeface="+mn-lt"/>
              </a:rPr>
              <a:t> bus.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Un </a:t>
            </a:r>
            <a:r>
              <a:rPr lang="en-US" sz="2000" i="1" dirty="0" err="1" smtClean="0">
                <a:latin typeface="+mn-lt"/>
              </a:rPr>
              <a:t>singolo</a:t>
            </a:r>
            <a:r>
              <a:rPr lang="en-US" sz="2000" i="1" dirty="0" smtClean="0">
                <a:latin typeface="+mn-lt"/>
              </a:rPr>
              <a:t> bus non </a:t>
            </a:r>
            <a:r>
              <a:rPr lang="en-US" sz="2000" i="1" dirty="0" err="1" smtClean="0">
                <a:latin typeface="+mn-lt"/>
              </a:rPr>
              <a:t>può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ospitare</a:t>
            </a:r>
            <a:r>
              <a:rPr lang="en-US" sz="2000" i="1" dirty="0" smtClean="0">
                <a:latin typeface="+mn-lt"/>
              </a:rPr>
              <a:t> due device slave con lo </a:t>
            </a:r>
            <a:r>
              <a:rPr lang="en-US" sz="2000" i="1" dirty="0" err="1" smtClean="0">
                <a:latin typeface="+mn-lt"/>
              </a:rPr>
              <a:t>stesso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indirizzo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+mn-lt"/>
              </a:rPr>
              <a:t>Il master o host </a:t>
            </a:r>
            <a:r>
              <a:rPr lang="en-US" sz="2000" i="1" dirty="0" err="1" smtClean="0">
                <a:latin typeface="+mn-lt"/>
              </a:rPr>
              <a:t>usa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questo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indirizzo</a:t>
            </a:r>
            <a:r>
              <a:rPr lang="en-US" sz="2000" i="1" dirty="0" smtClean="0">
                <a:latin typeface="+mn-lt"/>
              </a:rPr>
              <a:t> per </a:t>
            </a:r>
            <a:r>
              <a:rPr lang="en-US" sz="2000" i="1" dirty="0" err="1" smtClean="0">
                <a:latin typeface="+mn-lt"/>
              </a:rPr>
              <a:t>selezionare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il</a:t>
            </a:r>
            <a:r>
              <a:rPr lang="en-US" sz="2000" i="1" dirty="0" smtClean="0">
                <a:latin typeface="+mn-lt"/>
              </a:rPr>
              <a:t> device slave con cui </a:t>
            </a:r>
            <a:r>
              <a:rPr lang="en-US" sz="2000" i="1" dirty="0" err="1" smtClean="0">
                <a:latin typeface="+mn-lt"/>
              </a:rPr>
              <a:t>vuole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comunicare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- CARATTERISTICHE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9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+mn-lt"/>
              </a:rPr>
              <a:t>Trasferimento</a:t>
            </a:r>
            <a:r>
              <a:rPr lang="en-US" sz="2000" b="1" dirty="0" smtClean="0">
                <a:latin typeface="+mn-lt"/>
              </a:rPr>
              <a:t> bit: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Protocollo</a:t>
            </a:r>
            <a:r>
              <a:rPr lang="en-US" sz="2000" i="1" dirty="0" smtClean="0">
                <a:latin typeface="+mn-lt"/>
              </a:rPr>
              <a:t> I</a:t>
            </a:r>
            <a:r>
              <a:rPr lang="en-US" sz="2000" i="1" baseline="30000" dirty="0" smtClean="0">
                <a:latin typeface="+mn-lt"/>
              </a:rPr>
              <a:t>2</a:t>
            </a:r>
            <a:r>
              <a:rPr lang="en-US" sz="2000" i="1" dirty="0" smtClean="0">
                <a:latin typeface="+mn-lt"/>
              </a:rPr>
              <a:t>C </a:t>
            </a:r>
            <a:r>
              <a:rPr lang="en-US" sz="2000" i="1" dirty="0" err="1" smtClean="0">
                <a:latin typeface="+mn-lt"/>
              </a:rPr>
              <a:t>usa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comunicazione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sincrona</a:t>
            </a:r>
            <a:r>
              <a:rPr lang="en-US" sz="2000" i="1" dirty="0" smtClean="0">
                <a:latin typeface="+mn-lt"/>
              </a:rPr>
              <a:t>.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- TERMINOLOGIA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grpSp>
        <p:nvGrpSpPr>
          <p:cNvPr id="9" name="Grupo 8"/>
          <p:cNvGrpSpPr/>
          <p:nvPr/>
        </p:nvGrpSpPr>
        <p:grpSpPr>
          <a:xfrm>
            <a:off x="1746096" y="3036586"/>
            <a:ext cx="4806000" cy="1785600"/>
            <a:chOff x="0" y="0"/>
            <a:chExt cx="4422775" cy="1722475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22775" cy="1190625"/>
            </a:xfrm>
            <a:prstGeom prst="rect">
              <a:avLst/>
            </a:prstGeom>
          </p:spPr>
        </p:pic>
        <p:sp>
          <p:nvSpPr>
            <p:cNvPr id="11" name="Cuadro de texto 43"/>
            <p:cNvSpPr txBox="1"/>
            <p:nvPr/>
          </p:nvSpPr>
          <p:spPr>
            <a:xfrm>
              <a:off x="1010093" y="1254642"/>
              <a:ext cx="1169581" cy="4678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bit 1 </a:t>
              </a:r>
              <a:r>
                <a:rPr lang="es-ES" sz="10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  <a:r>
                <a:rPr lang="es-ES" sz="1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bit 0</a:t>
              </a:r>
              <a:endParaRPr lang="pt-P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adro de texto 44"/>
            <p:cNvSpPr txBox="1"/>
            <p:nvPr/>
          </p:nvSpPr>
          <p:spPr>
            <a:xfrm>
              <a:off x="2264734" y="1222744"/>
              <a:ext cx="574040" cy="4991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Valid bit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45"/>
            <p:cNvSpPr txBox="1"/>
            <p:nvPr/>
          </p:nvSpPr>
          <p:spPr>
            <a:xfrm>
              <a:off x="2977116" y="1222744"/>
              <a:ext cx="1169581" cy="4678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GB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Non-valid bit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6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Condizione</a:t>
            </a:r>
            <a:r>
              <a:rPr lang="en-US" sz="2000" b="1" dirty="0" smtClean="0">
                <a:latin typeface="+mn-lt"/>
              </a:rPr>
              <a:t> Start/Stop: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L’host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comincia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tutti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trasferimenti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inviando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una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sequenza</a:t>
            </a:r>
            <a:r>
              <a:rPr lang="en-US" sz="2000" i="1" dirty="0" smtClean="0">
                <a:latin typeface="+mn-lt"/>
              </a:rPr>
              <a:t> o </a:t>
            </a:r>
            <a:r>
              <a:rPr lang="en-US" sz="2000" i="1" dirty="0" err="1" smtClean="0">
                <a:latin typeface="+mn-lt"/>
              </a:rPr>
              <a:t>condizione</a:t>
            </a:r>
            <a:r>
              <a:rPr lang="en-US" sz="2000" i="1" dirty="0" smtClean="0">
                <a:latin typeface="+mn-lt"/>
              </a:rPr>
              <a:t> Start (S) e </a:t>
            </a:r>
            <a:r>
              <a:rPr lang="en-US" sz="2000" i="1" dirty="0" err="1" smtClean="0">
                <a:latin typeface="+mn-lt"/>
              </a:rPr>
              <a:t>termina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trasferimenti</a:t>
            </a:r>
            <a:r>
              <a:rPr lang="en-US" sz="2000" i="1" dirty="0" smtClean="0">
                <a:latin typeface="+mn-lt"/>
              </a:rPr>
              <a:t> con </a:t>
            </a:r>
            <a:r>
              <a:rPr lang="en-US" sz="2000" i="1" dirty="0" err="1" smtClean="0">
                <a:latin typeface="+mn-lt"/>
              </a:rPr>
              <a:t>una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condizione</a:t>
            </a:r>
            <a:r>
              <a:rPr lang="en-US" sz="2000" i="1" dirty="0" smtClean="0">
                <a:latin typeface="+mn-lt"/>
              </a:rPr>
              <a:t> Stop (P).</a:t>
            </a:r>
            <a:endParaRPr lang="en-US" sz="2000" i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- TERMINOLOGIA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14" name="Imagen 4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7" y="3234007"/>
            <a:ext cx="6681019" cy="17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57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Il bit Acknowledge: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Non ci </a:t>
            </a:r>
            <a:r>
              <a:rPr lang="en-US" sz="2000" i="1" dirty="0" err="1" smtClean="0">
                <a:latin typeface="+mn-lt"/>
              </a:rPr>
              <a:t>sono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limitazioni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sul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numero</a:t>
            </a:r>
            <a:r>
              <a:rPr lang="en-US" sz="2000" i="1" dirty="0" smtClean="0">
                <a:latin typeface="+mn-lt"/>
              </a:rPr>
              <a:t> di byte </a:t>
            </a:r>
            <a:r>
              <a:rPr lang="en-US" sz="2000" i="1" dirty="0" err="1" smtClean="0">
                <a:latin typeface="+mn-lt"/>
              </a:rPr>
              <a:t>comunque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ciascuno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deve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essere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seguito</a:t>
            </a:r>
            <a:r>
              <a:rPr lang="en-US" sz="2000" i="1" dirty="0" smtClean="0">
                <a:latin typeface="+mn-lt"/>
              </a:rPr>
              <a:t> da un bit Acknowledge o </a:t>
            </a:r>
            <a:r>
              <a:rPr lang="en-US" sz="2000" i="1" dirty="0">
                <a:latin typeface="+mn-lt"/>
              </a:rPr>
              <a:t>ACK/NACK 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I2C BUS - TERMINOLOGIA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386348" y="2811726"/>
            <a:ext cx="6312310" cy="3102377"/>
            <a:chOff x="0" y="0"/>
            <a:chExt cx="5148100" cy="2329732"/>
          </a:xfrm>
        </p:grpSpPr>
        <p:pic>
          <p:nvPicPr>
            <p:cNvPr id="11" name="Imagen 5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949" y="0"/>
              <a:ext cx="3795395" cy="1811020"/>
            </a:xfrm>
            <a:prstGeom prst="rect">
              <a:avLst/>
            </a:prstGeom>
          </p:spPr>
        </p:pic>
        <p:sp>
          <p:nvSpPr>
            <p:cNvPr id="12" name="Cuadro de texto 51"/>
            <p:cNvSpPr txBox="1"/>
            <p:nvPr/>
          </p:nvSpPr>
          <p:spPr>
            <a:xfrm>
              <a:off x="3370521" y="1052623"/>
              <a:ext cx="893928" cy="2587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7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Acknowledgement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adro de texto 52"/>
            <p:cNvSpPr txBox="1"/>
            <p:nvPr/>
          </p:nvSpPr>
          <p:spPr>
            <a:xfrm>
              <a:off x="3019646" y="499730"/>
              <a:ext cx="1262380" cy="25146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7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Negative acknowledgement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 de texto 53"/>
            <p:cNvSpPr txBox="1"/>
            <p:nvPr/>
          </p:nvSpPr>
          <p:spPr>
            <a:xfrm>
              <a:off x="3987209" y="1828800"/>
              <a:ext cx="1160891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200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8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Clock tick for ACK acknowledgement bit</a:t>
              </a:r>
              <a:r>
                <a:rPr lang="es-ES" sz="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7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adro de texto 54"/>
            <p:cNvSpPr txBox="1"/>
            <p:nvPr/>
          </p:nvSpPr>
          <p:spPr>
            <a:xfrm>
              <a:off x="0" y="63795"/>
              <a:ext cx="1160891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Transmitter SDA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55"/>
            <p:cNvSpPr txBox="1"/>
            <p:nvPr/>
          </p:nvSpPr>
          <p:spPr>
            <a:xfrm>
              <a:off x="180753" y="616688"/>
              <a:ext cx="970059" cy="5009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Receiver SDA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56"/>
            <p:cNvSpPr txBox="1"/>
            <p:nvPr/>
          </p:nvSpPr>
          <p:spPr>
            <a:xfrm>
              <a:off x="287079" y="1116419"/>
              <a:ext cx="874643" cy="50038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Master SDA</a:t>
              </a:r>
              <a:endParaRPr lang="pt-PT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8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71890</TotalTime>
  <Words>3437</Words>
  <Application>Microsoft Office PowerPoint</Application>
  <PresentationFormat>Presentazione su schermo (4:3)</PresentationFormat>
  <Paragraphs>892</Paragraphs>
  <Slides>47</Slides>
  <Notes>45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1885</cp:revision>
  <cp:lastPrinted>2018-01-26T17:11:53Z</cp:lastPrinted>
  <dcterms:created xsi:type="dcterms:W3CDTF">2010-11-09T19:06:29Z</dcterms:created>
  <dcterms:modified xsi:type="dcterms:W3CDTF">2018-06-15T13:11:31Z</dcterms:modified>
</cp:coreProperties>
</file>