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9"/>
  </p:notesMasterIdLst>
  <p:handoutMasterIdLst>
    <p:handoutMasterId r:id="rId20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5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69" d="100"/>
          <a:sy n="69" d="100"/>
        </p:scale>
        <p:origin x="1620" y="72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3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13/6/2018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13/6/2018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13/6/2018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13/6/2018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13/6/2018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13/6/2018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13/6/2018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13/6/2018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13/6/2018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13/6/2018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13/6/2018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13/6/2018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 smtClean="0">
                <a:solidFill>
                  <a:prstClr val="white"/>
                </a:solidFill>
              </a:rPr>
              <a:t>12</a:t>
            </a:r>
          </a:p>
          <a:p>
            <a:pPr algn="ctr"/>
            <a:r>
              <a:rPr lang="en-GB" sz="3600" dirty="0" smtClean="0"/>
              <a:t>INTERFACCIA SERIALE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86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pow() </a:t>
            </a:r>
            <a:endParaRPr lang="en-US" sz="2000" b="1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US" sz="2000" i="1" dirty="0">
                <a:latin typeface="+mn-lt"/>
              </a:rPr>
              <a:t>pow(</a:t>
            </a:r>
            <a:r>
              <a:rPr lang="en-US" sz="2000" i="1" dirty="0" err="1">
                <a:latin typeface="+mn-lt"/>
              </a:rPr>
              <a:t>base,exponent</a:t>
            </a:r>
            <a:r>
              <a:rPr lang="en-US" sz="2000" i="1" dirty="0" smtClean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base: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numero</a:t>
            </a:r>
            <a:r>
              <a:rPr lang="en-US" sz="2000" i="1" dirty="0" smtClean="0">
                <a:latin typeface="+mn-lt"/>
              </a:rPr>
              <a:t> (</a:t>
            </a:r>
            <a:r>
              <a:rPr lang="en-US" sz="2000" i="1" dirty="0" err="1" smtClean="0">
                <a:latin typeface="+mn-lt"/>
              </a:rPr>
              <a:t>fluttuazione</a:t>
            </a:r>
            <a:r>
              <a:rPr lang="en-US" sz="2000" i="1" dirty="0" smtClean="0">
                <a:latin typeface="+mn-lt"/>
              </a:rPr>
              <a:t>)</a:t>
            </a:r>
            <a:endParaRPr lang="en-US" sz="2000" i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exponent: </a:t>
            </a:r>
            <a:r>
              <a:rPr lang="en-US" sz="2000" i="1" dirty="0" err="1" smtClean="0">
                <a:latin typeface="+mn-lt"/>
              </a:rPr>
              <a:t>l’energia</a:t>
            </a:r>
            <a:r>
              <a:rPr lang="en-US" sz="2000" i="1" dirty="0" smtClean="0">
                <a:latin typeface="+mn-lt"/>
              </a:rPr>
              <a:t> a cui la base è </a:t>
            </a:r>
            <a:r>
              <a:rPr lang="en-US" sz="2000" i="1" dirty="0" err="1" smtClean="0">
                <a:latin typeface="+mn-lt"/>
              </a:rPr>
              <a:t>aumentata</a:t>
            </a:r>
            <a:r>
              <a:rPr lang="en-US" sz="2000" i="1" dirty="0" smtClean="0">
                <a:latin typeface="+mn-lt"/>
              </a:rPr>
              <a:t> (</a:t>
            </a:r>
            <a:r>
              <a:rPr lang="en-US" sz="2000" i="1" dirty="0" err="1" smtClean="0">
                <a:latin typeface="+mn-lt"/>
              </a:rPr>
              <a:t>fluttuazione</a:t>
            </a:r>
            <a:r>
              <a:rPr lang="en-US" sz="2000" i="1" dirty="0" smtClean="0">
                <a:latin typeface="+mn-lt"/>
              </a:rPr>
              <a:t>)</a:t>
            </a:r>
            <a:endParaRPr lang="en-US" sz="2000" i="1" dirty="0" smtClean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sqrt</a:t>
            </a:r>
            <a:r>
              <a:rPr lang="en-US" sz="2000" b="1" dirty="0" smtClean="0">
                <a:latin typeface="+mn-lt"/>
              </a:rPr>
              <a:t>()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GB" sz="2000" i="1" dirty="0" err="1">
                <a:latin typeface="+mn-lt"/>
              </a:rPr>
              <a:t>sqrt</a:t>
            </a:r>
            <a:r>
              <a:rPr lang="en-GB" sz="2000" i="1" dirty="0">
                <a:latin typeface="+mn-lt"/>
              </a:rPr>
              <a:t>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n: </a:t>
            </a:r>
            <a:r>
              <a:rPr lang="en-GB" sz="2000" i="1" dirty="0" err="1" smtClean="0">
                <a:latin typeface="+mn-lt"/>
              </a:rPr>
              <a:t>il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numero</a:t>
            </a:r>
            <a:r>
              <a:rPr lang="en-GB" sz="2000" i="1" dirty="0" smtClean="0">
                <a:latin typeface="+mn-lt"/>
              </a:rPr>
              <a:t>, </a:t>
            </a:r>
            <a:r>
              <a:rPr lang="en-GB" sz="2000" i="1" dirty="0" err="1" smtClean="0">
                <a:latin typeface="+mn-lt"/>
              </a:rPr>
              <a:t>qualsiasi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tipo</a:t>
            </a:r>
            <a:r>
              <a:rPr lang="en-GB" sz="2000" i="1" dirty="0" smtClean="0">
                <a:latin typeface="+mn-lt"/>
              </a:rPr>
              <a:t> di </a:t>
            </a:r>
            <a:r>
              <a:rPr lang="en-GB" sz="2000" i="1" dirty="0" err="1" smtClean="0">
                <a:latin typeface="+mn-lt"/>
              </a:rPr>
              <a:t>dati</a:t>
            </a:r>
            <a:endParaRPr lang="en-US" sz="2000" i="1" dirty="0" smtClean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Le </a:t>
            </a:r>
            <a:r>
              <a:rPr lang="en-US" sz="2000" b="1" dirty="0" err="1">
                <a:latin typeface="+mn-lt"/>
              </a:rPr>
              <a:t>funzioni</a:t>
            </a:r>
            <a:r>
              <a:rPr lang="en-US" sz="2000" b="1" dirty="0">
                <a:latin typeface="+mn-lt"/>
              </a:rPr>
              <a:t> sin(), cos(), tan()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sin(n)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cos(n)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US" sz="2000" i="1" dirty="0" smtClean="0">
                <a:latin typeface="+mn-lt"/>
              </a:rPr>
              <a:t>tan(n)</a:t>
            </a:r>
            <a:endParaRPr lang="en-US" sz="2000" i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n: </a:t>
            </a:r>
            <a:r>
              <a:rPr lang="en-US" sz="2000" i="1" dirty="0" err="1" smtClean="0">
                <a:latin typeface="+mn-lt"/>
              </a:rPr>
              <a:t>questo</a:t>
            </a:r>
            <a:r>
              <a:rPr lang="en-US" sz="2000" i="1" dirty="0" smtClean="0">
                <a:latin typeface="+mn-lt"/>
              </a:rPr>
              <a:t> è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valore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dell’angolo</a:t>
            </a:r>
            <a:r>
              <a:rPr lang="en-US" sz="2000" i="1" dirty="0" smtClean="0">
                <a:latin typeface="+mn-lt"/>
              </a:rPr>
              <a:t> in </a:t>
            </a:r>
            <a:r>
              <a:rPr lang="en-US" sz="2000" i="1" dirty="0" err="1" smtClean="0">
                <a:latin typeface="+mn-lt"/>
              </a:rPr>
              <a:t>radianti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Funzioni</a:t>
            </a:r>
            <a:r>
              <a:rPr lang="en-US" dirty="0"/>
              <a:t> per </a:t>
            </a:r>
            <a:r>
              <a:rPr lang="en-US" dirty="0" err="1"/>
              <a:t>programmazione</a:t>
            </a:r>
            <a:r>
              <a:rPr lang="en-US" dirty="0"/>
              <a:t> e per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scopi</a:t>
            </a:r>
            <a:r>
              <a:rPr lang="en-US" dirty="0"/>
              <a:t> </a:t>
            </a:r>
            <a:r>
              <a:rPr lang="en-US" dirty="0" err="1"/>
              <a:t>generali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2215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ESEMPIO </a:t>
            </a:r>
            <a:r>
              <a:rPr lang="en-US" sz="2000" b="1" dirty="0">
                <a:latin typeface="+mn-lt"/>
              </a:rPr>
              <a:t>1: </a:t>
            </a:r>
            <a:r>
              <a:rPr lang="en-US" sz="2000" b="1" dirty="0" smtClean="0">
                <a:latin typeface="+mn-lt"/>
              </a:rPr>
              <a:t>Dire ciao</a:t>
            </a:r>
            <a:endParaRPr lang="en-US" sz="2000" b="1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9" name="Imagen 6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7" y="2070499"/>
            <a:ext cx="4350775" cy="35191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7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ESEMPIO </a:t>
            </a:r>
            <a:r>
              <a:rPr lang="en-US" sz="2000" b="1" dirty="0">
                <a:latin typeface="+mn-lt"/>
              </a:rPr>
              <a:t>2: </a:t>
            </a:r>
            <a:r>
              <a:rPr lang="en-US" sz="2000" b="1" dirty="0" err="1" smtClean="0">
                <a:latin typeface="+mn-lt"/>
              </a:rPr>
              <a:t>Sistemi</a:t>
            </a:r>
            <a:r>
              <a:rPr lang="en-US" sz="2000" b="1" dirty="0" smtClean="0">
                <a:latin typeface="+mn-lt"/>
              </a:rPr>
              <a:t> di </a:t>
            </a:r>
            <a:r>
              <a:rPr lang="en-US" sz="2000" b="1" dirty="0" err="1" smtClean="0">
                <a:latin typeface="+mn-lt"/>
              </a:rPr>
              <a:t>numerazione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pic>
        <p:nvPicPr>
          <p:cNvPr id="10" name="Imagen 6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6" y="2005782"/>
            <a:ext cx="3746090" cy="36502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47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ESEMPIO </a:t>
            </a:r>
            <a:r>
              <a:rPr lang="en-US" sz="2000" b="1" dirty="0" smtClean="0">
                <a:latin typeface="+mn-lt"/>
              </a:rPr>
              <a:t>3: </a:t>
            </a:r>
            <a:r>
              <a:rPr lang="en-US" sz="2000" b="1" dirty="0" err="1" smtClean="0">
                <a:latin typeface="+mn-lt"/>
              </a:rPr>
              <a:t>Calcolatore</a:t>
            </a:r>
            <a:endParaRPr lang="en-US" sz="2000" b="1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+mn-lt"/>
              </a:rPr>
              <a:t>Per </a:t>
            </a:r>
            <a:r>
              <a:rPr lang="en-US" sz="2000" i="1" dirty="0" err="1" smtClean="0">
                <a:latin typeface="+mn-lt"/>
              </a:rPr>
              <a:t>simulare</a:t>
            </a:r>
            <a:r>
              <a:rPr lang="en-US" sz="2000" i="1" dirty="0" smtClean="0">
                <a:latin typeface="+mn-lt"/>
              </a:rPr>
              <a:t> un </a:t>
            </a:r>
            <a:r>
              <a:rPr lang="en-US" sz="2000" i="1" dirty="0" err="1" smtClean="0">
                <a:latin typeface="+mn-lt"/>
              </a:rPr>
              <a:t>calcolatore</a:t>
            </a:r>
            <a:r>
              <a:rPr lang="en-US" sz="2000" i="1" dirty="0" smtClean="0">
                <a:latin typeface="+mn-lt"/>
              </a:rPr>
              <a:t> in </a:t>
            </a:r>
            <a:r>
              <a:rPr lang="en-US" sz="2000" i="1" dirty="0" err="1" smtClean="0">
                <a:latin typeface="+mn-lt"/>
              </a:rPr>
              <a:t>grado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eseguire</a:t>
            </a:r>
            <a:r>
              <a:rPr lang="en-US" sz="2000" i="1" dirty="0" smtClean="0">
                <a:latin typeface="+mn-lt"/>
              </a:rPr>
              <a:t>: </a:t>
            </a:r>
            <a:r>
              <a:rPr lang="en-US" sz="2000" i="1" dirty="0" err="1" smtClean="0">
                <a:latin typeface="+mn-lt"/>
              </a:rPr>
              <a:t>addizione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sottrazione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moltiplicazione</a:t>
            </a:r>
            <a:r>
              <a:rPr lang="en-US" sz="2000" i="1" dirty="0" smtClean="0">
                <a:latin typeface="+mn-lt"/>
              </a:rPr>
              <a:t> e </a:t>
            </a:r>
            <a:r>
              <a:rPr lang="en-US" sz="2000" i="1" dirty="0" err="1" smtClean="0">
                <a:latin typeface="+mn-lt"/>
              </a:rPr>
              <a:t>divisione</a:t>
            </a:r>
            <a:r>
              <a:rPr lang="en-US" sz="2000" i="1" dirty="0" smtClean="0">
                <a:latin typeface="+mn-lt"/>
              </a:rPr>
              <a:t> di due </a:t>
            </a:r>
            <a:r>
              <a:rPr lang="en-US" sz="2000" i="1" dirty="0" err="1" smtClean="0">
                <a:latin typeface="+mn-lt"/>
              </a:rPr>
              <a:t>interi</a:t>
            </a:r>
            <a:r>
              <a:rPr lang="en-US" sz="2000" i="1" dirty="0" smtClean="0">
                <a:latin typeface="+mn-lt"/>
              </a:rPr>
              <a:t>. Ci </a:t>
            </a:r>
            <a:r>
              <a:rPr lang="en-US" sz="2000" i="1" dirty="0" err="1" smtClean="0">
                <a:latin typeface="+mn-lt"/>
              </a:rPr>
              <a:t>sono</a:t>
            </a:r>
            <a:r>
              <a:rPr lang="en-US" sz="2000" i="1" dirty="0" smtClean="0">
                <a:latin typeface="+mn-lt"/>
              </a:rPr>
              <a:t> due </a:t>
            </a:r>
            <a:r>
              <a:rPr lang="en-US" sz="2000" i="1" dirty="0" err="1" smtClean="0">
                <a:latin typeface="+mn-lt"/>
              </a:rPr>
              <a:t>aspetti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principali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su</a:t>
            </a:r>
            <a:r>
              <a:rPr lang="en-US" sz="2000" i="1" dirty="0" smtClean="0">
                <a:latin typeface="+mn-lt"/>
              </a:rPr>
              <a:t> cui </a:t>
            </a:r>
            <a:r>
              <a:rPr lang="en-US" sz="2000" i="1" dirty="0" err="1" smtClean="0">
                <a:latin typeface="+mn-lt"/>
              </a:rPr>
              <a:t>esercitarsi</a:t>
            </a:r>
            <a:r>
              <a:rPr lang="en-US" sz="2000" i="1" dirty="0" smtClean="0">
                <a:latin typeface="+mn-lt"/>
              </a:rPr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La </a:t>
            </a:r>
            <a:r>
              <a:rPr lang="en-US" sz="2000" i="1" dirty="0" err="1" smtClean="0">
                <a:latin typeface="+mn-lt"/>
              </a:rPr>
              <a:t>comunicazione</a:t>
            </a:r>
            <a:r>
              <a:rPr lang="en-US" sz="2000" i="1" dirty="0" smtClean="0">
                <a:latin typeface="+mn-lt"/>
              </a:rPr>
              <a:t> è a due vie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Creazione</a:t>
            </a:r>
            <a:r>
              <a:rPr lang="en-US" sz="2000" i="1" dirty="0" smtClean="0">
                <a:latin typeface="+mn-lt"/>
              </a:rPr>
              <a:t> e </a:t>
            </a:r>
            <a:r>
              <a:rPr lang="en-US" sz="2000" i="1" dirty="0" err="1" smtClean="0">
                <a:latin typeface="+mn-lt"/>
              </a:rPr>
              <a:t>uso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una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funzione</a:t>
            </a:r>
            <a:endParaRPr lang="en-US" sz="2000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pic>
        <p:nvPicPr>
          <p:cNvPr id="11" name="Imagen 6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3832572"/>
            <a:ext cx="7536426" cy="21995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71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2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ESEMPIO </a:t>
            </a:r>
            <a:r>
              <a:rPr lang="en-US" sz="2000" b="1" dirty="0" smtClean="0">
                <a:latin typeface="+mn-lt"/>
              </a:rPr>
              <a:t>3: </a:t>
            </a:r>
            <a:r>
              <a:rPr lang="en-US" sz="2000" b="1" dirty="0" err="1" smtClean="0">
                <a:latin typeface="+mn-lt"/>
              </a:rPr>
              <a:t>Calcolatore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(cont.)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+mn-lt"/>
              </a:rPr>
              <a:t>Un </a:t>
            </a:r>
            <a:r>
              <a:rPr lang="en-US" sz="2000" i="1" dirty="0" err="1" smtClean="0">
                <a:latin typeface="+mn-lt"/>
              </a:rPr>
              <a:t>estratto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dello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stesso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programma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che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chiama</a:t>
            </a:r>
            <a:r>
              <a:rPr lang="en-US" sz="2000" i="1" dirty="0" smtClean="0">
                <a:latin typeface="+mn-lt"/>
              </a:rPr>
              <a:t> la </a:t>
            </a:r>
            <a:r>
              <a:rPr lang="en-US" sz="2000" i="1" dirty="0" err="1" smtClean="0">
                <a:latin typeface="+mn-lt"/>
              </a:rPr>
              <a:t>funzione</a:t>
            </a:r>
            <a:endParaRPr lang="en-US" sz="2000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pic>
        <p:nvPicPr>
          <p:cNvPr id="10" name="Imagen 67"/>
          <p:cNvPicPr/>
          <p:nvPr/>
        </p:nvPicPr>
        <p:blipFill>
          <a:blip r:embed="rId5"/>
          <a:stretch>
            <a:fillRect/>
          </a:stretch>
        </p:blipFill>
        <p:spPr>
          <a:xfrm>
            <a:off x="781664" y="2423160"/>
            <a:ext cx="7905135" cy="27682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28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77223"/>
            <a:ext cx="845413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latin typeface="+mn-lt"/>
              </a:rPr>
              <a:t>Raccomandazioni</a:t>
            </a:r>
            <a:r>
              <a:rPr lang="en-GB" sz="2000" b="1" dirty="0" smtClean="0">
                <a:latin typeface="+mn-lt"/>
              </a:rPr>
              <a:t> e </a:t>
            </a:r>
            <a:r>
              <a:rPr lang="en-GB" sz="2000" b="1" dirty="0" err="1" smtClean="0">
                <a:latin typeface="+mn-lt"/>
              </a:rPr>
              <a:t>consigli</a:t>
            </a:r>
            <a:r>
              <a:rPr lang="en-GB" sz="2000" b="1" dirty="0" smtClean="0">
                <a:latin typeface="+mn-lt"/>
              </a:rPr>
              <a:t> per </a:t>
            </a:r>
            <a:r>
              <a:rPr lang="en-GB" sz="2000" b="1" dirty="0" err="1" smtClean="0">
                <a:latin typeface="+mn-lt"/>
              </a:rPr>
              <a:t>progettare</a:t>
            </a:r>
            <a:r>
              <a:rPr lang="en-GB" sz="2000" b="1" dirty="0" smtClean="0">
                <a:latin typeface="+mn-lt"/>
              </a:rPr>
              <a:t> e </a:t>
            </a:r>
            <a:r>
              <a:rPr lang="en-GB" sz="2000" b="1" dirty="0" err="1" smtClean="0">
                <a:latin typeface="+mn-lt"/>
              </a:rPr>
              <a:t>realizzare</a:t>
            </a:r>
            <a:r>
              <a:rPr lang="en-GB" sz="2000" b="1" dirty="0" smtClean="0">
                <a:latin typeface="+mn-lt"/>
              </a:rPr>
              <a:t> le </a:t>
            </a:r>
            <a:r>
              <a:rPr lang="en-GB" sz="2000" b="1" dirty="0" err="1" smtClean="0">
                <a:latin typeface="+mn-lt"/>
              </a:rPr>
              <a:t>proprie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funzioni</a:t>
            </a:r>
            <a:r>
              <a:rPr lang="en-GB" sz="2000" b="1" dirty="0" smtClean="0">
                <a:latin typeface="+mn-lt"/>
              </a:rPr>
              <a:t>:</a:t>
            </a:r>
            <a:r>
              <a:rPr lang="en-GB" sz="2000" dirty="0" smtClean="0"/>
              <a:t> </a:t>
            </a:r>
            <a:endParaRPr lang="pt-PT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err="1" smtClean="0"/>
              <a:t>Definire</a:t>
            </a:r>
            <a:r>
              <a:rPr lang="en-GB" sz="2000" dirty="0" smtClean="0"/>
              <a:t> e </a:t>
            </a:r>
            <a:r>
              <a:rPr lang="en-GB" sz="2000" dirty="0" err="1" smtClean="0"/>
              <a:t>scrivere</a:t>
            </a:r>
            <a:r>
              <a:rPr lang="en-GB" sz="2000" dirty="0" smtClean="0"/>
              <a:t> le </a:t>
            </a:r>
            <a:r>
              <a:rPr lang="en-GB" sz="2000" dirty="0" err="1" smtClean="0"/>
              <a:t>funzioni</a:t>
            </a:r>
            <a:r>
              <a:rPr lang="en-GB" sz="2000" dirty="0" smtClean="0"/>
              <a:t> </a:t>
            </a:r>
            <a:r>
              <a:rPr lang="en-GB" sz="2000" dirty="0" err="1" smtClean="0"/>
              <a:t>all’inizio</a:t>
            </a:r>
            <a:r>
              <a:rPr lang="en-GB" sz="2000" dirty="0" smtClean="0"/>
              <a:t> del </a:t>
            </a:r>
            <a:r>
              <a:rPr lang="en-GB" sz="2000" dirty="0" err="1" smtClean="0"/>
              <a:t>programma</a:t>
            </a:r>
            <a:r>
              <a:rPr lang="en-GB" sz="2000" dirty="0" smtClean="0"/>
              <a:t>, </a:t>
            </a:r>
            <a:r>
              <a:rPr lang="en-GB" sz="2000" dirty="0" err="1" smtClean="0"/>
              <a:t>persino</a:t>
            </a:r>
            <a:r>
              <a:rPr lang="en-GB" sz="2000" dirty="0" smtClean="0"/>
              <a:t> prima </a:t>
            </a:r>
            <a:r>
              <a:rPr lang="en-GB" sz="2000" dirty="0" err="1" smtClean="0"/>
              <a:t>della</a:t>
            </a:r>
            <a:r>
              <a:rPr lang="en-GB" sz="2000" dirty="0" smtClean="0"/>
              <a:t>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 </a:t>
            </a:r>
            <a:r>
              <a:rPr lang="en-GB" sz="2000" dirty="0" err="1" smtClean="0"/>
              <a:t>principale</a:t>
            </a:r>
            <a:r>
              <a:rPr lang="en-GB" sz="2000" dirty="0" smtClean="0"/>
              <a:t> void </a:t>
            </a:r>
            <a:r>
              <a:rPr lang="en-GB" sz="2000" dirty="0"/>
              <a:t>loop</a:t>
            </a:r>
            <a:r>
              <a:rPr lang="en-GB" sz="2000" dirty="0" smtClean="0"/>
              <a:t>(). 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Non </a:t>
            </a:r>
            <a:r>
              <a:rPr lang="en-GB" sz="2000" dirty="0" err="1" smtClean="0"/>
              <a:t>usare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 </a:t>
            </a:r>
            <a:r>
              <a:rPr lang="en-GB" sz="2000" dirty="0" err="1" smtClean="0"/>
              <a:t>senza</a:t>
            </a:r>
            <a:r>
              <a:rPr lang="en-GB" sz="2000" dirty="0" smtClean="0"/>
              <a:t> prima </a:t>
            </a:r>
            <a:r>
              <a:rPr lang="en-GB" sz="2000" dirty="0" err="1" smtClean="0"/>
              <a:t>averla</a:t>
            </a:r>
            <a:r>
              <a:rPr lang="en-GB" sz="2000" dirty="0" smtClean="0"/>
              <a:t> </a:t>
            </a:r>
            <a:r>
              <a:rPr lang="en-GB" sz="2000" dirty="0" err="1" smtClean="0"/>
              <a:t>definita</a:t>
            </a:r>
            <a:r>
              <a:rPr lang="en-GB" sz="2000" dirty="0" smtClean="0"/>
              <a:t>. 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Il </a:t>
            </a:r>
            <a:r>
              <a:rPr lang="en-GB" sz="2000" dirty="0" err="1" smtClean="0"/>
              <a:t>nome</a:t>
            </a:r>
            <a:r>
              <a:rPr lang="en-GB" sz="2000" dirty="0" smtClean="0"/>
              <a:t> di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, </a:t>
            </a:r>
            <a:r>
              <a:rPr lang="en-GB" sz="2000" dirty="0" err="1" smtClean="0"/>
              <a:t>deve</a:t>
            </a:r>
            <a:r>
              <a:rPr lang="en-GB" sz="2000" dirty="0" smtClean="0"/>
              <a:t> </a:t>
            </a:r>
            <a:r>
              <a:rPr lang="en-GB" sz="2000" dirty="0" err="1" smtClean="0"/>
              <a:t>sempre</a:t>
            </a:r>
            <a:r>
              <a:rPr lang="en-GB" sz="2000" dirty="0" smtClean="0"/>
              <a:t> </a:t>
            </a:r>
            <a:r>
              <a:rPr lang="en-GB" sz="2000" dirty="0" err="1" smtClean="0"/>
              <a:t>cominciare</a:t>
            </a:r>
            <a:r>
              <a:rPr lang="en-GB" sz="2000" dirty="0" smtClean="0"/>
              <a:t> con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lettera</a:t>
            </a:r>
            <a:r>
              <a:rPr lang="en-GB" sz="2000" dirty="0" smtClean="0"/>
              <a:t>; non ci </a:t>
            </a:r>
            <a:r>
              <a:rPr lang="en-GB" sz="2000" dirty="0" err="1" smtClean="0"/>
              <a:t>può</a:t>
            </a:r>
            <a:r>
              <a:rPr lang="en-GB" sz="2000" dirty="0" smtClean="0"/>
              <a:t> </a:t>
            </a:r>
            <a:r>
              <a:rPr lang="en-GB" sz="2000" dirty="0" err="1" smtClean="0"/>
              <a:t>essere</a:t>
            </a:r>
            <a:r>
              <a:rPr lang="en-GB" sz="2000" dirty="0" smtClean="0"/>
              <a:t> </a:t>
            </a:r>
            <a:r>
              <a:rPr lang="en-GB" sz="2000" dirty="0" err="1" smtClean="0"/>
              <a:t>uno</a:t>
            </a:r>
            <a:r>
              <a:rPr lang="en-GB" sz="2000" dirty="0" smtClean="0"/>
              <a:t> </a:t>
            </a:r>
            <a:r>
              <a:rPr lang="en-GB" sz="2000" dirty="0" err="1" smtClean="0"/>
              <a:t>spazio</a:t>
            </a:r>
            <a:r>
              <a:rPr lang="en-GB" sz="2000" dirty="0" smtClean="0"/>
              <a:t> </a:t>
            </a:r>
            <a:r>
              <a:rPr lang="en-GB" sz="2000" dirty="0" err="1" smtClean="0"/>
              <a:t>vuoto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err="1" smtClean="0"/>
              <a:t>Tutte</a:t>
            </a:r>
            <a:r>
              <a:rPr lang="en-GB" sz="2000" dirty="0" smtClean="0"/>
              <a:t> le </a:t>
            </a:r>
            <a:r>
              <a:rPr lang="en-GB" sz="2000" dirty="0" err="1" smtClean="0"/>
              <a:t>funzioni</a:t>
            </a:r>
            <a:r>
              <a:rPr lang="en-GB" sz="2000" dirty="0" smtClean="0"/>
              <a:t> </a:t>
            </a:r>
            <a:r>
              <a:rPr lang="en-GB" sz="2000" dirty="0" err="1" smtClean="0"/>
              <a:t>contenute</a:t>
            </a:r>
            <a:r>
              <a:rPr lang="en-GB" sz="2000" dirty="0" smtClean="0"/>
              <a:t> </a:t>
            </a:r>
            <a:r>
              <a:rPr lang="en-GB" sz="2000" dirty="0" err="1" smtClean="0"/>
              <a:t>nella</a:t>
            </a:r>
            <a:r>
              <a:rPr lang="en-GB" sz="2000" dirty="0" smtClean="0"/>
              <a:t>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 create </a:t>
            </a:r>
            <a:r>
              <a:rPr lang="en-GB" sz="2000" dirty="0" err="1" smtClean="0"/>
              <a:t>devono</a:t>
            </a:r>
            <a:r>
              <a:rPr lang="en-GB" sz="2000" dirty="0" smtClean="0"/>
              <a:t> </a:t>
            </a:r>
            <a:r>
              <a:rPr lang="en-GB" sz="2000" dirty="0" err="1" smtClean="0"/>
              <a:t>essere</a:t>
            </a:r>
            <a:r>
              <a:rPr lang="en-GB" sz="2000" dirty="0" smtClean="0"/>
              <a:t> </a:t>
            </a:r>
            <a:r>
              <a:rPr lang="en-GB" sz="2000" dirty="0" err="1" smtClean="0"/>
              <a:t>racchiuse</a:t>
            </a:r>
            <a:r>
              <a:rPr lang="en-GB" sz="2000" dirty="0" smtClean="0"/>
              <a:t> </a:t>
            </a:r>
            <a:r>
              <a:rPr lang="en-GB" sz="2000" dirty="0" err="1" smtClean="0"/>
              <a:t>nelle</a:t>
            </a:r>
            <a:r>
              <a:rPr lang="en-GB" sz="2000" dirty="0" smtClean="0"/>
              <a:t> </a:t>
            </a:r>
            <a:r>
              <a:rPr lang="en-GB" sz="2000" dirty="0" err="1" smtClean="0"/>
              <a:t>parentesi</a:t>
            </a:r>
            <a:r>
              <a:rPr lang="en-GB" sz="2000" dirty="0" smtClean="0"/>
              <a:t> </a:t>
            </a:r>
            <a:r>
              <a:rPr lang="en-GB" sz="2000" dirty="0" err="1" smtClean="0"/>
              <a:t>graffe</a:t>
            </a:r>
            <a:r>
              <a:rPr lang="en-GB" sz="2000" dirty="0" smtClean="0"/>
              <a:t> ({…}). 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Le </a:t>
            </a:r>
            <a:r>
              <a:rPr lang="en-GB" sz="2000" dirty="0" err="1" smtClean="0"/>
              <a:t>funzioni</a:t>
            </a:r>
            <a:r>
              <a:rPr lang="en-GB" sz="2000" dirty="0" smtClean="0"/>
              <a:t> type </a:t>
            </a:r>
            <a:r>
              <a:rPr lang="en-GB" sz="2000" dirty="0" smtClean="0"/>
              <a:t>declaration </a:t>
            </a:r>
            <a:r>
              <a:rPr lang="en-GB" sz="2000" dirty="0" smtClean="0"/>
              <a:t>e return </a:t>
            </a:r>
            <a:r>
              <a:rPr lang="en-GB" sz="2000" dirty="0" smtClean="0"/>
              <a:t>type </a:t>
            </a:r>
            <a:r>
              <a:rPr lang="en-GB" sz="2000" dirty="0" err="1" smtClean="0"/>
              <a:t>devono</a:t>
            </a:r>
            <a:r>
              <a:rPr lang="en-GB" sz="2000" dirty="0" smtClean="0"/>
              <a:t> </a:t>
            </a:r>
            <a:r>
              <a:rPr lang="en-GB" sz="2000" dirty="0" err="1" smtClean="0"/>
              <a:t>essere</a:t>
            </a:r>
            <a:r>
              <a:rPr lang="en-GB" sz="2000" dirty="0" smtClean="0"/>
              <a:t> </a:t>
            </a:r>
            <a:r>
              <a:rPr lang="en-GB" sz="2000" dirty="0" err="1" smtClean="0"/>
              <a:t>dello</a:t>
            </a:r>
            <a:r>
              <a:rPr lang="en-GB" sz="2000" dirty="0" smtClean="0"/>
              <a:t> </a:t>
            </a:r>
            <a:r>
              <a:rPr lang="en-GB" sz="2000" dirty="0" err="1" smtClean="0"/>
              <a:t>stesso</a:t>
            </a:r>
            <a:r>
              <a:rPr lang="en-GB" sz="2000" dirty="0" smtClean="0"/>
              <a:t> </a:t>
            </a:r>
            <a:r>
              <a:rPr lang="en-GB" sz="2000" dirty="0" err="1" smtClean="0"/>
              <a:t>tipo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La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 </a:t>
            </a:r>
            <a:r>
              <a:rPr lang="en-GB" sz="2000" dirty="0"/>
              <a:t>return() </a:t>
            </a:r>
            <a:r>
              <a:rPr lang="en-GB" sz="2000" dirty="0" err="1" smtClean="0"/>
              <a:t>termina</a:t>
            </a:r>
            <a:r>
              <a:rPr lang="en-GB" sz="2000" dirty="0" smtClean="0"/>
              <a:t> la </a:t>
            </a:r>
            <a:r>
              <a:rPr lang="en-GB" sz="2000" dirty="0" err="1" smtClean="0"/>
              <a:t>tua</a:t>
            </a:r>
            <a:r>
              <a:rPr lang="en-GB" sz="2000" dirty="0" smtClean="0"/>
              <a:t>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 </a:t>
            </a:r>
            <a:r>
              <a:rPr lang="en-GB" sz="2000" dirty="0" err="1" smtClean="0"/>
              <a:t>può</a:t>
            </a:r>
            <a:r>
              <a:rPr lang="en-GB" sz="2000" dirty="0" smtClean="0"/>
              <a:t> </a:t>
            </a:r>
            <a:r>
              <a:rPr lang="en-GB" sz="2000" dirty="0" err="1" smtClean="0"/>
              <a:t>anche</a:t>
            </a:r>
            <a:r>
              <a:rPr lang="en-GB" sz="2000" dirty="0" smtClean="0"/>
              <a:t> </a:t>
            </a:r>
            <a:r>
              <a:rPr lang="en-GB" sz="2000" dirty="0" err="1" smtClean="0"/>
              <a:t>avere</a:t>
            </a:r>
            <a:r>
              <a:rPr lang="en-GB" sz="2000" dirty="0" smtClean="0"/>
              <a:t> un input. </a:t>
            </a:r>
            <a:r>
              <a:rPr lang="en-GB" sz="2000" dirty="0" err="1" smtClean="0"/>
              <a:t>Questi</a:t>
            </a:r>
            <a:r>
              <a:rPr lang="en-GB" sz="2000" dirty="0" smtClean="0"/>
              <a:t> </a:t>
            </a:r>
            <a:r>
              <a:rPr lang="en-GB" sz="2000" dirty="0" err="1" smtClean="0"/>
              <a:t>parametri</a:t>
            </a:r>
            <a:r>
              <a:rPr lang="en-GB" sz="2000" dirty="0" smtClean="0"/>
              <a:t> </a:t>
            </a:r>
            <a:r>
              <a:rPr lang="en-GB" sz="2000" dirty="0" err="1" smtClean="0"/>
              <a:t>sono</a:t>
            </a:r>
            <a:r>
              <a:rPr lang="en-GB" sz="2000" dirty="0" smtClean="0"/>
              <a:t> “</a:t>
            </a:r>
            <a:r>
              <a:rPr lang="en-GB" sz="2000" dirty="0" err="1" smtClean="0"/>
              <a:t>trasferiti</a:t>
            </a:r>
            <a:r>
              <a:rPr lang="en-GB" sz="2000" dirty="0" smtClean="0"/>
              <a:t>” dal </a:t>
            </a:r>
            <a:r>
              <a:rPr lang="en-GB" sz="2000" dirty="0" err="1" smtClean="0"/>
              <a:t>programma</a:t>
            </a:r>
            <a:r>
              <a:rPr lang="en-GB" sz="2000" dirty="0" smtClean="0"/>
              <a:t> </a:t>
            </a:r>
            <a:r>
              <a:rPr lang="en-GB" sz="2000" dirty="0" err="1" smtClean="0"/>
              <a:t>principale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richiama</a:t>
            </a:r>
            <a:r>
              <a:rPr lang="en-GB" sz="2000" dirty="0" smtClean="0"/>
              <a:t> la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Il </a:t>
            </a:r>
            <a:r>
              <a:rPr lang="en-GB" sz="2000" dirty="0" err="1" smtClean="0"/>
              <a:t>programma</a:t>
            </a:r>
            <a:r>
              <a:rPr lang="en-GB" sz="2000" dirty="0" smtClean="0"/>
              <a:t> </a:t>
            </a:r>
            <a:r>
              <a:rPr lang="en-GB" sz="2000" dirty="0" err="1" smtClean="0"/>
              <a:t>principale</a:t>
            </a:r>
            <a:r>
              <a:rPr lang="en-GB" sz="2000" dirty="0" smtClean="0"/>
              <a:t> o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 </a:t>
            </a:r>
            <a:r>
              <a:rPr lang="en-GB" sz="2000" dirty="0" err="1" smtClean="0"/>
              <a:t>può</a:t>
            </a:r>
            <a:r>
              <a:rPr lang="en-GB" sz="2000" dirty="0" smtClean="0"/>
              <a:t> </a:t>
            </a:r>
            <a:r>
              <a:rPr lang="en-GB" sz="2000" dirty="0" err="1" smtClean="0"/>
              <a:t>usare</a:t>
            </a:r>
            <a:r>
              <a:rPr lang="en-GB" sz="2000" dirty="0" smtClean="0"/>
              <a:t> e “</a:t>
            </a:r>
            <a:r>
              <a:rPr lang="en-GB" sz="2000" dirty="0" err="1" smtClean="0"/>
              <a:t>richiamare</a:t>
            </a:r>
            <a:r>
              <a:rPr lang="en-GB" sz="2000" dirty="0" smtClean="0"/>
              <a:t>” </a:t>
            </a:r>
            <a:r>
              <a:rPr lang="en-GB" sz="2000" dirty="0" err="1" smtClean="0"/>
              <a:t>un’altra</a:t>
            </a:r>
            <a:r>
              <a:rPr lang="en-GB" sz="2000" dirty="0" smtClean="0"/>
              <a:t> </a:t>
            </a:r>
            <a:r>
              <a:rPr lang="en-GB" sz="2000" dirty="0" err="1" smtClean="0"/>
              <a:t>funzione</a:t>
            </a:r>
            <a:r>
              <a:rPr lang="en-GB" sz="2000" dirty="0" smtClean="0"/>
              <a:t> </a:t>
            </a:r>
            <a:r>
              <a:rPr lang="en-GB" sz="2000" dirty="0" err="1" smtClean="0"/>
              <a:t>ed</a:t>
            </a:r>
            <a:r>
              <a:rPr lang="en-GB" sz="2000" dirty="0" smtClean="0"/>
              <a:t> </a:t>
            </a:r>
            <a:r>
              <a:rPr lang="en-GB" sz="2000" dirty="0" err="1" smtClean="0"/>
              <a:t>eseguire</a:t>
            </a:r>
            <a:r>
              <a:rPr lang="en-GB" sz="2000" dirty="0" smtClean="0"/>
              <a:t> </a:t>
            </a:r>
            <a:r>
              <a:rPr lang="en-GB" sz="2000" dirty="0" err="1" smtClean="0"/>
              <a:t>tutte</a:t>
            </a:r>
            <a:r>
              <a:rPr lang="en-GB" sz="2000" dirty="0" smtClean="0"/>
              <a:t> le </a:t>
            </a:r>
            <a:r>
              <a:rPr lang="en-GB" sz="2000" dirty="0" err="1" smtClean="0"/>
              <a:t>istruzioni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contiene</a:t>
            </a:r>
            <a:r>
              <a:rPr lang="en-GB" sz="2000" dirty="0" smtClean="0"/>
              <a:t> </a:t>
            </a:r>
            <a:r>
              <a:rPr lang="en-GB" sz="2000" dirty="0" err="1" smtClean="0"/>
              <a:t>tante</a:t>
            </a:r>
            <a:r>
              <a:rPr lang="en-GB" sz="2000" dirty="0" smtClean="0"/>
              <a:t> volte </a:t>
            </a:r>
            <a:r>
              <a:rPr lang="en-GB" sz="2000" dirty="0" err="1" smtClean="0"/>
              <a:t>quante</a:t>
            </a:r>
            <a:r>
              <a:rPr lang="en-GB" sz="2000" dirty="0" smtClean="0"/>
              <a:t> </a:t>
            </a:r>
            <a:r>
              <a:rPr lang="en-GB" sz="2000" dirty="0" err="1" smtClean="0"/>
              <a:t>può</a:t>
            </a:r>
            <a:r>
              <a:rPr lang="en-GB" sz="2000" dirty="0" smtClean="0"/>
              <a:t> </a:t>
            </a:r>
            <a:r>
              <a:rPr lang="en-GB" sz="2000" dirty="0" err="1" smtClean="0"/>
              <a:t>essere</a:t>
            </a:r>
            <a:r>
              <a:rPr lang="en-GB" sz="2000" dirty="0" smtClean="0"/>
              <a:t> </a:t>
            </a:r>
            <a:r>
              <a:rPr lang="en-GB" sz="2000" dirty="0" err="1" smtClean="0"/>
              <a:t>necessario</a:t>
            </a:r>
            <a:r>
              <a:rPr lang="en-GB" sz="2000" dirty="0" smtClean="0"/>
              <a:t>. 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6871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12 </a:t>
            </a:r>
            <a:r>
              <a:rPr lang="en-US" sz="3600" b="1" dirty="0" smtClean="0">
                <a:solidFill>
                  <a:prstClr val="white"/>
                </a:solidFill>
              </a:rPr>
              <a:t>INTERFACCIA SERIALE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12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Fornire</a:t>
            </a:r>
            <a:r>
              <a:rPr lang="en-US" dirty="0" smtClean="0"/>
              <a:t> </a:t>
            </a:r>
            <a:r>
              <a:rPr lang="en-US" dirty="0" err="1" smtClean="0"/>
              <a:t>idee</a:t>
            </a:r>
            <a:r>
              <a:rPr lang="en-US" dirty="0" smtClean="0"/>
              <a:t> di base e </a:t>
            </a:r>
            <a:r>
              <a:rPr lang="en-US" dirty="0" err="1" smtClean="0"/>
              <a:t>semplici</a:t>
            </a:r>
            <a:r>
              <a:rPr lang="en-US" dirty="0" smtClean="0"/>
              <a:t> </a:t>
            </a:r>
            <a:r>
              <a:rPr lang="en-US" dirty="0" err="1" smtClean="0"/>
              <a:t>esempi</a:t>
            </a:r>
            <a:r>
              <a:rPr lang="en-US" dirty="0" smtClean="0"/>
              <a:t> per </a:t>
            </a:r>
            <a:r>
              <a:rPr lang="en-US" dirty="0" err="1" smtClean="0"/>
              <a:t>abilitare</a:t>
            </a:r>
            <a:r>
              <a:rPr lang="en-US" dirty="0" smtClean="0"/>
              <a:t> Arduino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comunicazione</a:t>
            </a:r>
            <a:r>
              <a:rPr lang="en-US" dirty="0" smtClean="0"/>
              <a:t> con </a:t>
            </a:r>
            <a:r>
              <a:rPr lang="en-US" dirty="0" err="1" smtClean="0"/>
              <a:t>qualsiasi</a:t>
            </a:r>
            <a:r>
              <a:rPr lang="en-US" dirty="0" smtClean="0"/>
              <a:t> device e </a:t>
            </a:r>
            <a:r>
              <a:rPr lang="en-US" dirty="0" err="1" smtClean="0"/>
              <a:t>periferica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Spiega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cos’è</a:t>
            </a:r>
            <a:r>
              <a:rPr lang="en-US" sz="1800" dirty="0" smtClean="0"/>
              <a:t> la </a:t>
            </a:r>
            <a:r>
              <a:rPr lang="en-US" sz="1800" b="1" dirty="0" err="1" smtClean="0"/>
              <a:t>Comunicazione</a:t>
            </a:r>
            <a:r>
              <a:rPr lang="en-US" sz="1800" dirty="0" smtClean="0"/>
              <a:t> e </a:t>
            </a:r>
            <a:r>
              <a:rPr lang="en-US" sz="1800" dirty="0" err="1" smtClean="0"/>
              <a:t>specialmente</a:t>
            </a:r>
            <a:r>
              <a:rPr lang="en-US" sz="1800" dirty="0" smtClean="0"/>
              <a:t> la </a:t>
            </a:r>
            <a:r>
              <a:rPr lang="en-US" sz="1800" dirty="0" err="1" smtClean="0"/>
              <a:t>Comunicazione</a:t>
            </a:r>
            <a:r>
              <a:rPr lang="en-US" sz="1800" dirty="0" smtClean="0"/>
              <a:t> </a:t>
            </a:r>
            <a:r>
              <a:rPr lang="en-US" sz="1800" dirty="0" err="1" smtClean="0"/>
              <a:t>Seriale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le </a:t>
            </a:r>
            <a:r>
              <a:rPr lang="en-US" sz="1800" b="1" dirty="0" err="1" smtClean="0"/>
              <a:t>Funzioni</a:t>
            </a:r>
            <a:r>
              <a:rPr lang="en-US" sz="1800" b="1" dirty="0" smtClean="0"/>
              <a:t> di </a:t>
            </a:r>
            <a:r>
              <a:rPr lang="en-US" sz="1800" b="1" dirty="0" err="1" smtClean="0"/>
              <a:t>Comunicazione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della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Programmazione</a:t>
            </a:r>
            <a:r>
              <a:rPr lang="en-US" sz="1800" b="1" dirty="0" smtClean="0"/>
              <a:t> </a:t>
            </a:r>
            <a:r>
              <a:rPr lang="en-US" sz="1800" dirty="0" err="1" smtClean="0"/>
              <a:t>utilizzate</a:t>
            </a:r>
            <a:r>
              <a:rPr lang="en-US" sz="1800" dirty="0" smtClean="0"/>
              <a:t> in </a:t>
            </a:r>
            <a:r>
              <a:rPr lang="en-US" sz="1800" dirty="0" err="1" smtClean="0"/>
              <a:t>questa</a:t>
            </a:r>
            <a:r>
              <a:rPr lang="en-US" sz="1800" dirty="0" smtClean="0"/>
              <a:t> </a:t>
            </a:r>
            <a:r>
              <a:rPr lang="en-US" sz="1800" dirty="0" err="1" smtClean="0"/>
              <a:t>unità</a:t>
            </a:r>
            <a:r>
              <a:rPr lang="en-US" sz="1800" dirty="0" smtClean="0"/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principi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di base)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le </a:t>
            </a:r>
            <a:r>
              <a:rPr lang="en-US" sz="1800" b="1" dirty="0" err="1" smtClean="0"/>
              <a:t>Funzioni</a:t>
            </a:r>
            <a:r>
              <a:rPr lang="en-US" sz="1800" b="1" dirty="0" smtClean="0"/>
              <a:t> di </a:t>
            </a:r>
            <a:r>
              <a:rPr lang="en-US" sz="1800" b="1" dirty="0" err="1" smtClean="0"/>
              <a:t>Programmazione</a:t>
            </a:r>
            <a:r>
              <a:rPr lang="en-US" sz="1800" b="1" dirty="0" smtClean="0"/>
              <a:t> e </a:t>
            </a:r>
            <a:r>
              <a:rPr lang="en-US" sz="1800" b="1" dirty="0" err="1" smtClean="0"/>
              <a:t>Trasferimento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Dati</a:t>
            </a:r>
            <a:r>
              <a:rPr lang="en-US" sz="1800" dirty="0" smtClean="0"/>
              <a:t> </a:t>
            </a:r>
            <a:r>
              <a:rPr lang="en-US" sz="1800" dirty="0" err="1" smtClean="0"/>
              <a:t>utilizzati</a:t>
            </a:r>
            <a:r>
              <a:rPr lang="en-US" sz="1800" dirty="0" smtClean="0"/>
              <a:t> in </a:t>
            </a:r>
            <a:r>
              <a:rPr lang="en-US" sz="1800" dirty="0" err="1" smtClean="0"/>
              <a:t>questa</a:t>
            </a:r>
            <a:r>
              <a:rPr lang="en-US" sz="1800" dirty="0" smtClean="0"/>
              <a:t> </a:t>
            </a:r>
            <a:r>
              <a:rPr lang="en-US" sz="1800" dirty="0" err="1" smtClean="0"/>
              <a:t>unità</a:t>
            </a:r>
            <a:r>
              <a:rPr lang="en-US" sz="1800" dirty="0" smtClean="0"/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principi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di base)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le </a:t>
            </a:r>
            <a:r>
              <a:rPr lang="en-US" sz="1800" b="1" dirty="0" err="1" smtClean="0"/>
              <a:t>Funzioni</a:t>
            </a:r>
            <a:r>
              <a:rPr lang="en-US" sz="1800" b="1" dirty="0" smtClean="0"/>
              <a:t> di </a:t>
            </a:r>
            <a:r>
              <a:rPr lang="en-US" sz="1800" b="1" dirty="0" err="1" smtClean="0"/>
              <a:t>Programmazione</a:t>
            </a:r>
            <a:r>
              <a:rPr lang="en-US" sz="1800" b="1" dirty="0" smtClean="0"/>
              <a:t> e </a:t>
            </a:r>
            <a:r>
              <a:rPr lang="en-US" sz="1800" b="1" dirty="0" err="1" smtClean="0"/>
              <a:t>Ricezione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Dati</a:t>
            </a:r>
            <a:r>
              <a:rPr lang="en-US" sz="1800" dirty="0" smtClean="0"/>
              <a:t> </a:t>
            </a:r>
            <a:r>
              <a:rPr lang="en-US" sz="1800" dirty="0" err="1" smtClean="0"/>
              <a:t>utilizzati</a:t>
            </a:r>
            <a:r>
              <a:rPr lang="en-US" sz="1800" dirty="0" smtClean="0"/>
              <a:t> in </a:t>
            </a:r>
            <a:r>
              <a:rPr lang="en-US" sz="1800" dirty="0" err="1" smtClean="0"/>
              <a:t>questa</a:t>
            </a:r>
            <a:r>
              <a:rPr lang="en-US" sz="1800" dirty="0" smtClean="0"/>
              <a:t> </a:t>
            </a:r>
            <a:r>
              <a:rPr lang="en-US" sz="1800" dirty="0" err="1" smtClean="0"/>
              <a:t>unità</a:t>
            </a:r>
            <a:r>
              <a:rPr lang="en-US" sz="1800" dirty="0" smtClean="0"/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principi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di base)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</a:t>
            </a:r>
            <a:r>
              <a:rPr lang="en-US" sz="1800" b="1" dirty="0" err="1" smtClean="0"/>
              <a:t>altre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funzioni</a:t>
            </a:r>
            <a:r>
              <a:rPr lang="en-US" sz="1800" b="1" dirty="0" smtClean="0"/>
              <a:t> </a:t>
            </a:r>
            <a:r>
              <a:rPr lang="en-US" sz="1800" dirty="0" smtClean="0"/>
              <a:t>con </a:t>
            </a:r>
            <a:r>
              <a:rPr lang="en-US" sz="1800" dirty="0" err="1" smtClean="0"/>
              <a:t>scopi</a:t>
            </a:r>
            <a:r>
              <a:rPr lang="en-US" sz="1800" dirty="0" smtClean="0"/>
              <a:t> </a:t>
            </a:r>
            <a:r>
              <a:rPr lang="en-US" sz="1800" dirty="0" err="1" smtClean="0"/>
              <a:t>generici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Sezione</a:t>
            </a:r>
            <a:r>
              <a:rPr lang="en-US" sz="1800" dirty="0" smtClean="0"/>
              <a:t> </a:t>
            </a:r>
            <a:r>
              <a:rPr lang="en-US" sz="1800" dirty="0" err="1" smtClean="0"/>
              <a:t>pratica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82559" y="830883"/>
            <a:ext cx="286969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58511" y="2388363"/>
            <a:ext cx="291778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L’agenda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della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90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Comunicazione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seriale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smtClean="0">
                <a:latin typeface="+mn-lt"/>
              </a:rPr>
              <a:t>in  </a:t>
            </a:r>
            <a:r>
              <a:rPr lang="en-US" sz="2000" dirty="0">
                <a:latin typeface="+mn-lt"/>
              </a:rPr>
              <a:t>Arduino </a:t>
            </a:r>
            <a:r>
              <a:rPr lang="en-US" sz="2000" dirty="0" smtClean="0">
                <a:latin typeface="+mn-lt"/>
              </a:rPr>
              <a:t>è </a:t>
            </a:r>
            <a:r>
              <a:rPr lang="en-US" sz="2000" dirty="0" err="1" smtClean="0">
                <a:latin typeface="+mn-lt"/>
              </a:rPr>
              <a:t>chiamata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comunicazione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seriale</a:t>
            </a:r>
            <a:r>
              <a:rPr lang="en-US" sz="2000" dirty="0" smtClean="0">
                <a:latin typeface="+mn-lt"/>
              </a:rPr>
              <a:t> UART</a:t>
            </a:r>
            <a:endParaRPr lang="en-US" sz="2000" dirty="0" smtClean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Due </a:t>
            </a:r>
            <a:r>
              <a:rPr lang="en-US" sz="2000" dirty="0" err="1" smtClean="0">
                <a:latin typeface="+mn-lt"/>
              </a:rPr>
              <a:t>cavi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 err="1" smtClean="0">
                <a:latin typeface="+mn-lt"/>
              </a:rPr>
              <a:t>Tx</a:t>
            </a:r>
            <a:r>
              <a:rPr lang="en-US" sz="2000" dirty="0" smtClean="0">
                <a:latin typeface="+mn-lt"/>
              </a:rPr>
              <a:t> (per la </a:t>
            </a:r>
            <a:r>
              <a:rPr lang="en-US" sz="2000" dirty="0" err="1" smtClean="0">
                <a:latin typeface="+mn-lt"/>
              </a:rPr>
              <a:t>trasmissione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dirty="0" smtClean="0">
                <a:latin typeface="+mn-lt"/>
              </a:rPr>
              <a:t>) </a:t>
            </a:r>
            <a:r>
              <a:rPr lang="en-US" sz="2000" dirty="0">
                <a:latin typeface="+mn-lt"/>
              </a:rPr>
              <a:t>e RX (</a:t>
            </a:r>
            <a:r>
              <a:rPr lang="en-GB" sz="2000" dirty="0">
                <a:latin typeface="+mn-lt"/>
              </a:rPr>
              <a:t>per la </a:t>
            </a:r>
            <a:r>
              <a:rPr lang="en-GB" sz="2000" dirty="0" err="1">
                <a:latin typeface="+mn-lt"/>
              </a:rPr>
              <a:t>ricezione</a:t>
            </a:r>
            <a:r>
              <a:rPr lang="en-US" sz="2000" dirty="0">
                <a:latin typeface="+mn-lt"/>
              </a:rPr>
              <a:t>).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Comunicazione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46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Stabilire</a:t>
            </a:r>
            <a:r>
              <a:rPr lang="en-US" sz="2000" b="1" dirty="0" smtClean="0">
                <a:latin typeface="+mn-lt"/>
              </a:rPr>
              <a:t> la </a:t>
            </a:r>
            <a:r>
              <a:rPr lang="en-US" sz="2000" b="1" dirty="0" err="1" smtClean="0">
                <a:latin typeface="+mn-lt"/>
              </a:rPr>
              <a:t>Comunicazione</a:t>
            </a:r>
            <a:endParaRPr lang="en-US" sz="2000" b="1" dirty="0" smtClean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Serial.begin</a:t>
            </a:r>
            <a:r>
              <a:rPr lang="en-US" sz="2000" b="1" dirty="0" smtClean="0">
                <a:latin typeface="+mn-lt"/>
              </a:rPr>
              <a:t>()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GB" sz="2000" i="1" dirty="0" err="1">
                <a:latin typeface="+mn-lt"/>
              </a:rPr>
              <a:t>Serial.begin</a:t>
            </a:r>
            <a:r>
              <a:rPr lang="en-GB" sz="2000" i="1" dirty="0">
                <a:latin typeface="+mn-lt"/>
              </a:rPr>
              <a:t>(bauds, SERIAL_NPS</a:t>
            </a:r>
            <a:r>
              <a:rPr lang="en-GB" sz="2000" i="1" dirty="0" smtClean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bauds: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Stabilisce</a:t>
            </a:r>
            <a:r>
              <a:rPr lang="en-US" sz="2000" dirty="0" smtClean="0">
                <a:latin typeface="+mn-lt"/>
              </a:rPr>
              <a:t> la quota di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dirty="0" smtClean="0">
                <a:latin typeface="+mn-lt"/>
              </a:rPr>
              <a:t> in bit per secondo (</a:t>
            </a:r>
            <a:r>
              <a:rPr lang="en-US" sz="2000" dirty="0">
                <a:latin typeface="+mn-lt"/>
              </a:rPr>
              <a:t>baud) </a:t>
            </a:r>
            <a:r>
              <a:rPr lang="en-US" sz="2000" dirty="0" smtClean="0">
                <a:latin typeface="+mn-lt"/>
              </a:rPr>
              <a:t>per la </a:t>
            </a:r>
            <a:r>
              <a:rPr lang="en-US" sz="2000" dirty="0" err="1" smtClean="0">
                <a:latin typeface="+mn-lt"/>
              </a:rPr>
              <a:t>trasmissione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seriali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SERIAL_NPS: </a:t>
            </a:r>
            <a:r>
              <a:rPr lang="en-US" sz="2000" dirty="0" err="1" smtClean="0">
                <a:latin typeface="+mn-lt"/>
              </a:rPr>
              <a:t>Opzionale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Abilita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configurazione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codifica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carattere</a:t>
            </a:r>
            <a:r>
              <a:rPr lang="en-US" sz="2000" dirty="0" smtClean="0">
                <a:latin typeface="+mn-lt"/>
              </a:rPr>
              <a:t>:    </a:t>
            </a:r>
            <a:endParaRPr lang="en-US" sz="2000" dirty="0" smtClean="0">
              <a:latin typeface="+mn-lt"/>
            </a:endParaRP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N=Nº </a:t>
            </a:r>
            <a:r>
              <a:rPr lang="en-US" sz="2000" dirty="0" smtClean="0">
                <a:latin typeface="+mn-lt"/>
              </a:rPr>
              <a:t>di bit per </a:t>
            </a:r>
            <a:r>
              <a:rPr lang="en-US" sz="2000" dirty="0" err="1" smtClean="0">
                <a:latin typeface="+mn-lt"/>
              </a:rPr>
              <a:t>carattere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5, 6, 7 or 8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default)    </a:t>
            </a:r>
            <a:endParaRPr lang="en-US" sz="2000" dirty="0" smtClean="0">
              <a:latin typeface="+mn-lt"/>
            </a:endParaRP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P=</a:t>
            </a:r>
            <a:r>
              <a:rPr lang="en-US" sz="2000" dirty="0" err="1" smtClean="0">
                <a:latin typeface="+mn-lt"/>
              </a:rPr>
              <a:t>Parità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E= </a:t>
            </a:r>
            <a:r>
              <a:rPr lang="en-US" sz="2000" dirty="0" err="1" smtClean="0">
                <a:latin typeface="+mn-lt"/>
              </a:rPr>
              <a:t>pari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O= </a:t>
            </a:r>
            <a:r>
              <a:rPr lang="en-US" sz="2000" dirty="0" err="1" smtClean="0">
                <a:latin typeface="+mn-lt"/>
              </a:rPr>
              <a:t>dispari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N=sin parity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default)    </a:t>
            </a:r>
            <a:endParaRPr lang="en-US" sz="2000" dirty="0">
              <a:latin typeface="+mn-lt"/>
            </a:endParaRP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S=Nº </a:t>
            </a:r>
            <a:r>
              <a:rPr lang="en-US" sz="2000" dirty="0" smtClean="0">
                <a:latin typeface="+mn-lt"/>
              </a:rPr>
              <a:t>di pause </a:t>
            </a:r>
            <a:r>
              <a:rPr lang="en-US" sz="2000" dirty="0" err="1" smtClean="0">
                <a:latin typeface="+mn-lt"/>
              </a:rPr>
              <a:t>alla</a:t>
            </a:r>
            <a:r>
              <a:rPr lang="en-US" sz="2000" dirty="0" smtClean="0">
                <a:latin typeface="+mn-lt"/>
              </a:rPr>
              <a:t> fine del </a:t>
            </a:r>
            <a:r>
              <a:rPr lang="en-US" sz="2000" dirty="0" err="1" smtClean="0">
                <a:latin typeface="+mn-lt"/>
              </a:rPr>
              <a:t>carattere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2 </a:t>
            </a:r>
            <a:r>
              <a:rPr lang="en-US" sz="2000" dirty="0" smtClean="0">
                <a:latin typeface="+mn-lt"/>
              </a:rPr>
              <a:t>o </a:t>
            </a:r>
            <a:r>
              <a:rPr lang="en-US" sz="2000" dirty="0">
                <a:latin typeface="+mn-lt"/>
              </a:rPr>
              <a:t>1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default)</a:t>
            </a:r>
            <a:endParaRPr lang="en-US" sz="2000" dirty="0" smtClean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Serial.end</a:t>
            </a:r>
            <a:r>
              <a:rPr lang="en-US" sz="2000" b="1" dirty="0">
                <a:latin typeface="+mn-lt"/>
              </a:rPr>
              <a:t>()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US" sz="2000" i="1" dirty="0" err="1">
                <a:latin typeface="+mn-lt"/>
              </a:rPr>
              <a:t>Serial.end</a:t>
            </a:r>
            <a:r>
              <a:rPr lang="en-US" sz="2000" i="1" dirty="0" smtClean="0">
                <a:latin typeface="+mn-lt"/>
              </a:rPr>
              <a:t>()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Funzioni</a:t>
            </a:r>
            <a:r>
              <a:rPr lang="en-US" dirty="0" smtClean="0"/>
              <a:t> di </a:t>
            </a:r>
            <a:r>
              <a:rPr lang="en-US" dirty="0" err="1"/>
              <a:t>P</a:t>
            </a:r>
            <a:r>
              <a:rPr lang="en-US" dirty="0" err="1" smtClean="0"/>
              <a:t>rogrammazione</a:t>
            </a:r>
            <a:r>
              <a:rPr lang="en-US" dirty="0" smtClean="0"/>
              <a:t> – </a:t>
            </a:r>
            <a:r>
              <a:rPr lang="en-US" dirty="0" err="1" smtClean="0"/>
              <a:t>Comunicazione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72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Tasferimento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Dati</a:t>
            </a:r>
            <a:r>
              <a:rPr lang="en-US" sz="2000" b="1" dirty="0" smtClean="0">
                <a:latin typeface="+mn-lt"/>
              </a:rPr>
              <a:t> </a:t>
            </a:r>
            <a:endParaRPr lang="en-US" sz="2000" b="1" dirty="0" smtClean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Serial.print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Sintassi1: </a:t>
            </a:r>
            <a:r>
              <a:rPr lang="en-GB" sz="2000" i="1" dirty="0" err="1" smtClean="0">
                <a:latin typeface="+mn-lt"/>
              </a:rPr>
              <a:t>Serial.print</a:t>
            </a:r>
            <a:r>
              <a:rPr lang="en-GB" sz="2000" i="1" dirty="0" smtClean="0">
                <a:latin typeface="+mn-lt"/>
              </a:rPr>
              <a:t>(value)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 smtClean="0">
                <a:latin typeface="+mn-lt"/>
              </a:rPr>
              <a:t>value</a:t>
            </a:r>
            <a:r>
              <a:rPr lang="en-US" sz="2000" i="1" dirty="0" smtClean="0">
                <a:latin typeface="+mn-lt"/>
              </a:rPr>
              <a:t>: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da </a:t>
            </a:r>
            <a:r>
              <a:rPr lang="en-US" sz="2000" dirty="0" err="1" smtClean="0">
                <a:latin typeface="+mn-lt"/>
              </a:rPr>
              <a:t>stampare</a:t>
            </a:r>
            <a:r>
              <a:rPr lang="en-US" sz="2000" dirty="0" smtClean="0">
                <a:latin typeface="+mn-lt"/>
              </a:rPr>
              <a:t> – </a:t>
            </a:r>
            <a:r>
              <a:rPr lang="en-US" sz="2000" dirty="0" err="1" smtClean="0">
                <a:latin typeface="+mn-lt"/>
              </a:rPr>
              <a:t>qualsiasi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tipo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dati</a:t>
            </a: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Sintassi2</a:t>
            </a:r>
            <a:r>
              <a:rPr lang="en-US" sz="2000" b="1" dirty="0" smtClean="0"/>
              <a:t>: </a:t>
            </a:r>
            <a:r>
              <a:rPr lang="en-GB" sz="2000" i="1" dirty="0" err="1">
                <a:latin typeface="+mn-lt"/>
              </a:rPr>
              <a:t>Serial.print</a:t>
            </a:r>
            <a:r>
              <a:rPr lang="en-GB" sz="2000" i="1" dirty="0">
                <a:latin typeface="+mn-lt"/>
              </a:rPr>
              <a:t>(</a:t>
            </a:r>
            <a:r>
              <a:rPr lang="en-GB" sz="2000" i="1" dirty="0" err="1">
                <a:latin typeface="+mn-lt"/>
              </a:rPr>
              <a:t>value,format</a:t>
            </a:r>
            <a:r>
              <a:rPr lang="en-GB" sz="2000" i="1" dirty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value: </a:t>
            </a:r>
            <a:r>
              <a:rPr lang="en-US" sz="2000" dirty="0" err="1">
                <a:latin typeface="+mn-lt"/>
              </a:rPr>
              <a:t>il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valore</a:t>
            </a:r>
            <a:r>
              <a:rPr lang="en-US" sz="2000" dirty="0">
                <a:latin typeface="+mn-lt"/>
              </a:rPr>
              <a:t> da </a:t>
            </a:r>
            <a:r>
              <a:rPr lang="en-US" sz="2000" dirty="0" err="1">
                <a:latin typeface="+mn-lt"/>
              </a:rPr>
              <a:t>stampare</a:t>
            </a:r>
            <a:r>
              <a:rPr lang="en-US" sz="2000" dirty="0">
                <a:latin typeface="+mn-lt"/>
              </a:rPr>
              <a:t> – </a:t>
            </a:r>
            <a:r>
              <a:rPr lang="en-US" sz="2000" dirty="0" err="1">
                <a:latin typeface="+mn-lt"/>
              </a:rPr>
              <a:t>qualsiasi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tipo</a:t>
            </a:r>
            <a:r>
              <a:rPr lang="en-US" sz="2000" dirty="0">
                <a:latin typeface="+mn-lt"/>
              </a:rPr>
              <a:t> di </a:t>
            </a:r>
            <a:r>
              <a:rPr lang="en-US" sz="2000" dirty="0" err="1">
                <a:latin typeface="+mn-lt"/>
              </a:rPr>
              <a:t>dati</a:t>
            </a:r>
            <a:r>
              <a:rPr lang="en-US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format: </a:t>
            </a:r>
            <a:r>
              <a:rPr lang="en-US" sz="2000" dirty="0" err="1">
                <a:latin typeface="+mn-lt"/>
              </a:rPr>
              <a:t>specifica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numero</a:t>
            </a:r>
            <a:r>
              <a:rPr lang="en-US" sz="2000" dirty="0">
                <a:latin typeface="+mn-lt"/>
              </a:rPr>
              <a:t> base per tipi di </a:t>
            </a:r>
            <a:r>
              <a:rPr lang="en-US" sz="2000" dirty="0" err="1">
                <a:latin typeface="+mn-lt"/>
              </a:rPr>
              <a:t>dati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interi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numero</a:t>
            </a:r>
            <a:r>
              <a:rPr lang="en-US" sz="2000" dirty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cifre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decimali</a:t>
            </a:r>
            <a:r>
              <a:rPr lang="en-US" sz="2000" dirty="0" smtClean="0">
                <a:latin typeface="+mn-lt"/>
              </a:rPr>
              <a:t> per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tipi a </a:t>
            </a:r>
            <a:r>
              <a:rPr lang="en-US" sz="2000" dirty="0" err="1" smtClean="0">
                <a:latin typeface="+mn-lt"/>
              </a:rPr>
              <a:t>virgola</a:t>
            </a:r>
            <a:r>
              <a:rPr lang="en-US" sz="2000" dirty="0" smtClean="0">
                <a:latin typeface="+mn-lt"/>
              </a:rPr>
              <a:t> mobile</a:t>
            </a:r>
            <a:endParaRPr lang="en-US" sz="2000" i="1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La </a:t>
            </a:r>
            <a:r>
              <a:rPr lang="en-US" sz="2000" b="1" dirty="0" err="1">
                <a:latin typeface="+mn-lt"/>
              </a:rPr>
              <a:t>funzione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Serial.println</a:t>
            </a:r>
            <a:r>
              <a:rPr lang="en-US" sz="2000" b="1" dirty="0" smtClean="0">
                <a:latin typeface="+mn-lt"/>
              </a:rPr>
              <a:t>() </a:t>
            </a:r>
            <a:endParaRPr lang="en-US" sz="2000" b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Funzioni</a:t>
            </a:r>
            <a:r>
              <a:rPr lang="en-US" dirty="0" smtClean="0"/>
              <a:t> di </a:t>
            </a:r>
            <a:r>
              <a:rPr lang="en-US" dirty="0" err="1" smtClean="0"/>
              <a:t>Programmazione</a:t>
            </a:r>
            <a:r>
              <a:rPr lang="en-US" dirty="0" smtClean="0"/>
              <a:t> e </a:t>
            </a:r>
            <a:r>
              <a:rPr lang="en-US" dirty="0" err="1" smtClean="0"/>
              <a:t>Trasferimento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5565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Ricezione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2168013" y="1784555"/>
            <a:ext cx="4542503" cy="3731342"/>
            <a:chOff x="0" y="0"/>
            <a:chExt cx="3423683" cy="2551430"/>
          </a:xfrm>
        </p:grpSpPr>
        <p:pic>
          <p:nvPicPr>
            <p:cNvPr id="15" name="Imagen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90" y="0"/>
              <a:ext cx="2331085" cy="2551430"/>
            </a:xfrm>
            <a:prstGeom prst="rect">
              <a:avLst/>
            </a:prstGeom>
          </p:spPr>
        </p:pic>
        <p:sp>
          <p:nvSpPr>
            <p:cNvPr id="16" name="Rectángulo 44"/>
            <p:cNvSpPr/>
            <p:nvPr/>
          </p:nvSpPr>
          <p:spPr>
            <a:xfrm>
              <a:off x="0" y="21265"/>
              <a:ext cx="1041990" cy="44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Bytes read</a:t>
              </a:r>
              <a:endParaRPr lang="pt-P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45"/>
            <p:cNvSpPr/>
            <p:nvPr/>
          </p:nvSpPr>
          <p:spPr>
            <a:xfrm>
              <a:off x="2381693" y="21265"/>
              <a:ext cx="1041990" cy="44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Rx line</a:t>
              </a:r>
              <a:endParaRPr lang="pt-P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46"/>
            <p:cNvSpPr/>
            <p:nvPr/>
          </p:nvSpPr>
          <p:spPr>
            <a:xfrm>
              <a:off x="2179674" y="542260"/>
              <a:ext cx="786809" cy="55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Bytes received</a:t>
              </a:r>
              <a:endParaRPr lang="pt-P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8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3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Trasferimento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dati</a:t>
            </a:r>
            <a:endParaRPr lang="en-US" sz="2000" b="1" dirty="0" smtClean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Serial.available</a:t>
            </a:r>
            <a:r>
              <a:rPr lang="en-US" sz="2000" b="1" dirty="0" smtClean="0">
                <a:latin typeface="+mn-lt"/>
              </a:rPr>
              <a:t>()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GB" sz="2000" i="1" dirty="0" err="1">
                <a:latin typeface="+mn-lt"/>
              </a:rPr>
              <a:t>Serial.available</a:t>
            </a:r>
            <a:r>
              <a:rPr lang="en-GB" sz="2000" i="1" dirty="0" smtClean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Serial.read</a:t>
            </a:r>
            <a:r>
              <a:rPr lang="en-US" sz="2000" b="1" dirty="0" smtClean="0">
                <a:latin typeface="+mn-lt"/>
              </a:rPr>
              <a:t>() 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/>
              <a:t>: </a:t>
            </a:r>
            <a:r>
              <a:rPr lang="en-GB" sz="2000" i="1" dirty="0" err="1" smtClean="0">
                <a:latin typeface="+mn-lt"/>
              </a:rPr>
              <a:t>Serial.read</a:t>
            </a:r>
            <a:r>
              <a:rPr lang="en-GB" sz="2000" i="1" dirty="0" smtClean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Serial.parseInt</a:t>
            </a:r>
            <a:r>
              <a:rPr lang="en-US" sz="2000" b="1" dirty="0" smtClean="0">
                <a:latin typeface="+mn-lt"/>
              </a:rPr>
              <a:t>()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GB" sz="2000" i="1" dirty="0" err="1" smtClean="0">
                <a:latin typeface="+mn-lt"/>
              </a:rPr>
              <a:t>Serial.parseInt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Serial.parseFloat</a:t>
            </a:r>
            <a:r>
              <a:rPr lang="en-US" sz="2000" b="1" dirty="0" smtClean="0">
                <a:latin typeface="+mn-lt"/>
              </a:rPr>
              <a:t>()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GB" sz="2000" i="1" dirty="0" err="1">
                <a:latin typeface="+mn-lt"/>
              </a:rPr>
              <a:t>Serial.parseFloat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Funzioni</a:t>
            </a:r>
            <a:r>
              <a:rPr lang="en-US" dirty="0" smtClean="0"/>
              <a:t> per </a:t>
            </a:r>
            <a:r>
              <a:rPr lang="en-US" dirty="0" err="1" smtClean="0"/>
              <a:t>programmazione</a:t>
            </a:r>
            <a:r>
              <a:rPr lang="en-US" dirty="0" smtClean="0"/>
              <a:t> e </a:t>
            </a:r>
            <a:r>
              <a:rPr lang="en-US" dirty="0" err="1" smtClean="0"/>
              <a:t>ricevimento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2779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3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pulseIn</a:t>
            </a:r>
            <a:r>
              <a:rPr lang="en-US" sz="2000" b="1" dirty="0">
                <a:latin typeface="+mn-lt"/>
              </a:rPr>
              <a:t>() 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i="1" dirty="0" err="1">
                <a:latin typeface="+mn-lt"/>
              </a:rPr>
              <a:t>pulseIn</a:t>
            </a:r>
            <a:r>
              <a:rPr lang="en-US" sz="2000" i="1" dirty="0">
                <a:latin typeface="+mn-lt"/>
              </a:rPr>
              <a:t>(pin, </a:t>
            </a:r>
            <a:r>
              <a:rPr lang="en-US" sz="2000" i="1" dirty="0" err="1" smtClean="0">
                <a:latin typeface="+mn-lt"/>
              </a:rPr>
              <a:t>livello</a:t>
            </a:r>
            <a:r>
              <a:rPr lang="en-US" sz="2000" i="1" dirty="0" smtClean="0">
                <a:latin typeface="+mn-lt"/>
              </a:rPr>
              <a:t>, tempo)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pin: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numero</a:t>
            </a:r>
            <a:r>
              <a:rPr lang="en-US" sz="2000" i="1" dirty="0" smtClean="0">
                <a:latin typeface="+mn-lt"/>
              </a:rPr>
              <a:t> di pin input </a:t>
            </a:r>
            <a:r>
              <a:rPr lang="en-US" sz="2000" i="1" dirty="0" err="1" smtClean="0">
                <a:latin typeface="+mn-lt"/>
              </a:rPr>
              <a:t>necessari</a:t>
            </a:r>
            <a:r>
              <a:rPr lang="en-US" sz="2000" i="1" dirty="0" smtClean="0">
                <a:latin typeface="+mn-lt"/>
              </a:rPr>
              <a:t> per </a:t>
            </a:r>
            <a:r>
              <a:rPr lang="en-US" sz="2000" i="1" dirty="0" err="1" smtClean="0">
                <a:latin typeface="+mn-lt"/>
              </a:rPr>
              <a:t>leggere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l’impulso</a:t>
            </a:r>
            <a:r>
              <a:rPr lang="en-US" sz="2000" i="1" dirty="0" smtClean="0">
                <a:latin typeface="+mn-lt"/>
              </a:rPr>
              <a:t> on (</a:t>
            </a:r>
            <a:r>
              <a:rPr lang="en-US" sz="2000" i="1" dirty="0" err="1" smtClean="0">
                <a:latin typeface="+mn-lt"/>
              </a:rPr>
              <a:t>int</a:t>
            </a:r>
            <a:r>
              <a:rPr lang="en-US" sz="2000" i="1" dirty="0" smtClean="0">
                <a:latin typeface="+mn-lt"/>
              </a:rPr>
              <a:t>)</a:t>
            </a:r>
            <a:endParaRPr lang="en-US" sz="2000" b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value: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tipo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impulso</a:t>
            </a:r>
            <a:r>
              <a:rPr lang="en-US" sz="2000" i="1" dirty="0" smtClean="0">
                <a:latin typeface="+mn-lt"/>
              </a:rPr>
              <a:t> da </a:t>
            </a:r>
            <a:r>
              <a:rPr lang="en-US" sz="2000" i="1" dirty="0" err="1" smtClean="0">
                <a:latin typeface="+mn-lt"/>
              </a:rPr>
              <a:t>leggere</a:t>
            </a:r>
            <a:r>
              <a:rPr lang="en-US" sz="2000" i="1" dirty="0" smtClean="0">
                <a:latin typeface="+mn-lt"/>
              </a:rPr>
              <a:t>: </a:t>
            </a:r>
            <a:r>
              <a:rPr lang="en-US" sz="2000" i="1" dirty="0" err="1" smtClean="0">
                <a:latin typeface="+mn-lt"/>
              </a:rPr>
              <a:t>sia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segnale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livello</a:t>
            </a:r>
            <a:r>
              <a:rPr lang="en-US" sz="2000" i="1" dirty="0" smtClean="0">
                <a:latin typeface="+mn-lt"/>
              </a:rPr>
              <a:t> “1” o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segnale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livello</a:t>
            </a:r>
            <a:r>
              <a:rPr lang="en-US" sz="2000" i="1" dirty="0" smtClean="0">
                <a:latin typeface="+mn-lt"/>
              </a:rPr>
              <a:t> “0” (</a:t>
            </a:r>
            <a:r>
              <a:rPr lang="en-US" sz="2000" i="1" dirty="0" err="1" smtClean="0">
                <a:latin typeface="+mn-lt"/>
              </a:rPr>
              <a:t>int</a:t>
            </a:r>
            <a:r>
              <a:rPr lang="en-US" sz="2000" i="1" dirty="0" smtClean="0">
                <a:latin typeface="+mn-lt"/>
              </a:rPr>
              <a:t>)</a:t>
            </a:r>
            <a:endParaRPr lang="en-US" sz="2000" i="1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timeout (</a:t>
            </a:r>
            <a:r>
              <a:rPr lang="en-US" sz="2000" i="1" dirty="0" err="1" smtClean="0">
                <a:latin typeface="+mn-lt"/>
              </a:rPr>
              <a:t>opzionale</a:t>
            </a:r>
            <a:r>
              <a:rPr lang="en-US" sz="2000" i="1" dirty="0" smtClean="0">
                <a:latin typeface="+mn-lt"/>
              </a:rPr>
              <a:t>):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numero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microsecondi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attesa</a:t>
            </a:r>
            <a:r>
              <a:rPr lang="en-US" sz="2000" i="1" dirty="0" smtClean="0">
                <a:latin typeface="+mn-lt"/>
              </a:rPr>
              <a:t> per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completamento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dell’impulso</a:t>
            </a:r>
            <a:r>
              <a:rPr lang="en-US" sz="2000" i="1" dirty="0" smtClean="0">
                <a:latin typeface="+mn-lt"/>
              </a:rPr>
              <a:t>: la </a:t>
            </a:r>
            <a:r>
              <a:rPr lang="en-US" sz="2000" i="1" dirty="0" err="1" smtClean="0">
                <a:latin typeface="+mn-lt"/>
              </a:rPr>
              <a:t>funzione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restituisce</a:t>
            </a:r>
            <a:r>
              <a:rPr lang="en-US" sz="2000" i="1" dirty="0" smtClean="0">
                <a:latin typeface="+mn-lt"/>
              </a:rPr>
              <a:t> 0 se non è </a:t>
            </a:r>
            <a:r>
              <a:rPr lang="en-US" sz="2000" i="1" dirty="0" err="1" smtClean="0">
                <a:latin typeface="+mn-lt"/>
              </a:rPr>
              <a:t>stato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ricevuto</a:t>
            </a:r>
            <a:r>
              <a:rPr lang="en-US" sz="2000" i="1" dirty="0" smtClean="0">
                <a:latin typeface="+mn-lt"/>
              </a:rPr>
              <a:t> un </a:t>
            </a:r>
            <a:r>
              <a:rPr lang="en-US" sz="2000" i="1" dirty="0" err="1" smtClean="0">
                <a:latin typeface="+mn-lt"/>
              </a:rPr>
              <a:t>impulso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completo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nell’intervallo</a:t>
            </a:r>
            <a:r>
              <a:rPr lang="en-US" sz="2000" i="1" dirty="0" smtClean="0">
                <a:latin typeface="+mn-lt"/>
              </a:rPr>
              <a:t> di tempo</a:t>
            </a:r>
            <a:endParaRPr lang="en-US" sz="2000" i="1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Funzioni</a:t>
            </a:r>
            <a:r>
              <a:rPr lang="en-US" dirty="0" smtClean="0"/>
              <a:t> per </a:t>
            </a:r>
            <a:r>
              <a:rPr lang="en-US" dirty="0" err="1" smtClean="0"/>
              <a:t>programmazione</a:t>
            </a:r>
            <a:r>
              <a:rPr lang="en-US" dirty="0" smtClean="0"/>
              <a:t> e per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scopi</a:t>
            </a:r>
            <a:r>
              <a:rPr lang="en-US" dirty="0" smtClean="0"/>
              <a:t> </a:t>
            </a:r>
            <a:r>
              <a:rPr lang="en-US" dirty="0" err="1" smtClean="0"/>
              <a:t>generali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8447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24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min</a:t>
            </a:r>
            <a:r>
              <a:rPr lang="en-US" sz="2000" b="1" dirty="0">
                <a:latin typeface="+mn-lt"/>
              </a:rPr>
              <a:t>() AND max() </a:t>
            </a:r>
            <a:endParaRPr lang="en-US" sz="2000" b="1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min(A, B)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US" sz="2000" i="1" dirty="0" smtClean="0">
                <a:latin typeface="+mn-lt"/>
              </a:rPr>
              <a:t>max(A</a:t>
            </a:r>
            <a:r>
              <a:rPr lang="en-US" sz="2000" i="1" dirty="0">
                <a:latin typeface="+mn-lt"/>
              </a:rPr>
              <a:t>, B)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A: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primo </a:t>
            </a:r>
            <a:r>
              <a:rPr lang="en-US" sz="2000" i="1" dirty="0" err="1" smtClean="0">
                <a:latin typeface="+mn-lt"/>
              </a:rPr>
              <a:t>numero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qualsiasi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tipo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dato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B</a:t>
            </a:r>
            <a:r>
              <a:rPr lang="en-US" sz="2000" i="1" dirty="0" smtClean="0">
                <a:latin typeface="+mn-lt"/>
              </a:rPr>
              <a:t>: </a:t>
            </a:r>
            <a:r>
              <a:rPr lang="en-US" sz="2000" i="1" dirty="0" err="1"/>
              <a:t>il</a:t>
            </a:r>
            <a:r>
              <a:rPr lang="en-US" sz="2000" i="1" dirty="0"/>
              <a:t> </a:t>
            </a:r>
            <a:r>
              <a:rPr lang="en-US" sz="2000" i="1" dirty="0" smtClean="0">
                <a:latin typeface="+mn-lt"/>
              </a:rPr>
              <a:t>secondo </a:t>
            </a:r>
            <a:r>
              <a:rPr lang="en-US" sz="2000" i="1" dirty="0" err="1" smtClean="0">
                <a:latin typeface="+mn-lt"/>
              </a:rPr>
              <a:t>numero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qualsiasi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tipo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dato</a:t>
            </a:r>
            <a:endParaRPr lang="en-US" sz="2000" i="1" dirty="0" smtClean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funzione</a:t>
            </a:r>
            <a:r>
              <a:rPr lang="en-US" sz="2000" b="1" dirty="0" smtClean="0">
                <a:latin typeface="+mn-lt"/>
              </a:rPr>
              <a:t> abs()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Sintassi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GB" sz="2000" i="1" dirty="0">
                <a:latin typeface="+mn-lt"/>
              </a:rPr>
              <a:t>abs(n)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n: </a:t>
            </a:r>
            <a:r>
              <a:rPr lang="it-IT" sz="2000" i="1" dirty="0" smtClean="0">
                <a:latin typeface="+mn-lt"/>
              </a:rPr>
              <a:t>il numero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Funzioni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 err="1"/>
              <a:t>programmazione</a:t>
            </a:r>
            <a:r>
              <a:rPr lang="en-US" dirty="0"/>
              <a:t> e per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scopi</a:t>
            </a:r>
            <a:r>
              <a:rPr lang="en-US" dirty="0"/>
              <a:t> </a:t>
            </a:r>
            <a:r>
              <a:rPr lang="en-US" dirty="0" err="1"/>
              <a:t>generali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9668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69506</TotalTime>
  <Words>831</Words>
  <Application>Microsoft Office PowerPoint</Application>
  <PresentationFormat>Presentazione su schermo (4:3)</PresentationFormat>
  <Paragraphs>144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12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Docenti Canelli</cp:lastModifiedBy>
  <cp:revision>1793</cp:revision>
  <cp:lastPrinted>2018-01-26T17:11:53Z</cp:lastPrinted>
  <dcterms:created xsi:type="dcterms:W3CDTF">2010-11-09T19:06:29Z</dcterms:created>
  <dcterms:modified xsi:type="dcterms:W3CDTF">2018-06-13T10:44:54Z</dcterms:modified>
</cp:coreProperties>
</file>