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8" r:id="rId2"/>
  </p:sldMasterIdLst>
  <p:notesMasterIdLst>
    <p:notesMasterId r:id="rId25"/>
  </p:notesMasterIdLst>
  <p:handoutMasterIdLst>
    <p:handoutMasterId r:id="rId26"/>
  </p:handoutMasterIdLst>
  <p:sldIdLst>
    <p:sldId id="549" r:id="rId3"/>
    <p:sldId id="537" r:id="rId4"/>
    <p:sldId id="482" r:id="rId5"/>
    <p:sldId id="551" r:id="rId6"/>
    <p:sldId id="552" r:id="rId7"/>
    <p:sldId id="553" r:id="rId8"/>
    <p:sldId id="554" r:id="rId9"/>
    <p:sldId id="555" r:id="rId10"/>
    <p:sldId id="556" r:id="rId11"/>
    <p:sldId id="557" r:id="rId12"/>
    <p:sldId id="558" r:id="rId13"/>
    <p:sldId id="559" r:id="rId14"/>
    <p:sldId id="560" r:id="rId15"/>
    <p:sldId id="561" r:id="rId16"/>
    <p:sldId id="562" r:id="rId17"/>
    <p:sldId id="564" r:id="rId18"/>
    <p:sldId id="565" r:id="rId19"/>
    <p:sldId id="569" r:id="rId20"/>
    <p:sldId id="567" r:id="rId21"/>
    <p:sldId id="568" r:id="rId22"/>
    <p:sldId id="566" r:id="rId23"/>
    <p:sldId id="570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73">
          <p15:clr>
            <a:srgbClr val="A4A3A4"/>
          </p15:clr>
        </p15:guide>
        <p15:guide id="2" pos="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913"/>
    <a:srgbClr val="005777"/>
    <a:srgbClr val="BFDDB4"/>
    <a:srgbClr val="E6E6E6"/>
    <a:srgbClr val="DDD9C3"/>
    <a:srgbClr val="DDCFB2"/>
    <a:srgbClr val="FFCC99"/>
    <a:srgbClr val="FF9966"/>
    <a:srgbClr val="0066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48" autoAdjust="0"/>
    <p:restoredTop sz="93039" autoAdjust="0"/>
  </p:normalViewPr>
  <p:slideViewPr>
    <p:cSldViewPr snapToGrid="0">
      <p:cViewPr varScale="1">
        <p:scale>
          <a:sx n="65" d="100"/>
          <a:sy n="65" d="100"/>
        </p:scale>
        <p:origin x="1662" y="78"/>
      </p:cViewPr>
      <p:guideLst>
        <p:guide orient="horz" pos="773"/>
        <p:guide pos="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53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7ADA-1638-0643-890A-87F56AED39E9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E7830-05BA-0F48-BBED-6CDD62CC991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E53219-3A05-3D4B-895A-3050F53C435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4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26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23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86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62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32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53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0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10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66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297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20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73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19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30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6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26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35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8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480-73E2-41E9-8038-AB1D1AC0B473}" type="datetime1">
              <a:rPr lang="el-GR" smtClean="0"/>
              <a:t>8/6/2018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1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4110-ADAF-4F03-80B9-170642E5484D}" type="datetime1">
              <a:rPr lang="el-GR" smtClean="0"/>
              <a:t>8/6/2018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36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80D3-900E-422F-9FAD-55CC391E966A}" type="datetime1">
              <a:rPr lang="el-GR" smtClean="0"/>
              <a:t>8/6/2018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35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5" name="Θέση αριθμού διαφάνειας 5">
            <a:extLst>
              <a:ext uri="{FF2B5EF4-FFF2-40B4-BE49-F238E27FC236}">
                <a16:creationId xmlns=""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397473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8" name="Θέση αριθμού διαφάνειας 5">
            <a:extLst>
              <a:ext uri="{FF2B5EF4-FFF2-40B4-BE49-F238E27FC236}">
                <a16:creationId xmlns=""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5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27923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74869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81394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00635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249939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6169-1127-4362-8540-AC4E97E8AA5C}" type="datetime1">
              <a:rPr lang="el-GR" smtClean="0"/>
              <a:t>8/6/2018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630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625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32363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9001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407226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385988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6CCA-63C4-4CF9-AE39-DAD6F533A7F9}" type="datetime1">
              <a:rPr lang="el-GR" smtClean="0"/>
              <a:t>8/6/2018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892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74A-DA73-4F45-A5DB-BD9EAE214494}" type="datetime1">
              <a:rPr lang="el-GR" smtClean="0"/>
              <a:t>8/6/2018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1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B3C0-A42E-43C6-B463-F993698F7A97}" type="datetime1">
              <a:rPr lang="el-GR" smtClean="0"/>
              <a:t>8/6/2018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24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D79E-706B-4D49-A0E4-1F8E35DF1797}" type="datetime1">
              <a:rPr lang="el-GR" smtClean="0"/>
              <a:t>8/6/2018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55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B233-2020-4E2E-8C15-84DAA0EF36E8}" type="datetime1">
              <a:rPr lang="el-GR" smtClean="0"/>
              <a:t>8/6/2018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863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A766-CA29-40F2-83BC-EF09261BB5FC}" type="datetime1">
              <a:rPr lang="el-GR" smtClean="0"/>
              <a:t>8/6/2018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4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54C4-4236-43A6-B912-090A3C0F9032}" type="datetime1">
              <a:rPr lang="el-GR" smtClean="0"/>
              <a:t>8/6/2018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09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E18B-A9AC-444A-8F3D-6587E3DE7D78}" type="datetime1">
              <a:rPr lang="el-GR" smtClean="0"/>
              <a:t>8/6/2018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53" r:id="rId12"/>
    <p:sldLayoutId id="214748366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96632" y="3174542"/>
            <a:ext cx="2174773" cy="2273625"/>
          </a:xfrm>
          <a:prstGeom prst="rect">
            <a:avLst/>
          </a:prstGeom>
        </p:spPr>
      </p:pic>
      <p:sp>
        <p:nvSpPr>
          <p:cNvPr id="603144" name="Rectangle 8"/>
          <p:cNvSpPr>
            <a:spLocks noChangeArrowheads="1"/>
          </p:cNvSpPr>
          <p:nvPr userDrawn="1"/>
        </p:nvSpPr>
        <p:spPr bwMode="auto">
          <a:xfrm>
            <a:off x="-1" y="5384800"/>
            <a:ext cx="8766770" cy="1282700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616075" eaLnBrk="0" hangingPunct="0">
              <a:lnSpc>
                <a:spcPct val="110000"/>
              </a:lnSpc>
              <a:defRPr/>
            </a:pP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TEICrete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b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Heraklion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Crete, Greece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051" name="Oval 15"/>
          <p:cNvSpPr>
            <a:spLocks noChangeArrowheads="1"/>
          </p:cNvSpPr>
          <p:nvPr userDrawn="1"/>
        </p:nvSpPr>
        <p:spPr bwMode="auto">
          <a:xfrm>
            <a:off x="101600" y="5241925"/>
            <a:ext cx="1487488" cy="1539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5213350"/>
            <a:ext cx="15732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 userDrawn="1"/>
        </p:nvSpPr>
        <p:spPr bwMode="auto">
          <a:xfrm>
            <a:off x="0" y="1319213"/>
            <a:ext cx="9209088" cy="1774825"/>
          </a:xfrm>
          <a:prstGeom prst="rect">
            <a:avLst/>
          </a:prstGeom>
          <a:solidFill>
            <a:srgbClr val="80808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18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-3175" y="1317625"/>
            <a:ext cx="6991350" cy="77788"/>
          </a:xfrm>
          <a:prstGeom prst="rect">
            <a:avLst/>
          </a:prstGeom>
          <a:solidFill>
            <a:srgbClr val="005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l-G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31838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175" algn="r" eaLnBrk="0" hangingPunct="0">
              <a:lnSpc>
                <a:spcPct val="110000"/>
              </a:lnSpc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Technological Educational Institute of Crete</a:t>
            </a:r>
            <a:endParaRPr 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>
            <a:off x="2505075" y="3022600"/>
            <a:ext cx="6667500" cy="77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l-GR" sz="2400" dirty="0">
              <a:solidFill>
                <a:srgbClr val="000000"/>
              </a:solidFill>
              <a:latin typeface="Times New Roman" pitchFamily="18" charset="0"/>
              <a:ea typeface="ＭＳ Ｐゴシック" pitchFamily="-111" charset="-128"/>
              <a:cs typeface="+mn-cs"/>
            </a:endParaRPr>
          </a:p>
        </p:txBody>
      </p:sp>
      <p:pic>
        <p:nvPicPr>
          <p:cNvPr id="11" name="Imagen 34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62" y="4559984"/>
            <a:ext cx="3131798" cy="681941"/>
          </a:xfrm>
          <a:prstGeom prst="rect">
            <a:avLst/>
          </a:prstGeom>
        </p:spPr>
      </p:pic>
      <p:pic>
        <p:nvPicPr>
          <p:cNvPr id="12" name="Imagen 50"/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05" y="5467537"/>
            <a:ext cx="3106436" cy="111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9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9pPr>
    </p:titleStyle>
    <p:bodyStyle>
      <a:lvl1pPr marL="269875" indent="-269875" algn="l" rtl="0" eaLnBrk="0" fontAlgn="base" hangingPunct="0">
        <a:spcBef>
          <a:spcPct val="25000"/>
        </a:spcBef>
        <a:spcAft>
          <a:spcPct val="0"/>
        </a:spcAft>
        <a:buFont typeface="Wingdings" charset="0"/>
        <a:buChar char="§"/>
        <a:defRPr sz="1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7063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□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0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978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0"/>
        </a:defRPr>
      </a:lvl5pPr>
      <a:lvl6pPr marL="24352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8924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3496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068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prstClr val="white"/>
                </a:solidFill>
              </a:rPr>
              <a:t>Unità</a:t>
            </a:r>
            <a:r>
              <a:rPr lang="en-US" sz="3600" b="1" dirty="0" smtClean="0">
                <a:solidFill>
                  <a:prstClr val="white"/>
                </a:solidFill>
              </a:rPr>
              <a:t> </a:t>
            </a:r>
            <a:r>
              <a:rPr lang="en-US" sz="3600" b="1" dirty="0">
                <a:solidFill>
                  <a:prstClr val="white"/>
                </a:solidFill>
              </a:rPr>
              <a:t>9</a:t>
            </a:r>
          </a:p>
          <a:p>
            <a:pPr algn="ctr"/>
            <a:r>
              <a:rPr lang="en-US" sz="3600" dirty="0" err="1" smtClean="0">
                <a:solidFill>
                  <a:prstClr val="white"/>
                </a:solidFill>
              </a:rPr>
              <a:t>Relè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81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3200" dirty="0" smtClean="0"/>
              <a:t>Un modulo </a:t>
            </a:r>
            <a:r>
              <a:rPr lang="en-US" sz="3200" dirty="0" err="1" smtClean="0"/>
              <a:t>relè</a:t>
            </a:r>
            <a:r>
              <a:rPr lang="en-US" sz="3200" dirty="0" smtClean="0"/>
              <a:t> a 5V da Keyes</a:t>
            </a:r>
            <a:endParaRPr lang="en-US" sz="3200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10</a:t>
            </a:fld>
            <a:endParaRPr lang="el-GR" sz="1000" dirty="0"/>
          </a:p>
        </p:txBody>
      </p:sp>
      <p:sp>
        <p:nvSpPr>
          <p:cNvPr id="31" name="TextBox 19">
            <a:extLst>
              <a:ext uri="{FF2B5EF4-FFF2-40B4-BE49-F238E27FC236}">
                <a16:creationId xmlns="" xmlns:a16="http://schemas.microsoft.com/office/drawing/2014/main" id="{5B590908-1E12-4E88-8938-BDF4E16FFDF3}"/>
              </a:ext>
            </a:extLst>
          </p:cNvPr>
          <p:cNvSpPr txBox="1"/>
          <p:nvPr/>
        </p:nvSpPr>
        <p:spPr>
          <a:xfrm>
            <a:off x="365424" y="1268613"/>
            <a:ext cx="8413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dirty="0" smtClean="0"/>
              <a:t>Il modulo </a:t>
            </a:r>
            <a:r>
              <a:rPr lang="en-US" dirty="0" err="1" smtClean="0"/>
              <a:t>fornisce</a:t>
            </a:r>
            <a:r>
              <a:rPr lang="en-US" dirty="0" smtClean="0"/>
              <a:t> </a:t>
            </a:r>
            <a:r>
              <a:rPr lang="en-US" dirty="0" err="1" smtClean="0"/>
              <a:t>tutti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componenti</a:t>
            </a:r>
            <a:r>
              <a:rPr lang="en-US" dirty="0" smtClean="0"/>
              <a:t> </a:t>
            </a:r>
            <a:r>
              <a:rPr lang="en-US" dirty="0" err="1" smtClean="0"/>
              <a:t>richiesti</a:t>
            </a:r>
            <a:r>
              <a:rPr lang="en-US" dirty="0" smtClean="0"/>
              <a:t> (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diodo</a:t>
            </a:r>
            <a:r>
              <a:rPr lang="en-US" dirty="0" smtClean="0"/>
              <a:t> di </a:t>
            </a:r>
            <a:r>
              <a:rPr lang="en-US" dirty="0" err="1" smtClean="0"/>
              <a:t>protezione</a:t>
            </a:r>
            <a:r>
              <a:rPr lang="en-US" dirty="0" smtClean="0"/>
              <a:t>, </a:t>
            </a:r>
            <a:r>
              <a:rPr lang="en-US" dirty="0" err="1" smtClean="0"/>
              <a:t>il</a:t>
            </a:r>
            <a:r>
              <a:rPr lang="en-US" dirty="0" smtClean="0"/>
              <a:t> transistor e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resistore</a:t>
            </a:r>
            <a:r>
              <a:rPr lang="en-US" dirty="0" smtClean="0"/>
              <a:t> a </a:t>
            </a:r>
            <a:r>
              <a:rPr lang="en-US" dirty="0" err="1" smtClean="0"/>
              <a:t>corrente</a:t>
            </a:r>
            <a:r>
              <a:rPr lang="en-US" dirty="0" smtClean="0"/>
              <a:t> </a:t>
            </a:r>
            <a:r>
              <a:rPr lang="en-US" dirty="0" err="1" smtClean="0"/>
              <a:t>limitata</a:t>
            </a:r>
            <a:r>
              <a:rPr lang="en-US" dirty="0" smtClean="0"/>
              <a:t>) e un </a:t>
            </a:r>
            <a:r>
              <a:rPr lang="en-US" dirty="0" err="1" smtClean="0"/>
              <a:t>indicatore</a:t>
            </a:r>
            <a:r>
              <a:rPr lang="en-US" dirty="0" smtClean="0"/>
              <a:t> LED in un </a:t>
            </a:r>
            <a:r>
              <a:rPr lang="en-US" dirty="0" err="1" smtClean="0"/>
              <a:t>pratico</a:t>
            </a:r>
            <a:r>
              <a:rPr lang="en-US" dirty="0" smtClean="0"/>
              <a:t> </a:t>
            </a:r>
            <a:r>
              <a:rPr lang="en-US" dirty="0" err="1" smtClean="0"/>
              <a:t>pacchetto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2" name="Ομάδα 1">
            <a:extLst>
              <a:ext uri="{FF2B5EF4-FFF2-40B4-BE49-F238E27FC236}">
                <a16:creationId xmlns="" xmlns:a16="http://schemas.microsoft.com/office/drawing/2014/main" id="{347AF248-AD07-4D51-AC50-18A41F84D992}"/>
              </a:ext>
            </a:extLst>
          </p:cNvPr>
          <p:cNvGrpSpPr/>
          <p:nvPr/>
        </p:nvGrpSpPr>
        <p:grpSpPr>
          <a:xfrm>
            <a:off x="1945088" y="2853037"/>
            <a:ext cx="4966551" cy="3064477"/>
            <a:chOff x="3911844" y="1956453"/>
            <a:chExt cx="4966551" cy="3064477"/>
          </a:xfrm>
        </p:grpSpPr>
        <p:pic>
          <p:nvPicPr>
            <p:cNvPr id="30" name="Εικόνα 29">
              <a:extLst>
                <a:ext uri="{FF2B5EF4-FFF2-40B4-BE49-F238E27FC236}">
                  <a16:creationId xmlns="" xmlns:a16="http://schemas.microsoft.com/office/drawing/2014/main" id="{596F8628-055F-4802-A759-E962DA139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82" t="17275" r="23853" b="16716"/>
            <a:stretch/>
          </p:blipFill>
          <p:spPr>
            <a:xfrm>
              <a:off x="4236049" y="1956453"/>
              <a:ext cx="4642346" cy="3064477"/>
            </a:xfrm>
            <a:prstGeom prst="rect">
              <a:avLst/>
            </a:prstGeom>
          </p:spPr>
        </p:pic>
        <p:sp>
          <p:nvSpPr>
            <p:cNvPr id="32" name="TextBox 43">
              <a:extLst>
                <a:ext uri="{FF2B5EF4-FFF2-40B4-BE49-F238E27FC236}">
                  <a16:creationId xmlns="" xmlns:a16="http://schemas.microsoft.com/office/drawing/2014/main" id="{F5D43CC2-C9A4-4373-BE4F-DC9367B9789C}"/>
                </a:ext>
              </a:extLst>
            </p:cNvPr>
            <p:cNvSpPr txBox="1"/>
            <p:nvPr/>
          </p:nvSpPr>
          <p:spPr>
            <a:xfrm>
              <a:off x="4459150" y="3301783"/>
              <a:ext cx="2178299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1400" dirty="0"/>
                <a:t>Common</a:t>
              </a:r>
              <a:endParaRPr lang="en-US" sz="1200" dirty="0"/>
            </a:p>
          </p:txBody>
        </p:sp>
        <p:sp>
          <p:nvSpPr>
            <p:cNvPr id="33" name="TextBox 12">
              <a:extLst>
                <a:ext uri="{FF2B5EF4-FFF2-40B4-BE49-F238E27FC236}">
                  <a16:creationId xmlns="" xmlns:a16="http://schemas.microsoft.com/office/drawing/2014/main" id="{791E63DF-0B6C-4DC4-B393-FC63F5DF19A9}"/>
                </a:ext>
              </a:extLst>
            </p:cNvPr>
            <p:cNvSpPr txBox="1"/>
            <p:nvPr/>
          </p:nvSpPr>
          <p:spPr>
            <a:xfrm>
              <a:off x="3911844" y="3702729"/>
              <a:ext cx="2178299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1400" dirty="0"/>
                <a:t>Normally-Closed</a:t>
              </a:r>
              <a:endParaRPr lang="en-US" sz="1200" dirty="0"/>
            </a:p>
          </p:txBody>
        </p:sp>
        <p:sp>
          <p:nvSpPr>
            <p:cNvPr id="34" name="TextBox 38">
              <a:extLst>
                <a:ext uri="{FF2B5EF4-FFF2-40B4-BE49-F238E27FC236}">
                  <a16:creationId xmlns="" xmlns:a16="http://schemas.microsoft.com/office/drawing/2014/main" id="{A8401B52-09ED-473B-919D-65668F6963B1}"/>
                </a:ext>
              </a:extLst>
            </p:cNvPr>
            <p:cNvSpPr txBox="1"/>
            <p:nvPr/>
          </p:nvSpPr>
          <p:spPr>
            <a:xfrm>
              <a:off x="4020858" y="2947972"/>
              <a:ext cx="2178299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1400" dirty="0"/>
                <a:t>Normally-Open</a:t>
              </a:r>
              <a:endParaRPr lang="en-US" sz="1200" dirty="0"/>
            </a:p>
          </p:txBody>
        </p:sp>
        <p:grpSp>
          <p:nvGrpSpPr>
            <p:cNvPr id="35" name="Group 2">
              <a:extLst>
                <a:ext uri="{FF2B5EF4-FFF2-40B4-BE49-F238E27FC236}">
                  <a16:creationId xmlns="" xmlns:a16="http://schemas.microsoft.com/office/drawing/2014/main" id="{54C608AF-D3D6-414A-9412-983F2C5E9089}"/>
                </a:ext>
              </a:extLst>
            </p:cNvPr>
            <p:cNvGrpSpPr/>
            <p:nvPr/>
          </p:nvGrpSpPr>
          <p:grpSpPr>
            <a:xfrm>
              <a:off x="8071697" y="2908860"/>
              <a:ext cx="806698" cy="819999"/>
              <a:chOff x="9210837" y="3942741"/>
              <a:chExt cx="806698" cy="819999"/>
            </a:xfrm>
          </p:grpSpPr>
          <p:sp>
            <p:nvSpPr>
              <p:cNvPr id="36" name="TextBox 18">
                <a:extLst>
                  <a:ext uri="{FF2B5EF4-FFF2-40B4-BE49-F238E27FC236}">
                    <a16:creationId xmlns="" xmlns:a16="http://schemas.microsoft.com/office/drawing/2014/main" id="{72634D79-06B6-443C-A00C-EB076C8C19F8}"/>
                  </a:ext>
                </a:extLst>
              </p:cNvPr>
              <p:cNvSpPr txBox="1"/>
              <p:nvPr/>
            </p:nvSpPr>
            <p:spPr>
              <a:xfrm>
                <a:off x="9210837" y="4172899"/>
                <a:ext cx="80669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1400" dirty="0"/>
                  <a:t>VCC</a:t>
                </a:r>
                <a:endParaRPr lang="en-US" sz="1200" dirty="0"/>
              </a:p>
            </p:txBody>
          </p:sp>
          <p:sp>
            <p:nvSpPr>
              <p:cNvPr id="37" name="TextBox 20">
                <a:extLst>
                  <a:ext uri="{FF2B5EF4-FFF2-40B4-BE49-F238E27FC236}">
                    <a16:creationId xmlns="" xmlns:a16="http://schemas.microsoft.com/office/drawing/2014/main" id="{10230808-890D-4FAF-B1A6-8718A70811BD}"/>
                  </a:ext>
                </a:extLst>
              </p:cNvPr>
              <p:cNvSpPr txBox="1"/>
              <p:nvPr/>
            </p:nvSpPr>
            <p:spPr>
              <a:xfrm>
                <a:off x="9210837" y="3942741"/>
                <a:ext cx="806698" cy="38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1400" dirty="0"/>
                  <a:t>GND</a:t>
                </a:r>
                <a:endParaRPr lang="en-US" sz="1200" dirty="0"/>
              </a:p>
            </p:txBody>
          </p:sp>
          <p:sp>
            <p:nvSpPr>
              <p:cNvPr id="38" name="TextBox 21">
                <a:extLst>
                  <a:ext uri="{FF2B5EF4-FFF2-40B4-BE49-F238E27FC236}">
                    <a16:creationId xmlns="" xmlns:a16="http://schemas.microsoft.com/office/drawing/2014/main" id="{6FDC0B39-BC49-4DAF-8988-4067AA9CDBE4}"/>
                  </a:ext>
                </a:extLst>
              </p:cNvPr>
              <p:cNvSpPr txBox="1"/>
              <p:nvPr/>
            </p:nvSpPr>
            <p:spPr>
              <a:xfrm>
                <a:off x="9210837" y="4380648"/>
                <a:ext cx="806698" cy="38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1400" dirty="0"/>
                  <a:t>SIG</a:t>
                </a:r>
                <a:endParaRPr lang="en-US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2519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2800" dirty="0" err="1" smtClean="0"/>
              <a:t>Esercizio</a:t>
            </a:r>
            <a:r>
              <a:rPr lang="en-US" sz="2800" dirty="0" smtClean="0"/>
              <a:t> </a:t>
            </a:r>
            <a:r>
              <a:rPr lang="en-US" sz="2800" dirty="0" err="1" smtClean="0"/>
              <a:t>sul</a:t>
            </a:r>
            <a:r>
              <a:rPr lang="en-US" sz="2800" dirty="0" smtClean="0"/>
              <a:t> </a:t>
            </a:r>
            <a:r>
              <a:rPr lang="en-US" sz="2800" dirty="0" err="1" smtClean="0"/>
              <a:t>relè</a:t>
            </a:r>
            <a:r>
              <a:rPr lang="en-US" sz="2800" dirty="0" smtClean="0"/>
              <a:t> </a:t>
            </a:r>
            <a:r>
              <a:rPr lang="en-US" sz="2800" dirty="0" err="1" smtClean="0"/>
              <a:t>elettro-meccanico</a:t>
            </a:r>
            <a:r>
              <a:rPr lang="en-US" sz="2800" dirty="0" smtClean="0"/>
              <a:t>: </a:t>
            </a:r>
            <a:r>
              <a:rPr lang="en-US" sz="2800" dirty="0" err="1" smtClean="0"/>
              <a:t>descrizione</a:t>
            </a:r>
            <a:r>
              <a:rPr lang="en-US" sz="2800" dirty="0" smtClean="0"/>
              <a:t> e schema</a:t>
            </a:r>
            <a:endParaRPr lang="en-US" sz="2800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11</a:t>
            </a:fld>
            <a:endParaRPr lang="el-GR" sz="1000" dirty="0"/>
          </a:p>
        </p:txBody>
      </p:sp>
      <p:pic>
        <p:nvPicPr>
          <p:cNvPr id="18" name="Εικόνα 17">
            <a:extLst>
              <a:ext uri="{FF2B5EF4-FFF2-40B4-BE49-F238E27FC236}">
                <a16:creationId xmlns="" xmlns:a16="http://schemas.microsoft.com/office/drawing/2014/main" id="{1606A5CF-AF4C-4851-80F9-89144197D5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6026" y="3145130"/>
            <a:ext cx="5071947" cy="3345684"/>
          </a:xfrm>
          <a:prstGeom prst="rect">
            <a:avLst/>
          </a:prstGeom>
        </p:spPr>
      </p:pic>
      <p:sp>
        <p:nvSpPr>
          <p:cNvPr id="17" name="TextBox 21">
            <a:extLst>
              <a:ext uri="{FF2B5EF4-FFF2-40B4-BE49-F238E27FC236}">
                <a16:creationId xmlns="" xmlns:a16="http://schemas.microsoft.com/office/drawing/2014/main" id="{F4EC490A-0988-4B00-A3CA-AEFD306E5EA8}"/>
              </a:ext>
            </a:extLst>
          </p:cNvPr>
          <p:cNvSpPr txBox="1"/>
          <p:nvPr/>
        </p:nvSpPr>
        <p:spPr>
          <a:xfrm>
            <a:off x="457200" y="836555"/>
            <a:ext cx="8229600" cy="1849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 smtClean="0">
                <a:ea typeface="ＭＳ Ｐゴシック" charset="0"/>
              </a:rPr>
              <a:t>Scopo</a:t>
            </a:r>
            <a:r>
              <a:rPr lang="en-US" sz="2000" dirty="0" smtClean="0">
                <a:ea typeface="ＭＳ Ｐゴシック" charset="0"/>
              </a:rPr>
              <a:t> di </a:t>
            </a:r>
            <a:r>
              <a:rPr lang="en-US" sz="2000" dirty="0" err="1" smtClean="0">
                <a:ea typeface="ＭＳ Ｐゴシック" charset="0"/>
              </a:rPr>
              <a:t>questo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esercizio</a:t>
            </a:r>
            <a:r>
              <a:rPr lang="en-US" sz="2000" dirty="0" smtClean="0">
                <a:ea typeface="ＭＳ Ｐゴシック" charset="0"/>
              </a:rPr>
              <a:t> è </a:t>
            </a:r>
            <a:r>
              <a:rPr lang="en-US" sz="2000" dirty="0" err="1" smtClean="0">
                <a:ea typeface="ＭＳ Ｐゴシック" charset="0"/>
              </a:rPr>
              <a:t>avvicinare</a:t>
            </a:r>
            <a:r>
              <a:rPr lang="en-US" sz="2000" dirty="0" smtClean="0">
                <a:ea typeface="ＭＳ Ｐゴシック" charset="0"/>
              </a:rPr>
              <a:t> lo </a:t>
            </a:r>
            <a:r>
              <a:rPr lang="en-US" sz="2000" dirty="0" err="1" smtClean="0">
                <a:ea typeface="ＭＳ Ｐゴシック" charset="0"/>
              </a:rPr>
              <a:t>studente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all’uso</a:t>
            </a:r>
            <a:r>
              <a:rPr lang="en-US" sz="2000" dirty="0" smtClean="0">
                <a:ea typeface="ＭＳ Ｐゴシック" charset="0"/>
              </a:rPr>
              <a:t> del </a:t>
            </a:r>
            <a:r>
              <a:rPr lang="en-US" sz="2000" dirty="0" err="1" smtClean="0">
                <a:ea typeface="ＭＳ Ｐゴシック" charset="0"/>
              </a:rPr>
              <a:t>relè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elettro-meccanico</a:t>
            </a:r>
            <a:r>
              <a:rPr lang="en-US" sz="2000" dirty="0" smtClean="0">
                <a:ea typeface="ＭＳ Ｐゴシック" charset="0"/>
              </a:rPr>
              <a:t>. Si </a:t>
            </a:r>
            <a:r>
              <a:rPr lang="en-US" sz="2000" dirty="0" err="1" smtClean="0">
                <a:ea typeface="ＭＳ Ｐゴシック" charset="0"/>
              </a:rPr>
              <a:t>userà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una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scheda</a:t>
            </a:r>
            <a:r>
              <a:rPr lang="en-US" sz="2000" dirty="0" smtClean="0">
                <a:ea typeface="ＭＳ Ｐゴシック" charset="0"/>
              </a:rPr>
              <a:t> Arduino con un modulo </a:t>
            </a:r>
            <a:r>
              <a:rPr lang="en-US" sz="2000" dirty="0" err="1" smtClean="0">
                <a:ea typeface="ＭＳ Ｐゴシック" charset="0"/>
              </a:rPr>
              <a:t>relè</a:t>
            </a:r>
            <a:r>
              <a:rPr lang="en-US" sz="2000" dirty="0" smtClean="0">
                <a:ea typeface="ＭＳ Ｐゴシック" charset="0"/>
              </a:rPr>
              <a:t> per </a:t>
            </a:r>
            <a:r>
              <a:rPr lang="en-US" sz="2000" dirty="0" err="1" smtClean="0">
                <a:ea typeface="ＭＳ Ｐゴシック" charset="0"/>
              </a:rPr>
              <a:t>commutare</a:t>
            </a:r>
            <a:r>
              <a:rPr lang="en-US" sz="2000" dirty="0" smtClean="0">
                <a:ea typeface="ＭＳ Ｐゴシック" charset="0"/>
              </a:rPr>
              <a:t> un </a:t>
            </a:r>
            <a:r>
              <a:rPr lang="en-US" sz="2000" dirty="0" err="1" smtClean="0">
                <a:ea typeface="ＭＳ Ｐゴシック" charset="0"/>
              </a:rPr>
              <a:t>carico</a:t>
            </a:r>
            <a:r>
              <a:rPr lang="en-US" sz="2000" dirty="0" smtClean="0">
                <a:ea typeface="ＭＳ Ｐゴシック" charset="0"/>
              </a:rPr>
              <a:t> DC (un </a:t>
            </a:r>
            <a:r>
              <a:rPr lang="en-US" sz="2000" dirty="0" err="1" smtClean="0">
                <a:ea typeface="ＭＳ Ｐゴシック" charset="0"/>
              </a:rPr>
              <a:t>citofono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nel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nostro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caso</a:t>
            </a:r>
            <a:r>
              <a:rPr lang="en-US" sz="2000" dirty="0" smtClean="0">
                <a:ea typeface="ＭＳ Ｐゴシック" charset="0"/>
              </a:rPr>
              <a:t>).</a:t>
            </a:r>
            <a:endParaRPr lang="en-US" sz="2000" dirty="0">
              <a:ea typeface="ＭＳ Ｐゴシック" charset="0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 smtClean="0">
                <a:ea typeface="ＭＳ Ｐゴシック" charset="0"/>
              </a:rPr>
              <a:t>Premendo</a:t>
            </a:r>
            <a:r>
              <a:rPr lang="en-US" sz="2000" dirty="0" smtClean="0">
                <a:ea typeface="ＭＳ Ｐゴシック" charset="0"/>
              </a:rPr>
              <a:t> un </a:t>
            </a:r>
            <a:r>
              <a:rPr lang="en-US" sz="2000" dirty="0" err="1" smtClean="0">
                <a:ea typeface="ＭＳ Ｐゴシック" charset="0"/>
              </a:rPr>
              <a:t>pulsante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temporaneo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si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cambierà</a:t>
            </a:r>
            <a:r>
              <a:rPr lang="en-US" sz="2000" dirty="0" smtClean="0">
                <a:ea typeface="ＭＳ Ｐゴシック" charset="0"/>
              </a:rPr>
              <a:t> lo </a:t>
            </a:r>
            <a:r>
              <a:rPr lang="en-US" sz="2000" dirty="0" err="1" smtClean="0">
                <a:ea typeface="ＭＳ Ｐゴシック" charset="0"/>
              </a:rPr>
              <a:t>stato</a:t>
            </a:r>
            <a:r>
              <a:rPr lang="en-US" sz="2000" dirty="0" smtClean="0">
                <a:ea typeface="ＭＳ Ｐゴシック" charset="0"/>
              </a:rPr>
              <a:t> del </a:t>
            </a:r>
            <a:r>
              <a:rPr lang="en-US" sz="2000" dirty="0" err="1" smtClean="0">
                <a:ea typeface="ＭＳ Ｐゴシック" charset="0"/>
              </a:rPr>
              <a:t>relè</a:t>
            </a:r>
            <a:r>
              <a:rPr lang="en-US" sz="2000" dirty="0" smtClean="0">
                <a:ea typeface="ＭＳ Ｐゴシック" charset="0"/>
              </a:rPr>
              <a:t>, </a:t>
            </a:r>
            <a:r>
              <a:rPr lang="en-US" sz="2000" dirty="0" err="1" smtClean="0">
                <a:ea typeface="ＭＳ Ｐゴシック" charset="0"/>
              </a:rPr>
              <a:t>armandolo</a:t>
            </a:r>
            <a:r>
              <a:rPr lang="en-US" sz="2000" dirty="0" smtClean="0">
                <a:ea typeface="ＭＳ Ｐゴシック" charset="0"/>
              </a:rPr>
              <a:t> o </a:t>
            </a:r>
            <a:r>
              <a:rPr lang="en-US" sz="2000" dirty="0" err="1" smtClean="0">
                <a:ea typeface="ＭＳ Ｐゴシック" charset="0"/>
              </a:rPr>
              <a:t>disarmandolo</a:t>
            </a:r>
            <a:r>
              <a:rPr lang="en-US" sz="2000" dirty="0" smtClean="0">
                <a:ea typeface="ＭＳ Ｐゴシック" charset="0"/>
              </a:rPr>
              <a:t>.</a:t>
            </a:r>
            <a:endParaRPr lang="en-US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278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3200" dirty="0" err="1" smtClean="0"/>
              <a:t>Esercizio</a:t>
            </a:r>
            <a:r>
              <a:rPr lang="en-US" sz="3200" dirty="0" smtClean="0"/>
              <a:t> </a:t>
            </a:r>
            <a:r>
              <a:rPr lang="en-US" sz="3200" dirty="0" err="1" smtClean="0"/>
              <a:t>sul</a:t>
            </a:r>
            <a:r>
              <a:rPr lang="en-US" sz="3200" dirty="0" smtClean="0"/>
              <a:t> </a:t>
            </a:r>
            <a:r>
              <a:rPr lang="en-US" sz="3200" dirty="0" err="1" smtClean="0"/>
              <a:t>relè</a:t>
            </a:r>
            <a:r>
              <a:rPr lang="en-US" sz="3200" dirty="0" smtClean="0"/>
              <a:t> </a:t>
            </a:r>
            <a:r>
              <a:rPr lang="en-US" sz="3200" dirty="0" err="1" smtClean="0"/>
              <a:t>elettromeccanico</a:t>
            </a:r>
            <a:r>
              <a:rPr lang="en-US" sz="3200" dirty="0" smtClean="0"/>
              <a:t>: </a:t>
            </a:r>
            <a:r>
              <a:rPr lang="en-US" sz="3200" dirty="0" smtClean="0"/>
              <a:t>la </a:t>
            </a:r>
            <a:r>
              <a:rPr lang="en-US" sz="3200" dirty="0" err="1" smtClean="0"/>
              <a:t>breaboard</a:t>
            </a:r>
            <a:endParaRPr lang="en-US" sz="3200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12</a:t>
            </a:fld>
            <a:endParaRPr lang="el-GR" sz="1000" dirty="0"/>
          </a:p>
        </p:txBody>
      </p:sp>
      <p:sp>
        <p:nvSpPr>
          <p:cNvPr id="10" name="TextBox 21">
            <a:extLst>
              <a:ext uri="{FF2B5EF4-FFF2-40B4-BE49-F238E27FC236}">
                <a16:creationId xmlns="" xmlns:a16="http://schemas.microsoft.com/office/drawing/2014/main" id="{F4EC490A-0988-4B00-A3CA-AEFD306E5EA8}"/>
              </a:ext>
            </a:extLst>
          </p:cNvPr>
          <p:cNvSpPr txBox="1"/>
          <p:nvPr/>
        </p:nvSpPr>
        <p:spPr>
          <a:xfrm>
            <a:off x="521110" y="1114039"/>
            <a:ext cx="8165690" cy="1172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ea typeface="ＭＳ Ｐゴシック" charset="0"/>
              </a:rPr>
              <a:t>Il </a:t>
            </a:r>
            <a:r>
              <a:rPr lang="en-US" sz="2000" dirty="0" err="1" smtClean="0">
                <a:ea typeface="ＭＳ Ｐゴシック" charset="0"/>
              </a:rPr>
              <a:t>circuito</a:t>
            </a:r>
            <a:r>
              <a:rPr lang="en-US" sz="2000" dirty="0" smtClean="0">
                <a:ea typeface="ＭＳ Ｐゴシック" charset="0"/>
              </a:rPr>
              <a:t> per </a:t>
            </a:r>
            <a:r>
              <a:rPr lang="en-US" sz="2000" dirty="0" err="1" smtClean="0">
                <a:ea typeface="ＭＳ Ｐゴシック" charset="0"/>
              </a:rPr>
              <a:t>l’esercizio</a:t>
            </a:r>
            <a:r>
              <a:rPr lang="en-US" sz="2000" dirty="0" smtClean="0">
                <a:ea typeface="ＭＳ Ｐゴシック" charset="0"/>
              </a:rPr>
              <a:t> è </a:t>
            </a:r>
            <a:r>
              <a:rPr lang="en-US" sz="2000" dirty="0" err="1" smtClean="0">
                <a:ea typeface="ＭＳ Ｐゴシック" charset="0"/>
              </a:rPr>
              <a:t>presentato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su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una</a:t>
            </a:r>
            <a:r>
              <a:rPr lang="en-US" sz="2000" dirty="0" smtClean="0">
                <a:ea typeface="ＭＳ Ｐゴシック" charset="0"/>
              </a:rPr>
              <a:t> breadboard. </a:t>
            </a:r>
            <a:endParaRPr lang="en-US" sz="2000" dirty="0">
              <a:ea typeface="ＭＳ Ｐゴシック" charset="0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 smtClean="0">
                <a:ea typeface="ＭＳ Ｐゴシック" charset="0"/>
              </a:rPr>
              <a:t>Quando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il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relè</a:t>
            </a:r>
            <a:r>
              <a:rPr lang="en-US" sz="2000" dirty="0" smtClean="0">
                <a:ea typeface="ＭＳ Ｐゴシック" charset="0"/>
              </a:rPr>
              <a:t> è </a:t>
            </a:r>
            <a:r>
              <a:rPr lang="en-US" sz="2000" dirty="0" err="1" smtClean="0">
                <a:ea typeface="ＭＳ Ｐゴシック" charset="0"/>
              </a:rPr>
              <a:t>armato</a:t>
            </a:r>
            <a:r>
              <a:rPr lang="en-US" sz="2000" dirty="0" smtClean="0">
                <a:ea typeface="ＭＳ Ｐゴシック" charset="0"/>
              </a:rPr>
              <a:t> (</a:t>
            </a:r>
            <a:r>
              <a:rPr lang="en-US" sz="2000" dirty="0">
                <a:ea typeface="ＭＳ Ｐゴシック" charset="0"/>
              </a:rPr>
              <a:t>COM </a:t>
            </a:r>
            <a:r>
              <a:rPr lang="en-US" sz="2000" dirty="0" err="1" smtClean="0">
                <a:ea typeface="ＭＳ Ｐゴシック" charset="0"/>
              </a:rPr>
              <a:t>connesso</a:t>
            </a:r>
            <a:r>
              <a:rPr lang="en-US" sz="2000" dirty="0" smtClean="0">
                <a:ea typeface="ＭＳ Ｐゴシック" charset="0"/>
              </a:rPr>
              <a:t> a NO</a:t>
            </a:r>
            <a:r>
              <a:rPr lang="en-US" sz="2000" dirty="0">
                <a:ea typeface="ＭＳ Ｐゴシック" charset="0"/>
              </a:rPr>
              <a:t>) </a:t>
            </a:r>
            <a:r>
              <a:rPr lang="en-US" sz="2000" dirty="0" err="1" smtClean="0">
                <a:ea typeface="ＭＳ Ｐゴシック" charset="0"/>
              </a:rPr>
              <a:t>il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campanello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dovrebbe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suonare</a:t>
            </a:r>
            <a:r>
              <a:rPr lang="en-US" sz="2000" dirty="0" smtClean="0">
                <a:ea typeface="ＭＳ Ｐゴシック" charset="0"/>
              </a:rPr>
              <a:t>.</a:t>
            </a:r>
            <a:endParaRPr lang="en-US" sz="2000" dirty="0">
              <a:ea typeface="ＭＳ Ｐゴシック" charset="0"/>
            </a:endParaRPr>
          </a:p>
        </p:txBody>
      </p:sp>
      <p:pic>
        <p:nvPicPr>
          <p:cNvPr id="11" name="Εικόνα 10">
            <a:extLst>
              <a:ext uri="{FF2B5EF4-FFF2-40B4-BE49-F238E27FC236}">
                <a16:creationId xmlns="" xmlns:a16="http://schemas.microsoft.com/office/drawing/2014/main" id="{D233CA23-D7BD-4889-A707-FB4070DDAA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42" y="2379446"/>
            <a:ext cx="5944115" cy="41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77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3200" dirty="0" err="1"/>
              <a:t>Esercizio</a:t>
            </a:r>
            <a:r>
              <a:rPr lang="en-US" sz="3200" dirty="0"/>
              <a:t> </a:t>
            </a:r>
            <a:r>
              <a:rPr lang="en-US" sz="3200" dirty="0" err="1"/>
              <a:t>sul</a:t>
            </a:r>
            <a:r>
              <a:rPr lang="en-US" sz="3200" dirty="0"/>
              <a:t> </a:t>
            </a:r>
            <a:r>
              <a:rPr lang="en-US" sz="3200" dirty="0" err="1"/>
              <a:t>relè</a:t>
            </a:r>
            <a:r>
              <a:rPr lang="en-US" sz="3200" dirty="0"/>
              <a:t> </a:t>
            </a:r>
            <a:r>
              <a:rPr lang="en-US" sz="3200" dirty="0" err="1"/>
              <a:t>elettromeccanico</a:t>
            </a:r>
            <a:r>
              <a:rPr lang="en-US" sz="3200" dirty="0"/>
              <a:t>: </a:t>
            </a:r>
            <a:r>
              <a:rPr lang="en-US" sz="3200" dirty="0" err="1" smtClean="0"/>
              <a:t>descrizione</a:t>
            </a:r>
            <a:endParaRPr lang="en-US" sz="3200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13</a:t>
            </a:fld>
            <a:endParaRPr lang="el-GR" sz="1000" dirty="0"/>
          </a:p>
        </p:txBody>
      </p:sp>
      <p:sp>
        <p:nvSpPr>
          <p:cNvPr id="10" name="TextBox 21">
            <a:extLst>
              <a:ext uri="{FF2B5EF4-FFF2-40B4-BE49-F238E27FC236}">
                <a16:creationId xmlns="" xmlns:a16="http://schemas.microsoft.com/office/drawing/2014/main" id="{F4EC490A-0988-4B00-A3CA-AEFD306E5EA8}"/>
              </a:ext>
            </a:extLst>
          </p:cNvPr>
          <p:cNvSpPr txBox="1"/>
          <p:nvPr/>
        </p:nvSpPr>
        <p:spPr>
          <a:xfrm>
            <a:off x="521110" y="1114039"/>
            <a:ext cx="8165690" cy="3498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it-IT" sz="2000" dirty="0" smtClean="0"/>
              <a:t>Diverse configurazioni possono essere sperimentate per aiutare gli studenti a familiarizzare con i relè. 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 smtClean="0"/>
              <a:t>Alcuni</a:t>
            </a:r>
            <a:r>
              <a:rPr lang="en-US" sz="2000" dirty="0" smtClean="0"/>
              <a:t> </a:t>
            </a:r>
            <a:r>
              <a:rPr lang="en-US" sz="2000" dirty="0" err="1" smtClean="0"/>
              <a:t>esempi</a:t>
            </a:r>
            <a:r>
              <a:rPr lang="en-US" sz="2000" dirty="0" smtClean="0"/>
              <a:t> </a:t>
            </a:r>
            <a:r>
              <a:rPr lang="en-US" sz="2000" dirty="0" err="1" smtClean="0"/>
              <a:t>includono</a:t>
            </a:r>
            <a:r>
              <a:rPr lang="en-US" sz="2000" dirty="0" smtClean="0"/>
              <a:t>:</a:t>
            </a:r>
            <a:endParaRPr lang="en-US" sz="2000" dirty="0"/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ea typeface="ＭＳ Ｐゴシック" charset="0"/>
              </a:rPr>
              <a:t>La </a:t>
            </a:r>
            <a:r>
              <a:rPr lang="en-US" sz="2000" dirty="0" err="1" smtClean="0">
                <a:ea typeface="ＭＳ Ｐゴシック" charset="0"/>
              </a:rPr>
              <a:t>carica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può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essere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connessa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all’output</a:t>
            </a:r>
            <a:r>
              <a:rPr lang="en-US" sz="2000" dirty="0" smtClean="0">
                <a:ea typeface="ＭＳ Ｐゴシック" charset="0"/>
              </a:rPr>
              <a:t> NC del </a:t>
            </a:r>
            <a:r>
              <a:rPr lang="en-US" sz="2000" dirty="0" err="1" smtClean="0">
                <a:ea typeface="ＭＳ Ｐゴシック" charset="0"/>
              </a:rPr>
              <a:t>relè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invece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che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all’NO</a:t>
            </a:r>
            <a:r>
              <a:rPr lang="en-US" sz="2000" dirty="0" smtClean="0">
                <a:ea typeface="ＭＳ Ｐゴシック" charset="0"/>
              </a:rPr>
              <a:t>.</a:t>
            </a:r>
            <a:endParaRPr lang="en-US" sz="2000" dirty="0">
              <a:ea typeface="ＭＳ Ｐゴシック" charset="0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ea typeface="ＭＳ Ｐゴシック" charset="0"/>
              </a:rPr>
              <a:t>Il </a:t>
            </a:r>
            <a:r>
              <a:rPr lang="en-US" sz="2000" dirty="0" err="1" smtClean="0">
                <a:ea typeface="ＭＳ Ｐゴシック" charset="0"/>
              </a:rPr>
              <a:t>relè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può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essere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usato</a:t>
            </a:r>
            <a:r>
              <a:rPr lang="en-US" sz="2000" dirty="0" smtClean="0">
                <a:ea typeface="ＭＳ Ｐゴシック" charset="0"/>
              </a:rPr>
              <a:t> per </a:t>
            </a:r>
            <a:r>
              <a:rPr lang="en-US" sz="2000" dirty="0" err="1" smtClean="0">
                <a:ea typeface="ＭＳ Ｐゴシック" charset="0"/>
              </a:rPr>
              <a:t>innescare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il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conduttore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neutro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invece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che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il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conduttore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carico</a:t>
            </a:r>
            <a:r>
              <a:rPr lang="en-US" sz="2000" dirty="0" smtClean="0">
                <a:ea typeface="ＭＳ Ｐゴシック" charset="0"/>
              </a:rPr>
              <a:t>.</a:t>
            </a:r>
            <a:endParaRPr lang="en-US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703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3200" dirty="0" err="1"/>
              <a:t>Esercizio</a:t>
            </a:r>
            <a:r>
              <a:rPr lang="en-US" sz="3200" dirty="0"/>
              <a:t> </a:t>
            </a:r>
            <a:r>
              <a:rPr lang="en-US" sz="3200" dirty="0" err="1"/>
              <a:t>sul</a:t>
            </a:r>
            <a:r>
              <a:rPr lang="en-US" sz="3200" dirty="0"/>
              <a:t> </a:t>
            </a:r>
            <a:r>
              <a:rPr lang="en-US" sz="3200" dirty="0" err="1"/>
              <a:t>relè</a:t>
            </a:r>
            <a:r>
              <a:rPr lang="en-US" sz="3200" dirty="0"/>
              <a:t> </a:t>
            </a:r>
            <a:r>
              <a:rPr lang="en-US" sz="3200" dirty="0" err="1"/>
              <a:t>elettromeccanico</a:t>
            </a:r>
            <a:r>
              <a:rPr lang="en-US" sz="3200" dirty="0"/>
              <a:t>: </a:t>
            </a:r>
            <a:r>
              <a:rPr lang="en-US" sz="3200" dirty="0" err="1" smtClean="0"/>
              <a:t>codice</a:t>
            </a:r>
            <a:endParaRPr lang="en-US" sz="3200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14</a:t>
            </a:fld>
            <a:endParaRPr lang="el-GR" sz="1000" dirty="0"/>
          </a:p>
        </p:txBody>
      </p:sp>
      <p:sp>
        <p:nvSpPr>
          <p:cNvPr id="10" name="TextBox 21">
            <a:extLst>
              <a:ext uri="{FF2B5EF4-FFF2-40B4-BE49-F238E27FC236}">
                <a16:creationId xmlns="" xmlns:a16="http://schemas.microsoft.com/office/drawing/2014/main" id="{F4EC490A-0988-4B00-A3CA-AEFD306E5EA8}"/>
              </a:ext>
            </a:extLst>
          </p:cNvPr>
          <p:cNvSpPr txBox="1"/>
          <p:nvPr/>
        </p:nvSpPr>
        <p:spPr>
          <a:xfrm>
            <a:off x="521110" y="1114039"/>
            <a:ext cx="81656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Allocate a byte named ‘state’ and initialize it with a value of LOW.</a:t>
            </a:r>
            <a:endParaRPr lang="en-US" sz="1200" dirty="0"/>
          </a:p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volatile byte </a:t>
            </a:r>
            <a:r>
              <a:rPr lang="en-US" sz="1200" dirty="0">
                <a:latin typeface="Consolas" panose="020B0609020204030204" pitchFamily="49" charset="0"/>
              </a:rPr>
              <a:t>state = </a:t>
            </a:r>
            <a:r>
              <a:rPr lang="en-US" sz="1200" dirty="0">
                <a:solidFill>
                  <a:schemeClr val="accent2"/>
                </a:solidFill>
                <a:latin typeface="Consolas" panose="020B0609020204030204" pitchFamily="49" charset="0"/>
              </a:rPr>
              <a:t>LOW</a:t>
            </a:r>
            <a:r>
              <a:rPr lang="en-US" sz="1200" dirty="0">
                <a:latin typeface="Consolas" panose="020B0609020204030204" pitchFamily="49" charset="0"/>
              </a:rPr>
              <a:t>;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accent2"/>
                </a:solidFill>
                <a:latin typeface="Consolas" panose="020B0609020204030204" pitchFamily="49" charset="0"/>
              </a:rPr>
              <a:t>setup</a:t>
            </a:r>
            <a:r>
              <a:rPr lang="en-US" sz="1200" dirty="0">
                <a:latin typeface="Consolas" panose="020B0609020204030204" pitchFamily="49" charset="0"/>
              </a:rPr>
              <a:t>() {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Consolas" panose="020B0609020204030204" pitchFamily="49" charset="0"/>
              </a:rPr>
              <a:t>	</a:t>
            </a:r>
            <a:r>
              <a:rPr lang="en-US" sz="1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pinMode</a:t>
            </a:r>
            <a:r>
              <a:rPr lang="en-US" sz="1200" dirty="0">
                <a:latin typeface="Consolas" panose="020B0609020204030204" pitchFamily="49" charset="0"/>
              </a:rPr>
              <a:t>(2, </a:t>
            </a:r>
            <a:r>
              <a:rPr lang="en-US" sz="1200" dirty="0">
                <a:solidFill>
                  <a:schemeClr val="accent2"/>
                </a:solidFill>
                <a:latin typeface="Consolas" panose="020B0609020204030204" pitchFamily="49" charset="0"/>
              </a:rPr>
              <a:t>INPUT</a:t>
            </a:r>
            <a:r>
              <a:rPr lang="en-US" sz="1200" dirty="0">
                <a:latin typeface="Consolas" panose="020B0609020204030204" pitchFamily="49" charset="0"/>
              </a:rPr>
              <a:t>);	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Register GPIO pin 2 (switch) as an input.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Consolas" panose="020B0609020204030204" pitchFamily="49" charset="0"/>
              </a:rPr>
              <a:t>	</a:t>
            </a:r>
            <a:r>
              <a:rPr lang="en-US" sz="1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pinMode</a:t>
            </a:r>
            <a:r>
              <a:rPr lang="en-US" sz="1200" dirty="0">
                <a:latin typeface="Consolas" panose="020B0609020204030204" pitchFamily="49" charset="0"/>
              </a:rPr>
              <a:t>(9, </a:t>
            </a:r>
            <a:r>
              <a:rPr lang="en-US" sz="1200" dirty="0">
                <a:solidFill>
                  <a:schemeClr val="accent2"/>
                </a:solidFill>
                <a:latin typeface="Consolas" panose="020B0609020204030204" pitchFamily="49" charset="0"/>
              </a:rPr>
              <a:t>OUTPUT</a:t>
            </a:r>
            <a:r>
              <a:rPr lang="en-US" sz="1200" dirty="0">
                <a:latin typeface="Consolas" panose="020B0609020204030204" pitchFamily="49" charset="0"/>
              </a:rPr>
              <a:t>);	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Register GPIO pin 9 (relay) as an output.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Consolas" panose="020B0609020204030204" pitchFamily="49" charset="0"/>
              </a:rPr>
              <a:t>	</a:t>
            </a:r>
            <a:r>
              <a:rPr lang="en-US" sz="1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attachInterrupt</a:t>
            </a:r>
            <a:r>
              <a:rPr lang="en-US" sz="1200" dirty="0"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digitalPinToInterrupt</a:t>
            </a:r>
            <a:r>
              <a:rPr lang="en-US" sz="1200" dirty="0">
                <a:latin typeface="Consolas" panose="020B0609020204030204" pitchFamily="49" charset="0"/>
              </a:rPr>
              <a:t>(2), </a:t>
            </a:r>
            <a:r>
              <a:rPr lang="en-US" sz="1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changeState</a:t>
            </a:r>
            <a:r>
              <a:rPr lang="en-US" sz="1200" dirty="0"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RISING</a:t>
            </a:r>
            <a:r>
              <a:rPr lang="en-US" sz="1200" dirty="0">
                <a:latin typeface="Consolas" panose="020B0609020204030204" pitchFamily="49" charset="0"/>
              </a:rPr>
              <a:t>); 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Configure an interrupt on GPIO pin 2 to trigger ‘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changeState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()’ on rising edge.</a:t>
            </a:r>
            <a:endParaRPr lang="en-US" sz="1200" dirty="0">
              <a:latin typeface="Consolas" panose="020B06090202040302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Consolas" panose="020B0609020204030204" pitchFamily="49" charset="0"/>
              </a:rPr>
              <a:t>}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accent2"/>
                </a:solidFill>
                <a:latin typeface="Consolas" panose="020B0609020204030204" pitchFamily="49" charset="0"/>
              </a:rPr>
              <a:t>loop</a:t>
            </a:r>
            <a:r>
              <a:rPr lang="en-US" sz="1200" dirty="0">
                <a:latin typeface="Consolas" panose="020B0609020204030204" pitchFamily="49" charset="0"/>
              </a:rPr>
              <a:t>() {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Consolas" panose="020B0609020204030204" pitchFamily="49" charset="0"/>
              </a:rPr>
              <a:t>	</a:t>
            </a:r>
            <a:r>
              <a:rPr lang="en-US" sz="1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digitalWrite</a:t>
            </a:r>
            <a:r>
              <a:rPr lang="en-US" sz="1200" dirty="0">
                <a:latin typeface="Consolas" panose="020B0609020204030204" pitchFamily="49" charset="0"/>
              </a:rPr>
              <a:t>(9, state);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Drive GPIO pin 9 LOW or HIGH, depending on ‘state’.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Consolas" panose="020B0609020204030204" pitchFamily="49" charset="0"/>
              </a:rPr>
              <a:t>}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changeState</a:t>
            </a:r>
            <a:r>
              <a:rPr lang="en-US" sz="1200" dirty="0">
                <a:latin typeface="Consolas" panose="020B0609020204030204" pitchFamily="49" charset="0"/>
              </a:rPr>
              <a:t>() {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Consolas" panose="020B0609020204030204" pitchFamily="49" charset="0"/>
              </a:rPr>
              <a:t>	state = !state;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Change ‘state’ from LOW to HIGH or vice-versa.</a:t>
            </a:r>
          </a:p>
          <a:p>
            <a:pPr algn="just">
              <a:lnSpc>
                <a:spcPct val="150000"/>
              </a:lnSpc>
            </a:pPr>
            <a:endParaRPr lang="en-US" sz="1200" dirty="0">
              <a:latin typeface="Consolas" panose="020B06090202040302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47614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08251"/>
            <a:ext cx="2133600" cy="365125"/>
          </a:xfrm>
        </p:spPr>
        <p:txBody>
          <a:bodyPr/>
          <a:lstStyle/>
          <a:p>
            <a:fld id="{F1B48E73-6241-44FB-9EDB-1A1229FC3D83}" type="slidenum">
              <a:rPr lang="el-GR" smtClean="0"/>
              <a:t>15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Relè</a:t>
            </a:r>
            <a:r>
              <a:rPr lang="en-US" sz="3200" dirty="0" smtClean="0"/>
              <a:t> a </a:t>
            </a:r>
            <a:r>
              <a:rPr lang="en-US" sz="3200" dirty="0" err="1" smtClean="0"/>
              <a:t>stato</a:t>
            </a:r>
            <a:r>
              <a:rPr lang="en-US" sz="3200" dirty="0" smtClean="0"/>
              <a:t> </a:t>
            </a:r>
            <a:r>
              <a:rPr lang="en-US" sz="3200" dirty="0" err="1" smtClean="0"/>
              <a:t>solido</a:t>
            </a:r>
            <a:endParaRPr lang="el-GR" sz="3200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15</a:t>
            </a:fld>
            <a:endParaRPr lang="el-GR" sz="10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8218BCC-788A-48C6-AFC0-C6540302E566}"/>
              </a:ext>
            </a:extLst>
          </p:cNvPr>
          <p:cNvSpPr txBox="1"/>
          <p:nvPr/>
        </p:nvSpPr>
        <p:spPr>
          <a:xfrm>
            <a:off x="393291" y="1114039"/>
            <a:ext cx="8293509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  <a:cs typeface="+mn-cs"/>
              </a:rPr>
              <a:t>Uno switch</a:t>
            </a:r>
            <a:r>
              <a:rPr lang="en-US" sz="2000" dirty="0" smtClean="0">
                <a:latin typeface="+mn-lt"/>
                <a:cs typeface="+mn-cs"/>
              </a:rPr>
              <a:t> </a:t>
            </a:r>
            <a:r>
              <a:rPr lang="en-US" sz="2000" dirty="0">
                <a:latin typeface="+mn-lt"/>
                <a:cs typeface="+mn-cs"/>
              </a:rPr>
              <a:t>TRIAC, SCR </a:t>
            </a:r>
            <a:r>
              <a:rPr lang="en-US" sz="2000" dirty="0" smtClean="0">
                <a:latin typeface="+mn-lt"/>
                <a:cs typeface="+mn-cs"/>
              </a:rPr>
              <a:t>(</a:t>
            </a:r>
            <a:r>
              <a:rPr lang="en-US" sz="2000" dirty="0" err="1" smtClean="0">
                <a:latin typeface="+mn-lt"/>
                <a:cs typeface="+mn-cs"/>
              </a:rPr>
              <a:t>raddrizzatore</a:t>
            </a:r>
            <a:r>
              <a:rPr lang="en-US" sz="2000" dirty="0" smtClean="0">
                <a:latin typeface="+mn-lt"/>
                <a:cs typeface="+mn-cs"/>
              </a:rPr>
              <a:t> </a:t>
            </a:r>
            <a:r>
              <a:rPr lang="en-US" sz="2000" dirty="0" err="1" smtClean="0">
                <a:latin typeface="+mn-lt"/>
                <a:cs typeface="+mn-cs"/>
              </a:rPr>
              <a:t>controllato</a:t>
            </a:r>
            <a:r>
              <a:rPr lang="en-US" sz="2000" dirty="0" smtClean="0">
                <a:latin typeface="+mn-lt"/>
                <a:cs typeface="+mn-cs"/>
              </a:rPr>
              <a:t> al </a:t>
            </a:r>
            <a:r>
              <a:rPr lang="en-US" sz="2000" dirty="0" err="1" smtClean="0">
                <a:latin typeface="+mn-lt"/>
                <a:cs typeface="+mn-cs"/>
              </a:rPr>
              <a:t>silicio</a:t>
            </a:r>
            <a:r>
              <a:rPr lang="en-US" sz="2000" dirty="0" smtClean="0">
                <a:latin typeface="+mn-lt"/>
                <a:cs typeface="+mn-cs"/>
              </a:rPr>
              <a:t>) o MOSFET</a:t>
            </a:r>
            <a:r>
              <a:rPr lang="el-GR" sz="2000" dirty="0" smtClean="0">
                <a:latin typeface="+mn-lt"/>
                <a:cs typeface="+mn-cs"/>
              </a:rPr>
              <a:t>, </a:t>
            </a:r>
            <a:r>
              <a:rPr lang="it-IT" sz="2000" dirty="0" smtClean="0">
                <a:latin typeface="+mn-lt"/>
                <a:cs typeface="+mn-cs"/>
              </a:rPr>
              <a:t>che dipende dalla natura della carica </a:t>
            </a:r>
            <a:r>
              <a:rPr lang="en-US" sz="2000" dirty="0" smtClean="0">
                <a:latin typeface="+mn-lt"/>
                <a:cs typeface="+mn-cs"/>
              </a:rPr>
              <a:t>(AC o </a:t>
            </a:r>
            <a:r>
              <a:rPr lang="en-US" sz="2000" dirty="0">
                <a:latin typeface="+mn-lt"/>
                <a:cs typeface="+mn-cs"/>
              </a:rPr>
              <a:t>DC).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  <a:cs typeface="+mn-cs"/>
              </a:rPr>
              <a:t>Non </a:t>
            </a:r>
            <a:r>
              <a:rPr lang="en-US" sz="2000" dirty="0" smtClean="0">
                <a:latin typeface="+mn-lt"/>
                <a:cs typeface="+mn-cs"/>
              </a:rPr>
              <a:t>ci </a:t>
            </a:r>
            <a:r>
              <a:rPr lang="en-US" sz="2000" dirty="0" err="1" smtClean="0">
                <a:latin typeface="+mn-lt"/>
                <a:cs typeface="+mn-cs"/>
              </a:rPr>
              <a:t>sono</a:t>
            </a:r>
            <a:r>
              <a:rPr lang="en-US" sz="2000" dirty="0" smtClean="0">
                <a:latin typeface="+mn-lt"/>
                <a:cs typeface="+mn-cs"/>
              </a:rPr>
              <a:t> </a:t>
            </a:r>
            <a:r>
              <a:rPr lang="en-US" sz="2000" dirty="0" err="1" smtClean="0">
                <a:latin typeface="+mn-lt"/>
                <a:cs typeface="+mn-cs"/>
              </a:rPr>
              <a:t>parti</a:t>
            </a:r>
            <a:r>
              <a:rPr lang="en-US" sz="2000" dirty="0" smtClean="0">
                <a:latin typeface="+mn-lt"/>
                <a:cs typeface="+mn-cs"/>
              </a:rPr>
              <a:t> mobile </a:t>
            </a:r>
            <a:r>
              <a:rPr lang="en-US" sz="2000" dirty="0" err="1" smtClean="0">
                <a:latin typeface="+mn-lt"/>
                <a:cs typeface="+mn-cs"/>
              </a:rPr>
              <a:t>risultanti</a:t>
            </a:r>
            <a:r>
              <a:rPr lang="en-US" sz="2000" dirty="0" smtClean="0">
                <a:latin typeface="+mn-lt"/>
                <a:cs typeface="+mn-cs"/>
              </a:rPr>
              <a:t> da un </a:t>
            </a:r>
            <a:r>
              <a:rPr lang="en-US" sz="2000" dirty="0" err="1" smtClean="0">
                <a:latin typeface="+mn-lt"/>
                <a:cs typeface="+mn-cs"/>
              </a:rPr>
              <a:t>aumento</a:t>
            </a:r>
            <a:r>
              <a:rPr lang="en-US" sz="2000" dirty="0" smtClean="0">
                <a:latin typeface="+mn-lt"/>
                <a:cs typeface="+mn-cs"/>
              </a:rPr>
              <a:t> </a:t>
            </a:r>
            <a:r>
              <a:rPr lang="en-US" sz="2000" dirty="0" err="1" smtClean="0">
                <a:latin typeface="+mn-lt"/>
                <a:cs typeface="+mn-cs"/>
              </a:rPr>
              <a:t>della</a:t>
            </a:r>
            <a:r>
              <a:rPr lang="en-US" sz="2000" dirty="0" smtClean="0">
                <a:latin typeface="+mn-lt"/>
                <a:cs typeface="+mn-cs"/>
              </a:rPr>
              <a:t> </a:t>
            </a:r>
            <a:r>
              <a:rPr lang="en-US" sz="2000" dirty="0" err="1" smtClean="0">
                <a:latin typeface="+mn-lt"/>
                <a:cs typeface="+mn-cs"/>
              </a:rPr>
              <a:t>affidabilità</a:t>
            </a:r>
            <a:r>
              <a:rPr lang="en-US" sz="2000" dirty="0" smtClean="0">
                <a:latin typeface="+mn-lt"/>
                <a:cs typeface="+mn-cs"/>
              </a:rPr>
              <a:t> o </a:t>
            </a:r>
            <a:r>
              <a:rPr lang="en-US" sz="2000" dirty="0" err="1" smtClean="0">
                <a:latin typeface="+mn-lt"/>
                <a:cs typeface="+mn-cs"/>
              </a:rPr>
              <a:t>della</a:t>
            </a:r>
            <a:r>
              <a:rPr lang="en-US" sz="2000" dirty="0" smtClean="0">
                <a:latin typeface="+mn-lt"/>
                <a:cs typeface="+mn-cs"/>
              </a:rPr>
              <a:t> </a:t>
            </a:r>
            <a:r>
              <a:rPr lang="en-US" sz="2000" dirty="0" err="1" smtClean="0">
                <a:latin typeface="+mn-lt"/>
                <a:cs typeface="+mn-cs"/>
              </a:rPr>
              <a:t>durata</a:t>
            </a:r>
            <a:r>
              <a:rPr lang="en-US" sz="2000" dirty="0" smtClean="0">
                <a:latin typeface="+mn-lt"/>
                <a:cs typeface="+mn-cs"/>
              </a:rPr>
              <a:t>.</a:t>
            </a:r>
            <a:endParaRPr lang="en-US" sz="2000" dirty="0">
              <a:latin typeface="+mn-lt"/>
              <a:cs typeface="+mn-cs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  <a:cs typeface="+mn-cs"/>
              </a:rPr>
              <a:t>La </a:t>
            </a:r>
            <a:r>
              <a:rPr lang="en-US" sz="2000" dirty="0" err="1" smtClean="0">
                <a:latin typeface="+mn-lt"/>
                <a:cs typeface="+mn-cs"/>
              </a:rPr>
              <a:t>maggior</a:t>
            </a:r>
            <a:r>
              <a:rPr lang="en-US" sz="2000" dirty="0" smtClean="0">
                <a:latin typeface="+mn-lt"/>
                <a:cs typeface="+mn-cs"/>
              </a:rPr>
              <a:t> parte </a:t>
            </a:r>
            <a:r>
              <a:rPr lang="en-US" sz="2000" dirty="0" err="1" smtClean="0">
                <a:latin typeface="+mn-lt"/>
                <a:cs typeface="+mn-cs"/>
              </a:rPr>
              <a:t>delle</a:t>
            </a:r>
            <a:r>
              <a:rPr lang="en-US" sz="2000" dirty="0" smtClean="0">
                <a:latin typeface="+mn-lt"/>
                <a:cs typeface="+mn-cs"/>
              </a:rPr>
              <a:t> volte è </a:t>
            </a:r>
            <a:r>
              <a:rPr lang="en-US" sz="2000" dirty="0" err="1" smtClean="0">
                <a:latin typeface="+mn-lt"/>
                <a:cs typeface="+mn-cs"/>
              </a:rPr>
              <a:t>elettricamente</a:t>
            </a:r>
            <a:r>
              <a:rPr lang="en-US" sz="2000" dirty="0" smtClean="0">
                <a:latin typeface="+mn-lt"/>
                <a:cs typeface="+mn-cs"/>
              </a:rPr>
              <a:t> </a:t>
            </a:r>
            <a:r>
              <a:rPr lang="en-US" sz="2000" dirty="0" err="1" smtClean="0">
                <a:latin typeface="+mn-lt"/>
                <a:cs typeface="+mn-cs"/>
              </a:rPr>
              <a:t>isolato</a:t>
            </a:r>
            <a:r>
              <a:rPr lang="en-US" sz="2000" dirty="0" smtClean="0">
                <a:latin typeface="+mn-lt"/>
                <a:cs typeface="+mn-cs"/>
              </a:rPr>
              <a:t> </a:t>
            </a:r>
            <a:r>
              <a:rPr lang="en-US" sz="2000" dirty="0" err="1" smtClean="0">
                <a:latin typeface="+mn-lt"/>
                <a:cs typeface="+mn-cs"/>
              </a:rPr>
              <a:t>dalla</a:t>
            </a:r>
            <a:r>
              <a:rPr lang="en-US" sz="2000" dirty="0" smtClean="0">
                <a:latin typeface="+mn-lt"/>
                <a:cs typeface="+mn-cs"/>
              </a:rPr>
              <a:t> </a:t>
            </a:r>
            <a:r>
              <a:rPr lang="en-US" sz="2000" dirty="0" err="1" smtClean="0">
                <a:latin typeface="+mn-lt"/>
                <a:cs typeface="+mn-cs"/>
              </a:rPr>
              <a:t>carica</a:t>
            </a:r>
            <a:r>
              <a:rPr lang="en-US" sz="2000" dirty="0" smtClean="0">
                <a:latin typeface="+mn-lt"/>
                <a:cs typeface="+mn-cs"/>
              </a:rPr>
              <a:t> (</a:t>
            </a:r>
            <a:r>
              <a:rPr lang="en-US" sz="2000" dirty="0">
                <a:latin typeface="+mn-lt"/>
                <a:cs typeface="+mn-cs"/>
              </a:rPr>
              <a:t>u</a:t>
            </a:r>
            <a:r>
              <a:rPr lang="en-US" sz="2000" dirty="0" smtClean="0">
                <a:latin typeface="+mn-lt"/>
                <a:cs typeface="+mn-cs"/>
              </a:rPr>
              <a:t>n </a:t>
            </a:r>
            <a:r>
              <a:rPr lang="en-US" sz="2000" dirty="0" err="1">
                <a:latin typeface="+mn-lt"/>
                <a:cs typeface="+mn-cs"/>
              </a:rPr>
              <a:t>optoaccoppiatore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controlla</a:t>
            </a:r>
            <a:r>
              <a:rPr lang="en-US" sz="2000" dirty="0">
                <a:latin typeface="+mn-lt"/>
                <a:cs typeface="+mn-cs"/>
              </a:rPr>
              <a:t> lo switch).</a:t>
            </a:r>
            <a:endParaRPr lang="el-GR" sz="2000" dirty="0">
              <a:latin typeface="+mn-lt"/>
              <a:cs typeface="+mn-cs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>
                <a:latin typeface="+mn-lt"/>
                <a:cs typeface="+mn-cs"/>
              </a:rPr>
              <a:t>Generalmente</a:t>
            </a:r>
            <a:r>
              <a:rPr lang="en-US" sz="2000" dirty="0">
                <a:latin typeface="+mn-lt"/>
                <a:cs typeface="+mn-cs"/>
              </a:rPr>
              <a:t>, SSRs </a:t>
            </a:r>
            <a:r>
              <a:rPr lang="en-US" sz="2000" dirty="0" err="1">
                <a:latin typeface="+mn-lt"/>
                <a:cs typeface="+mn-cs"/>
              </a:rPr>
              <a:t>hanno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polarità</a:t>
            </a:r>
            <a:r>
              <a:rPr lang="en-US" sz="2000" dirty="0">
                <a:latin typeface="+mn-lt"/>
                <a:cs typeface="+mn-cs"/>
              </a:rPr>
              <a:t>, </a:t>
            </a:r>
            <a:r>
              <a:rPr lang="en-US" sz="2000" dirty="0" err="1">
                <a:latin typeface="+mn-lt"/>
                <a:cs typeface="+mn-cs"/>
              </a:rPr>
              <a:t>poichè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utilizzano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elementi</a:t>
            </a:r>
            <a:r>
              <a:rPr lang="en-US" sz="2000" dirty="0">
                <a:latin typeface="+mn-lt"/>
                <a:cs typeface="+mn-cs"/>
              </a:rPr>
              <a:t> di </a:t>
            </a:r>
            <a:r>
              <a:rPr lang="en-US" sz="2000" dirty="0" err="1">
                <a:latin typeface="+mn-lt"/>
                <a:cs typeface="+mn-cs"/>
              </a:rPr>
              <a:t>controllo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basati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su</a:t>
            </a:r>
            <a:r>
              <a:rPr lang="en-US" sz="2000" dirty="0">
                <a:latin typeface="+mn-lt"/>
                <a:cs typeface="+mn-cs"/>
              </a:rPr>
              <a:t> semi-</a:t>
            </a:r>
            <a:r>
              <a:rPr lang="en-US" sz="2000" dirty="0" err="1">
                <a:latin typeface="+mn-lt"/>
                <a:cs typeface="+mn-cs"/>
              </a:rPr>
              <a:t>conduttori</a:t>
            </a:r>
            <a:r>
              <a:rPr lang="en-US" sz="2000" dirty="0">
                <a:latin typeface="+mn-lt"/>
                <a:cs typeface="+mn-cs"/>
              </a:rPr>
              <a:t> (per </a:t>
            </a:r>
            <a:r>
              <a:rPr lang="en-US" sz="2000" dirty="0" err="1">
                <a:latin typeface="+mn-lt"/>
                <a:cs typeface="+mn-cs"/>
              </a:rPr>
              <a:t>esempio</a:t>
            </a:r>
            <a:r>
              <a:rPr lang="en-US" sz="2000" dirty="0">
                <a:latin typeface="+mn-lt"/>
                <a:cs typeface="+mn-cs"/>
              </a:rPr>
              <a:t> LED) </a:t>
            </a:r>
            <a:r>
              <a:rPr lang="en-US" sz="2000" dirty="0" err="1">
                <a:latin typeface="+mn-lt"/>
                <a:cs typeface="+mn-cs"/>
              </a:rPr>
              <a:t>invece</a:t>
            </a:r>
            <a:r>
              <a:rPr lang="en-US" sz="2000" dirty="0">
                <a:latin typeface="+mn-lt"/>
                <a:cs typeface="+mn-cs"/>
              </a:rPr>
              <a:t> di </a:t>
            </a:r>
            <a:r>
              <a:rPr lang="en-US" sz="2000" dirty="0" err="1">
                <a:latin typeface="+mn-lt"/>
                <a:cs typeface="+mn-cs"/>
              </a:rPr>
              <a:t>bobine</a:t>
            </a:r>
            <a:r>
              <a:rPr lang="en-US" sz="2000" dirty="0">
                <a:latin typeface="+mn-lt"/>
                <a:cs typeface="+mn-cs"/>
              </a:rPr>
              <a:t>.</a:t>
            </a:r>
            <a:endParaRPr lang="en-US" sz="2000" dirty="0">
              <a:latin typeface="+mn-lt"/>
              <a:cs typeface="+mn-cs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>
                <a:latin typeface="+mn-lt"/>
                <a:cs typeface="+mn-cs"/>
              </a:rPr>
              <a:t>Poichè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i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relè</a:t>
            </a:r>
            <a:r>
              <a:rPr lang="en-US" sz="2000" dirty="0">
                <a:latin typeface="+mn-lt"/>
                <a:cs typeface="+mn-cs"/>
              </a:rPr>
              <a:t> a </a:t>
            </a:r>
            <a:r>
              <a:rPr lang="en-US" sz="2000" dirty="0" err="1">
                <a:latin typeface="+mn-lt"/>
                <a:cs typeface="+mn-cs"/>
              </a:rPr>
              <a:t>stato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solido</a:t>
            </a:r>
            <a:r>
              <a:rPr lang="en-US" sz="2000" dirty="0">
                <a:latin typeface="+mn-lt"/>
                <a:cs typeface="+mn-cs"/>
              </a:rPr>
              <a:t> non </a:t>
            </a:r>
            <a:r>
              <a:rPr lang="en-US" sz="2000" dirty="0" err="1">
                <a:latin typeface="+mn-lt"/>
                <a:cs typeface="+mn-cs"/>
              </a:rPr>
              <a:t>hanno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bobina</a:t>
            </a:r>
            <a:r>
              <a:rPr lang="en-US" sz="2000" dirty="0">
                <a:latin typeface="+mn-lt"/>
                <a:cs typeface="+mn-cs"/>
              </a:rPr>
              <a:t>, </a:t>
            </a:r>
            <a:r>
              <a:rPr lang="en-US" sz="2000" dirty="0" err="1">
                <a:latin typeface="+mn-lt"/>
                <a:cs typeface="+mn-cs"/>
              </a:rPr>
              <a:t>nè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parti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mobili</a:t>
            </a:r>
            <a:r>
              <a:rPr lang="en-US" sz="2000" dirty="0">
                <a:latin typeface="+mn-lt"/>
                <a:cs typeface="+mn-cs"/>
              </a:rPr>
              <a:t>, e </a:t>
            </a:r>
            <a:r>
              <a:rPr lang="en-US" sz="2000" dirty="0" err="1">
                <a:latin typeface="+mn-lt"/>
                <a:cs typeface="+mn-cs"/>
              </a:rPr>
              <a:t>necessitano</a:t>
            </a:r>
            <a:r>
              <a:rPr lang="en-US" sz="2000" dirty="0">
                <a:latin typeface="+mn-lt"/>
                <a:cs typeface="+mn-cs"/>
              </a:rPr>
              <a:t> di </a:t>
            </a:r>
            <a:r>
              <a:rPr lang="en-US" sz="2000" dirty="0" err="1">
                <a:latin typeface="+mn-lt"/>
                <a:cs typeface="+mn-cs"/>
              </a:rPr>
              <a:t>meno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energia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rispetto</a:t>
            </a:r>
            <a:r>
              <a:rPr lang="en-US" sz="2000" dirty="0">
                <a:latin typeface="+mn-lt"/>
                <a:cs typeface="+mn-cs"/>
              </a:rPr>
              <a:t> a </a:t>
            </a:r>
            <a:r>
              <a:rPr lang="en-US" sz="2000" dirty="0" err="1">
                <a:latin typeface="+mn-lt"/>
                <a:cs typeface="+mn-cs"/>
              </a:rPr>
              <a:t>quelli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elettromeccanici</a:t>
            </a:r>
            <a:r>
              <a:rPr lang="en-US" sz="2000" dirty="0">
                <a:latin typeface="+mn-lt"/>
                <a:cs typeface="+mn-cs"/>
              </a:rPr>
              <a:t>, </a:t>
            </a:r>
            <a:r>
              <a:rPr lang="en-US" sz="2000" dirty="0" err="1">
                <a:latin typeface="+mn-lt"/>
                <a:cs typeface="+mn-cs"/>
              </a:rPr>
              <a:t>sono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più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facili</a:t>
            </a:r>
            <a:r>
              <a:rPr lang="en-US" sz="2000" dirty="0">
                <a:latin typeface="+mn-lt"/>
                <a:cs typeface="+mn-cs"/>
              </a:rPr>
              <a:t> da </a:t>
            </a:r>
            <a:r>
              <a:rPr lang="en-US" sz="2000" dirty="0" err="1">
                <a:latin typeface="+mn-lt"/>
                <a:cs typeface="+mn-cs"/>
              </a:rPr>
              <a:t>interfacciare</a:t>
            </a:r>
            <a:r>
              <a:rPr lang="en-US" sz="2000" dirty="0">
                <a:latin typeface="+mn-lt"/>
                <a:cs typeface="+mn-cs"/>
              </a:rPr>
              <a:t> con </a:t>
            </a:r>
            <a:r>
              <a:rPr lang="en-US" sz="2000" dirty="0" err="1">
                <a:latin typeface="+mn-lt"/>
                <a:cs typeface="+mn-cs"/>
              </a:rPr>
              <a:t>i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microcontrollori</a:t>
            </a:r>
            <a:r>
              <a:rPr lang="en-US" sz="2000" dirty="0">
                <a:latin typeface="+mn-lt"/>
                <a:cs typeface="+mn-cs"/>
              </a:rPr>
              <a:t>.</a:t>
            </a:r>
            <a:endParaRPr lang="en-US" sz="2000" dirty="0">
              <a:latin typeface="+mn-lt"/>
              <a:cs typeface="+mn-cs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  <a:cs typeface="+mn-cs"/>
              </a:rPr>
              <a:t>Di </a:t>
            </a:r>
            <a:r>
              <a:rPr lang="en-US" sz="2000" dirty="0" err="1">
                <a:latin typeface="+mn-lt"/>
                <a:cs typeface="+mn-cs"/>
              </a:rPr>
              <a:t>solito</a:t>
            </a:r>
            <a:r>
              <a:rPr lang="en-US" sz="2000" dirty="0">
                <a:latin typeface="+mn-lt"/>
                <a:cs typeface="+mn-cs"/>
              </a:rPr>
              <a:t> non </a:t>
            </a:r>
            <a:r>
              <a:rPr lang="en-US" sz="2000" dirty="0" err="1">
                <a:latin typeface="+mn-lt"/>
                <a:cs typeface="+mn-cs"/>
              </a:rPr>
              <a:t>necessitano</a:t>
            </a:r>
            <a:r>
              <a:rPr lang="en-US" sz="2000" dirty="0">
                <a:latin typeface="+mn-lt"/>
                <a:cs typeface="+mn-cs"/>
              </a:rPr>
              <a:t> di hardware extra, e </a:t>
            </a:r>
            <a:r>
              <a:rPr lang="en-US" sz="2000" dirty="0" err="1">
                <a:latin typeface="+mn-lt"/>
                <a:cs typeface="+mn-cs"/>
              </a:rPr>
              <a:t>possono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essere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gestiti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direttamente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dai</a:t>
            </a:r>
            <a:r>
              <a:rPr lang="en-US" sz="2000" dirty="0">
                <a:latin typeface="+mn-lt"/>
                <a:cs typeface="+mn-cs"/>
              </a:rPr>
              <a:t> GPIO </a:t>
            </a:r>
            <a:r>
              <a:rPr lang="en-US" sz="2000" dirty="0" err="1">
                <a:latin typeface="+mn-lt"/>
                <a:cs typeface="+mn-cs"/>
              </a:rPr>
              <a:t>dei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microcontrollori</a:t>
            </a:r>
            <a:r>
              <a:rPr lang="en-US" sz="2000" dirty="0">
                <a:latin typeface="+mn-lt"/>
                <a:cs typeface="+mn-cs"/>
              </a:rPr>
              <a:t>. A volte, un </a:t>
            </a:r>
            <a:r>
              <a:rPr lang="en-US" sz="2000" dirty="0" err="1">
                <a:latin typeface="+mn-lt"/>
                <a:cs typeface="+mn-cs"/>
              </a:rPr>
              <a:t>resistore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limitatore</a:t>
            </a:r>
            <a:r>
              <a:rPr lang="en-US" sz="2000" dirty="0">
                <a:latin typeface="+mn-lt"/>
                <a:cs typeface="+mn-cs"/>
              </a:rPr>
              <a:t> di </a:t>
            </a:r>
            <a:r>
              <a:rPr lang="en-US" sz="2000" dirty="0" err="1">
                <a:latin typeface="+mn-lt"/>
                <a:cs typeface="+mn-cs"/>
              </a:rPr>
              <a:t>corrente</a:t>
            </a:r>
            <a:r>
              <a:rPr lang="en-US" sz="2000" dirty="0">
                <a:latin typeface="+mn-lt"/>
                <a:cs typeface="+mn-cs"/>
              </a:rPr>
              <a:t> è </a:t>
            </a:r>
            <a:r>
              <a:rPr lang="en-US" sz="2000" dirty="0" err="1">
                <a:latin typeface="+mn-lt"/>
                <a:cs typeface="+mn-cs"/>
              </a:rPr>
              <a:t>messo</a:t>
            </a:r>
            <a:r>
              <a:rPr lang="en-US" sz="2000" dirty="0">
                <a:latin typeface="+mn-lt"/>
                <a:cs typeface="+mn-cs"/>
              </a:rPr>
              <a:t> in </a:t>
            </a:r>
            <a:r>
              <a:rPr lang="en-US" sz="2000" dirty="0" err="1">
                <a:latin typeface="+mn-lt"/>
                <a:cs typeface="+mn-cs"/>
              </a:rPr>
              <a:t>serie</a:t>
            </a:r>
            <a:r>
              <a:rPr lang="en-US" sz="2000" dirty="0">
                <a:latin typeface="+mn-lt"/>
                <a:cs typeface="+mn-cs"/>
              </a:rPr>
              <a:t> con </a:t>
            </a:r>
            <a:r>
              <a:rPr lang="en-US" sz="2000" dirty="0" err="1">
                <a:latin typeface="+mn-lt"/>
                <a:cs typeface="+mn-cs"/>
              </a:rPr>
              <a:t>l’input</a:t>
            </a:r>
            <a:r>
              <a:rPr lang="en-US" sz="2000" dirty="0">
                <a:latin typeface="+mn-lt"/>
                <a:cs typeface="+mn-cs"/>
              </a:rPr>
              <a:t> di un </a:t>
            </a:r>
            <a:r>
              <a:rPr lang="en-US" sz="2000" dirty="0" err="1">
                <a:latin typeface="+mn-lt"/>
                <a:cs typeface="+mn-cs"/>
              </a:rPr>
              <a:t>relè</a:t>
            </a:r>
            <a:r>
              <a:rPr lang="en-US" sz="2000" dirty="0">
                <a:latin typeface="+mn-lt"/>
                <a:cs typeface="+mn-cs"/>
              </a:rPr>
              <a:t>.</a:t>
            </a:r>
            <a:endParaRPr lang="en-US" sz="2000" dirty="0">
              <a:latin typeface="+mn-lt"/>
              <a:cs typeface="+mn-cs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707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16</a:t>
            </a:fld>
            <a:endParaRPr lang="el-GR" dirty="0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Interfaccia</a:t>
            </a:r>
            <a:r>
              <a:rPr lang="en-US" sz="3200" dirty="0" smtClean="0"/>
              <a:t> di </a:t>
            </a:r>
            <a:r>
              <a:rPr lang="en-US" sz="3200" dirty="0" err="1" smtClean="0"/>
              <a:t>relè</a:t>
            </a:r>
            <a:r>
              <a:rPr lang="en-US" sz="3200" dirty="0" smtClean="0"/>
              <a:t> a </a:t>
            </a:r>
            <a:r>
              <a:rPr lang="en-US" sz="3200" dirty="0" err="1" smtClean="0"/>
              <a:t>stato</a:t>
            </a:r>
            <a:r>
              <a:rPr lang="en-US" sz="3200" dirty="0" smtClean="0"/>
              <a:t> </a:t>
            </a:r>
            <a:r>
              <a:rPr lang="en-US" sz="3200" dirty="0" err="1" smtClean="0"/>
              <a:t>solido</a:t>
            </a:r>
            <a:r>
              <a:rPr lang="en-US" sz="3200" dirty="0" smtClean="0"/>
              <a:t> con MCUs</a:t>
            </a:r>
            <a:endParaRPr lang="el-GR" sz="3200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16</a:t>
            </a:fld>
            <a:endParaRPr lang="el-GR" sz="1000" dirty="0"/>
          </a:p>
        </p:txBody>
      </p:sp>
      <p:pic>
        <p:nvPicPr>
          <p:cNvPr id="9" name="Picture 46" descr="Image">
            <a:extLst>
              <a:ext uri="{FF2B5EF4-FFF2-40B4-BE49-F238E27FC236}">
                <a16:creationId xmlns="" xmlns:a16="http://schemas.microsoft.com/office/drawing/2014/main" id="{F604E707-8A18-4737-97A1-6B4D741AA309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845" y="1451292"/>
            <a:ext cx="5274310" cy="3955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9705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17</a:t>
            </a:fld>
            <a:endParaRPr lang="el-GR" dirty="0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/>
              <a:t>Relè</a:t>
            </a:r>
            <a:r>
              <a:rPr lang="en-US" sz="2800" dirty="0" smtClean="0"/>
              <a:t> a </a:t>
            </a:r>
            <a:r>
              <a:rPr lang="en-US" sz="2800" dirty="0" err="1" smtClean="0"/>
              <a:t>stato</a:t>
            </a:r>
            <a:r>
              <a:rPr lang="en-US" sz="2800" dirty="0" smtClean="0"/>
              <a:t> </a:t>
            </a:r>
            <a:r>
              <a:rPr lang="en-US" sz="2800" dirty="0" err="1" smtClean="0"/>
              <a:t>solido</a:t>
            </a:r>
            <a:r>
              <a:rPr lang="en-US" sz="2800" dirty="0" smtClean="0"/>
              <a:t> con </a:t>
            </a:r>
            <a:r>
              <a:rPr lang="en-US" sz="2800" dirty="0" err="1" smtClean="0"/>
              <a:t>classificazione</a:t>
            </a:r>
            <a:r>
              <a:rPr lang="en-US" sz="2800" dirty="0" smtClean="0"/>
              <a:t> </a:t>
            </a:r>
            <a:r>
              <a:rPr lang="en-US" sz="2800" dirty="0" err="1" smtClean="0"/>
              <a:t>visibile</a:t>
            </a:r>
            <a:r>
              <a:rPr lang="en-US" sz="2800" dirty="0" smtClean="0"/>
              <a:t> del </a:t>
            </a:r>
            <a:r>
              <a:rPr lang="en-US" sz="2800" dirty="0" err="1" smtClean="0"/>
              <a:t>terminale</a:t>
            </a:r>
            <a:endParaRPr lang="el-GR" sz="2800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17</a:t>
            </a:fld>
            <a:endParaRPr lang="el-GR" sz="1000" dirty="0"/>
          </a:p>
        </p:txBody>
      </p:sp>
      <p:sp>
        <p:nvSpPr>
          <p:cNvPr id="10" name="Θέση αριθμού διαφάνειας 10">
            <a:extLst>
              <a:ext uri="{FF2B5EF4-FFF2-40B4-BE49-F238E27FC236}">
                <a16:creationId xmlns="" xmlns:a16="http://schemas.microsoft.com/office/drawing/2014/main" id="{27B3B53C-F5CB-414A-9C1C-6CE308DC2E38}"/>
              </a:ext>
            </a:extLst>
          </p:cNvPr>
          <p:cNvSpPr>
            <a:spLocks noGrp="1"/>
          </p:cNvSpPr>
          <p:nvPr/>
        </p:nvSpPr>
        <p:spPr>
          <a:xfrm>
            <a:off x="6743700" y="51633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2578F2-A3E7-4E4B-81A9-69C31FAEF38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1" name="Εικόνα 10">
            <a:extLst>
              <a:ext uri="{FF2B5EF4-FFF2-40B4-BE49-F238E27FC236}">
                <a16:creationId xmlns="" xmlns:a16="http://schemas.microsoft.com/office/drawing/2014/main" id="{992A20B2-CBA8-4726-A320-0120FB9EC0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082" y="3313945"/>
            <a:ext cx="3356567" cy="33565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78602A9-A9E4-4F6B-AD43-BD52951455C8}"/>
              </a:ext>
            </a:extLst>
          </p:cNvPr>
          <p:cNvSpPr txBox="1"/>
          <p:nvPr/>
        </p:nvSpPr>
        <p:spPr>
          <a:xfrm>
            <a:off x="481780" y="1329569"/>
            <a:ext cx="820501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b="1" dirty="0"/>
              <a:t>[~]:	</a:t>
            </a:r>
            <a:r>
              <a:rPr lang="en-US" dirty="0" err="1" smtClean="0"/>
              <a:t>Terminali</a:t>
            </a:r>
            <a:r>
              <a:rPr lang="en-US" dirty="0" smtClean="0"/>
              <a:t> di </a:t>
            </a:r>
            <a:r>
              <a:rPr lang="en-US" dirty="0" err="1" smtClean="0"/>
              <a:t>carica</a:t>
            </a:r>
            <a:r>
              <a:rPr lang="en-US" dirty="0" smtClean="0"/>
              <a:t>. Il </a:t>
            </a:r>
            <a:r>
              <a:rPr lang="en-US" dirty="0" err="1" smtClean="0"/>
              <a:t>voltaggio</a:t>
            </a:r>
            <a:r>
              <a:rPr lang="en-US" dirty="0" smtClean="0"/>
              <a:t> di </a:t>
            </a:r>
            <a:r>
              <a:rPr lang="en-US" dirty="0" err="1" smtClean="0"/>
              <a:t>carica</a:t>
            </a:r>
            <a:r>
              <a:rPr lang="en-US" dirty="0" smtClean="0"/>
              <a:t>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variare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24-380 </a:t>
            </a:r>
            <a:r>
              <a:rPr lang="en-US" dirty="0"/>
              <a:t>volts AC.</a:t>
            </a:r>
            <a:endParaRPr lang="en-US" b="1" dirty="0"/>
          </a:p>
          <a:p>
            <a:pPr algn="just">
              <a:lnSpc>
                <a:spcPct val="150000"/>
              </a:lnSpc>
            </a:pPr>
            <a:r>
              <a:rPr lang="en-US" b="1" dirty="0"/>
              <a:t>[</a:t>
            </a:r>
            <a:r>
              <a:rPr lang="en-US" dirty="0"/>
              <a:t>–</a:t>
            </a:r>
            <a:r>
              <a:rPr lang="en-US" b="1" dirty="0"/>
              <a:t>]:	</a:t>
            </a:r>
            <a:r>
              <a:rPr lang="en-US" dirty="0" smtClean="0"/>
              <a:t>Terra </a:t>
            </a:r>
            <a:r>
              <a:rPr lang="en-US" dirty="0" err="1" smtClean="0"/>
              <a:t>logica</a:t>
            </a:r>
            <a:r>
              <a:rPr lang="en-US" dirty="0" smtClean="0"/>
              <a:t> di </a:t>
            </a:r>
            <a:r>
              <a:rPr lang="en-US" dirty="0" err="1" smtClean="0"/>
              <a:t>controllo</a:t>
            </a:r>
            <a:r>
              <a:rPr lang="en-US" dirty="0" smtClean="0"/>
              <a:t>.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b="1" dirty="0"/>
              <a:t>[+]:	</a:t>
            </a:r>
            <a:r>
              <a:rPr lang="en-US" dirty="0" smtClean="0"/>
              <a:t>input </a:t>
            </a:r>
            <a:r>
              <a:rPr lang="en-US" dirty="0" err="1" smtClean="0"/>
              <a:t>logico</a:t>
            </a:r>
            <a:r>
              <a:rPr lang="en-US" dirty="0" smtClean="0"/>
              <a:t> di </a:t>
            </a:r>
            <a:r>
              <a:rPr lang="en-US" dirty="0" err="1" smtClean="0"/>
              <a:t>controllo</a:t>
            </a:r>
            <a:r>
              <a:rPr lang="en-US" dirty="0" smtClean="0"/>
              <a:t> (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ALTO, o BASSO). ALTO </a:t>
            </a:r>
            <a:r>
              <a:rPr lang="en-US" dirty="0" err="1" smtClean="0"/>
              <a:t>logico</a:t>
            </a:r>
            <a:r>
              <a:rPr lang="en-US" dirty="0" smtClean="0"/>
              <a:t>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	</a:t>
            </a:r>
            <a:r>
              <a:rPr lang="en-US" dirty="0" err="1" smtClean="0"/>
              <a:t>fino</a:t>
            </a:r>
            <a:r>
              <a:rPr lang="en-US" dirty="0" smtClean="0"/>
              <a:t> a 32 </a:t>
            </a:r>
            <a:r>
              <a:rPr lang="en-US" dirty="0"/>
              <a:t>V, </a:t>
            </a:r>
            <a:r>
              <a:rPr lang="en-US" dirty="0" smtClean="0"/>
              <a:t>o basso </a:t>
            </a:r>
            <a:r>
              <a:rPr lang="en-US" dirty="0" err="1" smtClean="0"/>
              <a:t>fino</a:t>
            </a:r>
            <a:r>
              <a:rPr lang="en-US" dirty="0" smtClean="0"/>
              <a:t> a 3 </a:t>
            </a:r>
            <a:r>
              <a:rPr lang="en-US" dirty="0"/>
              <a:t>V, </a:t>
            </a:r>
            <a:r>
              <a:rPr lang="en-US" dirty="0" err="1" smtClean="0"/>
              <a:t>permettendo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interfaccia</a:t>
            </a:r>
            <a:r>
              <a:rPr lang="en-US" dirty="0" smtClean="0"/>
              <a:t> facile con le 	</a:t>
            </a:r>
            <a:r>
              <a:rPr lang="en-US" dirty="0" err="1" smtClean="0"/>
              <a:t>varie</a:t>
            </a:r>
            <a:r>
              <a:rPr lang="en-US" dirty="0" smtClean="0"/>
              <a:t> </a:t>
            </a:r>
            <a:r>
              <a:rPr lang="en-US" dirty="0" err="1" smtClean="0"/>
              <a:t>famiglie</a:t>
            </a:r>
            <a:r>
              <a:rPr lang="en-US" dirty="0" smtClean="0"/>
              <a:t> </a:t>
            </a:r>
            <a:r>
              <a:rPr lang="en-US" dirty="0" err="1" smtClean="0"/>
              <a:t>logiche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4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Esercizio</a:t>
            </a:r>
            <a:r>
              <a:rPr lang="en-US" sz="3200" dirty="0" smtClean="0"/>
              <a:t> con </a:t>
            </a:r>
            <a:r>
              <a:rPr lang="en-US" sz="3200" dirty="0" err="1" smtClean="0"/>
              <a:t>relè</a:t>
            </a:r>
            <a:r>
              <a:rPr lang="en-US" sz="3200" dirty="0" smtClean="0"/>
              <a:t> a </a:t>
            </a:r>
            <a:r>
              <a:rPr lang="en-US" sz="3200" dirty="0" err="1" smtClean="0"/>
              <a:t>stato</a:t>
            </a:r>
            <a:r>
              <a:rPr lang="en-US" sz="3200" dirty="0" smtClean="0"/>
              <a:t> </a:t>
            </a:r>
            <a:r>
              <a:rPr lang="en-US" sz="3200" dirty="0" err="1" smtClean="0"/>
              <a:t>solido</a:t>
            </a:r>
            <a:r>
              <a:rPr lang="en-US" sz="3200" dirty="0" smtClean="0"/>
              <a:t>: </a:t>
            </a:r>
            <a:r>
              <a:rPr lang="en-US" sz="3200" dirty="0" err="1" smtClean="0"/>
              <a:t>descrizione</a:t>
            </a:r>
            <a:endParaRPr lang="el-GR" sz="3200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18</a:t>
            </a:fld>
            <a:endParaRPr lang="el-GR" sz="10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8218BCC-788A-48C6-AFC0-C6540302E566}"/>
              </a:ext>
            </a:extLst>
          </p:cNvPr>
          <p:cNvSpPr txBox="1"/>
          <p:nvPr/>
        </p:nvSpPr>
        <p:spPr>
          <a:xfrm>
            <a:off x="393291" y="1168631"/>
            <a:ext cx="8293509" cy="2690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  <a:cs typeface="+mn-cs"/>
              </a:rPr>
              <a:t>In </a:t>
            </a:r>
            <a:r>
              <a:rPr lang="en-US" sz="2000" dirty="0" err="1" smtClean="0">
                <a:latin typeface="+mn-lt"/>
                <a:cs typeface="+mn-cs"/>
              </a:rPr>
              <a:t>questo</a:t>
            </a:r>
            <a:r>
              <a:rPr lang="en-US" sz="2000" dirty="0" smtClean="0">
                <a:latin typeface="+mn-lt"/>
                <a:cs typeface="+mn-cs"/>
              </a:rPr>
              <a:t> </a:t>
            </a:r>
            <a:r>
              <a:rPr lang="en-US" sz="2000" dirty="0" err="1" smtClean="0">
                <a:latin typeface="+mn-lt"/>
                <a:cs typeface="+mn-cs"/>
              </a:rPr>
              <a:t>esercizio</a:t>
            </a:r>
            <a:r>
              <a:rPr lang="en-US" sz="2000" dirty="0" smtClean="0">
                <a:latin typeface="+mn-lt"/>
                <a:cs typeface="+mn-cs"/>
              </a:rPr>
              <a:t>, </a:t>
            </a:r>
            <a:r>
              <a:rPr lang="en-US" sz="2000" dirty="0" err="1" smtClean="0">
                <a:latin typeface="+mn-lt"/>
                <a:cs typeface="+mn-cs"/>
              </a:rPr>
              <a:t>cambieremo</a:t>
            </a:r>
            <a:r>
              <a:rPr lang="en-US" sz="2000" dirty="0" smtClean="0">
                <a:latin typeface="+mn-lt"/>
                <a:cs typeface="+mn-cs"/>
              </a:rPr>
              <a:t> un </a:t>
            </a:r>
            <a:r>
              <a:rPr lang="en-US" sz="2000" dirty="0" err="1" smtClean="0">
                <a:latin typeface="+mn-lt"/>
                <a:cs typeface="+mn-cs"/>
              </a:rPr>
              <a:t>relè</a:t>
            </a:r>
            <a:r>
              <a:rPr lang="en-US" sz="2000" dirty="0" smtClean="0">
                <a:latin typeface="+mn-lt"/>
                <a:cs typeface="+mn-cs"/>
              </a:rPr>
              <a:t> </a:t>
            </a:r>
            <a:r>
              <a:rPr lang="en-US" sz="2000" dirty="0" err="1" smtClean="0">
                <a:latin typeface="+mn-lt"/>
                <a:cs typeface="+mn-cs"/>
              </a:rPr>
              <a:t>elettro-meccanico</a:t>
            </a:r>
            <a:r>
              <a:rPr lang="en-US" sz="2000" dirty="0" smtClean="0">
                <a:latin typeface="+mn-lt"/>
                <a:cs typeface="+mn-cs"/>
              </a:rPr>
              <a:t> con </a:t>
            </a:r>
            <a:r>
              <a:rPr lang="en-US" sz="2000" dirty="0" err="1" smtClean="0">
                <a:latin typeface="+mn-lt"/>
                <a:cs typeface="+mn-cs"/>
              </a:rPr>
              <a:t>uno</a:t>
            </a:r>
            <a:r>
              <a:rPr lang="en-US" sz="2000" dirty="0" smtClean="0">
                <a:latin typeface="+mn-lt"/>
                <a:cs typeface="+mn-cs"/>
              </a:rPr>
              <a:t> a </a:t>
            </a:r>
            <a:r>
              <a:rPr lang="en-US" sz="2000" dirty="0" err="1" smtClean="0">
                <a:latin typeface="+mn-lt"/>
                <a:cs typeface="+mn-cs"/>
              </a:rPr>
              <a:t>stato</a:t>
            </a:r>
            <a:r>
              <a:rPr lang="en-US" sz="2000" dirty="0" smtClean="0">
                <a:latin typeface="+mn-lt"/>
                <a:cs typeface="+mn-cs"/>
              </a:rPr>
              <a:t> </a:t>
            </a:r>
            <a:r>
              <a:rPr lang="en-US" sz="2000" dirty="0" err="1" smtClean="0">
                <a:latin typeface="+mn-lt"/>
                <a:cs typeface="+mn-cs"/>
              </a:rPr>
              <a:t>solido</a:t>
            </a:r>
            <a:r>
              <a:rPr lang="en-US" sz="2000" dirty="0" smtClean="0">
                <a:latin typeface="+mn-lt"/>
                <a:cs typeface="+mn-cs"/>
              </a:rPr>
              <a:t>. Il </a:t>
            </a:r>
            <a:r>
              <a:rPr lang="en-US" sz="2000" dirty="0" err="1" smtClean="0">
                <a:latin typeface="+mn-lt"/>
                <a:cs typeface="+mn-cs"/>
              </a:rPr>
              <a:t>concetto</a:t>
            </a:r>
            <a:r>
              <a:rPr lang="en-US" sz="2000" dirty="0" smtClean="0">
                <a:latin typeface="+mn-lt"/>
                <a:cs typeface="+mn-cs"/>
              </a:rPr>
              <a:t> di base </a:t>
            </a:r>
            <a:r>
              <a:rPr lang="en-US" sz="2000" dirty="0" err="1" smtClean="0">
                <a:latin typeface="+mn-lt"/>
                <a:cs typeface="+mn-cs"/>
              </a:rPr>
              <a:t>dell’esercizio</a:t>
            </a:r>
            <a:r>
              <a:rPr lang="en-US" sz="2000" dirty="0" smtClean="0">
                <a:latin typeface="+mn-lt"/>
                <a:cs typeface="+mn-cs"/>
              </a:rPr>
              <a:t> </a:t>
            </a:r>
            <a:r>
              <a:rPr lang="en-US" sz="2000" dirty="0" err="1" smtClean="0">
                <a:latin typeface="+mn-lt"/>
                <a:cs typeface="+mn-cs"/>
              </a:rPr>
              <a:t>rimane</a:t>
            </a:r>
            <a:r>
              <a:rPr lang="en-US" sz="2000" dirty="0" smtClean="0">
                <a:latin typeface="+mn-lt"/>
                <a:cs typeface="+mn-cs"/>
              </a:rPr>
              <a:t> lo </a:t>
            </a:r>
            <a:r>
              <a:rPr lang="en-US" sz="2000" dirty="0" err="1" smtClean="0">
                <a:latin typeface="+mn-lt"/>
                <a:cs typeface="+mn-cs"/>
              </a:rPr>
              <a:t>stesso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smtClean="0">
                <a:latin typeface="+mn-lt"/>
                <a:cs typeface="+mn-cs"/>
              </a:rPr>
              <a:t>(</a:t>
            </a:r>
            <a:r>
              <a:rPr lang="en-US" sz="2000" dirty="0" err="1" smtClean="0">
                <a:latin typeface="+mn-lt"/>
                <a:cs typeface="+mn-cs"/>
              </a:rPr>
              <a:t>innescare</a:t>
            </a:r>
            <a:r>
              <a:rPr lang="en-US" sz="2000" dirty="0" smtClean="0">
                <a:latin typeface="+mn-lt"/>
                <a:cs typeface="+mn-cs"/>
              </a:rPr>
              <a:t> un </a:t>
            </a:r>
            <a:r>
              <a:rPr lang="en-US" sz="2000" dirty="0" err="1" smtClean="0">
                <a:latin typeface="+mn-lt"/>
                <a:cs typeface="+mn-cs"/>
              </a:rPr>
              <a:t>relè</a:t>
            </a:r>
            <a:r>
              <a:rPr lang="en-US" sz="2000" dirty="0" smtClean="0">
                <a:latin typeface="+mn-lt"/>
                <a:cs typeface="+mn-cs"/>
              </a:rPr>
              <a:t> </a:t>
            </a:r>
            <a:r>
              <a:rPr lang="en-US" sz="2000" dirty="0" err="1" smtClean="0">
                <a:latin typeface="+mn-lt"/>
                <a:cs typeface="+mn-cs"/>
              </a:rPr>
              <a:t>attraverso</a:t>
            </a:r>
            <a:r>
              <a:rPr lang="en-US" sz="2000" dirty="0" smtClean="0">
                <a:latin typeface="+mn-lt"/>
                <a:cs typeface="+mn-cs"/>
              </a:rPr>
              <a:t> un </a:t>
            </a:r>
            <a:r>
              <a:rPr lang="en-US" sz="2000" dirty="0" err="1" smtClean="0">
                <a:latin typeface="+mn-lt"/>
                <a:cs typeface="+mn-cs"/>
              </a:rPr>
              <a:t>pulsante</a:t>
            </a:r>
            <a:r>
              <a:rPr lang="en-US" sz="2000" dirty="0" smtClean="0">
                <a:latin typeface="+mn-lt"/>
                <a:cs typeface="+mn-cs"/>
              </a:rPr>
              <a:t>).</a:t>
            </a:r>
            <a:endParaRPr lang="en-US" sz="2000" dirty="0">
              <a:latin typeface="+mn-lt"/>
              <a:cs typeface="+mn-cs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 smtClean="0">
                <a:latin typeface="+mn-lt"/>
                <a:cs typeface="+mn-cs"/>
              </a:rPr>
              <a:t>Poichè</a:t>
            </a:r>
            <a:r>
              <a:rPr lang="en-US" sz="2000" dirty="0" smtClean="0">
                <a:latin typeface="+mn-lt"/>
                <a:cs typeface="+mn-cs"/>
              </a:rPr>
              <a:t> la </a:t>
            </a:r>
            <a:r>
              <a:rPr lang="en-US" sz="2000" dirty="0" err="1" smtClean="0">
                <a:latin typeface="+mn-lt"/>
                <a:cs typeface="+mn-cs"/>
              </a:rPr>
              <a:t>maggior</a:t>
            </a:r>
            <a:r>
              <a:rPr lang="en-US" sz="2000" dirty="0" smtClean="0">
                <a:latin typeface="+mn-lt"/>
                <a:cs typeface="+mn-cs"/>
              </a:rPr>
              <a:t> parte </a:t>
            </a:r>
            <a:r>
              <a:rPr lang="en-US" sz="2000" dirty="0" err="1" smtClean="0">
                <a:latin typeface="+mn-lt"/>
                <a:cs typeface="+mn-cs"/>
              </a:rPr>
              <a:t>dei</a:t>
            </a:r>
            <a:r>
              <a:rPr lang="en-US" sz="2000" dirty="0" smtClean="0">
                <a:latin typeface="+mn-lt"/>
                <a:cs typeface="+mn-cs"/>
              </a:rPr>
              <a:t> </a:t>
            </a:r>
            <a:r>
              <a:rPr lang="en-US" sz="2000" dirty="0" err="1" smtClean="0">
                <a:latin typeface="+mn-lt"/>
                <a:cs typeface="+mn-cs"/>
              </a:rPr>
              <a:t>relè</a:t>
            </a:r>
            <a:r>
              <a:rPr lang="en-US" sz="2000" dirty="0" smtClean="0">
                <a:latin typeface="+mn-lt"/>
                <a:cs typeface="+mn-cs"/>
              </a:rPr>
              <a:t> a </a:t>
            </a:r>
            <a:r>
              <a:rPr lang="en-US" sz="2000" dirty="0" err="1" smtClean="0">
                <a:latin typeface="+mn-lt"/>
                <a:cs typeface="+mn-cs"/>
              </a:rPr>
              <a:t>stato</a:t>
            </a:r>
            <a:r>
              <a:rPr lang="en-US" sz="2000" dirty="0" smtClean="0">
                <a:latin typeface="+mn-lt"/>
                <a:cs typeface="+mn-cs"/>
              </a:rPr>
              <a:t> </a:t>
            </a:r>
            <a:r>
              <a:rPr lang="en-US" sz="2000" dirty="0" err="1" smtClean="0">
                <a:latin typeface="+mn-lt"/>
                <a:cs typeface="+mn-cs"/>
              </a:rPr>
              <a:t>solido</a:t>
            </a:r>
            <a:r>
              <a:rPr lang="en-US" sz="2000" dirty="0" smtClean="0">
                <a:latin typeface="+mn-lt"/>
                <a:cs typeface="+mn-cs"/>
              </a:rPr>
              <a:t> </a:t>
            </a:r>
            <a:r>
              <a:rPr lang="en-US" sz="2000" dirty="0" err="1" smtClean="0">
                <a:latin typeface="+mn-lt"/>
                <a:cs typeface="+mn-cs"/>
              </a:rPr>
              <a:t>sul</a:t>
            </a:r>
            <a:r>
              <a:rPr lang="en-US" sz="2000" dirty="0" smtClean="0">
                <a:latin typeface="+mn-lt"/>
                <a:cs typeface="+mn-cs"/>
              </a:rPr>
              <a:t> </a:t>
            </a:r>
            <a:r>
              <a:rPr lang="en-US" sz="2000" dirty="0" err="1" smtClean="0">
                <a:latin typeface="+mn-lt"/>
                <a:cs typeface="+mn-cs"/>
              </a:rPr>
              <a:t>mercato</a:t>
            </a:r>
            <a:r>
              <a:rPr lang="en-US" sz="2000" dirty="0" smtClean="0">
                <a:latin typeface="+mn-lt"/>
                <a:cs typeface="+mn-cs"/>
              </a:rPr>
              <a:t> </a:t>
            </a:r>
            <a:r>
              <a:rPr lang="en-US" sz="2000" dirty="0" err="1" smtClean="0">
                <a:latin typeface="+mn-lt"/>
                <a:cs typeface="+mn-cs"/>
              </a:rPr>
              <a:t>hanno</a:t>
            </a:r>
            <a:r>
              <a:rPr lang="en-US" sz="2000" dirty="0" smtClean="0">
                <a:latin typeface="+mn-lt"/>
                <a:cs typeface="+mn-cs"/>
              </a:rPr>
              <a:t> </a:t>
            </a:r>
            <a:r>
              <a:rPr lang="en-US" sz="2000" dirty="0" err="1" smtClean="0">
                <a:latin typeface="+mn-lt"/>
                <a:cs typeface="+mn-cs"/>
              </a:rPr>
              <a:t>cariche</a:t>
            </a:r>
            <a:r>
              <a:rPr lang="en-US" sz="2000" dirty="0" smtClean="0">
                <a:latin typeface="+mn-lt"/>
                <a:cs typeface="+mn-cs"/>
              </a:rPr>
              <a:t> AC, </a:t>
            </a:r>
            <a:r>
              <a:rPr lang="en-US" sz="2000" dirty="0" err="1" smtClean="0">
                <a:latin typeface="+mn-lt"/>
                <a:cs typeface="+mn-cs"/>
              </a:rPr>
              <a:t>noi</a:t>
            </a:r>
            <a:r>
              <a:rPr lang="en-US" sz="2000" dirty="0" smtClean="0">
                <a:latin typeface="+mn-lt"/>
                <a:cs typeface="+mn-cs"/>
              </a:rPr>
              <a:t> non </a:t>
            </a:r>
            <a:r>
              <a:rPr lang="en-US" sz="2000" dirty="0" err="1" smtClean="0">
                <a:latin typeface="+mn-lt"/>
                <a:cs typeface="+mn-cs"/>
              </a:rPr>
              <a:t>cambieremo</a:t>
            </a:r>
            <a:r>
              <a:rPr lang="en-US" sz="2000" dirty="0" smtClean="0">
                <a:latin typeface="+mn-lt"/>
                <a:cs typeface="+mn-cs"/>
              </a:rPr>
              <a:t> </a:t>
            </a:r>
            <a:r>
              <a:rPr lang="en-US" sz="2000" dirty="0" err="1" smtClean="0">
                <a:latin typeface="+mn-lt"/>
                <a:cs typeface="+mn-cs"/>
              </a:rPr>
              <a:t>nulla</a:t>
            </a:r>
            <a:r>
              <a:rPr lang="en-US" sz="2000" dirty="0" smtClean="0">
                <a:latin typeface="+mn-lt"/>
                <a:cs typeface="+mn-cs"/>
              </a:rPr>
              <a:t> per </a:t>
            </a:r>
            <a:r>
              <a:rPr lang="en-US" sz="2000" dirty="0" err="1" smtClean="0">
                <a:latin typeface="+mn-lt"/>
                <a:cs typeface="+mn-cs"/>
              </a:rPr>
              <a:t>impedire</a:t>
            </a:r>
            <a:r>
              <a:rPr lang="en-US" sz="2000" dirty="0" smtClean="0">
                <a:latin typeface="+mn-lt"/>
                <a:cs typeface="+mn-cs"/>
              </a:rPr>
              <a:t> </a:t>
            </a:r>
            <a:r>
              <a:rPr lang="en-US" sz="2000" dirty="0" err="1" smtClean="0">
                <a:latin typeface="+mn-lt"/>
                <a:cs typeface="+mn-cs"/>
              </a:rPr>
              <a:t>l’interazione</a:t>
            </a:r>
            <a:r>
              <a:rPr lang="en-US" sz="2000" dirty="0" smtClean="0">
                <a:latin typeface="+mn-lt"/>
                <a:cs typeface="+mn-cs"/>
              </a:rPr>
              <a:t> con </a:t>
            </a:r>
            <a:r>
              <a:rPr lang="en-US" sz="2000" dirty="0" err="1" smtClean="0">
                <a:latin typeface="+mn-lt"/>
                <a:cs typeface="+mn-cs"/>
              </a:rPr>
              <a:t>il</a:t>
            </a:r>
            <a:r>
              <a:rPr lang="en-US" sz="2000" dirty="0" smtClean="0">
                <a:latin typeface="+mn-lt"/>
                <a:cs typeface="+mn-cs"/>
              </a:rPr>
              <a:t> </a:t>
            </a:r>
            <a:r>
              <a:rPr lang="en-US" sz="2000" dirty="0" err="1" smtClean="0">
                <a:latin typeface="+mn-lt"/>
                <a:cs typeface="+mn-cs"/>
              </a:rPr>
              <a:t>voltaggio</a:t>
            </a:r>
            <a:r>
              <a:rPr lang="en-US" sz="2000" dirty="0" smtClean="0">
                <a:latin typeface="+mn-lt"/>
                <a:cs typeface="+mn-cs"/>
              </a:rPr>
              <a:t> </a:t>
            </a:r>
            <a:r>
              <a:rPr lang="en-US" sz="2000" dirty="0" err="1" smtClean="0">
                <a:latin typeface="+mn-lt"/>
                <a:cs typeface="+mn-cs"/>
              </a:rPr>
              <a:t>della</a:t>
            </a:r>
            <a:r>
              <a:rPr lang="en-US" sz="2000" dirty="0" smtClean="0">
                <a:latin typeface="+mn-lt"/>
                <a:cs typeface="+mn-cs"/>
              </a:rPr>
              <a:t> rete </a:t>
            </a:r>
            <a:r>
              <a:rPr lang="en-US" sz="2000" dirty="0" err="1" smtClean="0">
                <a:latin typeface="+mn-lt"/>
                <a:cs typeface="+mn-cs"/>
              </a:rPr>
              <a:t>elettrica</a:t>
            </a:r>
            <a:r>
              <a:rPr lang="en-US" sz="2000" dirty="0" smtClean="0">
                <a:latin typeface="+mn-lt"/>
                <a:cs typeface="+mn-cs"/>
              </a:rPr>
              <a:t>.</a:t>
            </a:r>
            <a:endParaRPr lang="en-US" sz="2000" dirty="0">
              <a:latin typeface="+mn-lt"/>
              <a:cs typeface="+mn-cs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953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Esercizio</a:t>
            </a:r>
            <a:r>
              <a:rPr lang="en-US" sz="3200" dirty="0" smtClean="0"/>
              <a:t> con </a:t>
            </a:r>
            <a:r>
              <a:rPr lang="en-US" sz="3200" dirty="0" err="1" smtClean="0"/>
              <a:t>relè</a:t>
            </a:r>
            <a:r>
              <a:rPr lang="en-US" sz="3200" dirty="0" smtClean="0"/>
              <a:t> a </a:t>
            </a:r>
            <a:r>
              <a:rPr lang="en-US" sz="3200" dirty="0" err="1" smtClean="0"/>
              <a:t>stato</a:t>
            </a:r>
            <a:r>
              <a:rPr lang="en-US" sz="3200" dirty="0" smtClean="0"/>
              <a:t> </a:t>
            </a:r>
            <a:r>
              <a:rPr lang="en-US" sz="3200" dirty="0" err="1" smtClean="0"/>
              <a:t>solido</a:t>
            </a:r>
            <a:r>
              <a:rPr lang="en-US" sz="3200" dirty="0" smtClean="0"/>
              <a:t>: Schema</a:t>
            </a:r>
            <a:endParaRPr lang="el-GR" sz="3200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19</a:t>
            </a:fld>
            <a:endParaRPr lang="el-GR" sz="1000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="" xmlns:a16="http://schemas.microsoft.com/office/drawing/2014/main" id="{0F4F26BB-3164-48AD-A70C-8D4790671ADA}"/>
              </a:ext>
            </a:extLst>
          </p:cNvPr>
          <p:cNvSpPr/>
          <p:nvPr/>
        </p:nvSpPr>
        <p:spPr>
          <a:xfrm>
            <a:off x="2225266" y="1762551"/>
            <a:ext cx="325925" cy="606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" name="Ομάδα 1">
            <a:extLst>
              <a:ext uri="{FF2B5EF4-FFF2-40B4-BE49-F238E27FC236}">
                <a16:creationId xmlns="" xmlns:a16="http://schemas.microsoft.com/office/drawing/2014/main" id="{B94DCF29-BBF3-4E33-94DD-48D7E193E98B}"/>
              </a:ext>
            </a:extLst>
          </p:cNvPr>
          <p:cNvGrpSpPr/>
          <p:nvPr/>
        </p:nvGrpSpPr>
        <p:grpSpPr>
          <a:xfrm>
            <a:off x="1790976" y="2051039"/>
            <a:ext cx="5716779" cy="4205048"/>
            <a:chOff x="3582566" y="1468314"/>
            <a:chExt cx="5716779" cy="4205048"/>
          </a:xfrm>
        </p:grpSpPr>
        <p:pic>
          <p:nvPicPr>
            <p:cNvPr id="11" name="Εικόνα 10">
              <a:extLst>
                <a:ext uri="{FF2B5EF4-FFF2-40B4-BE49-F238E27FC236}">
                  <a16:creationId xmlns="" xmlns:a16="http://schemas.microsoft.com/office/drawing/2014/main" id="{5DEA0AAA-52D5-4329-94CF-B45CFDE99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2566" y="1468314"/>
              <a:ext cx="5716779" cy="4205048"/>
            </a:xfrm>
            <a:prstGeom prst="rect">
              <a:avLst/>
            </a:prstGeom>
          </p:spPr>
        </p:pic>
        <p:sp>
          <p:nvSpPr>
            <p:cNvPr id="14" name="Ορθογώνιο 13">
              <a:extLst>
                <a:ext uri="{FF2B5EF4-FFF2-40B4-BE49-F238E27FC236}">
                  <a16:creationId xmlns="" xmlns:a16="http://schemas.microsoft.com/office/drawing/2014/main" id="{138A0A0D-27E4-40FD-8324-901E9CB8BC31}"/>
                </a:ext>
              </a:extLst>
            </p:cNvPr>
            <p:cNvSpPr/>
            <p:nvPr/>
          </p:nvSpPr>
          <p:spPr>
            <a:xfrm>
              <a:off x="7788938" y="2505440"/>
              <a:ext cx="325925" cy="6065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Ορθογώνιο 14">
              <a:extLst>
                <a:ext uri="{FF2B5EF4-FFF2-40B4-BE49-F238E27FC236}">
                  <a16:creationId xmlns="" xmlns:a16="http://schemas.microsoft.com/office/drawing/2014/main" id="{CC16F639-D9C5-4DF6-8AD9-42713CA28961}"/>
                </a:ext>
              </a:extLst>
            </p:cNvPr>
            <p:cNvSpPr/>
            <p:nvPr/>
          </p:nvSpPr>
          <p:spPr>
            <a:xfrm>
              <a:off x="7788938" y="3779639"/>
              <a:ext cx="227846" cy="6065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Ορθογώνιο 15">
              <a:extLst>
                <a:ext uri="{FF2B5EF4-FFF2-40B4-BE49-F238E27FC236}">
                  <a16:creationId xmlns="" xmlns:a16="http://schemas.microsoft.com/office/drawing/2014/main" id="{AB20BA55-B498-4946-B165-F6F6429E8005}"/>
                </a:ext>
              </a:extLst>
            </p:cNvPr>
            <p:cNvSpPr/>
            <p:nvPr/>
          </p:nvSpPr>
          <p:spPr>
            <a:xfrm>
              <a:off x="8424190" y="3903411"/>
              <a:ext cx="322906" cy="1614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TextBox 2">
              <a:extLst>
                <a:ext uri="{FF2B5EF4-FFF2-40B4-BE49-F238E27FC236}">
                  <a16:creationId xmlns="" xmlns:a16="http://schemas.microsoft.com/office/drawing/2014/main" id="{63067601-0CB2-4CF7-9407-7CB92342C917}"/>
                </a:ext>
              </a:extLst>
            </p:cNvPr>
            <p:cNvSpPr txBox="1"/>
            <p:nvPr/>
          </p:nvSpPr>
          <p:spPr>
            <a:xfrm>
              <a:off x="8003088" y="2611098"/>
              <a:ext cx="30328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000" dirty="0"/>
                <a:t>[</a:t>
              </a:r>
            </a:p>
          </p:txBody>
        </p:sp>
        <p:cxnSp>
          <p:nvCxnSpPr>
            <p:cNvPr id="18" name="Ευθύγραμμο βέλος σύνδεσης 17">
              <a:extLst>
                <a:ext uri="{FF2B5EF4-FFF2-40B4-BE49-F238E27FC236}">
                  <a16:creationId xmlns="" xmlns:a16="http://schemas.microsoft.com/office/drawing/2014/main" id="{1953D679-31B2-463C-B5B6-B938F3F97E83}"/>
                </a:ext>
              </a:extLst>
            </p:cNvPr>
            <p:cNvCxnSpPr>
              <a:cxnSpLocks/>
            </p:cNvCxnSpPr>
            <p:nvPr/>
          </p:nvCxnSpPr>
          <p:spPr>
            <a:xfrm>
              <a:off x="7712951" y="2756962"/>
              <a:ext cx="379820" cy="1639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2C9C5F5E-49B7-4ED7-9FEB-9E400FEBF565}"/>
                </a:ext>
              </a:extLst>
            </p:cNvPr>
            <p:cNvSpPr txBox="1"/>
            <p:nvPr/>
          </p:nvSpPr>
          <p:spPr>
            <a:xfrm>
              <a:off x="6714778" y="2389779"/>
              <a:ext cx="130200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1400" dirty="0"/>
                <a:t>Load Terminals</a:t>
              </a:r>
              <a:endParaRPr lang="en-US" sz="1200" dirty="0"/>
            </a:p>
          </p:txBody>
        </p:sp>
      </p:grpSp>
      <p:sp>
        <p:nvSpPr>
          <p:cNvPr id="20" name="TextBox 21">
            <a:extLst>
              <a:ext uri="{FF2B5EF4-FFF2-40B4-BE49-F238E27FC236}">
                <a16:creationId xmlns="" xmlns:a16="http://schemas.microsoft.com/office/drawing/2014/main" id="{F4EC490A-0988-4B00-A3CA-AEFD306E5EA8}"/>
              </a:ext>
            </a:extLst>
          </p:cNvPr>
          <p:cNvSpPr txBox="1"/>
          <p:nvPr/>
        </p:nvSpPr>
        <p:spPr>
          <a:xfrm>
            <a:off x="363794" y="611948"/>
            <a:ext cx="6379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b="1" dirty="0"/>
              <a:t>[150</a:t>
            </a:r>
            <a:r>
              <a:rPr lang="el-GR" b="1" dirty="0"/>
              <a:t>Ω</a:t>
            </a:r>
            <a:r>
              <a:rPr lang="en-US" b="1" dirty="0"/>
              <a:t>]:	</a:t>
            </a:r>
            <a:r>
              <a:rPr lang="en-US" dirty="0" err="1" smtClean="0"/>
              <a:t>resistore</a:t>
            </a:r>
            <a:r>
              <a:rPr lang="en-US" dirty="0" smtClean="0"/>
              <a:t> con </a:t>
            </a:r>
            <a:r>
              <a:rPr lang="en-US" dirty="0" err="1" smtClean="0"/>
              <a:t>limitatore</a:t>
            </a:r>
            <a:r>
              <a:rPr lang="en-US" dirty="0" smtClean="0"/>
              <a:t> di </a:t>
            </a:r>
            <a:r>
              <a:rPr lang="en-US" dirty="0" err="1" smtClean="0"/>
              <a:t>corrente</a:t>
            </a:r>
            <a:r>
              <a:rPr lang="en-US" dirty="0" smtClean="0"/>
              <a:t>.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b="1" dirty="0"/>
              <a:t>[</a:t>
            </a:r>
            <a:r>
              <a:rPr lang="el-GR" b="1" dirty="0"/>
              <a:t>10ΚΩ</a:t>
            </a:r>
            <a:r>
              <a:rPr lang="en-US" b="1" dirty="0"/>
              <a:t>]:	</a:t>
            </a:r>
            <a:r>
              <a:rPr lang="en-US" dirty="0" err="1" smtClean="0"/>
              <a:t>resistore</a:t>
            </a:r>
            <a:r>
              <a:rPr lang="en-US" dirty="0" smtClean="0"/>
              <a:t> p</a:t>
            </a:r>
            <a:r>
              <a:rPr lang="en-US" dirty="0" smtClean="0"/>
              <a:t>ull-down.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461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49515"/>
            <a:ext cx="9144000" cy="581777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it-IT" sz="3200" dirty="0" smtClean="0"/>
              <a:t>Scopo e agenda dell’unità 9</a:t>
            </a:r>
            <a:endParaRPr lang="el-GR" sz="3200" dirty="0"/>
          </a:p>
        </p:txBody>
      </p:sp>
      <p:sp>
        <p:nvSpPr>
          <p:cNvPr id="11" name="Στρογγυλεμένο ορθογώνιο 7"/>
          <p:cNvSpPr/>
          <p:nvPr/>
        </p:nvSpPr>
        <p:spPr>
          <a:xfrm>
            <a:off x="435705" y="2780644"/>
            <a:ext cx="8332086" cy="3261309"/>
          </a:xfrm>
          <a:prstGeom prst="roundRect">
            <a:avLst>
              <a:gd name="adj" fmla="val 1694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6"/>
          <p:cNvSpPr/>
          <p:nvPr/>
        </p:nvSpPr>
        <p:spPr>
          <a:xfrm>
            <a:off x="435705" y="1015927"/>
            <a:ext cx="8332086" cy="149667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 smtClean="0"/>
              <a:t>Il </a:t>
            </a:r>
            <a:r>
              <a:rPr lang="en-US" dirty="0" err="1" smtClean="0"/>
              <a:t>concetto</a:t>
            </a:r>
            <a:r>
              <a:rPr lang="en-US" dirty="0" smtClean="0"/>
              <a:t> di </a:t>
            </a:r>
            <a:r>
              <a:rPr lang="en-US" dirty="0" err="1" smtClean="0"/>
              <a:t>relè</a:t>
            </a:r>
            <a:r>
              <a:rPr lang="en-US" dirty="0" smtClean="0"/>
              <a:t> e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suo</a:t>
            </a:r>
            <a:r>
              <a:rPr lang="en-US" dirty="0" smtClean="0"/>
              <a:t> </a:t>
            </a:r>
            <a:r>
              <a:rPr lang="en-US" dirty="0" err="1" smtClean="0"/>
              <a:t>uso</a:t>
            </a:r>
            <a:endParaRPr lang="el-GR" dirty="0"/>
          </a:p>
        </p:txBody>
      </p:sp>
      <p:sp>
        <p:nvSpPr>
          <p:cNvPr id="13" name="Σύμβολο κράτησης θέσης περιεχομένου 2"/>
          <p:cNvSpPr txBox="1">
            <a:spLocks/>
          </p:cNvSpPr>
          <p:nvPr/>
        </p:nvSpPr>
        <p:spPr>
          <a:xfrm>
            <a:off x="534566" y="3121211"/>
            <a:ext cx="8229600" cy="3055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Esamina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principali</a:t>
            </a:r>
            <a:r>
              <a:rPr lang="en-US" sz="1800" dirty="0" smtClean="0"/>
              <a:t> tipi di </a:t>
            </a:r>
            <a:r>
              <a:rPr lang="en-US" sz="1800" dirty="0" err="1" smtClean="0"/>
              <a:t>relè</a:t>
            </a:r>
            <a:endParaRPr lang="en-US" sz="1800" dirty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Esamina</a:t>
            </a:r>
            <a:r>
              <a:rPr lang="en-US" sz="1800" dirty="0" smtClean="0"/>
              <a:t> le </a:t>
            </a:r>
            <a:r>
              <a:rPr lang="en-US" sz="1800" dirty="0" err="1" smtClean="0"/>
              <a:t>principali</a:t>
            </a:r>
            <a:r>
              <a:rPr lang="en-US" sz="1800" dirty="0" smtClean="0"/>
              <a:t> </a:t>
            </a:r>
            <a:r>
              <a:rPr lang="en-US" sz="1800" dirty="0" err="1" smtClean="0"/>
              <a:t>operazioni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Presenta</a:t>
            </a:r>
            <a:r>
              <a:rPr lang="en-US" sz="1800" dirty="0" smtClean="0"/>
              <a:t> </a:t>
            </a:r>
            <a:r>
              <a:rPr lang="en-US" sz="1800" dirty="0" err="1" smtClean="0"/>
              <a:t>il</a:t>
            </a:r>
            <a:r>
              <a:rPr lang="en-US" sz="1800" dirty="0" smtClean="0"/>
              <a:t> </a:t>
            </a:r>
            <a:r>
              <a:rPr lang="en-US" sz="1800" dirty="0" err="1" smtClean="0"/>
              <a:t>funzionamento</a:t>
            </a:r>
            <a:r>
              <a:rPr lang="en-US" sz="1800" dirty="0" smtClean="0"/>
              <a:t> base di un </a:t>
            </a:r>
            <a:r>
              <a:rPr lang="en-US" sz="1800" dirty="0" err="1" smtClean="0"/>
              <a:t>circuito</a:t>
            </a:r>
            <a:r>
              <a:rPr lang="en-US" sz="1800" dirty="0" smtClean="0"/>
              <a:t> di un </a:t>
            </a:r>
            <a:r>
              <a:rPr lang="en-US" sz="1800" dirty="0" err="1" smtClean="0"/>
              <a:t>relè</a:t>
            </a:r>
            <a:r>
              <a:rPr lang="en-US" sz="1800" dirty="0" smtClean="0"/>
              <a:t> </a:t>
            </a:r>
            <a:r>
              <a:rPr lang="en-US" sz="1800" dirty="0" err="1" smtClean="0"/>
              <a:t>elettro-meccanico</a:t>
            </a:r>
            <a:endParaRPr lang="en-US" sz="18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Presenta</a:t>
            </a:r>
            <a:r>
              <a:rPr lang="en-US" sz="1800" dirty="0" smtClean="0"/>
              <a:t> un modulo base di un </a:t>
            </a:r>
            <a:r>
              <a:rPr lang="en-US" sz="1800" dirty="0" err="1" smtClean="0"/>
              <a:t>relè</a:t>
            </a:r>
            <a:r>
              <a:rPr lang="en-US" sz="1800" dirty="0" smtClean="0"/>
              <a:t> </a:t>
            </a:r>
            <a:r>
              <a:rPr lang="en-US" sz="1800" dirty="0" err="1" smtClean="0"/>
              <a:t>elettro-meccanico</a:t>
            </a:r>
            <a:r>
              <a:rPr lang="en-US" sz="1800" dirty="0" smtClean="0"/>
              <a:t>, </a:t>
            </a:r>
            <a:r>
              <a:rPr lang="en-US" sz="1800" dirty="0" err="1" smtClean="0"/>
              <a:t>che</a:t>
            </a:r>
            <a:r>
              <a:rPr lang="en-US" sz="1800" dirty="0" smtClean="0"/>
              <a:t> </a:t>
            </a:r>
            <a:r>
              <a:rPr lang="en-US" sz="1800" dirty="0" err="1" smtClean="0"/>
              <a:t>integra</a:t>
            </a:r>
            <a:r>
              <a:rPr lang="en-US" sz="1800" dirty="0" smtClean="0"/>
              <a:t> un </a:t>
            </a:r>
            <a:r>
              <a:rPr lang="en-US" sz="1800" dirty="0" err="1" smtClean="0"/>
              <a:t>circuito</a:t>
            </a:r>
            <a:r>
              <a:rPr lang="en-US" sz="1800" dirty="0" smtClean="0"/>
              <a:t> </a:t>
            </a:r>
            <a:r>
              <a:rPr lang="en-US" sz="1800" dirty="0" err="1" smtClean="0"/>
              <a:t>guida</a:t>
            </a:r>
            <a:endParaRPr lang="en-US" sz="1800" dirty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Esamina</a:t>
            </a:r>
            <a:r>
              <a:rPr lang="en-US" sz="1800" dirty="0" smtClean="0"/>
              <a:t> le </a:t>
            </a:r>
            <a:r>
              <a:rPr lang="en-US" sz="1800" dirty="0" err="1" smtClean="0"/>
              <a:t>differenze</a:t>
            </a:r>
            <a:r>
              <a:rPr lang="en-US" sz="1800" dirty="0" smtClean="0"/>
              <a:t> </a:t>
            </a:r>
            <a:r>
              <a:rPr lang="en-US" sz="1800" dirty="0" err="1" smtClean="0"/>
              <a:t>chiave</a:t>
            </a:r>
            <a:r>
              <a:rPr lang="en-US" sz="1800" dirty="0" smtClean="0"/>
              <a:t> </a:t>
            </a:r>
            <a:r>
              <a:rPr lang="en-US" sz="1800" dirty="0" err="1" smtClean="0"/>
              <a:t>nelle</a:t>
            </a:r>
            <a:r>
              <a:rPr lang="en-US" sz="1800" dirty="0" smtClean="0"/>
              <a:t> </a:t>
            </a:r>
            <a:r>
              <a:rPr lang="en-US" sz="1800" dirty="0" err="1" smtClean="0"/>
              <a:t>linee</a:t>
            </a:r>
            <a:r>
              <a:rPr lang="en-US" sz="1800" dirty="0" smtClean="0"/>
              <a:t> </a:t>
            </a:r>
            <a:r>
              <a:rPr lang="en-US" sz="1800" dirty="0" err="1" smtClean="0"/>
              <a:t>guida</a:t>
            </a:r>
            <a:r>
              <a:rPr lang="en-US" sz="1800" dirty="0" smtClean="0"/>
              <a:t> </a:t>
            </a:r>
            <a:r>
              <a:rPr lang="en-US" sz="1800" dirty="0" err="1" smtClean="0"/>
              <a:t>tra</a:t>
            </a:r>
            <a:r>
              <a:rPr lang="en-US" sz="1800" dirty="0" smtClean="0"/>
              <a:t> </a:t>
            </a:r>
            <a:r>
              <a:rPr lang="en-US" sz="1800" dirty="0" err="1" smtClean="0"/>
              <a:t>relè</a:t>
            </a:r>
            <a:r>
              <a:rPr lang="en-US" sz="1800" dirty="0" smtClean="0"/>
              <a:t> </a:t>
            </a:r>
            <a:r>
              <a:rPr lang="en-US" sz="1800" dirty="0" err="1" smtClean="0"/>
              <a:t>elettro-meccanici</a:t>
            </a:r>
            <a:r>
              <a:rPr lang="en-US" sz="1800" dirty="0" smtClean="0"/>
              <a:t> e </a:t>
            </a:r>
            <a:r>
              <a:rPr lang="en-US" sz="1800" dirty="0" err="1" smtClean="0"/>
              <a:t>relè</a:t>
            </a:r>
            <a:r>
              <a:rPr lang="en-US" sz="1800" dirty="0" smtClean="0"/>
              <a:t> a </a:t>
            </a:r>
            <a:r>
              <a:rPr lang="en-US" sz="1800" dirty="0" err="1" smtClean="0"/>
              <a:t>stato</a:t>
            </a:r>
            <a:r>
              <a:rPr lang="en-US" sz="1800" dirty="0" smtClean="0"/>
              <a:t> </a:t>
            </a:r>
            <a:r>
              <a:rPr lang="en-US" sz="1800" dirty="0" err="1" smtClean="0"/>
              <a:t>solido</a:t>
            </a:r>
            <a:endParaRPr lang="en-US" sz="1800" dirty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it-IT" sz="1800" dirty="0" smtClean="0"/>
              <a:t>Alcuni semplici esercizi</a:t>
            </a:r>
            <a:endParaRPr lang="el-GR" sz="14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1800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3077934" y="1075389"/>
            <a:ext cx="267893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1" i="1" kern="0" noProof="0" dirty="0" err="1" smtClean="0">
                <a:latin typeface="+mn-lt"/>
                <a:ea typeface="+mn-ea"/>
                <a:cs typeface="+mn-cs"/>
              </a:rPr>
              <a:t>Scopo</a:t>
            </a:r>
            <a:r>
              <a:rPr lang="en-US" sz="1800" b="1" i="1" kern="0" noProof="0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1800" b="1" i="1" kern="0" noProof="0" dirty="0" err="1" smtClean="0">
                <a:latin typeface="+mn-lt"/>
                <a:ea typeface="+mn-ea"/>
                <a:cs typeface="+mn-cs"/>
              </a:rPr>
              <a:t>della</a:t>
            </a:r>
            <a:r>
              <a:rPr lang="en-US" sz="1800" b="1" i="1" kern="0" noProof="0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1800" b="1" i="1" kern="0" noProof="0" dirty="0" err="1" smtClean="0">
                <a:latin typeface="+mn-lt"/>
                <a:ea typeface="+mn-ea"/>
                <a:cs typeface="+mn-cs"/>
              </a:rPr>
              <a:t>presentazione</a:t>
            </a:r>
            <a:endParaRPr kumimoji="0" lang="el-GR" sz="18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2991371" y="2839925"/>
            <a:ext cx="2852063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1" i="1" kern="0" dirty="0">
                <a:latin typeface="+mn-lt"/>
                <a:ea typeface="+mn-ea"/>
                <a:cs typeface="+mn-cs"/>
              </a:rPr>
              <a:t>A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genda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800" b="1" i="1" kern="0" dirty="0" err="1" smtClean="0">
                <a:latin typeface="+mn-lt"/>
                <a:ea typeface="+mn-ea"/>
                <a:cs typeface="+mn-cs"/>
              </a:rPr>
              <a:t>della</a:t>
            </a:r>
            <a:r>
              <a:rPr lang="en-US" sz="1800" b="1" i="1" kern="0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1800" b="1" i="1" kern="0" dirty="0" err="1" smtClean="0">
                <a:latin typeface="+mn-lt"/>
                <a:ea typeface="+mn-ea"/>
                <a:cs typeface="+mn-cs"/>
              </a:rPr>
              <a:t>presentazione</a:t>
            </a:r>
            <a:endParaRPr kumimoji="0" lang="el-GR" sz="18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B48E73-6241-44FB-9EDB-1A1229FC3D83}" type="slidenum">
              <a:rPr lang="el-GR" smtClean="0"/>
              <a:t>2</a:t>
            </a:fld>
            <a:endParaRPr lang="el-GR"/>
          </a:p>
        </p:txBody>
      </p:sp>
      <p:pic>
        <p:nvPicPr>
          <p:cNvPr id="25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7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135005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Esercizio</a:t>
            </a:r>
            <a:r>
              <a:rPr lang="en-US" sz="3200" dirty="0" smtClean="0"/>
              <a:t> con </a:t>
            </a:r>
            <a:r>
              <a:rPr lang="en-US" sz="3200" dirty="0" err="1" smtClean="0"/>
              <a:t>relè</a:t>
            </a:r>
            <a:r>
              <a:rPr lang="en-US" sz="3200" dirty="0" smtClean="0"/>
              <a:t> a </a:t>
            </a:r>
            <a:r>
              <a:rPr lang="en-US" sz="3200" dirty="0" err="1" smtClean="0"/>
              <a:t>stato</a:t>
            </a:r>
            <a:r>
              <a:rPr lang="en-US" sz="3200" dirty="0" smtClean="0"/>
              <a:t> </a:t>
            </a:r>
            <a:r>
              <a:rPr lang="en-US" sz="3200" dirty="0" err="1" smtClean="0"/>
              <a:t>solido</a:t>
            </a:r>
            <a:r>
              <a:rPr lang="en-US" sz="3200" dirty="0" smtClean="0"/>
              <a:t>: </a:t>
            </a:r>
            <a:r>
              <a:rPr lang="en-US" sz="3200" dirty="0"/>
              <a:t>Breadboard</a:t>
            </a:r>
            <a:endParaRPr lang="el-GR" sz="3200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20</a:t>
            </a:fld>
            <a:endParaRPr lang="el-GR" sz="1000" dirty="0"/>
          </a:p>
        </p:txBody>
      </p:sp>
      <p:sp>
        <p:nvSpPr>
          <p:cNvPr id="27" name="TextBox 8">
            <a:extLst>
              <a:ext uri="{FF2B5EF4-FFF2-40B4-BE49-F238E27FC236}">
                <a16:creationId xmlns="" xmlns:a16="http://schemas.microsoft.com/office/drawing/2014/main" id="{1D3080A9-88A1-4BF1-BBCC-29730107A7F1}"/>
              </a:ext>
            </a:extLst>
          </p:cNvPr>
          <p:cNvSpPr txBox="1"/>
          <p:nvPr/>
        </p:nvSpPr>
        <p:spPr>
          <a:xfrm>
            <a:off x="181426" y="644196"/>
            <a:ext cx="8505374" cy="1172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ea typeface="ＭＳ Ｐゴシック" charset="0"/>
              </a:rPr>
              <a:t>Il </a:t>
            </a:r>
            <a:r>
              <a:rPr lang="en-US" sz="2000" dirty="0" err="1" smtClean="0">
                <a:ea typeface="ＭＳ Ｐゴシック" charset="0"/>
              </a:rPr>
              <a:t>circuito</a:t>
            </a:r>
            <a:r>
              <a:rPr lang="en-US" sz="2000" dirty="0" smtClean="0">
                <a:ea typeface="ＭＳ Ｐゴシック" charset="0"/>
              </a:rPr>
              <a:t> per </a:t>
            </a:r>
            <a:r>
              <a:rPr lang="en-US" sz="2000" dirty="0" err="1" smtClean="0">
                <a:ea typeface="ＭＳ Ｐゴシック" charset="0"/>
              </a:rPr>
              <a:t>l’esercizio</a:t>
            </a:r>
            <a:r>
              <a:rPr lang="en-US" sz="2000" dirty="0" smtClean="0">
                <a:ea typeface="ＭＳ Ｐゴシック" charset="0"/>
              </a:rPr>
              <a:t>, </a:t>
            </a:r>
            <a:r>
              <a:rPr lang="en-US" sz="2000" dirty="0" err="1" smtClean="0">
                <a:ea typeface="ＭＳ Ｐゴシック" charset="0"/>
              </a:rPr>
              <a:t>presentato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su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</a:rPr>
              <a:t>una</a:t>
            </a:r>
            <a:r>
              <a:rPr lang="en-US" sz="2000" dirty="0" smtClean="0">
                <a:ea typeface="ＭＳ Ｐゴシック" charset="0"/>
              </a:rPr>
              <a:t> breadboard</a:t>
            </a:r>
            <a:r>
              <a:rPr lang="en-US" sz="2000" dirty="0">
                <a:ea typeface="ＭＳ Ｐゴシック" charset="0"/>
              </a:rPr>
              <a:t>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ea typeface="ＭＳ Ｐゴシック" charset="0"/>
              </a:rPr>
              <a:t>Il </a:t>
            </a:r>
            <a:r>
              <a:rPr lang="en-US" sz="2000" dirty="0" err="1" smtClean="0">
                <a:ea typeface="ＭＳ Ｐゴシック" charset="0"/>
              </a:rPr>
              <a:t>resistore</a:t>
            </a:r>
            <a:r>
              <a:rPr lang="en-US" sz="2000" dirty="0" smtClean="0">
                <a:ea typeface="ＭＳ Ｐゴシック" charset="0"/>
              </a:rPr>
              <a:t> 150</a:t>
            </a:r>
            <a:r>
              <a:rPr lang="el-GR" sz="2000" dirty="0">
                <a:ea typeface="ＭＳ Ｐゴシック" charset="0"/>
              </a:rPr>
              <a:t>Ω </a:t>
            </a:r>
            <a:r>
              <a:rPr lang="it-IT" sz="2000" dirty="0" smtClean="0">
                <a:ea typeface="ＭＳ Ｐゴシック" charset="0"/>
              </a:rPr>
              <a:t>limita la corrente dal pin GPIO di Arduino per impedire il danneggiamento del relè a stato solido.</a:t>
            </a:r>
            <a:endParaRPr lang="en-US" sz="2000" dirty="0">
              <a:ea typeface="ＭＳ Ｐゴシック" charset="0"/>
            </a:endParaRPr>
          </a:p>
        </p:txBody>
      </p:sp>
      <p:grpSp>
        <p:nvGrpSpPr>
          <p:cNvPr id="2" name="Ομάδα 1">
            <a:extLst>
              <a:ext uri="{FF2B5EF4-FFF2-40B4-BE49-F238E27FC236}">
                <a16:creationId xmlns="" xmlns:a16="http://schemas.microsoft.com/office/drawing/2014/main" id="{67908779-A1FA-42A9-8317-41B6818B5A50}"/>
              </a:ext>
            </a:extLst>
          </p:cNvPr>
          <p:cNvGrpSpPr/>
          <p:nvPr/>
        </p:nvGrpSpPr>
        <p:grpSpPr>
          <a:xfrm>
            <a:off x="1892972" y="2041415"/>
            <a:ext cx="6132223" cy="4297797"/>
            <a:chOff x="4553888" y="1438897"/>
            <a:chExt cx="6132223" cy="4297797"/>
          </a:xfrm>
        </p:grpSpPr>
        <p:sp>
          <p:nvSpPr>
            <p:cNvPr id="15" name="Ορθογώνιο 14">
              <a:extLst>
                <a:ext uri="{FF2B5EF4-FFF2-40B4-BE49-F238E27FC236}">
                  <a16:creationId xmlns="" xmlns:a16="http://schemas.microsoft.com/office/drawing/2014/main" id="{CC16F639-D9C5-4DF6-8AD9-42713CA28961}"/>
                </a:ext>
              </a:extLst>
            </p:cNvPr>
            <p:cNvSpPr/>
            <p:nvPr/>
          </p:nvSpPr>
          <p:spPr>
            <a:xfrm>
              <a:off x="8634329" y="4004078"/>
              <a:ext cx="227846" cy="6065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26" name="Εικόνα 25">
              <a:extLst>
                <a:ext uri="{FF2B5EF4-FFF2-40B4-BE49-F238E27FC236}">
                  <a16:creationId xmlns="" xmlns:a16="http://schemas.microsoft.com/office/drawing/2014/main" id="{5DEA0AAA-52D5-4329-94CF-B45CFDE99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3888" y="1438897"/>
              <a:ext cx="6132223" cy="4297797"/>
            </a:xfrm>
            <a:prstGeom prst="rect">
              <a:avLst/>
            </a:prstGeom>
          </p:spPr>
        </p:pic>
        <p:pic>
          <p:nvPicPr>
            <p:cNvPr id="29" name="Εικόνα 28">
              <a:extLst>
                <a:ext uri="{FF2B5EF4-FFF2-40B4-BE49-F238E27FC236}">
                  <a16:creationId xmlns="" xmlns:a16="http://schemas.microsoft.com/office/drawing/2014/main" id="{863CF061-122F-4285-9ACE-069A21BE5F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347" t="9329" r="87182" b="72580"/>
            <a:stretch/>
          </p:blipFill>
          <p:spPr>
            <a:xfrm>
              <a:off x="7949617" y="1873711"/>
              <a:ext cx="509954" cy="815925"/>
            </a:xfrm>
            <a:prstGeom prst="rect">
              <a:avLst/>
            </a:prstGeom>
          </p:spPr>
        </p:pic>
        <p:sp>
          <p:nvSpPr>
            <p:cNvPr id="30" name="TextBox 2">
              <a:extLst>
                <a:ext uri="{FF2B5EF4-FFF2-40B4-BE49-F238E27FC236}">
                  <a16:creationId xmlns="" xmlns:a16="http://schemas.microsoft.com/office/drawing/2014/main" id="{3C557787-0BBA-4003-8050-9F5371A36D14}"/>
                </a:ext>
              </a:extLst>
            </p:cNvPr>
            <p:cNvSpPr txBox="1"/>
            <p:nvPr/>
          </p:nvSpPr>
          <p:spPr>
            <a:xfrm>
              <a:off x="7873650" y="1773910"/>
              <a:ext cx="1143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/>
                <a:t>AC WALL OUTLET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3044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Esercizio</a:t>
            </a:r>
            <a:r>
              <a:rPr lang="en-US" sz="3200" dirty="0" smtClean="0"/>
              <a:t> con </a:t>
            </a:r>
            <a:r>
              <a:rPr lang="en-US" sz="3200" dirty="0" err="1" smtClean="0"/>
              <a:t>relè</a:t>
            </a:r>
            <a:r>
              <a:rPr lang="en-US" sz="3200" dirty="0" smtClean="0"/>
              <a:t> a </a:t>
            </a:r>
            <a:r>
              <a:rPr lang="en-US" sz="3200" dirty="0" err="1" smtClean="0"/>
              <a:t>stato</a:t>
            </a:r>
            <a:r>
              <a:rPr lang="en-US" sz="3200" dirty="0" smtClean="0"/>
              <a:t> </a:t>
            </a:r>
            <a:r>
              <a:rPr lang="en-US" sz="3200" dirty="0" err="1" smtClean="0"/>
              <a:t>solido</a:t>
            </a:r>
            <a:r>
              <a:rPr lang="en-US" sz="3200" dirty="0" smtClean="0"/>
              <a:t>: </a:t>
            </a:r>
            <a:r>
              <a:rPr lang="en-US" sz="3200" dirty="0" err="1" smtClean="0"/>
              <a:t>Codice</a:t>
            </a:r>
            <a:endParaRPr lang="el-GR" sz="3200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21</a:t>
            </a:fld>
            <a:endParaRPr lang="el-GR" sz="10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8218BCC-788A-48C6-AFC0-C6540302E566}"/>
              </a:ext>
            </a:extLst>
          </p:cNvPr>
          <p:cNvSpPr txBox="1"/>
          <p:nvPr/>
        </p:nvSpPr>
        <p:spPr>
          <a:xfrm>
            <a:off x="393291" y="1114039"/>
            <a:ext cx="8293509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+mj-lt"/>
              </a:rPr>
              <a:t>Grazie al commando </a:t>
            </a:r>
            <a:r>
              <a:rPr lang="en-US" dirty="0" err="1" smtClean="0">
                <a:latin typeface="+mj-lt"/>
              </a:rPr>
              <a:t>dei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circuiti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innescare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sia</a:t>
            </a:r>
            <a:r>
              <a:rPr lang="en-US" dirty="0" smtClean="0">
                <a:latin typeface="+mj-lt"/>
              </a:rPr>
              <a:t> un </a:t>
            </a:r>
            <a:r>
              <a:rPr lang="en-US" dirty="0" err="1" smtClean="0">
                <a:latin typeface="+mj-lt"/>
              </a:rPr>
              <a:t>relè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elettro</a:t>
            </a:r>
            <a:r>
              <a:rPr lang="en-US" dirty="0" err="1" smtClean="0">
                <a:latin typeface="+mj-lt"/>
              </a:rPr>
              <a:t>-meccanico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sia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uno</a:t>
            </a:r>
            <a:r>
              <a:rPr lang="en-US" dirty="0" smtClean="0">
                <a:latin typeface="+mj-lt"/>
              </a:rPr>
              <a:t> a </a:t>
            </a:r>
            <a:r>
              <a:rPr lang="en-US" dirty="0" err="1" smtClean="0">
                <a:latin typeface="+mj-lt"/>
              </a:rPr>
              <a:t>stato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solido</a:t>
            </a:r>
            <a:r>
              <a:rPr lang="en-US" dirty="0" smtClean="0">
                <a:latin typeface="+mj-lt"/>
              </a:rPr>
              <a:t>, è </a:t>
            </a:r>
            <a:r>
              <a:rPr lang="en-US" dirty="0" err="1" smtClean="0">
                <a:latin typeface="+mj-lt"/>
              </a:rPr>
              <a:t>possibile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qllo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stesso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modo</a:t>
            </a:r>
            <a:r>
              <a:rPr lang="en-US" dirty="0" smtClean="0">
                <a:latin typeface="+mj-lt"/>
              </a:rPr>
              <a:t>. Non è </a:t>
            </a:r>
            <a:r>
              <a:rPr lang="en-US" dirty="0" err="1" smtClean="0">
                <a:latin typeface="+mj-lt"/>
              </a:rPr>
              <a:t>necessario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cambiare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codice</a:t>
            </a:r>
            <a:r>
              <a:rPr lang="en-US" dirty="0" smtClean="0">
                <a:latin typeface="+mj-lt"/>
              </a:rPr>
              <a:t>, se, </a:t>
            </a:r>
            <a:r>
              <a:rPr lang="en-US" dirty="0" err="1" smtClean="0">
                <a:latin typeface="+mj-lt"/>
              </a:rPr>
              <a:t>naturalmente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sono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usati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gli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stessi</a:t>
            </a:r>
            <a:r>
              <a:rPr lang="en-US" dirty="0" smtClean="0">
                <a:latin typeface="+mj-lt"/>
              </a:rPr>
              <a:t> pin GPIO.</a:t>
            </a: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2547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1371600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prstClr val="white"/>
                </a:solidFill>
              </a:rPr>
              <a:t>Unità</a:t>
            </a:r>
            <a:r>
              <a:rPr lang="en-US" sz="3600" b="1" dirty="0" smtClean="0">
                <a:solidFill>
                  <a:prstClr val="white"/>
                </a:solidFill>
              </a:rPr>
              <a:t> </a:t>
            </a:r>
            <a:r>
              <a:rPr lang="en-US" sz="3600" b="1" dirty="0">
                <a:solidFill>
                  <a:prstClr val="white"/>
                </a:solidFill>
              </a:rPr>
              <a:t>9 </a:t>
            </a:r>
            <a:r>
              <a:rPr lang="en-US" sz="3600" b="1" dirty="0" err="1" smtClean="0">
                <a:solidFill>
                  <a:prstClr val="white"/>
                </a:solidFill>
              </a:rPr>
              <a:t>Relè</a:t>
            </a:r>
            <a:endParaRPr lang="en-US" sz="3600" b="1" dirty="0">
              <a:solidFill>
                <a:prstClr val="white"/>
              </a:solidFill>
            </a:endParaRP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Grazie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81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 err="1" smtClean="0"/>
              <a:t>Introduzione</a:t>
            </a:r>
            <a:endParaRPr lang="el-GR" sz="2400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</a:t>
            </a:fld>
            <a:endParaRPr lang="el-GR" sz="10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7F5DF1D-2698-4A28-9187-7E0945E8DD29}"/>
              </a:ext>
            </a:extLst>
          </p:cNvPr>
          <p:cNvSpPr txBox="1"/>
          <p:nvPr/>
        </p:nvSpPr>
        <p:spPr>
          <a:xfrm>
            <a:off x="360675" y="1114039"/>
            <a:ext cx="8326125" cy="3450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 smtClean="0">
                <a:latin typeface="+mn-lt"/>
              </a:rPr>
              <a:t>Scopo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dell’unità</a:t>
            </a:r>
            <a:r>
              <a:rPr lang="en-US" sz="2000" dirty="0" smtClean="0">
                <a:latin typeface="+mn-lt"/>
              </a:rPr>
              <a:t> è </a:t>
            </a:r>
            <a:r>
              <a:rPr lang="en-US" sz="2000" dirty="0" err="1" smtClean="0">
                <a:latin typeface="+mn-lt"/>
              </a:rPr>
              <a:t>cogliere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concetto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relè</a:t>
            </a:r>
            <a:r>
              <a:rPr lang="en-US" sz="2000" dirty="0" smtClean="0">
                <a:latin typeface="+mn-lt"/>
              </a:rPr>
              <a:t>; </a:t>
            </a:r>
            <a:r>
              <a:rPr lang="en-US" sz="2000" dirty="0" err="1" smtClean="0">
                <a:latin typeface="+mn-lt"/>
              </a:rPr>
              <a:t>esaminarne</a:t>
            </a:r>
            <a:r>
              <a:rPr lang="en-US" sz="2000" dirty="0" smtClean="0">
                <a:latin typeface="+mn-lt"/>
              </a:rPr>
              <a:t> le </a:t>
            </a:r>
            <a:r>
              <a:rPr lang="en-US" sz="2000" dirty="0" err="1" smtClean="0">
                <a:latin typeface="+mn-lt"/>
              </a:rPr>
              <a:t>tipologie</a:t>
            </a:r>
            <a:r>
              <a:rPr lang="en-US" sz="2000" dirty="0" smtClean="0">
                <a:latin typeface="+mn-lt"/>
              </a:rPr>
              <a:t> di base,  </a:t>
            </a:r>
            <a:r>
              <a:rPr lang="en-US" sz="2000" dirty="0" err="1" smtClean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principi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operativi</a:t>
            </a:r>
            <a:r>
              <a:rPr lang="en-US" sz="2000" dirty="0" smtClean="0">
                <a:latin typeface="+mn-lt"/>
              </a:rPr>
              <a:t> e </a:t>
            </a:r>
            <a:r>
              <a:rPr lang="en-US" sz="2000" dirty="0" err="1" smtClean="0">
                <a:latin typeface="+mn-lt"/>
              </a:rPr>
              <a:t>una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piccola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introduzione</a:t>
            </a:r>
            <a:r>
              <a:rPr lang="en-US" sz="2000" dirty="0" smtClean="0">
                <a:latin typeface="+mn-lt"/>
              </a:rPr>
              <a:t> al </a:t>
            </a:r>
            <a:r>
              <a:rPr lang="en-US" sz="2000" dirty="0" err="1" smtClean="0">
                <a:latin typeface="+mn-lt"/>
              </a:rPr>
              <a:t>loro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uso</a:t>
            </a:r>
            <a:r>
              <a:rPr lang="en-US" sz="2000" dirty="0" smtClean="0">
                <a:latin typeface="+mn-lt"/>
              </a:rPr>
              <a:t> con le </a:t>
            </a:r>
            <a:r>
              <a:rPr lang="en-US" sz="2000" dirty="0" err="1" smtClean="0">
                <a:latin typeface="+mn-lt"/>
              </a:rPr>
              <a:t>schede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microcontrollate</a:t>
            </a:r>
            <a:r>
              <a:rPr lang="en-US" sz="2000" dirty="0" smtClean="0">
                <a:latin typeface="+mn-lt"/>
              </a:rPr>
              <a:t>. </a:t>
            </a: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dirty="0"/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In </a:t>
            </a:r>
            <a:r>
              <a:rPr lang="en-US" sz="2000" dirty="0" err="1" smtClean="0">
                <a:latin typeface="+mn-lt"/>
              </a:rPr>
              <a:t>sostanza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 err="1" smtClean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relè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sono</a:t>
            </a:r>
            <a:r>
              <a:rPr lang="en-US" sz="2000" dirty="0" smtClean="0">
                <a:latin typeface="+mn-lt"/>
              </a:rPr>
              <a:t> switch a </a:t>
            </a:r>
            <a:r>
              <a:rPr lang="en-US" sz="2000" dirty="0" err="1" smtClean="0">
                <a:latin typeface="+mn-lt"/>
              </a:rPr>
              <a:t>comando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elettrico</a:t>
            </a:r>
            <a:r>
              <a:rPr lang="en-US" sz="2000" dirty="0" smtClean="0">
                <a:latin typeface="+mn-lt"/>
              </a:rPr>
              <a:t>. </a:t>
            </a:r>
            <a:r>
              <a:rPr lang="en-US" sz="2000" dirty="0" err="1" smtClean="0">
                <a:latin typeface="+mn-lt"/>
              </a:rPr>
              <a:t>Sono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usati</a:t>
            </a:r>
            <a:r>
              <a:rPr lang="en-US" sz="2000" dirty="0" smtClean="0">
                <a:latin typeface="+mn-lt"/>
              </a:rPr>
              <a:t> dove serve </a:t>
            </a:r>
            <a:r>
              <a:rPr lang="en-US" sz="2000" dirty="0" err="1" smtClean="0">
                <a:latin typeface="+mn-lt"/>
              </a:rPr>
              <a:t>controllare</a:t>
            </a:r>
            <a:r>
              <a:rPr lang="en-US" sz="2000" dirty="0" smtClean="0">
                <a:latin typeface="+mn-lt"/>
              </a:rPr>
              <a:t> un </a:t>
            </a:r>
            <a:r>
              <a:rPr lang="en-US" sz="2000" dirty="0" err="1" smtClean="0">
                <a:latin typeface="+mn-lt"/>
              </a:rPr>
              <a:t>circuito</a:t>
            </a:r>
            <a:r>
              <a:rPr lang="en-US" sz="2000" dirty="0" smtClean="0">
                <a:latin typeface="+mn-lt"/>
              </a:rPr>
              <a:t> con </a:t>
            </a:r>
            <a:r>
              <a:rPr lang="en-US" sz="2000" dirty="0" err="1" smtClean="0">
                <a:latin typeface="+mn-lt"/>
              </a:rPr>
              <a:t>variazioni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corrente</a:t>
            </a:r>
            <a:r>
              <a:rPr lang="en-US" sz="2000" dirty="0" smtClean="0">
                <a:latin typeface="+mn-lt"/>
              </a:rPr>
              <a:t>, o dove </a:t>
            </a:r>
            <a:r>
              <a:rPr lang="en-US" sz="2000" dirty="0" err="1" smtClean="0">
                <a:latin typeface="+mn-lt"/>
              </a:rPr>
              <a:t>diversi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circuiti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devono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essere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controllati</a:t>
            </a:r>
            <a:r>
              <a:rPr lang="en-US" sz="2000" dirty="0" smtClean="0">
                <a:latin typeface="+mn-lt"/>
              </a:rPr>
              <a:t> da un </a:t>
            </a:r>
            <a:r>
              <a:rPr lang="en-US" sz="2000" dirty="0" err="1" smtClean="0">
                <a:latin typeface="+mn-lt"/>
              </a:rPr>
              <a:t>segnale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singolo</a:t>
            </a:r>
            <a:r>
              <a:rPr lang="en-US" sz="2000" dirty="0" smtClean="0">
                <a:latin typeface="+mn-lt"/>
              </a:rPr>
              <a:t>.  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40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Tipi di </a:t>
            </a:r>
            <a:r>
              <a:rPr lang="en-US" sz="3200" dirty="0" err="1" smtClean="0"/>
              <a:t>relè</a:t>
            </a:r>
            <a:endParaRPr lang="el-GR" sz="3200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</a:t>
            </a:fld>
            <a:endParaRPr lang="el-GR" sz="10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8218BCC-788A-48C6-AFC0-C6540302E566}"/>
              </a:ext>
            </a:extLst>
          </p:cNvPr>
          <p:cNvSpPr txBox="1"/>
          <p:nvPr/>
        </p:nvSpPr>
        <p:spPr>
          <a:xfrm>
            <a:off x="393291" y="1114039"/>
            <a:ext cx="8293509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Ci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diversi</a:t>
            </a:r>
            <a:r>
              <a:rPr lang="en-US" dirty="0" smtClean="0"/>
              <a:t> tipi di </a:t>
            </a:r>
            <a:r>
              <a:rPr lang="en-US" dirty="0" err="1" smtClean="0"/>
              <a:t>relè</a:t>
            </a:r>
            <a:r>
              <a:rPr lang="en-US" dirty="0" smtClean="0"/>
              <a:t> (per </a:t>
            </a:r>
            <a:r>
              <a:rPr lang="en-US" dirty="0" err="1" smtClean="0"/>
              <a:t>esempio</a:t>
            </a:r>
            <a:r>
              <a:rPr lang="en-US" dirty="0" smtClean="0"/>
              <a:t> </a:t>
            </a:r>
            <a:r>
              <a:rPr lang="en-US" dirty="0"/>
              <a:t>“mini” –</a:t>
            </a:r>
            <a:r>
              <a:rPr lang="en-US" dirty="0" smtClean="0"/>
              <a:t>o </a:t>
            </a:r>
            <a:r>
              <a:rPr lang="en-US" dirty="0"/>
              <a:t>PCB- </a:t>
            </a:r>
            <a:r>
              <a:rPr lang="en-US" dirty="0" err="1" smtClean="0"/>
              <a:t>relè</a:t>
            </a:r>
            <a:r>
              <a:rPr lang="en-US" dirty="0" smtClean="0"/>
              <a:t>, </a:t>
            </a:r>
            <a:r>
              <a:rPr lang="en-US" dirty="0" err="1" smtClean="0"/>
              <a:t>relè</a:t>
            </a:r>
            <a:r>
              <a:rPr lang="en-US" dirty="0" smtClean="0"/>
              <a:t> automotive, </a:t>
            </a:r>
            <a:r>
              <a:rPr lang="en-US" dirty="0" err="1" smtClean="0"/>
              <a:t>relè</a:t>
            </a:r>
            <a:r>
              <a:rPr lang="en-US" dirty="0" smtClean="0"/>
              <a:t> </a:t>
            </a:r>
            <a:r>
              <a:rPr lang="en-US" dirty="0" err="1" smtClean="0"/>
              <a:t>industriali</a:t>
            </a:r>
            <a:r>
              <a:rPr lang="en-US" dirty="0" smtClean="0"/>
              <a:t>, </a:t>
            </a:r>
            <a:r>
              <a:rPr lang="en-US" dirty="0"/>
              <a:t>etc.) </a:t>
            </a:r>
            <a:r>
              <a:rPr lang="en-US" dirty="0" smtClean="0"/>
              <a:t>ma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comuni</a:t>
            </a:r>
            <a:r>
              <a:rPr lang="en-US" dirty="0" smtClean="0"/>
              <a:t>, </a:t>
            </a:r>
            <a:r>
              <a:rPr lang="en-US" dirty="0" err="1" smtClean="0"/>
              <a:t>caratterizzati</a:t>
            </a:r>
            <a:r>
              <a:rPr lang="en-US" dirty="0" smtClean="0"/>
              <a:t> dal </a:t>
            </a:r>
            <a:r>
              <a:rPr lang="en-US" dirty="0" err="1" smtClean="0"/>
              <a:t>tipo</a:t>
            </a:r>
            <a:r>
              <a:rPr lang="en-US" dirty="0" smtClean="0"/>
              <a:t> di switch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usano</a:t>
            </a:r>
            <a:r>
              <a:rPr lang="en-US" dirty="0" smtClean="0"/>
              <a:t>, </a:t>
            </a:r>
            <a:r>
              <a:rPr lang="en-US" dirty="0" err="1" smtClean="0"/>
              <a:t>sono</a:t>
            </a:r>
            <a:r>
              <a:rPr lang="en-US" dirty="0" smtClean="0"/>
              <a:t> solo due</a:t>
            </a:r>
            <a:r>
              <a:rPr lang="en-US" dirty="0" smtClean="0"/>
              <a:t>.</a:t>
            </a:r>
            <a:endParaRPr lang="en-US" dirty="0"/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lvl="1" algn="just">
              <a:lnSpc>
                <a:spcPct val="150000"/>
              </a:lnSpc>
            </a:pPr>
            <a:r>
              <a:rPr lang="en-US" dirty="0"/>
              <a:t>1. </a:t>
            </a:r>
            <a:r>
              <a:rPr lang="en-US" b="1" dirty="0" err="1" smtClean="0"/>
              <a:t>Relè</a:t>
            </a:r>
            <a:r>
              <a:rPr lang="en-US" b="1" dirty="0" smtClean="0"/>
              <a:t> </a:t>
            </a:r>
            <a:r>
              <a:rPr lang="en-US" b="1" dirty="0" err="1" smtClean="0"/>
              <a:t>elettro-meccanici</a:t>
            </a:r>
            <a:endParaRPr lang="en-US" b="1" dirty="0"/>
          </a:p>
          <a:p>
            <a:pPr lvl="1" algn="just">
              <a:lnSpc>
                <a:spcPct val="150000"/>
              </a:lnSpc>
            </a:pP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2. </a:t>
            </a:r>
            <a:r>
              <a:rPr lang="en-US" b="1" dirty="0" err="1" smtClean="0"/>
              <a:t>Relè</a:t>
            </a:r>
            <a:r>
              <a:rPr lang="en-US" b="1" dirty="0" smtClean="0"/>
              <a:t> a </a:t>
            </a:r>
            <a:r>
              <a:rPr lang="en-US" b="1" dirty="0" err="1" smtClean="0"/>
              <a:t>stato</a:t>
            </a:r>
            <a:r>
              <a:rPr lang="en-US" b="1" dirty="0" smtClean="0"/>
              <a:t> </a:t>
            </a:r>
            <a:r>
              <a:rPr lang="en-US" b="1" dirty="0" err="1" smtClean="0"/>
              <a:t>solido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73722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Relè</a:t>
            </a:r>
            <a:r>
              <a:rPr lang="en-US" sz="3200" dirty="0" smtClean="0"/>
              <a:t> </a:t>
            </a:r>
            <a:r>
              <a:rPr lang="en-US" sz="3200" dirty="0" err="1" smtClean="0"/>
              <a:t>elettro-meccanici</a:t>
            </a:r>
            <a:endParaRPr lang="el-GR" sz="3200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5</a:t>
            </a:fld>
            <a:endParaRPr lang="el-GR" sz="10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8218BCC-788A-48C6-AFC0-C6540302E566}"/>
              </a:ext>
            </a:extLst>
          </p:cNvPr>
          <p:cNvSpPr txBox="1"/>
          <p:nvPr/>
        </p:nvSpPr>
        <p:spPr>
          <a:xfrm>
            <a:off x="393291" y="1114039"/>
            <a:ext cx="8293509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Si </a:t>
            </a:r>
            <a:r>
              <a:rPr lang="en-US" sz="2000" dirty="0" err="1" smtClean="0">
                <a:latin typeface="+mn-lt"/>
              </a:rPr>
              <a:t>basano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sulla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legge</a:t>
            </a:r>
            <a:r>
              <a:rPr lang="en-US" sz="2000" dirty="0" smtClean="0">
                <a:latin typeface="+mn-lt"/>
              </a:rPr>
              <a:t> di Faraday </a:t>
            </a:r>
            <a:r>
              <a:rPr lang="en-US" sz="2000" dirty="0" err="1" smtClean="0">
                <a:latin typeface="+mn-lt"/>
              </a:rPr>
              <a:t>dell’induzione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elettromagnetica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Il primo </a:t>
            </a:r>
            <a:r>
              <a:rPr lang="en-US" sz="2000" dirty="0" err="1" smtClean="0">
                <a:latin typeface="+mn-lt"/>
              </a:rPr>
              <a:t>tipo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relè</a:t>
            </a:r>
            <a:r>
              <a:rPr lang="en-US" sz="2000" dirty="0" smtClean="0">
                <a:latin typeface="+mn-lt"/>
              </a:rPr>
              <a:t> è </a:t>
            </a:r>
            <a:r>
              <a:rPr lang="en-US" sz="2000" dirty="0" err="1" smtClean="0">
                <a:latin typeface="+mn-lt"/>
              </a:rPr>
              <a:t>stato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sviluppato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nel</a:t>
            </a:r>
            <a:r>
              <a:rPr lang="en-US" sz="2000" dirty="0" smtClean="0">
                <a:latin typeface="+mn-lt"/>
              </a:rPr>
              <a:t> 1833. </a:t>
            </a: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Un </a:t>
            </a:r>
            <a:r>
              <a:rPr lang="en-US" sz="2000" dirty="0" err="1" smtClean="0">
                <a:latin typeface="+mn-lt"/>
              </a:rPr>
              <a:t>elettromagnete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gestisce</a:t>
            </a:r>
            <a:r>
              <a:rPr lang="en-US" sz="2000" dirty="0" smtClean="0">
                <a:latin typeface="+mn-lt"/>
              </a:rPr>
              <a:t> lo switch</a:t>
            </a:r>
            <a:r>
              <a:rPr lang="en-US" sz="2000" dirty="0">
                <a:latin typeface="+mn-lt"/>
              </a:rPr>
              <a:t>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 smtClean="0">
                <a:latin typeface="+mn-lt"/>
              </a:rPr>
              <a:t>Fino</a:t>
            </a:r>
            <a:r>
              <a:rPr lang="en-US" sz="2000" dirty="0" smtClean="0">
                <a:latin typeface="+mn-lt"/>
              </a:rPr>
              <a:t> a </a:t>
            </a:r>
            <a:r>
              <a:rPr lang="en-US" sz="2000" dirty="0" err="1" smtClean="0">
                <a:latin typeface="+mn-lt"/>
              </a:rPr>
              <a:t>che</a:t>
            </a:r>
            <a:r>
              <a:rPr lang="en-US" sz="2000" dirty="0" smtClean="0">
                <a:latin typeface="+mn-lt"/>
              </a:rPr>
              <a:t> non </a:t>
            </a:r>
            <a:r>
              <a:rPr lang="en-US" sz="2000" dirty="0" err="1" smtClean="0">
                <a:latin typeface="+mn-lt"/>
              </a:rPr>
              <a:t>c’è</a:t>
            </a:r>
            <a:r>
              <a:rPr lang="en-US" sz="2000" dirty="0" smtClean="0">
                <a:latin typeface="+mn-lt"/>
              </a:rPr>
              <a:t> un </a:t>
            </a:r>
            <a:r>
              <a:rPr lang="en-US" sz="2000" dirty="0" err="1" smtClean="0">
                <a:latin typeface="+mn-lt"/>
              </a:rPr>
              <a:t>contatto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tra</a:t>
            </a:r>
            <a:r>
              <a:rPr lang="en-US" sz="2000" dirty="0" smtClean="0">
                <a:latin typeface="+mn-lt"/>
              </a:rPr>
              <a:t> la </a:t>
            </a:r>
            <a:r>
              <a:rPr lang="en-US" sz="2000" dirty="0" err="1" smtClean="0">
                <a:latin typeface="+mn-lt"/>
              </a:rPr>
              <a:t>bobina</a:t>
            </a:r>
            <a:r>
              <a:rPr lang="en-US" sz="2000" dirty="0" smtClean="0">
                <a:latin typeface="+mn-lt"/>
              </a:rPr>
              <a:t> e lo switch, la </a:t>
            </a:r>
            <a:r>
              <a:rPr lang="en-US" sz="2000" dirty="0" err="1" smtClean="0">
                <a:latin typeface="+mn-lt"/>
              </a:rPr>
              <a:t>carica</a:t>
            </a:r>
            <a:r>
              <a:rPr lang="en-US" sz="2000" dirty="0" smtClean="0">
                <a:latin typeface="+mn-lt"/>
              </a:rPr>
              <a:t> è </a:t>
            </a:r>
            <a:r>
              <a:rPr lang="en-US" sz="2000" dirty="0" err="1" smtClean="0">
                <a:latin typeface="+mn-lt"/>
              </a:rPr>
              <a:t>elettricamente</a:t>
            </a:r>
            <a:r>
              <a:rPr lang="en-US" sz="2000" dirty="0" smtClean="0">
                <a:latin typeface="+mn-lt"/>
              </a:rPr>
              <a:t> isolate dal </a:t>
            </a:r>
            <a:r>
              <a:rPr lang="en-US" sz="2000" dirty="0" err="1" smtClean="0">
                <a:latin typeface="+mn-lt"/>
              </a:rPr>
              <a:t>circuito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controllo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0517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Relè</a:t>
            </a:r>
            <a:r>
              <a:rPr lang="en-US" sz="3200" dirty="0" smtClean="0"/>
              <a:t> </a:t>
            </a:r>
            <a:r>
              <a:rPr lang="en-US" sz="3200" dirty="0" err="1" smtClean="0"/>
              <a:t>elettro-meccanici</a:t>
            </a:r>
            <a:endParaRPr lang="el-GR" sz="3200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6</a:t>
            </a:fld>
            <a:endParaRPr lang="el-GR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DE4A1B9-E97D-4C3C-A376-E11E3AA4C66D}"/>
              </a:ext>
            </a:extLst>
          </p:cNvPr>
          <p:cNvSpPr txBox="1"/>
          <p:nvPr/>
        </p:nvSpPr>
        <p:spPr>
          <a:xfrm>
            <a:off x="261789" y="769026"/>
            <a:ext cx="2951237" cy="67710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/>
                </a:solidFill>
              </a:rPr>
              <a:t>Componenti</a:t>
            </a:r>
            <a:r>
              <a:rPr lang="en-US" dirty="0" smtClean="0">
                <a:solidFill>
                  <a:schemeClr val="accent1"/>
                </a:solidFill>
              </a:rPr>
              <a:t> di un </a:t>
            </a:r>
            <a:r>
              <a:rPr lang="en-US" dirty="0" err="1" smtClean="0">
                <a:solidFill>
                  <a:schemeClr val="accent1"/>
                </a:solidFill>
              </a:rPr>
              <a:t>relè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elettro-meccanico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2" name="Ομάδα 1">
            <a:extLst>
              <a:ext uri="{FF2B5EF4-FFF2-40B4-BE49-F238E27FC236}">
                <a16:creationId xmlns="" xmlns:a16="http://schemas.microsoft.com/office/drawing/2014/main" id="{4A6D7A30-1FAE-4C46-880B-D47A321841E9}"/>
              </a:ext>
            </a:extLst>
          </p:cNvPr>
          <p:cNvGrpSpPr/>
          <p:nvPr/>
        </p:nvGrpSpPr>
        <p:grpSpPr>
          <a:xfrm>
            <a:off x="122073" y="1564317"/>
            <a:ext cx="8965279" cy="4419838"/>
            <a:chOff x="-36955" y="1657378"/>
            <a:chExt cx="9419493" cy="4525557"/>
          </a:xfrm>
        </p:grpSpPr>
        <p:pic>
          <p:nvPicPr>
            <p:cNvPr id="12" name="Εικόνα 11">
              <a:extLst>
                <a:ext uri="{FF2B5EF4-FFF2-40B4-BE49-F238E27FC236}">
                  <a16:creationId xmlns="" xmlns:a16="http://schemas.microsoft.com/office/drawing/2014/main" id="{C2A58C86-29B8-450D-B810-C232CEC78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955" y="1657378"/>
              <a:ext cx="9419493" cy="452555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6A2A2846-8ADF-4019-8FF6-8EC4D8C9BBF3}"/>
                </a:ext>
              </a:extLst>
            </p:cNvPr>
            <p:cNvSpPr txBox="1"/>
            <p:nvPr/>
          </p:nvSpPr>
          <p:spPr>
            <a:xfrm>
              <a:off x="6703136" y="2608248"/>
              <a:ext cx="5796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COM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D01955C7-1F02-4D34-AFA3-6598954DD330}"/>
                </a:ext>
              </a:extLst>
            </p:cNvPr>
            <p:cNvSpPr txBox="1"/>
            <p:nvPr/>
          </p:nvSpPr>
          <p:spPr>
            <a:xfrm>
              <a:off x="6703136" y="2926549"/>
              <a:ext cx="4490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NO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7C62D82D-8C0B-424D-87BB-B2E488CDA4B8}"/>
                </a:ext>
              </a:extLst>
            </p:cNvPr>
            <p:cNvSpPr txBox="1"/>
            <p:nvPr/>
          </p:nvSpPr>
          <p:spPr>
            <a:xfrm>
              <a:off x="6715237" y="2289947"/>
              <a:ext cx="4248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NC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DFA1768B-77C8-4BB9-A92F-71879CB254EA}"/>
                </a:ext>
              </a:extLst>
            </p:cNvPr>
            <p:cNvSpPr txBox="1"/>
            <p:nvPr/>
          </p:nvSpPr>
          <p:spPr>
            <a:xfrm>
              <a:off x="1400883" y="5647983"/>
              <a:ext cx="5796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COM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F6376112-DC3E-4BF8-BF79-3431EC83060A}"/>
                </a:ext>
              </a:extLst>
            </p:cNvPr>
            <p:cNvSpPr txBox="1"/>
            <p:nvPr/>
          </p:nvSpPr>
          <p:spPr>
            <a:xfrm>
              <a:off x="6798361" y="5739052"/>
              <a:ext cx="4490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NO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ACB355C2-6DF2-4B57-B0B5-F89F9E6D606F}"/>
                </a:ext>
              </a:extLst>
            </p:cNvPr>
            <p:cNvSpPr txBox="1"/>
            <p:nvPr/>
          </p:nvSpPr>
          <p:spPr>
            <a:xfrm>
              <a:off x="7663015" y="5750080"/>
              <a:ext cx="4248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NC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153A65B-4D19-4CED-852D-AA1D1E1AC2AD}"/>
                </a:ext>
              </a:extLst>
            </p:cNvPr>
            <p:cNvSpPr txBox="1"/>
            <p:nvPr/>
          </p:nvSpPr>
          <p:spPr>
            <a:xfrm>
              <a:off x="2931836" y="5647983"/>
              <a:ext cx="5461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COIL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4639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Contatti</a:t>
            </a:r>
            <a:r>
              <a:rPr lang="en-US" sz="3200" dirty="0" smtClean="0"/>
              <a:t> e </a:t>
            </a:r>
            <a:r>
              <a:rPr lang="en-US" sz="3200" dirty="0" err="1" smtClean="0"/>
              <a:t>terminali</a:t>
            </a:r>
            <a:r>
              <a:rPr lang="en-US" sz="3200" dirty="0" smtClean="0"/>
              <a:t> del </a:t>
            </a:r>
            <a:r>
              <a:rPr lang="en-US" sz="3200" dirty="0" err="1" smtClean="0"/>
              <a:t>relè</a:t>
            </a:r>
            <a:endParaRPr lang="el-GR" sz="3200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7</a:t>
            </a:fld>
            <a:endParaRPr lang="el-GR" sz="10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8218BCC-788A-48C6-AFC0-C6540302E566}"/>
              </a:ext>
            </a:extLst>
          </p:cNvPr>
          <p:cNvSpPr txBox="1"/>
          <p:nvPr/>
        </p:nvSpPr>
        <p:spPr>
          <a:xfrm>
            <a:off x="393291" y="1114039"/>
            <a:ext cx="8293509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/>
              <a:t>COIL:	</a:t>
            </a:r>
            <a:r>
              <a:rPr lang="en-US" dirty="0" err="1" smtClean="0"/>
              <a:t>Terminali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bobina</a:t>
            </a:r>
            <a:r>
              <a:rPr lang="en-US" dirty="0" smtClean="0"/>
              <a:t>. Di </a:t>
            </a:r>
            <a:r>
              <a:rPr lang="en-US" dirty="0" err="1" smtClean="0"/>
              <a:t>solito</a:t>
            </a:r>
            <a:r>
              <a:rPr lang="en-US" dirty="0" smtClean="0"/>
              <a:t>, le </a:t>
            </a:r>
            <a:r>
              <a:rPr lang="en-US" dirty="0" err="1" smtClean="0"/>
              <a:t>bobine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relè</a:t>
            </a:r>
            <a:r>
              <a:rPr lang="en-US" dirty="0" smtClean="0"/>
              <a:t> </a:t>
            </a:r>
            <a:r>
              <a:rPr lang="en-US" dirty="0" err="1" smtClean="0"/>
              <a:t>elettro</a:t>
            </a:r>
            <a:r>
              <a:rPr lang="en-US" dirty="0" smtClean="0"/>
              <a:t>-		</a:t>
            </a:r>
            <a:r>
              <a:rPr lang="en-US" dirty="0" err="1" smtClean="0"/>
              <a:t>meccanici</a:t>
            </a:r>
            <a:r>
              <a:rPr lang="en-US" dirty="0" smtClean="0"/>
              <a:t> non </a:t>
            </a:r>
            <a:r>
              <a:rPr lang="en-US" dirty="0" err="1" smtClean="0"/>
              <a:t>hanno</a:t>
            </a:r>
            <a:r>
              <a:rPr lang="en-US" dirty="0" smtClean="0"/>
              <a:t> </a:t>
            </a:r>
            <a:r>
              <a:rPr lang="en-US" dirty="0" err="1" smtClean="0"/>
              <a:t>polarità</a:t>
            </a:r>
            <a:r>
              <a:rPr lang="en-US" dirty="0" smtClean="0"/>
              <a:t>. 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b="1" dirty="0"/>
              <a:t>COM:</a:t>
            </a:r>
            <a:r>
              <a:rPr lang="en-US" dirty="0"/>
              <a:t>	</a:t>
            </a:r>
            <a:r>
              <a:rPr lang="en-US" dirty="0" err="1" smtClean="0"/>
              <a:t>Sta</a:t>
            </a:r>
            <a:r>
              <a:rPr lang="en-US" dirty="0" smtClean="0"/>
              <a:t> per “Common” Un </a:t>
            </a:r>
            <a:r>
              <a:rPr lang="en-US" dirty="0" err="1" smtClean="0"/>
              <a:t>contatto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sia</a:t>
            </a:r>
            <a:r>
              <a:rPr lang="en-US" dirty="0" smtClean="0"/>
              <a:t> </a:t>
            </a:r>
            <a:r>
              <a:rPr lang="en-US" dirty="0" err="1" smtClean="0"/>
              <a:t>connesso</a:t>
            </a:r>
            <a:r>
              <a:rPr lang="en-US" dirty="0" smtClean="0"/>
              <a:t> </a:t>
            </a:r>
            <a:r>
              <a:rPr lang="en-US" dirty="0" err="1" smtClean="0"/>
              <a:t>sia</a:t>
            </a:r>
            <a:r>
              <a:rPr lang="en-US" dirty="0" smtClean="0"/>
              <a:t> a NC, </a:t>
            </a:r>
            <a:r>
              <a:rPr lang="en-US" dirty="0" err="1" smtClean="0"/>
              <a:t>che</a:t>
            </a:r>
            <a:r>
              <a:rPr lang="en-US" dirty="0" smtClean="0"/>
              <a:t> a 	NO, ma non </a:t>
            </a:r>
            <a:r>
              <a:rPr lang="en-US" dirty="0" err="1" smtClean="0"/>
              <a:t>allo</a:t>
            </a:r>
            <a:r>
              <a:rPr lang="en-US" dirty="0" smtClean="0"/>
              <a:t> </a:t>
            </a:r>
            <a:r>
              <a:rPr lang="en-US" dirty="0" err="1" smtClean="0"/>
              <a:t>stesso</a:t>
            </a:r>
            <a:r>
              <a:rPr lang="en-US" dirty="0" smtClean="0"/>
              <a:t> tempo.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b="1" dirty="0"/>
              <a:t>NC:</a:t>
            </a:r>
            <a:r>
              <a:rPr lang="en-US" dirty="0"/>
              <a:t>	</a:t>
            </a:r>
            <a:r>
              <a:rPr lang="en-US" dirty="0" err="1" smtClean="0"/>
              <a:t>Sta</a:t>
            </a:r>
            <a:r>
              <a:rPr lang="en-US" dirty="0" smtClean="0"/>
              <a:t> per “</a:t>
            </a:r>
            <a:r>
              <a:rPr lang="en-US" dirty="0"/>
              <a:t>Normally-Closed.” </a:t>
            </a:r>
            <a:r>
              <a:rPr lang="en-US" dirty="0" err="1" smtClean="0"/>
              <a:t>Connesso</a:t>
            </a:r>
            <a:r>
              <a:rPr lang="en-US" dirty="0" smtClean="0"/>
              <a:t> al COM </a:t>
            </a:r>
            <a:r>
              <a:rPr lang="en-US" dirty="0" err="1" smtClean="0"/>
              <a:t>quando</a:t>
            </a:r>
            <a:r>
              <a:rPr lang="en-US" dirty="0" smtClean="0"/>
              <a:t> non </a:t>
            </a:r>
            <a:r>
              <a:rPr lang="en-US" dirty="0" err="1" smtClean="0"/>
              <a:t>c’è</a:t>
            </a:r>
            <a:r>
              <a:rPr lang="en-US" dirty="0" smtClean="0"/>
              <a:t> 	</a:t>
            </a:r>
            <a:r>
              <a:rPr lang="en-US" dirty="0" err="1" smtClean="0"/>
              <a:t>elettricità</a:t>
            </a:r>
            <a:r>
              <a:rPr lang="en-US" dirty="0" smtClean="0"/>
              <a:t> </a:t>
            </a:r>
            <a:r>
              <a:rPr lang="en-US" dirty="0" err="1" smtClean="0"/>
              <a:t>applicata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bobina</a:t>
            </a:r>
            <a:r>
              <a:rPr lang="en-US" dirty="0" smtClean="0"/>
              <a:t>. </a:t>
            </a:r>
            <a:endParaRPr lang="el-GR" dirty="0"/>
          </a:p>
          <a:p>
            <a:pPr algn="just">
              <a:lnSpc>
                <a:spcPct val="150000"/>
              </a:lnSpc>
            </a:pPr>
            <a:r>
              <a:rPr lang="en-US" b="1" dirty="0"/>
              <a:t>NO:</a:t>
            </a:r>
            <a:r>
              <a:rPr lang="en-US" dirty="0"/>
              <a:t>	</a:t>
            </a:r>
            <a:r>
              <a:rPr lang="en-US" dirty="0" err="1" smtClean="0"/>
              <a:t>Sta</a:t>
            </a:r>
            <a:r>
              <a:rPr lang="en-US" dirty="0" smtClean="0"/>
              <a:t> per “</a:t>
            </a:r>
            <a:r>
              <a:rPr lang="en-US" dirty="0"/>
              <a:t>Normally-Open”. </a:t>
            </a:r>
            <a:r>
              <a:rPr lang="en-US" dirty="0" err="1" smtClean="0"/>
              <a:t>Variabile</a:t>
            </a:r>
            <a:r>
              <a:rPr lang="en-US" dirty="0" smtClean="0"/>
              <a:t> </a:t>
            </a:r>
            <a:r>
              <a:rPr lang="en-US" dirty="0" err="1" smtClean="0"/>
              <a:t>quando</a:t>
            </a:r>
            <a:r>
              <a:rPr lang="en-US" dirty="0" smtClean="0"/>
              <a:t> non </a:t>
            </a:r>
            <a:r>
              <a:rPr lang="en-US" dirty="0" err="1" smtClean="0"/>
              <a:t>c’è</a:t>
            </a:r>
            <a:r>
              <a:rPr lang="en-US" dirty="0" smtClean="0"/>
              <a:t> </a:t>
            </a:r>
            <a:r>
              <a:rPr lang="en-US" dirty="0" err="1" smtClean="0"/>
              <a:t>elettricità</a:t>
            </a:r>
            <a:r>
              <a:rPr lang="en-US" dirty="0" smtClean="0"/>
              <a:t> 	</a:t>
            </a:r>
            <a:r>
              <a:rPr lang="en-US" dirty="0" err="1" smtClean="0"/>
              <a:t>applicata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bobina</a:t>
            </a:r>
            <a:r>
              <a:rPr lang="en-US" dirty="0" smtClean="0"/>
              <a:t>. </a:t>
            </a:r>
            <a:r>
              <a:rPr lang="en-US" dirty="0" err="1" smtClean="0"/>
              <a:t>Connesso</a:t>
            </a:r>
            <a:r>
              <a:rPr lang="en-US" dirty="0" smtClean="0"/>
              <a:t> al COM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c’è</a:t>
            </a:r>
            <a:r>
              <a:rPr lang="en-US" dirty="0" smtClean="0"/>
              <a:t> un </a:t>
            </a:r>
            <a:r>
              <a:rPr lang="en-US" dirty="0" err="1" smtClean="0"/>
              <a:t>sufficiente</a:t>
            </a:r>
            <a:r>
              <a:rPr lang="en-US" dirty="0" smtClean="0"/>
              <a:t> 	</a:t>
            </a:r>
            <a:r>
              <a:rPr lang="en-US" dirty="0" err="1" smtClean="0"/>
              <a:t>flusso</a:t>
            </a:r>
            <a:r>
              <a:rPr lang="en-US" dirty="0" smtClean="0"/>
              <a:t> di </a:t>
            </a:r>
            <a:r>
              <a:rPr lang="en-US" dirty="0" err="1" smtClean="0"/>
              <a:t>corrente</a:t>
            </a:r>
            <a:r>
              <a:rPr lang="en-US" dirty="0" smtClean="0"/>
              <a:t> </a:t>
            </a:r>
            <a:r>
              <a:rPr lang="en-US" dirty="0" err="1" smtClean="0"/>
              <a:t>attraverso</a:t>
            </a:r>
            <a:r>
              <a:rPr lang="en-US" dirty="0" smtClean="0"/>
              <a:t> la </a:t>
            </a:r>
            <a:r>
              <a:rPr lang="en-US" dirty="0" err="1" smtClean="0"/>
              <a:t>bobina</a:t>
            </a:r>
            <a:r>
              <a:rPr lang="en-US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7756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Interfaccia</a:t>
            </a:r>
            <a:r>
              <a:rPr lang="en-US" sz="3200" dirty="0" smtClean="0"/>
              <a:t> del </a:t>
            </a:r>
            <a:r>
              <a:rPr lang="en-US" sz="3200" dirty="0" err="1" smtClean="0"/>
              <a:t>relè</a:t>
            </a:r>
            <a:r>
              <a:rPr lang="en-US" sz="3200" dirty="0" smtClean="0"/>
              <a:t> </a:t>
            </a:r>
            <a:r>
              <a:rPr lang="en-US" sz="3200" dirty="0" err="1" smtClean="0"/>
              <a:t>elettro-meccanico</a:t>
            </a:r>
            <a:r>
              <a:rPr lang="en-US" sz="3200" dirty="0" smtClean="0"/>
              <a:t> con MCUs</a:t>
            </a:r>
            <a:endParaRPr lang="el-GR" sz="3200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8</a:t>
            </a:fld>
            <a:endParaRPr lang="el-GR" sz="10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8218BCC-788A-48C6-AFC0-C6540302E566}"/>
              </a:ext>
            </a:extLst>
          </p:cNvPr>
          <p:cNvSpPr txBox="1"/>
          <p:nvPr/>
        </p:nvSpPr>
        <p:spPr>
          <a:xfrm>
            <a:off x="393291" y="1114039"/>
            <a:ext cx="8293509" cy="2929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I </a:t>
            </a:r>
            <a:r>
              <a:rPr lang="en-US" sz="2000" dirty="0" err="1" smtClean="0">
                <a:latin typeface="+mn-lt"/>
              </a:rPr>
              <a:t>relè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elettro-meccanici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hanno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requisiti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specifici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voltaggio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ed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elettricità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affinchè</a:t>
            </a:r>
            <a:r>
              <a:rPr lang="en-US" sz="2000" dirty="0" smtClean="0">
                <a:latin typeface="+mn-lt"/>
              </a:rPr>
              <a:t> la </a:t>
            </a:r>
            <a:r>
              <a:rPr lang="en-US" sz="2000" dirty="0" err="1" smtClean="0">
                <a:latin typeface="+mn-lt"/>
              </a:rPr>
              <a:t>loro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commutazione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sia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ottenuta</a:t>
            </a:r>
            <a:r>
              <a:rPr lang="en-US" sz="2000" dirty="0" smtClean="0">
                <a:latin typeface="+mn-lt"/>
              </a:rPr>
              <a:t> con </a:t>
            </a:r>
            <a:r>
              <a:rPr lang="en-US" sz="2000" dirty="0" err="1" smtClean="0">
                <a:latin typeface="+mn-lt"/>
              </a:rPr>
              <a:t>successo</a:t>
            </a:r>
            <a:r>
              <a:rPr lang="en-US" sz="2000" dirty="0" smtClean="0">
                <a:latin typeface="+mn-lt"/>
              </a:rPr>
              <a:t>. I </a:t>
            </a:r>
            <a:r>
              <a:rPr lang="en-US" sz="2000" dirty="0" err="1" smtClean="0">
                <a:latin typeface="+mn-lt"/>
              </a:rPr>
              <a:t>relè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più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comuni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hanno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bobine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classificate</a:t>
            </a:r>
            <a:r>
              <a:rPr lang="en-US" sz="2000" dirty="0" smtClean="0">
                <a:latin typeface="+mn-lt"/>
              </a:rPr>
              <a:t> per 5/12/24 </a:t>
            </a:r>
            <a:r>
              <a:rPr lang="en-US" sz="2000" dirty="0">
                <a:latin typeface="+mn-lt"/>
              </a:rPr>
              <a:t>VDC </a:t>
            </a:r>
            <a:r>
              <a:rPr lang="en-US" sz="2000" dirty="0" smtClean="0">
                <a:latin typeface="+mn-lt"/>
              </a:rPr>
              <a:t>o </a:t>
            </a:r>
            <a:r>
              <a:rPr lang="en-US" sz="2000" dirty="0">
                <a:latin typeface="+mn-lt"/>
              </a:rPr>
              <a:t>115/230 VAC.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I pin microcontroller </a:t>
            </a:r>
            <a:r>
              <a:rPr lang="en-US" sz="2000" dirty="0">
                <a:latin typeface="+mn-lt"/>
              </a:rPr>
              <a:t>GPIO </a:t>
            </a:r>
            <a:r>
              <a:rPr lang="en-US" sz="2000" dirty="0" smtClean="0">
                <a:latin typeface="+mn-lt"/>
              </a:rPr>
              <a:t>non </a:t>
            </a:r>
            <a:r>
              <a:rPr lang="en-US" sz="2000" dirty="0" err="1" smtClean="0">
                <a:latin typeface="+mn-lt"/>
              </a:rPr>
              <a:t>sono</a:t>
            </a:r>
            <a:r>
              <a:rPr lang="en-US" sz="2000" dirty="0" smtClean="0">
                <a:latin typeface="+mn-lt"/>
              </a:rPr>
              <a:t> –</a:t>
            </a:r>
            <a:r>
              <a:rPr lang="en-US" sz="2000" dirty="0" err="1" smtClean="0">
                <a:latin typeface="+mn-lt"/>
              </a:rPr>
              <a:t>tipicamente</a:t>
            </a:r>
            <a:r>
              <a:rPr lang="en-US" sz="2000" dirty="0" smtClean="0">
                <a:latin typeface="+mn-lt"/>
              </a:rPr>
              <a:t>- in </a:t>
            </a:r>
            <a:r>
              <a:rPr lang="en-US" sz="2000" dirty="0" err="1" smtClean="0">
                <a:latin typeface="+mn-lt"/>
              </a:rPr>
              <a:t>grado</a:t>
            </a:r>
            <a:r>
              <a:rPr lang="en-US" sz="2000" dirty="0" smtClean="0">
                <a:latin typeface="+mn-lt"/>
              </a:rPr>
              <a:t> di </a:t>
            </a:r>
            <a:r>
              <a:rPr lang="en-US" sz="2000" dirty="0" err="1" smtClean="0">
                <a:latin typeface="+mn-lt"/>
              </a:rPr>
              <a:t>guidare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relè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elettro-meccanici</a:t>
            </a:r>
            <a:r>
              <a:rPr lang="en-US" sz="2000" dirty="0">
                <a:latin typeface="+mn-lt"/>
              </a:rPr>
              <a:t>. È </a:t>
            </a:r>
            <a:r>
              <a:rPr lang="en-US" sz="2000" dirty="0" err="1">
                <a:latin typeface="+mn-lt"/>
              </a:rPr>
              <a:t>richiesto</a:t>
            </a:r>
            <a:r>
              <a:rPr lang="en-US" sz="2000" dirty="0">
                <a:latin typeface="+mn-lt"/>
              </a:rPr>
              <a:t> un </a:t>
            </a:r>
            <a:r>
              <a:rPr lang="en-US" sz="2000" dirty="0" err="1">
                <a:latin typeface="+mn-lt"/>
              </a:rPr>
              <a:t>particolare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circuito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guida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che</a:t>
            </a:r>
            <a:r>
              <a:rPr lang="en-US" sz="2000" dirty="0">
                <a:latin typeface="+mn-lt"/>
              </a:rPr>
              <a:t> (</a:t>
            </a:r>
            <a:r>
              <a:rPr lang="en-US" sz="2000" dirty="0" err="1">
                <a:latin typeface="+mn-lt"/>
              </a:rPr>
              <a:t>più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comunemente</a:t>
            </a:r>
            <a:r>
              <a:rPr lang="en-US" sz="2000" dirty="0">
                <a:latin typeface="+mn-lt"/>
              </a:rPr>
              <a:t>) </a:t>
            </a:r>
            <a:r>
              <a:rPr lang="en-US" sz="2000" dirty="0" err="1">
                <a:latin typeface="+mn-lt"/>
              </a:rPr>
              <a:t>utilizza</a:t>
            </a:r>
            <a:r>
              <a:rPr lang="en-US" sz="2000" dirty="0">
                <a:latin typeface="+mn-lt"/>
              </a:rPr>
              <a:t> un transistor </a:t>
            </a:r>
            <a:r>
              <a:rPr lang="en-US" sz="2000" dirty="0" err="1">
                <a:latin typeface="+mn-lt"/>
              </a:rPr>
              <a:t>bipolare</a:t>
            </a:r>
            <a:r>
              <a:rPr lang="en-US" sz="2000" dirty="0">
                <a:latin typeface="+mn-lt"/>
              </a:rPr>
              <a:t>, o </a:t>
            </a:r>
            <a:r>
              <a:rPr lang="en-US" sz="2000" dirty="0">
                <a:latin typeface="+mn-lt"/>
              </a:rPr>
              <a:t>MOSFET </a:t>
            </a:r>
            <a:r>
              <a:rPr lang="en-US" sz="2000" dirty="0">
                <a:latin typeface="+mn-lt"/>
              </a:rPr>
              <a:t>di </a:t>
            </a:r>
            <a:r>
              <a:rPr lang="en-US" sz="2000" dirty="0" err="1">
                <a:latin typeface="+mn-lt"/>
              </a:rPr>
              <a:t>fianco</a:t>
            </a:r>
            <a:r>
              <a:rPr lang="en-US" sz="2000" dirty="0">
                <a:latin typeface="+mn-lt"/>
              </a:rPr>
              <a:t> a un </a:t>
            </a:r>
            <a:r>
              <a:rPr lang="en-US" sz="2000" dirty="0" err="1">
                <a:latin typeface="+mn-lt"/>
              </a:rPr>
              <a:t>diodo</a:t>
            </a:r>
            <a:r>
              <a:rPr lang="en-US" sz="2000" dirty="0">
                <a:latin typeface="+mn-lt"/>
              </a:rPr>
              <a:t> di </a:t>
            </a:r>
            <a:r>
              <a:rPr lang="en-US" sz="2000" dirty="0" err="1">
                <a:latin typeface="+mn-lt"/>
              </a:rPr>
              <a:t>protezione</a:t>
            </a:r>
            <a:r>
              <a:rPr lang="en-US" sz="2000" dirty="0">
                <a:latin typeface="+mn-lt"/>
              </a:rPr>
              <a:t>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Per </a:t>
            </a:r>
            <a:r>
              <a:rPr lang="en-US" sz="2000" dirty="0" err="1" smtClean="0">
                <a:latin typeface="+mn-lt"/>
              </a:rPr>
              <a:t>questo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scopo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 err="1" smtClean="0">
                <a:latin typeface="+mn-lt"/>
              </a:rPr>
              <a:t>esiste</a:t>
            </a:r>
            <a:r>
              <a:rPr lang="en-US" sz="2000" dirty="0" smtClean="0">
                <a:latin typeface="+mn-lt"/>
              </a:rPr>
              <a:t> un </a:t>
            </a:r>
            <a:r>
              <a:rPr lang="en-US" sz="2000" dirty="0" err="1" smtClean="0">
                <a:latin typeface="+mn-lt"/>
              </a:rPr>
              <a:t>numero</a:t>
            </a:r>
            <a:r>
              <a:rPr lang="en-US" sz="2000" dirty="0" smtClean="0">
                <a:latin typeface="+mn-lt"/>
              </a:rPr>
              <a:t> di moduli </a:t>
            </a:r>
            <a:r>
              <a:rPr lang="en-US" sz="2000" dirty="0" err="1" smtClean="0">
                <a:latin typeface="+mn-lt"/>
              </a:rPr>
              <a:t>già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pronti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 err="1" smtClean="0">
                <a:latin typeface="+mn-lt"/>
              </a:rPr>
              <a:t>facili</a:t>
            </a:r>
            <a:r>
              <a:rPr lang="en-US" sz="2000" dirty="0" smtClean="0">
                <a:latin typeface="+mn-lt"/>
              </a:rPr>
              <a:t> da </a:t>
            </a:r>
            <a:r>
              <a:rPr lang="en-US" sz="2000" dirty="0" err="1" smtClean="0">
                <a:latin typeface="+mn-lt"/>
              </a:rPr>
              <a:t>avviare</a:t>
            </a:r>
            <a:r>
              <a:rPr lang="en-US" sz="2000" dirty="0" smtClean="0">
                <a:latin typeface="+mn-lt"/>
              </a:rPr>
              <a:t>. 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577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Interfaccia</a:t>
            </a:r>
            <a:r>
              <a:rPr lang="en-US" sz="3200" dirty="0" smtClean="0"/>
              <a:t> </a:t>
            </a:r>
            <a:r>
              <a:rPr lang="en-US" sz="3200" dirty="0" err="1" smtClean="0"/>
              <a:t>relè</a:t>
            </a:r>
            <a:r>
              <a:rPr lang="en-US" sz="3200" dirty="0" smtClean="0"/>
              <a:t> </a:t>
            </a:r>
            <a:r>
              <a:rPr lang="en-US" sz="3200" dirty="0" err="1" smtClean="0"/>
              <a:t>elettro-meccanico</a:t>
            </a:r>
            <a:r>
              <a:rPr lang="en-US" sz="3200" dirty="0" smtClean="0"/>
              <a:t> con MCUs</a:t>
            </a:r>
            <a:endParaRPr lang="el-GR" sz="3200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9</a:t>
            </a:fld>
            <a:endParaRPr lang="el-GR" sz="1000" dirty="0"/>
          </a:p>
        </p:txBody>
      </p:sp>
      <p:grpSp>
        <p:nvGrpSpPr>
          <p:cNvPr id="2" name="Ομάδα 1">
            <a:extLst>
              <a:ext uri="{FF2B5EF4-FFF2-40B4-BE49-F238E27FC236}">
                <a16:creationId xmlns="" xmlns:a16="http://schemas.microsoft.com/office/drawing/2014/main" id="{A961D254-E26E-4CD8-8220-9F94E4A2B128}"/>
              </a:ext>
            </a:extLst>
          </p:cNvPr>
          <p:cNvGrpSpPr/>
          <p:nvPr/>
        </p:nvGrpSpPr>
        <p:grpSpPr>
          <a:xfrm>
            <a:off x="653488" y="1332429"/>
            <a:ext cx="7651931" cy="4350470"/>
            <a:chOff x="507713" y="1478204"/>
            <a:chExt cx="7651931" cy="4350470"/>
          </a:xfrm>
        </p:grpSpPr>
        <p:pic>
          <p:nvPicPr>
            <p:cNvPr id="11" name="Εικόνα 10">
              <a:extLst>
                <a:ext uri="{FF2B5EF4-FFF2-40B4-BE49-F238E27FC236}">
                  <a16:creationId xmlns="" xmlns:a16="http://schemas.microsoft.com/office/drawing/2014/main" id="{BA918DB1-B3DA-478E-924B-62D286713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13" y="1478204"/>
              <a:ext cx="5842574" cy="4350470"/>
            </a:xfrm>
            <a:prstGeom prst="rect">
              <a:avLst/>
            </a:prstGeom>
          </p:spPr>
        </p:pic>
        <p:sp>
          <p:nvSpPr>
            <p:cNvPr id="12" name="TextBox 42">
              <a:extLst>
                <a:ext uri="{FF2B5EF4-FFF2-40B4-BE49-F238E27FC236}">
                  <a16:creationId xmlns="" xmlns:a16="http://schemas.microsoft.com/office/drawing/2014/main" id="{B9F4EEA6-FCD9-44E2-A2FC-5D1FC570FADA}"/>
                </a:ext>
              </a:extLst>
            </p:cNvPr>
            <p:cNvSpPr txBox="1"/>
            <p:nvPr/>
          </p:nvSpPr>
          <p:spPr>
            <a:xfrm>
              <a:off x="4775344" y="4765399"/>
              <a:ext cx="2743200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Relay Driver Circuit Schematic Diagram</a:t>
              </a:r>
            </a:p>
          </p:txBody>
        </p:sp>
        <p:sp>
          <p:nvSpPr>
            <p:cNvPr id="13" name="TextBox 1">
              <a:extLst>
                <a:ext uri="{FF2B5EF4-FFF2-40B4-BE49-F238E27FC236}">
                  <a16:creationId xmlns="" xmlns:a16="http://schemas.microsoft.com/office/drawing/2014/main" id="{0EC39397-7B3C-4512-AD30-258055208704}"/>
                </a:ext>
              </a:extLst>
            </p:cNvPr>
            <p:cNvSpPr txBox="1"/>
            <p:nvPr/>
          </p:nvSpPr>
          <p:spPr>
            <a:xfrm>
              <a:off x="6371125" y="2177655"/>
              <a:ext cx="3658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NC</a:t>
              </a:r>
            </a:p>
          </p:txBody>
        </p:sp>
        <p:sp>
          <p:nvSpPr>
            <p:cNvPr id="14" name="TextBox 12">
              <a:extLst>
                <a:ext uri="{FF2B5EF4-FFF2-40B4-BE49-F238E27FC236}">
                  <a16:creationId xmlns="" xmlns:a16="http://schemas.microsoft.com/office/drawing/2014/main" id="{C819010D-24DF-4C34-866C-D2BE3F8D79CC}"/>
                </a:ext>
              </a:extLst>
            </p:cNvPr>
            <p:cNvSpPr txBox="1"/>
            <p:nvPr/>
          </p:nvSpPr>
          <p:spPr>
            <a:xfrm>
              <a:off x="6350287" y="2617778"/>
              <a:ext cx="4991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COM</a:t>
              </a:r>
            </a:p>
          </p:txBody>
        </p:sp>
        <p:sp>
          <p:nvSpPr>
            <p:cNvPr id="15" name="TextBox 13">
              <a:extLst>
                <a:ext uri="{FF2B5EF4-FFF2-40B4-BE49-F238E27FC236}">
                  <a16:creationId xmlns="" xmlns:a16="http://schemas.microsoft.com/office/drawing/2014/main" id="{91A76290-3CF6-4CD3-A8FC-DAB4225EC364}"/>
                </a:ext>
              </a:extLst>
            </p:cNvPr>
            <p:cNvSpPr txBox="1"/>
            <p:nvPr/>
          </p:nvSpPr>
          <p:spPr>
            <a:xfrm>
              <a:off x="6350287" y="3013881"/>
              <a:ext cx="3866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NO</a:t>
              </a:r>
            </a:p>
          </p:txBody>
        </p:sp>
        <p:pic>
          <p:nvPicPr>
            <p:cNvPr id="16" name="Εικόνα 15">
              <a:extLst>
                <a:ext uri="{FF2B5EF4-FFF2-40B4-BE49-F238E27FC236}">
                  <a16:creationId xmlns="" xmlns:a16="http://schemas.microsoft.com/office/drawing/2014/main" id="{C70F9765-4B1D-4A25-928B-AE15D7485D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6110" t="4361" r="2669" b="1875"/>
            <a:stretch/>
          </p:blipFill>
          <p:spPr>
            <a:xfrm>
              <a:off x="6849398" y="1596966"/>
              <a:ext cx="413214" cy="2875343"/>
            </a:xfrm>
            <a:prstGeom prst="rect">
              <a:avLst/>
            </a:prstGeom>
          </p:spPr>
        </p:pic>
        <p:cxnSp>
          <p:nvCxnSpPr>
            <p:cNvPr id="17" name="Ευθεία γραμμή σύνδεσης 16">
              <a:extLst>
                <a:ext uri="{FF2B5EF4-FFF2-40B4-BE49-F238E27FC236}">
                  <a16:creationId xmlns="" xmlns:a16="http://schemas.microsoft.com/office/drawing/2014/main" id="{6326FB20-8DC0-4842-96C7-03954C458665}"/>
                </a:ext>
              </a:extLst>
            </p:cNvPr>
            <p:cNvCxnSpPr>
              <a:stCxn id="15" idx="1"/>
              <a:endCxn id="15" idx="1"/>
            </p:cNvCxnSpPr>
            <p:nvPr/>
          </p:nvCxnSpPr>
          <p:spPr>
            <a:xfrm>
              <a:off x="6350287" y="315238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>
              <a:extLst>
                <a:ext uri="{FF2B5EF4-FFF2-40B4-BE49-F238E27FC236}">
                  <a16:creationId xmlns="" xmlns:a16="http://schemas.microsoft.com/office/drawing/2014/main" id="{7DC6836E-91CA-407C-B258-5E8B777BB876}"/>
                </a:ext>
              </a:extLst>
            </p:cNvPr>
            <p:cNvCxnSpPr>
              <a:cxnSpLocks/>
            </p:cNvCxnSpPr>
            <p:nvPr/>
          </p:nvCxnSpPr>
          <p:spPr>
            <a:xfrm>
              <a:off x="6362812" y="2961036"/>
              <a:ext cx="611482" cy="879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Ορθογώνιο 18">
              <a:extLst>
                <a:ext uri="{FF2B5EF4-FFF2-40B4-BE49-F238E27FC236}">
                  <a16:creationId xmlns="" xmlns:a16="http://schemas.microsoft.com/office/drawing/2014/main" id="{D9C1E483-3D1C-4191-847A-C46AB0B4E76B}"/>
                </a:ext>
              </a:extLst>
            </p:cNvPr>
            <p:cNvSpPr/>
            <p:nvPr/>
          </p:nvSpPr>
          <p:spPr>
            <a:xfrm>
              <a:off x="6846706" y="2630550"/>
              <a:ext cx="124896" cy="329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0" name="Ευθεία γραμμή σύνδεσης 19">
              <a:extLst>
                <a:ext uri="{FF2B5EF4-FFF2-40B4-BE49-F238E27FC236}">
                  <a16:creationId xmlns="" xmlns:a16="http://schemas.microsoft.com/office/drawing/2014/main" id="{E5C903A7-F499-4207-B8CE-B61921B9C5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0287" y="2620676"/>
              <a:ext cx="553239" cy="1091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7">
              <a:extLst>
                <a:ext uri="{FF2B5EF4-FFF2-40B4-BE49-F238E27FC236}">
                  <a16:creationId xmlns="" xmlns:a16="http://schemas.microsoft.com/office/drawing/2014/main" id="{D03B7D23-E243-409F-8CF1-D0661B9AD3D5}"/>
                </a:ext>
              </a:extLst>
            </p:cNvPr>
            <p:cNvSpPr txBox="1"/>
            <p:nvPr/>
          </p:nvSpPr>
          <p:spPr>
            <a:xfrm>
              <a:off x="5421106" y="3814908"/>
              <a:ext cx="147814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50" dirty="0"/>
                <a:t>AC/DC current</a:t>
              </a:r>
            </a:p>
          </p:txBody>
        </p:sp>
        <p:sp>
          <p:nvSpPr>
            <p:cNvPr id="27" name="TextBox 29">
              <a:extLst>
                <a:ext uri="{FF2B5EF4-FFF2-40B4-BE49-F238E27FC236}">
                  <a16:creationId xmlns="" xmlns:a16="http://schemas.microsoft.com/office/drawing/2014/main" id="{F2E34195-9AD4-4D30-B552-B58A61FF9211}"/>
                </a:ext>
              </a:extLst>
            </p:cNvPr>
            <p:cNvSpPr txBox="1"/>
            <p:nvPr/>
          </p:nvSpPr>
          <p:spPr>
            <a:xfrm>
              <a:off x="7262612" y="1771028"/>
              <a:ext cx="89703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50" dirty="0"/>
                <a:t>AC/DC LOAD</a:t>
              </a:r>
            </a:p>
          </p:txBody>
        </p:sp>
        <p:sp>
          <p:nvSpPr>
            <p:cNvPr id="28" name="Ορθογώνιο 27">
              <a:extLst>
                <a:ext uri="{FF2B5EF4-FFF2-40B4-BE49-F238E27FC236}">
                  <a16:creationId xmlns="" xmlns:a16="http://schemas.microsoft.com/office/drawing/2014/main" id="{6812CE0E-B7E7-45D5-8C6D-E6D0A54D53FD}"/>
                </a:ext>
              </a:extLst>
            </p:cNvPr>
            <p:cNvSpPr/>
            <p:nvPr/>
          </p:nvSpPr>
          <p:spPr>
            <a:xfrm>
              <a:off x="6608634" y="1997418"/>
              <a:ext cx="299306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29" name="Rectangle 5">
              <a:extLst>
                <a:ext uri="{FF2B5EF4-FFF2-40B4-BE49-F238E27FC236}">
                  <a16:creationId xmlns="" xmlns:a16="http://schemas.microsoft.com/office/drawing/2014/main" id="{D90E89AA-6E97-4922-8A06-BCA03F98C54F}"/>
                </a:ext>
              </a:extLst>
            </p:cNvPr>
            <p:cNvSpPr/>
            <p:nvPr/>
          </p:nvSpPr>
          <p:spPr>
            <a:xfrm>
              <a:off x="3227173" y="3814908"/>
              <a:ext cx="716692" cy="15490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41289291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D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rebuchet M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D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D3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65267</TotalTime>
  <Words>981</Words>
  <Application>Microsoft Office PowerPoint</Application>
  <PresentationFormat>Presentazione su schermo (4:3)</PresentationFormat>
  <Paragraphs>178</Paragraphs>
  <Slides>22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22</vt:i4>
      </vt:variant>
    </vt:vector>
  </HeadingPairs>
  <TitlesOfParts>
    <vt:vector size="33" baseType="lpstr">
      <vt:lpstr>ＭＳ Ｐゴシック</vt:lpstr>
      <vt:lpstr>Arial</vt:lpstr>
      <vt:lpstr>Arial Narrow</vt:lpstr>
      <vt:lpstr>Book Antiqua</vt:lpstr>
      <vt:lpstr>Calibri</vt:lpstr>
      <vt:lpstr>Consolas</vt:lpstr>
      <vt:lpstr>Times New Roman</vt:lpstr>
      <vt:lpstr>Trebuchet MS</vt:lpstr>
      <vt:lpstr>Wingdings</vt:lpstr>
      <vt:lpstr>Custom Design</vt:lpstr>
      <vt:lpstr>3_Default Design</vt:lpstr>
      <vt:lpstr>Presentazione standard di PowerPoint</vt:lpstr>
      <vt:lpstr>Scopo e agenda dell’unità 9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tei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circBalance_nodither_ts500_sine_55deg_6sec</dc:title>
  <dc:creator>Michail Sfakiotakis</dc:creator>
  <cp:lastModifiedBy>Bologna Silvia</cp:lastModifiedBy>
  <cp:revision>1802</cp:revision>
  <cp:lastPrinted>2018-01-26T17:11:53Z</cp:lastPrinted>
  <dcterms:created xsi:type="dcterms:W3CDTF">2010-11-09T19:06:29Z</dcterms:created>
  <dcterms:modified xsi:type="dcterms:W3CDTF">2018-06-08T13:28:00Z</dcterms:modified>
</cp:coreProperties>
</file>