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2"/>
  </p:notesMasterIdLst>
  <p:handoutMasterIdLst>
    <p:handoutMasterId r:id="rId13"/>
  </p:handoutMasterIdLst>
  <p:sldIdLst>
    <p:sldId id="549" r:id="rId3"/>
    <p:sldId id="537" r:id="rId4"/>
    <p:sldId id="556" r:id="rId5"/>
    <p:sldId id="552" r:id="rId6"/>
    <p:sldId id="553" r:id="rId7"/>
    <p:sldId id="554" r:id="rId8"/>
    <p:sldId id="557" r:id="rId9"/>
    <p:sldId id="559" r:id="rId10"/>
    <p:sldId id="56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C0"/>
    <a:srgbClr val="006699"/>
    <a:srgbClr val="FFF93D"/>
    <a:srgbClr val="739913"/>
    <a:srgbClr val="005777"/>
    <a:srgbClr val="BFDDB4"/>
    <a:srgbClr val="E6E6E6"/>
    <a:srgbClr val="DDD9C3"/>
    <a:srgbClr val="DDCFB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92919" autoAdjust="0"/>
  </p:normalViewPr>
  <p:slideViewPr>
    <p:cSldViewPr snapToGrid="0">
      <p:cViewPr>
        <p:scale>
          <a:sx n="70" d="100"/>
          <a:sy n="70" d="100"/>
        </p:scale>
        <p:origin x="1530" y="4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5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To control the stepper, apply voltage to each of the coils in a specific sequence. The sequence would go like this:</a:t>
            </a:r>
            <a:endParaRPr lang="en-US" dirty="0" smtClean="0"/>
          </a:p>
          <a:p>
            <a:r>
              <a:rPr lang="en-US" dirty="0" smtClean="0"/>
              <a:t>Change the polarity of the coils</a:t>
            </a:r>
            <a:r>
              <a:rPr lang="en-US" baseline="0" dirty="0" smtClean="0"/>
              <a:t> with a predefined way, bear in mind the basic idea we described at the beginning of the lecture </a:t>
            </a:r>
          </a:p>
          <a:p>
            <a:r>
              <a:rPr lang="en-US" baseline="0" dirty="0" smtClean="0"/>
              <a:t>BIPOLAR exert more torque for the same current, it is </a:t>
            </a:r>
            <a:r>
              <a:rPr lang="en-US" baseline="0" dirty="0" err="1" smtClean="0"/>
              <a:t>prefared</a:t>
            </a:r>
            <a:r>
              <a:rPr lang="en-US" baseline="0" dirty="0" smtClean="0"/>
              <a:t>, but more complicated circuit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Same circuit</a:t>
            </a:r>
          </a:p>
          <a:p>
            <a:r>
              <a:rPr lang="en-US" baseline="0" dirty="0" smtClean="0"/>
              <a:t>Same </a:t>
            </a:r>
            <a:r>
              <a:rPr lang="en-US" baseline="0" dirty="0" err="1" smtClean="0"/>
              <a:t>programm</a:t>
            </a:r>
            <a:endParaRPr lang="en-US" baseline="0" dirty="0" smtClean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12/6/2018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12/6/2018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12/6/2018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12/6/2018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12/6/2018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12/6/2018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12/6/2018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12/6/2018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12/6/2018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12/6/2018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12/6/2018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12/6/2018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Unità 11:</a:t>
            </a:r>
          </a:p>
          <a:p>
            <a:pPr algn="ctr"/>
            <a:r>
              <a:rPr lang="es-ES" sz="3600" b="1" dirty="0" smtClean="0"/>
              <a:t>CONTROLLO DI UN SERVOMOTORE A ROTAZIONE CONTINUA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700" dirty="0" err="1" smtClean="0"/>
              <a:t>Scopo</a:t>
            </a:r>
            <a:r>
              <a:rPr lang="en-US" sz="2700" dirty="0" smtClean="0"/>
              <a:t> e agenda </a:t>
            </a:r>
            <a:r>
              <a:rPr lang="en-US" sz="2700" dirty="0" err="1" smtClean="0"/>
              <a:t>dell’Unità</a:t>
            </a:r>
            <a:r>
              <a:rPr lang="en-US" sz="2700" dirty="0" smtClean="0"/>
              <a:t> 11</a:t>
            </a:r>
            <a:endParaRPr lang="el-GR" sz="27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Idee</a:t>
            </a:r>
            <a:r>
              <a:rPr lang="en-US" dirty="0" smtClean="0"/>
              <a:t> di base e </a:t>
            </a:r>
            <a:r>
              <a:rPr lang="en-US" dirty="0" err="1" smtClean="0"/>
              <a:t>semplici</a:t>
            </a:r>
            <a:r>
              <a:rPr lang="en-US" dirty="0" smtClean="0"/>
              <a:t> </a:t>
            </a:r>
            <a:r>
              <a:rPr lang="en-US" dirty="0" err="1" smtClean="0"/>
              <a:t>esempi</a:t>
            </a:r>
            <a:r>
              <a:rPr lang="en-US" dirty="0" smtClean="0"/>
              <a:t> per </a:t>
            </a:r>
            <a:r>
              <a:rPr lang="en-US" dirty="0" err="1" smtClean="0"/>
              <a:t>controllare</a:t>
            </a:r>
            <a:r>
              <a:rPr lang="en-US" dirty="0" smtClean="0"/>
              <a:t> </a:t>
            </a:r>
            <a:r>
              <a:rPr lang="en-US" dirty="0" err="1" smtClean="0"/>
              <a:t>servomotori</a:t>
            </a:r>
            <a:r>
              <a:rPr lang="en-US" dirty="0" smtClean="0"/>
              <a:t> a </a:t>
            </a:r>
            <a:r>
              <a:rPr lang="en-US" dirty="0" err="1" smtClean="0"/>
              <a:t>rotazione</a:t>
            </a:r>
            <a:r>
              <a:rPr lang="en-US" dirty="0" smtClean="0"/>
              <a:t> </a:t>
            </a:r>
            <a:r>
              <a:rPr lang="en-US" dirty="0" smtClean="0"/>
              <a:t>continua (RC)  </a:t>
            </a:r>
            <a:r>
              <a:rPr lang="en-US" dirty="0" smtClean="0"/>
              <a:t>con Arduino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805201" y="3007077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Spiega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cos’è</a:t>
            </a:r>
            <a:r>
              <a:rPr lang="en-US" sz="1800" dirty="0" smtClean="0"/>
              <a:t> un </a:t>
            </a:r>
            <a:r>
              <a:rPr lang="en-US" sz="1800" dirty="0" err="1" smtClean="0"/>
              <a:t>servomotore</a:t>
            </a:r>
            <a:r>
              <a:rPr lang="en-US" sz="1800" dirty="0" smtClean="0"/>
              <a:t> a </a:t>
            </a:r>
            <a:r>
              <a:rPr lang="en-US" sz="1800" dirty="0" err="1" smtClean="0"/>
              <a:t>rotazione</a:t>
            </a:r>
            <a:r>
              <a:rPr lang="en-US" sz="1800" dirty="0" smtClean="0"/>
              <a:t> continua (RC)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Analizza</a:t>
            </a:r>
            <a:r>
              <a:rPr lang="en-US" sz="1800" dirty="0" smtClean="0"/>
              <a:t> </a:t>
            </a:r>
            <a:r>
              <a:rPr lang="en-US" sz="1800" dirty="0" err="1" smtClean="0"/>
              <a:t>l’anatomia</a:t>
            </a:r>
            <a:r>
              <a:rPr lang="en-US" sz="1800" dirty="0" smtClean="0"/>
              <a:t> di un </a:t>
            </a:r>
            <a:r>
              <a:rPr lang="en-US" sz="1800" dirty="0" err="1" smtClean="0"/>
              <a:t>servomotore</a:t>
            </a:r>
            <a:r>
              <a:rPr lang="en-US" sz="1800" dirty="0" smtClean="0"/>
              <a:t> RC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Fornisce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informazioni</a:t>
            </a:r>
            <a:r>
              <a:rPr lang="en-US" sz="1800" dirty="0" smtClean="0"/>
              <a:t> circa </a:t>
            </a:r>
            <a:r>
              <a:rPr lang="en-US" sz="1800" dirty="0" err="1" smtClean="0"/>
              <a:t>diversi</a:t>
            </a:r>
            <a:r>
              <a:rPr lang="en-US" sz="1800" dirty="0" smtClean="0"/>
              <a:t> tipi di </a:t>
            </a:r>
            <a:r>
              <a:rPr lang="en-US" sz="1800" dirty="0" err="1" smtClean="0"/>
              <a:t>servomotore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Spiega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l’idea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del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segnale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PWM (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Modulazione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a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larghezza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d’impulso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sz="1800" dirty="0">
              <a:solidFill>
                <a:srgbClr val="000000"/>
              </a:solidFill>
              <a:latin typeface="Calibri" charset="0"/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Fornisce</a:t>
            </a:r>
            <a:r>
              <a:rPr lang="en-US" sz="1800" dirty="0" smtClean="0"/>
              <a:t> lo schema di </a:t>
            </a:r>
            <a:r>
              <a:rPr lang="en-US" sz="1800" dirty="0" err="1" smtClean="0"/>
              <a:t>controllo</a:t>
            </a:r>
            <a:r>
              <a:rPr lang="en-US" sz="1800" dirty="0" smtClean="0"/>
              <a:t> di base di un </a:t>
            </a:r>
            <a:r>
              <a:rPr lang="en-US" sz="1800" dirty="0" err="1" smtClean="0"/>
              <a:t>servomotore</a:t>
            </a:r>
            <a:r>
              <a:rPr lang="en-US" sz="1800" dirty="0" smtClean="0"/>
              <a:t> RC 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Utilizza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la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libreria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“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SERVO” 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per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controllare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il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servomotore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RC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82555" y="830883"/>
            <a:ext cx="286969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smtClean="0">
                <a:latin typeface="+mn-lt"/>
                <a:ea typeface="+mn-ea"/>
                <a:cs typeface="+mn-cs"/>
              </a:rPr>
              <a:t>Lo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scopo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della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61720" y="2491969"/>
            <a:ext cx="2911374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L’agenda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Anatomia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di un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servomotore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RC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8" name="Imagen 2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19" y="770199"/>
            <a:ext cx="5749465" cy="45081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53041" y="878243"/>
            <a:ext cx="982961" cy="384721"/>
          </a:xfrm>
          <a:prstGeom prst="rect">
            <a:avLst/>
          </a:prstGeom>
          <a:solidFill>
            <a:srgbClr val="FFF93D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SHAFT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610419" y="2017691"/>
            <a:ext cx="1667892" cy="384721"/>
          </a:xfrm>
          <a:prstGeom prst="rect">
            <a:avLst/>
          </a:prstGeom>
          <a:solidFill>
            <a:srgbClr val="FFF93D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GEAR TRAIN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1599245" y="3884974"/>
            <a:ext cx="1507592" cy="384721"/>
          </a:xfrm>
          <a:prstGeom prst="rect">
            <a:avLst/>
          </a:prstGeom>
          <a:solidFill>
            <a:srgbClr val="FFF93D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 MOTOR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831854" y="4269695"/>
            <a:ext cx="1539204" cy="384721"/>
          </a:xfrm>
          <a:prstGeom prst="rect">
            <a:avLst/>
          </a:prstGeom>
          <a:solidFill>
            <a:srgbClr val="FFF93D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CONTROLS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014761" y="587669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46800" y="5282077"/>
            <a:ext cx="760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  <a:latin typeface="+mn-lt"/>
              </a:rPr>
              <a:t>Questi meccanismi sono simili a un motore convenzionale ma possono anche fare giri o movimenti controllati in qualsiasi direzione e posizione all’interno del loro raggio di azione.  </a:t>
            </a:r>
            <a:r>
              <a:rPr lang="it-IT" sz="1600" dirty="0" smtClean="0">
                <a:solidFill>
                  <a:srgbClr val="000000"/>
                </a:solidFill>
                <a:latin typeface="+mn-lt"/>
              </a:rPr>
              <a:t>Sono usati nella robotica e nella produzione per: muovere e girare il braccio di un motore, aprire e chiudere una valvola, muovere un mezzo o uno strumento, posizionare uno strumento o un utensile, posizionare un oggetto e molte altre applicazioni.</a:t>
            </a:r>
            <a:endParaRPr lang="it-IT" sz="16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0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Componenti</a:t>
            </a:r>
            <a:r>
              <a:rPr lang="en-US" sz="2800" dirty="0" smtClean="0"/>
              <a:t> Servo: Best vs Good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30" y="6494677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3" y="2961947"/>
            <a:ext cx="1437469" cy="1646949"/>
          </a:xfrm>
          <a:prstGeom prst="rect">
            <a:avLst/>
          </a:prstGeom>
        </p:spPr>
      </p:pic>
      <p:pic>
        <p:nvPicPr>
          <p:cNvPr id="10" name="Picture 4" descr="Screenshot 2015-10-22 00.40.3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8" y="2048932"/>
            <a:ext cx="2730184" cy="3869267"/>
          </a:xfrm>
          <a:prstGeom prst="rect">
            <a:avLst/>
          </a:prstGeom>
        </p:spPr>
      </p:pic>
      <p:pic>
        <p:nvPicPr>
          <p:cNvPr id="11" name="Picture 5" descr="Screenshot 2015-10-22 00.41.3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200399"/>
            <a:ext cx="4058002" cy="2415117"/>
          </a:xfrm>
          <a:prstGeom prst="rect">
            <a:avLst/>
          </a:prstGeom>
        </p:spPr>
      </p:pic>
      <p:pic>
        <p:nvPicPr>
          <p:cNvPr id="12" name="Picture 6" descr="Screenshot 2015-10-22 00.42.00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/>
          <a:stretch/>
        </p:blipFill>
        <p:spPr>
          <a:xfrm>
            <a:off x="4504264" y="1114039"/>
            <a:ext cx="3826933" cy="19233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9647" y="658155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4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Tipi di </a:t>
            </a:r>
            <a:r>
              <a:rPr lang="en-US" sz="2800" dirty="0" err="1" smtClean="0"/>
              <a:t>codici</a:t>
            </a:r>
            <a:r>
              <a:rPr lang="en-US" sz="2800" dirty="0" smtClean="0"/>
              <a:t> per </a:t>
            </a:r>
            <a:r>
              <a:rPr lang="en-US" sz="2800" dirty="0" err="1" smtClean="0"/>
              <a:t>cavo</a:t>
            </a:r>
            <a:r>
              <a:rPr lang="en-US" sz="2800" dirty="0" smtClean="0"/>
              <a:t> </a:t>
            </a:r>
            <a:r>
              <a:rPr lang="en-US" sz="2800" dirty="0" err="1" smtClean="0"/>
              <a:t>rc</a:t>
            </a:r>
            <a:r>
              <a:rPr lang="en-US" sz="2800" dirty="0" smtClean="0"/>
              <a:t>-servo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019647" y="658155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4" name="Picture 5" descr="Screenshot 2015-10-22 00.38.45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/>
        </p:blipFill>
        <p:spPr>
          <a:xfrm>
            <a:off x="459758" y="3961472"/>
            <a:ext cx="4189608" cy="2000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655" y="737245"/>
            <a:ext cx="6511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1800" dirty="0" err="1" smtClean="0">
                <a:latin typeface="+mn-lt"/>
              </a:rPr>
              <a:t>Servono</a:t>
            </a:r>
            <a:r>
              <a:rPr lang="en-GB" sz="1800" dirty="0" smtClean="0">
                <a:latin typeface="+mn-lt"/>
              </a:rPr>
              <a:t> solo 3 </a:t>
            </a:r>
            <a:r>
              <a:rPr lang="en-GB" sz="1800" dirty="0" err="1" smtClean="0">
                <a:latin typeface="+mn-lt"/>
              </a:rPr>
              <a:t>cavi</a:t>
            </a:r>
            <a:r>
              <a:rPr lang="en-GB" sz="1800" dirty="0" smtClean="0">
                <a:latin typeface="+mn-lt"/>
              </a:rPr>
              <a:t> per </a:t>
            </a:r>
            <a:r>
              <a:rPr lang="en-GB" sz="1800" dirty="0" err="1" smtClean="0">
                <a:latin typeface="+mn-lt"/>
              </a:rPr>
              <a:t>connettere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il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nostro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servomotore</a:t>
            </a:r>
            <a:r>
              <a:rPr lang="en-GB" sz="1800" dirty="0" smtClean="0">
                <a:latin typeface="+mn-lt"/>
              </a:rPr>
              <a:t>. </a:t>
            </a:r>
            <a:r>
              <a:rPr lang="en-GB" sz="1800" dirty="0" err="1" smtClean="0">
                <a:latin typeface="+mn-lt"/>
              </a:rPr>
              <a:t>Connettiamo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il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cavo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nero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alla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porta</a:t>
            </a:r>
            <a:r>
              <a:rPr lang="en-GB" sz="1800" dirty="0" smtClean="0">
                <a:latin typeface="+mn-lt"/>
              </a:rPr>
              <a:t> GND o </a:t>
            </a:r>
            <a:r>
              <a:rPr lang="en-GB" sz="1800" dirty="0" err="1" smtClean="0">
                <a:latin typeface="+mn-lt"/>
              </a:rPr>
              <a:t>alla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porta</a:t>
            </a:r>
            <a:r>
              <a:rPr lang="en-GB" sz="1800" dirty="0" smtClean="0">
                <a:latin typeface="+mn-lt"/>
              </a:rPr>
              <a:t> 0 V e </a:t>
            </a:r>
            <a:r>
              <a:rPr lang="en-GB" sz="1800" dirty="0" err="1" smtClean="0">
                <a:latin typeface="+mn-lt"/>
              </a:rPr>
              <a:t>il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cavo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rosso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alla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porta</a:t>
            </a:r>
            <a:r>
              <a:rPr lang="en-GB" sz="1800" dirty="0" smtClean="0">
                <a:latin typeface="+mn-lt"/>
              </a:rPr>
              <a:t> +5 V. Il </a:t>
            </a:r>
            <a:r>
              <a:rPr lang="en-GB" sz="1800" dirty="0" err="1" smtClean="0">
                <a:latin typeface="+mn-lt"/>
              </a:rPr>
              <a:t>segnale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controllo</a:t>
            </a:r>
            <a:r>
              <a:rPr lang="en-GB" sz="1800" dirty="0" smtClean="0">
                <a:latin typeface="+mn-lt"/>
              </a:rPr>
              <a:t> PWM </a:t>
            </a:r>
            <a:r>
              <a:rPr lang="en-GB" sz="1800" dirty="0" err="1" smtClean="0">
                <a:latin typeface="+mn-lt"/>
              </a:rPr>
              <a:t>passa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attraverso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il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cavo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bianco</a:t>
            </a:r>
            <a:r>
              <a:rPr lang="en-GB" sz="1800" dirty="0" smtClean="0">
                <a:latin typeface="+mn-lt"/>
              </a:rPr>
              <a:t>. Arduino </a:t>
            </a:r>
            <a:r>
              <a:rPr lang="en-GB" sz="1800" dirty="0" err="1" smtClean="0">
                <a:latin typeface="+mn-lt"/>
              </a:rPr>
              <a:t>genererà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naturalmente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questo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segnale</a:t>
            </a:r>
            <a:r>
              <a:rPr lang="en-GB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655" y="2175041"/>
            <a:ext cx="6766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1800" dirty="0" err="1" smtClean="0">
                <a:latin typeface="+mn-lt"/>
              </a:rPr>
              <a:t>Esistono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tanti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produttori</a:t>
            </a:r>
            <a:r>
              <a:rPr lang="en-GB" sz="1800" dirty="0" smtClean="0">
                <a:latin typeface="+mn-lt"/>
              </a:rPr>
              <a:t>, tipi e </a:t>
            </a:r>
            <a:r>
              <a:rPr lang="en-GB" sz="1800" dirty="0" err="1" smtClean="0">
                <a:latin typeface="+mn-lt"/>
              </a:rPr>
              <a:t>modelli</a:t>
            </a:r>
            <a:r>
              <a:rPr lang="en-GB" sz="1800" dirty="0" smtClean="0">
                <a:latin typeface="+mn-lt"/>
              </a:rPr>
              <a:t> di servo. Ci </a:t>
            </a:r>
            <a:r>
              <a:rPr lang="en-GB" sz="1800" dirty="0" err="1" smtClean="0">
                <a:latin typeface="+mn-lt"/>
              </a:rPr>
              <a:t>sono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misure</a:t>
            </a:r>
            <a:r>
              <a:rPr lang="en-GB" sz="1800" dirty="0" smtClean="0">
                <a:latin typeface="+mn-lt"/>
              </a:rPr>
              <a:t> diverse, </a:t>
            </a:r>
            <a:r>
              <a:rPr lang="en-GB" sz="1800" dirty="0" err="1" smtClean="0">
                <a:latin typeface="+mn-lt"/>
              </a:rPr>
              <a:t>forze</a:t>
            </a:r>
            <a:r>
              <a:rPr lang="en-GB" sz="1800" dirty="0" smtClean="0">
                <a:latin typeface="+mn-lt"/>
              </a:rPr>
              <a:t> o </a:t>
            </a:r>
            <a:r>
              <a:rPr lang="en-GB" sz="1800" dirty="0" err="1" smtClean="0">
                <a:latin typeface="+mn-lt"/>
              </a:rPr>
              <a:t>coppie</a:t>
            </a:r>
            <a:r>
              <a:rPr lang="en-GB" sz="1800" dirty="0" smtClean="0">
                <a:latin typeface="+mn-lt"/>
              </a:rPr>
              <a:t>, </a:t>
            </a:r>
            <a:r>
              <a:rPr lang="en-GB" sz="1800" dirty="0" err="1" smtClean="0">
                <a:latin typeface="+mn-lt"/>
              </a:rPr>
              <a:t>velocità</a:t>
            </a:r>
            <a:r>
              <a:rPr lang="en-GB" sz="1800" dirty="0" smtClean="0">
                <a:latin typeface="+mn-lt"/>
              </a:rPr>
              <a:t>, </a:t>
            </a:r>
            <a:r>
              <a:rPr lang="en-GB" sz="1800" dirty="0" err="1" smtClean="0">
                <a:latin typeface="+mn-lt"/>
              </a:rPr>
              <a:t>tensioni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supporto</a:t>
            </a:r>
            <a:r>
              <a:rPr lang="en-GB" sz="1800" dirty="0" smtClean="0">
                <a:latin typeface="+mn-lt"/>
              </a:rPr>
              <a:t>, tipi di </a:t>
            </a:r>
            <a:r>
              <a:rPr lang="en-GB" sz="1800" dirty="0" err="1" smtClean="0">
                <a:latin typeface="+mn-lt"/>
              </a:rPr>
              <a:t>aste</a:t>
            </a:r>
            <a:r>
              <a:rPr lang="en-GB" sz="1800" dirty="0" smtClean="0">
                <a:latin typeface="+mn-lt"/>
              </a:rPr>
              <a:t> e </a:t>
            </a:r>
            <a:r>
              <a:rPr lang="en-GB" sz="1800" dirty="0" err="1" smtClean="0">
                <a:latin typeface="+mn-lt"/>
              </a:rPr>
              <a:t>percorsi</a:t>
            </a:r>
            <a:r>
              <a:rPr lang="en-GB" sz="1800" dirty="0" smtClean="0">
                <a:latin typeface="+mn-lt"/>
              </a:rPr>
              <a:t>. Ci </a:t>
            </a:r>
            <a:r>
              <a:rPr lang="en-GB" sz="1800" dirty="0" err="1" smtClean="0">
                <a:latin typeface="+mn-lt"/>
              </a:rPr>
              <a:t>sono</a:t>
            </a:r>
            <a:r>
              <a:rPr lang="en-GB" sz="1800" dirty="0" smtClean="0">
                <a:latin typeface="+mn-lt"/>
              </a:rPr>
              <a:t> servo con </a:t>
            </a:r>
            <a:r>
              <a:rPr lang="en-GB" sz="1800" dirty="0" err="1" smtClean="0">
                <a:latin typeface="+mn-lt"/>
              </a:rPr>
              <a:t>alberi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che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possono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ruotar</a:t>
            </a:r>
            <a:r>
              <a:rPr lang="en-GB" sz="1800" dirty="0" err="1" smtClean="0">
                <a:latin typeface="+mn-lt"/>
              </a:rPr>
              <a:t>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liberamente</a:t>
            </a:r>
            <a:r>
              <a:rPr lang="en-GB" sz="1800" dirty="0" smtClean="0">
                <a:latin typeface="+mn-lt"/>
              </a:rPr>
              <a:t> e </a:t>
            </a:r>
            <a:r>
              <a:rPr lang="en-GB" sz="1800" dirty="0" err="1" smtClean="0">
                <a:latin typeface="+mn-lt"/>
              </a:rPr>
              <a:t>altri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che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possono</a:t>
            </a:r>
            <a:r>
              <a:rPr lang="en-GB" sz="1800" dirty="0" smtClean="0">
                <a:latin typeface="+mn-lt"/>
              </a:rPr>
              <a:t> solo </a:t>
            </a:r>
            <a:r>
              <a:rPr lang="en-GB" sz="1800" dirty="0" err="1" smtClean="0">
                <a:latin typeface="+mn-lt"/>
              </a:rPr>
              <a:t>ruotare</a:t>
            </a:r>
            <a:r>
              <a:rPr lang="en-GB" sz="1800" dirty="0" smtClean="0">
                <a:latin typeface="+mn-lt"/>
              </a:rPr>
              <a:t> di un </a:t>
            </a:r>
            <a:r>
              <a:rPr lang="en-GB" sz="1800" dirty="0" err="1" smtClean="0">
                <a:latin typeface="+mn-lt"/>
              </a:rPr>
              <a:t>certo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numero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gradi</a:t>
            </a:r>
            <a:r>
              <a:rPr lang="en-GB" sz="1800" dirty="0" smtClean="0">
                <a:latin typeface="+mn-lt"/>
              </a:rPr>
              <a:t>. </a:t>
            </a:r>
            <a:r>
              <a:rPr lang="en-GB" sz="1800" dirty="0" err="1" smtClean="0">
                <a:latin typeface="+mn-lt"/>
              </a:rPr>
              <a:t>Quello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che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verrà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usato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nell’esercizio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può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ruotare</a:t>
            </a:r>
            <a:r>
              <a:rPr lang="en-GB" sz="1800" dirty="0" smtClean="0">
                <a:latin typeface="+mn-lt"/>
              </a:rPr>
              <a:t> di 180°.</a:t>
            </a:r>
            <a:endParaRPr lang="el-GR" sz="1800" dirty="0">
              <a:latin typeface="+mn-lt"/>
            </a:endParaRPr>
          </a:p>
          <a:p>
            <a:endParaRPr lang="el-GR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3239" y="3769112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/>
          </a:p>
        </p:txBody>
      </p:sp>
      <p:pic>
        <p:nvPicPr>
          <p:cNvPr id="18" name="Imagen 4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9" y="818663"/>
            <a:ext cx="2111375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4655" y="6073954"/>
            <a:ext cx="89907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>
                <a:latin typeface="+mn-lt"/>
              </a:rPr>
              <a:t>Il </a:t>
            </a:r>
            <a:r>
              <a:rPr lang="en-GB" dirty="0" err="1" smtClean="0">
                <a:latin typeface="+mn-lt"/>
              </a:rPr>
              <a:t>servomotore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controllato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inviando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segnale</a:t>
            </a:r>
            <a:r>
              <a:rPr lang="en-GB" dirty="0" smtClean="0">
                <a:latin typeface="+mn-lt"/>
              </a:rPr>
              <a:t> PWM </a:t>
            </a:r>
            <a:r>
              <a:rPr lang="en-GB" dirty="0" err="1" smtClean="0">
                <a:latin typeface="+mn-lt"/>
              </a:rPr>
              <a:t>attraverso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cavo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segnale</a:t>
            </a:r>
            <a:r>
              <a:rPr lang="en-GB" dirty="0" smtClean="0">
                <a:latin typeface="+mn-lt"/>
              </a:rPr>
              <a:t>.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0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88" y="1584158"/>
            <a:ext cx="2784027" cy="304851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6" y="3652108"/>
            <a:ext cx="3318036" cy="23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89107" y="610048"/>
            <a:ext cx="8149415" cy="313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69875" marR="0" indent="-269875" algn="just" defTabSz="914400" eaLnBrk="0" latinLnBrk="0" hangingPunct="0">
              <a:lnSpc>
                <a:spcPct val="110000"/>
              </a:lnSpc>
              <a:spcBef>
                <a:spcPts val="480"/>
              </a:spcBef>
              <a:buClrTx/>
              <a:buSzTx/>
              <a:buFont typeface="Wingdings" pitchFamily="2" charset="2"/>
              <a:buChar char="§"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lvl="1">
              <a:defRPr sz="1700"/>
            </a:lvl2pPr>
          </a:lstStyle>
          <a:p>
            <a:r>
              <a:rPr lang="en-US" sz="1600" dirty="0" smtClean="0"/>
              <a:t>Arduino </a:t>
            </a:r>
            <a:r>
              <a:rPr lang="en-US" sz="1600" dirty="0" err="1" smtClean="0"/>
              <a:t>manca</a:t>
            </a:r>
            <a:r>
              <a:rPr lang="en-US" sz="1600" dirty="0" smtClean="0"/>
              <a:t> di un output </a:t>
            </a:r>
            <a:r>
              <a:rPr lang="en-US" sz="1600" dirty="0" err="1" smtClean="0"/>
              <a:t>analogico</a:t>
            </a:r>
            <a:r>
              <a:rPr lang="en-US" sz="1600" dirty="0" smtClean="0"/>
              <a:t> </a:t>
            </a:r>
            <a:r>
              <a:rPr lang="en-US" sz="1600" dirty="0" err="1" smtClean="0"/>
              <a:t>vero</a:t>
            </a:r>
            <a:endParaRPr lang="en-US" sz="1600" dirty="0"/>
          </a:p>
          <a:p>
            <a:r>
              <a:rPr lang="en-US" sz="1600" dirty="0" smtClean="0"/>
              <a:t>PWM </a:t>
            </a:r>
            <a:r>
              <a:rPr lang="en-US" sz="1600" dirty="0" smtClean="0"/>
              <a:t>è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tecnica</a:t>
            </a:r>
            <a:r>
              <a:rPr lang="en-US" sz="1600" b="1" i="1" dirty="0">
                <a:solidFill>
                  <a:srgbClr val="0070C0"/>
                </a:solidFill>
              </a:rPr>
              <a:t> di </a:t>
            </a:r>
            <a:r>
              <a:rPr lang="en-US" sz="1600" b="1" i="1" dirty="0" err="1">
                <a:solidFill>
                  <a:srgbClr val="0070C0"/>
                </a:solidFill>
              </a:rPr>
              <a:t>mudulazione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rapida</a:t>
            </a:r>
            <a:r>
              <a:rPr lang="en-US" sz="1600" b="1" i="1" dirty="0">
                <a:solidFill>
                  <a:srgbClr val="0070C0"/>
                </a:solidFill>
              </a:rPr>
              <a:t> per </a:t>
            </a:r>
            <a:r>
              <a:rPr lang="en-US" sz="1600" b="1" i="1" dirty="0" err="1">
                <a:solidFill>
                  <a:srgbClr val="0070C0"/>
                </a:solidFill>
              </a:rPr>
              <a:t>accendere</a:t>
            </a:r>
            <a:r>
              <a:rPr lang="en-US" sz="1600" b="1" i="1" dirty="0">
                <a:solidFill>
                  <a:srgbClr val="0070C0"/>
                </a:solidFill>
              </a:rPr>
              <a:t> e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spegnere</a:t>
            </a:r>
            <a:endParaRPr lang="el-GR" sz="1600" b="1" i="1" dirty="0" smtClean="0">
              <a:solidFill>
                <a:srgbClr val="0070C0"/>
              </a:solidFill>
            </a:endParaRPr>
          </a:p>
          <a:p>
            <a:r>
              <a:rPr lang="en-US" sz="1600" dirty="0" err="1" smtClean="0"/>
              <a:t>Usa</a:t>
            </a:r>
            <a:r>
              <a:rPr lang="en-US" sz="1600" dirty="0" smtClean="0"/>
              <a:t> la </a:t>
            </a:r>
            <a:r>
              <a:rPr lang="en-US" sz="1600" dirty="0" err="1" smtClean="0"/>
              <a:t>modulazione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 smtClean="0"/>
              <a:t> </a:t>
            </a:r>
            <a:r>
              <a:rPr lang="en-US" sz="1600" dirty="0" err="1" smtClean="0"/>
              <a:t>larghezza</a:t>
            </a:r>
            <a:r>
              <a:rPr lang="en-US" sz="1600" dirty="0" smtClean="0"/>
              <a:t> di </a:t>
            </a:r>
            <a:r>
              <a:rPr lang="en-US" sz="1600" dirty="0" err="1" smtClean="0"/>
              <a:t>impulso</a:t>
            </a:r>
            <a:r>
              <a:rPr lang="en-US" sz="1600" dirty="0" smtClean="0"/>
              <a:t> (PWM) per </a:t>
            </a:r>
            <a:r>
              <a:rPr lang="en-US" sz="1600" dirty="0" err="1" smtClean="0"/>
              <a:t>simulare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variabile</a:t>
            </a:r>
            <a:r>
              <a:rPr lang="en-US" sz="1600" dirty="0" smtClean="0"/>
              <a:t> </a:t>
            </a:r>
            <a:r>
              <a:rPr lang="en-US" sz="1600" dirty="0" err="1" smtClean="0"/>
              <a:t>tensione</a:t>
            </a:r>
            <a:r>
              <a:rPr lang="en-US" sz="1600" dirty="0" smtClean="0"/>
              <a:t> di support DC</a:t>
            </a:r>
            <a:endParaRPr lang="en-US" sz="1600" dirty="0" smtClean="0"/>
          </a:p>
          <a:p>
            <a:r>
              <a:rPr lang="en-US" sz="1600" dirty="0" smtClean="0"/>
              <a:t>Arduino</a:t>
            </a:r>
            <a:r>
              <a:rPr lang="el-GR" sz="1600" dirty="0" smtClean="0"/>
              <a:t> </a:t>
            </a:r>
            <a:r>
              <a:rPr lang="en-US" sz="1600" dirty="0"/>
              <a:t>U</a:t>
            </a:r>
            <a:r>
              <a:rPr lang="en-US" sz="1600" dirty="0" smtClean="0"/>
              <a:t>no </a:t>
            </a:r>
            <a:r>
              <a:rPr lang="en-US" sz="1600" dirty="0" smtClean="0"/>
              <a:t>ha </a:t>
            </a:r>
            <a:r>
              <a:rPr lang="en-US" sz="1600" dirty="0" smtClean="0"/>
              <a:t>6 PWM </a:t>
            </a:r>
            <a:r>
              <a:rPr lang="en-US" sz="1600" dirty="0" smtClean="0"/>
              <a:t>pin:  </a:t>
            </a:r>
            <a:r>
              <a:rPr lang="en-US" sz="1600" dirty="0" smtClean="0"/>
              <a:t>3</a:t>
            </a:r>
            <a:r>
              <a:rPr lang="en-US" sz="1600" dirty="0"/>
              <a:t>, 5, 6, 9, 10, </a:t>
            </a:r>
            <a:r>
              <a:rPr lang="en-US" sz="1600" dirty="0" smtClean="0"/>
              <a:t>11</a:t>
            </a:r>
          </a:p>
          <a:p>
            <a:r>
              <a:rPr lang="en-US" sz="1600" dirty="0" err="1" smtClean="0"/>
              <a:t>Comando</a:t>
            </a:r>
            <a:r>
              <a:rPr lang="en-US" sz="1600" dirty="0" smtClean="0">
                <a:solidFill>
                  <a:srgbClr val="00B0F0"/>
                </a:solidFill>
              </a:rPr>
              <a:t>:   </a:t>
            </a:r>
            <a:r>
              <a:rPr lang="en-US" sz="1600" b="1" dirty="0" err="1"/>
              <a:t>analogWrite</a:t>
            </a:r>
            <a:r>
              <a:rPr lang="en-US" sz="1600" b="1" dirty="0"/>
              <a:t>(pin</a:t>
            </a:r>
            <a:r>
              <a:rPr lang="en-US" sz="1600" b="1" dirty="0" smtClean="0"/>
              <a:t>, value</a:t>
            </a:r>
            <a:r>
              <a:rPr lang="en-US" sz="1600" b="1" dirty="0"/>
              <a:t>)</a:t>
            </a:r>
          </a:p>
          <a:p>
            <a:r>
              <a:rPr lang="en-US" sz="1600" dirty="0"/>
              <a:t>value </a:t>
            </a:r>
            <a:r>
              <a:rPr lang="en-US" sz="1600" dirty="0" smtClean="0"/>
              <a:t>è un </a:t>
            </a:r>
            <a:r>
              <a:rPr lang="en-US" sz="1600" dirty="0" err="1" smtClean="0"/>
              <a:t>ciclo</a:t>
            </a:r>
            <a:r>
              <a:rPr lang="en-US" sz="1600" dirty="0" smtClean="0"/>
              <a:t> di </a:t>
            </a:r>
            <a:r>
              <a:rPr lang="en-US" sz="1600" dirty="0" err="1" smtClean="0"/>
              <a:t>lavoro</a:t>
            </a:r>
            <a:r>
              <a:rPr lang="en-US" sz="1600" dirty="0" smtClean="0"/>
              <a:t>: </a:t>
            </a:r>
            <a:r>
              <a:rPr lang="en-US" sz="1600" dirty="0" err="1" smtClean="0"/>
              <a:t>tra</a:t>
            </a:r>
            <a:r>
              <a:rPr lang="en-US" sz="1600" dirty="0" smtClean="0"/>
              <a:t> 0 e </a:t>
            </a:r>
            <a:r>
              <a:rPr lang="en-US" sz="1600" dirty="0"/>
              <a:t>255</a:t>
            </a:r>
          </a:p>
          <a:p>
            <a:r>
              <a:rPr lang="en-US" sz="1600" dirty="0" err="1" smtClean="0"/>
              <a:t>Esempi</a:t>
            </a:r>
            <a:r>
              <a:rPr lang="en-US" sz="1600" dirty="0" smtClean="0"/>
              <a:t>:   </a:t>
            </a:r>
            <a:endParaRPr lang="en-US" sz="1600" dirty="0"/>
          </a:p>
          <a:p>
            <a:pPr lvl="1"/>
            <a:r>
              <a:rPr lang="en-US" sz="1800" dirty="0"/>
              <a:t>  </a:t>
            </a:r>
            <a:r>
              <a:rPr lang="en-US" sz="1400" dirty="0" err="1">
                <a:latin typeface="Book Antiqua" charset="0"/>
                <a:ea typeface="Book Antiqua" charset="0"/>
                <a:cs typeface="Book Antiqua" charset="0"/>
              </a:rPr>
              <a:t>analogWrite</a:t>
            </a:r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(9, 256*1/2) 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per un </a:t>
            </a:r>
            <a:r>
              <a:rPr lang="en-US" sz="1400" dirty="0" err="1" smtClean="0">
                <a:latin typeface="Book Antiqua" charset="0"/>
                <a:ea typeface="Book Antiqua" charset="0"/>
                <a:cs typeface="Book Antiqua" charset="0"/>
              </a:rPr>
              <a:t>ciclo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 di </a:t>
            </a:r>
            <a:r>
              <a:rPr lang="en-US" sz="1400" dirty="0" err="1" smtClean="0">
                <a:latin typeface="Book Antiqua" charset="0"/>
                <a:ea typeface="Book Antiqua" charset="0"/>
                <a:cs typeface="Book Antiqua" charset="0"/>
              </a:rPr>
              <a:t>lavoro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 al 50%</a:t>
            </a:r>
            <a:endParaRPr lang="en-US" sz="1400" dirty="0">
              <a:latin typeface="Book Antiqua" charset="0"/>
              <a:ea typeface="Book Antiqua" charset="0"/>
              <a:cs typeface="Book Antiqua" charset="0"/>
            </a:endParaRPr>
          </a:p>
          <a:p>
            <a:pPr lvl="1"/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   </a:t>
            </a:r>
            <a:r>
              <a:rPr lang="en-US" sz="1400" dirty="0" err="1">
                <a:latin typeface="Book Antiqua" charset="0"/>
                <a:ea typeface="Book Antiqua" charset="0"/>
                <a:cs typeface="Book Antiqua" charset="0"/>
              </a:rPr>
              <a:t>analogWrite</a:t>
            </a:r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(11, 256*1/4) 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per un </a:t>
            </a:r>
            <a:r>
              <a:rPr lang="en-US" sz="1400" dirty="0" err="1" smtClean="0">
                <a:latin typeface="Book Antiqua" charset="0"/>
                <a:ea typeface="Book Antiqua" charset="0"/>
                <a:cs typeface="Book Antiqua" charset="0"/>
              </a:rPr>
              <a:t>ciclo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 di </a:t>
            </a:r>
            <a:r>
              <a:rPr lang="en-US" sz="1400" dirty="0" err="1" smtClean="0">
                <a:latin typeface="Book Antiqua" charset="0"/>
                <a:ea typeface="Book Antiqua" charset="0"/>
                <a:cs typeface="Book Antiqua" charset="0"/>
              </a:rPr>
              <a:t>lavoro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 al 25%</a:t>
            </a:r>
            <a:endParaRPr lang="en-US" sz="14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64" y="4653579"/>
            <a:ext cx="2202488" cy="18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2294918" y="4928260"/>
            <a:ext cx="45717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828816" y="4853722"/>
            <a:ext cx="4114799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PWM, </a:t>
            </a:r>
            <a:r>
              <a:rPr lang="en-US" sz="1200" dirty="0" smtClean="0">
                <a:latin typeface="+mn-lt"/>
              </a:rPr>
              <a:t>o </a:t>
            </a:r>
            <a:r>
              <a:rPr lang="en-US" sz="1200" dirty="0" err="1" smtClean="0">
                <a:latin typeface="+mn-lt"/>
              </a:rPr>
              <a:t>modulazione</a:t>
            </a:r>
            <a:r>
              <a:rPr lang="en-US" sz="1200" dirty="0" smtClean="0">
                <a:latin typeface="+mn-lt"/>
              </a:rPr>
              <a:t> a </a:t>
            </a:r>
            <a:r>
              <a:rPr lang="en-US" sz="1200" dirty="0" err="1" smtClean="0">
                <a:latin typeface="+mn-lt"/>
              </a:rPr>
              <a:t>larghezza</a:t>
            </a:r>
            <a:r>
              <a:rPr lang="en-US" sz="1200" dirty="0" smtClean="0">
                <a:latin typeface="+mn-lt"/>
              </a:rPr>
              <a:t> di </a:t>
            </a:r>
            <a:r>
              <a:rPr lang="en-US" sz="1200" dirty="0" err="1" smtClean="0">
                <a:latin typeface="+mn-lt"/>
              </a:rPr>
              <a:t>impulso</a:t>
            </a:r>
            <a:r>
              <a:rPr lang="en-US" sz="1200" dirty="0" smtClean="0">
                <a:latin typeface="+mn-lt"/>
              </a:rPr>
              <a:t> è </a:t>
            </a:r>
            <a:r>
              <a:rPr lang="en-US" sz="1200" dirty="0" err="1" smtClean="0">
                <a:latin typeface="+mn-lt"/>
              </a:rPr>
              <a:t>una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tecnica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che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permette</a:t>
            </a:r>
            <a:r>
              <a:rPr lang="en-US" sz="1200" dirty="0" smtClean="0">
                <a:latin typeface="+mn-lt"/>
              </a:rPr>
              <a:t> di </a:t>
            </a:r>
            <a:r>
              <a:rPr lang="en-US" sz="1200" dirty="0" err="1" smtClean="0">
                <a:latin typeface="+mn-lt"/>
              </a:rPr>
              <a:t>aggiustare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il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valore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medio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della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tensione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che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che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va</a:t>
            </a:r>
            <a:r>
              <a:rPr lang="en-US" sz="1200" dirty="0" smtClean="0">
                <a:latin typeface="+mn-lt"/>
              </a:rPr>
              <a:t> al device </a:t>
            </a:r>
            <a:r>
              <a:rPr lang="en-US" sz="1200" dirty="0" err="1" smtClean="0">
                <a:latin typeface="+mn-lt"/>
              </a:rPr>
              <a:t>elettronico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dando</a:t>
            </a:r>
            <a:r>
              <a:rPr lang="en-US" sz="1200" dirty="0" smtClean="0">
                <a:latin typeface="+mn-lt"/>
              </a:rPr>
              <a:t> e </a:t>
            </a:r>
            <a:r>
              <a:rPr lang="en-US" sz="1200" dirty="0" err="1" smtClean="0">
                <a:latin typeface="+mn-lt"/>
              </a:rPr>
              <a:t>togliendo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energia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rapidamente</a:t>
            </a:r>
            <a:r>
              <a:rPr lang="en-US" sz="1200" dirty="0" smtClean="0">
                <a:latin typeface="+mn-lt"/>
              </a:rPr>
              <a:t>. Il </a:t>
            </a:r>
            <a:r>
              <a:rPr lang="en-US" sz="1200" dirty="0" err="1" smtClean="0">
                <a:latin typeface="+mn-lt"/>
              </a:rPr>
              <a:t>voltaggio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medio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dipende</a:t>
            </a:r>
            <a:r>
              <a:rPr lang="en-US" sz="1200" dirty="0" smtClean="0">
                <a:latin typeface="+mn-lt"/>
              </a:rPr>
              <a:t> dal </a:t>
            </a:r>
            <a:r>
              <a:rPr lang="en-US" sz="1200" dirty="0" err="1" smtClean="0">
                <a:latin typeface="+mn-lt"/>
              </a:rPr>
              <a:t>ciclo</a:t>
            </a:r>
            <a:r>
              <a:rPr lang="en-US" sz="1200" dirty="0" smtClean="0">
                <a:latin typeface="+mn-lt"/>
              </a:rPr>
              <a:t> di </a:t>
            </a:r>
            <a:r>
              <a:rPr lang="en-US" sz="1200" dirty="0" err="1" smtClean="0">
                <a:latin typeface="+mn-lt"/>
              </a:rPr>
              <a:t>lavoro</a:t>
            </a:r>
            <a:r>
              <a:rPr lang="en-US" sz="1200" dirty="0" smtClean="0">
                <a:latin typeface="+mn-lt"/>
              </a:rPr>
              <a:t>, o dal tempo in cui </a:t>
            </a:r>
            <a:r>
              <a:rPr lang="en-US" sz="1200" dirty="0" err="1" smtClean="0">
                <a:latin typeface="+mn-lt"/>
              </a:rPr>
              <a:t>il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segnale</a:t>
            </a:r>
            <a:r>
              <a:rPr lang="en-US" sz="1200" dirty="0" smtClean="0">
                <a:latin typeface="+mn-lt"/>
              </a:rPr>
              <a:t> è ON </a:t>
            </a:r>
            <a:r>
              <a:rPr lang="en-US" sz="1200" dirty="0" err="1" smtClean="0">
                <a:latin typeface="+mn-lt"/>
              </a:rPr>
              <a:t>rispetto</a:t>
            </a:r>
            <a:r>
              <a:rPr lang="en-US" sz="1200" dirty="0" smtClean="0">
                <a:latin typeface="+mn-lt"/>
              </a:rPr>
              <a:t> a </a:t>
            </a:r>
            <a:r>
              <a:rPr lang="en-US" sz="1200" dirty="0" err="1" smtClean="0">
                <a:latin typeface="+mn-lt"/>
              </a:rPr>
              <a:t>quando</a:t>
            </a:r>
            <a:r>
              <a:rPr lang="en-US" sz="1200" dirty="0" smtClean="0">
                <a:latin typeface="+mn-lt"/>
              </a:rPr>
              <a:t> è OFF in un </a:t>
            </a:r>
            <a:r>
              <a:rPr lang="en-US" sz="1200" dirty="0" err="1" smtClean="0">
                <a:latin typeface="+mn-lt"/>
              </a:rPr>
              <a:t>singolo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periodo</a:t>
            </a:r>
            <a:r>
              <a:rPr lang="en-US" sz="1200" dirty="0" smtClean="0">
                <a:latin typeface="+mn-lt"/>
              </a:rPr>
              <a:t> di tempo.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1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Il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segnale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PWM (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Modulazione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larghezza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di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impulso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400" dirty="0" smtClean="0"/>
              <a:t>  </a:t>
            </a:r>
            <a:endParaRPr lang="el-GR" sz="2400" dirty="0"/>
          </a:p>
        </p:txBody>
      </p:sp>
      <p:pic>
        <p:nvPicPr>
          <p:cNvPr id="14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294918" y="4928260"/>
            <a:ext cx="45717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1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Controllare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il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servomotore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RC con un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segnale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PWM (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Modulazione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larghezza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di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impulso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400" dirty="0" smtClean="0"/>
              <a:t>  </a:t>
            </a:r>
            <a:endParaRPr lang="el-GR" sz="2400" dirty="0"/>
          </a:p>
        </p:txBody>
      </p:sp>
      <p:pic>
        <p:nvPicPr>
          <p:cNvPr id="14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419" y="741869"/>
            <a:ext cx="820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 smtClean="0">
                <a:latin typeface="+mn-lt"/>
              </a:rPr>
              <a:t>Il </a:t>
            </a:r>
            <a:r>
              <a:rPr lang="en-GB" sz="1800" dirty="0" err="1" smtClean="0">
                <a:latin typeface="+mn-lt"/>
              </a:rPr>
              <a:t>servomotore</a:t>
            </a:r>
            <a:r>
              <a:rPr lang="en-GB" sz="1800" dirty="0" smtClean="0">
                <a:latin typeface="+mn-lt"/>
              </a:rPr>
              <a:t> è </a:t>
            </a:r>
            <a:r>
              <a:rPr lang="en-GB" sz="1800" dirty="0" err="1" smtClean="0">
                <a:latin typeface="+mn-lt"/>
              </a:rPr>
              <a:t>controllato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inviando</a:t>
            </a:r>
            <a:r>
              <a:rPr lang="en-GB" sz="1800" dirty="0" smtClean="0">
                <a:latin typeface="+mn-lt"/>
              </a:rPr>
              <a:t> un </a:t>
            </a:r>
            <a:r>
              <a:rPr lang="en-GB" sz="1800" dirty="0" err="1" smtClean="0">
                <a:latin typeface="+mn-lt"/>
              </a:rPr>
              <a:t>segnale</a:t>
            </a:r>
            <a:r>
              <a:rPr lang="en-GB" sz="1800" dirty="0" smtClean="0">
                <a:latin typeface="+mn-lt"/>
              </a:rPr>
              <a:t> PWM </a:t>
            </a:r>
            <a:r>
              <a:rPr lang="en-GB" sz="1800" dirty="0" err="1" smtClean="0">
                <a:latin typeface="+mn-lt"/>
              </a:rPr>
              <a:t>attraverso</a:t>
            </a:r>
            <a:r>
              <a:rPr lang="en-GB" sz="1800" dirty="0" smtClean="0">
                <a:latin typeface="+mn-lt"/>
              </a:rPr>
              <a:t> un </a:t>
            </a:r>
            <a:r>
              <a:rPr lang="en-GB" sz="1800" dirty="0" err="1" smtClean="0">
                <a:latin typeface="+mn-lt"/>
              </a:rPr>
              <a:t>appropriato</a:t>
            </a:r>
            <a:r>
              <a:rPr lang="en-GB" sz="1800" dirty="0" smtClean="0">
                <a:latin typeface="+mn-lt"/>
              </a:rPr>
              <a:t> pin di Arduino. Il </a:t>
            </a:r>
            <a:r>
              <a:rPr lang="en-GB" sz="1800" dirty="0" err="1" smtClean="0">
                <a:latin typeface="+mn-lt"/>
              </a:rPr>
              <a:t>ciclo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lavoro</a:t>
            </a:r>
            <a:r>
              <a:rPr lang="en-GB" sz="1800" dirty="0" smtClean="0">
                <a:latin typeface="+mn-lt"/>
              </a:rPr>
              <a:t> del </a:t>
            </a:r>
            <a:r>
              <a:rPr lang="en-GB" sz="1800" dirty="0" err="1" smtClean="0">
                <a:latin typeface="+mn-lt"/>
              </a:rPr>
              <a:t>segnale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determina</a:t>
            </a:r>
            <a:r>
              <a:rPr lang="en-GB" sz="1800" dirty="0" smtClean="0">
                <a:latin typeface="+mn-lt"/>
              </a:rPr>
              <a:t> la </a:t>
            </a:r>
            <a:r>
              <a:rPr lang="en-GB" sz="1800" dirty="0" err="1" smtClean="0">
                <a:latin typeface="+mn-lt"/>
              </a:rPr>
              <a:t>posizione</a:t>
            </a:r>
            <a:r>
              <a:rPr lang="en-GB" sz="1800" dirty="0" smtClean="0">
                <a:latin typeface="+mn-lt"/>
              </a:rPr>
              <a:t> del </a:t>
            </a:r>
            <a:r>
              <a:rPr lang="en-GB" sz="1800" dirty="0" err="1" smtClean="0">
                <a:latin typeface="+mn-lt"/>
              </a:rPr>
              <a:t>movimento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dell’albero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oppure</a:t>
            </a:r>
            <a:r>
              <a:rPr lang="en-GB" sz="1800" dirty="0" smtClean="0">
                <a:latin typeface="+mn-lt"/>
              </a:rPr>
              <a:t> la </a:t>
            </a:r>
            <a:r>
              <a:rPr lang="en-GB" sz="1800" dirty="0" err="1" smtClean="0">
                <a:latin typeface="+mn-lt"/>
              </a:rPr>
              <a:t>sua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rotazione</a:t>
            </a:r>
            <a:r>
              <a:rPr lang="en-GB" sz="1800" dirty="0" smtClean="0">
                <a:latin typeface="+mn-lt"/>
              </a:rPr>
              <a:t>. E’ </a:t>
            </a:r>
            <a:r>
              <a:rPr lang="en-GB" sz="1800" dirty="0" err="1" smtClean="0">
                <a:latin typeface="+mn-lt"/>
              </a:rPr>
              <a:t>essenziale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seguire</a:t>
            </a:r>
            <a:r>
              <a:rPr lang="en-GB" sz="1800" dirty="0" smtClean="0">
                <a:latin typeface="+mn-lt"/>
              </a:rPr>
              <a:t> le </a:t>
            </a:r>
            <a:r>
              <a:rPr lang="en-GB" sz="1800" dirty="0" err="1" smtClean="0">
                <a:latin typeface="+mn-lt"/>
              </a:rPr>
              <a:t>linee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guida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fornite</a:t>
            </a:r>
            <a:r>
              <a:rPr lang="en-GB" sz="1800" dirty="0" smtClean="0">
                <a:latin typeface="+mn-lt"/>
              </a:rPr>
              <a:t> da </a:t>
            </a:r>
            <a:r>
              <a:rPr lang="en-GB" sz="1800" dirty="0" err="1" smtClean="0">
                <a:latin typeface="+mn-lt"/>
              </a:rPr>
              <a:t>ciascun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produttore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modelli</a:t>
            </a:r>
            <a:r>
              <a:rPr lang="en-GB" sz="1800" dirty="0" smtClean="0">
                <a:latin typeface="+mn-lt"/>
              </a:rPr>
              <a:t> ma </a:t>
            </a:r>
            <a:r>
              <a:rPr lang="en-GB" sz="1800" dirty="0" err="1" smtClean="0">
                <a:latin typeface="+mn-lt"/>
              </a:rPr>
              <a:t>ecco</a:t>
            </a:r>
            <a:r>
              <a:rPr lang="en-GB" sz="1800" dirty="0" smtClean="0">
                <a:latin typeface="+mn-lt"/>
              </a:rPr>
              <a:t> un </a:t>
            </a:r>
            <a:r>
              <a:rPr lang="en-GB" sz="1800" dirty="0" err="1" smtClean="0">
                <a:latin typeface="+mn-lt"/>
              </a:rPr>
              <a:t>esempio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che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può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essere</a:t>
            </a:r>
            <a:r>
              <a:rPr lang="en-GB" sz="1800" dirty="0" smtClean="0">
                <a:latin typeface="+mn-lt"/>
              </a:rPr>
              <a:t> utile.</a:t>
            </a:r>
            <a:endParaRPr lang="el-GR" sz="1800" dirty="0">
              <a:latin typeface="+mn-lt"/>
            </a:endParaRPr>
          </a:p>
        </p:txBody>
      </p:sp>
      <p:pic>
        <p:nvPicPr>
          <p:cNvPr id="18" name="Imagen 4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7" y="1942198"/>
            <a:ext cx="4027823" cy="436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512" y="3196826"/>
            <a:ext cx="3211935" cy="17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64580"/>
              </p:ext>
            </p:extLst>
          </p:nvPr>
        </p:nvGraphicFramePr>
        <p:xfrm>
          <a:off x="-16" y="2547033"/>
          <a:ext cx="9107700" cy="34391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910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15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Funzioni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che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sono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utilizzate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dalla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libreria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“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SERVO”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per Arduino </a:t>
                      </a:r>
                      <a:r>
                        <a:rPr lang="en-US" sz="1800" b="0" i="1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b="0" i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kumimoji="0" lang="en-US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servo.h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1800" b="0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servo</a:t>
                      </a:r>
                      <a:r>
                        <a:rPr lang="el-GR" sz="1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0" i="1" dirty="0" smtClean="0">
                          <a:solidFill>
                            <a:srgbClr val="92D050"/>
                          </a:solidFill>
                        </a:rPr>
                        <a:t>                                   </a:t>
                      </a:r>
                      <a:r>
                        <a:rPr lang="en-US" sz="1400" b="0" i="1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Assegna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nome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tuo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servomotore</a:t>
                      </a:r>
                      <a:endParaRPr lang="en-US" sz="1400" b="0" i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.attach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/>
                        <a:t>(</a:t>
                      </a:r>
                      <a:r>
                        <a:rPr lang="en-US" sz="1400" b="0" i="1" dirty="0" smtClean="0">
                          <a:solidFill>
                            <a:srgbClr val="FF0000"/>
                          </a:solidFill>
                        </a:rPr>
                        <a:t>pin, min,</a:t>
                      </a:r>
                      <a:r>
                        <a:rPr lang="en-US" sz="1400" b="0" i="1" baseline="0" dirty="0" smtClean="0">
                          <a:solidFill>
                            <a:srgbClr val="FF0000"/>
                          </a:solidFill>
                        </a:rPr>
                        <a:t> max)</a:t>
                      </a:r>
                      <a:r>
                        <a:rPr lang="en-US" sz="1400" b="1" i="1" baseline="0" dirty="0" smtClean="0">
                          <a:solidFill>
                            <a:srgbClr val="92D050"/>
                          </a:solidFill>
                        </a:rPr>
                        <a:t>    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Assegna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pin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stai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connettendo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al servo con un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ciclo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lavoro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minimo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massimo</a:t>
                      </a:r>
                      <a:endParaRPr lang="en-US" sz="1400" b="1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.writeMicroseconds(</a:t>
                      </a:r>
                      <a:r>
                        <a:rPr lang="en-US" sz="1400" b="0" i="1" dirty="0" err="1" smtClean="0">
                          <a:solidFill>
                            <a:srgbClr val="FF0000"/>
                          </a:solidFill>
                        </a:rPr>
                        <a:t>uS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)</a:t>
                      </a:r>
                      <a:r>
                        <a:rPr lang="en-US" sz="1400" b="1" baseline="0" dirty="0" smtClean="0">
                          <a:solidFill>
                            <a:srgbClr val="181DC0"/>
                          </a:solidFill>
                        </a:rPr>
                        <a:t>  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enera un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segnale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PWM con un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ciclo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lavoro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microsecondi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setta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l’angolo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dell’albero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servomotore</a:t>
                      </a:r>
                      <a:endParaRPr lang="en-US" sz="1400" b="0" i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.write(</a:t>
                      </a:r>
                      <a:r>
                        <a:rPr lang="en-US" sz="1400" b="0" i="1" dirty="0" smtClean="0">
                          <a:solidFill>
                            <a:srgbClr val="FF0000"/>
                          </a:solidFill>
                        </a:rPr>
                        <a:t>value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)</a:t>
                      </a:r>
                      <a:r>
                        <a:rPr lang="en-US" sz="1400" b="1" baseline="0" dirty="0" smtClean="0">
                          <a:solidFill>
                            <a:srgbClr val="181DC0"/>
                          </a:solidFill>
                        </a:rPr>
                        <a:t>   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Muove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servo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nell’angolo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valore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0º e 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180º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.read()</a:t>
                      </a:r>
                      <a:r>
                        <a:rPr lang="en-US" sz="1400" b="1" baseline="0" dirty="0" smtClean="0">
                          <a:solidFill>
                            <a:srgbClr val="181DC0"/>
                          </a:solidFill>
                        </a:rPr>
                        <a:t>         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Questa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funzione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legge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l’angolo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corrente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dell’albero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del servo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è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valore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appena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passato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l’ultima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funzione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write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.attached()</a:t>
                      </a:r>
                      <a:r>
                        <a:rPr lang="en-US" sz="1400" b="1" baseline="0" dirty="0" smtClean="0">
                          <a:solidFill>
                            <a:srgbClr val="181DC0"/>
                          </a:solidFill>
                        </a:rPr>
                        <a:t>  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Questa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funzione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verifica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se la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variabile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Servo è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attaccata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al pin.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Restituisce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vero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” o “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falso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  <a:endParaRPr lang="en-US" sz="1400" b="0" i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.detach()</a:t>
                      </a:r>
                      <a:r>
                        <a:rPr lang="en-US" sz="1400" b="1" baseline="0" dirty="0" smtClean="0">
                          <a:solidFill>
                            <a:srgbClr val="181DC0"/>
                          </a:solidFill>
                        </a:rPr>
                        <a:t>  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Questa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funzione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scollega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variabile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servo dal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suo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pin.</a:t>
                      </a:r>
                      <a:endParaRPr lang="en-US" sz="1400" b="0" i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9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Controllare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il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servomotore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RC con la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libreria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“SERVO”</a:t>
            </a:r>
            <a:endParaRPr lang="el-GR" sz="24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57" y="759972"/>
            <a:ext cx="848607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libreria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chiamata</a:t>
            </a:r>
            <a:r>
              <a:rPr lang="en-GB" dirty="0" smtClean="0">
                <a:latin typeface="+mn-lt"/>
              </a:rPr>
              <a:t> “Servo</a:t>
            </a:r>
            <a:r>
              <a:rPr lang="en-GB" dirty="0">
                <a:latin typeface="+mn-lt"/>
              </a:rPr>
              <a:t>”. </a:t>
            </a:r>
            <a:r>
              <a:rPr lang="en-GB" dirty="0" smtClean="0">
                <a:latin typeface="+mn-lt"/>
              </a:rPr>
              <a:t>È un file </a:t>
            </a:r>
            <a:r>
              <a:rPr lang="en-GB" dirty="0" err="1" smtClean="0">
                <a:latin typeface="+mn-lt"/>
              </a:rPr>
              <a:t>chiamato</a:t>
            </a:r>
            <a:r>
              <a:rPr lang="en-GB" dirty="0" smtClean="0">
                <a:latin typeface="+mn-lt"/>
              </a:rPr>
              <a:t> “</a:t>
            </a:r>
            <a:r>
              <a:rPr lang="en-GB" dirty="0" err="1">
                <a:latin typeface="+mn-lt"/>
              </a:rPr>
              <a:t>Servo.h</a:t>
            </a:r>
            <a:r>
              <a:rPr lang="en-GB" dirty="0">
                <a:latin typeface="+mn-lt"/>
              </a:rPr>
              <a:t>” </a:t>
            </a:r>
            <a:r>
              <a:rPr lang="en-GB" dirty="0" err="1" smtClean="0">
                <a:latin typeface="+mn-lt"/>
              </a:rPr>
              <a:t>fornito</a:t>
            </a:r>
            <a:r>
              <a:rPr lang="en-GB" dirty="0" smtClean="0">
                <a:latin typeface="+mn-lt"/>
              </a:rPr>
              <a:t> da Arduino</a:t>
            </a:r>
            <a:r>
              <a:rPr lang="en-GB" dirty="0">
                <a:latin typeface="+mn-lt"/>
              </a:rPr>
              <a:t>;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installa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automaticamente</a:t>
            </a:r>
            <a:r>
              <a:rPr lang="en-GB" dirty="0" smtClean="0">
                <a:latin typeface="+mn-lt"/>
              </a:rPr>
              <a:t> con </a:t>
            </a:r>
            <a:r>
              <a:rPr lang="en-GB" dirty="0" err="1" smtClean="0">
                <a:latin typeface="+mn-lt"/>
              </a:rPr>
              <a:t>l’IDE</a:t>
            </a:r>
            <a:r>
              <a:rPr lang="en-GB" dirty="0" smtClean="0">
                <a:latin typeface="+mn-lt"/>
              </a:rPr>
              <a:t> o Development </a:t>
            </a:r>
            <a:r>
              <a:rPr lang="en-GB" dirty="0">
                <a:latin typeface="+mn-lt"/>
              </a:rPr>
              <a:t>Environment. </a:t>
            </a:r>
            <a:r>
              <a:rPr lang="en-GB" dirty="0" smtClean="0">
                <a:latin typeface="+mn-lt"/>
              </a:rPr>
              <a:t>In </a:t>
            </a:r>
            <a:r>
              <a:rPr lang="en-GB" dirty="0" err="1" smtClean="0">
                <a:latin typeface="+mn-lt"/>
              </a:rPr>
              <a:t>altre</a:t>
            </a:r>
            <a:r>
              <a:rPr lang="en-GB" dirty="0" smtClean="0">
                <a:latin typeface="+mn-lt"/>
              </a:rPr>
              <a:t> parole, è </a:t>
            </a:r>
            <a:r>
              <a:rPr lang="en-GB" dirty="0" err="1" smtClean="0">
                <a:latin typeface="+mn-lt"/>
              </a:rPr>
              <a:t>già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tuo</a:t>
            </a:r>
            <a:r>
              <a:rPr lang="en-GB" dirty="0" smtClean="0">
                <a:latin typeface="+mn-lt"/>
              </a:rPr>
              <a:t> computer.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 smtClean="0">
                <a:latin typeface="+mn-lt"/>
              </a:rPr>
              <a:t>Se </a:t>
            </a:r>
            <a:r>
              <a:rPr lang="en-GB" dirty="0" err="1" smtClean="0">
                <a:latin typeface="+mn-lt"/>
              </a:rPr>
              <a:t>includi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file </a:t>
            </a:r>
            <a:r>
              <a:rPr lang="en-GB" dirty="0" err="1" smtClean="0">
                <a:latin typeface="+mn-lt"/>
              </a:rPr>
              <a:t>nei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tuoi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programmi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arricchisci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linguaggio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programmazione</a:t>
            </a:r>
            <a:r>
              <a:rPr lang="en-GB" dirty="0" smtClean="0">
                <a:latin typeface="+mn-lt"/>
              </a:rPr>
              <a:t> di Arduino </a:t>
            </a:r>
            <a:r>
              <a:rPr lang="en-GB" dirty="0" err="1" smtClean="0">
                <a:latin typeface="+mn-lt"/>
              </a:rPr>
              <a:t>integrando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nuove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funzioni</a:t>
            </a:r>
            <a:r>
              <a:rPr lang="en-GB" dirty="0" smtClean="0">
                <a:latin typeface="+mn-lt"/>
              </a:rPr>
              <a:t> in </a:t>
            </a:r>
            <a:r>
              <a:rPr lang="en-GB" dirty="0" err="1" smtClean="0">
                <a:latin typeface="+mn-lt"/>
              </a:rPr>
              <a:t>esso</a:t>
            </a:r>
            <a:r>
              <a:rPr lang="en-GB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0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1692322"/>
            <a:ext cx="9144000" cy="2665095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Unità 11:</a:t>
            </a:r>
          </a:p>
          <a:p>
            <a:pPr algn="ctr"/>
            <a:r>
              <a:rPr lang="es-ES" sz="3600" b="1" dirty="0" smtClean="0"/>
              <a:t>CONTROLLO DI UN SERVOMOTORE A ROTAZIONE </a:t>
            </a:r>
            <a:r>
              <a:rPr lang="es-ES" sz="3600" b="1" dirty="0" smtClean="0"/>
              <a:t>CONTINUA</a:t>
            </a:r>
          </a:p>
          <a:p>
            <a:pPr algn="ctr"/>
            <a:r>
              <a:rPr lang="es-ES" sz="3600" b="1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4977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65402</TotalTime>
  <Words>868</Words>
  <Application>Microsoft Office PowerPoint</Application>
  <PresentationFormat>Presentazione su schermo (4:3)</PresentationFormat>
  <Paragraphs>75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11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1784</cp:revision>
  <cp:lastPrinted>2018-01-26T17:11:53Z</cp:lastPrinted>
  <dcterms:created xsi:type="dcterms:W3CDTF">2010-11-09T19:06:29Z</dcterms:created>
  <dcterms:modified xsi:type="dcterms:W3CDTF">2018-06-12T15:00:04Z</dcterms:modified>
</cp:coreProperties>
</file>