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549" r:id="rId2"/>
    <p:sldId id="537" r:id="rId3"/>
    <p:sldId id="482" r:id="rId4"/>
    <p:sldId id="539" r:id="rId5"/>
    <p:sldId id="529" r:id="rId6"/>
    <p:sldId id="425" r:id="rId7"/>
    <p:sldId id="545" r:id="rId8"/>
    <p:sldId id="535" r:id="rId9"/>
    <p:sldId id="547" r:id="rId10"/>
    <p:sldId id="534" r:id="rId11"/>
    <p:sldId id="540" r:id="rId12"/>
    <p:sldId id="542" r:id="rId13"/>
    <p:sldId id="544" r:id="rId14"/>
    <p:sldId id="435" r:id="rId15"/>
    <p:sldId id="478" r:id="rId16"/>
    <p:sldId id="462" r:id="rId17"/>
    <p:sldId id="504" r:id="rId18"/>
    <p:sldId id="499" r:id="rId19"/>
    <p:sldId id="511" r:id="rId20"/>
    <p:sldId id="550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3">
          <p15:clr>
            <a:srgbClr val="A4A3A4"/>
          </p15:clr>
        </p15:guide>
        <p15:guide id="2" pos="3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9913"/>
    <a:srgbClr val="005777"/>
    <a:srgbClr val="BFDDB4"/>
    <a:srgbClr val="E6E6E6"/>
    <a:srgbClr val="DDD9C3"/>
    <a:srgbClr val="DDCFB2"/>
    <a:srgbClr val="FFCC99"/>
    <a:srgbClr val="FF9966"/>
    <a:srgbClr val="0066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09" autoAdjust="0"/>
    <p:restoredTop sz="75635" autoAdjust="0"/>
  </p:normalViewPr>
  <p:slideViewPr>
    <p:cSldViewPr snapToGrid="0">
      <p:cViewPr>
        <p:scale>
          <a:sx n="70" d="100"/>
          <a:sy n="70" d="100"/>
        </p:scale>
        <p:origin x="1692" y="84"/>
      </p:cViewPr>
      <p:guideLst>
        <p:guide orient="horz" pos="773"/>
        <p:guide pos="3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53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17ADA-1638-0643-890A-87F56AED39E9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7830-05BA-0F48-BBED-6CDD62CC9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6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BE53219-3A05-3D4B-895A-3050F53C435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02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93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[==&gt;] L293D</a:t>
            </a:r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1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Transition</a:t>
            </a:r>
            <a:r>
              <a:rPr lang="en-US" baseline="0" dirty="0" smtClean="0"/>
              <a:t> [==&gt;] Connect L293D with the Arduino (example 2)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08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Transition</a:t>
            </a:r>
            <a:r>
              <a:rPr lang="en-US" baseline="0" dirty="0" smtClean="0"/>
              <a:t> [==&gt;] Use some products in the market that are based on 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68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Transition</a:t>
            </a:r>
            <a:r>
              <a:rPr lang="en-US" baseline="0" dirty="0" smtClean="0"/>
              <a:t> [==&gt;] there are several successful commercial products that are based on H-bridge ICs or shields that eliminates the connections  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8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15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55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60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7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9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>
              <a:latin typeface="+mn-lt"/>
            </a:endParaRPr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57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97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2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23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9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6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10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7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544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2520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2520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473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926212-F760-FB4A-9FBC-0A1215B361DB}" type="datetime1">
              <a:rPr lang="el-GR" smtClean="0"/>
              <a:pPr/>
              <a:t>11/6/2018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52400" y="76200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Εισαγωγή στην Μηχατρονική − Τ.Ε.Ι. Κρήτης − Τμήμα Μηχανολογίας                                                                         Δρ. Φασουλάς Γιάννης       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D43C41-B24D-4DC3-B315-901D10B437FA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74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2520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4333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126000" tIns="216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smtClean="0"/>
              <a:t>Click to edit Master title style</a:t>
            </a:r>
          </a:p>
        </p:txBody>
      </p:sp>
      <p:pic>
        <p:nvPicPr>
          <p:cNvPr id="11" name="Imagen 34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" y="6415883"/>
            <a:ext cx="2030413" cy="442117"/>
          </a:xfrm>
          <a:prstGeom prst="rect">
            <a:avLst/>
          </a:prstGeom>
        </p:spPr>
      </p:pic>
      <p:pic>
        <p:nvPicPr>
          <p:cNvPr id="12" name="Imagen 50"/>
          <p:cNvPicPr/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3" y="6281501"/>
            <a:ext cx="1292087" cy="576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9pPr>
    </p:titleStyle>
    <p:bodyStyle>
      <a:lvl1pPr marL="269875" indent="-269875" algn="l" rtl="0" eaLnBrk="0" fontAlgn="base" hangingPunct="0">
        <a:spcBef>
          <a:spcPct val="25000"/>
        </a:spcBef>
        <a:spcAft>
          <a:spcPct val="0"/>
        </a:spcAft>
        <a:buFont typeface="Wingdings" charset="0"/>
        <a:buChar char="§"/>
        <a:defRPr sz="1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7063" indent="-1778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□"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charset="0"/>
        </a:defRPr>
      </a:lvl3pPr>
      <a:lvl4pPr marL="1550988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1978025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0"/>
        </a:defRPr>
      </a:lvl5pPr>
      <a:lvl6pPr marL="24352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8924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3496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8068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tif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6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6.emf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tiff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0">
            <a:extLst>
              <a:ext uri="{FF2B5EF4-FFF2-40B4-BE49-F238E27FC236}">
                <a16:creationId xmlns:a16="http://schemas.microsoft.com/office/drawing/2014/main" xmlns="" id="{389AFF6F-B38D-4086-B6E6-9B4D639019E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6" y="268018"/>
            <a:ext cx="1753789" cy="78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2326837"/>
            <a:ext cx="9144000" cy="1937982"/>
          </a:xfrm>
          <a:prstGeom prst="roundRect">
            <a:avLst>
              <a:gd name="adj" fmla="val 396"/>
            </a:avLst>
          </a:prstGeom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Calibri" charset="0"/>
                <a:ea typeface="Calibri" charset="0"/>
                <a:cs typeface="Calibri" charset="0"/>
              </a:rPr>
              <a:t>Unità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 10: MOTORI</a:t>
            </a:r>
          </a:p>
        </p:txBody>
      </p:sp>
      <p:pic>
        <p:nvPicPr>
          <p:cNvPr id="12" name="Imagen 34">
            <a:extLst>
              <a:ext uri="{FF2B5EF4-FFF2-40B4-BE49-F238E27FC236}">
                <a16:creationId xmlns:a16="http://schemas.microsoft.com/office/drawing/2014/main" xmlns="" id="{30534F85-38A1-43D8-B6DB-94CA1D92C64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0" y="268018"/>
            <a:ext cx="2956266" cy="7598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b="15298"/>
          <a:stretch/>
        </p:blipFill>
        <p:spPr bwMode="auto">
          <a:xfrm>
            <a:off x="698804" y="4886515"/>
            <a:ext cx="1607354" cy="7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openin project: isep-porto-logo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5"/>
          <a:stretch/>
        </p:blipFill>
        <p:spPr bwMode="auto">
          <a:xfrm>
            <a:off x="2751706" y="4853769"/>
            <a:ext cx="1820294" cy="9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in project: teiofcrete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64" y="4730574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penin project: aproit-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46" y="4882295"/>
            <a:ext cx="1428752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70179"/>
            <a:ext cx="9144000" cy="4571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1805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36000"/>
                </a:schemeClr>
              </a:gs>
              <a:gs pos="100000">
                <a:schemeClr val="bg1">
                  <a:alpha val="0"/>
                </a:schemeClr>
              </a:gs>
              <a:gs pos="49000">
                <a:schemeClr val="tx2">
                  <a:lumMod val="20000"/>
                  <a:lumOff val="80000"/>
                  <a:alpha val="3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18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Εικόνα 4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/>
        </p:blipFill>
        <p:spPr>
          <a:xfrm>
            <a:off x="3963263" y="3505355"/>
            <a:ext cx="2133426" cy="3141297"/>
          </a:xfrm>
          <a:prstGeom prst="rect">
            <a:avLst/>
          </a:prstGeom>
        </p:spPr>
      </p:pic>
      <p:sp>
        <p:nvSpPr>
          <p:cNvPr id="4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2109985" y="3314478"/>
            <a:ext cx="2023739" cy="3345084"/>
            <a:chOff x="2109985" y="3256603"/>
            <a:chExt cx="2023739" cy="3345084"/>
          </a:xfrm>
        </p:grpSpPr>
        <p:grpSp>
          <p:nvGrpSpPr>
            <p:cNvPr id="22" name="Ομάδα 21"/>
            <p:cNvGrpSpPr/>
            <p:nvPr/>
          </p:nvGrpSpPr>
          <p:grpSpPr>
            <a:xfrm>
              <a:off x="2109985" y="3256603"/>
              <a:ext cx="2023739" cy="3345084"/>
              <a:chOff x="4780343" y="651175"/>
              <a:chExt cx="2023739" cy="3345084"/>
            </a:xfrm>
          </p:grpSpPr>
          <p:pic>
            <p:nvPicPr>
              <p:cNvPr id="14" name="Εικόνα 1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99"/>
              <a:stretch/>
            </p:blipFill>
            <p:spPr>
              <a:xfrm>
                <a:off x="4780343" y="651175"/>
                <a:ext cx="2023739" cy="3345084"/>
              </a:xfrm>
              <a:prstGeom prst="rect">
                <a:avLst/>
              </a:prstGeom>
            </p:spPr>
          </p:pic>
          <p:cxnSp>
            <p:nvCxnSpPr>
              <p:cNvPr id="19" name="Ευθύγραμμο βέλος σύνδεσης 18"/>
              <p:cNvCxnSpPr/>
              <p:nvPr/>
            </p:nvCxnSpPr>
            <p:spPr>
              <a:xfrm flipH="1">
                <a:off x="5465636" y="2323717"/>
                <a:ext cx="439838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Έλλειψη 38"/>
            <p:cNvSpPr/>
            <p:nvPr/>
          </p:nvSpPr>
          <p:spPr>
            <a:xfrm>
              <a:off x="3475107" y="3856950"/>
              <a:ext cx="437885" cy="442305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Έλλειψη 39"/>
            <p:cNvSpPr/>
            <p:nvPr/>
          </p:nvSpPr>
          <p:spPr>
            <a:xfrm>
              <a:off x="2113002" y="5313012"/>
              <a:ext cx="437885" cy="442305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Tipico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ircuito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con l’ H-Bridge (idea di base)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3" name="Ομάδα 22"/>
          <p:cNvGrpSpPr/>
          <p:nvPr/>
        </p:nvGrpSpPr>
        <p:grpSpPr>
          <a:xfrm>
            <a:off x="25998" y="3356652"/>
            <a:ext cx="1989343" cy="3279760"/>
            <a:chOff x="2498895" y="683837"/>
            <a:chExt cx="1989343" cy="3279760"/>
          </a:xfrm>
        </p:grpSpPr>
        <p:pic>
          <p:nvPicPr>
            <p:cNvPr id="13" name="Εικόνα 1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51"/>
            <a:stretch/>
          </p:blipFill>
          <p:spPr>
            <a:xfrm>
              <a:off x="2498895" y="683837"/>
              <a:ext cx="1989343" cy="3279760"/>
            </a:xfrm>
            <a:prstGeom prst="rect">
              <a:avLst/>
            </a:prstGeom>
          </p:spPr>
        </p:pic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3187280" y="2323717"/>
              <a:ext cx="407499" cy="630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 bwMode="auto">
          <a:xfrm>
            <a:off x="52671" y="437809"/>
            <a:ext cx="8873492" cy="345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Rende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possibile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in un verso e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nell’altro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con un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microcontrollore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1600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La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chiusura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degli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switch S1-S4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porta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flusso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direzione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facendolo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girare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senso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kern="0" dirty="0" err="1" smtClean="0">
                <a:latin typeface="Calibri" charset="0"/>
                <a:ea typeface="Calibri" charset="0"/>
                <a:cs typeface="Calibri" charset="0"/>
              </a:rPr>
              <a:t>orario</a:t>
            </a:r>
            <a:endParaRPr lang="en-US" sz="1600" b="1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La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chiusura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degli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switch 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S2-S3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porta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flusso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nella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direzione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opposta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facendolo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girare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en-US" sz="1600" kern="0" dirty="0" err="1">
                <a:latin typeface="Calibri" charset="0"/>
                <a:ea typeface="Calibri" charset="0"/>
                <a:cs typeface="Calibri" charset="0"/>
              </a:rPr>
              <a:t>senso</a:t>
            </a: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kern="0" dirty="0" err="1" smtClean="0">
                <a:latin typeface="Calibri" charset="0"/>
                <a:ea typeface="Calibri" charset="0"/>
                <a:cs typeface="Calibri" charset="0"/>
              </a:rPr>
              <a:t>antiorario</a:t>
            </a:r>
            <a:endParaRPr lang="en-US" sz="1600" b="1" kern="0" dirty="0">
              <a:latin typeface="Calibri" charset="0"/>
              <a:ea typeface="Calibri" charset="0"/>
              <a:cs typeface="Calibri" charset="0"/>
            </a:endParaRPr>
          </a:p>
          <a:p>
            <a:pPr marL="269875" indent="-269875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Gli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switch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sono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sostituiti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da transistor,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così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si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usa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monolitico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integrato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(IC) L293D,L298. 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ICs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può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essere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incorporato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come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semplice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scheda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stampato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(PCB) o come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uno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schermo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per Arduino.</a:t>
            </a:r>
            <a:endParaRPr lang="en-US" sz="1600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H-bridge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funziona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come un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amplificare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e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può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essere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usato</a:t>
            </a:r>
            <a:endParaRPr lang="en-US" sz="1600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per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guidare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bobine</a:t>
            </a:r>
            <a:r>
              <a:rPr lang="en-US" sz="1600" kern="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285750" indent="-285750" algn="just" eaLnBrk="0" hangingPunct="0">
              <a:lnSpc>
                <a:spcPct val="11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La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elocità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DC è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controllata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con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segnali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PWM: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5" name="Group 22"/>
          <p:cNvGrpSpPr/>
          <p:nvPr/>
        </p:nvGrpSpPr>
        <p:grpSpPr>
          <a:xfrm>
            <a:off x="6120130" y="4043017"/>
            <a:ext cx="2968173" cy="1872504"/>
            <a:chOff x="4806894" y="2192800"/>
            <a:chExt cx="3577781" cy="2016646"/>
          </a:xfrm>
        </p:grpSpPr>
        <p:grpSp>
          <p:nvGrpSpPr>
            <p:cNvPr id="26" name="Group 21"/>
            <p:cNvGrpSpPr/>
            <p:nvPr/>
          </p:nvGrpSpPr>
          <p:grpSpPr>
            <a:xfrm>
              <a:off x="4806894" y="2192800"/>
              <a:ext cx="3517680" cy="1989129"/>
              <a:chOff x="4806894" y="2192800"/>
              <a:chExt cx="3517680" cy="1989129"/>
            </a:xfrm>
          </p:grpSpPr>
          <p:sp>
            <p:nvSpPr>
              <p:cNvPr id="28" name="Rounded Rectangle 20"/>
              <p:cNvSpPr/>
              <p:nvPr/>
            </p:nvSpPr>
            <p:spPr>
              <a:xfrm>
                <a:off x="4806894" y="2192800"/>
                <a:ext cx="3517680" cy="1989129"/>
              </a:xfrm>
              <a:prstGeom prst="roundRect">
                <a:avLst/>
              </a:prstGeom>
              <a:solidFill>
                <a:srgbClr val="FFFFFF"/>
              </a:solidFill>
              <a:ln w="3810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9" name="Rectangle 46"/>
              <p:cNvSpPr>
                <a:spLocks/>
              </p:cNvSpPr>
              <p:nvPr/>
            </p:nvSpPr>
            <p:spPr bwMode="auto">
              <a:xfrm>
                <a:off x="7219856" y="2842584"/>
                <a:ext cx="799556" cy="464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/>
                </a:r>
                <a:br>
                  <a:rPr lang="en-US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</a:br>
                <a:r>
                  <a:rPr lang="en-US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max </a:t>
                </a:r>
                <a:r>
                  <a:rPr lang="el-GR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2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A</a:t>
                </a:r>
                <a:r>
                  <a:rPr lang="el-GR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 </a:t>
                </a:r>
                <a:endPara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Tahoma" charset="0"/>
                </a:endParaRPr>
              </a:p>
            </p:txBody>
          </p:sp>
          <p:sp>
            <p:nvSpPr>
              <p:cNvPr id="30" name="Rectangle 47"/>
              <p:cNvSpPr>
                <a:spLocks/>
              </p:cNvSpPr>
              <p:nvPr/>
            </p:nvSpPr>
            <p:spPr bwMode="auto">
              <a:xfrm>
                <a:off x="5105612" y="2298179"/>
                <a:ext cx="2629377" cy="232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b="1" dirty="0" smtClean="0"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L298 (2A Dual Motor Driver)</a:t>
                </a:r>
                <a:endParaRPr lang="en-US" sz="1400" b="1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Tahoma" charset="0"/>
                </a:endParaRPr>
              </a:p>
            </p:txBody>
          </p:sp>
          <p:sp>
            <p:nvSpPr>
              <p:cNvPr id="31" name="Rectangle 48"/>
              <p:cNvSpPr>
                <a:spLocks/>
              </p:cNvSpPr>
              <p:nvPr/>
            </p:nvSpPr>
            <p:spPr bwMode="auto">
              <a:xfrm>
                <a:off x="6823886" y="2791531"/>
                <a:ext cx="1203391" cy="232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m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ax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46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Tahoma" charset="0"/>
                  </a:rPr>
                  <a:t>volts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 bwMode="auto">
            <a:xfrm>
              <a:off x="6249174" y="3614322"/>
              <a:ext cx="2135501" cy="595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Temperature</a:t>
              </a:r>
              <a:r>
                <a:rPr kumimoji="0" lang="en-US" sz="1200" b="0" i="0" u="none" strike="noStrike" kern="0" cap="none" spc="0" normalizeH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Sensor </a:t>
              </a:r>
            </a:p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n-US" sz="1200" kern="0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Current sensor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51" y="4459780"/>
            <a:ext cx="984048" cy="984048"/>
          </a:xfrm>
          <a:prstGeom prst="rect">
            <a:avLst/>
          </a:prstGeom>
        </p:spPr>
      </p:pic>
      <p:grpSp>
        <p:nvGrpSpPr>
          <p:cNvPr id="33" name="Group 29"/>
          <p:cNvGrpSpPr/>
          <p:nvPr/>
        </p:nvGrpSpPr>
        <p:grpSpPr>
          <a:xfrm>
            <a:off x="6529337" y="2691215"/>
            <a:ext cx="2038832" cy="1119521"/>
            <a:chOff x="1090143" y="4079400"/>
            <a:chExt cx="2681084" cy="1472181"/>
          </a:xfrm>
        </p:grpSpPr>
        <p:sp>
          <p:nvSpPr>
            <p:cNvPr id="34" name="Rounded Rectangle 25"/>
            <p:cNvSpPr/>
            <p:nvPr/>
          </p:nvSpPr>
          <p:spPr>
            <a:xfrm>
              <a:off x="1090143" y="4079400"/>
              <a:ext cx="2681084" cy="1472181"/>
            </a:xfrm>
            <a:prstGeom prst="roundRect">
              <a:avLst/>
            </a:prstGeom>
            <a:solidFill>
              <a:srgbClr val="FFFFFF"/>
            </a:solidFill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5" name="Picture 27"/>
            <p:cNvPicPr>
              <a:picLocks noChangeAspect="1"/>
            </p:cNvPicPr>
            <p:nvPr/>
          </p:nvPicPr>
          <p:blipFill rotWithShape="1">
            <a:blip r:embed="rId7"/>
            <a:srcRect l="3719" t="5621" r="3988" b="10208"/>
            <a:stretch/>
          </p:blipFill>
          <p:spPr>
            <a:xfrm>
              <a:off x="1461017" y="4517682"/>
              <a:ext cx="1910561" cy="8765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 bwMode="auto">
            <a:xfrm>
              <a:off x="1236199" y="4158067"/>
              <a:ext cx="2211677" cy="417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L293D, max 0.6A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37" name="Έλλειψη 36"/>
          <p:cNvSpPr/>
          <p:nvPr/>
        </p:nvSpPr>
        <p:spPr>
          <a:xfrm>
            <a:off x="37721" y="3992948"/>
            <a:ext cx="437885" cy="442305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Έλλειψη 37"/>
          <p:cNvSpPr/>
          <p:nvPr/>
        </p:nvSpPr>
        <p:spPr>
          <a:xfrm>
            <a:off x="1399455" y="5359757"/>
            <a:ext cx="437885" cy="442305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Rectangle 48"/>
          <p:cNvSpPr>
            <a:spLocks/>
          </p:cNvSpPr>
          <p:nvPr/>
        </p:nvSpPr>
        <p:spPr bwMode="auto">
          <a:xfrm>
            <a:off x="7466469" y="3584925"/>
            <a:ext cx="9983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latin typeface="Calibri" charset="0"/>
                <a:ea typeface="Calibri" charset="0"/>
                <a:cs typeface="Calibri" charset="0"/>
                <a:sym typeface="Tahoma" charset="0"/>
              </a:rPr>
              <a:t>m</a:t>
            </a:r>
            <a:r>
              <a:rPr lang="en-US" sz="1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Tahoma" charset="0"/>
              </a:rPr>
              <a:t>ax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  <a:sym typeface="Tahoma" charset="0"/>
              </a:rPr>
              <a:t>3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  <a:sym typeface="Tahoma" charset="0"/>
              </a:rPr>
              <a:t>6</a:t>
            </a:r>
            <a:r>
              <a:rPr lang="en-US" sz="1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Tahoma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Tahoma" charset="0"/>
              </a:rPr>
              <a:t>volts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6113378" y="5880464"/>
            <a:ext cx="2706190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Molti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prodotti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commerciali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DC con IC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L293D (2x H-Bridge)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t="25353" r="38786"/>
          <a:stretch/>
        </p:blipFill>
        <p:spPr>
          <a:xfrm>
            <a:off x="0" y="1367973"/>
            <a:ext cx="3673045" cy="2812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7684" y="588305"/>
            <a:ext cx="8828631" cy="96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IC 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L293D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contiene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due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circuiti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H-bridge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sono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grado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controllare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due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motori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DC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oppure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a un solo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1600" kern="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6562" y="4155835"/>
            <a:ext cx="2613216" cy="9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400" kern="0" dirty="0" err="1" smtClean="0">
                <a:latin typeface="Calibri" charset="0"/>
                <a:ea typeface="Calibri" charset="0"/>
                <a:cs typeface="Calibri" charset="0"/>
              </a:rPr>
              <a:t>Vcc</a:t>
            </a:r>
            <a:r>
              <a:rPr lang="en-US" sz="1400" kern="0" dirty="0" smtClean="0">
                <a:latin typeface="Calibri" charset="0"/>
                <a:ea typeface="Calibri" charset="0"/>
                <a:cs typeface="Calibri" charset="0"/>
              </a:rPr>
              <a:t> = 5 volt (IC pin 16)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400" kern="0" dirty="0" smtClean="0">
                <a:latin typeface="Calibri" charset="0"/>
                <a:ea typeface="Calibri" charset="0"/>
                <a:cs typeface="Calibri" charset="0"/>
              </a:rPr>
              <a:t>Motor voltage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= 4.5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</a:rPr>
              <a:t>~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36 volt </a:t>
            </a:r>
            <a:endParaRPr kumimoji="0" lang="el-GR" sz="1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400" kern="0" noProof="0" dirty="0" smtClean="0">
                <a:latin typeface="Calibri" charset="0"/>
                <a:ea typeface="Calibri" charset="0"/>
                <a:cs typeface="Calibri" charset="0"/>
              </a:rPr>
              <a:t>GND = (IC pins 4, 5, 12, 13)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41879"/>
              </p:ext>
            </p:extLst>
          </p:nvPr>
        </p:nvGraphicFramePr>
        <p:xfrm>
          <a:off x="4227929" y="1557288"/>
          <a:ext cx="4389576" cy="39143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973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332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Motor 1</a:t>
                      </a:r>
                      <a:endParaRPr lang="el-G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Enable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Input 1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Input 2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Motor Action</a:t>
                      </a:r>
                      <a:endParaRPr lang="el-GR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LOW</a:t>
                      </a:r>
                      <a:endParaRPr lang="el-GR" sz="1200" b="1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either</a:t>
                      </a:r>
                      <a:endParaRPr lang="el-GR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either</a:t>
                      </a:r>
                      <a:endParaRPr lang="el-GR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Low</a:t>
                      </a:r>
                      <a:r>
                        <a:rPr lang="en-US" sz="1200" b="0" baseline="0" dirty="0" smtClean="0"/>
                        <a:t> stop</a:t>
                      </a:r>
                      <a:endParaRPr lang="el-GR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Brake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forward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backword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Brake</a:t>
                      </a:r>
                      <a:endParaRPr lang="el-GR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PWM</a:t>
                      </a:r>
                      <a:endParaRPr lang="el-GR" sz="1200" b="1" dirty="0" smtClean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Pulse Brake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PWM</a:t>
                      </a:r>
                      <a:endParaRPr lang="el-GR" sz="1200" b="1" dirty="0" smtClean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Forward-</a:t>
                      </a:r>
                      <a:r>
                        <a:rPr lang="en-US" sz="1200" dirty="0" err="1" smtClean="0"/>
                        <a:t>spd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PWM</a:t>
                      </a:r>
                      <a:endParaRPr lang="el-GR" sz="1200" b="1" dirty="0" smtClean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LOW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Backword-spd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PWM</a:t>
                      </a:r>
                      <a:endParaRPr lang="el-GR" sz="1200" b="1" dirty="0" smtClean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HIGH</a:t>
                      </a:r>
                      <a:endParaRPr lang="el-GR" sz="1200" b="1" dirty="0" smtClean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Pulse Brake</a:t>
                      </a:r>
                      <a:endParaRPr lang="el-GR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0" y="5115254"/>
            <a:ext cx="4928246" cy="93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IC pin 2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(Enable1)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sz="1400" kern="0" noProof="0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c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ontrollato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 da Arduino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Pin 3 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400" kern="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IC pin 2 </a:t>
            </a:r>
            <a:r>
              <a:rPr lang="en-US" sz="1400" b="1" kern="0" dirty="0" smtClean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(Input1)</a:t>
            </a:r>
            <a:r>
              <a:rPr lang="en-US" sz="1400" kern="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en-US" sz="1400" kern="0" dirty="0" err="1">
                <a:latin typeface="Calibri" charset="0"/>
                <a:ea typeface="Calibri" charset="0"/>
                <a:cs typeface="Calibri" charset="0"/>
                <a:sym typeface="Wingdings"/>
              </a:rPr>
              <a:t>controllato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 da </a:t>
            </a:r>
            <a:r>
              <a:rPr lang="en-US" sz="1400" kern="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Arduino </a:t>
            </a:r>
            <a:r>
              <a:rPr lang="en-US" sz="1400" kern="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Pin 4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IC pin 7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(Input 2)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en-US" sz="1400" kern="0" dirty="0" err="1">
                <a:latin typeface="Calibri" charset="0"/>
                <a:ea typeface="Calibri" charset="0"/>
                <a:cs typeface="Calibri" charset="0"/>
                <a:sym typeface="Wingdings"/>
              </a:rPr>
              <a:t>controllato</a:t>
            </a:r>
            <a:r>
              <a:rPr lang="en-US" sz="1400" kern="0" dirty="0">
                <a:latin typeface="Calibri" charset="0"/>
                <a:ea typeface="Calibri" charset="0"/>
                <a:cs typeface="Calibri" charset="0"/>
                <a:sym typeface="Wingdings"/>
              </a:rPr>
              <a:t> da </a:t>
            </a:r>
            <a:r>
              <a:rPr lang="en-US" sz="1400" kern="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Arduino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Pin5 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8" name="Εικόνα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43"/>
            <a:ext cx="6409509" cy="608997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 err="1" smtClean="0">
                <a:latin typeface="Calibri" charset="0"/>
                <a:ea typeface="Calibri" charset="0"/>
                <a:cs typeface="Calibri" charset="0"/>
              </a:rPr>
              <a:t>Esempio</a:t>
            </a:r>
            <a:r>
              <a:rPr lang="en-US" i="1" u="sng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u="sng" dirty="0" smtClean="0">
                <a:latin typeface="Calibri" charset="0"/>
                <a:ea typeface="Calibri" charset="0"/>
                <a:cs typeface="Calibri" charset="0"/>
              </a:rPr>
              <a:t>2: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DC con IC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L293D (2x H-Bridge)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714673" y="5297685"/>
            <a:ext cx="4346062" cy="96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Variazioni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/>
            </a:r>
            <a:b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a)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usa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il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potenziometro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regolare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velocità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1600" kern="0" noProof="0" dirty="0" smtClean="0">
                <a:latin typeface="Calibri" charset="0"/>
                <a:ea typeface="Calibri" charset="0"/>
                <a:cs typeface="Calibri" charset="0"/>
              </a:rPr>
              <a:t>u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sa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pcb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basato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su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L298 Dual H-bridge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28917" y="2614103"/>
            <a:ext cx="731181" cy="69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9v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4830861" y="827562"/>
            <a:ext cx="4271102" cy="2812696"/>
            <a:chOff x="4435836" y="801437"/>
            <a:chExt cx="4271102" cy="2812696"/>
          </a:xfrm>
        </p:grpSpPr>
        <p:grpSp>
          <p:nvGrpSpPr>
            <p:cNvPr id="23" name="Ομάδα 22"/>
            <p:cNvGrpSpPr/>
            <p:nvPr/>
          </p:nvGrpSpPr>
          <p:grpSpPr>
            <a:xfrm>
              <a:off x="5033893" y="801437"/>
              <a:ext cx="3673045" cy="2812696"/>
              <a:chOff x="5033893" y="801437"/>
              <a:chExt cx="3673045" cy="2812696"/>
            </a:xfrm>
          </p:grpSpPr>
          <p:pic>
            <p:nvPicPr>
              <p:cNvPr id="4" name="Εικόνα 3"/>
              <p:cNvPicPr>
                <a:picLocks noChangeAspect="1"/>
              </p:cNvPicPr>
              <p:nvPr/>
            </p:nvPicPr>
            <p:blipFill rotWithShape="1">
              <a:blip r:embed="rId4"/>
              <a:srcRect t="25353" r="38786"/>
              <a:stretch/>
            </p:blipFill>
            <p:spPr>
              <a:xfrm>
                <a:off x="5033893" y="801437"/>
                <a:ext cx="3673045" cy="2812696"/>
              </a:xfrm>
              <a:prstGeom prst="rect">
                <a:avLst/>
              </a:prstGeom>
            </p:spPr>
          </p:pic>
          <p:sp>
            <p:nvSpPr>
              <p:cNvPr id="22" name="Ορθογώνιο 21"/>
              <p:cNvSpPr/>
              <p:nvPr/>
            </p:nvSpPr>
            <p:spPr>
              <a:xfrm>
                <a:off x="7667106" y="1164613"/>
                <a:ext cx="1026058" cy="18659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6" name="TextBox 15"/>
            <p:cNvSpPr txBox="1"/>
            <p:nvPr/>
          </p:nvSpPr>
          <p:spPr bwMode="auto">
            <a:xfrm>
              <a:off x="4435836" y="923425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n-U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Arduino Pin </a:t>
              </a:r>
              <a:r>
                <a:rPr lang="en-US" sz="1200" b="1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 = Enalbe1 </a:t>
              </a:r>
              <a:endPara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4444545" y="1247157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n-US" sz="1200" b="1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Arduino Pin </a:t>
              </a:r>
              <a:r>
                <a:rPr lang="en-U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4</a:t>
              </a:r>
              <a:r>
                <a:rPr lang="en-US" sz="1200" b="1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 = Input1 </a:t>
              </a:r>
              <a:endPara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4444545" y="2440559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n-US" sz="1200" b="1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Arduino Pin </a:t>
              </a:r>
              <a:r>
                <a:rPr lang="en-U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5</a:t>
              </a:r>
              <a:r>
                <a:rPr lang="en-US" sz="1200" b="1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 = Input2 </a:t>
              </a:r>
              <a:endPara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 bwMode="auto">
          <a:xfrm>
            <a:off x="5425981" y="2637388"/>
            <a:ext cx="731181" cy="69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9v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180501" y="569700"/>
            <a:ext cx="38664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9" name="Εικόνα 28"/>
          <p:cNvPicPr>
            <a:picLocks noChangeAspect="1"/>
          </p:cNvPicPr>
          <p:nvPr/>
        </p:nvPicPr>
        <p:blipFill rotWithShape="1">
          <a:blip r:embed="rId5"/>
          <a:srcRect l="7087" t="7446" r="13796" b="11882"/>
          <a:stretch/>
        </p:blipFill>
        <p:spPr>
          <a:xfrm>
            <a:off x="6852297" y="4204905"/>
            <a:ext cx="1873836" cy="143299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4444470" y="1808778"/>
            <a:ext cx="1412566" cy="2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kern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ax 0.6 A/ motor</a:t>
            </a: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6792684" y="3942510"/>
            <a:ext cx="1483098" cy="32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kern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4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ax 2 A/ motor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48"/>
          <p:cNvSpPr>
            <a:spLocks/>
          </p:cNvSpPr>
          <p:nvPr/>
        </p:nvSpPr>
        <p:spPr bwMode="auto">
          <a:xfrm>
            <a:off x="5455715" y="3246279"/>
            <a:ext cx="1078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rgbClr val="C00000"/>
                </a:solidFill>
                <a:latin typeface="Book Antiqua"/>
                <a:cs typeface="Book Antiqua"/>
                <a:sym typeface="Tahoma" charset="0"/>
              </a:rPr>
              <a:t>m</a:t>
            </a:r>
            <a:r>
              <a:rPr lang="en-US" sz="1400" dirty="0" smtClean="0">
                <a:solidFill>
                  <a:srgbClr val="C00000"/>
                </a:solidFill>
                <a:latin typeface="Book Antiqua"/>
                <a:cs typeface="Book Antiqua"/>
                <a:sym typeface="Tahoma" charset="0"/>
              </a:rPr>
              <a:t>ax </a:t>
            </a:r>
            <a:r>
              <a:rPr lang="en-US" sz="1400" dirty="0">
                <a:solidFill>
                  <a:srgbClr val="C00000"/>
                </a:solidFill>
                <a:latin typeface="Book Antiqua"/>
                <a:cs typeface="Book Antiqua"/>
                <a:sym typeface="Tahoma" charset="0"/>
              </a:rPr>
              <a:t>3</a:t>
            </a:r>
            <a:r>
              <a:rPr lang="en-US" sz="1400" dirty="0" smtClean="0">
                <a:solidFill>
                  <a:srgbClr val="C00000"/>
                </a:solidFill>
                <a:latin typeface="Book Antiqua"/>
                <a:cs typeface="Book Antiqua"/>
                <a:sym typeface="Tahoma" charset="0"/>
              </a:rPr>
              <a:t>6 </a:t>
            </a:r>
            <a:r>
              <a:rPr lang="en-US" sz="1400" dirty="0">
                <a:solidFill>
                  <a:srgbClr val="C00000"/>
                </a:solidFill>
                <a:latin typeface="Book Antiqua"/>
                <a:cs typeface="Book Antiqua"/>
                <a:sym typeface="Tahoma" charset="0"/>
              </a:rPr>
              <a:t>volts</a:t>
            </a:r>
          </a:p>
        </p:txBody>
      </p:sp>
      <p:sp>
        <p:nvSpPr>
          <p:cNvPr id="34" name="Rectangle 48"/>
          <p:cNvSpPr>
            <a:spLocks/>
          </p:cNvSpPr>
          <p:nvPr/>
        </p:nvSpPr>
        <p:spPr bwMode="auto">
          <a:xfrm>
            <a:off x="7834573" y="4155260"/>
            <a:ext cx="1078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Book Antiqua"/>
                <a:cs typeface="Book Antiqua"/>
                <a:sym typeface="Tahoma" charset="0"/>
              </a:rPr>
              <a:t>m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Book Antiqua"/>
                <a:cs typeface="Book Antiqua"/>
                <a:sym typeface="Tahoma" charset="0"/>
              </a:rPr>
              <a:t>ax 46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Book Antiqua"/>
                <a:cs typeface="Book Antiqua"/>
                <a:sym typeface="Tahoma" charset="0"/>
              </a:rPr>
              <a:t>volts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3098748" y="239222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1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3090039" y="3310760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2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3104152" y="4086427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3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3098748" y="4980038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5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3098748" y="5697094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6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5546397" y="4707313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4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Tipica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scheda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basata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su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L298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Dual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H-bridge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7087" t="7446" r="13796" b="11882"/>
          <a:stretch/>
        </p:blipFill>
        <p:spPr>
          <a:xfrm>
            <a:off x="233780" y="1318010"/>
            <a:ext cx="3862155" cy="295354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16317" r="17041" b="4321"/>
          <a:stretch/>
        </p:blipFill>
        <p:spPr>
          <a:xfrm>
            <a:off x="4911633" y="1135971"/>
            <a:ext cx="3805647" cy="409788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798329" y="5326586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Enalbe1 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829374" y="532658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Input1 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640509" y="532658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Input2 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 flipV="1">
            <a:off x="5573486" y="4937760"/>
            <a:ext cx="191588" cy="48115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 flipV="1">
            <a:off x="5996273" y="4868091"/>
            <a:ext cx="2586" cy="5508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 flipH="1" flipV="1">
            <a:off x="6175571" y="4868092"/>
            <a:ext cx="761985" cy="55082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Ορθογώνιο 16"/>
          <p:cNvSpPr/>
          <p:nvPr/>
        </p:nvSpPr>
        <p:spPr>
          <a:xfrm>
            <a:off x="7579206" y="5326586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ker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sz="1800" b="1" kern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motor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H="1" flipV="1">
            <a:off x="6640509" y="4937760"/>
            <a:ext cx="1307922" cy="48116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Έλλειψη 21"/>
          <p:cNvSpPr/>
          <p:nvPr/>
        </p:nvSpPr>
        <p:spPr>
          <a:xfrm>
            <a:off x="7294469" y="4458789"/>
            <a:ext cx="781026" cy="548640"/>
          </a:xfrm>
          <a:prstGeom prst="ellipse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Έλλειψη 23"/>
          <p:cNvSpPr/>
          <p:nvPr/>
        </p:nvSpPr>
        <p:spPr>
          <a:xfrm>
            <a:off x="7586585" y="2690279"/>
            <a:ext cx="985199" cy="973594"/>
          </a:xfrm>
          <a:prstGeom prst="ellipse">
            <a:avLst/>
          </a:prstGeom>
          <a:solidFill>
            <a:srgbClr val="FFFF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4202870" y="2947873"/>
            <a:ext cx="912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Motor1</a:t>
            </a:r>
          </a:p>
          <a:p>
            <a:pPr algn="ctr"/>
            <a:r>
              <a:rPr lang="en-US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+,-</a:t>
            </a: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-49360" y="600516"/>
            <a:ext cx="587051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connessioni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alla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scheda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di Arduino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sono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esattamente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le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stesse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u="sng" dirty="0" err="1" smtClean="0">
                <a:latin typeface="Calibri" charset="0"/>
                <a:ea typeface="Calibri" charset="0"/>
                <a:cs typeface="Calibri" charset="0"/>
              </a:rPr>
              <a:t>Esempio</a:t>
            </a:r>
            <a:r>
              <a:rPr lang="en-US" sz="1800" i="1" u="sng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i="1" u="sng" dirty="0" smtClean="0">
                <a:latin typeface="Calibri" charset="0"/>
                <a:ea typeface="Calibri" charset="0"/>
                <a:cs typeface="Calibri" charset="0"/>
              </a:rPr>
              <a:t>3:</a:t>
            </a:r>
            <a:r>
              <a:rPr lang="en-US" sz="1800" i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Scheda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driver Arduino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su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L298P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Dual H-bridge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50580" y="2157702"/>
            <a:ext cx="3531552" cy="276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2744" r="34951" b="21876"/>
          <a:stretch/>
        </p:blipFill>
        <p:spPr>
          <a:xfrm>
            <a:off x="98840" y="470645"/>
            <a:ext cx="5020664" cy="988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39636"/>
          <a:stretch/>
        </p:blipFill>
        <p:spPr>
          <a:xfrm>
            <a:off x="221071" y="1496727"/>
            <a:ext cx="4851489" cy="13005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279026" y="1043352"/>
            <a:ext cx="692300" cy="684479"/>
            <a:chOff x="6279026" y="1043352"/>
            <a:chExt cx="692300" cy="684479"/>
          </a:xfrm>
        </p:grpSpPr>
        <p:grpSp>
          <p:nvGrpSpPr>
            <p:cNvPr id="11" name="Group 10"/>
            <p:cNvGrpSpPr/>
            <p:nvPr/>
          </p:nvGrpSpPr>
          <p:grpSpPr>
            <a:xfrm rot="16200000">
              <a:off x="6580957" y="1337461"/>
              <a:ext cx="496910" cy="283829"/>
              <a:chOff x="8005392" y="1954944"/>
              <a:chExt cx="991699" cy="63730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27261" y="1954944"/>
                <a:ext cx="569830" cy="584441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8026212" y="1955075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8005392" y="2579713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 bwMode="auto">
            <a:xfrm>
              <a:off x="6279026" y="1043352"/>
              <a:ext cx="615874" cy="25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1000" kern="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Chanel</a:t>
              </a:r>
              <a:r>
                <a:rPr lang="el-GR" sz="1000" kern="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Α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01713" y="1055076"/>
            <a:ext cx="693050" cy="688385"/>
            <a:chOff x="7101713" y="1055076"/>
            <a:chExt cx="693050" cy="688385"/>
          </a:xfrm>
        </p:grpSpPr>
        <p:grpSp>
          <p:nvGrpSpPr>
            <p:cNvPr id="16" name="Group 15"/>
            <p:cNvGrpSpPr/>
            <p:nvPr/>
          </p:nvGrpSpPr>
          <p:grpSpPr>
            <a:xfrm rot="16200000">
              <a:off x="6995173" y="1353091"/>
              <a:ext cx="496910" cy="283829"/>
              <a:chOff x="8005392" y="1954944"/>
              <a:chExt cx="991699" cy="63730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27261" y="1954944"/>
                <a:ext cx="569830" cy="584441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>
              <a:xfrm flipH="1">
                <a:off x="8026212" y="1955075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005392" y="2579713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 bwMode="auto">
            <a:xfrm>
              <a:off x="7153241" y="1055076"/>
              <a:ext cx="641522" cy="25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l-GR" sz="1000" kern="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Β </a:t>
              </a:r>
              <a:r>
                <a:rPr lang="en-US" sz="1000" kern="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Chanel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5409762" y="396486"/>
            <a:ext cx="946453" cy="96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kern="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motor voltage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5" name="Ευθύγραμμο βέλος σύνδεσης 24"/>
          <p:cNvCxnSpPr/>
          <p:nvPr/>
        </p:nvCxnSpPr>
        <p:spPr>
          <a:xfrm>
            <a:off x="5869384" y="1306170"/>
            <a:ext cx="631593" cy="43377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Εικόνα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" y="2569028"/>
            <a:ext cx="5081410" cy="4021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072560" y="5301531"/>
            <a:ext cx="3094671" cy="136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Pin 12 =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direzione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Pin 9 =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pausa</a:t>
            </a:r>
            <a:endParaRPr lang="en-US" sz="1600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Pin 3  =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velocità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Pin A0 =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rilevamento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corrente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6522930" y="461401"/>
            <a:ext cx="2052165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Facile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realizzazione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2932043" y="3975652"/>
            <a:ext cx="1123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949438" y="4303644"/>
            <a:ext cx="1123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>
            <a:off x="2730238" y="4774096"/>
            <a:ext cx="4304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>
            <a:off x="2816377" y="5416827"/>
            <a:ext cx="1318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εία γραμμή σύνδεσης 30"/>
          <p:cNvCxnSpPr/>
          <p:nvPr/>
        </p:nvCxnSpPr>
        <p:spPr>
          <a:xfrm>
            <a:off x="4197916" y="5734879"/>
            <a:ext cx="7915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εία γραμμή σύνδεσης 32"/>
          <p:cNvCxnSpPr/>
          <p:nvPr/>
        </p:nvCxnSpPr>
        <p:spPr>
          <a:xfrm>
            <a:off x="2846195" y="6211958"/>
            <a:ext cx="314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36" y="1337324"/>
            <a:ext cx="2194784" cy="1460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dirty="0" smtClean="0"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effectLst/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lang="en-US" dirty="0" smtClean="0"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effectLst/>
                <a:latin typeface="Calibri" charset="0"/>
                <a:ea typeface="Calibri" charset="0"/>
                <a:cs typeface="Calibri" charset="0"/>
              </a:rPr>
              <a:t>passo</a:t>
            </a:r>
            <a:endParaRPr lang="en-US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752986" y="910279"/>
            <a:ext cx="7878253" cy="5214440"/>
          </a:xfrm>
          <a:prstGeom prst="snip2DiagRect">
            <a:avLst>
              <a:gd name="adj1" fmla="val 23044"/>
              <a:gd name="adj2" fmla="val 25073"/>
            </a:avLst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22270" y="2663410"/>
            <a:ext cx="1674550" cy="14497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Stepper motor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115" y="3719075"/>
            <a:ext cx="2060272" cy="2010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734" y="3922068"/>
            <a:ext cx="2459700" cy="1566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721" y="1303609"/>
            <a:ext cx="1968014" cy="20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0705" name="Rectangle 34"/>
          <p:cNvSpPr>
            <a:spLocks noGrp="1" noChangeArrowheads="1"/>
          </p:cNvSpPr>
          <p:nvPr>
            <p:ph type="title"/>
          </p:nvPr>
        </p:nvSpPr>
        <p:spPr>
          <a:xfrm>
            <a:off x="0" y="-1052"/>
            <a:ext cx="9144000" cy="403220"/>
          </a:xfrm>
        </p:spPr>
        <p:txBody>
          <a:bodyPr rIns="132080"/>
          <a:lstStyle/>
          <a:p>
            <a:pPr indent="0" eaLnBrk="1" hangingPunct="1"/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Circuiti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motori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asso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-p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asso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Unipolari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Bipolari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54" y="2100339"/>
            <a:ext cx="1697928" cy="1610534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4"/>
          <a:srcRect l="-1" r="61661"/>
          <a:stretch/>
        </p:blipFill>
        <p:spPr>
          <a:xfrm>
            <a:off x="6734023" y="2043130"/>
            <a:ext cx="1908478" cy="1673486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500"/>
          <a:stretch/>
        </p:blipFill>
        <p:spPr>
          <a:xfrm>
            <a:off x="1350886" y="584989"/>
            <a:ext cx="852356" cy="800696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138" y="584989"/>
            <a:ext cx="755866" cy="800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540698" y="1464618"/>
            <a:ext cx="2994731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unipolare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877510" y="1497181"/>
            <a:ext cx="2887329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bipolare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Εικόνα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21" y="566882"/>
            <a:ext cx="954784" cy="954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3658818" y="1464618"/>
            <a:ext cx="2113079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M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ovimento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di base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4587" y="3822920"/>
            <a:ext cx="2012661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unipolare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658969" y="3815493"/>
            <a:ext cx="2063832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Bipolare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/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Unipolare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Πίνακας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154360"/>
              </p:ext>
            </p:extLst>
          </p:nvPr>
        </p:nvGraphicFramePr>
        <p:xfrm>
          <a:off x="3420770" y="1870010"/>
          <a:ext cx="2863962" cy="255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0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7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6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9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65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Bipolar </a:t>
                      </a:r>
                      <a:r>
                        <a:rPr lang="en-US" sz="1050" baseline="0" dirty="0" smtClean="0"/>
                        <a:t>step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Q2-3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Q1-4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Q6-7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Q5-8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Unipolar</a:t>
                      </a:r>
                      <a:r>
                        <a:rPr lang="en-US" sz="1050" baseline="0" dirty="0" smtClean="0">
                          <a:solidFill>
                            <a:schemeClr val="bg1"/>
                          </a:solidFill>
                        </a:rPr>
                        <a:t> step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l-GR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ON</a:t>
                      </a:r>
                      <a:endParaRPr lang="el-G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OFF</a:t>
                      </a:r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56996"/>
              </p:ext>
            </p:extLst>
          </p:nvPr>
        </p:nvGraphicFramePr>
        <p:xfrm>
          <a:off x="0" y="4785474"/>
          <a:ext cx="9144000" cy="20320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15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Funzioni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che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sono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utilizzate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dalla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libreria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Stepper 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</a:rPr>
                        <a:t>(stepper 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</a:rPr>
                        <a:t>library 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</a:rPr>
                        <a:t>per 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</a:rPr>
                        <a:t>Arduino) </a:t>
                      </a:r>
                      <a:br>
                        <a:rPr lang="en-US" sz="1800" b="0" i="1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#include &lt;</a:t>
                      </a:r>
                      <a:r>
                        <a:rPr kumimoji="0" lang="en-US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Stepper.h</a:t>
                      </a: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endParaRPr lang="en-US" sz="1800" b="0" i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Stepper</a:t>
                      </a:r>
                      <a:r>
                        <a:rPr lang="el-GR" sz="14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="1" dirty="0" smtClean="0"/>
                        <a:t>my</a:t>
                      </a:r>
                      <a:r>
                        <a:rPr lang="el-GR" sz="1400" b="1" dirty="0" smtClean="0"/>
                        <a:t>_</a:t>
                      </a:r>
                      <a:r>
                        <a:rPr lang="en-US" sz="1400" b="1" dirty="0" smtClean="0"/>
                        <a:t>Stepper_1(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="0" i="1" dirty="0" smtClean="0">
                          <a:solidFill>
                            <a:srgbClr val="FF0000"/>
                          </a:solidFill>
                        </a:rPr>
                        <a:t>value</a:t>
                      </a:r>
                      <a:r>
                        <a:rPr lang="el-GR" sz="1400" b="0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400" b="0" i="1" dirty="0" smtClean="0">
                          <a:solidFill>
                            <a:srgbClr val="FF0000"/>
                          </a:solidFill>
                        </a:rPr>
                        <a:t>_</a:t>
                      </a:r>
                      <a:r>
                        <a:rPr lang="en-US" sz="1400" b="0" i="1" dirty="0" err="1" smtClean="0">
                          <a:solidFill>
                            <a:srgbClr val="FF0000"/>
                          </a:solidFill>
                        </a:rPr>
                        <a:t>define_steps_per_revolution</a:t>
                      </a:r>
                      <a:r>
                        <a:rPr lang="en-US" sz="1400" dirty="0" smtClean="0"/>
                        <a:t>, pin1, pin2</a:t>
                      </a:r>
                      <a:r>
                        <a:rPr lang="en-US" sz="1400" b="1" dirty="0" smtClean="0"/>
                        <a:t> )</a:t>
                      </a:r>
                      <a:r>
                        <a:rPr lang="el-GR" sz="1400" b="1" dirty="0" smtClean="0"/>
                        <a:t> </a:t>
                      </a:r>
                      <a:r>
                        <a:rPr lang="en-US" sz="1400" b="1" dirty="0" smtClean="0"/>
                        <a:t>                    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Controllo</a:t>
                      </a:r>
                      <a:r>
                        <a:rPr lang="en-US" sz="1400" b="0" i="1" dirty="0" smtClean="0">
                          <a:solidFill>
                            <a:srgbClr val="92D050"/>
                          </a:solidFill>
                        </a:rPr>
                        <a:t> a un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cavo</a:t>
                      </a:r>
                      <a:endParaRPr lang="en-US" sz="1400" b="0" i="1" dirty="0" smtClean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               </a:t>
                      </a:r>
                      <a:r>
                        <a:rPr lang="en-US" sz="1400" b="1" dirty="0" smtClean="0"/>
                        <a:t>my</a:t>
                      </a:r>
                      <a:r>
                        <a:rPr lang="el-GR" sz="1400" b="1" dirty="0" smtClean="0"/>
                        <a:t>_</a:t>
                      </a:r>
                      <a:r>
                        <a:rPr lang="en-US" sz="1400" b="1" dirty="0" smtClean="0"/>
                        <a:t>Stepper_1(</a:t>
                      </a:r>
                      <a:r>
                        <a:rPr lang="en-US" sz="1400" b="0" i="1" dirty="0" smtClean="0">
                          <a:solidFill>
                            <a:srgbClr val="FF0000"/>
                          </a:solidFill>
                        </a:rPr>
                        <a:t>value</a:t>
                      </a:r>
                      <a:r>
                        <a:rPr lang="el-GR" sz="1400" b="0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400" b="0" i="1" dirty="0" smtClean="0">
                          <a:solidFill>
                            <a:srgbClr val="FF0000"/>
                          </a:solidFill>
                        </a:rPr>
                        <a:t>_</a:t>
                      </a:r>
                      <a:r>
                        <a:rPr lang="en-US" sz="1400" b="0" i="1" dirty="0" err="1" smtClean="0">
                          <a:solidFill>
                            <a:srgbClr val="FF0000"/>
                          </a:solidFill>
                        </a:rPr>
                        <a:t>define_steps_per_revolution</a:t>
                      </a:r>
                      <a:r>
                        <a:rPr lang="en-US" sz="1400" dirty="0" smtClean="0"/>
                        <a:t>, pin1, pin2, pin3, pin4 </a:t>
                      </a:r>
                      <a:r>
                        <a:rPr lang="en-US" sz="1400" b="1" dirty="0" smtClean="0"/>
                        <a:t>)  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Controllo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a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quattro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cavi</a:t>
                      </a:r>
                      <a:endParaRPr lang="en-US" sz="1400" b="1" i="1" dirty="0" smtClean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my</a:t>
                      </a:r>
                      <a:r>
                        <a:rPr lang="el-GR" sz="1400" b="1" dirty="0" smtClean="0"/>
                        <a:t>_</a:t>
                      </a:r>
                      <a:r>
                        <a:rPr lang="en-US" sz="1400" b="1" dirty="0" smtClean="0"/>
                        <a:t>Stepper_1</a:t>
                      </a:r>
                      <a:r>
                        <a:rPr lang="el-GR" sz="1400" b="1" dirty="0" smtClean="0"/>
                        <a:t>.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setSpeed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400" b="0" i="1" dirty="0" smtClean="0">
                          <a:solidFill>
                            <a:srgbClr val="FF0000"/>
                          </a:solidFill>
                        </a:rPr>
                        <a:t>value</a:t>
                      </a:r>
                      <a:r>
                        <a:rPr lang="el-GR" sz="1400" b="0" i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400" b="0" i="1" dirty="0" smtClean="0">
                          <a:solidFill>
                            <a:srgbClr val="FF0000"/>
                          </a:solidFill>
                        </a:rPr>
                        <a:t>_</a:t>
                      </a:r>
                      <a:r>
                        <a:rPr lang="en-US" sz="1400" b="0" i="1" dirty="0" err="1" smtClean="0">
                          <a:solidFill>
                            <a:srgbClr val="FF0000"/>
                          </a:solidFill>
                        </a:rPr>
                        <a:t>define_max_speed_during</a:t>
                      </a:r>
                      <a:r>
                        <a:rPr lang="en-US" sz="1400" b="0" i="1" baseline="0" dirty="0" err="1" smtClean="0">
                          <a:solidFill>
                            <a:srgbClr val="FF0000"/>
                          </a:solidFill>
                        </a:rPr>
                        <a:t>_motion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) 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Massima</a:t>
                      </a:r>
                      <a:r>
                        <a:rPr lang="en-US" sz="1400" b="0" i="1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velocità</a:t>
                      </a:r>
                      <a:r>
                        <a:rPr lang="en-US" sz="1400" b="0" i="1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durante</a:t>
                      </a:r>
                      <a:r>
                        <a:rPr lang="en-US" sz="1400" b="0" i="1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il</a:t>
                      </a:r>
                      <a:r>
                        <a:rPr lang="en-US" sz="1400" b="0" i="1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movimento</a:t>
                      </a:r>
                      <a:r>
                        <a:rPr lang="en-US" sz="1400" b="0" i="1" dirty="0" smtClean="0">
                          <a:solidFill>
                            <a:srgbClr val="92D050"/>
                          </a:solidFill>
                        </a:rPr>
                        <a:t> del </a:t>
                      </a:r>
                      <a:r>
                        <a:rPr lang="en-US" sz="1400" b="0" i="1" dirty="0" err="1" smtClean="0">
                          <a:solidFill>
                            <a:srgbClr val="92D050"/>
                          </a:solidFill>
                        </a:rPr>
                        <a:t>motore</a:t>
                      </a:r>
                      <a:endParaRPr lang="en-US" sz="1400" b="0" i="1" dirty="0" smtClean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my</a:t>
                      </a:r>
                      <a:r>
                        <a:rPr lang="el-GR" sz="1400" b="1" dirty="0" smtClean="0"/>
                        <a:t>_</a:t>
                      </a:r>
                      <a:r>
                        <a:rPr lang="en-US" sz="1400" b="1" dirty="0" smtClean="0"/>
                        <a:t>Stepper_1</a:t>
                      </a:r>
                      <a:r>
                        <a:rPr lang="el-GR" sz="1400" b="1" dirty="0" smtClean="0"/>
                        <a:t>.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step(</a:t>
                      </a:r>
                      <a:r>
                        <a:rPr lang="en-US" sz="1400" b="0" i="1" dirty="0" smtClean="0">
                          <a:solidFill>
                            <a:srgbClr val="FF0000"/>
                          </a:solidFill>
                        </a:rPr>
                        <a:t>value3_define_desired step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)                                  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Muovi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il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motore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per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il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numero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di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passi</a:t>
                      </a:r>
                      <a:r>
                        <a:rPr lang="en-US" sz="1400" b="0" i="1" baseline="0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baseline="0" dirty="0" err="1" smtClean="0">
                          <a:solidFill>
                            <a:srgbClr val="92D050"/>
                          </a:solidFill>
                        </a:rPr>
                        <a:t>desiderati</a:t>
                      </a:r>
                      <a:endParaRPr lang="en-US" sz="14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 bwMode="auto">
          <a:xfrm>
            <a:off x="2107446" y="4435905"/>
            <a:ext cx="4942379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Crea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oggetti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controllare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445"/>
          <a:stretch/>
        </p:blipFill>
        <p:spPr>
          <a:xfrm>
            <a:off x="337971" y="590680"/>
            <a:ext cx="5938969" cy="4126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bipolare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unipolare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b="1" dirty="0" smtClean="0">
                <a:latin typeface="Calibri" charset="0"/>
                <a:ea typeface="Calibri" charset="0"/>
                <a:cs typeface="Calibri" charset="0"/>
              </a:rPr>
              <a:t>con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IC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L293D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 a 4 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cavi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57" y="4603416"/>
            <a:ext cx="2389813" cy="198671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256589" y="2177323"/>
            <a:ext cx="1576208" cy="3322684"/>
            <a:chOff x="2256589" y="2177323"/>
            <a:chExt cx="1576208" cy="3322684"/>
          </a:xfrm>
        </p:grpSpPr>
        <p:sp>
          <p:nvSpPr>
            <p:cNvPr id="24" name="Rectangle 23"/>
            <p:cNvSpPr/>
            <p:nvPr/>
          </p:nvSpPr>
          <p:spPr>
            <a:xfrm>
              <a:off x="2517400" y="2619592"/>
              <a:ext cx="1292718" cy="113402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56589" y="2177323"/>
              <a:ext cx="555644" cy="136082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461744" y="2358766"/>
              <a:ext cx="89675" cy="361504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68969" y="2363056"/>
              <a:ext cx="282449" cy="109113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32853" y="3583510"/>
              <a:ext cx="1099944" cy="147423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H="1">
              <a:off x="2721515" y="2234024"/>
              <a:ext cx="90716" cy="1421106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01757" y="5216502"/>
              <a:ext cx="594649" cy="283505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06737" y="4699842"/>
              <a:ext cx="594649" cy="283505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35678" y="835984"/>
            <a:ext cx="1074256" cy="4669001"/>
            <a:chOff x="3035678" y="835984"/>
            <a:chExt cx="1074256" cy="4669001"/>
          </a:xfrm>
        </p:grpSpPr>
        <p:sp>
          <p:nvSpPr>
            <p:cNvPr id="14" name="Rectangle 13"/>
            <p:cNvSpPr/>
            <p:nvPr/>
          </p:nvSpPr>
          <p:spPr>
            <a:xfrm>
              <a:off x="3775026" y="835984"/>
              <a:ext cx="226153" cy="441980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00943" y="2789696"/>
              <a:ext cx="575155" cy="124742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2244" y="892034"/>
              <a:ext cx="600177" cy="94896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35679" y="1139557"/>
              <a:ext cx="730648" cy="139181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39022" y="3401272"/>
              <a:ext cx="782436" cy="1255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92796" y="4717533"/>
              <a:ext cx="612153" cy="260825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92245" y="922084"/>
              <a:ext cx="95681" cy="1887663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35678" y="1287438"/>
              <a:ext cx="78284" cy="2192124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497781" y="5244160"/>
              <a:ext cx="612153" cy="260825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17456" y="898282"/>
            <a:ext cx="7438299" cy="4476290"/>
            <a:chOff x="1417456" y="905833"/>
            <a:chExt cx="7438299" cy="4476290"/>
          </a:xfrm>
        </p:grpSpPr>
        <p:sp>
          <p:nvSpPr>
            <p:cNvPr id="35" name="Rectangle 34"/>
            <p:cNvSpPr/>
            <p:nvPr/>
          </p:nvSpPr>
          <p:spPr>
            <a:xfrm rot="16200000">
              <a:off x="2118001" y="1669486"/>
              <a:ext cx="1596574" cy="117398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17456" y="905833"/>
              <a:ext cx="1550184" cy="16014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46249" y="2409106"/>
              <a:ext cx="1114293" cy="131104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 bwMode="auto">
            <a:xfrm>
              <a:off x="4999213" y="5018947"/>
              <a:ext cx="3856542" cy="36317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n-US" sz="1600" kern="0" dirty="0" smtClean="0">
                  <a:latin typeface="Calibri" charset="0"/>
                  <a:ea typeface="Calibri" charset="0"/>
                  <a:cs typeface="Calibri" charset="0"/>
                </a:rPr>
                <a:t>1,2EN </a:t>
              </a:r>
              <a:r>
                <a:rPr lang="en-US" sz="1600" kern="0" dirty="0">
                  <a:latin typeface="Calibri" charset="0"/>
                  <a:ea typeface="Calibri" charset="0"/>
                  <a:cs typeface="Calibri" charset="0"/>
                </a:rPr>
                <a:t>e</a:t>
              </a:r>
              <a:r>
                <a:rPr lang="en-US" sz="16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1600" kern="0" dirty="0" smtClean="0">
                  <a:latin typeface="Calibri" charset="0"/>
                  <a:ea typeface="Calibri" charset="0"/>
                  <a:cs typeface="Calibri" charset="0"/>
                </a:rPr>
                <a:t>3,4EN </a:t>
              </a:r>
              <a:r>
                <a:rPr lang="en-US" sz="1600" kern="0" dirty="0" err="1" smtClean="0">
                  <a:latin typeface="Calibri" charset="0"/>
                  <a:ea typeface="Calibri" charset="0"/>
                  <a:cs typeface="Calibri" charset="0"/>
                </a:rPr>
                <a:t>sono</a:t>
              </a:r>
              <a:r>
                <a:rPr lang="en-US" sz="16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1600" kern="0" dirty="0" err="1" smtClean="0">
                  <a:latin typeface="Calibri" charset="0"/>
                  <a:ea typeface="Calibri" charset="0"/>
                  <a:cs typeface="Calibri" charset="0"/>
                </a:rPr>
                <a:t>settati</a:t>
              </a:r>
              <a:r>
                <a:rPr lang="en-US" sz="1600" kern="0" dirty="0" smtClean="0">
                  <a:latin typeface="Calibri" charset="0"/>
                  <a:ea typeface="Calibri" charset="0"/>
                  <a:cs typeface="Calibri" charset="0"/>
                </a:rPr>
                <a:t> a 5 </a:t>
              </a:r>
              <a:r>
                <a:rPr lang="en-US" sz="1600" kern="0" dirty="0" smtClean="0">
                  <a:latin typeface="Calibri" charset="0"/>
                  <a:ea typeface="Calibri" charset="0"/>
                  <a:cs typeface="Calibri" charset="0"/>
                </a:rPr>
                <a:t>volts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 bwMode="auto">
          <a:xfrm>
            <a:off x="3794335" y="466231"/>
            <a:ext cx="1337226" cy="2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Bipolar stepper motor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462948" y="580487"/>
            <a:ext cx="4291842" cy="1410232"/>
            <a:chOff x="4462948" y="580487"/>
            <a:chExt cx="4291842" cy="1410232"/>
          </a:xfrm>
        </p:grpSpPr>
        <p:grpSp>
          <p:nvGrpSpPr>
            <p:cNvPr id="53" name="Group 52"/>
            <p:cNvGrpSpPr/>
            <p:nvPr/>
          </p:nvGrpSpPr>
          <p:grpSpPr>
            <a:xfrm>
              <a:off x="5358547" y="580487"/>
              <a:ext cx="2274438" cy="1410232"/>
              <a:chOff x="5136347" y="611687"/>
              <a:chExt cx="2274438" cy="141023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136347" y="611687"/>
                <a:ext cx="2274438" cy="1410232"/>
                <a:chOff x="5536531" y="562682"/>
                <a:chExt cx="2274438" cy="1410232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5823085" y="710838"/>
                  <a:ext cx="945842" cy="1098225"/>
                  <a:chOff x="5733248" y="608746"/>
                  <a:chExt cx="945842" cy="1098225"/>
                </a:xfrm>
              </p:grpSpPr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5352" r="32207" b="77028"/>
                  <a:stretch/>
                </p:blipFill>
                <p:spPr>
                  <a:xfrm>
                    <a:off x="5940181" y="608746"/>
                    <a:ext cx="738909" cy="971806"/>
                  </a:xfrm>
                  <a:prstGeom prst="rect">
                    <a:avLst/>
                  </a:prstGeom>
                </p:spPr>
              </p:pic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5733248" y="1074003"/>
                    <a:ext cx="530856" cy="4084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4"/>
                  </a:lnRef>
                  <a:fillRef idx="0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6407027" y="1261852"/>
                    <a:ext cx="1" cy="44511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4"/>
                  </a:lnRef>
                  <a:fillRef idx="0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/>
                <p:cNvSpPr txBox="1"/>
                <p:nvPr/>
              </p:nvSpPr>
              <p:spPr bwMode="auto">
                <a:xfrm>
                  <a:off x="6395197" y="562682"/>
                  <a:ext cx="1415772" cy="253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Unipolar stepper motor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 bwMode="auto">
                <a:xfrm>
                  <a:off x="5536531" y="1033166"/>
                  <a:ext cx="461986" cy="363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sz="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Vcc</a:t>
                  </a: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 </a:t>
                  </a:r>
                  <a:b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</a:b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motor</a:t>
                  </a: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 bwMode="auto">
                <a:xfrm>
                  <a:off x="6195849" y="1751891"/>
                  <a:ext cx="611065" cy="2210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sz="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Vcc</a:t>
                  </a: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  <a:ea typeface="Calibri" charset="0"/>
                      <a:cs typeface="Calibri" charset="0"/>
                    </a:rPr>
                    <a:t> motor</a:t>
                  </a: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>
                <a:off x="5206475" y="632968"/>
                <a:ext cx="1343475" cy="1368026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>
              <a:off x="4462948" y="1074136"/>
              <a:ext cx="854608" cy="118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 bwMode="auto">
            <a:xfrm>
              <a:off x="6788103" y="903940"/>
              <a:ext cx="1966687" cy="968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Esattamente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lo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stesso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circuito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,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i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cavi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comuni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sono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connessi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all’alimentatore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di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tensione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 del </a:t>
              </a:r>
              <a:r>
                <a:rPr lang="en-US" sz="800" kern="0" dirty="0" err="1" smtClean="0">
                  <a:latin typeface="Calibri" charset="0"/>
                  <a:ea typeface="Calibri" charset="0"/>
                  <a:cs typeface="Calibri" charset="0"/>
                </a:rPr>
                <a:t>motore</a:t>
              </a:r>
              <a:r>
                <a:rPr lang="en-US" sz="800" kern="0" dirty="0" smtClean="0">
                  <a:latin typeface="Calibri" charset="0"/>
                  <a:ea typeface="Calibri" charset="0"/>
                  <a:cs typeface="Calibri" charset="0"/>
                </a:rPr>
                <a:t>.</a:t>
              </a:r>
              <a:r>
                <a:rPr kumimoji="0" lang="el-G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</a:t>
              </a:r>
              <a:endParaRPr kumimoji="0" lang="el-GR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4" name="Ομάδα 43"/>
          <p:cNvGrpSpPr/>
          <p:nvPr/>
        </p:nvGrpSpPr>
        <p:grpSpPr>
          <a:xfrm>
            <a:off x="6004623" y="2201680"/>
            <a:ext cx="2697494" cy="1996468"/>
            <a:chOff x="6004623" y="2201680"/>
            <a:chExt cx="2697494" cy="1996468"/>
          </a:xfrm>
        </p:grpSpPr>
        <p:grpSp>
          <p:nvGrpSpPr>
            <p:cNvPr id="12" name="Group 11"/>
            <p:cNvGrpSpPr/>
            <p:nvPr/>
          </p:nvGrpSpPr>
          <p:grpSpPr>
            <a:xfrm>
              <a:off x="6004623" y="2201680"/>
              <a:ext cx="2697494" cy="1996468"/>
              <a:chOff x="3648483" y="1125521"/>
              <a:chExt cx="4767841" cy="280926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8483" y="1125521"/>
                <a:ext cx="4767841" cy="2809267"/>
              </a:xfrm>
              <a:prstGeom prst="rect">
                <a:avLst/>
              </a:prstGeom>
            </p:spPr>
          </p:pic>
          <p:sp>
            <p:nvSpPr>
              <p:cNvPr id="6" name="Right Arrow 5"/>
              <p:cNvSpPr/>
              <p:nvPr/>
            </p:nvSpPr>
            <p:spPr>
              <a:xfrm>
                <a:off x="4419711" y="1992715"/>
                <a:ext cx="1126317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n-US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1 </a:t>
                </a:r>
                <a:r>
                  <a:rPr lang="el-GR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ή 0</a:t>
                </a:r>
                <a:endParaRPr lang="en-US" sz="12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n-U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4456666" y="3248399"/>
                <a:ext cx="1126317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n-US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1 </a:t>
                </a:r>
                <a:r>
                  <a:rPr lang="el-GR" sz="1200" b="1" kern="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ή 0</a:t>
                </a:r>
                <a:endParaRPr lang="en-US" sz="12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n-U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960444" y="1683279"/>
                <a:ext cx="629716" cy="367369"/>
              </a:xfrm>
              <a:prstGeom prst="ellipse">
                <a:avLst/>
              </a:prstGeom>
              <a:solidFill>
                <a:srgbClr val="FFFF00">
                  <a:alpha val="36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668656" y="2276113"/>
                <a:ext cx="262381" cy="251911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684621" y="3067471"/>
                <a:ext cx="262381" cy="251911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700142" y="2580506"/>
                <a:ext cx="766153" cy="482827"/>
              </a:xfrm>
              <a:prstGeom prst="rect">
                <a:avLst/>
              </a:prstGeom>
              <a:solidFill>
                <a:schemeClr val="tx1">
                  <a:alpha val="3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latin typeface="Calibri" charset="0"/>
                    <a:ea typeface="Calibri" charset="0"/>
                    <a:cs typeface="Calibri" charset="0"/>
                  </a:rPr>
                  <a:t>GND</a:t>
                </a:r>
                <a:endParaRPr lang="en-US" sz="1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0" name="Right Arrow 6"/>
              <p:cNvSpPr/>
              <p:nvPr/>
            </p:nvSpPr>
            <p:spPr>
              <a:xfrm>
                <a:off x="3718750" y="3518602"/>
                <a:ext cx="1864233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05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n-US" sz="900" b="1" kern="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Vcc</a:t>
                </a:r>
                <a:r>
                  <a:rPr lang="en-US" sz="900" b="1" kern="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motor</a:t>
                </a:r>
                <a:endParaRPr lang="en-US" sz="9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n-US" sz="105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30" name="Αριστερό βέλος 29"/>
            <p:cNvSpPr/>
            <p:nvPr/>
          </p:nvSpPr>
          <p:spPr>
            <a:xfrm>
              <a:off x="7748339" y="2664808"/>
              <a:ext cx="841489" cy="241696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33000"/>
                  </a:schemeClr>
                </a:gs>
                <a:gs pos="80000">
                  <a:schemeClr val="accent1">
                    <a:shade val="93000"/>
                    <a:satMod val="130000"/>
                    <a:alpha val="33000"/>
                  </a:schemeClr>
                </a:gs>
                <a:gs pos="100000">
                  <a:schemeClr val="accent1">
                    <a:shade val="94000"/>
                    <a:satMod val="135000"/>
                    <a:alpha val="3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kern="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5 volts</a:t>
              </a:r>
              <a:endParaRPr lang="el-GR" sz="105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 bwMode="auto">
          <a:xfrm>
            <a:off x="5018659" y="4623605"/>
            <a:ext cx="149904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Vcc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motor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-37664" y="509228"/>
            <a:ext cx="3863558" cy="363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a 4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cavi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1281785" y="4303182"/>
            <a:ext cx="822832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GND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3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04" y="4828714"/>
            <a:ext cx="1658141" cy="1046983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 bwMode="auto">
          <a:xfrm>
            <a:off x="5047735" y="5486095"/>
            <a:ext cx="2854452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segue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giri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potenziometro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su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input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analogico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A0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u="sng" dirty="0" err="1" smtClean="0">
                <a:latin typeface="Calibri" charset="0"/>
                <a:ea typeface="Calibri" charset="0"/>
                <a:cs typeface="Calibri" charset="0"/>
              </a:rPr>
              <a:t>Esempio</a:t>
            </a:r>
            <a:r>
              <a:rPr lang="en-US" sz="1800" i="1" u="sng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i="1" u="sng" dirty="0"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1800" i="1" u="sng" dirty="0" smtClean="0"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l-GR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Segui i giri di un potenziometro </a:t>
            </a:r>
            <a:r>
              <a:rPr lang="el-GR" sz="18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motore passo-passo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unipolare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bipolare</a:t>
            </a:r>
            <a:r>
              <a:rPr lang="el-GR" sz="1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89" y="690034"/>
            <a:ext cx="1634066" cy="103178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3" y="1205925"/>
            <a:ext cx="7144791" cy="47032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29661" y="698999"/>
            <a:ext cx="6870792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passo-passo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segue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potenziometro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sul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pin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analogico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A0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671047" y="2001612"/>
            <a:ext cx="5080908" cy="363176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Controllo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4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passo-passo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</a:endParaRPr>
          </a:p>
        </p:txBody>
      </p:sp>
      <p:pic>
        <p:nvPicPr>
          <p:cNvPr id="33" name="Εικόνα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" y="2150204"/>
            <a:ext cx="4904496" cy="4497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76"/>
            <a:ext cx="9144000" cy="433388"/>
          </a:xfrm>
        </p:spPr>
        <p:txBody>
          <a:bodyPr/>
          <a:lstStyle/>
          <a:p>
            <a:r>
              <a:rPr lang="en-US" sz="1600" i="1" u="sng" dirty="0" err="1" smtClean="0"/>
              <a:t>Esempio</a:t>
            </a:r>
            <a:r>
              <a:rPr lang="en-US" sz="1600" i="1" u="sng" dirty="0" smtClean="0"/>
              <a:t> </a:t>
            </a:r>
            <a:r>
              <a:rPr lang="en-US" sz="1600" i="1" u="sng" dirty="0" smtClean="0"/>
              <a:t>5:</a:t>
            </a:r>
            <a:r>
              <a:rPr lang="en-US" sz="1600" dirty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err="1" smtClean="0"/>
              <a:t>Guida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motore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passo-passo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bipolare</a:t>
            </a:r>
            <a:r>
              <a:rPr lang="en-US" sz="1600" b="1" dirty="0" smtClean="0"/>
              <a:t>/</a:t>
            </a:r>
            <a:r>
              <a:rPr lang="en-US" sz="1600" b="1" dirty="0" err="1" smtClean="0"/>
              <a:t>unipolare</a:t>
            </a:r>
            <a:r>
              <a:rPr lang="en-US" sz="1600" b="1" dirty="0" smtClean="0"/>
              <a:t> con </a:t>
            </a:r>
            <a:r>
              <a:rPr lang="en-US" sz="1600" b="1" dirty="0" err="1" smtClean="0"/>
              <a:t>protezione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motore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controllo</a:t>
            </a:r>
            <a:r>
              <a:rPr lang="en-US" sz="1600" b="1" dirty="0" smtClean="0"/>
              <a:t> a 2 </a:t>
            </a:r>
            <a:r>
              <a:rPr lang="en-US" sz="1600" b="1" dirty="0" err="1" smtClean="0"/>
              <a:t>cavi</a:t>
            </a:r>
            <a:r>
              <a:rPr lang="en-US" sz="1600" b="1" dirty="0" smtClean="0"/>
              <a:t>)</a:t>
            </a:r>
            <a:r>
              <a:rPr lang="en-US" sz="1600" dirty="0" smtClean="0">
                <a:effectLst/>
              </a:rPr>
              <a:t> 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32046" y="2394771"/>
            <a:ext cx="3531552" cy="276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2744" r="34951" b="21876"/>
          <a:stretch/>
        </p:blipFill>
        <p:spPr>
          <a:xfrm>
            <a:off x="65496" y="489771"/>
            <a:ext cx="4401209" cy="866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39636" b="26311"/>
          <a:stretch/>
        </p:blipFill>
        <p:spPr>
          <a:xfrm>
            <a:off x="245166" y="1337164"/>
            <a:ext cx="4028134" cy="795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56867" y="1159934"/>
            <a:ext cx="448733" cy="143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/>
          <p:cNvCxnSpPr>
            <a:stCxn id="8" idx="1"/>
          </p:cNvCxnSpPr>
          <p:nvPr/>
        </p:nvCxnSpPr>
        <p:spPr>
          <a:xfrm rot="10800000" flipH="1" flipV="1">
            <a:off x="6256867" y="1231900"/>
            <a:ext cx="279400" cy="800099"/>
          </a:xfrm>
          <a:prstGeom prst="bentConnector4">
            <a:avLst>
              <a:gd name="adj1" fmla="val -36363"/>
              <a:gd name="adj2" fmla="val 5449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6705600" y="1231901"/>
            <a:ext cx="101600" cy="825499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035802" y="1159936"/>
            <a:ext cx="448733" cy="143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Elbow Connector 43"/>
          <p:cNvCxnSpPr>
            <a:stCxn id="42" idx="1"/>
          </p:cNvCxnSpPr>
          <p:nvPr/>
        </p:nvCxnSpPr>
        <p:spPr>
          <a:xfrm rot="10800000" flipV="1">
            <a:off x="7001936" y="1231903"/>
            <a:ext cx="33867" cy="83396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42" idx="3"/>
          </p:cNvCxnSpPr>
          <p:nvPr/>
        </p:nvCxnSpPr>
        <p:spPr>
          <a:xfrm flipH="1">
            <a:off x="7230533" y="1231903"/>
            <a:ext cx="254002" cy="817032"/>
          </a:xfrm>
          <a:prstGeom prst="bentConnector4">
            <a:avLst>
              <a:gd name="adj1" fmla="val -89999"/>
              <a:gd name="adj2" fmla="val 5440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16577" y="-689113"/>
            <a:ext cx="45717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844" y="3651052"/>
            <a:ext cx="1634066" cy="1031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5632987" y="5765554"/>
            <a:ext cx="319510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Il pin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analogico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è 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cambiato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 in A2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192262" y="849096"/>
            <a:ext cx="688009" cy="25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Chanel</a:t>
            </a:r>
            <a:r>
              <a:rPr lang="el-GR" sz="1000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Α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6910553" y="876883"/>
            <a:ext cx="699230" cy="25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l-GR" sz="1000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Β </a:t>
            </a:r>
            <a:r>
              <a:rPr lang="en-US" sz="1000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Chanel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022872" y="579187"/>
            <a:ext cx="395813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Bobine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passo-passo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bipolari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lang="en-US" sz="1600" kern="0" dirty="0" err="1">
                <a:latin typeface="+mn-lt"/>
                <a:ea typeface="+mn-ea"/>
                <a:cs typeface="+mn-cs"/>
              </a:rPr>
              <a:t>u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nipolari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9" name="Γωνιώδης σύνδεση 18"/>
          <p:cNvCxnSpPr>
            <a:stCxn id="14" idx="3"/>
          </p:cNvCxnSpPr>
          <p:nvPr/>
        </p:nvCxnSpPr>
        <p:spPr>
          <a:xfrm>
            <a:off x="5318910" y="4166943"/>
            <a:ext cx="815672" cy="717573"/>
          </a:xfrm>
          <a:prstGeom prst="bentConnector3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1850147" y="2467351"/>
            <a:ext cx="3810083" cy="2954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Controllo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due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 un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passo-passo</a:t>
            </a: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1639757" y="2827699"/>
            <a:ext cx="3072509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passo-passo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segue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giri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 un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potenziometro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347920" y="2094289"/>
            <a:ext cx="8434573" cy="40725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347920" y="595423"/>
            <a:ext cx="8335926" cy="1360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Idee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 base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ed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esempi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semplici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su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motori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continua 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motori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con Arduino 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Scopo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e agenda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dell’unità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10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50406" y="2546357"/>
            <a:ext cx="8229600" cy="3588955"/>
          </a:xfrm>
        </p:spPr>
        <p:txBody>
          <a:bodyPr/>
          <a:lstStyle/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Spiega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cosa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è un 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attuatore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e in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particolare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elettrico</a:t>
            </a:r>
            <a:endParaRPr lang="en-US" sz="1800" dirty="0" smtClean="0"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Presenta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quali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tipi di 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motori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vengono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usati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questa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unità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principi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di base)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Fornisce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lo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schema </a:t>
            </a:r>
            <a:r>
              <a:rPr lang="en-US" sz="1800" b="1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elettrico</a:t>
            </a:r>
            <a:endParaRPr lang="en-US" sz="1800" dirty="0" smtClean="0"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Presenta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le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conoscenze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preliminari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di base (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TR, PWM)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DC con un TR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{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controllare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velocità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} </a:t>
            </a:r>
            <a:r>
              <a:rPr lang="en-US" sz="1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(1 </a:t>
            </a:r>
            <a:r>
              <a:rPr lang="en-US" sz="12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esempio</a:t>
            </a:r>
            <a:r>
              <a:rPr lang="en-US" sz="1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800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DC con H-Bridge,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{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controllare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direzione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 la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velocità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} </a:t>
            </a:r>
            <a:r>
              <a:rPr lang="en-US" sz="1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(2 </a:t>
            </a:r>
            <a:r>
              <a:rPr lang="en-US" sz="12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esempi</a:t>
            </a:r>
            <a:r>
              <a:rPr lang="en-US" sz="1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con 2 H-Bridges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{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controllare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direzione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posizione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velocità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} </a:t>
            </a:r>
            <a:r>
              <a:rPr lang="en-US" sz="1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(2 </a:t>
            </a:r>
            <a:r>
              <a:rPr lang="en-US" sz="14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esempi</a:t>
            </a:r>
            <a:r>
              <a:rPr lang="en-US" sz="1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l-GR" sz="14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endParaRPr lang="el-G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898396" y="596595"/>
            <a:ext cx="2869696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i="1" kern="0" dirty="0" smtClean="0">
                <a:latin typeface="Calibri" charset="0"/>
                <a:ea typeface="Calibri" charset="0"/>
                <a:cs typeface="Calibri" charset="0"/>
              </a:rPr>
              <a:t>Lo </a:t>
            </a:r>
            <a:r>
              <a:rPr lang="en-US" sz="1800" i="1" kern="0" dirty="0" err="1" smtClean="0">
                <a:latin typeface="Calibri" charset="0"/>
                <a:ea typeface="Calibri" charset="0"/>
                <a:cs typeface="Calibri" charset="0"/>
              </a:rPr>
              <a:t>scopo</a:t>
            </a:r>
            <a:r>
              <a:rPr lang="en-US" sz="1800" i="1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i="1" kern="0" dirty="0" err="1" smtClean="0">
                <a:latin typeface="Calibri" charset="0"/>
                <a:ea typeface="Calibri" charset="0"/>
                <a:cs typeface="Calibri" charset="0"/>
              </a:rPr>
              <a:t>della</a:t>
            </a:r>
            <a:r>
              <a:rPr lang="en-US" sz="1800" i="1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i="1" kern="0" dirty="0" err="1" smtClean="0">
                <a:latin typeface="Calibri" charset="0"/>
                <a:ea typeface="Calibri" charset="0"/>
                <a:cs typeface="Calibri" charset="0"/>
              </a:rPr>
              <a:t>presentazione</a:t>
            </a:r>
            <a:endParaRPr kumimoji="0" lang="el-GR" sz="1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874351" y="2154075"/>
            <a:ext cx="2917786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i="1" kern="0" dirty="0" err="1" smtClean="0">
                <a:latin typeface="Calibri" charset="0"/>
                <a:ea typeface="Calibri" charset="0"/>
                <a:cs typeface="Calibri" charset="0"/>
              </a:rPr>
              <a:t>L’agenda</a:t>
            </a:r>
            <a:r>
              <a:rPr lang="en-US" sz="1800" i="1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i="1" kern="0" dirty="0" err="1" smtClean="0">
                <a:latin typeface="Calibri" charset="0"/>
                <a:ea typeface="Calibri" charset="0"/>
                <a:cs typeface="Calibri" charset="0"/>
              </a:rPr>
              <a:t>della</a:t>
            </a:r>
            <a:r>
              <a:rPr lang="en-US" sz="1800" i="1" kern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i="1" kern="0" dirty="0" err="1" smtClean="0">
                <a:latin typeface="Calibri" charset="0"/>
                <a:ea typeface="Calibri" charset="0"/>
                <a:cs typeface="Calibri" charset="0"/>
              </a:rPr>
              <a:t>presentazione</a:t>
            </a:r>
            <a:endParaRPr kumimoji="0" lang="el-GR" sz="1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0">
            <a:extLst>
              <a:ext uri="{FF2B5EF4-FFF2-40B4-BE49-F238E27FC236}">
                <a16:creationId xmlns:a16="http://schemas.microsoft.com/office/drawing/2014/main" xmlns="" id="{389AFF6F-B38D-4086-B6E6-9B4D639019E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6" y="268018"/>
            <a:ext cx="1753789" cy="78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2313390"/>
            <a:ext cx="9144000" cy="1937982"/>
          </a:xfrm>
          <a:prstGeom prst="roundRect">
            <a:avLst>
              <a:gd name="adj" fmla="val 396"/>
            </a:avLst>
          </a:prstGeom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Calibri" charset="0"/>
                <a:ea typeface="Calibri" charset="0"/>
                <a:cs typeface="Calibri" charset="0"/>
              </a:rPr>
              <a:t>Unità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 10: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MOTORI</a:t>
            </a:r>
          </a:p>
          <a:p>
            <a:pPr algn="ctr"/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Grazie</a:t>
            </a:r>
            <a:endParaRPr lang="en-US" sz="3600" b="1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Imagen 34">
            <a:extLst>
              <a:ext uri="{FF2B5EF4-FFF2-40B4-BE49-F238E27FC236}">
                <a16:creationId xmlns:a16="http://schemas.microsoft.com/office/drawing/2014/main" xmlns="" id="{30534F85-38A1-43D8-B6DB-94CA1D92C64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0" y="268018"/>
            <a:ext cx="2956266" cy="7598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b="15298"/>
          <a:stretch/>
        </p:blipFill>
        <p:spPr bwMode="auto">
          <a:xfrm>
            <a:off x="698804" y="4886515"/>
            <a:ext cx="1607354" cy="7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openin project: isep-porto-logo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5"/>
          <a:stretch/>
        </p:blipFill>
        <p:spPr bwMode="auto">
          <a:xfrm>
            <a:off x="2751706" y="4853769"/>
            <a:ext cx="1820294" cy="9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in project: teiofcrete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64" y="4730574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penin project: aproit-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46" y="4882295"/>
            <a:ext cx="1428752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70179"/>
            <a:ext cx="9144000" cy="4571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1805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36000"/>
                </a:schemeClr>
              </a:gs>
              <a:gs pos="100000">
                <a:schemeClr val="bg1">
                  <a:alpha val="0"/>
                </a:schemeClr>
              </a:gs>
              <a:gs pos="49000">
                <a:schemeClr val="tx2">
                  <a:lumMod val="20000"/>
                  <a:lumOff val="80000"/>
                  <a:alpha val="3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25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Preliminari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principi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 base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40700" y="4239444"/>
            <a:ext cx="8454134" cy="238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Un </a:t>
            </a:r>
            <a:r>
              <a:rPr lang="en-US" sz="1600" b="1" dirty="0" err="1" smtClean="0">
                <a:latin typeface="Calibri" charset="0"/>
                <a:ea typeface="Calibri" charset="0"/>
                <a:cs typeface="Calibri" charset="0"/>
              </a:rPr>
              <a:t>attuatore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è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componente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macchina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è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responsabile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 smtClean="0">
                <a:latin typeface="Calibri" charset="0"/>
                <a:ea typeface="Calibri" charset="0"/>
                <a:cs typeface="Calibri" charset="0"/>
              </a:rPr>
              <a:t>movimento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meccanismo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In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altre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parole, è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meccanismo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attraverso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quale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sistema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agisce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su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ambiente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elettrico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è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attuatore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converte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energia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elettrica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energia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meccanica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La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maggior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parte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dei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elettrici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opera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attraverso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attraverso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l’interazione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tra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campo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magnetico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elettrico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e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sistema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di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correnti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generare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forza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eventualmente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coppia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all’albero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endParaRPr lang="en-US" sz="1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40732" y="7346584"/>
            <a:ext cx="591860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Explain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what is an actuator and especially the electric motor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179177" y="3264037"/>
            <a:ext cx="2510624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continua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591603" y="3199253"/>
            <a:ext cx="1863011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passo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Στρογγυλεμένο ορθογώνιο 11"/>
          <p:cNvSpPr/>
          <p:nvPr/>
        </p:nvSpPr>
        <p:spPr>
          <a:xfrm>
            <a:off x="4694025" y="591562"/>
            <a:ext cx="4307453" cy="32802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09507" y="3508155"/>
            <a:ext cx="1603324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(solo 2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terminali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5662937" y="3494248"/>
            <a:ext cx="172034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600" kern="0" noProof="0" dirty="0" smtClean="0">
                <a:latin typeface="Calibri" charset="0"/>
                <a:ea typeface="Calibri" charset="0"/>
                <a:cs typeface="Calibri" charset="0"/>
              </a:rPr>
              <a:t>(4, 6 o 8 </a:t>
            </a:r>
            <a:r>
              <a:rPr lang="en-US" sz="1600" kern="0" noProof="0" dirty="0" err="1" smtClean="0">
                <a:latin typeface="Calibri" charset="0"/>
                <a:ea typeface="Calibri" charset="0"/>
                <a:cs typeface="Calibri" charset="0"/>
              </a:rPr>
              <a:t>terminali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3"/>
          <a:srcRect l="50500"/>
          <a:stretch/>
        </p:blipFill>
        <p:spPr>
          <a:xfrm>
            <a:off x="7570769" y="752208"/>
            <a:ext cx="1124065" cy="1055937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803" y="1966319"/>
            <a:ext cx="1154777" cy="1223266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788" y="555317"/>
            <a:ext cx="1079918" cy="1079918"/>
          </a:xfrm>
          <a:prstGeom prst="rect">
            <a:avLst/>
          </a:prstGeom>
        </p:spPr>
      </p:pic>
      <p:pic>
        <p:nvPicPr>
          <p:cNvPr id="7" name="Picture 2" descr="Ejs_Open_Source_Direct_Current_Electrical_Motor_Model_Java_Applet_(_DC_Motor_)_80_degree_split_ring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77" y="1482237"/>
            <a:ext cx="1636170" cy="1610095"/>
          </a:xfrm>
          <a:prstGeom prst="rect">
            <a:avLst/>
          </a:prstGeom>
        </p:spPr>
      </p:pic>
      <p:sp>
        <p:nvSpPr>
          <p:cNvPr id="11" name="Στρογγυλεμένο ορθογώνιο 10"/>
          <p:cNvSpPr/>
          <p:nvPr/>
        </p:nvSpPr>
        <p:spPr>
          <a:xfrm>
            <a:off x="159327" y="605092"/>
            <a:ext cx="4188815" cy="32669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402" y="654752"/>
            <a:ext cx="1235782" cy="7793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6490554" y="3929877"/>
            <a:ext cx="77617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Fasi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07" y="1548752"/>
            <a:ext cx="1463860" cy="14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Preliminari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Schema di base per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gestire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controllare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1549048" y="2887083"/>
            <a:ext cx="1824578" cy="1164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l-GR" dirty="0" smtClean="0">
                <a:latin typeface="Calibri" charset="0"/>
                <a:ea typeface="Calibri" charset="0"/>
                <a:cs typeface="Calibri" charset="0"/>
              </a:rPr>
              <a:t>μ-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controller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6715789" y="2885417"/>
            <a:ext cx="1547068" cy="1226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motor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444788" y="5203368"/>
            <a:ext cx="2497016" cy="527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Feedback (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opzionale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>
            <a:off x="3396588" y="3188430"/>
            <a:ext cx="10299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>
            <a:off x="3396588" y="3727692"/>
            <a:ext cx="10299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3557071" y="2835320"/>
            <a:ext cx="58381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LCCS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3611571" y="3364985"/>
            <a:ext cx="47481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DIR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5850938" y="3457692"/>
            <a:ext cx="8648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auto">
          <a:xfrm>
            <a:off x="-63318" y="2918154"/>
            <a:ext cx="1728358" cy="103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Velocità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posizione</a:t>
            </a:r>
            <a:endParaRPr lang="en-US" sz="1600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lang="en-US" sz="1600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comando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1" name="Ευθύγραμμο βέλος σύνδεσης 20"/>
          <p:cNvCxnSpPr/>
          <p:nvPr/>
        </p:nvCxnSpPr>
        <p:spPr>
          <a:xfrm>
            <a:off x="321872" y="3434706"/>
            <a:ext cx="12271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>
            <a:off x="8262857" y="3469415"/>
            <a:ext cx="6534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Γωνιώδης σύνδεση 27"/>
          <p:cNvCxnSpPr/>
          <p:nvPr/>
        </p:nvCxnSpPr>
        <p:spPr>
          <a:xfrm rot="10800000" flipV="1">
            <a:off x="5957175" y="3469415"/>
            <a:ext cx="2632410" cy="1997722"/>
          </a:xfrm>
          <a:prstGeom prst="bentConnector3">
            <a:avLst>
              <a:gd name="adj1" fmla="val 122"/>
            </a:avLst>
          </a:prstGeom>
          <a:ln w="57150">
            <a:solidFill>
              <a:schemeClr val="bg1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Γωνιώδης σύνδεση 36"/>
          <p:cNvCxnSpPr>
            <a:stCxn id="11" idx="1"/>
          </p:cNvCxnSpPr>
          <p:nvPr/>
        </p:nvCxnSpPr>
        <p:spPr>
          <a:xfrm rot="10800000">
            <a:off x="2002734" y="4074238"/>
            <a:ext cx="1442054" cy="1392901"/>
          </a:xfrm>
          <a:prstGeom prst="bentConnector3">
            <a:avLst>
              <a:gd name="adj1" fmla="val 98777"/>
            </a:avLst>
          </a:prstGeom>
          <a:ln w="57150">
            <a:solidFill>
              <a:schemeClr val="bg1">
                <a:lumMod val="8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 bwMode="auto">
          <a:xfrm>
            <a:off x="475411" y="1311894"/>
            <a:ext cx="8193177" cy="904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è un piccolo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amplificatore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; la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funzione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della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è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prendere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segnale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bassa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tensione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(LCCS) e poi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convertirlo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in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segnale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ad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alta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tensione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(HCS)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può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gestire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193900" y="3137152"/>
            <a:ext cx="974947" cy="103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Velocità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/</a:t>
            </a:r>
          </a:p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n-US" sz="1600" kern="0" dirty="0" err="1" smtClean="0">
                <a:latin typeface="Calibri" charset="0"/>
                <a:ea typeface="Calibri" charset="0"/>
                <a:cs typeface="Calibri" charset="0"/>
              </a:rPr>
              <a:t>posizione</a:t>
            </a:r>
            <a:endParaRPr lang="en-US" sz="1600" kern="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TextBox 56"/>
          <p:cNvSpPr txBox="1"/>
          <p:nvPr/>
        </p:nvSpPr>
        <p:spPr bwMode="auto">
          <a:xfrm>
            <a:off x="6003662" y="3081595"/>
            <a:ext cx="516488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kern="0" noProof="0" dirty="0" smtClean="0">
                <a:latin typeface="Calibri" charset="0"/>
                <a:ea typeface="Calibri" charset="0"/>
                <a:cs typeface="Calibri" charset="0"/>
              </a:rPr>
              <a:t>HCS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142772" y="678335"/>
            <a:ext cx="8051128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generale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non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possiamo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gestire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direttamente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dai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pin </a:t>
            </a:r>
            <a:r>
              <a:rPr kumimoji="0" lang="it-IT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del </a:t>
            </a:r>
            <a:r>
              <a:rPr kumimoji="0" lang="it-IT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microcontroller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/>
            </a:r>
            <a:b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(max output current 40mA) 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3133419" y="5793189"/>
            <a:ext cx="311976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aperto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o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chiuso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/>
        </p:blipFill>
        <p:spPr>
          <a:xfrm>
            <a:off x="5199337" y="3595882"/>
            <a:ext cx="985538" cy="1451124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674" y="2652193"/>
            <a:ext cx="1029997" cy="428316"/>
          </a:xfrm>
          <a:prstGeom prst="rect">
            <a:avLst/>
          </a:prstGeom>
        </p:spPr>
      </p:pic>
      <p:sp>
        <p:nvSpPr>
          <p:cNvPr id="7" name="Τρίγωνο 6"/>
          <p:cNvSpPr/>
          <p:nvPr/>
        </p:nvSpPr>
        <p:spPr>
          <a:xfrm rot="5400000">
            <a:off x="4570008" y="2646548"/>
            <a:ext cx="1322290" cy="1609139"/>
          </a:xfrm>
          <a:prstGeom prst="triangle">
            <a:avLst>
              <a:gd name="adj" fmla="val 508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Motor Driver</a:t>
            </a:r>
            <a:endParaRPr lang="el-GR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5651352" y="1467915"/>
            <a:ext cx="2747472" cy="32006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348282" y="1459509"/>
            <a:ext cx="2834483" cy="31836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610" name="3 - Τίτλος"/>
          <p:cNvSpPr>
            <a:spLocks noGrp="1"/>
          </p:cNvSpPr>
          <p:nvPr>
            <p:ph type="title"/>
          </p:nvPr>
        </p:nvSpPr>
        <p:spPr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126000" tIns="2160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Preliminari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: Transistor a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raccordo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bipolare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(BJT) come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uno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switch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elettronico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61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C850BC-78EC-CB48-BBB0-E2E67C11FFED}" type="slidenum">
              <a:rPr lang="el-GR" sz="1200">
                <a:solidFill>
                  <a:srgbClr val="3F3F3F"/>
                </a:solidFill>
                <a:latin typeface="Calibri"/>
              </a:rPr>
              <a:pPr eaLnBrk="1" hangingPunct="1"/>
              <a:t>5</a:t>
            </a:fld>
            <a:endParaRPr lang="el-GR" sz="1200" dirty="0">
              <a:solidFill>
                <a:srgbClr val="3F3F3F"/>
              </a:solidFill>
              <a:latin typeface="Calibri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7"/>
          <a:stretch>
            <a:fillRect/>
          </a:stretch>
        </p:blipFill>
        <p:spPr bwMode="auto">
          <a:xfrm>
            <a:off x="1162049" y="1556390"/>
            <a:ext cx="1026598" cy="106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 t="19048"/>
          <a:stretch>
            <a:fillRect/>
          </a:stretch>
        </p:blipFill>
        <p:spPr bwMode="auto">
          <a:xfrm>
            <a:off x="6520543" y="1796486"/>
            <a:ext cx="964100" cy="8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 r="-35393"/>
          <a:stretch>
            <a:fillRect/>
          </a:stretch>
        </p:blipFill>
        <p:spPr bwMode="auto">
          <a:xfrm>
            <a:off x="6821202" y="2990918"/>
            <a:ext cx="671700" cy="8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7"/>
          <a:stretch>
            <a:fillRect/>
          </a:stretch>
        </p:blipFill>
        <p:spPr bwMode="auto">
          <a:xfrm>
            <a:off x="1248748" y="2805959"/>
            <a:ext cx="645700" cy="97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1"/>
          <a:stretch>
            <a:fillRect/>
          </a:stretch>
        </p:blipFill>
        <p:spPr bwMode="auto">
          <a:xfrm>
            <a:off x="591847" y="3023215"/>
            <a:ext cx="943436" cy="56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6" b="-20349"/>
          <a:stretch>
            <a:fillRect/>
          </a:stretch>
        </p:blipFill>
        <p:spPr bwMode="auto">
          <a:xfrm>
            <a:off x="5884952" y="3127922"/>
            <a:ext cx="1062922" cy="6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 t="82285"/>
          <a:stretch>
            <a:fillRect/>
          </a:stretch>
        </p:blipFill>
        <p:spPr bwMode="auto">
          <a:xfrm>
            <a:off x="6397804" y="2759203"/>
            <a:ext cx="1254568" cy="25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430248" y="3885930"/>
            <a:ext cx="2648482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Switch: 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Apertura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normale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733711" y="4076000"/>
            <a:ext cx="258275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kern="0" dirty="0">
                <a:latin typeface="Calibri" charset="0"/>
                <a:ea typeface="Calibri" charset="0"/>
                <a:cs typeface="Calibri" charset="0"/>
              </a:rPr>
              <a:t>Switch: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Chiusura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normale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995868" y="764860"/>
            <a:ext cx="435728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9875" marR="0" indent="-269875" algn="just" defTabSz="914400" eaLnBrk="0" latinLnBrk="0" hangingPunct="0">
              <a:lnSpc>
                <a:spcPct val="110000"/>
              </a:lnSpc>
              <a:spcBef>
                <a:spcPts val="480"/>
              </a:spcBef>
              <a:buClrTx/>
              <a:buSzTx/>
              <a:buFont typeface="Wingdings" pitchFamily="2" charset="2"/>
              <a:buChar char="§"/>
              <a:tabLst/>
              <a:defRPr sz="1600" kern="0"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Il transistor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funge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come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uno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switch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controllato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4118" y="1958880"/>
            <a:ext cx="1515160" cy="115358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095" y="1314902"/>
            <a:ext cx="1755235" cy="72990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2470" y="3133538"/>
            <a:ext cx="1029691" cy="924381"/>
          </a:xfrm>
          <a:prstGeom prst="rect">
            <a:avLst/>
          </a:prstGeom>
        </p:spPr>
      </p:pic>
      <p:sp>
        <p:nvSpPr>
          <p:cNvPr id="22" name="Ορθογώνιο 21"/>
          <p:cNvSpPr/>
          <p:nvPr/>
        </p:nvSpPr>
        <p:spPr>
          <a:xfrm>
            <a:off x="464127" y="4784722"/>
            <a:ext cx="8215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Il transistor funziona come uno </a:t>
            </a:r>
            <a:r>
              <a:rPr lang="it-IT" sz="1800" dirty="0" err="1" smtClean="0">
                <a:latin typeface="Calibri" charset="0"/>
                <a:ea typeface="Calibri" charset="0"/>
                <a:cs typeface="Calibri" charset="0"/>
              </a:rPr>
              <a:t>switch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: fornisce o toglie corrente, e il transistor (</a:t>
            </a:r>
            <a:r>
              <a:rPr lang="it-IT" sz="1800" dirty="0" err="1" smtClean="0">
                <a:latin typeface="Calibri" charset="0"/>
                <a:ea typeface="Calibri" charset="0"/>
                <a:cs typeface="Calibri" charset="0"/>
              </a:rPr>
              <a:t>switch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) si accende o si spegne. Per fare il suo lavoro come </a:t>
            </a:r>
            <a:r>
              <a:rPr lang="it-IT" sz="1800" dirty="0" err="1" smtClean="0">
                <a:latin typeface="Calibri" charset="0"/>
                <a:ea typeface="Calibri" charset="0"/>
                <a:cs typeface="Calibri" charset="0"/>
              </a:rPr>
              <a:t>switch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di controllo motore, il transistor necessita di alcuni comuni componenti elettronici aggiuntivi, precisamente, un resistore e un diodo. Gli scopi di questi sono descritti brevemente: </a:t>
            </a:r>
            <a:endParaRPr lang="it-IT" sz="1800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3" name="Picture 13" descr="Screenshot 2015-11-27 20.14.24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96" y="4187527"/>
            <a:ext cx="1815534" cy="40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2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Preliminari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L’idea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segnale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PWM (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Modulazione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larghezza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impulso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88" y="1584158"/>
            <a:ext cx="2784027" cy="304851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6" y="3652108"/>
            <a:ext cx="3318036" cy="233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89107" y="610048"/>
            <a:ext cx="8149415" cy="313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9875" marR="0" indent="-269875" algn="just" defTabSz="914400" eaLnBrk="0" latinLnBrk="0" hangingPunct="0">
              <a:lnSpc>
                <a:spcPct val="110000"/>
              </a:lnSpc>
              <a:spcBef>
                <a:spcPts val="480"/>
              </a:spcBef>
              <a:buClrTx/>
              <a:buSzTx/>
              <a:buFont typeface="Wingdings" pitchFamily="2" charset="2"/>
              <a:buChar char="§"/>
              <a:tabLst/>
              <a:defRPr kumimoji="0" sz="1400" b="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lvl="1">
              <a:defRPr sz="1700"/>
            </a:lvl2pPr>
          </a:lstStyle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Arduino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manca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vero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output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analogico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PWM è </a:t>
            </a:r>
            <a:r>
              <a:rPr lang="en-US" sz="1600" b="1" i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600" b="1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i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tecnica</a:t>
            </a:r>
            <a:r>
              <a:rPr lang="en-US" sz="1600" b="1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en-US" sz="1600" b="1" i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modulare</a:t>
            </a:r>
            <a:r>
              <a:rPr lang="en-US" sz="1600" b="1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i="1" dirty="0" err="1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rapidamente</a:t>
            </a:r>
            <a:r>
              <a:rPr lang="en-US" sz="1600" b="1" i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n-US" sz="1600" b="1" i="1" dirty="0" err="1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b="1" i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(on e off)</a:t>
            </a:r>
            <a:endParaRPr lang="el-GR" sz="1600" b="1" i="1" dirty="0" smtClean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Usa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modulazione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della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larghezza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impulse (PWM) per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simulare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variabile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tensione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alimentazione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continua (DC)</a:t>
            </a:r>
            <a:endParaRPr lang="en-US" sz="16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Arduino</a:t>
            </a:r>
            <a:r>
              <a:rPr lang="el-GR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no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ha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6 PWM pins:  3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5, 6, 9, 10,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11</a:t>
            </a:r>
          </a:p>
          <a:p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Comando</a:t>
            </a:r>
            <a:r>
              <a:rPr lang="en-US" sz="1600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:  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analogWrite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(pin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, value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value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è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ciclo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lavoro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tra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0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and 255</a:t>
            </a:r>
          </a:p>
          <a:p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Esempi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:  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analogWrite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(9, 256*1/2)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per un </a:t>
            </a: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ciclo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lavoro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al 50%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analogWrite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(11, 256*1/4)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per un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ciclo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lavoro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al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25%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64" y="4653579"/>
            <a:ext cx="2202488" cy="185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294918" y="4928260"/>
            <a:ext cx="45717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856537" y="4754111"/>
            <a:ext cx="4114799" cy="150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PWM, 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o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modulazione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della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larghezza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impulso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,  è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tecnica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ci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permette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aggiustare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valore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medio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della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tensione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va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a un device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elettronico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accendendo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spegnendo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l’alimentazione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ritmo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veloce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. La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tensione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media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dipende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dal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ciclo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lavoro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, o dal tempo in cui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segnale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è ON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piuttosto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che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OFF in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singola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dirty="0" err="1" smtClean="0">
                <a:latin typeface="Calibri" charset="0"/>
                <a:ea typeface="Calibri" charset="0"/>
                <a:cs typeface="Calibri" charset="0"/>
              </a:rPr>
              <a:t>unità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 di tempo.</a:t>
            </a:r>
          </a:p>
        </p:txBody>
      </p:sp>
    </p:spTree>
    <p:extLst>
      <p:ext uri="{BB962C8B-B14F-4D97-AF65-F5344CB8AC3E}">
        <p14:creationId xmlns:p14="http://schemas.microsoft.com/office/powerpoint/2010/main" val="21151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motori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magnete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permanente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continua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752986" y="910279"/>
            <a:ext cx="7878253" cy="5214440"/>
          </a:xfrm>
          <a:prstGeom prst="snip2DiagRect">
            <a:avLst>
              <a:gd name="adj1" fmla="val 23044"/>
              <a:gd name="adj2" fmla="val 25073"/>
            </a:avLst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38" y="1404753"/>
            <a:ext cx="2064332" cy="1512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217" y="1595797"/>
            <a:ext cx="1772183" cy="1772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320" y="3809687"/>
            <a:ext cx="2460861" cy="19010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11031" y="2337508"/>
            <a:ext cx="1674550" cy="14497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DC (PM) </a:t>
            </a:r>
            <a:r>
              <a:rPr lang="el-GR" b="1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l-GR" b="1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motor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819" y="3911373"/>
            <a:ext cx="2020607" cy="17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Tipico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con transistor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tipo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NPN (idea di base)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/>
          <p:nvPr/>
        </p:nvPicPr>
        <p:blipFill rotWithShape="1">
          <a:blip r:embed="rId3"/>
          <a:srcRect r="34255"/>
          <a:stretch/>
        </p:blipFill>
        <p:spPr>
          <a:xfrm>
            <a:off x="347099" y="3205501"/>
            <a:ext cx="3705173" cy="2294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5015345" y="862138"/>
            <a:ext cx="3906982" cy="265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è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fatto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attraverso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un transistor. Il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circuito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avvia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ferma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seconda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segnale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input. </a:t>
            </a:r>
            <a:endParaRPr lang="en-US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La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selezione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resistore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è tale per cui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transistor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attiva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completamente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quando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segnale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di input è applicator. Come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risultato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dovrebbe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andare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quasi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alla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massima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velocità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015345" y="4094326"/>
            <a:ext cx="3775438" cy="176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relè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può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anche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essere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usato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accendere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spegnere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elettronicamente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Si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può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controllare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relè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applicando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controllo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voltaggio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da 0 a 5 volt.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0" y="761958"/>
            <a:ext cx="2565854" cy="2561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5235763" y="3671403"/>
            <a:ext cx="311014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Il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ruota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una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direzione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 err="1" smtClean="0">
                <a:latin typeface="Calibri" charset="0"/>
                <a:ea typeface="Calibri" charset="0"/>
                <a:cs typeface="Calibri" charset="0"/>
              </a:rPr>
              <a:t>Esempio</a:t>
            </a:r>
            <a:r>
              <a:rPr lang="en-US" i="1" u="sng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u="sng" dirty="0">
                <a:latin typeface="Calibri" charset="0"/>
                <a:ea typeface="Calibri" charset="0"/>
                <a:cs typeface="Calibri" charset="0"/>
              </a:rPr>
              <a:t>1: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di un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corrente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continua con </a:t>
            </a:r>
            <a:r>
              <a:rPr lang="en-US" i="1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transistor NPN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"/>
          <a:stretch/>
        </p:blipFill>
        <p:spPr>
          <a:xfrm>
            <a:off x="4097439" y="474394"/>
            <a:ext cx="5023414" cy="610986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9" y="625623"/>
            <a:ext cx="3611877" cy="2258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306231" y="5045609"/>
            <a:ext cx="2958578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Cambiare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direzione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motore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è solo un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’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più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difficile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335214" y="1755000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1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688965" y="311541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2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572000" y="437036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</a:t>
            </a:r>
            <a:r>
              <a:rPr lang="en-US" sz="1600" kern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3</a:t>
            </a: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82" y="3156235"/>
            <a:ext cx="1404876" cy="13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DE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3F6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9875" marR="0" indent="-269875" algn="just" defTabSz="914400" rtl="0" eaLnBrk="0" fontAlgn="base" latinLnBrk="0" hangingPunct="0">
          <a:lnSpc>
            <a:spcPct val="110000"/>
          </a:lnSpc>
          <a:spcBef>
            <a:spcPts val="48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sz="1600" b="0" i="0" u="none" strike="noStrike" kern="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D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64854</TotalTime>
  <Words>1568</Words>
  <Application>Microsoft Office PowerPoint</Application>
  <PresentationFormat>Presentazione su schermo (4:3)</PresentationFormat>
  <Paragraphs>274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Book Antiqua</vt:lpstr>
      <vt:lpstr>Calibri</vt:lpstr>
      <vt:lpstr>Tahoma</vt:lpstr>
      <vt:lpstr>Trebuchet MS</vt:lpstr>
      <vt:lpstr>Wingdings</vt:lpstr>
      <vt:lpstr>1_Default Design</vt:lpstr>
      <vt:lpstr>Presentazione standard di PowerPoint</vt:lpstr>
      <vt:lpstr>Scopo e agenda dell’unità 10</vt:lpstr>
      <vt:lpstr>Preliminari: principi di base</vt:lpstr>
      <vt:lpstr>Preliminari: Schema di base per gestire e controllare un motore</vt:lpstr>
      <vt:lpstr>Preliminari: Transistor a raccordo bipolare (BJT) come uno switch elettronico</vt:lpstr>
      <vt:lpstr>Preliminari: L’idea di un segnale PWM (Modulazione larghezza di impulso)</vt:lpstr>
      <vt:lpstr>Guida di motori a magnete permanente a corrente continua</vt:lpstr>
      <vt:lpstr>Tipico circuito guida con transistor tipo NPN (idea di base)</vt:lpstr>
      <vt:lpstr>Esempio 1:  Guida di un motore a corrente continua con il transistor NPN</vt:lpstr>
      <vt:lpstr>Tipico circuito di guida con l’ H-Bridge (idea di base)</vt:lpstr>
      <vt:lpstr>Guida motore DC con IC L293D (2x H-Bridge)</vt:lpstr>
      <vt:lpstr>Esempio 2:  Guida motore DC con IC L293D (2x H-Bridge)</vt:lpstr>
      <vt:lpstr>Tipica scheda controllo motore basata su L298 Dual H-bridge</vt:lpstr>
      <vt:lpstr>Esempio 3: Scheda driver Arduino su L298P Dual H-bridge</vt:lpstr>
      <vt:lpstr>Motore passo passo</vt:lpstr>
      <vt:lpstr>Circuiti guida per motori passo-passo Unipolari e Bipolari</vt:lpstr>
      <vt:lpstr>Guida motore passo-passo bipolare/unipolare con IC L293D (controllo a 4 cavi)</vt:lpstr>
      <vt:lpstr>Esempio 4: Segui i giri di un potenziometro (motore passo-passo unipolare/bipolare)</vt:lpstr>
      <vt:lpstr>Esempio 5:  Guida motore passo-passo bipolare/unipolare con protezione motore (controllo a 2 cavi) </vt:lpstr>
      <vt:lpstr>Presentazione standard di PowerPoint</vt:lpstr>
    </vt:vector>
  </TitlesOfParts>
  <Company>tei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circBalance_nodither_ts500_sine_55deg_6sec</dc:title>
  <dc:creator>Michail Sfakiotakis</dc:creator>
  <cp:lastModifiedBy>Bologna Silvia</cp:lastModifiedBy>
  <cp:revision>1762</cp:revision>
  <cp:lastPrinted>2018-01-26T17:11:53Z</cp:lastPrinted>
  <dcterms:created xsi:type="dcterms:W3CDTF">2010-11-09T19:06:29Z</dcterms:created>
  <dcterms:modified xsi:type="dcterms:W3CDTF">2018-06-11T10:23:12Z</dcterms:modified>
</cp:coreProperties>
</file>