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6" r:id="rId1"/>
    <p:sldMasterId id="2147483678" r:id="rId2"/>
  </p:sldMasterIdLst>
  <p:notesMasterIdLst>
    <p:notesMasterId r:id="rId25"/>
  </p:notesMasterIdLst>
  <p:handoutMasterIdLst>
    <p:handoutMasterId r:id="rId26"/>
  </p:handoutMasterIdLst>
  <p:sldIdLst>
    <p:sldId id="549" r:id="rId3"/>
    <p:sldId id="537" r:id="rId4"/>
    <p:sldId id="482" r:id="rId5"/>
    <p:sldId id="551" r:id="rId6"/>
    <p:sldId id="552" r:id="rId7"/>
    <p:sldId id="553" r:id="rId8"/>
    <p:sldId id="554" r:id="rId9"/>
    <p:sldId id="555" r:id="rId10"/>
    <p:sldId id="556" r:id="rId11"/>
    <p:sldId id="557" r:id="rId12"/>
    <p:sldId id="558" r:id="rId13"/>
    <p:sldId id="559" r:id="rId14"/>
    <p:sldId id="560" r:id="rId15"/>
    <p:sldId id="561" r:id="rId16"/>
    <p:sldId id="562" r:id="rId17"/>
    <p:sldId id="564" r:id="rId18"/>
    <p:sldId id="565" r:id="rId19"/>
    <p:sldId id="569" r:id="rId20"/>
    <p:sldId id="567" r:id="rId21"/>
    <p:sldId id="568" r:id="rId22"/>
    <p:sldId id="566" r:id="rId23"/>
    <p:sldId id="570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73">
          <p15:clr>
            <a:srgbClr val="A4A3A4"/>
          </p15:clr>
        </p15:guide>
        <p15:guide id="2" pos="3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9913"/>
    <a:srgbClr val="005777"/>
    <a:srgbClr val="BFDDB4"/>
    <a:srgbClr val="E6E6E6"/>
    <a:srgbClr val="DDD9C3"/>
    <a:srgbClr val="DDCFB2"/>
    <a:srgbClr val="FFCC99"/>
    <a:srgbClr val="FF9966"/>
    <a:srgbClr val="006699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Μεσαίο στυλ 2 - Έμφαση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Μεσαίο στυλ 2 - Έμφαση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48" autoAdjust="0"/>
    <p:restoredTop sz="93039" autoAdjust="0"/>
  </p:normalViewPr>
  <p:slideViewPr>
    <p:cSldViewPr snapToGrid="0">
      <p:cViewPr varScale="1">
        <p:scale>
          <a:sx n="72" d="100"/>
          <a:sy n="72" d="100"/>
        </p:scale>
        <p:origin x="1722" y="66"/>
      </p:cViewPr>
      <p:guideLst>
        <p:guide orient="horz" pos="773"/>
        <p:guide pos="3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200" d="100"/>
        <a:sy n="200" d="100"/>
      </p:scale>
      <p:origin x="0" y="534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17ADA-1638-0643-890A-87F56AED39E9}" type="datetimeFigureOut">
              <a:rPr lang="en-US" smtClean="0"/>
              <a:t>05-Mar-18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E7830-05BA-0F48-BBED-6CDD62CC9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60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4BE53219-3A05-3D4B-895A-3050F53C43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02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574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646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7266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9239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0866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7623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9326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4532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400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106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966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5297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320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73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19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30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56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26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1356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085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480-73E2-41E9-8038-AB1D1AC0B473}" type="datetime1">
              <a:rPr lang="el-GR" smtClean="0"/>
              <a:t>5/3/2018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5109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F4110-ADAF-4F03-80B9-170642E5484D}" type="datetime1">
              <a:rPr lang="el-GR" smtClean="0"/>
              <a:t>5/3/2018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369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80D3-900E-422F-9FAD-55CC391E966A}" type="datetime1">
              <a:rPr lang="el-GR" smtClean="0"/>
              <a:t>5/3/2018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0352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052513"/>
            <a:ext cx="4038600" cy="252095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5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err="1"/>
              <a:t>Kλικ</a:t>
            </a:r>
            <a:r>
              <a:rPr lang="el-GR" dirty="0"/>
              <a:t> για επεξεργασία των στυλ του υποδείγματος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38600" cy="252095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5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err="1"/>
              <a:t>Kλικ</a:t>
            </a:r>
            <a:r>
              <a:rPr lang="el-GR" dirty="0"/>
              <a:t> για επεξεργασία των στυλ του υποδείγματος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5" name="Θέση αριθμού διαφάνειας 5">
            <a:extLst>
              <a:ext uri="{FF2B5EF4-FFF2-40B4-BE49-F238E27FC236}">
                <a16:creationId xmlns:a16="http://schemas.microsoft.com/office/drawing/2014/main" id="{AB86C6FB-9B8A-4E5E-B1DC-E008F8DF7A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23933" y="6614826"/>
            <a:ext cx="2057400" cy="193762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fld id="{4D2578F2-A3E7-4E4B-81A9-69C31FAEF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396236"/>
            <a:ext cx="9144000" cy="1158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xtLst/>
        </p:spPr>
        <p:txBody>
          <a:bodyPr anchor="ctr" anchorCtr="1"/>
          <a:lstStyle/>
          <a:p>
            <a:pPr algn="ctr"/>
            <a:endParaRPr lang="en-US" sz="1400">
              <a:latin typeface="Trebuchet MS" charset="0"/>
            </a:endParaRPr>
          </a:p>
        </p:txBody>
      </p:sp>
      <p:sp>
        <p:nvSpPr>
          <p:cNvPr id="7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33388"/>
          </a:xfrm>
        </p:spPr>
        <p:txBody>
          <a:bodyPr/>
          <a:lstStyle/>
          <a:p>
            <a:r>
              <a:rPr lang="el-GR" dirty="0" err="1"/>
              <a:t>Kλικ</a:t>
            </a:r>
            <a:r>
              <a:rPr lang="el-GR" dirty="0"/>
              <a:t> για επεξεργασία του τίτλου</a:t>
            </a:r>
          </a:p>
        </p:txBody>
      </p:sp>
    </p:spTree>
    <p:extLst>
      <p:ext uri="{BB962C8B-B14F-4D97-AF65-F5344CB8AC3E}">
        <p14:creationId xmlns:p14="http://schemas.microsoft.com/office/powerpoint/2010/main" val="3974735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396236"/>
            <a:ext cx="9144000" cy="1158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xtLst/>
        </p:spPr>
        <p:txBody>
          <a:bodyPr anchor="ctr" anchorCtr="1"/>
          <a:lstStyle/>
          <a:p>
            <a:pPr algn="ctr"/>
            <a:endParaRPr lang="en-US" sz="1400">
              <a:latin typeface="Trebuchet MS" charset="0"/>
            </a:endParaRPr>
          </a:p>
        </p:txBody>
      </p:sp>
      <p:sp>
        <p:nvSpPr>
          <p:cNvPr id="7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33388"/>
          </a:xfrm>
        </p:spPr>
        <p:txBody>
          <a:bodyPr/>
          <a:lstStyle/>
          <a:p>
            <a:r>
              <a:rPr lang="el-GR" dirty="0" err="1"/>
              <a:t>Kλικ</a:t>
            </a:r>
            <a:r>
              <a:rPr lang="el-GR" dirty="0"/>
              <a:t> για επεξεργασία του τίτλου</a:t>
            </a:r>
          </a:p>
        </p:txBody>
      </p:sp>
      <p:sp>
        <p:nvSpPr>
          <p:cNvPr id="8" name="Θέση αριθμού διαφάνειας 5">
            <a:extLst>
              <a:ext uri="{FF2B5EF4-FFF2-40B4-BE49-F238E27FC236}">
                <a16:creationId xmlns:a16="http://schemas.microsoft.com/office/drawing/2014/main" id="{AB86C6FB-9B8A-4E5E-B1DC-E008F8DF7A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23933" y="6614826"/>
            <a:ext cx="2057400" cy="193762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fld id="{4D2578F2-A3E7-4E4B-81A9-69C31FAEF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747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597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1279233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748699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1813944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10063566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</p:spTree>
    <p:extLst>
      <p:ext uri="{BB962C8B-B14F-4D97-AF65-F5344CB8AC3E}">
        <p14:creationId xmlns:p14="http://schemas.microsoft.com/office/powerpoint/2010/main" val="2499391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6169-1127-4362-8540-AC4E97E8AA5C}" type="datetime1">
              <a:rPr lang="el-GR" smtClean="0"/>
              <a:t>5/3/2018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46306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66251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323630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490013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40722641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3859886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6CCA-63C4-4CF9-AE39-DAD6F533A7F9}" type="datetime1">
              <a:rPr lang="el-GR" smtClean="0"/>
              <a:t>5/3/2018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8929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0574A-DA73-4F45-A5DB-BD9EAE214494}" type="datetime1">
              <a:rPr lang="el-GR" smtClean="0"/>
              <a:t>5/3/2018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9198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6B3C0-A42E-43C6-B463-F993698F7A97}" type="datetime1">
              <a:rPr lang="el-GR" smtClean="0"/>
              <a:t>5/3/2018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2417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CD79E-706B-4D49-A0E4-1F8E35DF1797}" type="datetime1">
              <a:rPr lang="el-GR" smtClean="0"/>
              <a:t>5/3/2018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8556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B233-2020-4E2E-8C15-84DAA0EF36E8}" type="datetime1">
              <a:rPr lang="el-GR" smtClean="0"/>
              <a:t>5/3/2018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8633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BA766-CA29-40F2-83BC-EF09261BB5FC}" type="datetime1">
              <a:rPr lang="el-GR" smtClean="0"/>
              <a:t>5/3/2018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4485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D54C4-4236-43A6-B912-090A3C0F9032}" type="datetime1">
              <a:rPr lang="el-GR" smtClean="0"/>
              <a:t>5/3/2018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2093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4E18B-A9AC-444A-8F3D-6587E3DE7D78}" type="datetime1">
              <a:rPr lang="el-GR" smtClean="0"/>
              <a:t>5/3/2018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642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53" r:id="rId12"/>
    <p:sldLayoutId id="2147483665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96632" y="3174542"/>
            <a:ext cx="2174773" cy="2273625"/>
          </a:xfrm>
          <a:prstGeom prst="rect">
            <a:avLst/>
          </a:prstGeom>
        </p:spPr>
      </p:pic>
      <p:sp>
        <p:nvSpPr>
          <p:cNvPr id="603144" name="Rectangle 8"/>
          <p:cNvSpPr>
            <a:spLocks noChangeArrowheads="1"/>
          </p:cNvSpPr>
          <p:nvPr userDrawn="1"/>
        </p:nvSpPr>
        <p:spPr bwMode="auto">
          <a:xfrm>
            <a:off x="-1" y="5384800"/>
            <a:ext cx="8766770" cy="1282700"/>
          </a:xfrm>
          <a:prstGeom prst="rect">
            <a:avLst/>
          </a:prstGeom>
          <a:solidFill>
            <a:srgbClr val="00577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1616075" eaLnBrk="0" hangingPunct="0">
              <a:lnSpc>
                <a:spcPct val="110000"/>
              </a:lnSpc>
              <a:defRPr/>
            </a:pPr>
            <a:r>
              <a:rPr lang="en-US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TEICrete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b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r>
              <a:rPr lang="en-US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Heraklion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Crete, Greece</a:t>
            </a:r>
            <a:endParaRPr lang="el-G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051" name="Oval 15"/>
          <p:cNvSpPr>
            <a:spLocks noChangeArrowheads="1"/>
          </p:cNvSpPr>
          <p:nvPr userDrawn="1"/>
        </p:nvSpPr>
        <p:spPr bwMode="auto">
          <a:xfrm>
            <a:off x="101600" y="5241925"/>
            <a:ext cx="1487488" cy="1539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solidFill>
                <a:srgbClr val="000000"/>
              </a:solidFill>
            </a:endParaRPr>
          </a:p>
        </p:txBody>
      </p:sp>
      <p:pic>
        <p:nvPicPr>
          <p:cNvPr id="2052" name="Picture 7"/>
          <p:cNvPicPr>
            <a:picLocks noChangeAspect="1" noChangeArrowheads="1"/>
          </p:cNvPicPr>
          <p:nvPr userDrawn="1"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6000" contras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5213350"/>
            <a:ext cx="1573212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2"/>
          <p:cNvSpPr>
            <a:spLocks noChangeArrowheads="1"/>
          </p:cNvSpPr>
          <p:nvPr userDrawn="1"/>
        </p:nvSpPr>
        <p:spPr bwMode="auto">
          <a:xfrm>
            <a:off x="0" y="1319213"/>
            <a:ext cx="9209088" cy="1774825"/>
          </a:xfrm>
          <a:prstGeom prst="rect">
            <a:avLst/>
          </a:prstGeom>
          <a:solidFill>
            <a:srgbClr val="80808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z="1800">
              <a:solidFill>
                <a:srgbClr val="000000"/>
              </a:solidFill>
            </a:endParaRPr>
          </a:p>
        </p:txBody>
      </p:sp>
      <p:sp>
        <p:nvSpPr>
          <p:cNvPr id="2054" name="Rectangle 6"/>
          <p:cNvSpPr>
            <a:spLocks noChangeArrowheads="1"/>
          </p:cNvSpPr>
          <p:nvPr userDrawn="1"/>
        </p:nvSpPr>
        <p:spPr bwMode="auto">
          <a:xfrm>
            <a:off x="-3175" y="1317625"/>
            <a:ext cx="6991350" cy="77788"/>
          </a:xfrm>
          <a:prstGeom prst="rect">
            <a:avLst/>
          </a:prstGeom>
          <a:solidFill>
            <a:srgbClr val="005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l-GR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731838"/>
          </a:xfrm>
          <a:prstGeom prst="rect">
            <a:avLst/>
          </a:prstGeom>
          <a:solidFill>
            <a:srgbClr val="00577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3175" algn="r" eaLnBrk="0" hangingPunct="0">
              <a:lnSpc>
                <a:spcPct val="110000"/>
              </a:lnSpc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Technological Educational Institute of Crete</a:t>
            </a:r>
            <a:endParaRPr lang="el-GR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21" name="Rectangle 5"/>
          <p:cNvSpPr>
            <a:spLocks noChangeArrowheads="1"/>
          </p:cNvSpPr>
          <p:nvPr userDrawn="1"/>
        </p:nvSpPr>
        <p:spPr bwMode="auto">
          <a:xfrm>
            <a:off x="2505075" y="3022600"/>
            <a:ext cx="6667500" cy="7778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el-GR" sz="2400" dirty="0">
              <a:solidFill>
                <a:srgbClr val="000000"/>
              </a:solidFill>
              <a:latin typeface="Times New Roman" pitchFamily="18" charset="0"/>
              <a:ea typeface="ＭＳ Ｐゴシック" pitchFamily="-111" charset="-128"/>
              <a:cs typeface="+mn-cs"/>
            </a:endParaRPr>
          </a:p>
        </p:txBody>
      </p:sp>
      <p:pic>
        <p:nvPicPr>
          <p:cNvPr id="11" name="Imagen 34"/>
          <p:cNvPicPr/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762" y="4559984"/>
            <a:ext cx="3131798" cy="681941"/>
          </a:xfrm>
          <a:prstGeom prst="rect">
            <a:avLst/>
          </a:prstGeom>
        </p:spPr>
      </p:pic>
      <p:pic>
        <p:nvPicPr>
          <p:cNvPr id="12" name="Imagen 50"/>
          <p:cNvPicPr/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405" y="5467537"/>
            <a:ext cx="3106436" cy="1117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0945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9pPr>
    </p:titleStyle>
    <p:bodyStyle>
      <a:lvl1pPr marL="269875" indent="-269875" algn="l" rtl="0" eaLnBrk="0" fontAlgn="base" hangingPunct="0">
        <a:spcBef>
          <a:spcPct val="25000"/>
        </a:spcBef>
        <a:spcAft>
          <a:spcPct val="0"/>
        </a:spcAft>
        <a:buFont typeface="Wingdings" charset="0"/>
        <a:buChar char="§"/>
        <a:defRPr sz="17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27063" indent="-1778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□"/>
        <a:defRPr sz="16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ea typeface="ＭＳ Ｐゴシック" charset="0"/>
        </a:defRPr>
      </a:lvl3pPr>
      <a:lvl4pPr marL="1550988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ＭＳ Ｐゴシック" charset="0"/>
        </a:defRPr>
      </a:lvl4pPr>
      <a:lvl5pPr marL="1978025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ＭＳ Ｐゴシック" charset="0"/>
        </a:defRPr>
      </a:lvl5pPr>
      <a:lvl6pPr marL="24352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8924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3496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068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346" y="268018"/>
            <a:ext cx="1753789" cy="78437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ounded Rectangle 10"/>
          <p:cNvSpPr/>
          <p:nvPr/>
        </p:nvSpPr>
        <p:spPr>
          <a:xfrm>
            <a:off x="0" y="2419435"/>
            <a:ext cx="9144000" cy="1937982"/>
          </a:xfrm>
          <a:prstGeom prst="roundRect">
            <a:avLst>
              <a:gd name="adj" fmla="val 396"/>
            </a:avLst>
          </a:prstGeom>
          <a:ln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UNIT 9</a:t>
            </a:r>
          </a:p>
          <a:p>
            <a:pPr algn="ctr"/>
            <a:r>
              <a:rPr lang="en-US" sz="3600" dirty="0">
                <a:solidFill>
                  <a:prstClr val="white"/>
                </a:solidFill>
              </a:rPr>
              <a:t>Relays</a:t>
            </a:r>
          </a:p>
          <a:p>
            <a:pPr algn="ctr"/>
            <a:endParaRPr lang="el-GR" dirty="0"/>
          </a:p>
        </p:txBody>
      </p:sp>
      <p:pic>
        <p:nvPicPr>
          <p:cNvPr id="12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30" y="268018"/>
            <a:ext cx="2956266" cy="7598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0" b="15298"/>
          <a:stretch/>
        </p:blipFill>
        <p:spPr bwMode="auto">
          <a:xfrm>
            <a:off x="536759" y="6038193"/>
            <a:ext cx="1607354" cy="709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openin project: isep-porto-logo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5"/>
          <a:stretch/>
        </p:blipFill>
        <p:spPr bwMode="auto">
          <a:xfrm>
            <a:off x="2582878" y="5913947"/>
            <a:ext cx="1820294" cy="9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penin project: teiofcrete-log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7" y="5882415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penin project: aproit-logo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346" y="6085491"/>
            <a:ext cx="1428752" cy="71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770179"/>
            <a:ext cx="9144000" cy="45719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0" y="7639"/>
            <a:ext cx="9144000" cy="118053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36000"/>
                </a:schemeClr>
              </a:gs>
              <a:gs pos="100000">
                <a:schemeClr val="bg1">
                  <a:alpha val="0"/>
                </a:schemeClr>
              </a:gs>
              <a:gs pos="49000">
                <a:schemeClr val="tx2">
                  <a:lumMod val="20000"/>
                  <a:lumOff val="80000"/>
                  <a:alpha val="39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6816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10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n-US" sz="3200" dirty="0"/>
              <a:t>A 5V Relay Module by Keyes</a:t>
            </a: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10</a:t>
            </a:fld>
            <a:endParaRPr lang="el-GR" sz="1000" dirty="0"/>
          </a:p>
        </p:txBody>
      </p:sp>
      <p:sp>
        <p:nvSpPr>
          <p:cNvPr id="31" name="TextBox 19">
            <a:extLst>
              <a:ext uri="{FF2B5EF4-FFF2-40B4-BE49-F238E27FC236}">
                <a16:creationId xmlns:a16="http://schemas.microsoft.com/office/drawing/2014/main" id="{5B590908-1E12-4E88-8938-BDF4E16FFDF3}"/>
              </a:ext>
            </a:extLst>
          </p:cNvPr>
          <p:cNvSpPr txBox="1"/>
          <p:nvPr/>
        </p:nvSpPr>
        <p:spPr>
          <a:xfrm>
            <a:off x="365424" y="1268613"/>
            <a:ext cx="8413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dirty="0"/>
              <a:t>The module provides all the required components (the protection diode, the transistor switch and the current-limiting resistor) and an indicator LED into a handy package.</a:t>
            </a:r>
          </a:p>
        </p:txBody>
      </p:sp>
      <p:grpSp>
        <p:nvGrpSpPr>
          <p:cNvPr id="2" name="Ομάδα 1">
            <a:extLst>
              <a:ext uri="{FF2B5EF4-FFF2-40B4-BE49-F238E27FC236}">
                <a16:creationId xmlns:a16="http://schemas.microsoft.com/office/drawing/2014/main" id="{347AF248-AD07-4D51-AC50-18A41F84D992}"/>
              </a:ext>
            </a:extLst>
          </p:cNvPr>
          <p:cNvGrpSpPr/>
          <p:nvPr/>
        </p:nvGrpSpPr>
        <p:grpSpPr>
          <a:xfrm>
            <a:off x="1989333" y="2183957"/>
            <a:ext cx="4966551" cy="3064477"/>
            <a:chOff x="3911844" y="1956453"/>
            <a:chExt cx="4966551" cy="3064477"/>
          </a:xfrm>
        </p:grpSpPr>
        <p:pic>
          <p:nvPicPr>
            <p:cNvPr id="30" name="Εικόνα 29">
              <a:extLst>
                <a:ext uri="{FF2B5EF4-FFF2-40B4-BE49-F238E27FC236}">
                  <a16:creationId xmlns:a16="http://schemas.microsoft.com/office/drawing/2014/main" id="{596F8628-055F-4802-A759-E962DA139F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82" t="17275" r="23853" b="16716"/>
            <a:stretch/>
          </p:blipFill>
          <p:spPr>
            <a:xfrm>
              <a:off x="4236049" y="1956453"/>
              <a:ext cx="4642346" cy="3064477"/>
            </a:xfrm>
            <a:prstGeom prst="rect">
              <a:avLst/>
            </a:prstGeom>
          </p:spPr>
        </p:pic>
        <p:sp>
          <p:nvSpPr>
            <p:cNvPr id="32" name="TextBox 43">
              <a:extLst>
                <a:ext uri="{FF2B5EF4-FFF2-40B4-BE49-F238E27FC236}">
                  <a16:creationId xmlns:a16="http://schemas.microsoft.com/office/drawing/2014/main" id="{F5D43CC2-C9A4-4373-BE4F-DC9367B9789C}"/>
                </a:ext>
              </a:extLst>
            </p:cNvPr>
            <p:cNvSpPr txBox="1"/>
            <p:nvPr/>
          </p:nvSpPr>
          <p:spPr>
            <a:xfrm>
              <a:off x="4459150" y="3301783"/>
              <a:ext cx="2178299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en-US" sz="1400" dirty="0"/>
                <a:t>Common</a:t>
              </a:r>
              <a:endParaRPr lang="en-US" sz="1200" dirty="0"/>
            </a:p>
          </p:txBody>
        </p:sp>
        <p:sp>
          <p:nvSpPr>
            <p:cNvPr id="33" name="TextBox 12">
              <a:extLst>
                <a:ext uri="{FF2B5EF4-FFF2-40B4-BE49-F238E27FC236}">
                  <a16:creationId xmlns:a16="http://schemas.microsoft.com/office/drawing/2014/main" id="{791E63DF-0B6C-4DC4-B393-FC63F5DF19A9}"/>
                </a:ext>
              </a:extLst>
            </p:cNvPr>
            <p:cNvSpPr txBox="1"/>
            <p:nvPr/>
          </p:nvSpPr>
          <p:spPr>
            <a:xfrm>
              <a:off x="3911844" y="3702729"/>
              <a:ext cx="2178299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en-US" sz="1400" dirty="0"/>
                <a:t>Normally-Closed</a:t>
              </a:r>
              <a:endParaRPr lang="en-US" sz="1200" dirty="0"/>
            </a:p>
          </p:txBody>
        </p:sp>
        <p:sp>
          <p:nvSpPr>
            <p:cNvPr id="34" name="TextBox 38">
              <a:extLst>
                <a:ext uri="{FF2B5EF4-FFF2-40B4-BE49-F238E27FC236}">
                  <a16:creationId xmlns:a16="http://schemas.microsoft.com/office/drawing/2014/main" id="{A8401B52-09ED-473B-919D-65668F6963B1}"/>
                </a:ext>
              </a:extLst>
            </p:cNvPr>
            <p:cNvSpPr txBox="1"/>
            <p:nvPr/>
          </p:nvSpPr>
          <p:spPr>
            <a:xfrm>
              <a:off x="4020858" y="2947972"/>
              <a:ext cx="2178299" cy="38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en-US" sz="1400" dirty="0"/>
                <a:t>Normally-Open</a:t>
              </a:r>
              <a:endParaRPr lang="en-US" sz="1200" dirty="0"/>
            </a:p>
          </p:txBody>
        </p:sp>
        <p:grpSp>
          <p:nvGrpSpPr>
            <p:cNvPr id="35" name="Group 2">
              <a:extLst>
                <a:ext uri="{FF2B5EF4-FFF2-40B4-BE49-F238E27FC236}">
                  <a16:creationId xmlns:a16="http://schemas.microsoft.com/office/drawing/2014/main" id="{54C608AF-D3D6-414A-9412-983F2C5E9089}"/>
                </a:ext>
              </a:extLst>
            </p:cNvPr>
            <p:cNvGrpSpPr/>
            <p:nvPr/>
          </p:nvGrpSpPr>
          <p:grpSpPr>
            <a:xfrm>
              <a:off x="8071697" y="2908860"/>
              <a:ext cx="806698" cy="819999"/>
              <a:chOff x="9210837" y="3942741"/>
              <a:chExt cx="806698" cy="819999"/>
            </a:xfrm>
          </p:grpSpPr>
          <p:sp>
            <p:nvSpPr>
              <p:cNvPr id="36" name="TextBox 18">
                <a:extLst>
                  <a:ext uri="{FF2B5EF4-FFF2-40B4-BE49-F238E27FC236}">
                    <a16:creationId xmlns:a16="http://schemas.microsoft.com/office/drawing/2014/main" id="{72634D79-06B6-443C-A00C-EB076C8C19F8}"/>
                  </a:ext>
                </a:extLst>
              </p:cNvPr>
              <p:cNvSpPr txBox="1"/>
              <p:nvPr/>
            </p:nvSpPr>
            <p:spPr>
              <a:xfrm>
                <a:off x="9210837" y="4172899"/>
                <a:ext cx="806698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1400" dirty="0"/>
                  <a:t>VCC</a:t>
                </a:r>
                <a:endParaRPr lang="en-US" sz="1200" dirty="0"/>
              </a:p>
            </p:txBody>
          </p:sp>
          <p:sp>
            <p:nvSpPr>
              <p:cNvPr id="37" name="TextBox 20">
                <a:extLst>
                  <a:ext uri="{FF2B5EF4-FFF2-40B4-BE49-F238E27FC236}">
                    <a16:creationId xmlns:a16="http://schemas.microsoft.com/office/drawing/2014/main" id="{10230808-890D-4FAF-B1A6-8718A70811BD}"/>
                  </a:ext>
                </a:extLst>
              </p:cNvPr>
              <p:cNvSpPr txBox="1"/>
              <p:nvPr/>
            </p:nvSpPr>
            <p:spPr>
              <a:xfrm>
                <a:off x="9210837" y="3942741"/>
                <a:ext cx="806698" cy="382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1400" dirty="0"/>
                  <a:t>GND</a:t>
                </a:r>
                <a:endParaRPr lang="en-US" sz="1200" dirty="0"/>
              </a:p>
            </p:txBody>
          </p:sp>
          <p:sp>
            <p:nvSpPr>
              <p:cNvPr id="38" name="TextBox 21">
                <a:extLst>
                  <a:ext uri="{FF2B5EF4-FFF2-40B4-BE49-F238E27FC236}">
                    <a16:creationId xmlns:a16="http://schemas.microsoft.com/office/drawing/2014/main" id="{6FDC0B39-BC49-4DAF-8988-4067AA9CDBE4}"/>
                  </a:ext>
                </a:extLst>
              </p:cNvPr>
              <p:cNvSpPr txBox="1"/>
              <p:nvPr/>
            </p:nvSpPr>
            <p:spPr>
              <a:xfrm>
                <a:off x="9210837" y="4380648"/>
                <a:ext cx="806698" cy="382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1400" dirty="0"/>
                  <a:t>SIG</a:t>
                </a:r>
                <a:endParaRPr lang="en-US" sz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02519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11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n-US" sz="2800" dirty="0"/>
              <a:t>Electro-mechanical Relay Exercise: Description And Schematic</a:t>
            </a: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11</a:t>
            </a:fld>
            <a:endParaRPr lang="el-GR" sz="1000" dirty="0"/>
          </a:p>
        </p:txBody>
      </p:sp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1606A5CF-AF4C-4851-80F9-89144197D5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6026" y="3145130"/>
            <a:ext cx="5071947" cy="3345684"/>
          </a:xfrm>
          <a:prstGeom prst="rect">
            <a:avLst/>
          </a:prstGeom>
        </p:spPr>
      </p:pic>
      <p:sp>
        <p:nvSpPr>
          <p:cNvPr id="17" name="TextBox 21">
            <a:extLst>
              <a:ext uri="{FF2B5EF4-FFF2-40B4-BE49-F238E27FC236}">
                <a16:creationId xmlns:a16="http://schemas.microsoft.com/office/drawing/2014/main" id="{F4EC490A-0988-4B00-A3CA-AEFD306E5EA8}"/>
              </a:ext>
            </a:extLst>
          </p:cNvPr>
          <p:cNvSpPr txBox="1"/>
          <p:nvPr/>
        </p:nvSpPr>
        <p:spPr>
          <a:xfrm>
            <a:off x="457200" y="836555"/>
            <a:ext cx="8229600" cy="2187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>
                <a:ea typeface="ＭＳ Ｐゴシック" charset="0"/>
              </a:rPr>
              <a:t>Purpose of this exercise is to make student acquainted with the use of an electro-mechanical relay. We are going to use an Arduino development board, together with a relay module to switch a DC load (a buzzer in our case).</a:t>
            </a: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>
                <a:ea typeface="ＭＳ Ｐゴシック" charset="0"/>
              </a:rPr>
              <a:t>Pressing a momentary push-button will change the state of the relay, arming or dis-arming its’ armature.</a:t>
            </a:r>
          </a:p>
        </p:txBody>
      </p:sp>
    </p:spTree>
    <p:extLst>
      <p:ext uri="{BB962C8B-B14F-4D97-AF65-F5344CB8AC3E}">
        <p14:creationId xmlns:p14="http://schemas.microsoft.com/office/powerpoint/2010/main" val="4103278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12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n-US" sz="3200" dirty="0"/>
              <a:t>Electro-mechanical Relay Exercise: Breadboard</a:t>
            </a: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12</a:t>
            </a:fld>
            <a:endParaRPr lang="el-GR" sz="1000" dirty="0"/>
          </a:p>
        </p:txBody>
      </p:sp>
      <p:sp>
        <p:nvSpPr>
          <p:cNvPr id="10" name="TextBox 21">
            <a:extLst>
              <a:ext uri="{FF2B5EF4-FFF2-40B4-BE49-F238E27FC236}">
                <a16:creationId xmlns:a16="http://schemas.microsoft.com/office/drawing/2014/main" id="{F4EC490A-0988-4B00-A3CA-AEFD306E5EA8}"/>
              </a:ext>
            </a:extLst>
          </p:cNvPr>
          <p:cNvSpPr txBox="1"/>
          <p:nvPr/>
        </p:nvSpPr>
        <p:spPr>
          <a:xfrm>
            <a:off x="521110" y="1114039"/>
            <a:ext cx="8165690" cy="816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>
                <a:ea typeface="ＭＳ Ｐゴシック" charset="0"/>
              </a:rPr>
              <a:t>The circuit for the exercise, presented on a breadboard.</a:t>
            </a: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>
                <a:ea typeface="ＭＳ Ｐゴシック" charset="0"/>
              </a:rPr>
              <a:t>When the relay is armed (COM connected to NO) the buzzer should sound.</a:t>
            </a:r>
          </a:p>
        </p:txBody>
      </p:sp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D233CA23-D7BD-4889-A707-FB4070DDAAC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942" y="2379446"/>
            <a:ext cx="5944115" cy="416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77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13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n-US" sz="3200" dirty="0"/>
              <a:t>Electro-mechanical Relay Exercise: Description</a:t>
            </a: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13</a:t>
            </a:fld>
            <a:endParaRPr lang="el-GR" sz="1000" dirty="0"/>
          </a:p>
        </p:txBody>
      </p:sp>
      <p:sp>
        <p:nvSpPr>
          <p:cNvPr id="10" name="TextBox 21">
            <a:extLst>
              <a:ext uri="{FF2B5EF4-FFF2-40B4-BE49-F238E27FC236}">
                <a16:creationId xmlns:a16="http://schemas.microsoft.com/office/drawing/2014/main" id="{F4EC490A-0988-4B00-A3CA-AEFD306E5EA8}"/>
              </a:ext>
            </a:extLst>
          </p:cNvPr>
          <p:cNvSpPr txBox="1"/>
          <p:nvPr/>
        </p:nvSpPr>
        <p:spPr>
          <a:xfrm>
            <a:off x="521110" y="1114039"/>
            <a:ext cx="8165690" cy="3036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000" dirty="0"/>
              <a:t>Different configurations can be tried for familiarizing students with relays.</a:t>
            </a:r>
          </a:p>
          <a:p>
            <a:pPr algn="just">
              <a:lnSpc>
                <a:spcPct val="150000"/>
              </a:lnSpc>
            </a:pPr>
            <a:br>
              <a:rPr lang="en-US" sz="2000" dirty="0"/>
            </a:br>
            <a:r>
              <a:rPr lang="en-US" sz="2000" dirty="0"/>
              <a:t>Some examples include:</a:t>
            </a:r>
          </a:p>
          <a:p>
            <a:pPr algn="just">
              <a:lnSpc>
                <a:spcPct val="150000"/>
              </a:lnSpc>
            </a:pPr>
            <a:endParaRPr lang="en-US" dirty="0"/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>
                <a:ea typeface="ＭＳ Ｐゴシック" charset="0"/>
              </a:rPr>
              <a:t>The load can be connected to the NC output of the relay instead of the NO.</a:t>
            </a: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>
                <a:ea typeface="ＭＳ Ｐゴシック" charset="0"/>
              </a:rPr>
              <a:t>The relay can be used to switch the neutral wire instead of the load wire.</a:t>
            </a:r>
          </a:p>
        </p:txBody>
      </p:sp>
    </p:spTree>
    <p:extLst>
      <p:ext uri="{BB962C8B-B14F-4D97-AF65-F5344CB8AC3E}">
        <p14:creationId xmlns:p14="http://schemas.microsoft.com/office/powerpoint/2010/main" val="1984703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14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n-US" sz="3200" dirty="0"/>
              <a:t>Electro-mechanical Relay Exercise: Code</a:t>
            </a: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14</a:t>
            </a:fld>
            <a:endParaRPr lang="el-GR" sz="1000" dirty="0"/>
          </a:p>
        </p:txBody>
      </p:sp>
      <p:sp>
        <p:nvSpPr>
          <p:cNvPr id="10" name="TextBox 21">
            <a:extLst>
              <a:ext uri="{FF2B5EF4-FFF2-40B4-BE49-F238E27FC236}">
                <a16:creationId xmlns:a16="http://schemas.microsoft.com/office/drawing/2014/main" id="{F4EC490A-0988-4B00-A3CA-AEFD306E5EA8}"/>
              </a:ext>
            </a:extLst>
          </p:cNvPr>
          <p:cNvSpPr txBox="1"/>
          <p:nvPr/>
        </p:nvSpPr>
        <p:spPr>
          <a:xfrm>
            <a:off x="521110" y="1114039"/>
            <a:ext cx="816569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Allocate a byte named ‘state’ and initialize it with a value of LOW.</a:t>
            </a:r>
            <a:endParaRPr lang="en-US" sz="1200" dirty="0"/>
          </a:p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volatile byte </a:t>
            </a:r>
            <a:r>
              <a:rPr lang="en-US" sz="1200" dirty="0">
                <a:latin typeface="Consolas" panose="020B0609020204030204" pitchFamily="49" charset="0"/>
              </a:rPr>
              <a:t>state = </a:t>
            </a:r>
            <a:r>
              <a:rPr lang="en-US" sz="1200" dirty="0">
                <a:solidFill>
                  <a:schemeClr val="accent2"/>
                </a:solidFill>
                <a:latin typeface="Consolas" panose="020B0609020204030204" pitchFamily="49" charset="0"/>
              </a:rPr>
              <a:t>LOW</a:t>
            </a:r>
            <a:r>
              <a:rPr lang="en-US" sz="1200" dirty="0">
                <a:latin typeface="Consolas" panose="020B0609020204030204" pitchFamily="49" charset="0"/>
              </a:rPr>
              <a:t>;</a:t>
            </a:r>
            <a:endParaRPr lang="en-US" sz="1200" dirty="0">
              <a:solidFill>
                <a:schemeClr val="accent5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void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chemeClr val="accent2"/>
                </a:solidFill>
                <a:latin typeface="Consolas" panose="020B0609020204030204" pitchFamily="49" charset="0"/>
              </a:rPr>
              <a:t>setup</a:t>
            </a:r>
            <a:r>
              <a:rPr lang="en-US" sz="1200" dirty="0">
                <a:latin typeface="Consolas" panose="020B0609020204030204" pitchFamily="49" charset="0"/>
              </a:rPr>
              <a:t>() {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Consolas" panose="020B0609020204030204" pitchFamily="49" charset="0"/>
              </a:rPr>
              <a:t>	</a:t>
            </a:r>
            <a:r>
              <a:rPr lang="en-US" sz="1200" dirty="0" err="1">
                <a:solidFill>
                  <a:schemeClr val="accent2"/>
                </a:solidFill>
                <a:latin typeface="Consolas" panose="020B0609020204030204" pitchFamily="49" charset="0"/>
              </a:rPr>
              <a:t>pinMode</a:t>
            </a:r>
            <a:r>
              <a:rPr lang="en-US" sz="1200" dirty="0">
                <a:latin typeface="Consolas" panose="020B0609020204030204" pitchFamily="49" charset="0"/>
              </a:rPr>
              <a:t>(2, </a:t>
            </a:r>
            <a:r>
              <a:rPr lang="en-US" sz="1200" dirty="0">
                <a:solidFill>
                  <a:schemeClr val="accent2"/>
                </a:solidFill>
                <a:latin typeface="Consolas" panose="020B0609020204030204" pitchFamily="49" charset="0"/>
              </a:rPr>
              <a:t>INPUT</a:t>
            </a:r>
            <a:r>
              <a:rPr lang="en-US" sz="1200" dirty="0">
                <a:latin typeface="Consolas" panose="020B0609020204030204" pitchFamily="49" charset="0"/>
              </a:rPr>
              <a:t>);	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Register GPIO pin 2 (switch) as an input.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Consolas" panose="020B0609020204030204" pitchFamily="49" charset="0"/>
              </a:rPr>
              <a:t>	</a:t>
            </a:r>
            <a:r>
              <a:rPr lang="en-US" sz="1200" dirty="0" err="1">
                <a:solidFill>
                  <a:schemeClr val="accent2"/>
                </a:solidFill>
                <a:latin typeface="Consolas" panose="020B0609020204030204" pitchFamily="49" charset="0"/>
              </a:rPr>
              <a:t>pinMode</a:t>
            </a:r>
            <a:r>
              <a:rPr lang="en-US" sz="1200" dirty="0">
                <a:latin typeface="Consolas" panose="020B0609020204030204" pitchFamily="49" charset="0"/>
              </a:rPr>
              <a:t>(9, </a:t>
            </a:r>
            <a:r>
              <a:rPr lang="en-US" sz="1200" dirty="0">
                <a:solidFill>
                  <a:schemeClr val="accent2"/>
                </a:solidFill>
                <a:latin typeface="Consolas" panose="020B0609020204030204" pitchFamily="49" charset="0"/>
              </a:rPr>
              <a:t>OUTPUT</a:t>
            </a:r>
            <a:r>
              <a:rPr lang="en-US" sz="1200" dirty="0">
                <a:latin typeface="Consolas" panose="020B0609020204030204" pitchFamily="49" charset="0"/>
              </a:rPr>
              <a:t>);	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Register GPIO pin 9 (relay) as an output.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Consolas" panose="020B0609020204030204" pitchFamily="49" charset="0"/>
              </a:rPr>
              <a:t>	</a:t>
            </a:r>
            <a:r>
              <a:rPr lang="en-US" sz="1200" dirty="0" err="1">
                <a:solidFill>
                  <a:schemeClr val="accent2"/>
                </a:solidFill>
                <a:latin typeface="Consolas" panose="020B0609020204030204" pitchFamily="49" charset="0"/>
              </a:rPr>
              <a:t>attachInterrupt</a:t>
            </a:r>
            <a:r>
              <a:rPr lang="en-US" sz="1200" dirty="0">
                <a:latin typeface="Consolas" panose="020B0609020204030204" pitchFamily="49" charset="0"/>
              </a:rPr>
              <a:t>(</a:t>
            </a:r>
            <a:r>
              <a:rPr lang="en-US" sz="1200" dirty="0" err="1">
                <a:solidFill>
                  <a:schemeClr val="accent2"/>
                </a:solidFill>
                <a:latin typeface="Consolas" panose="020B0609020204030204" pitchFamily="49" charset="0"/>
              </a:rPr>
              <a:t>digitalPinToInterrupt</a:t>
            </a:r>
            <a:r>
              <a:rPr lang="en-US" sz="1200" dirty="0">
                <a:latin typeface="Consolas" panose="020B0609020204030204" pitchFamily="49" charset="0"/>
              </a:rPr>
              <a:t>(2), </a:t>
            </a:r>
            <a:r>
              <a:rPr lang="en-US" sz="1200" dirty="0" err="1">
                <a:solidFill>
                  <a:schemeClr val="accent2"/>
                </a:solidFill>
                <a:latin typeface="Consolas" panose="020B0609020204030204" pitchFamily="49" charset="0"/>
              </a:rPr>
              <a:t>changeState</a:t>
            </a:r>
            <a:r>
              <a:rPr lang="en-US" sz="1200" dirty="0">
                <a:latin typeface="Consolas" panose="020B0609020204030204" pitchFamily="49" charset="0"/>
              </a:rPr>
              <a:t>,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RISING</a:t>
            </a:r>
            <a:r>
              <a:rPr lang="en-US" sz="1200" dirty="0">
                <a:latin typeface="Consolas" panose="020B0609020204030204" pitchFamily="49" charset="0"/>
              </a:rPr>
              <a:t>); 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	// Configure an interrupt on GPIO pin 2 to trigger ‘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changeState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()’ on rising edge.</a:t>
            </a:r>
            <a:endParaRPr lang="en-US" sz="1200" dirty="0">
              <a:latin typeface="Consolas" panose="020B06090202040302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Consolas" panose="020B0609020204030204" pitchFamily="49" charset="0"/>
              </a:rPr>
              <a:t>}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void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chemeClr val="accent2"/>
                </a:solidFill>
                <a:latin typeface="Consolas" panose="020B0609020204030204" pitchFamily="49" charset="0"/>
              </a:rPr>
              <a:t>loop</a:t>
            </a:r>
            <a:r>
              <a:rPr lang="en-US" sz="1200" dirty="0">
                <a:latin typeface="Consolas" panose="020B0609020204030204" pitchFamily="49" charset="0"/>
              </a:rPr>
              <a:t>() {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Consolas" panose="020B0609020204030204" pitchFamily="49" charset="0"/>
              </a:rPr>
              <a:t>	</a:t>
            </a:r>
            <a:r>
              <a:rPr lang="en-US" sz="1200" dirty="0" err="1">
                <a:solidFill>
                  <a:schemeClr val="accent2"/>
                </a:solidFill>
                <a:latin typeface="Consolas" panose="020B0609020204030204" pitchFamily="49" charset="0"/>
              </a:rPr>
              <a:t>digitalWrite</a:t>
            </a:r>
            <a:r>
              <a:rPr lang="en-US" sz="1200" dirty="0">
                <a:latin typeface="Consolas" panose="020B0609020204030204" pitchFamily="49" charset="0"/>
              </a:rPr>
              <a:t>(9, state);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Drive GPIO pin 9 LOW or HIGH, depending on ‘state’.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Consolas" panose="020B0609020204030204" pitchFamily="49" charset="0"/>
              </a:rPr>
              <a:t>}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void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chemeClr val="accent2"/>
                </a:solidFill>
                <a:latin typeface="Consolas" panose="020B0609020204030204" pitchFamily="49" charset="0"/>
              </a:rPr>
              <a:t>changeState</a:t>
            </a:r>
            <a:r>
              <a:rPr lang="en-US" sz="1200" dirty="0">
                <a:latin typeface="Consolas" panose="020B0609020204030204" pitchFamily="49" charset="0"/>
              </a:rPr>
              <a:t>() {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Consolas" panose="020B0609020204030204" pitchFamily="49" charset="0"/>
              </a:rPr>
              <a:t>	state = !state;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Change ‘state’ from LOW to HIGH or vice-versa.</a:t>
            </a:r>
          </a:p>
          <a:p>
            <a:pPr algn="just">
              <a:lnSpc>
                <a:spcPct val="150000"/>
              </a:lnSpc>
            </a:pPr>
            <a:endParaRPr lang="en-US" sz="1200" dirty="0">
              <a:latin typeface="Consolas" panose="020B06090202040302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547614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15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Solid-state Relays</a:t>
            </a:r>
            <a:endParaRPr lang="el-GR" sz="3200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15</a:t>
            </a:fld>
            <a:endParaRPr lang="el-GR" sz="1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218BCC-788A-48C6-AFC0-C6540302E566}"/>
              </a:ext>
            </a:extLst>
          </p:cNvPr>
          <p:cNvSpPr txBox="1"/>
          <p:nvPr/>
        </p:nvSpPr>
        <p:spPr>
          <a:xfrm>
            <a:off x="393291" y="1114039"/>
            <a:ext cx="8293509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>
                <a:latin typeface="+mn-lt"/>
                <a:cs typeface="+mn-cs"/>
              </a:rPr>
              <a:t>A TRIAC, SCR (silicon-controlled rectifier) or MOSFET switch</a:t>
            </a:r>
            <a:r>
              <a:rPr lang="el-GR" sz="2000" dirty="0">
                <a:latin typeface="+mn-lt"/>
                <a:cs typeface="+mn-cs"/>
              </a:rPr>
              <a:t>, </a:t>
            </a:r>
            <a:r>
              <a:rPr lang="en-US" sz="2000" dirty="0">
                <a:latin typeface="+mn-lt"/>
                <a:cs typeface="+mn-cs"/>
              </a:rPr>
              <a:t>depending on the nature of the load (AC, or DC).</a:t>
            </a: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>
                <a:latin typeface="+mn-lt"/>
                <a:cs typeface="+mn-cs"/>
              </a:rPr>
              <a:t>No moving parts resulting in increased reliability and lifespan.</a:t>
            </a: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>
                <a:latin typeface="+mn-lt"/>
                <a:cs typeface="+mn-cs"/>
              </a:rPr>
              <a:t>Most often electrically isolated from the load (an opto-coupler controls the switch).</a:t>
            </a:r>
            <a:endParaRPr lang="el-GR" sz="2000" dirty="0">
              <a:latin typeface="+mn-lt"/>
              <a:cs typeface="+mn-cs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>
                <a:latin typeface="+mn-lt"/>
                <a:cs typeface="+mn-cs"/>
              </a:rPr>
              <a:t>Typically, SSRs do have polarity, since they utilize semiconductor-based control elements (e.g. a light-emitting diode –LED-) instead of coils.</a:t>
            </a: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/>
              <a:t>Since solid-state relays have no coil, no moving parts, and need lesser power than their electromechanical counterparts, they allow for easier interfacing with microcontrollers.</a:t>
            </a: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/>
              <a:t>Most of the time no extra hardware is needed, and they can be operated directly from a microcontrollers’ GPIO. Sometimes, a current-limiting resistor is placed in series with the input of the relay.</a:t>
            </a: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20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9707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16</a:t>
            </a:fld>
            <a:endParaRPr lang="el-GR" dirty="0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Interfacing Solid-state Relays With MCUs</a:t>
            </a:r>
            <a:endParaRPr lang="el-GR" sz="3200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16</a:t>
            </a:fld>
            <a:endParaRPr lang="el-GR" sz="1000" dirty="0"/>
          </a:p>
        </p:txBody>
      </p:sp>
      <p:pic>
        <p:nvPicPr>
          <p:cNvPr id="9" name="Picture 46" descr="Image">
            <a:extLst>
              <a:ext uri="{FF2B5EF4-FFF2-40B4-BE49-F238E27FC236}">
                <a16:creationId xmlns:a16="http://schemas.microsoft.com/office/drawing/2014/main" id="{F604E707-8A18-4737-97A1-6B4D741AA309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845" y="1451292"/>
            <a:ext cx="5274310" cy="3955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9705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17</a:t>
            </a:fld>
            <a:endParaRPr lang="el-GR" dirty="0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Solid-state Relay With Its Terminal Designations Visible</a:t>
            </a:r>
            <a:endParaRPr lang="el-GR" sz="2800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17</a:t>
            </a:fld>
            <a:endParaRPr lang="el-GR" sz="1000" dirty="0"/>
          </a:p>
        </p:txBody>
      </p:sp>
      <p:sp>
        <p:nvSpPr>
          <p:cNvPr id="10" name="Θέση αριθμού διαφάνειας 10">
            <a:extLst>
              <a:ext uri="{FF2B5EF4-FFF2-40B4-BE49-F238E27FC236}">
                <a16:creationId xmlns:a16="http://schemas.microsoft.com/office/drawing/2014/main" id="{27B3B53C-F5CB-414A-9C1C-6CE308DC2E38}"/>
              </a:ext>
            </a:extLst>
          </p:cNvPr>
          <p:cNvSpPr>
            <a:spLocks noGrp="1"/>
          </p:cNvSpPr>
          <p:nvPr/>
        </p:nvSpPr>
        <p:spPr>
          <a:xfrm>
            <a:off x="6743700" y="51633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D2578F2-A3E7-4E4B-81A9-69C31FAEF38E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992A20B2-CBA8-4726-A320-0120FB9EC01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082" y="3313945"/>
            <a:ext cx="3356567" cy="335656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78602A9-A9E4-4F6B-AD43-BD52951455C8}"/>
              </a:ext>
            </a:extLst>
          </p:cNvPr>
          <p:cNvSpPr txBox="1"/>
          <p:nvPr/>
        </p:nvSpPr>
        <p:spPr>
          <a:xfrm>
            <a:off x="481780" y="1329569"/>
            <a:ext cx="82050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b="1" dirty="0"/>
              <a:t>[~]:	</a:t>
            </a:r>
            <a:r>
              <a:rPr lang="en-US" dirty="0"/>
              <a:t>Load terminals. Load voltage 	can vary between 24-380 volts AC.</a:t>
            </a:r>
            <a:endParaRPr lang="en-US" b="1" dirty="0"/>
          </a:p>
          <a:p>
            <a:pPr algn="just">
              <a:lnSpc>
                <a:spcPct val="150000"/>
              </a:lnSpc>
            </a:pPr>
            <a:r>
              <a:rPr lang="en-US" b="1" dirty="0"/>
              <a:t>[</a:t>
            </a:r>
            <a:r>
              <a:rPr lang="en-US" dirty="0"/>
              <a:t>–</a:t>
            </a:r>
            <a:r>
              <a:rPr lang="en-US" b="1" dirty="0"/>
              <a:t>]:	</a:t>
            </a:r>
            <a:r>
              <a:rPr lang="en-US" dirty="0"/>
              <a:t>Control logic ground.</a:t>
            </a:r>
          </a:p>
          <a:p>
            <a:pPr algn="just">
              <a:lnSpc>
                <a:spcPct val="150000"/>
              </a:lnSpc>
            </a:pPr>
            <a:r>
              <a:rPr lang="en-US" b="1" dirty="0"/>
              <a:t>[+]:	</a:t>
            </a:r>
            <a:r>
              <a:rPr lang="en-US" dirty="0"/>
              <a:t>Control logic input (can be HIGH, or LOW). Logic HIGH can be up to 32 V, or 	as low as 3 V, allowing easy interfacing with various logic families.</a:t>
            </a:r>
          </a:p>
        </p:txBody>
      </p:sp>
    </p:spTree>
    <p:extLst>
      <p:ext uri="{BB962C8B-B14F-4D97-AF65-F5344CB8AC3E}">
        <p14:creationId xmlns:p14="http://schemas.microsoft.com/office/powerpoint/2010/main" val="651149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18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Solid-state Relay Exercise: Description</a:t>
            </a:r>
            <a:endParaRPr lang="el-GR" sz="3200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18</a:t>
            </a:fld>
            <a:endParaRPr lang="el-GR" sz="1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218BCC-788A-48C6-AFC0-C6540302E566}"/>
              </a:ext>
            </a:extLst>
          </p:cNvPr>
          <p:cNvSpPr txBox="1"/>
          <p:nvPr/>
        </p:nvSpPr>
        <p:spPr>
          <a:xfrm>
            <a:off x="393291" y="1168631"/>
            <a:ext cx="8293509" cy="302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>
                <a:latin typeface="+mn-lt"/>
                <a:cs typeface="+mn-cs"/>
              </a:rPr>
              <a:t>In this exercise, we will change the electro-mechanical relay with a solid state one. The basic concept of the exercise remains the same (triggering a relay via a push-button).</a:t>
            </a: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2000" dirty="0">
              <a:latin typeface="+mn-lt"/>
              <a:cs typeface="+mn-cs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>
                <a:latin typeface="+mn-lt"/>
                <a:cs typeface="+mn-cs"/>
              </a:rPr>
              <a:t>Since most SSRs on the market are designed with AC loads in mind, we won’t be actually switching anything to avoid interacting with mains voltage.</a:t>
            </a:r>
          </a:p>
          <a:p>
            <a:pPr algn="just">
              <a:lnSpc>
                <a:spcPct val="150000"/>
              </a:lnSpc>
            </a:pP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59531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19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Solid-state Relay Exercise: Schematic</a:t>
            </a:r>
            <a:endParaRPr lang="el-GR" sz="3200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19</a:t>
            </a:fld>
            <a:endParaRPr lang="el-GR" sz="1000" dirty="0"/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0F4F26BB-3164-48AD-A70C-8D4790671ADA}"/>
              </a:ext>
            </a:extLst>
          </p:cNvPr>
          <p:cNvSpPr/>
          <p:nvPr/>
        </p:nvSpPr>
        <p:spPr>
          <a:xfrm>
            <a:off x="2225266" y="1762551"/>
            <a:ext cx="325925" cy="6065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2" name="Ομάδα 1">
            <a:extLst>
              <a:ext uri="{FF2B5EF4-FFF2-40B4-BE49-F238E27FC236}">
                <a16:creationId xmlns:a16="http://schemas.microsoft.com/office/drawing/2014/main" id="{B94DCF29-BBF3-4E33-94DD-48D7E193E98B}"/>
              </a:ext>
            </a:extLst>
          </p:cNvPr>
          <p:cNvGrpSpPr/>
          <p:nvPr/>
        </p:nvGrpSpPr>
        <p:grpSpPr>
          <a:xfrm>
            <a:off x="1790976" y="2051039"/>
            <a:ext cx="5716779" cy="4205048"/>
            <a:chOff x="3582566" y="1468314"/>
            <a:chExt cx="5716779" cy="4205048"/>
          </a:xfrm>
        </p:grpSpPr>
        <p:pic>
          <p:nvPicPr>
            <p:cNvPr id="11" name="Εικόνα 10">
              <a:extLst>
                <a:ext uri="{FF2B5EF4-FFF2-40B4-BE49-F238E27FC236}">
                  <a16:creationId xmlns:a16="http://schemas.microsoft.com/office/drawing/2014/main" id="{5DEA0AAA-52D5-4329-94CF-B45CFDE992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2566" y="1468314"/>
              <a:ext cx="5716779" cy="4205048"/>
            </a:xfrm>
            <a:prstGeom prst="rect">
              <a:avLst/>
            </a:prstGeom>
          </p:spPr>
        </p:pic>
        <p:sp>
          <p:nvSpPr>
            <p:cNvPr id="14" name="Ορθογώνιο 13">
              <a:extLst>
                <a:ext uri="{FF2B5EF4-FFF2-40B4-BE49-F238E27FC236}">
                  <a16:creationId xmlns:a16="http://schemas.microsoft.com/office/drawing/2014/main" id="{138A0A0D-27E4-40FD-8324-901E9CB8BC31}"/>
                </a:ext>
              </a:extLst>
            </p:cNvPr>
            <p:cNvSpPr/>
            <p:nvPr/>
          </p:nvSpPr>
          <p:spPr>
            <a:xfrm>
              <a:off x="7788938" y="2505440"/>
              <a:ext cx="325925" cy="6065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" name="Ορθογώνιο 14">
              <a:extLst>
                <a:ext uri="{FF2B5EF4-FFF2-40B4-BE49-F238E27FC236}">
                  <a16:creationId xmlns:a16="http://schemas.microsoft.com/office/drawing/2014/main" id="{CC16F639-D9C5-4DF6-8AD9-42713CA28961}"/>
                </a:ext>
              </a:extLst>
            </p:cNvPr>
            <p:cNvSpPr/>
            <p:nvPr/>
          </p:nvSpPr>
          <p:spPr>
            <a:xfrm>
              <a:off x="7788938" y="3779639"/>
              <a:ext cx="227846" cy="6065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Ορθογώνιο 15">
              <a:extLst>
                <a:ext uri="{FF2B5EF4-FFF2-40B4-BE49-F238E27FC236}">
                  <a16:creationId xmlns:a16="http://schemas.microsoft.com/office/drawing/2014/main" id="{AB20BA55-B498-4946-B165-F6F6429E8005}"/>
                </a:ext>
              </a:extLst>
            </p:cNvPr>
            <p:cNvSpPr/>
            <p:nvPr/>
          </p:nvSpPr>
          <p:spPr>
            <a:xfrm>
              <a:off x="8424190" y="3903411"/>
              <a:ext cx="322906" cy="1614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TextBox 2">
              <a:extLst>
                <a:ext uri="{FF2B5EF4-FFF2-40B4-BE49-F238E27FC236}">
                  <a16:creationId xmlns:a16="http://schemas.microsoft.com/office/drawing/2014/main" id="{63067601-0CB2-4CF7-9407-7CB92342C917}"/>
                </a:ext>
              </a:extLst>
            </p:cNvPr>
            <p:cNvSpPr txBox="1"/>
            <p:nvPr/>
          </p:nvSpPr>
          <p:spPr>
            <a:xfrm>
              <a:off x="8003088" y="2611098"/>
              <a:ext cx="30328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000" dirty="0"/>
                <a:t>[</a:t>
              </a:r>
            </a:p>
          </p:txBody>
        </p:sp>
        <p:cxnSp>
          <p:nvCxnSpPr>
            <p:cNvPr id="18" name="Ευθύγραμμο βέλος σύνδεσης 17">
              <a:extLst>
                <a:ext uri="{FF2B5EF4-FFF2-40B4-BE49-F238E27FC236}">
                  <a16:creationId xmlns:a16="http://schemas.microsoft.com/office/drawing/2014/main" id="{1953D679-31B2-463C-B5B6-B938F3F97E83}"/>
                </a:ext>
              </a:extLst>
            </p:cNvPr>
            <p:cNvCxnSpPr>
              <a:cxnSpLocks/>
            </p:cNvCxnSpPr>
            <p:nvPr/>
          </p:nvCxnSpPr>
          <p:spPr>
            <a:xfrm>
              <a:off x="7712951" y="2756962"/>
              <a:ext cx="379820" cy="16397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C9C5F5E-49B7-4ED7-9FEB-9E400FEBF565}"/>
                </a:ext>
              </a:extLst>
            </p:cNvPr>
            <p:cNvSpPr txBox="1"/>
            <p:nvPr/>
          </p:nvSpPr>
          <p:spPr>
            <a:xfrm>
              <a:off x="6714778" y="2389779"/>
              <a:ext cx="130200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en-US" sz="1400" dirty="0"/>
                <a:t>Load Terminals</a:t>
              </a:r>
              <a:endParaRPr lang="en-US" sz="1200" dirty="0"/>
            </a:p>
          </p:txBody>
        </p:sp>
      </p:grpSp>
      <p:sp>
        <p:nvSpPr>
          <p:cNvPr id="20" name="TextBox 21">
            <a:extLst>
              <a:ext uri="{FF2B5EF4-FFF2-40B4-BE49-F238E27FC236}">
                <a16:creationId xmlns:a16="http://schemas.microsoft.com/office/drawing/2014/main" id="{F4EC490A-0988-4B00-A3CA-AEFD306E5EA8}"/>
              </a:ext>
            </a:extLst>
          </p:cNvPr>
          <p:cNvSpPr txBox="1"/>
          <p:nvPr/>
        </p:nvSpPr>
        <p:spPr>
          <a:xfrm>
            <a:off x="363794" y="611948"/>
            <a:ext cx="637990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b="1" dirty="0"/>
              <a:t>[150</a:t>
            </a:r>
            <a:r>
              <a:rPr lang="el-GR" b="1" dirty="0"/>
              <a:t>Ω</a:t>
            </a:r>
            <a:r>
              <a:rPr lang="en-US" b="1" dirty="0"/>
              <a:t>]:	</a:t>
            </a:r>
            <a:r>
              <a:rPr lang="en-US" dirty="0"/>
              <a:t>Current-limiting</a:t>
            </a:r>
          </a:p>
          <a:p>
            <a:pPr algn="just">
              <a:lnSpc>
                <a:spcPct val="150000"/>
              </a:lnSpc>
            </a:pPr>
            <a:r>
              <a:rPr lang="en-US" b="1" dirty="0"/>
              <a:t>	</a:t>
            </a:r>
            <a:r>
              <a:rPr lang="en-US" dirty="0"/>
              <a:t>resistor.</a:t>
            </a:r>
          </a:p>
          <a:p>
            <a:pPr algn="just">
              <a:lnSpc>
                <a:spcPct val="150000"/>
              </a:lnSpc>
            </a:pPr>
            <a:r>
              <a:rPr lang="en-US" b="1" dirty="0"/>
              <a:t>[</a:t>
            </a:r>
            <a:r>
              <a:rPr lang="el-GR" b="1" dirty="0"/>
              <a:t>10ΚΩ</a:t>
            </a:r>
            <a:r>
              <a:rPr lang="en-US" b="1" dirty="0"/>
              <a:t>]:	</a:t>
            </a:r>
            <a:r>
              <a:rPr lang="en-US" dirty="0"/>
              <a:t>Pull-down resistor.</a:t>
            </a:r>
          </a:p>
        </p:txBody>
      </p:sp>
    </p:spTree>
    <p:extLst>
      <p:ext uri="{BB962C8B-B14F-4D97-AF65-F5344CB8AC3E}">
        <p14:creationId xmlns:p14="http://schemas.microsoft.com/office/powerpoint/2010/main" val="889461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-49515"/>
            <a:ext cx="9144000" cy="581777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3200" dirty="0"/>
              <a:t>Aim and Agenda</a:t>
            </a:r>
            <a:r>
              <a:rPr lang="el-GR" sz="3200" dirty="0"/>
              <a:t> </a:t>
            </a:r>
            <a:r>
              <a:rPr lang="en-US" sz="3200" dirty="0"/>
              <a:t>of unit 9</a:t>
            </a:r>
            <a:endParaRPr lang="el-GR" sz="3200" dirty="0"/>
          </a:p>
        </p:txBody>
      </p:sp>
      <p:sp>
        <p:nvSpPr>
          <p:cNvPr id="11" name="Στρογγυλεμένο ορθογώνιο 7"/>
          <p:cNvSpPr/>
          <p:nvPr/>
        </p:nvSpPr>
        <p:spPr>
          <a:xfrm>
            <a:off x="435705" y="2780644"/>
            <a:ext cx="8332086" cy="3261309"/>
          </a:xfrm>
          <a:prstGeom prst="roundRect">
            <a:avLst>
              <a:gd name="adj" fmla="val 1694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Στρογγυλεμένο ορθογώνιο 6"/>
          <p:cNvSpPr/>
          <p:nvPr/>
        </p:nvSpPr>
        <p:spPr>
          <a:xfrm>
            <a:off x="435705" y="1015927"/>
            <a:ext cx="8332086" cy="149667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dirty="0"/>
              <a:t>Grasp the concept of a relay and get students acquainted with their usage</a:t>
            </a:r>
            <a:endParaRPr lang="el-GR" dirty="0"/>
          </a:p>
        </p:txBody>
      </p:sp>
      <p:sp>
        <p:nvSpPr>
          <p:cNvPr id="13" name="Σύμβολο κράτησης θέσης περιεχομένου 2"/>
          <p:cNvSpPr txBox="1">
            <a:spLocks/>
          </p:cNvSpPr>
          <p:nvPr/>
        </p:nvSpPr>
        <p:spPr>
          <a:xfrm>
            <a:off x="534566" y="3314277"/>
            <a:ext cx="8229600" cy="3055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1800" dirty="0"/>
              <a:t>Examine the basic relay types.</a:t>
            </a:r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1800" dirty="0"/>
              <a:t>Examine their principle of operation.</a:t>
            </a:r>
            <a:endParaRPr lang="en-US" sz="1400" dirty="0">
              <a:solidFill>
                <a:schemeClr val="accent5">
                  <a:lumMod val="75000"/>
                </a:schemeClr>
              </a:solidFill>
            </a:endParaRPr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1800" dirty="0"/>
              <a:t>Present the basic driving circuit of an electro-mechanical relay.</a:t>
            </a:r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1800" dirty="0"/>
              <a:t>Present a basic electro-mechanical relay module, integrating the driving circuit.</a:t>
            </a:r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1800" dirty="0"/>
              <a:t>Examine the key differences in the driving needs between electro-</a:t>
            </a:r>
            <a:br>
              <a:rPr lang="en-US" sz="1800" dirty="0"/>
            </a:br>
            <a:r>
              <a:rPr lang="en-US" sz="1800" dirty="0"/>
              <a:t>mechanical relays and solid-state relays.</a:t>
            </a:r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1800" dirty="0"/>
              <a:t>Try some example exercises.</a:t>
            </a:r>
            <a:endParaRPr lang="el-GR" sz="1400" dirty="0">
              <a:solidFill>
                <a:schemeClr val="accent5">
                  <a:lumMod val="75000"/>
                </a:schemeClr>
              </a:solidFill>
            </a:endParaRPr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l-GR" sz="1800" dirty="0"/>
          </a:p>
        </p:txBody>
      </p:sp>
      <p:sp>
        <p:nvSpPr>
          <p:cNvPr id="14" name="TextBox 13"/>
          <p:cNvSpPr txBox="1"/>
          <p:nvPr/>
        </p:nvSpPr>
        <p:spPr bwMode="auto">
          <a:xfrm>
            <a:off x="3186135" y="1075389"/>
            <a:ext cx="2462534" cy="381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just" defTabSz="914400" rtl="0" eaLnBrk="0" fontAlgn="base" latinLnBrk="0" hangingPunct="0">
              <a:lnSpc>
                <a:spcPct val="110000"/>
              </a:lnSpc>
              <a:spcBef>
                <a:spcPts val="480"/>
              </a:spcBef>
              <a:spcAft>
                <a:spcPct val="0"/>
              </a:spcAft>
              <a:buClrTx/>
              <a:buSzTx/>
              <a:tabLst/>
            </a:pPr>
            <a:r>
              <a:rPr lang="en-US" sz="1800" b="1" i="1" kern="0" dirty="0">
                <a:latin typeface="+mn-lt"/>
                <a:ea typeface="+mn-ea"/>
                <a:cs typeface="+mn-cs"/>
              </a:rPr>
              <a:t>A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</a:t>
            </a:r>
            <a:r>
              <a:rPr kumimoji="0" lang="en-US" sz="1800" b="1" i="1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presentation</a:t>
            </a:r>
            <a:endParaRPr kumimoji="0" lang="el-GR" sz="1800" b="1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3006599" y="2839925"/>
            <a:ext cx="2821606" cy="381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just" defTabSz="914400" rtl="0" eaLnBrk="0" fontAlgn="base" latinLnBrk="0" hangingPunct="0">
              <a:lnSpc>
                <a:spcPct val="110000"/>
              </a:lnSpc>
              <a:spcBef>
                <a:spcPts val="480"/>
              </a:spcBef>
              <a:spcAft>
                <a:spcPct val="0"/>
              </a:spcAft>
              <a:buClrTx/>
              <a:buSzTx/>
              <a:tabLst/>
            </a:pPr>
            <a:r>
              <a:rPr lang="en-US" sz="1800" b="1" i="1" kern="0" dirty="0">
                <a:latin typeface="+mn-lt"/>
                <a:ea typeface="+mn-ea"/>
                <a:cs typeface="+mn-cs"/>
              </a:rPr>
              <a:t>A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genda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</a:t>
            </a:r>
            <a:r>
              <a:rPr kumimoji="0" lang="en-US" sz="1800" b="1" i="1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presentation</a:t>
            </a:r>
            <a:endParaRPr kumimoji="0" lang="el-GR" sz="1800" b="1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1B48E73-6241-44FB-9EDB-1A1229FC3D83}" type="slidenum">
              <a:rPr lang="el-GR" smtClean="0"/>
              <a:t>2</a:t>
            </a:fld>
            <a:endParaRPr lang="el-GR"/>
          </a:p>
        </p:txBody>
      </p:sp>
      <p:pic>
        <p:nvPicPr>
          <p:cNvPr id="25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7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2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21350059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20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Solid-state Relay Exercise: Breadboard</a:t>
            </a:r>
            <a:endParaRPr lang="el-GR" sz="3200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20</a:t>
            </a:fld>
            <a:endParaRPr lang="el-GR" sz="1000" dirty="0"/>
          </a:p>
        </p:txBody>
      </p:sp>
      <p:sp>
        <p:nvSpPr>
          <p:cNvPr id="27" name="TextBox 8">
            <a:extLst>
              <a:ext uri="{FF2B5EF4-FFF2-40B4-BE49-F238E27FC236}">
                <a16:creationId xmlns:a16="http://schemas.microsoft.com/office/drawing/2014/main" id="{1D3080A9-88A1-4BF1-BBCC-29730107A7F1}"/>
              </a:ext>
            </a:extLst>
          </p:cNvPr>
          <p:cNvSpPr txBox="1"/>
          <p:nvPr/>
        </p:nvSpPr>
        <p:spPr>
          <a:xfrm>
            <a:off x="181426" y="644196"/>
            <a:ext cx="8505374" cy="1155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>
                <a:ea typeface="ＭＳ Ｐゴシック" charset="0"/>
              </a:rPr>
              <a:t>The circuit for the exercise, presented on a breadboard.</a:t>
            </a: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>
                <a:ea typeface="ＭＳ Ｐゴシック" charset="0"/>
              </a:rPr>
              <a:t>The 150</a:t>
            </a:r>
            <a:r>
              <a:rPr lang="el-GR" sz="2000" dirty="0">
                <a:ea typeface="ＭＳ Ｐゴシック" charset="0"/>
              </a:rPr>
              <a:t>Ω </a:t>
            </a:r>
            <a:r>
              <a:rPr lang="en-US" sz="2000" dirty="0">
                <a:ea typeface="ＭＳ Ｐゴシック" charset="0"/>
              </a:rPr>
              <a:t>resistor limits the current from the Arduino GPIO pin to avoid damaging the relay’s opto-coupler.</a:t>
            </a:r>
          </a:p>
        </p:txBody>
      </p:sp>
      <p:grpSp>
        <p:nvGrpSpPr>
          <p:cNvPr id="2" name="Ομάδα 1">
            <a:extLst>
              <a:ext uri="{FF2B5EF4-FFF2-40B4-BE49-F238E27FC236}">
                <a16:creationId xmlns:a16="http://schemas.microsoft.com/office/drawing/2014/main" id="{67908779-A1FA-42A9-8317-41B6818B5A50}"/>
              </a:ext>
            </a:extLst>
          </p:cNvPr>
          <p:cNvGrpSpPr/>
          <p:nvPr/>
        </p:nvGrpSpPr>
        <p:grpSpPr>
          <a:xfrm>
            <a:off x="1892972" y="2041415"/>
            <a:ext cx="6132223" cy="4297797"/>
            <a:chOff x="4553888" y="1438897"/>
            <a:chExt cx="6132223" cy="4297797"/>
          </a:xfrm>
        </p:grpSpPr>
        <p:sp>
          <p:nvSpPr>
            <p:cNvPr id="15" name="Ορθογώνιο 14">
              <a:extLst>
                <a:ext uri="{FF2B5EF4-FFF2-40B4-BE49-F238E27FC236}">
                  <a16:creationId xmlns:a16="http://schemas.microsoft.com/office/drawing/2014/main" id="{CC16F639-D9C5-4DF6-8AD9-42713CA28961}"/>
                </a:ext>
              </a:extLst>
            </p:cNvPr>
            <p:cNvSpPr/>
            <p:nvPr/>
          </p:nvSpPr>
          <p:spPr>
            <a:xfrm>
              <a:off x="8634329" y="4004078"/>
              <a:ext cx="227846" cy="6065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26" name="Εικόνα 25">
              <a:extLst>
                <a:ext uri="{FF2B5EF4-FFF2-40B4-BE49-F238E27FC236}">
                  <a16:creationId xmlns:a16="http://schemas.microsoft.com/office/drawing/2014/main" id="{5DEA0AAA-52D5-4329-94CF-B45CFDE992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3888" y="1438897"/>
              <a:ext cx="6132223" cy="4297797"/>
            </a:xfrm>
            <a:prstGeom prst="rect">
              <a:avLst/>
            </a:prstGeom>
          </p:spPr>
        </p:pic>
        <p:pic>
          <p:nvPicPr>
            <p:cNvPr id="29" name="Εικόνα 28">
              <a:extLst>
                <a:ext uri="{FF2B5EF4-FFF2-40B4-BE49-F238E27FC236}">
                  <a16:creationId xmlns:a16="http://schemas.microsoft.com/office/drawing/2014/main" id="{863CF061-122F-4285-9ACE-069A21BE5F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4347" t="9329" r="87182" b="72580"/>
            <a:stretch/>
          </p:blipFill>
          <p:spPr>
            <a:xfrm>
              <a:off x="7949617" y="1873711"/>
              <a:ext cx="509954" cy="815925"/>
            </a:xfrm>
            <a:prstGeom prst="rect">
              <a:avLst/>
            </a:prstGeom>
          </p:spPr>
        </p:pic>
        <p:sp>
          <p:nvSpPr>
            <p:cNvPr id="30" name="TextBox 2">
              <a:extLst>
                <a:ext uri="{FF2B5EF4-FFF2-40B4-BE49-F238E27FC236}">
                  <a16:creationId xmlns:a16="http://schemas.microsoft.com/office/drawing/2014/main" id="{3C557787-0BBA-4003-8050-9F5371A36D14}"/>
                </a:ext>
              </a:extLst>
            </p:cNvPr>
            <p:cNvSpPr txBox="1"/>
            <p:nvPr/>
          </p:nvSpPr>
          <p:spPr>
            <a:xfrm>
              <a:off x="7873650" y="1773910"/>
              <a:ext cx="1143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/>
                <a:t>AC WALL OUTLET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30447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21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Solid-state Relay Exercise: Code</a:t>
            </a:r>
            <a:endParaRPr lang="el-GR" sz="3200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21</a:t>
            </a:fld>
            <a:endParaRPr lang="el-GR" sz="1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218BCC-788A-48C6-AFC0-C6540302E566}"/>
              </a:ext>
            </a:extLst>
          </p:cNvPr>
          <p:cNvSpPr txBox="1"/>
          <p:nvPr/>
        </p:nvSpPr>
        <p:spPr>
          <a:xfrm>
            <a:off x="393291" y="1114039"/>
            <a:ext cx="8293509" cy="1353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+mj-lt"/>
              </a:rPr>
              <a:t>Thanks to the driving circuits, triggering either an electro-mechanical relay, or a solid-state one, is achievable in the same manner. There are no code changes required, if, of course, the same GPIO pins are used.</a:t>
            </a:r>
            <a:endParaRPr 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425474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639"/>
            <a:ext cx="9144000" cy="118053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33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346" y="1371600"/>
            <a:ext cx="1753789" cy="78437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ounded Rectangle 10"/>
          <p:cNvSpPr/>
          <p:nvPr/>
        </p:nvSpPr>
        <p:spPr>
          <a:xfrm>
            <a:off x="0" y="2419435"/>
            <a:ext cx="9144000" cy="1937982"/>
          </a:xfrm>
          <a:prstGeom prst="roundRect">
            <a:avLst>
              <a:gd name="adj" fmla="val 396"/>
            </a:avLst>
          </a:prstGeom>
          <a:ln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UNIT 9 Relays</a:t>
            </a:r>
          </a:p>
          <a:p>
            <a:pPr algn="ctr"/>
            <a:r>
              <a:rPr lang="en-US" sz="3600" dirty="0">
                <a:solidFill>
                  <a:prstClr val="white"/>
                </a:solidFill>
              </a:rPr>
              <a:t>Thank You </a:t>
            </a:r>
          </a:p>
          <a:p>
            <a:pPr algn="ctr"/>
            <a:endParaRPr lang="el-GR" dirty="0"/>
          </a:p>
        </p:txBody>
      </p:sp>
      <p:pic>
        <p:nvPicPr>
          <p:cNvPr id="12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30" y="268018"/>
            <a:ext cx="2956266" cy="7598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0" b="15298"/>
          <a:stretch/>
        </p:blipFill>
        <p:spPr bwMode="auto">
          <a:xfrm>
            <a:off x="536759" y="6038193"/>
            <a:ext cx="1607354" cy="709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openin project: isep-porto-logo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5"/>
          <a:stretch/>
        </p:blipFill>
        <p:spPr bwMode="auto">
          <a:xfrm>
            <a:off x="2582878" y="5913947"/>
            <a:ext cx="1820294" cy="9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penin project: teiofcrete-log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7" y="5882415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penin project: aproit-logo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346" y="6085491"/>
            <a:ext cx="1428752" cy="71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770179"/>
            <a:ext cx="9144000" cy="45719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081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3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dirty="0"/>
              <a:t>Introduction</a:t>
            </a:r>
            <a:endParaRPr lang="el-GR" sz="2400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3</a:t>
            </a:fld>
            <a:endParaRPr lang="el-GR" sz="1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F5DF1D-2698-4A28-9187-7E0945E8DD29}"/>
              </a:ext>
            </a:extLst>
          </p:cNvPr>
          <p:cNvSpPr txBox="1"/>
          <p:nvPr/>
        </p:nvSpPr>
        <p:spPr>
          <a:xfrm>
            <a:off x="360675" y="1114039"/>
            <a:ext cx="8326125" cy="3503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>
                <a:latin typeface="+mn-lt"/>
              </a:rPr>
              <a:t>Purpose of this unit is to grasp the concept of a relay; we will examine their basic types, their principle of operation, and we will take a brief introduction on their usage with microcontroller boards.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>
                <a:latin typeface="+mn-lt"/>
              </a:rPr>
              <a:t>In essence, relays are electrically operated switches. They are used where it is necessary to control a circuit  of any power by a separate lower-power signal, or where several circuits must be controlled by one signal.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 algn="just"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40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4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Families of Relays</a:t>
            </a:r>
            <a:endParaRPr lang="el-GR" sz="3200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4</a:t>
            </a:fld>
            <a:endParaRPr lang="el-GR" sz="1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218BCC-788A-48C6-AFC0-C6540302E566}"/>
              </a:ext>
            </a:extLst>
          </p:cNvPr>
          <p:cNvSpPr txBox="1"/>
          <p:nvPr/>
        </p:nvSpPr>
        <p:spPr>
          <a:xfrm>
            <a:off x="393291" y="1114039"/>
            <a:ext cx="8293509" cy="3162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Relays come in many forms and variations (e.g. “mini” –or PCB- relays, automotive relays, industrial relays, etc.) but the major families, characterized by the type of switch used, are only two.</a:t>
            </a:r>
          </a:p>
          <a:p>
            <a:pPr algn="just">
              <a:lnSpc>
                <a:spcPct val="150000"/>
              </a:lnSpc>
            </a:pPr>
            <a:endParaRPr lang="en-US" dirty="0"/>
          </a:p>
          <a:p>
            <a:pPr lvl="1" algn="just">
              <a:lnSpc>
                <a:spcPct val="150000"/>
              </a:lnSpc>
            </a:pPr>
            <a:r>
              <a:rPr lang="en-US" dirty="0"/>
              <a:t>1. </a:t>
            </a:r>
            <a:r>
              <a:rPr lang="en-US" b="1" dirty="0"/>
              <a:t>Electro-mechanical Relays</a:t>
            </a:r>
          </a:p>
          <a:p>
            <a:pPr lvl="1" algn="just">
              <a:lnSpc>
                <a:spcPct val="150000"/>
              </a:lnSpc>
            </a:pPr>
            <a:endParaRPr lang="en-US" dirty="0"/>
          </a:p>
          <a:p>
            <a:pPr lvl="1">
              <a:lnSpc>
                <a:spcPct val="150000"/>
              </a:lnSpc>
            </a:pPr>
            <a:r>
              <a:rPr lang="en-US" dirty="0"/>
              <a:t>2. </a:t>
            </a:r>
            <a:r>
              <a:rPr lang="en-US" b="1" dirty="0"/>
              <a:t>Solid-State Relays </a:t>
            </a:r>
          </a:p>
        </p:txBody>
      </p:sp>
    </p:spTree>
    <p:extLst>
      <p:ext uri="{BB962C8B-B14F-4D97-AF65-F5344CB8AC3E}">
        <p14:creationId xmlns:p14="http://schemas.microsoft.com/office/powerpoint/2010/main" val="3473722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5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Electro-mechanical Relays</a:t>
            </a:r>
            <a:endParaRPr lang="el-GR" sz="3200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5</a:t>
            </a:fld>
            <a:endParaRPr lang="el-GR" sz="1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218BCC-788A-48C6-AFC0-C6540302E566}"/>
              </a:ext>
            </a:extLst>
          </p:cNvPr>
          <p:cNvSpPr txBox="1"/>
          <p:nvPr/>
        </p:nvSpPr>
        <p:spPr>
          <a:xfrm>
            <a:off x="393291" y="1114039"/>
            <a:ext cx="8293509" cy="196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>
                <a:latin typeface="+mn-lt"/>
              </a:rPr>
              <a:t>They are based on Faraday’s law of electromagnetic induction.</a:t>
            </a: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>
                <a:latin typeface="+mn-lt"/>
              </a:rPr>
              <a:t>First developed in 1833 (earliest type of relay).</a:t>
            </a: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>
                <a:latin typeface="+mn-lt"/>
              </a:rPr>
              <a:t>An electromagnet operates the switch.</a:t>
            </a: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>
                <a:latin typeface="+mn-lt"/>
              </a:rPr>
              <a:t>Since there is no contact between the coil and the switch, the load is electrically isolated from the control circuitry.</a:t>
            </a:r>
          </a:p>
        </p:txBody>
      </p:sp>
    </p:spTree>
    <p:extLst>
      <p:ext uri="{BB962C8B-B14F-4D97-AF65-F5344CB8AC3E}">
        <p14:creationId xmlns:p14="http://schemas.microsoft.com/office/powerpoint/2010/main" val="2590517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6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Electro-mechanical Relays</a:t>
            </a:r>
            <a:endParaRPr lang="el-GR" sz="3200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6</a:t>
            </a:fld>
            <a:endParaRPr lang="el-GR" sz="1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E4A1B9-E97D-4C3C-A376-E11E3AA4C66D}"/>
              </a:ext>
            </a:extLst>
          </p:cNvPr>
          <p:cNvSpPr txBox="1"/>
          <p:nvPr/>
        </p:nvSpPr>
        <p:spPr>
          <a:xfrm>
            <a:off x="261789" y="769026"/>
            <a:ext cx="2951237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Components Of An</a:t>
            </a:r>
          </a:p>
          <a:p>
            <a:pPr algn="ctr"/>
            <a:r>
              <a:rPr lang="en-US" dirty="0">
                <a:solidFill>
                  <a:schemeClr val="accent1"/>
                </a:solidFill>
              </a:rPr>
              <a:t>Electro-mechanical Relay</a:t>
            </a:r>
          </a:p>
        </p:txBody>
      </p:sp>
      <p:grpSp>
        <p:nvGrpSpPr>
          <p:cNvPr id="2" name="Ομάδα 1">
            <a:extLst>
              <a:ext uri="{FF2B5EF4-FFF2-40B4-BE49-F238E27FC236}">
                <a16:creationId xmlns:a16="http://schemas.microsoft.com/office/drawing/2014/main" id="{4A6D7A30-1FAE-4C46-880B-D47A321841E9}"/>
              </a:ext>
            </a:extLst>
          </p:cNvPr>
          <p:cNvGrpSpPr/>
          <p:nvPr/>
        </p:nvGrpSpPr>
        <p:grpSpPr>
          <a:xfrm>
            <a:off x="122073" y="1564317"/>
            <a:ext cx="8965279" cy="4419838"/>
            <a:chOff x="-36955" y="1657378"/>
            <a:chExt cx="9419493" cy="4525557"/>
          </a:xfrm>
        </p:grpSpPr>
        <p:pic>
          <p:nvPicPr>
            <p:cNvPr id="12" name="Εικόνα 11">
              <a:extLst>
                <a:ext uri="{FF2B5EF4-FFF2-40B4-BE49-F238E27FC236}">
                  <a16:creationId xmlns:a16="http://schemas.microsoft.com/office/drawing/2014/main" id="{C2A58C86-29B8-450D-B810-C232CEC78A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955" y="1657378"/>
              <a:ext cx="9419493" cy="4525557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A2A2846-8ADF-4019-8FF6-8EC4D8C9BBF3}"/>
                </a:ext>
              </a:extLst>
            </p:cNvPr>
            <p:cNvSpPr txBox="1"/>
            <p:nvPr/>
          </p:nvSpPr>
          <p:spPr>
            <a:xfrm>
              <a:off x="6703136" y="2608248"/>
              <a:ext cx="5796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COM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01955C7-1F02-4D34-AFA3-6598954DD330}"/>
                </a:ext>
              </a:extLst>
            </p:cNvPr>
            <p:cNvSpPr txBox="1"/>
            <p:nvPr/>
          </p:nvSpPr>
          <p:spPr>
            <a:xfrm>
              <a:off x="6703136" y="2926549"/>
              <a:ext cx="44906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NO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C62D82D-8C0B-424D-87BB-B2E488CDA4B8}"/>
                </a:ext>
              </a:extLst>
            </p:cNvPr>
            <p:cNvSpPr txBox="1"/>
            <p:nvPr/>
          </p:nvSpPr>
          <p:spPr>
            <a:xfrm>
              <a:off x="6715237" y="2289947"/>
              <a:ext cx="4248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NC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FA1768B-77C8-4BB9-A92F-71879CB254EA}"/>
                </a:ext>
              </a:extLst>
            </p:cNvPr>
            <p:cNvSpPr txBox="1"/>
            <p:nvPr/>
          </p:nvSpPr>
          <p:spPr>
            <a:xfrm>
              <a:off x="1400883" y="5647983"/>
              <a:ext cx="5796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COM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6376112-DC3E-4BF8-BF79-3431EC83060A}"/>
                </a:ext>
              </a:extLst>
            </p:cNvPr>
            <p:cNvSpPr txBox="1"/>
            <p:nvPr/>
          </p:nvSpPr>
          <p:spPr>
            <a:xfrm>
              <a:off x="6798361" y="5739052"/>
              <a:ext cx="44906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NO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CB355C2-6DF2-4B57-B0B5-F89F9E6D606F}"/>
                </a:ext>
              </a:extLst>
            </p:cNvPr>
            <p:cNvSpPr txBox="1"/>
            <p:nvPr/>
          </p:nvSpPr>
          <p:spPr>
            <a:xfrm>
              <a:off x="7663015" y="5750080"/>
              <a:ext cx="4248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NC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153A65B-4D19-4CED-852D-AA1D1E1AC2AD}"/>
                </a:ext>
              </a:extLst>
            </p:cNvPr>
            <p:cNvSpPr txBox="1"/>
            <p:nvPr/>
          </p:nvSpPr>
          <p:spPr>
            <a:xfrm>
              <a:off x="2931836" y="5647983"/>
              <a:ext cx="5461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COIL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4639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7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Relay Contacts &amp; Terminals</a:t>
            </a:r>
            <a:endParaRPr lang="el-GR" sz="3200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7</a:t>
            </a:fld>
            <a:endParaRPr lang="el-GR" sz="1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218BCC-788A-48C6-AFC0-C6540302E566}"/>
              </a:ext>
            </a:extLst>
          </p:cNvPr>
          <p:cNvSpPr txBox="1"/>
          <p:nvPr/>
        </p:nvSpPr>
        <p:spPr>
          <a:xfrm>
            <a:off x="393291" y="1114039"/>
            <a:ext cx="8293509" cy="3985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/>
              <a:t>COIL:	</a:t>
            </a:r>
            <a:r>
              <a:rPr lang="en-US" dirty="0"/>
              <a:t>Coil terminals. Typically, the coils of electro-mechanical relays 	have no polarity. </a:t>
            </a:r>
          </a:p>
          <a:p>
            <a:pPr algn="just">
              <a:lnSpc>
                <a:spcPct val="150000"/>
              </a:lnSpc>
            </a:pPr>
            <a:r>
              <a:rPr lang="en-US" b="1" dirty="0"/>
              <a:t>COM:</a:t>
            </a:r>
            <a:r>
              <a:rPr lang="en-US" dirty="0"/>
              <a:t>	Stands for “Common.” A contact that is either connected to NC, or 	NO, but not both at the same time.</a:t>
            </a:r>
          </a:p>
          <a:p>
            <a:pPr algn="just">
              <a:lnSpc>
                <a:spcPct val="150000"/>
              </a:lnSpc>
            </a:pPr>
            <a:r>
              <a:rPr lang="en-US" b="1" dirty="0"/>
              <a:t>NC:</a:t>
            </a:r>
            <a:r>
              <a:rPr lang="en-US" dirty="0"/>
              <a:t>	Stands for “Normally-Closed.” Connected to COM when there is no 	power applied to the coil. </a:t>
            </a:r>
            <a:endParaRPr lang="el-GR" dirty="0"/>
          </a:p>
          <a:p>
            <a:pPr algn="just">
              <a:lnSpc>
                <a:spcPct val="150000"/>
              </a:lnSpc>
            </a:pPr>
            <a:r>
              <a:rPr lang="en-US" b="1" dirty="0"/>
              <a:t>NO:</a:t>
            </a:r>
            <a:r>
              <a:rPr lang="en-US" dirty="0"/>
              <a:t>	Stands for “Normally-Open”. Floating when there is no power 	applied to the coil. Connected to COM when there is 	adequate current flowing through the coil.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87756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8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Interfacing Electro-mechanical Relays With MCUs</a:t>
            </a:r>
            <a:endParaRPr lang="el-GR" sz="3200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8</a:t>
            </a:fld>
            <a:endParaRPr lang="el-GR" sz="1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218BCC-788A-48C6-AFC0-C6540302E566}"/>
              </a:ext>
            </a:extLst>
          </p:cNvPr>
          <p:cNvSpPr txBox="1"/>
          <p:nvPr/>
        </p:nvSpPr>
        <p:spPr>
          <a:xfrm>
            <a:off x="393291" y="1114039"/>
            <a:ext cx="8293509" cy="3250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>
                <a:latin typeface="+mn-lt"/>
              </a:rPr>
              <a:t>Electromechanical relays have specific voltage and power requirements for their switch to be triggered successfully. The most common relays have coils rated for 5/12/24 VDC or 115/230 VAC.</a:t>
            </a: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>
                <a:latin typeface="+mn-lt"/>
              </a:rPr>
              <a:t>Microcontroller GPIO pins are not –typically- able to directly drive electro-mechanical relays. A special ‘driver’ circuit is required, which utilizes (most commonly) a bipolar, or MOSFET transistor alongside with a protection diode.</a:t>
            </a: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>
                <a:latin typeface="+mn-lt"/>
              </a:rPr>
              <a:t>A number of ready-made modules exist for this purpose, easing the process.</a:t>
            </a:r>
          </a:p>
        </p:txBody>
      </p:sp>
    </p:spTree>
    <p:extLst>
      <p:ext uri="{BB962C8B-B14F-4D97-AF65-F5344CB8AC3E}">
        <p14:creationId xmlns:p14="http://schemas.microsoft.com/office/powerpoint/2010/main" val="177577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9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Interfacing Electro-mechanical Relays With MCUs</a:t>
            </a:r>
            <a:endParaRPr lang="el-GR" sz="3200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9</a:t>
            </a:fld>
            <a:endParaRPr lang="el-GR" sz="1000" dirty="0"/>
          </a:p>
        </p:txBody>
      </p:sp>
      <p:grpSp>
        <p:nvGrpSpPr>
          <p:cNvPr id="2" name="Ομάδα 1">
            <a:extLst>
              <a:ext uri="{FF2B5EF4-FFF2-40B4-BE49-F238E27FC236}">
                <a16:creationId xmlns:a16="http://schemas.microsoft.com/office/drawing/2014/main" id="{A961D254-E26E-4CD8-8220-9F94E4A2B128}"/>
              </a:ext>
            </a:extLst>
          </p:cNvPr>
          <p:cNvGrpSpPr/>
          <p:nvPr/>
        </p:nvGrpSpPr>
        <p:grpSpPr>
          <a:xfrm>
            <a:off x="653488" y="1332429"/>
            <a:ext cx="7651931" cy="4350470"/>
            <a:chOff x="507713" y="1478204"/>
            <a:chExt cx="7651931" cy="4350470"/>
          </a:xfrm>
        </p:grpSpPr>
        <p:pic>
          <p:nvPicPr>
            <p:cNvPr id="11" name="Εικόνα 10">
              <a:extLst>
                <a:ext uri="{FF2B5EF4-FFF2-40B4-BE49-F238E27FC236}">
                  <a16:creationId xmlns:a16="http://schemas.microsoft.com/office/drawing/2014/main" id="{BA918DB1-B3DA-478E-924B-62D2867139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713" y="1478204"/>
              <a:ext cx="5842574" cy="4350470"/>
            </a:xfrm>
            <a:prstGeom prst="rect">
              <a:avLst/>
            </a:prstGeom>
          </p:spPr>
        </p:pic>
        <p:sp>
          <p:nvSpPr>
            <p:cNvPr id="12" name="TextBox 42">
              <a:extLst>
                <a:ext uri="{FF2B5EF4-FFF2-40B4-BE49-F238E27FC236}">
                  <a16:creationId xmlns:a16="http://schemas.microsoft.com/office/drawing/2014/main" id="{B9F4EEA6-FCD9-44E2-A2FC-5D1FC570FADA}"/>
                </a:ext>
              </a:extLst>
            </p:cNvPr>
            <p:cNvSpPr txBox="1"/>
            <p:nvPr/>
          </p:nvSpPr>
          <p:spPr>
            <a:xfrm>
              <a:off x="4775344" y="4765399"/>
              <a:ext cx="2743200" cy="64633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solidFill>
                    <a:schemeClr val="accent1"/>
                  </a:solidFill>
                </a:rPr>
                <a:t>Relay Driver Circuit Schematic Diagram</a:t>
              </a:r>
            </a:p>
          </p:txBody>
        </p:sp>
        <p:sp>
          <p:nvSpPr>
            <p:cNvPr id="13" name="TextBox 1">
              <a:extLst>
                <a:ext uri="{FF2B5EF4-FFF2-40B4-BE49-F238E27FC236}">
                  <a16:creationId xmlns:a16="http://schemas.microsoft.com/office/drawing/2014/main" id="{0EC39397-7B3C-4512-AD30-258055208704}"/>
                </a:ext>
              </a:extLst>
            </p:cNvPr>
            <p:cNvSpPr txBox="1"/>
            <p:nvPr/>
          </p:nvSpPr>
          <p:spPr>
            <a:xfrm>
              <a:off x="6371125" y="2177655"/>
              <a:ext cx="3658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NC</a:t>
              </a:r>
            </a:p>
          </p:txBody>
        </p:sp>
        <p:sp>
          <p:nvSpPr>
            <p:cNvPr id="14" name="TextBox 12">
              <a:extLst>
                <a:ext uri="{FF2B5EF4-FFF2-40B4-BE49-F238E27FC236}">
                  <a16:creationId xmlns:a16="http://schemas.microsoft.com/office/drawing/2014/main" id="{C819010D-24DF-4C34-866C-D2BE3F8D79CC}"/>
                </a:ext>
              </a:extLst>
            </p:cNvPr>
            <p:cNvSpPr txBox="1"/>
            <p:nvPr/>
          </p:nvSpPr>
          <p:spPr>
            <a:xfrm>
              <a:off x="6350287" y="2617778"/>
              <a:ext cx="49911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COM</a:t>
              </a:r>
            </a:p>
          </p:txBody>
        </p:sp>
        <p:sp>
          <p:nvSpPr>
            <p:cNvPr id="15" name="TextBox 13">
              <a:extLst>
                <a:ext uri="{FF2B5EF4-FFF2-40B4-BE49-F238E27FC236}">
                  <a16:creationId xmlns:a16="http://schemas.microsoft.com/office/drawing/2014/main" id="{91A76290-3CF6-4CD3-A8FC-DAB4225EC364}"/>
                </a:ext>
              </a:extLst>
            </p:cNvPr>
            <p:cNvSpPr txBox="1"/>
            <p:nvPr/>
          </p:nvSpPr>
          <p:spPr>
            <a:xfrm>
              <a:off x="6350287" y="3013881"/>
              <a:ext cx="3866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/>
                <a:t>NO</a:t>
              </a:r>
            </a:p>
          </p:txBody>
        </p:sp>
        <p:pic>
          <p:nvPicPr>
            <p:cNvPr id="16" name="Εικόνα 15">
              <a:extLst>
                <a:ext uri="{FF2B5EF4-FFF2-40B4-BE49-F238E27FC236}">
                  <a16:creationId xmlns:a16="http://schemas.microsoft.com/office/drawing/2014/main" id="{C70F9765-4B1D-4A25-928B-AE15D7485D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86110" t="4361" r="2669" b="1875"/>
            <a:stretch/>
          </p:blipFill>
          <p:spPr>
            <a:xfrm>
              <a:off x="6849398" y="1596966"/>
              <a:ext cx="413214" cy="2875343"/>
            </a:xfrm>
            <a:prstGeom prst="rect">
              <a:avLst/>
            </a:prstGeom>
          </p:spPr>
        </p:pic>
        <p:cxnSp>
          <p:nvCxnSpPr>
            <p:cNvPr id="17" name="Ευθεία γραμμή σύνδεσης 16">
              <a:extLst>
                <a:ext uri="{FF2B5EF4-FFF2-40B4-BE49-F238E27FC236}">
                  <a16:creationId xmlns:a16="http://schemas.microsoft.com/office/drawing/2014/main" id="{6326FB20-8DC0-4842-96C7-03954C458665}"/>
                </a:ext>
              </a:extLst>
            </p:cNvPr>
            <p:cNvCxnSpPr>
              <a:stCxn id="15" idx="1"/>
              <a:endCxn id="15" idx="1"/>
            </p:cNvCxnSpPr>
            <p:nvPr/>
          </p:nvCxnSpPr>
          <p:spPr>
            <a:xfrm>
              <a:off x="6350287" y="3152381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Ευθεία γραμμή σύνδεσης 17">
              <a:extLst>
                <a:ext uri="{FF2B5EF4-FFF2-40B4-BE49-F238E27FC236}">
                  <a16:creationId xmlns:a16="http://schemas.microsoft.com/office/drawing/2014/main" id="{7DC6836E-91CA-407C-B258-5E8B777BB876}"/>
                </a:ext>
              </a:extLst>
            </p:cNvPr>
            <p:cNvCxnSpPr>
              <a:cxnSpLocks/>
            </p:cNvCxnSpPr>
            <p:nvPr/>
          </p:nvCxnSpPr>
          <p:spPr>
            <a:xfrm>
              <a:off x="6362812" y="2961036"/>
              <a:ext cx="611482" cy="8792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Ορθογώνιο 18">
              <a:extLst>
                <a:ext uri="{FF2B5EF4-FFF2-40B4-BE49-F238E27FC236}">
                  <a16:creationId xmlns:a16="http://schemas.microsoft.com/office/drawing/2014/main" id="{D9C1E483-3D1C-4191-847A-C46AB0B4E76B}"/>
                </a:ext>
              </a:extLst>
            </p:cNvPr>
            <p:cNvSpPr/>
            <p:nvPr/>
          </p:nvSpPr>
          <p:spPr>
            <a:xfrm>
              <a:off x="6846706" y="2630550"/>
              <a:ext cx="124896" cy="3294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20" name="Ευθεία γραμμή σύνδεσης 19">
              <a:extLst>
                <a:ext uri="{FF2B5EF4-FFF2-40B4-BE49-F238E27FC236}">
                  <a16:creationId xmlns:a16="http://schemas.microsoft.com/office/drawing/2014/main" id="{E5C903A7-F499-4207-B8CE-B61921B9C5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50287" y="2620676"/>
              <a:ext cx="553239" cy="10914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7">
              <a:extLst>
                <a:ext uri="{FF2B5EF4-FFF2-40B4-BE49-F238E27FC236}">
                  <a16:creationId xmlns:a16="http://schemas.microsoft.com/office/drawing/2014/main" id="{D03B7D23-E243-409F-8CF1-D0661B9AD3D5}"/>
                </a:ext>
              </a:extLst>
            </p:cNvPr>
            <p:cNvSpPr txBox="1"/>
            <p:nvPr/>
          </p:nvSpPr>
          <p:spPr>
            <a:xfrm>
              <a:off x="5421106" y="3814908"/>
              <a:ext cx="1478142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050" dirty="0"/>
                <a:t>AC/DC current</a:t>
              </a:r>
            </a:p>
          </p:txBody>
        </p:sp>
        <p:sp>
          <p:nvSpPr>
            <p:cNvPr id="27" name="TextBox 29">
              <a:extLst>
                <a:ext uri="{FF2B5EF4-FFF2-40B4-BE49-F238E27FC236}">
                  <a16:creationId xmlns:a16="http://schemas.microsoft.com/office/drawing/2014/main" id="{F2E34195-9AD4-4D30-B552-B58A61FF9211}"/>
                </a:ext>
              </a:extLst>
            </p:cNvPr>
            <p:cNvSpPr txBox="1"/>
            <p:nvPr/>
          </p:nvSpPr>
          <p:spPr>
            <a:xfrm>
              <a:off x="7262612" y="1771028"/>
              <a:ext cx="897032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050" dirty="0"/>
                <a:t>AC/DC LOAD</a:t>
              </a:r>
            </a:p>
          </p:txBody>
        </p:sp>
        <p:sp>
          <p:nvSpPr>
            <p:cNvPr id="28" name="Ορθογώνιο 27">
              <a:extLst>
                <a:ext uri="{FF2B5EF4-FFF2-40B4-BE49-F238E27FC236}">
                  <a16:creationId xmlns:a16="http://schemas.microsoft.com/office/drawing/2014/main" id="{6812CE0E-B7E7-45D5-8C6D-E6D0A54D53FD}"/>
                </a:ext>
              </a:extLst>
            </p:cNvPr>
            <p:cNvSpPr/>
            <p:nvPr/>
          </p:nvSpPr>
          <p:spPr>
            <a:xfrm>
              <a:off x="6608634" y="1997418"/>
              <a:ext cx="299306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endParaRPr lang="en-US" sz="1050">
                <a:solidFill>
                  <a:schemeClr val="tx1"/>
                </a:solidFill>
              </a:endParaRPr>
            </a:p>
          </p:txBody>
        </p:sp>
        <p:sp>
          <p:nvSpPr>
            <p:cNvPr id="29" name="Rectangle 5">
              <a:extLst>
                <a:ext uri="{FF2B5EF4-FFF2-40B4-BE49-F238E27FC236}">
                  <a16:creationId xmlns:a16="http://schemas.microsoft.com/office/drawing/2014/main" id="{D90E89AA-6E97-4922-8A06-BCA03F98C54F}"/>
                </a:ext>
              </a:extLst>
            </p:cNvPr>
            <p:cNvSpPr/>
            <p:nvPr/>
          </p:nvSpPr>
          <p:spPr>
            <a:xfrm>
              <a:off x="3227173" y="3814908"/>
              <a:ext cx="716692" cy="15490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241289291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efault Design">
  <a:themeElements>
    <a:clrScheme name="3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ADEF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D3F6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Trebuchet MS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DE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D3F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65081</TotalTime>
  <Words>969</Words>
  <Application>Microsoft Office PowerPoint</Application>
  <PresentationFormat>Προβολή στην οθόνη (4:3)</PresentationFormat>
  <Paragraphs>181</Paragraphs>
  <Slides>22</Slides>
  <Notes>20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9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22</vt:i4>
      </vt:variant>
    </vt:vector>
  </HeadingPairs>
  <TitlesOfParts>
    <vt:vector size="33" baseType="lpstr">
      <vt:lpstr>ＭＳ Ｐゴシック</vt:lpstr>
      <vt:lpstr>Arial</vt:lpstr>
      <vt:lpstr>Arial Narrow</vt:lpstr>
      <vt:lpstr>Book Antiqua</vt:lpstr>
      <vt:lpstr>Calibri</vt:lpstr>
      <vt:lpstr>Consolas</vt:lpstr>
      <vt:lpstr>Times New Roman</vt:lpstr>
      <vt:lpstr>Trebuchet MS</vt:lpstr>
      <vt:lpstr>Wingdings</vt:lpstr>
      <vt:lpstr>Custom Design</vt:lpstr>
      <vt:lpstr>3_Default Design</vt:lpstr>
      <vt:lpstr>Παρουσίαση του PowerPoint</vt:lpstr>
      <vt:lpstr>Aim and Agenda of unit 9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tei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circBalance_nodither_ts500_sine_55deg_6sec</dc:title>
  <dc:creator>Michail Sfakiotakis</dc:creator>
  <cp:lastModifiedBy>spiros</cp:lastModifiedBy>
  <cp:revision>1775</cp:revision>
  <cp:lastPrinted>2018-01-26T17:11:53Z</cp:lastPrinted>
  <dcterms:created xsi:type="dcterms:W3CDTF">2010-11-09T19:06:29Z</dcterms:created>
  <dcterms:modified xsi:type="dcterms:W3CDTF">2018-03-05T17:47:01Z</dcterms:modified>
</cp:coreProperties>
</file>