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11"/>
  </p:notesMasterIdLst>
  <p:handoutMasterIdLst>
    <p:handoutMasterId r:id="rId12"/>
  </p:handoutMasterIdLst>
  <p:sldIdLst>
    <p:sldId id="549" r:id="rId3"/>
    <p:sldId id="537" r:id="rId4"/>
    <p:sldId id="556" r:id="rId5"/>
    <p:sldId id="552" r:id="rId6"/>
    <p:sldId id="553" r:id="rId7"/>
    <p:sldId id="554" r:id="rId8"/>
    <p:sldId id="557" r:id="rId9"/>
    <p:sldId id="559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C0"/>
    <a:srgbClr val="006699"/>
    <a:srgbClr val="FFF93D"/>
    <a:srgbClr val="739913"/>
    <a:srgbClr val="005777"/>
    <a:srgbClr val="BFDDB4"/>
    <a:srgbClr val="E6E6E6"/>
    <a:srgbClr val="DDD9C3"/>
    <a:srgbClr val="DDCFB2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6" autoAdjust="0"/>
    <p:restoredTop sz="92919" autoAdjust="0"/>
  </p:normalViewPr>
  <p:slideViewPr>
    <p:cSldViewPr snapToGrid="0">
      <p:cViewPr varScale="1">
        <p:scale>
          <a:sx n="62" d="100"/>
          <a:sy n="62" d="100"/>
        </p:scale>
        <p:origin x="1544" y="44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54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8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95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30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To control the stepper, apply voltage to each of the coils in a specific sequence. The sequence would go like this:</a:t>
            </a:r>
            <a:endParaRPr lang="en-US" dirty="0" smtClean="0"/>
          </a:p>
          <a:p>
            <a:r>
              <a:rPr lang="en-US" dirty="0" smtClean="0"/>
              <a:t>Change the polarity of the coils</a:t>
            </a:r>
            <a:r>
              <a:rPr lang="en-US" baseline="0" dirty="0" smtClean="0"/>
              <a:t> with a predefined way, bear in mind the basic idea we described at the beginning of the lecture </a:t>
            </a:r>
          </a:p>
          <a:p>
            <a:r>
              <a:rPr lang="en-US" baseline="0" dirty="0" smtClean="0"/>
              <a:t>BIPOLAR exert more torque for the same current, it is </a:t>
            </a:r>
            <a:r>
              <a:rPr lang="en-US" baseline="0" dirty="0" err="1" smtClean="0"/>
              <a:t>prefared</a:t>
            </a:r>
            <a:r>
              <a:rPr lang="en-US" baseline="0" dirty="0" smtClean="0"/>
              <a:t>, but more complicated circuit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Same circuit</a:t>
            </a:r>
          </a:p>
          <a:p>
            <a:r>
              <a:rPr lang="en-US" baseline="0" dirty="0" smtClean="0"/>
              <a:t>Same </a:t>
            </a:r>
            <a:r>
              <a:rPr lang="en-US" baseline="0" dirty="0" err="1" smtClean="0"/>
              <a:t>programm</a:t>
            </a:r>
            <a:endParaRPr lang="en-US" baseline="0" dirty="0" smtClean="0"/>
          </a:p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5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pPr/>
              <a:t>3/5/2018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pPr/>
              <a:t>3/5/2018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pPr/>
              <a:t>3/5/2018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xmlns="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xmlns="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pPr/>
              <a:t>3/5/2018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pPr/>
              <a:t>3/5/2018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pPr/>
              <a:t>3/5/2018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pPr/>
              <a:t>3/5/2018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pPr/>
              <a:t>3/5/2018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pPr/>
              <a:t>3/5/2018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pPr/>
              <a:t>3/5/2018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pPr/>
              <a:t>3/5/2018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pPr/>
              <a:t>3/5/2018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/>
              <a:t>UNIDAD 11: CONTROL DE SERVOMOTORES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16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2700" dirty="0" err="1" smtClean="0"/>
              <a:t>Objetivo</a:t>
            </a:r>
            <a:r>
              <a:rPr lang="en-US" sz="2700" dirty="0" smtClean="0"/>
              <a:t> y </a:t>
            </a:r>
            <a:r>
              <a:rPr lang="en-US" sz="2700" dirty="0" err="1" smtClean="0"/>
              <a:t>Programa</a:t>
            </a:r>
            <a:r>
              <a:rPr lang="en-US" sz="2700" dirty="0" smtClean="0"/>
              <a:t> de la </a:t>
            </a:r>
            <a:r>
              <a:rPr lang="en-US" sz="2700" dirty="0" err="1" smtClean="0"/>
              <a:t>Unidad</a:t>
            </a:r>
            <a:r>
              <a:rPr lang="en-US" sz="2700" dirty="0" smtClean="0"/>
              <a:t> 11</a:t>
            </a:r>
            <a:endParaRPr lang="el-GR" sz="2700" dirty="0"/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32080" y="2328577"/>
            <a:ext cx="8434573" cy="35126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2080" y="829711"/>
            <a:ext cx="8335926" cy="136096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Estudiar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ideas </a:t>
            </a:r>
            <a:r>
              <a:rPr lang="en-US" dirty="0" err="1" smtClean="0"/>
              <a:t>principales</a:t>
            </a:r>
            <a:r>
              <a:rPr lang="en-US" dirty="0" smtClean="0"/>
              <a:t> y </a:t>
            </a:r>
            <a:r>
              <a:rPr lang="en-US" dirty="0" err="1" smtClean="0"/>
              <a:t>ejemplos</a:t>
            </a:r>
            <a:r>
              <a:rPr lang="en-US" dirty="0" smtClean="0"/>
              <a:t> </a:t>
            </a:r>
            <a:r>
              <a:rPr lang="en-US" dirty="0" err="1" smtClean="0"/>
              <a:t>básicos</a:t>
            </a:r>
            <a:endParaRPr lang="en-US" dirty="0"/>
          </a:p>
          <a:p>
            <a:pPr algn="ctr"/>
            <a:r>
              <a:rPr lang="en-US" dirty="0" err="1" smtClean="0"/>
              <a:t>sobre</a:t>
            </a:r>
            <a:r>
              <a:rPr lang="en-US" dirty="0" smtClean="0"/>
              <a:t> el control servomotor en </a:t>
            </a:r>
            <a:r>
              <a:rPr lang="en-US" dirty="0" err="1" smtClean="0"/>
              <a:t>Arduino</a:t>
            </a:r>
            <a:endParaRPr lang="el-GR" dirty="0"/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805201" y="3007077"/>
            <a:ext cx="8229600" cy="3588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Explicar</a:t>
            </a:r>
            <a:r>
              <a:rPr lang="en-US" sz="1800" dirty="0" smtClean="0"/>
              <a:t> </a:t>
            </a:r>
            <a:r>
              <a:rPr lang="en-US" sz="1800" b="1" dirty="0" err="1" smtClean="0"/>
              <a:t>qué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es</a:t>
            </a:r>
            <a:r>
              <a:rPr lang="en-US" sz="1800" b="1" dirty="0" smtClean="0"/>
              <a:t> </a:t>
            </a:r>
            <a:r>
              <a:rPr lang="en-US" sz="1800" dirty="0" smtClean="0"/>
              <a:t>un servomotor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Analizar</a:t>
            </a:r>
            <a:r>
              <a:rPr lang="en-US" sz="1800" dirty="0" smtClean="0"/>
              <a:t> la </a:t>
            </a:r>
            <a:r>
              <a:rPr lang="en-US" sz="1800" b="1" dirty="0" err="1" smtClean="0"/>
              <a:t>composición</a:t>
            </a:r>
            <a:r>
              <a:rPr lang="en-US" sz="1800" dirty="0" smtClean="0"/>
              <a:t> de un servomotor</a:t>
            </a:r>
            <a:endParaRPr lang="en-US" sz="1800" dirty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Proporcionar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información</a:t>
            </a:r>
            <a:r>
              <a:rPr lang="en-US" sz="1800" dirty="0" smtClean="0"/>
              <a:t> </a:t>
            </a:r>
            <a:r>
              <a:rPr lang="en-US" sz="1800" dirty="0" err="1" smtClean="0"/>
              <a:t>sobre</a:t>
            </a:r>
            <a:r>
              <a:rPr lang="en-US" sz="1800" dirty="0" smtClean="0"/>
              <a:t> </a:t>
            </a:r>
            <a:r>
              <a:rPr lang="en-US" sz="1800" b="1" dirty="0" smtClean="0"/>
              <a:t>los </a:t>
            </a:r>
            <a:r>
              <a:rPr lang="en-US" sz="1800" b="1" dirty="0" err="1" smtClean="0"/>
              <a:t>diferentes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tipos</a:t>
            </a:r>
            <a:r>
              <a:rPr lang="en-US" sz="1800" b="1" dirty="0" smtClean="0"/>
              <a:t> </a:t>
            </a:r>
            <a:r>
              <a:rPr lang="en-US" sz="1800" dirty="0" smtClean="0"/>
              <a:t>de </a:t>
            </a:r>
            <a:r>
              <a:rPr lang="en-US" sz="1800" dirty="0" err="1" smtClean="0"/>
              <a:t>servomotores</a:t>
            </a:r>
            <a:endParaRPr lang="en-US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  <a:latin typeface="Calibri" charset="0"/>
              </a:rPr>
              <a:t>Explicar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 la idea de </a:t>
            </a:r>
            <a:r>
              <a:rPr lang="en-US" sz="1800" dirty="0" err="1" smtClean="0">
                <a:solidFill>
                  <a:srgbClr val="000000"/>
                </a:solidFill>
                <a:latin typeface="Calibri" charset="0"/>
              </a:rPr>
              <a:t>las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Calibri" charset="0"/>
              </a:rPr>
              <a:t>señales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alibri" charset="0"/>
              </a:rPr>
              <a:t>PWM 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(</a:t>
            </a:r>
            <a:r>
              <a:rPr lang="en-US" sz="1800" dirty="0" err="1" smtClean="0">
                <a:solidFill>
                  <a:srgbClr val="000000"/>
                </a:solidFill>
                <a:latin typeface="Calibri" charset="0"/>
              </a:rPr>
              <a:t>Modulación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 de </a:t>
            </a:r>
            <a:r>
              <a:rPr lang="en-US" sz="1800" dirty="0" err="1" smtClean="0">
                <a:solidFill>
                  <a:srgbClr val="000000"/>
                </a:solidFill>
                <a:latin typeface="Calibri" charset="0"/>
              </a:rPr>
              <a:t>Anchura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 del </a:t>
            </a:r>
            <a:r>
              <a:rPr lang="en-US" sz="1800" dirty="0" err="1" smtClean="0">
                <a:solidFill>
                  <a:srgbClr val="000000"/>
                </a:solidFill>
                <a:latin typeface="Calibri" charset="0"/>
              </a:rPr>
              <a:t>Pulso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)</a:t>
            </a:r>
            <a:endParaRPr lang="en-US" sz="1800" dirty="0">
              <a:solidFill>
                <a:srgbClr val="000000"/>
              </a:solidFill>
              <a:latin typeface="Calibri" charset="0"/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Proporcionar</a:t>
            </a:r>
            <a:r>
              <a:rPr lang="en-US" sz="1800" dirty="0" smtClean="0"/>
              <a:t> el </a:t>
            </a:r>
            <a:r>
              <a:rPr lang="en-US" sz="1800" b="1" dirty="0" err="1" smtClean="0"/>
              <a:t>esquema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básico</a:t>
            </a:r>
            <a:r>
              <a:rPr lang="en-US" sz="1800" b="1" dirty="0" smtClean="0"/>
              <a:t> de control </a:t>
            </a:r>
            <a:r>
              <a:rPr lang="en-US" sz="1800" dirty="0" smtClean="0"/>
              <a:t>de un servomotor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  <a:latin typeface="Calibri" charset="0"/>
              </a:rPr>
              <a:t>Utilizar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 la </a:t>
            </a:r>
            <a:r>
              <a:rPr lang="en-US" sz="1800" dirty="0" err="1" smtClean="0">
                <a:solidFill>
                  <a:srgbClr val="000000"/>
                </a:solidFill>
                <a:latin typeface="Calibri" charset="0"/>
              </a:rPr>
              <a:t>librería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 “SERVO” </a:t>
            </a:r>
            <a:r>
              <a:rPr lang="en-US" sz="1800" dirty="0" err="1" smtClean="0">
                <a:solidFill>
                  <a:srgbClr val="000000"/>
                </a:solidFill>
                <a:latin typeface="Calibri" charset="0"/>
              </a:rPr>
              <a:t>para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Calibri" charset="0"/>
              </a:rPr>
              <a:t>controlar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 el servomotor</a:t>
            </a:r>
            <a:endParaRPr lang="el-GR" sz="1800" dirty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061905" y="830883"/>
            <a:ext cx="273825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presentación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908016" y="2491969"/>
            <a:ext cx="2885726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Programa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presentación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pPr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1350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COMPOSICIÓN DE LOS SERVOMOTORES</a:t>
            </a:r>
            <a:endParaRPr lang="el-GR" sz="28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1014761" y="5876693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768142" y="4544658"/>
            <a:ext cx="7605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Estos dispositivos son similares a un motor convencional, pero tienen la capacidad de realizar giros o movimientos de forma controlada en cualquier dirección y a cualquier posición dentro de su rango de acción. Se emplean en el ámbito de la robótica y en el industrial: movimientos y giros de un brazo robótico,</a:t>
            </a:r>
          </a:p>
          <a:p>
            <a:r>
              <a:rPr lang="es-ES" sz="1600" dirty="0" smtClean="0"/>
              <a:t>apertura/cierre controlado de una válvula, el desplazamiento de un útil o herramienta, posicionamiento de objetos, </a:t>
            </a:r>
            <a:r>
              <a:rPr lang="es-ES" sz="1600" dirty="0" err="1" smtClean="0"/>
              <a:t>etc</a:t>
            </a:r>
            <a:r>
              <a:rPr lang="es-ES" sz="1600" dirty="0" smtClean="0"/>
              <a:t>…</a:t>
            </a:r>
            <a:endParaRPr lang="el-GR" sz="1600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4606" y="786580"/>
            <a:ext cx="4160581" cy="32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0905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/>
              <a:t>Componentes</a:t>
            </a:r>
            <a:r>
              <a:rPr lang="en-US" sz="2800" dirty="0" smtClean="0"/>
              <a:t> de los servos</a:t>
            </a:r>
            <a:endParaRPr lang="el-GR" sz="28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330" y="6494677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903" y="2961947"/>
            <a:ext cx="1437469" cy="1646949"/>
          </a:xfrm>
          <a:prstGeom prst="rect">
            <a:avLst/>
          </a:prstGeom>
        </p:spPr>
      </p:pic>
      <p:pic>
        <p:nvPicPr>
          <p:cNvPr id="10" name="Picture 4" descr="Screenshot 2015-10-22 00.40.3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68" y="2048932"/>
            <a:ext cx="2730184" cy="3869267"/>
          </a:xfrm>
          <a:prstGeom prst="rect">
            <a:avLst/>
          </a:prstGeom>
        </p:spPr>
      </p:pic>
      <p:pic>
        <p:nvPicPr>
          <p:cNvPr id="11" name="Picture 5" descr="Screenshot 2015-10-22 00.41.30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3200399"/>
            <a:ext cx="4058002" cy="2415117"/>
          </a:xfrm>
          <a:prstGeom prst="rect">
            <a:avLst/>
          </a:prstGeom>
        </p:spPr>
      </p:pic>
      <p:pic>
        <p:nvPicPr>
          <p:cNvPr id="12" name="Picture 6" descr="Screenshot 2015-10-22 00.42.00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2"/>
          <a:stretch/>
        </p:blipFill>
        <p:spPr>
          <a:xfrm>
            <a:off x="4504264" y="1114039"/>
            <a:ext cx="3826933" cy="19233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9647" y="6581553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845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/>
              <a:t>Tipos</a:t>
            </a:r>
            <a:r>
              <a:rPr lang="en-US" sz="2800" dirty="0" smtClean="0"/>
              <a:t> de cables de </a:t>
            </a:r>
            <a:r>
              <a:rPr lang="en-US" sz="2800" dirty="0" err="1" smtClean="0"/>
              <a:t>conexión</a:t>
            </a:r>
            <a:r>
              <a:rPr lang="en-US" sz="2800" dirty="0" smtClean="0"/>
              <a:t> servo</a:t>
            </a:r>
            <a:endParaRPr lang="el-GR" sz="28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3019647" y="6581553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pic>
        <p:nvPicPr>
          <p:cNvPr id="14" name="Picture 5" descr="Screenshot 2015-10-22 00.38.45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5"/>
          <a:stretch/>
        </p:blipFill>
        <p:spPr>
          <a:xfrm>
            <a:off x="2347551" y="3597679"/>
            <a:ext cx="4189608" cy="20005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4655" y="737245"/>
            <a:ext cx="65110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800" dirty="0" smtClean="0">
                <a:latin typeface="+mn-lt"/>
              </a:rPr>
              <a:t> Nuestro servo necesita únicamente de tres cables. El cable negro se conecta con la tensión GND o 0 V de alimentación. El rojo se conecta con la tensión de +5 V. Por el cable blanco se aplica la señal PWM de control. Naturalmente esta señal la va a generar</a:t>
            </a:r>
          </a:p>
          <a:p>
            <a:r>
              <a:rPr lang="es-ES" sz="1800" dirty="0" smtClean="0">
                <a:latin typeface="+mn-lt"/>
              </a:rPr>
              <a:t>nuestro </a:t>
            </a:r>
            <a:r>
              <a:rPr lang="es-ES" sz="1800" dirty="0" err="1" smtClean="0">
                <a:latin typeface="+mn-lt"/>
              </a:rPr>
              <a:t>Arduino</a:t>
            </a:r>
            <a:r>
              <a:rPr lang="es-ES" sz="1800" dirty="0" smtClean="0">
                <a:latin typeface="+mn-lt"/>
              </a:rPr>
              <a:t>.</a:t>
            </a:r>
            <a:endParaRPr lang="el-GR" sz="1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654" y="2175041"/>
            <a:ext cx="85833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800" dirty="0" smtClean="0">
                <a:latin typeface="+mn-lt"/>
              </a:rPr>
              <a:t> Comercialmente puedes encontrarte con muchos fabricantes, tipos y modelos de servos. Se diferencian en el tamaño, fuerza o “</a:t>
            </a:r>
            <a:r>
              <a:rPr lang="es-ES" sz="1800" i="1" dirty="0" smtClean="0">
                <a:latin typeface="+mn-lt"/>
              </a:rPr>
              <a:t>par” motor, velocidad, tensión de </a:t>
            </a:r>
            <a:r>
              <a:rPr lang="es-ES" sz="1800" dirty="0" smtClean="0">
                <a:latin typeface="+mn-lt"/>
              </a:rPr>
              <a:t>alimentación, tipo de eje y su recorrido posible. Hay servos cuyo eje puede rotar libremente y otros sólo pueden girar un determinado número de grados. El que vas a usar en las prácticas puede girar 180º.</a:t>
            </a:r>
            <a:endParaRPr lang="el-GR" sz="1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3239" y="3769112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/>
          </a:p>
        </p:txBody>
      </p:sp>
      <p:pic>
        <p:nvPicPr>
          <p:cNvPr id="18" name="Imagen 4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9" y="818663"/>
            <a:ext cx="2111375" cy="8445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0" y="5739657"/>
            <a:ext cx="939944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>
                <a:latin typeface="+mn-lt"/>
              </a:rPr>
              <a:t> El control de un servo se realiza aplicándoles una señal PWM por la patilla correspondiente.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05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88" y="1584158"/>
            <a:ext cx="2784027" cy="304851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06" y="3652108"/>
            <a:ext cx="3318036" cy="233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 bwMode="auto">
          <a:xfrm>
            <a:off x="89107" y="610048"/>
            <a:ext cx="8149415" cy="253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269875" marR="0" indent="-269875" algn="just" defTabSz="914400" eaLnBrk="0" latinLnBrk="0" hangingPunct="0">
              <a:lnSpc>
                <a:spcPct val="110000"/>
              </a:lnSpc>
              <a:spcBef>
                <a:spcPts val="480"/>
              </a:spcBef>
              <a:buClrTx/>
              <a:buSzTx/>
              <a:buFont typeface="Wingdings" pitchFamily="2" charset="2"/>
              <a:buChar char="§"/>
              <a:tabLst/>
              <a:defRPr kumimoji="0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lvl="1">
              <a:defRPr sz="1700"/>
            </a:lvl2pPr>
          </a:lstStyle>
          <a:p>
            <a:r>
              <a:rPr lang="en-US" sz="1600" dirty="0" err="1" smtClean="0"/>
              <a:t>Arduino</a:t>
            </a:r>
            <a:r>
              <a:rPr lang="en-US" sz="1600" dirty="0" smtClean="0"/>
              <a:t> no </a:t>
            </a:r>
            <a:r>
              <a:rPr lang="en-US" sz="1600" dirty="0" err="1" smtClean="0"/>
              <a:t>dispone</a:t>
            </a:r>
            <a:r>
              <a:rPr lang="en-US" sz="1600" dirty="0" smtClean="0"/>
              <a:t> de </a:t>
            </a:r>
            <a:r>
              <a:rPr lang="en-US" sz="1600" dirty="0" err="1" smtClean="0"/>
              <a:t>salidas</a:t>
            </a:r>
            <a:r>
              <a:rPr lang="en-US" sz="1600" dirty="0" smtClean="0"/>
              <a:t> </a:t>
            </a:r>
            <a:r>
              <a:rPr lang="en-US" sz="1600" dirty="0" err="1" smtClean="0"/>
              <a:t>analógicas</a:t>
            </a:r>
            <a:r>
              <a:rPr lang="en-US" sz="1600" dirty="0" smtClean="0"/>
              <a:t> </a:t>
            </a:r>
            <a:r>
              <a:rPr lang="en-US" sz="1600" dirty="0" err="1" smtClean="0"/>
              <a:t>puras</a:t>
            </a:r>
            <a:endParaRPr lang="en-US" sz="1600" dirty="0"/>
          </a:p>
          <a:p>
            <a:r>
              <a:rPr lang="en-US" sz="1600" dirty="0" err="1" smtClean="0"/>
              <a:t>Utiliza</a:t>
            </a:r>
            <a:r>
              <a:rPr lang="en-US" sz="1600" dirty="0" smtClean="0"/>
              <a:t> </a:t>
            </a:r>
            <a:r>
              <a:rPr lang="en-US" sz="1600" dirty="0" err="1" smtClean="0"/>
              <a:t>las</a:t>
            </a:r>
            <a:r>
              <a:rPr lang="en-US" sz="1600" dirty="0" smtClean="0"/>
              <a:t> </a:t>
            </a:r>
            <a:r>
              <a:rPr lang="en-US" sz="1600" dirty="0" err="1" smtClean="0"/>
              <a:t>señales</a:t>
            </a:r>
            <a:r>
              <a:rPr lang="en-US" sz="1600" dirty="0" smtClean="0"/>
              <a:t> PWM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simular</a:t>
            </a:r>
            <a:r>
              <a:rPr lang="en-US" sz="1600" dirty="0" smtClean="0"/>
              <a:t> </a:t>
            </a:r>
            <a:r>
              <a:rPr lang="en-US" sz="1600" dirty="0" err="1" smtClean="0"/>
              <a:t>valores</a:t>
            </a:r>
            <a:r>
              <a:rPr lang="en-US" sz="1600" dirty="0" smtClean="0"/>
              <a:t> variables de la </a:t>
            </a:r>
            <a:r>
              <a:rPr lang="en-US" sz="1600" dirty="0" err="1" smtClean="0"/>
              <a:t>corriente</a:t>
            </a:r>
            <a:r>
              <a:rPr lang="en-US" sz="1600" dirty="0" smtClean="0"/>
              <a:t> continua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/>
              <a:t>Arduino</a:t>
            </a:r>
            <a:r>
              <a:rPr lang="el-GR" sz="1600" dirty="0" smtClean="0"/>
              <a:t> </a:t>
            </a:r>
            <a:r>
              <a:rPr lang="en-US" sz="1600" dirty="0"/>
              <a:t>U</a:t>
            </a:r>
            <a:r>
              <a:rPr lang="en-US" sz="1600" dirty="0" smtClean="0"/>
              <a:t>no </a:t>
            </a:r>
            <a:r>
              <a:rPr lang="en-US" sz="1600" dirty="0" err="1" smtClean="0"/>
              <a:t>tiene</a:t>
            </a:r>
            <a:r>
              <a:rPr lang="en-US" sz="1600" dirty="0" smtClean="0"/>
              <a:t> 6 </a:t>
            </a:r>
            <a:r>
              <a:rPr lang="en-US" sz="1600" dirty="0" err="1" smtClean="0"/>
              <a:t>patillas</a:t>
            </a:r>
            <a:r>
              <a:rPr lang="en-US" sz="1600" dirty="0" smtClean="0"/>
              <a:t> de </a:t>
            </a:r>
            <a:r>
              <a:rPr lang="en-US" sz="1600" dirty="0" err="1" smtClean="0"/>
              <a:t>señales</a:t>
            </a:r>
            <a:r>
              <a:rPr lang="en-US" sz="1600" dirty="0" smtClean="0"/>
              <a:t> PWM:  3</a:t>
            </a:r>
            <a:r>
              <a:rPr lang="en-US" sz="1600" dirty="0"/>
              <a:t>, 5, 6, 9, 10, </a:t>
            </a:r>
            <a:r>
              <a:rPr lang="en-US" sz="1600" dirty="0" smtClean="0"/>
              <a:t>11</a:t>
            </a:r>
          </a:p>
          <a:p>
            <a:r>
              <a:rPr lang="en-US" sz="1600" dirty="0" err="1" smtClean="0"/>
              <a:t>Función</a:t>
            </a:r>
            <a:r>
              <a:rPr lang="en-US" sz="1600" dirty="0" smtClean="0"/>
              <a:t>: </a:t>
            </a:r>
            <a:r>
              <a:rPr lang="en-US" sz="1600" b="1" dirty="0" err="1" smtClean="0"/>
              <a:t>analogWrite</a:t>
            </a:r>
            <a:r>
              <a:rPr lang="en-US" sz="1600" b="1" dirty="0" smtClean="0"/>
              <a:t>(</a:t>
            </a:r>
            <a:r>
              <a:rPr lang="en-US" sz="1600" b="1" dirty="0" err="1" smtClean="0"/>
              <a:t>patilla</a:t>
            </a:r>
            <a:r>
              <a:rPr lang="en-US" sz="1600" b="1" dirty="0" smtClean="0"/>
              <a:t>, valor)</a:t>
            </a:r>
            <a:endParaRPr lang="en-US" sz="1600" b="1" dirty="0"/>
          </a:p>
          <a:p>
            <a:r>
              <a:rPr lang="en-US" sz="1600" dirty="0" smtClean="0"/>
              <a:t>Valor </a:t>
            </a:r>
            <a:r>
              <a:rPr lang="en-US" sz="1600" dirty="0" err="1" smtClean="0"/>
              <a:t>determina</a:t>
            </a:r>
            <a:r>
              <a:rPr lang="en-US" sz="1600" dirty="0" smtClean="0"/>
              <a:t> la </a:t>
            </a:r>
            <a:r>
              <a:rPr lang="en-US" sz="1600" dirty="0" err="1" smtClean="0"/>
              <a:t>duración</a:t>
            </a:r>
            <a:r>
              <a:rPr lang="en-US" sz="1600" dirty="0" smtClean="0"/>
              <a:t> del </a:t>
            </a:r>
            <a:r>
              <a:rPr lang="en-US" sz="1600" dirty="0" err="1" smtClean="0"/>
              <a:t>ciclo</a:t>
            </a:r>
            <a:r>
              <a:rPr lang="en-US" sz="1600" dirty="0" smtClean="0"/>
              <a:t> </a:t>
            </a:r>
            <a:r>
              <a:rPr lang="en-US" sz="1600" dirty="0" err="1" smtClean="0"/>
              <a:t>útil</a:t>
            </a:r>
            <a:r>
              <a:rPr lang="en-US" sz="1600" dirty="0" smtClean="0"/>
              <a:t>: entre 0 y 255</a:t>
            </a:r>
            <a:endParaRPr lang="en-US" sz="1600" dirty="0"/>
          </a:p>
          <a:p>
            <a:r>
              <a:rPr lang="en-US" sz="1600" dirty="0" err="1" smtClean="0"/>
              <a:t>Ejemplos</a:t>
            </a:r>
            <a:r>
              <a:rPr lang="en-US" sz="1600" dirty="0" smtClean="0"/>
              <a:t>:   </a:t>
            </a:r>
            <a:endParaRPr lang="en-US" sz="1600" dirty="0"/>
          </a:p>
          <a:p>
            <a:pPr lvl="1"/>
            <a:r>
              <a:rPr lang="en-US" sz="1800" dirty="0"/>
              <a:t>  </a:t>
            </a:r>
            <a:r>
              <a:rPr lang="en-US" sz="1400" dirty="0" err="1">
                <a:latin typeface="Book Antiqua" charset="0"/>
                <a:ea typeface="Book Antiqua" charset="0"/>
                <a:cs typeface="Book Antiqua" charset="0"/>
              </a:rPr>
              <a:t>analogWrite</a:t>
            </a:r>
            <a:r>
              <a:rPr lang="en-US" sz="1400" dirty="0">
                <a:latin typeface="Book Antiqua" charset="0"/>
                <a:ea typeface="Book Antiqua" charset="0"/>
                <a:cs typeface="Book Antiqua" charset="0"/>
              </a:rPr>
              <a:t>(9, 256*1/2) </a:t>
            </a:r>
            <a:r>
              <a:rPr lang="en-US" sz="1400" dirty="0" smtClean="0">
                <a:latin typeface="Book Antiqua" charset="0"/>
                <a:ea typeface="Book Antiqua" charset="0"/>
                <a:cs typeface="Book Antiqua" charset="0"/>
              </a:rPr>
              <a:t>un </a:t>
            </a:r>
            <a:r>
              <a:rPr lang="en-US" sz="1400" dirty="0" err="1" smtClean="0">
                <a:latin typeface="Book Antiqua" charset="0"/>
                <a:ea typeface="Book Antiqua" charset="0"/>
                <a:cs typeface="Book Antiqua" charset="0"/>
              </a:rPr>
              <a:t>ciclo</a:t>
            </a:r>
            <a:r>
              <a:rPr lang="en-US" sz="1400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n-US" sz="1400" dirty="0" err="1" smtClean="0">
                <a:latin typeface="Book Antiqua" charset="0"/>
                <a:ea typeface="Book Antiqua" charset="0"/>
                <a:cs typeface="Book Antiqua" charset="0"/>
              </a:rPr>
              <a:t>útil</a:t>
            </a:r>
            <a:r>
              <a:rPr lang="en-US" sz="1400" dirty="0" smtClean="0">
                <a:latin typeface="Book Antiqua" charset="0"/>
                <a:ea typeface="Book Antiqua" charset="0"/>
                <a:cs typeface="Book Antiqua" charset="0"/>
              </a:rPr>
              <a:t> del 50%</a:t>
            </a:r>
            <a:endParaRPr lang="en-US" sz="1400" dirty="0">
              <a:latin typeface="Book Antiqua" charset="0"/>
              <a:ea typeface="Book Antiqua" charset="0"/>
              <a:cs typeface="Book Antiqua" charset="0"/>
            </a:endParaRPr>
          </a:p>
          <a:p>
            <a:pPr lvl="1"/>
            <a:r>
              <a:rPr lang="en-US" sz="1400" dirty="0">
                <a:latin typeface="Book Antiqua" charset="0"/>
                <a:ea typeface="Book Antiqua" charset="0"/>
                <a:cs typeface="Book Antiqua" charset="0"/>
              </a:rPr>
              <a:t>   </a:t>
            </a:r>
            <a:r>
              <a:rPr lang="en-US" sz="1400" dirty="0" err="1">
                <a:latin typeface="Book Antiqua" charset="0"/>
                <a:ea typeface="Book Antiqua" charset="0"/>
                <a:cs typeface="Book Antiqua" charset="0"/>
              </a:rPr>
              <a:t>analogWrite</a:t>
            </a:r>
            <a:r>
              <a:rPr lang="en-US" sz="1400" dirty="0">
                <a:latin typeface="Book Antiqua" charset="0"/>
                <a:ea typeface="Book Antiqua" charset="0"/>
                <a:cs typeface="Book Antiqua" charset="0"/>
              </a:rPr>
              <a:t>(11, 256*1/4) </a:t>
            </a:r>
            <a:r>
              <a:rPr lang="en-US" sz="1400" dirty="0" smtClean="0">
                <a:latin typeface="Book Antiqua" charset="0"/>
                <a:ea typeface="Book Antiqua" charset="0"/>
                <a:cs typeface="Book Antiqua" charset="0"/>
              </a:rPr>
              <a:t>un </a:t>
            </a:r>
            <a:r>
              <a:rPr lang="en-US" sz="1400" dirty="0" err="1" smtClean="0">
                <a:latin typeface="Book Antiqua" charset="0"/>
                <a:ea typeface="Book Antiqua" charset="0"/>
                <a:cs typeface="Book Antiqua" charset="0"/>
              </a:rPr>
              <a:t>ciclo</a:t>
            </a:r>
            <a:r>
              <a:rPr lang="en-US" sz="1400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n-US" sz="1400" dirty="0" err="1" smtClean="0">
                <a:latin typeface="Book Antiqua" charset="0"/>
                <a:ea typeface="Book Antiqua" charset="0"/>
                <a:cs typeface="Book Antiqua" charset="0"/>
              </a:rPr>
              <a:t>útil</a:t>
            </a:r>
            <a:r>
              <a:rPr lang="en-US" sz="1400" dirty="0" smtClean="0">
                <a:latin typeface="Book Antiqua" charset="0"/>
                <a:ea typeface="Book Antiqua" charset="0"/>
                <a:cs typeface="Book Antiqua" charset="0"/>
              </a:rPr>
              <a:t> del 25%</a:t>
            </a:r>
            <a:endParaRPr lang="en-US" sz="1400" dirty="0"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364" y="4653579"/>
            <a:ext cx="2202488" cy="185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2294918" y="4928260"/>
            <a:ext cx="457176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l-GR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4828816" y="4853722"/>
            <a:ext cx="4114799" cy="151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200" dirty="0">
                <a:latin typeface="+mn-lt"/>
              </a:rPr>
              <a:t>PWM, </a:t>
            </a:r>
            <a:r>
              <a:rPr lang="en-US" sz="1200" dirty="0" smtClean="0">
                <a:latin typeface="+mn-lt"/>
              </a:rPr>
              <a:t>o </a:t>
            </a:r>
            <a:r>
              <a:rPr lang="en-US" sz="1200" dirty="0" err="1" smtClean="0">
                <a:latin typeface="+mn-lt"/>
              </a:rPr>
              <a:t>Modulación</a:t>
            </a:r>
            <a:r>
              <a:rPr lang="en-US" sz="1200" dirty="0" smtClean="0">
                <a:latin typeface="+mn-lt"/>
              </a:rPr>
              <a:t> de </a:t>
            </a:r>
            <a:r>
              <a:rPr lang="en-US" sz="1200" dirty="0" err="1" smtClean="0">
                <a:latin typeface="+mn-lt"/>
              </a:rPr>
              <a:t>Anchura</a:t>
            </a:r>
            <a:r>
              <a:rPr lang="en-US" sz="1200" dirty="0" smtClean="0">
                <a:latin typeface="+mn-lt"/>
              </a:rPr>
              <a:t> del </a:t>
            </a:r>
            <a:r>
              <a:rPr lang="en-US" sz="1200" dirty="0" err="1" smtClean="0">
                <a:latin typeface="+mn-lt"/>
              </a:rPr>
              <a:t>Pulso</a:t>
            </a:r>
            <a:r>
              <a:rPr lang="en-US" sz="1200" dirty="0" smtClean="0">
                <a:latin typeface="+mn-lt"/>
              </a:rPr>
              <a:t>, </a:t>
            </a:r>
            <a:r>
              <a:rPr lang="en-US" sz="1200" dirty="0" err="1" smtClean="0">
                <a:latin typeface="+mn-lt"/>
              </a:rPr>
              <a:t>es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una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técnica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que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nos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permite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ajustar</a:t>
            </a:r>
            <a:r>
              <a:rPr lang="en-US" sz="1200" dirty="0" smtClean="0">
                <a:latin typeface="+mn-lt"/>
              </a:rPr>
              <a:t> el valor del </a:t>
            </a:r>
            <a:r>
              <a:rPr lang="en-US" sz="1200" dirty="0" err="1" smtClean="0">
                <a:latin typeface="+mn-lt"/>
              </a:rPr>
              <a:t>voltaje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que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recibe</a:t>
            </a:r>
            <a:r>
              <a:rPr lang="en-US" sz="1200" dirty="0" smtClean="0">
                <a:latin typeface="+mn-lt"/>
              </a:rPr>
              <a:t> un </a:t>
            </a:r>
            <a:r>
              <a:rPr lang="en-US" sz="1200" dirty="0" err="1" smtClean="0">
                <a:latin typeface="+mn-lt"/>
              </a:rPr>
              <a:t>dispositivo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electrónico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mediante</a:t>
            </a:r>
            <a:r>
              <a:rPr lang="en-US" sz="1200" dirty="0" smtClean="0">
                <a:latin typeface="+mn-lt"/>
              </a:rPr>
              <a:t> el </a:t>
            </a:r>
            <a:r>
              <a:rPr lang="en-US" sz="1200" dirty="0" err="1" smtClean="0">
                <a:latin typeface="+mn-lt"/>
              </a:rPr>
              <a:t>encendido</a:t>
            </a:r>
            <a:r>
              <a:rPr lang="en-US" sz="1200" dirty="0" smtClean="0">
                <a:latin typeface="+mn-lt"/>
              </a:rPr>
              <a:t> y </a:t>
            </a:r>
            <a:r>
              <a:rPr lang="en-US" sz="1200" dirty="0" err="1" smtClean="0">
                <a:latin typeface="+mn-lt"/>
              </a:rPr>
              <a:t>apagado</a:t>
            </a:r>
            <a:r>
              <a:rPr lang="en-US" sz="1200" dirty="0" smtClean="0">
                <a:latin typeface="+mn-lt"/>
              </a:rPr>
              <a:t> de la </a:t>
            </a:r>
            <a:r>
              <a:rPr lang="en-US" sz="1200" dirty="0" err="1" smtClean="0">
                <a:latin typeface="+mn-lt"/>
              </a:rPr>
              <a:t>potencia</a:t>
            </a:r>
            <a:r>
              <a:rPr lang="en-US" sz="1200" dirty="0" smtClean="0">
                <a:latin typeface="+mn-lt"/>
              </a:rPr>
              <a:t> en </a:t>
            </a:r>
            <a:r>
              <a:rPr lang="en-US" sz="1200" dirty="0" err="1" smtClean="0">
                <a:latin typeface="+mn-lt"/>
              </a:rPr>
              <a:t>una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frecuencia</a:t>
            </a:r>
            <a:r>
              <a:rPr lang="en-US" sz="1200" dirty="0" smtClean="0">
                <a:latin typeface="+mn-lt"/>
              </a:rPr>
              <a:t> de </a:t>
            </a:r>
            <a:r>
              <a:rPr lang="en-US" sz="1200" dirty="0" err="1" smtClean="0">
                <a:latin typeface="+mn-lt"/>
              </a:rPr>
              <a:t>tiempo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determinada</a:t>
            </a:r>
            <a:r>
              <a:rPr lang="en-US" sz="1200" dirty="0" smtClean="0">
                <a:latin typeface="+mn-lt"/>
              </a:rPr>
              <a:t>. La </a:t>
            </a:r>
            <a:r>
              <a:rPr lang="en-US" sz="1200" dirty="0" err="1" smtClean="0">
                <a:latin typeface="+mn-lt"/>
              </a:rPr>
              <a:t>potencia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aplicada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depende</a:t>
            </a:r>
            <a:r>
              <a:rPr lang="en-US" sz="1200" dirty="0" smtClean="0">
                <a:latin typeface="+mn-lt"/>
              </a:rPr>
              <a:t> del </a:t>
            </a:r>
            <a:r>
              <a:rPr lang="en-US" sz="1200" dirty="0" err="1" smtClean="0">
                <a:latin typeface="+mn-lt"/>
              </a:rPr>
              <a:t>ciclo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útil</a:t>
            </a:r>
            <a:r>
              <a:rPr lang="en-US" sz="1200" dirty="0" smtClean="0">
                <a:latin typeface="+mn-lt"/>
              </a:rPr>
              <a:t>, o de la </a:t>
            </a:r>
            <a:r>
              <a:rPr lang="en-US" sz="1200" dirty="0" err="1" smtClean="0">
                <a:latin typeface="+mn-lt"/>
              </a:rPr>
              <a:t>frecuencia</a:t>
            </a:r>
            <a:r>
              <a:rPr lang="en-US" sz="1200" dirty="0" smtClean="0">
                <a:latin typeface="+mn-lt"/>
              </a:rPr>
              <a:t> de </a:t>
            </a:r>
            <a:r>
              <a:rPr lang="en-US" sz="1200" dirty="0" err="1" smtClean="0">
                <a:latin typeface="+mn-lt"/>
              </a:rPr>
              <a:t>tiempo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que</a:t>
            </a:r>
            <a:r>
              <a:rPr lang="en-US" sz="1200" dirty="0" smtClean="0">
                <a:latin typeface="+mn-lt"/>
              </a:rPr>
              <a:t> la </a:t>
            </a:r>
            <a:r>
              <a:rPr lang="en-US" sz="1200" dirty="0" err="1" smtClean="0">
                <a:latin typeface="+mn-lt"/>
              </a:rPr>
              <a:t>señal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está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encendida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frente</a:t>
            </a:r>
            <a:r>
              <a:rPr lang="en-US" sz="1200" dirty="0" smtClean="0">
                <a:latin typeface="+mn-lt"/>
              </a:rPr>
              <a:t> a la </a:t>
            </a:r>
            <a:r>
              <a:rPr lang="en-US" sz="1200" dirty="0" err="1" smtClean="0">
                <a:latin typeface="+mn-lt"/>
              </a:rPr>
              <a:t>que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está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apagada</a:t>
            </a:r>
            <a:r>
              <a:rPr lang="en-US" sz="1200" dirty="0" smtClean="0">
                <a:latin typeface="+mn-lt"/>
              </a:rPr>
              <a:t> en un </a:t>
            </a:r>
            <a:r>
              <a:rPr lang="en-US" sz="1200" dirty="0" err="1" smtClean="0">
                <a:latin typeface="+mn-lt"/>
              </a:rPr>
              <a:t>período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determinado</a:t>
            </a:r>
            <a:r>
              <a:rPr lang="en-US" sz="1200" dirty="0" smtClean="0">
                <a:latin typeface="+mn-lt"/>
              </a:rPr>
              <a:t>. </a:t>
            </a:r>
            <a:endParaRPr kumimoji="0" lang="el-GR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11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Las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</a:rPr>
              <a:t>señales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 PWM (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</a:rPr>
              <a:t>Modulación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 de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</a:rPr>
              <a:t>Anchura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 del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</a:rPr>
              <a:t>Pulso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)</a:t>
            </a:r>
            <a:r>
              <a:rPr lang="en-US" sz="2400" dirty="0" smtClean="0"/>
              <a:t>  </a:t>
            </a:r>
            <a:endParaRPr lang="el-GR" sz="2400" dirty="0"/>
          </a:p>
        </p:txBody>
      </p:sp>
      <p:pic>
        <p:nvPicPr>
          <p:cNvPr id="14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3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 bwMode="auto">
          <a:xfrm>
            <a:off x="2294918" y="4928260"/>
            <a:ext cx="457176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l-GR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11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Control del servomotor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</a:rPr>
              <a:t>mediante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</a:rPr>
              <a:t>señales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 PWM </a:t>
            </a:r>
            <a:endParaRPr lang="el-GR" sz="2400" dirty="0"/>
          </a:p>
        </p:txBody>
      </p:sp>
      <p:pic>
        <p:nvPicPr>
          <p:cNvPr id="14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8418" y="741869"/>
            <a:ext cx="8749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latin typeface="+mn-lt"/>
              </a:rPr>
              <a:t>El control de un servo se realiza aplicándoles una señal PWM por la patilla correspondiente. El ciclo útil de esa señal determina la posición o rotación a la que se desplazará el eje. Aunque tienes que atenerte a las especificaciones que suministra el fabricante para un modelo en particular, en la figura tienes un buen ejemplo que te puede servir. </a:t>
            </a:r>
            <a:endParaRPr lang="el-GR" sz="1800" dirty="0">
              <a:latin typeface="+mn-lt"/>
            </a:endParaRPr>
          </a:p>
        </p:txBody>
      </p:sp>
      <p:pic>
        <p:nvPicPr>
          <p:cNvPr id="18" name="Imagen 4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17" y="1942198"/>
            <a:ext cx="4027823" cy="4364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0512" y="3196826"/>
            <a:ext cx="3211935" cy="173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27815"/>
              </p:ext>
            </p:extLst>
          </p:nvPr>
        </p:nvGraphicFramePr>
        <p:xfrm>
          <a:off x="-16" y="2547033"/>
          <a:ext cx="9107700" cy="358648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9107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159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Funciones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que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se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utilizan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con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Arduino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en la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librería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“SERVO”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i="1" baseline="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800" b="0" i="1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#include &lt;</a:t>
                      </a:r>
                      <a:r>
                        <a:rPr kumimoji="0" lang="en-US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fichero.h</a:t>
                      </a: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endParaRPr lang="en-US" sz="1800" b="0" i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servo</a:t>
                      </a:r>
                      <a:r>
                        <a:rPr lang="el-GR" sz="14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400" b="1" dirty="0" smtClean="0"/>
                        <a:t>my</a:t>
                      </a:r>
                      <a:r>
                        <a:rPr lang="el-GR" sz="1400" b="1" dirty="0" smtClean="0"/>
                        <a:t>_</a:t>
                      </a:r>
                      <a:r>
                        <a:rPr lang="en-US" sz="1400" b="1" dirty="0" smtClean="0"/>
                        <a:t>servo_1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0" i="1" dirty="0" smtClean="0">
                          <a:solidFill>
                            <a:srgbClr val="92D050"/>
                          </a:solidFill>
                        </a:rPr>
                        <a:t>                                   </a:t>
                      </a:r>
                      <a:r>
                        <a:rPr lang="en-US" sz="1400" b="0" i="1" baseline="0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en-US" sz="1400" b="0" i="1" dirty="0" err="1" smtClean="0">
                          <a:solidFill>
                            <a:srgbClr val="00B050"/>
                          </a:solidFill>
                        </a:rPr>
                        <a:t>Asigna</a:t>
                      </a:r>
                      <a:r>
                        <a:rPr lang="en-US" sz="1400" b="0" i="1" baseline="0" dirty="0" smtClean="0">
                          <a:solidFill>
                            <a:srgbClr val="00B050"/>
                          </a:solidFill>
                        </a:rPr>
                        <a:t> un </a:t>
                      </a:r>
                      <a:r>
                        <a:rPr lang="en-US" sz="1400" b="0" i="1" baseline="0" dirty="0" err="1" smtClean="0">
                          <a:solidFill>
                            <a:srgbClr val="00B050"/>
                          </a:solidFill>
                        </a:rPr>
                        <a:t>nombre</a:t>
                      </a:r>
                      <a:r>
                        <a:rPr lang="en-US" sz="1400" b="0" i="1" baseline="0" dirty="0" smtClean="0">
                          <a:solidFill>
                            <a:srgbClr val="00B050"/>
                          </a:solidFill>
                        </a:rPr>
                        <a:t> a </a:t>
                      </a:r>
                      <a:r>
                        <a:rPr lang="en-US" sz="1400" b="0" i="1" baseline="0" dirty="0" err="1" smtClean="0">
                          <a:solidFill>
                            <a:srgbClr val="00B050"/>
                          </a:solidFill>
                        </a:rPr>
                        <a:t>tu</a:t>
                      </a:r>
                      <a:r>
                        <a:rPr lang="en-US" sz="1400" b="0" i="1" baseline="0" dirty="0" smtClean="0">
                          <a:solidFill>
                            <a:srgbClr val="00B050"/>
                          </a:solidFill>
                        </a:rPr>
                        <a:t> servo</a:t>
                      </a:r>
                      <a:endParaRPr lang="en-US" sz="1400" b="0" i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my</a:t>
                      </a:r>
                      <a:r>
                        <a:rPr lang="el-GR" sz="1400" b="1" dirty="0" smtClean="0"/>
                        <a:t>_</a:t>
                      </a:r>
                      <a:r>
                        <a:rPr lang="en-US" sz="1400" b="1" dirty="0" smtClean="0"/>
                        <a:t>servo_1</a:t>
                      </a:r>
                      <a:r>
                        <a:rPr lang="en-US" sz="1400" b="1" dirty="0" smtClean="0">
                          <a:solidFill>
                            <a:srgbClr val="181DC0"/>
                          </a:solidFill>
                        </a:rPr>
                        <a:t>.attach</a:t>
                      </a:r>
                      <a:r>
                        <a:rPr lang="en-US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400" b="1" dirty="0" smtClean="0"/>
                        <a:t>(</a:t>
                      </a:r>
                      <a:r>
                        <a:rPr lang="en-US" sz="1400" b="0" i="1" dirty="0" err="1" smtClean="0">
                          <a:solidFill>
                            <a:srgbClr val="FF0000"/>
                          </a:solidFill>
                        </a:rPr>
                        <a:t>patilla</a:t>
                      </a:r>
                      <a:r>
                        <a:rPr lang="en-US" sz="1400" b="0" i="1" dirty="0" smtClean="0">
                          <a:solidFill>
                            <a:srgbClr val="FF0000"/>
                          </a:solidFill>
                        </a:rPr>
                        <a:t>, min,</a:t>
                      </a:r>
                      <a:r>
                        <a:rPr lang="en-US" sz="1400" b="0" i="1" baseline="0" dirty="0" smtClean="0">
                          <a:solidFill>
                            <a:srgbClr val="FF0000"/>
                          </a:solidFill>
                        </a:rPr>
                        <a:t> max)</a:t>
                      </a:r>
                      <a:r>
                        <a:rPr lang="en-US" sz="1400" b="1" i="1" baseline="0" dirty="0" smtClean="0">
                          <a:solidFill>
                            <a:srgbClr val="92D050"/>
                          </a:solidFill>
                        </a:rPr>
                        <a:t>    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Establece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patilla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que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vas a </a:t>
                      </a:r>
                      <a:r>
                        <a:rPr lang="en-U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conectar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al servo </a:t>
                      </a:r>
                      <a:r>
                        <a:rPr lang="en-US" sz="1400" b="0" i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con el </a:t>
                      </a:r>
                      <a:r>
                        <a:rPr lang="en-US" sz="1400" b="0" i="1" kern="1200" baseline="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ciclo</a:t>
                      </a:r>
                      <a:r>
                        <a:rPr lang="en-US" sz="1400" b="0" i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baseline="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útil</a:t>
                      </a:r>
                      <a:r>
                        <a:rPr lang="en-US" sz="1400" b="0" i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min y max</a:t>
                      </a:r>
                      <a:endParaRPr lang="en-US" sz="1400" b="1" i="1" dirty="0" smtClean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my</a:t>
                      </a:r>
                      <a:r>
                        <a:rPr lang="el-GR" sz="1400" b="1" dirty="0" smtClean="0"/>
                        <a:t>_</a:t>
                      </a:r>
                      <a:r>
                        <a:rPr lang="en-US" sz="1400" b="1" dirty="0" smtClean="0"/>
                        <a:t>servo_1</a:t>
                      </a:r>
                      <a:r>
                        <a:rPr lang="en-US" sz="1400" b="1" dirty="0" smtClean="0">
                          <a:solidFill>
                            <a:srgbClr val="181DC0"/>
                          </a:solidFill>
                        </a:rPr>
                        <a:t>.writeMicroseconds(</a:t>
                      </a:r>
                      <a:r>
                        <a:rPr lang="en-US" sz="1400" b="0" i="1" dirty="0" err="1" smtClean="0">
                          <a:solidFill>
                            <a:srgbClr val="FF0000"/>
                          </a:solidFill>
                        </a:rPr>
                        <a:t>uS</a:t>
                      </a:r>
                      <a:r>
                        <a:rPr lang="en-US" sz="1400" b="1" kern="1200" dirty="0" smtClean="0">
                          <a:solidFill>
                            <a:srgbClr val="181DC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Genera una señal PWM cuyo ciclo útil, expresado en microsegundos, se aplica al</a:t>
                      </a:r>
                    </a:p>
                    <a:p>
                      <a:pPr>
                        <a:tabLst>
                          <a:tab pos="2693988" algn="l"/>
                        </a:tabLst>
                      </a:pPr>
                      <a:r>
                        <a:rPr lang="es-E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servo indicado y origina por tanto el giro del eje</a:t>
                      </a:r>
                      <a:endParaRPr lang="en-US" sz="1400" b="0" i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my</a:t>
                      </a:r>
                      <a:r>
                        <a:rPr lang="el-GR" sz="1400" b="1" dirty="0" smtClean="0"/>
                        <a:t>_</a:t>
                      </a:r>
                      <a:r>
                        <a:rPr lang="en-US" sz="1400" b="1" dirty="0" smtClean="0"/>
                        <a:t>servo_1</a:t>
                      </a:r>
                      <a:r>
                        <a:rPr lang="en-US" sz="1400" b="1" dirty="0" smtClean="0">
                          <a:solidFill>
                            <a:srgbClr val="181DC0"/>
                          </a:solidFill>
                        </a:rPr>
                        <a:t>.write(</a:t>
                      </a:r>
                      <a:r>
                        <a:rPr lang="en-US" sz="1400" b="0" i="1" dirty="0" smtClean="0">
                          <a:solidFill>
                            <a:srgbClr val="FF0000"/>
                          </a:solidFill>
                        </a:rPr>
                        <a:t>valor</a:t>
                      </a:r>
                      <a:r>
                        <a:rPr lang="en-US" sz="1400" b="1" dirty="0" smtClean="0">
                          <a:solidFill>
                            <a:srgbClr val="181DC0"/>
                          </a:solidFill>
                        </a:rPr>
                        <a:t>)</a:t>
                      </a:r>
                      <a:r>
                        <a:rPr lang="en-US" sz="1400" b="1" baseline="0" dirty="0" smtClean="0">
                          <a:solidFill>
                            <a:srgbClr val="181DC0"/>
                          </a:solidFill>
                        </a:rPr>
                        <a:t>    </a:t>
                      </a:r>
                      <a:r>
                        <a:rPr lang="en-US" sz="1400" b="0" i="1" kern="1200" baseline="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Determina</a:t>
                      </a:r>
                      <a:r>
                        <a:rPr lang="en-US" sz="1400" b="0" i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los </a:t>
                      </a:r>
                      <a:r>
                        <a:rPr lang="en-US" sz="1400" b="0" i="1" kern="1200" baseline="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grados</a:t>
                      </a:r>
                      <a:r>
                        <a:rPr lang="en-US" sz="1400" b="0" i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400" b="0" i="1" kern="1200" baseline="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girar</a:t>
                      </a:r>
                      <a:r>
                        <a:rPr lang="en-US" sz="1400" b="0" i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entre </a:t>
                      </a:r>
                      <a:r>
                        <a:rPr lang="en-U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0º y 180º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1435100" algn="l"/>
                        </a:tabLst>
                      </a:pPr>
                      <a:r>
                        <a:rPr lang="en-US" sz="1400" b="1" dirty="0" smtClean="0"/>
                        <a:t>my</a:t>
                      </a:r>
                      <a:r>
                        <a:rPr lang="el-GR" sz="1400" b="1" dirty="0" smtClean="0"/>
                        <a:t>_</a:t>
                      </a:r>
                      <a:r>
                        <a:rPr lang="en-US" sz="1400" b="1" dirty="0" smtClean="0"/>
                        <a:t>servo_1</a:t>
                      </a:r>
                      <a:r>
                        <a:rPr lang="en-US" sz="1400" b="1" dirty="0" smtClean="0">
                          <a:solidFill>
                            <a:srgbClr val="181DC0"/>
                          </a:solidFill>
                        </a:rPr>
                        <a:t>.read()</a:t>
                      </a:r>
                      <a:r>
                        <a:rPr lang="en-US" sz="1400" b="1" baseline="0" dirty="0" smtClean="0">
                          <a:solidFill>
                            <a:srgbClr val="181DC0"/>
                          </a:solidFill>
                        </a:rPr>
                        <a:t> </a:t>
                      </a:r>
                      <a:r>
                        <a:rPr lang="es-E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Devuelve el ángulo actual en el que se encuentra el eje del servo, que no es otro</a:t>
                      </a:r>
                      <a:r>
                        <a:rPr lang="es-ES" sz="1400" b="0" i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que el correspondiente                       al último movimiento que hiciste con </a:t>
                      </a:r>
                      <a:r>
                        <a:rPr lang="es-ES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write</a:t>
                      </a:r>
                      <a:r>
                        <a:rPr lang="es-E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().</a:t>
                      </a:r>
                      <a:endParaRPr lang="en-US" sz="1400" b="0" i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my</a:t>
                      </a:r>
                      <a:r>
                        <a:rPr lang="el-GR" sz="1400" b="1" dirty="0" smtClean="0"/>
                        <a:t>_</a:t>
                      </a:r>
                      <a:r>
                        <a:rPr lang="en-US" sz="1400" b="1" dirty="0" smtClean="0"/>
                        <a:t>servo_1</a:t>
                      </a:r>
                      <a:r>
                        <a:rPr lang="en-US" sz="1400" b="1" dirty="0" smtClean="0">
                          <a:solidFill>
                            <a:srgbClr val="181DC0"/>
                          </a:solidFill>
                        </a:rPr>
                        <a:t>.attached()</a:t>
                      </a:r>
                      <a:r>
                        <a:rPr lang="en-US" sz="1400" b="1" baseline="0" dirty="0" smtClean="0">
                          <a:solidFill>
                            <a:srgbClr val="181DC0"/>
                          </a:solidFill>
                        </a:rPr>
                        <a:t> </a:t>
                      </a:r>
                      <a:r>
                        <a:rPr lang="es-E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Comprueba si un servo está o no asociado a una determinada patilla. Devuelve </a:t>
                      </a:r>
                      <a:r>
                        <a:rPr lang="pt-BR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pt-BR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verdadero</a:t>
                      </a:r>
                      <a:r>
                        <a:rPr lang="pt-BR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” (</a:t>
                      </a:r>
                      <a:r>
                        <a:rPr lang="pt-BR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true</a:t>
                      </a:r>
                      <a:r>
                        <a:rPr lang="pt-BR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) o “falso” (</a:t>
                      </a:r>
                      <a:r>
                        <a:rPr lang="pt-BR" sz="1400" b="0" i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false</a:t>
                      </a:r>
                      <a:r>
                        <a:rPr lang="pt-BR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en-US" sz="1400" b="0" i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my</a:t>
                      </a:r>
                      <a:r>
                        <a:rPr lang="el-GR" sz="1400" b="1" dirty="0" smtClean="0"/>
                        <a:t>_</a:t>
                      </a:r>
                      <a:r>
                        <a:rPr lang="en-US" sz="1400" b="1" dirty="0" smtClean="0"/>
                        <a:t>servo_1</a:t>
                      </a:r>
                      <a:r>
                        <a:rPr lang="en-US" sz="1400" b="1" dirty="0" smtClean="0">
                          <a:solidFill>
                            <a:srgbClr val="181DC0"/>
                          </a:solidFill>
                        </a:rPr>
                        <a:t>.detach()</a:t>
                      </a:r>
                      <a:r>
                        <a:rPr lang="en-US" sz="1400" b="1" baseline="0" dirty="0" smtClean="0">
                          <a:solidFill>
                            <a:srgbClr val="181DC0"/>
                          </a:solidFill>
                        </a:rPr>
                        <a:t> </a:t>
                      </a:r>
                      <a:r>
                        <a:rPr lang="es-ES" sz="14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Desconecta o desvincula la variable Servo de su correspondiente patilla.</a:t>
                      </a:r>
                      <a:endParaRPr lang="en-US" sz="1400" b="0" i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7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19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Control del servomotor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</a:rPr>
              <a:t>mediante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 la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</a:rPr>
              <a:t>librería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 “SERVO”</a:t>
            </a:r>
            <a:endParaRPr lang="el-GR" sz="24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957" y="759972"/>
            <a:ext cx="848607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>
                <a:latin typeface="+mn-lt"/>
              </a:rPr>
              <a:t> Nos vamos a centrar en la librería “Servo”. Se trata de un fichero, el “</a:t>
            </a:r>
            <a:r>
              <a:rPr lang="es-ES" dirty="0" err="1" smtClean="0">
                <a:latin typeface="+mn-lt"/>
              </a:rPr>
              <a:t>Servo.h</a:t>
            </a:r>
            <a:r>
              <a:rPr lang="es-ES" dirty="0" smtClean="0">
                <a:latin typeface="+mn-lt"/>
              </a:rPr>
              <a:t>”, que facilita el propio equipo de </a:t>
            </a:r>
            <a:r>
              <a:rPr lang="es-ES" dirty="0" err="1" smtClean="0">
                <a:latin typeface="+mn-lt"/>
              </a:rPr>
              <a:t>Arduino</a:t>
            </a:r>
            <a:r>
              <a:rPr lang="es-ES" dirty="0" smtClean="0">
                <a:latin typeface="+mn-lt"/>
              </a:rPr>
              <a:t> y que se instaló automáticamente junto con el IDE de desarrollo. Es decir, que ya lo tienes en tu ordenador.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+mn-lt"/>
              </a:rPr>
              <a:t> Si </a:t>
            </a:r>
            <a:r>
              <a:rPr lang="es-ES" dirty="0" smtClean="0">
                <a:latin typeface="+mn-lt"/>
              </a:rPr>
              <a:t>incluyes este fichero en tus programas, puedes pensar que el lenguaje </a:t>
            </a:r>
            <a:r>
              <a:rPr lang="es-ES" dirty="0" err="1" smtClean="0">
                <a:latin typeface="+mn-lt"/>
              </a:rPr>
              <a:t>Arduino</a:t>
            </a:r>
            <a:r>
              <a:rPr lang="es-ES" dirty="0" smtClean="0">
                <a:latin typeface="+mn-lt"/>
              </a:rPr>
              <a:t> de programación se ha enriquecido con las nuevas funciones integradas en él.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502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65188</TotalTime>
  <Words>896</Words>
  <Application>Microsoft Office PowerPoint</Application>
  <PresentationFormat>Presentación en pantalla (4:3)</PresentationFormat>
  <Paragraphs>71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8" baseType="lpstr">
      <vt:lpstr>ＭＳ Ｐゴシック</vt:lpstr>
      <vt:lpstr>Arial</vt:lpstr>
      <vt:lpstr>Arial Narrow</vt:lpstr>
      <vt:lpstr>Book Antiqua</vt:lpstr>
      <vt:lpstr>Calibri</vt:lpstr>
      <vt:lpstr>Times New Roman</vt:lpstr>
      <vt:lpstr>Trebuchet MS</vt:lpstr>
      <vt:lpstr>Wingdings</vt:lpstr>
      <vt:lpstr>Custom Design</vt:lpstr>
      <vt:lpstr>3_Default Design</vt:lpstr>
      <vt:lpstr>Presentación de PowerPoint</vt:lpstr>
      <vt:lpstr>Objetivo y Programa de la Unidad 11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tei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Anabel</cp:lastModifiedBy>
  <cp:revision>1782</cp:revision>
  <cp:lastPrinted>2018-01-26T17:11:53Z</cp:lastPrinted>
  <dcterms:created xsi:type="dcterms:W3CDTF">2010-11-09T19:06:29Z</dcterms:created>
  <dcterms:modified xsi:type="dcterms:W3CDTF">2018-05-03T16:56:09Z</dcterms:modified>
</cp:coreProperties>
</file>