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2"/>
  </p:notesMasterIdLst>
  <p:handoutMasterIdLst>
    <p:handoutMasterId r:id="rId23"/>
  </p:handoutMasterIdLst>
  <p:sldIdLst>
    <p:sldId id="549" r:id="rId2"/>
    <p:sldId id="537" r:id="rId3"/>
    <p:sldId id="482" r:id="rId4"/>
    <p:sldId id="539" r:id="rId5"/>
    <p:sldId id="529" r:id="rId6"/>
    <p:sldId id="425" r:id="rId7"/>
    <p:sldId id="545" r:id="rId8"/>
    <p:sldId id="535" r:id="rId9"/>
    <p:sldId id="547" r:id="rId10"/>
    <p:sldId id="534" r:id="rId11"/>
    <p:sldId id="540" r:id="rId12"/>
    <p:sldId id="542" r:id="rId13"/>
    <p:sldId id="544" r:id="rId14"/>
    <p:sldId id="435" r:id="rId15"/>
    <p:sldId id="478" r:id="rId16"/>
    <p:sldId id="462" r:id="rId17"/>
    <p:sldId id="504" r:id="rId18"/>
    <p:sldId id="499" r:id="rId19"/>
    <p:sldId id="511" r:id="rId20"/>
    <p:sldId id="548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73">
          <p15:clr>
            <a:srgbClr val="A4A3A4"/>
          </p15:clr>
        </p15:guide>
        <p15:guide id="2" pos="30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9913"/>
    <a:srgbClr val="005777"/>
    <a:srgbClr val="BFDDB4"/>
    <a:srgbClr val="E6E6E6"/>
    <a:srgbClr val="DDD9C3"/>
    <a:srgbClr val="DDCFB2"/>
    <a:srgbClr val="FFCC99"/>
    <a:srgbClr val="FF9966"/>
    <a:srgbClr val="006699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Μεσαίο στυλ 2 - Έμφαση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Μεσαίο στυλ 2 - Έμφαση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009" autoAdjust="0"/>
    <p:restoredTop sz="94291" autoAdjust="0"/>
  </p:normalViewPr>
  <p:slideViewPr>
    <p:cSldViewPr snapToGrid="0">
      <p:cViewPr varScale="1">
        <p:scale>
          <a:sx n="67" d="100"/>
          <a:sy n="67" d="100"/>
        </p:scale>
        <p:origin x="1556" y="52"/>
      </p:cViewPr>
      <p:guideLst>
        <p:guide orient="horz" pos="773"/>
        <p:guide pos="3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200" d="100"/>
        <a:sy n="200" d="100"/>
      </p:scale>
      <p:origin x="0" y="534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17ADA-1638-0643-890A-87F56AED39E9}" type="datetimeFigureOut">
              <a:rPr lang="en-US" smtClean="0"/>
              <a:t>2/19/2019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E7830-05BA-0F48-BBED-6CDD62CC9916}" type="slidenum">
              <a:rPr lang="en-U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3960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  <a:ext uri="{909E8E84-426E-40dd-AFC4-6F175D3DCCD1}">
              <a14:hiddenFill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4BE53219-3A05-3D4B-895A-3050F53C4359}" type="slidenum">
              <a:rPr lang="en-U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04021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8293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Transición [==&gt;] L293D</a:t>
            </a:r>
            <a:endParaRPr lang="es-ES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810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Transición [==&gt;] Conectar el L293D con el Arduino (ejemplo 2)</a:t>
            </a:r>
            <a:endParaRPr lang="es-ES" dirty="0"/>
          </a:p>
          <a:p>
            <a:endParaRPr lang="es-ES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3008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Transición [==&gt;] Usar algunos productos del mercado que se basan en </a:t>
            </a:r>
            <a:endParaRPr lang="es-ES" dirty="0"/>
          </a:p>
          <a:p>
            <a:endParaRPr lang="es-ES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7168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Transición [==&gt;] hay varios productos comerciales existentes que se basan en ICs del puente H o shields que eliminan las conexiones  </a:t>
            </a:r>
            <a:endParaRPr lang="es-ES" dirty="0"/>
          </a:p>
          <a:p>
            <a:endParaRPr lang="es-ES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6886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1315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1355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3260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8177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7239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>
              <a:latin typeface="+mn-lt"/>
            </a:endParaRPr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1856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0457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2529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9823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8931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8992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5069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2210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53219-3A05-3D4B-895A-3050F53C4359}" type="slidenum">
              <a:rPr lang="en-US" smtClean="0"/>
              <a:pPr>
                <a:defRPr/>
              </a:pPr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1175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</p:spTree>
    <p:extLst>
      <p:ext uri="{BB962C8B-B14F-4D97-AF65-F5344CB8AC3E}">
        <p14:creationId xmlns:p14="http://schemas.microsoft.com/office/powerpoint/2010/main" val="3475445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052513"/>
            <a:ext cx="4038600" cy="2520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038600" cy="2520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</p:spTree>
    <p:extLst>
      <p:ext uri="{BB962C8B-B14F-4D97-AF65-F5344CB8AC3E}">
        <p14:creationId xmlns:p14="http://schemas.microsoft.com/office/powerpoint/2010/main" val="3974735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926212-F760-FB4A-9FBC-0A1215B361DB}" type="datetime1">
              <a:rPr lang="el-GR" smtClean="0"/>
              <a:pPr/>
              <a:t>19/2/2019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152400" y="762000"/>
            <a:ext cx="91440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Εισαγωγή στην Μηχατρονική − Τ.Ε.Ι. Κρήτης − Τμήμα Μηχανολογίας                                                                         Δρ. Φασουλάς Γιάννης       </a:t>
            </a: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D43C41-B24D-4DC3-B315-901D10B437F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7747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25209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</a:p>
        </p:txBody>
      </p:sp>
      <p:sp>
        <p:nvSpPr>
          <p:cNvPr id="615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43338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vert="horz" wrap="square" lIns="126000" tIns="2160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l-GR" dirty="0"/>
              <a:t>Click to edit Master title style</a:t>
            </a:r>
          </a:p>
        </p:txBody>
      </p:sp>
      <p:pic>
        <p:nvPicPr>
          <p:cNvPr id="11" name="Imagen 34"/>
          <p:cNvPicPr/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" y="6415883"/>
            <a:ext cx="2030413" cy="442117"/>
          </a:xfrm>
          <a:prstGeom prst="rect">
            <a:avLst/>
          </a:prstGeom>
        </p:spPr>
      </p:pic>
      <p:pic>
        <p:nvPicPr>
          <p:cNvPr id="12" name="Imagen 50"/>
          <p:cNvPicPr/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913" y="6281501"/>
            <a:ext cx="1292087" cy="57649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5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rebuchet MS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rebuchet MS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rebuchet MS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rebuchet MS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rebuchet MS" pitchFamily="34" charset="0"/>
        </a:defRPr>
      </a:lvl9pPr>
    </p:titleStyle>
    <p:bodyStyle>
      <a:lvl1pPr marL="269875" indent="-269875" algn="l" rtl="0" eaLnBrk="0" fontAlgn="base" hangingPunct="0">
        <a:spcBef>
          <a:spcPct val="25000"/>
        </a:spcBef>
        <a:spcAft>
          <a:spcPct val="0"/>
        </a:spcAft>
        <a:buFont typeface="Wingdings" charset="0"/>
        <a:buChar char="§"/>
        <a:defRPr sz="17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27063" indent="-1778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□"/>
        <a:defRPr sz="16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ＭＳ Ｐゴシック" charset="0"/>
        </a:defRPr>
      </a:lvl3pPr>
      <a:lvl4pPr marL="1550988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ＭＳ Ｐゴシック" charset="0"/>
        </a:defRPr>
      </a:lvl4pPr>
      <a:lvl5pPr marL="1978025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ＭＳ Ｐゴシック" charset="0"/>
        </a:defRPr>
      </a:lvl5pPr>
      <a:lvl6pPr marL="2435225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6pPr>
      <a:lvl7pPr marL="2892425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7pPr>
      <a:lvl8pPr marL="3349625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8pPr>
      <a:lvl9pPr marL="3806825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tiff"/><Relationship Id="rId4" Type="http://schemas.openxmlformats.org/officeDocument/2006/relationships/image" Target="../media/image4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6.emf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8.jpeg"/><Relationship Id="rId4" Type="http://schemas.openxmlformats.org/officeDocument/2006/relationships/image" Target="../media/image57.png"/><Relationship Id="rId9" Type="http://schemas.openxmlformats.org/officeDocument/2006/relationships/image" Target="../media/image1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tif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16.emf"/><Relationship Id="rId5" Type="http://schemas.openxmlformats.org/officeDocument/2006/relationships/image" Target="../media/image19.png"/><Relationship Id="rId10" Type="http://schemas.openxmlformats.org/officeDocument/2006/relationships/image" Target="../media/image24.emf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tiff"/><Relationship Id="rId4" Type="http://schemas.openxmlformats.org/officeDocument/2006/relationships/image" Target="../media/image3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50">
            <a:extLst>
              <a:ext uri="{FF2B5EF4-FFF2-40B4-BE49-F238E27FC236}">
                <a16:creationId xmlns:a16="http://schemas.microsoft.com/office/drawing/2014/main" xmlns="" id="{389AFF6F-B38D-4086-B6E6-9B4D639019EA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46" y="268018"/>
            <a:ext cx="1753789" cy="78437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ounded Rectangle 10"/>
          <p:cNvSpPr/>
          <p:nvPr/>
        </p:nvSpPr>
        <p:spPr>
          <a:xfrm>
            <a:off x="0" y="2326837"/>
            <a:ext cx="9144000" cy="1937982"/>
          </a:xfrm>
          <a:prstGeom prst="roundRect">
            <a:avLst>
              <a:gd name="adj" fmla="val 396"/>
            </a:avLst>
          </a:prstGeom>
          <a:ln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latin typeface="Calibri" charset="0"/>
              </a:rPr>
              <a:t>UNIDAD 10 </a:t>
            </a:r>
            <a:r>
              <a:rPr lang="es-ES" sz="3600" b="1" dirty="0" smtClean="0">
                <a:latin typeface="Calibri" charset="0"/>
              </a:rPr>
              <a:t>MANEJO </a:t>
            </a:r>
            <a:r>
              <a:rPr lang="es-ES" sz="3600" b="1" dirty="0">
                <a:latin typeface="Calibri" charset="0"/>
              </a:rPr>
              <a:t>MOTORES</a:t>
            </a:r>
          </a:p>
        </p:txBody>
      </p:sp>
      <p:pic>
        <p:nvPicPr>
          <p:cNvPr id="12" name="Imagen 34">
            <a:extLst>
              <a:ext uri="{FF2B5EF4-FFF2-40B4-BE49-F238E27FC236}">
                <a16:creationId xmlns:a16="http://schemas.microsoft.com/office/drawing/2014/main" xmlns="" id="{30534F85-38A1-43D8-B6DB-94CA1D92C64E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30" y="268018"/>
            <a:ext cx="2956266" cy="75986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0" b="15298"/>
          <a:stretch/>
        </p:blipFill>
        <p:spPr bwMode="auto">
          <a:xfrm>
            <a:off x="698804" y="4886515"/>
            <a:ext cx="1607354" cy="709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openin project: isep-porto-logo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5"/>
          <a:stretch/>
        </p:blipFill>
        <p:spPr bwMode="auto">
          <a:xfrm>
            <a:off x="2751706" y="4853769"/>
            <a:ext cx="1820294" cy="93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penin project: teiofcrete-logo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864" y="4730574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penin project: aproit-logo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346" y="4882295"/>
            <a:ext cx="1428752" cy="71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770179"/>
            <a:ext cx="9144000" cy="45719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18053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36000"/>
                </a:schemeClr>
              </a:gs>
              <a:gs pos="100000">
                <a:schemeClr val="bg1">
                  <a:alpha val="0"/>
                </a:schemeClr>
              </a:gs>
              <a:gs pos="49000">
                <a:schemeClr val="tx2">
                  <a:lumMod val="20000"/>
                  <a:lumOff val="80000"/>
                  <a:alpha val="39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1831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3" name="Ομάδα 2"/>
          <p:cNvGrpSpPr/>
          <p:nvPr/>
        </p:nvGrpSpPr>
        <p:grpSpPr>
          <a:xfrm>
            <a:off x="2109985" y="3549612"/>
            <a:ext cx="2023739" cy="3345084"/>
            <a:chOff x="2109985" y="3256603"/>
            <a:chExt cx="2023739" cy="3345084"/>
          </a:xfrm>
        </p:grpSpPr>
        <p:grpSp>
          <p:nvGrpSpPr>
            <p:cNvPr id="22" name="Ομάδα 21"/>
            <p:cNvGrpSpPr/>
            <p:nvPr/>
          </p:nvGrpSpPr>
          <p:grpSpPr>
            <a:xfrm>
              <a:off x="2109985" y="3256603"/>
              <a:ext cx="2023739" cy="3345084"/>
              <a:chOff x="4780343" y="651175"/>
              <a:chExt cx="2023739" cy="3345084"/>
            </a:xfrm>
          </p:grpSpPr>
          <p:pic>
            <p:nvPicPr>
              <p:cNvPr id="14" name="Εικόνα 13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899"/>
              <a:stretch/>
            </p:blipFill>
            <p:spPr>
              <a:xfrm>
                <a:off x="4780343" y="651175"/>
                <a:ext cx="2023739" cy="3345084"/>
              </a:xfrm>
              <a:prstGeom prst="rect">
                <a:avLst/>
              </a:prstGeom>
            </p:spPr>
          </p:pic>
          <p:cxnSp>
            <p:nvCxnSpPr>
              <p:cNvPr id="19" name="Ευθύγραμμο βέλος σύνδεσης 18"/>
              <p:cNvCxnSpPr/>
              <p:nvPr/>
            </p:nvCxnSpPr>
            <p:spPr>
              <a:xfrm flipH="1">
                <a:off x="5465636" y="2323717"/>
                <a:ext cx="439838" cy="0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Έλλειψη 38"/>
            <p:cNvSpPr/>
            <p:nvPr/>
          </p:nvSpPr>
          <p:spPr>
            <a:xfrm>
              <a:off x="3475107" y="3856950"/>
              <a:ext cx="437885" cy="442305"/>
            </a:xfrm>
            <a:prstGeom prst="ellipse">
              <a:avLst/>
            </a:prstGeom>
            <a:solidFill>
              <a:srgbClr val="FFFF00">
                <a:alpha val="33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0" name="Έλλειψη 39"/>
            <p:cNvSpPr/>
            <p:nvPr/>
          </p:nvSpPr>
          <p:spPr>
            <a:xfrm>
              <a:off x="2113002" y="5313012"/>
              <a:ext cx="437885" cy="442305"/>
            </a:xfrm>
            <a:prstGeom prst="ellipse">
              <a:avLst/>
            </a:prstGeom>
            <a:solidFill>
              <a:srgbClr val="FFFF00">
                <a:alpha val="33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Calibri" charset="0"/>
              </a:rPr>
              <a:t>La dirección de un circuito con el Puente H (idea básica)</a:t>
            </a:r>
            <a:endParaRPr lang="es-ES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3" name="Ομάδα 22"/>
          <p:cNvGrpSpPr/>
          <p:nvPr/>
        </p:nvGrpSpPr>
        <p:grpSpPr>
          <a:xfrm>
            <a:off x="25998" y="3435030"/>
            <a:ext cx="1989343" cy="3279760"/>
            <a:chOff x="2498895" y="683837"/>
            <a:chExt cx="1989343" cy="3279760"/>
          </a:xfrm>
        </p:grpSpPr>
        <p:pic>
          <p:nvPicPr>
            <p:cNvPr id="13" name="Εικόνα 12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951"/>
            <a:stretch/>
          </p:blipFill>
          <p:spPr>
            <a:xfrm>
              <a:off x="2498895" y="683837"/>
              <a:ext cx="1989343" cy="3279760"/>
            </a:xfrm>
            <a:prstGeom prst="rect">
              <a:avLst/>
            </a:prstGeom>
          </p:spPr>
        </p:pic>
        <p:cxnSp>
          <p:nvCxnSpPr>
            <p:cNvPr id="17" name="Ευθύγραμμο βέλος σύνδεσης 16"/>
            <p:cNvCxnSpPr/>
            <p:nvPr/>
          </p:nvCxnSpPr>
          <p:spPr>
            <a:xfrm flipV="1">
              <a:off x="3187280" y="2323717"/>
              <a:ext cx="407499" cy="6306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 bwMode="auto">
          <a:xfrm>
            <a:off x="52671" y="437809"/>
            <a:ext cx="8403351" cy="4317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s-ES" sz="1400" kern="0" dirty="0">
                <a:latin typeface="Calibri" charset="0"/>
              </a:rPr>
              <a:t>Te capacita controlar el motor en </a:t>
            </a:r>
            <a:r>
              <a:rPr lang="es-ES" sz="1400" b="1" kern="0" dirty="0">
                <a:latin typeface="Calibri" charset="0"/>
              </a:rPr>
              <a:t>hacia adelante y hacia atrás </a:t>
            </a:r>
            <a:r>
              <a:rPr lang="es-ES" sz="1400" kern="0" dirty="0">
                <a:latin typeface="Calibri" charset="0"/>
              </a:rPr>
              <a:t>con un microcontrolador.</a:t>
            </a:r>
          </a:p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s-ES" sz="1400" kern="0" dirty="0">
                <a:latin typeface="Calibri" charset="0"/>
              </a:rPr>
              <a:t>Cerrar los interruptores S1-S4 hace que la corriente fluya a través del motor en una dirección haciendo que el motor gire </a:t>
            </a:r>
            <a:r>
              <a:rPr lang="es-ES" sz="1400" b="1" kern="0" dirty="0">
                <a:latin typeface="Calibri" charset="0"/>
              </a:rPr>
              <a:t>en el sentido de las agujas reloj</a:t>
            </a:r>
          </a:p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s-ES" sz="1400" dirty="0">
                <a:solidFill>
                  <a:srgbClr val="000000"/>
                </a:solidFill>
                <a:latin typeface="Calibri" charset="0"/>
              </a:rPr>
              <a:t>Cerrar los interruptores S2-S3 hace que la corriente fluya a través del motor en una dirección opuesta, haciendo que el motor gire </a:t>
            </a:r>
            <a:r>
              <a:rPr lang="es-ES" sz="1400" b="1" dirty="0">
                <a:solidFill>
                  <a:srgbClr val="000000"/>
                </a:solidFill>
                <a:latin typeface="Calibri" charset="0"/>
              </a:rPr>
              <a:t>en el sentido contrario de las agujas del reloj</a:t>
            </a:r>
          </a:p>
          <a:p>
            <a:pPr marL="269875" indent="-269875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s-ES" sz="1400" kern="0" dirty="0">
                <a:solidFill>
                  <a:srgbClr val="000000"/>
                </a:solidFill>
                <a:latin typeface="Calibri" charset="0"/>
              </a:rPr>
              <a:t>Se reemplazan los interruptores por transistores, por lo que se usa un circuito integrado monolítico (IC) (L293D, L298). Los ICs se pueden incorporar en una simple placa de circuito impreso (PCB) o como un shield para Arduino.  </a:t>
            </a:r>
            <a:endParaRPr lang="es-ES" sz="1400" kern="0" dirty="0">
              <a:latin typeface="Calibri" charset="0"/>
              <a:ea typeface="Calibri" charset="0"/>
              <a:cs typeface="Calibri" charset="0"/>
            </a:endParaRPr>
          </a:p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s-ES" sz="1400" kern="0" dirty="0">
                <a:solidFill>
                  <a:srgbClr val="000000"/>
                </a:solidFill>
                <a:latin typeface="Calibri" charset="0"/>
              </a:rPr>
              <a:t>El Puente H actúa como un amplificador de corriente, también se puede</a:t>
            </a:r>
          </a:p>
          <a:p>
            <a:pPr algn="just" eaLnBrk="0" hangingPunct="0">
              <a:lnSpc>
                <a:spcPct val="110000"/>
              </a:lnSpc>
              <a:spcBef>
                <a:spcPts val="480"/>
              </a:spcBef>
            </a:pPr>
            <a:r>
              <a:rPr lang="es-ES" sz="1400" kern="0" dirty="0">
                <a:solidFill>
                  <a:srgbClr val="000000"/>
                </a:solidFill>
                <a:latin typeface="Calibri" charset="0"/>
              </a:rPr>
              <a:t> usar para dirigir bobinas.</a:t>
            </a:r>
          </a:p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s-ES" sz="1400" dirty="0">
                <a:solidFill>
                  <a:srgbClr val="000000"/>
                </a:solidFill>
                <a:latin typeface="Calibri" charset="0"/>
              </a:rPr>
              <a:t>La velocidad de los motores DC se controla usando señales PWM </a:t>
            </a:r>
            <a:r>
              <a:rPr lang="es-ES" sz="1800" dirty="0"/>
              <a:t> </a:t>
            </a:r>
            <a:endParaRPr lang="es-ES" dirty="0"/>
          </a:p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endParaRPr lang="es-ES" sz="1600" kern="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>
              <a:buSzPts val="1600"/>
            </a:pPr>
            <a:endParaRPr lang="es-ES" sz="1600" kern="0" dirty="0">
              <a:latin typeface="Calibri" charset="0"/>
              <a:ea typeface="Calibri" charset="0"/>
              <a:cs typeface="Calibri" charset="0"/>
            </a:endParaRPr>
          </a:p>
          <a:p>
            <a:pPr algn="just">
              <a:buSzPts val="1600"/>
              <a:buFont typeface="Wingdings" charset="2"/>
              <a:buChar char="§"/>
            </a:pPr>
            <a:endParaRPr lang="es-ES" sz="1600" kern="0" dirty="0">
              <a:latin typeface="Calibri" charset="0"/>
              <a:ea typeface="Calibri" charset="0"/>
              <a:cs typeface="Calibri" charset="0"/>
            </a:endParaRPr>
          </a:p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5" name="Group 22"/>
          <p:cNvGrpSpPr/>
          <p:nvPr/>
        </p:nvGrpSpPr>
        <p:grpSpPr>
          <a:xfrm>
            <a:off x="6120130" y="4043017"/>
            <a:ext cx="2968173" cy="1872504"/>
            <a:chOff x="4806894" y="2192800"/>
            <a:chExt cx="3577781" cy="2016646"/>
          </a:xfrm>
        </p:grpSpPr>
        <p:grpSp>
          <p:nvGrpSpPr>
            <p:cNvPr id="26" name="Group 21"/>
            <p:cNvGrpSpPr/>
            <p:nvPr/>
          </p:nvGrpSpPr>
          <p:grpSpPr>
            <a:xfrm>
              <a:off x="4806894" y="2192800"/>
              <a:ext cx="3517680" cy="1989129"/>
              <a:chOff x="4806894" y="2192800"/>
              <a:chExt cx="3517680" cy="1989129"/>
            </a:xfrm>
          </p:grpSpPr>
          <p:sp>
            <p:nvSpPr>
              <p:cNvPr id="28" name="Rounded Rectangle 20"/>
              <p:cNvSpPr/>
              <p:nvPr/>
            </p:nvSpPr>
            <p:spPr>
              <a:xfrm>
                <a:off x="4806894" y="2192800"/>
                <a:ext cx="3517680" cy="1989129"/>
              </a:xfrm>
              <a:prstGeom prst="roundRect">
                <a:avLst/>
              </a:prstGeom>
              <a:solidFill>
                <a:srgbClr val="FFFFFF"/>
              </a:solidFill>
              <a:ln w="3810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9" name="Rectangle 46"/>
              <p:cNvSpPr>
                <a:spLocks/>
              </p:cNvSpPr>
              <p:nvPr/>
            </p:nvSpPr>
            <p:spPr bwMode="auto">
              <a:xfrm>
                <a:off x="7219856" y="2842584"/>
                <a:ext cx="799556" cy="464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t/>
                </a:r>
                <a:br/>
                <a:r>
                  <a:rPr lang="es-ES" sz="1400" dirty="0">
                    <a:solidFill>
                      <a:schemeClr val="tx1"/>
                    </a:solidFill>
                    <a:latin typeface="Calibri" charset="0"/>
                    <a:sym typeface="Tahoma" charset="0"/>
                  </a:rPr>
                  <a:t>max 2A</a:t>
                </a:r>
                <a:r>
                  <a:rPr lang="es-ES"/>
                  <a:t> </a:t>
                </a:r>
                <a:endParaRPr lang="es-ES" sz="14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  <a:sym typeface="Tahoma" charset="0"/>
                </a:endParaRPr>
              </a:p>
            </p:txBody>
          </p:sp>
          <p:sp>
            <p:nvSpPr>
              <p:cNvPr id="30" name="Rectangle 47"/>
              <p:cNvSpPr>
                <a:spLocks/>
              </p:cNvSpPr>
              <p:nvPr/>
            </p:nvSpPr>
            <p:spPr bwMode="auto">
              <a:xfrm>
                <a:off x="5105612" y="2298179"/>
                <a:ext cx="2629377" cy="2320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s-ES" sz="1400" b="1" dirty="0">
                    <a:latin typeface="Calibri" charset="0"/>
                    <a:sym typeface="Tahoma" charset="0"/>
                  </a:rPr>
                  <a:t>L298 (2A Controlador del Motor Dual)</a:t>
                </a:r>
                <a:endParaRPr lang="es-ES" sz="1400" b="1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  <a:sym typeface="Tahoma" charset="0"/>
                </a:endParaRPr>
              </a:p>
            </p:txBody>
          </p:sp>
          <p:sp>
            <p:nvSpPr>
              <p:cNvPr id="31" name="Rectangle 48"/>
              <p:cNvSpPr>
                <a:spLocks/>
              </p:cNvSpPr>
              <p:nvPr/>
            </p:nvSpPr>
            <p:spPr bwMode="auto">
              <a:xfrm>
                <a:off x="6823886" y="2791531"/>
                <a:ext cx="1203391" cy="2320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s-ES" sz="1400" dirty="0">
                    <a:latin typeface="Calibri" charset="0"/>
                    <a:sym typeface="Tahoma" charset="0"/>
                  </a:rPr>
                  <a:t>m</a:t>
                </a:r>
                <a:r>
                  <a:rPr lang="es-ES" sz="1400" dirty="0">
                    <a:solidFill>
                      <a:schemeClr val="tx1"/>
                    </a:solidFill>
                    <a:latin typeface="Calibri" charset="0"/>
                    <a:sym typeface="Tahoma" charset="0"/>
                  </a:rPr>
                  <a:t>ax </a:t>
                </a:r>
                <a:r>
                  <a:rPr lang="es-ES" sz="1400" dirty="0">
                    <a:latin typeface="Calibri" charset="0"/>
                    <a:sym typeface="Tahoma" charset="0"/>
                  </a:rPr>
                  <a:t>46</a:t>
                </a:r>
                <a:r>
                  <a:rPr lang="es-ES"/>
                  <a:t> </a:t>
                </a:r>
                <a:r>
                  <a:rPr lang="es-ES" sz="1400" dirty="0">
                    <a:solidFill>
                      <a:schemeClr val="tx1"/>
                    </a:solidFill>
                    <a:latin typeface="Calibri" charset="0"/>
                    <a:sym typeface="Tahoma" charset="0"/>
                  </a:rPr>
                  <a:t>voltios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 bwMode="auto">
            <a:xfrm>
              <a:off x="6249174" y="3614322"/>
              <a:ext cx="2135501" cy="595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269875" marR="0" indent="-269875" algn="just" defTabSz="914400" rtl="0" eaLnBrk="0" fontAlgn="base" latinLnBrk="0" hangingPunct="0">
                <a:lnSpc>
                  <a:spcPct val="110000"/>
                </a:lnSpc>
                <a:spcBef>
                  <a:spcPts val="48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r>
                <a:rPr kumimoji="0" lang="es-E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 charset="0"/>
                </a:rPr>
                <a:t>Sensor</a:t>
              </a:r>
              <a:r>
                <a:rPr kumimoji="0" lang="es-ES" sz="1200" b="0" i="0" u="none" strike="noStrike" kern="0" cap="none" spc="0" normalizeH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 charset="0"/>
                </a:rPr>
                <a:t> de Temperatura </a:t>
              </a:r>
            </a:p>
            <a:p>
              <a:pPr marL="269875" marR="0" indent="-269875" algn="just" defTabSz="914400" rtl="0" eaLnBrk="0" fontAlgn="base" latinLnBrk="0" hangingPunct="0">
                <a:lnSpc>
                  <a:spcPct val="110000"/>
                </a:lnSpc>
                <a:spcBef>
                  <a:spcPts val="48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r>
                <a:rPr lang="es-ES" sz="1200" kern="0" dirty="0">
                  <a:solidFill>
                    <a:schemeClr val="accent1">
                      <a:lumMod val="75000"/>
                    </a:schemeClr>
                  </a:solidFill>
                  <a:latin typeface="Calibri" charset="0"/>
                </a:rPr>
                <a:t>Sensor de corriente</a:t>
              </a:r>
              <a:endPara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pic>
        <p:nvPicPr>
          <p:cNvPr id="32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251" y="4459780"/>
            <a:ext cx="984048" cy="984048"/>
          </a:xfrm>
          <a:prstGeom prst="rect">
            <a:avLst/>
          </a:prstGeom>
        </p:spPr>
      </p:pic>
      <p:grpSp>
        <p:nvGrpSpPr>
          <p:cNvPr id="33" name="Group 29"/>
          <p:cNvGrpSpPr/>
          <p:nvPr/>
        </p:nvGrpSpPr>
        <p:grpSpPr>
          <a:xfrm>
            <a:off x="6951843" y="2690170"/>
            <a:ext cx="2038832" cy="1119521"/>
            <a:chOff x="1090143" y="4079400"/>
            <a:chExt cx="2681084" cy="1472181"/>
          </a:xfrm>
        </p:grpSpPr>
        <p:sp>
          <p:nvSpPr>
            <p:cNvPr id="34" name="Rounded Rectangle 25"/>
            <p:cNvSpPr/>
            <p:nvPr/>
          </p:nvSpPr>
          <p:spPr>
            <a:xfrm>
              <a:off x="1090143" y="4079400"/>
              <a:ext cx="2681084" cy="1472181"/>
            </a:xfrm>
            <a:prstGeom prst="roundRect">
              <a:avLst/>
            </a:prstGeom>
            <a:solidFill>
              <a:srgbClr val="FFFFFF"/>
            </a:solidFill>
            <a:ln w="381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35" name="Picture 27"/>
            <p:cNvPicPr>
              <a:picLocks noChangeAspect="1"/>
            </p:cNvPicPr>
            <p:nvPr/>
          </p:nvPicPr>
          <p:blipFill rotWithShape="1">
            <a:blip r:embed="rId6"/>
            <a:srcRect l="3719" t="5621" r="3988" b="10208"/>
            <a:stretch/>
          </p:blipFill>
          <p:spPr>
            <a:xfrm>
              <a:off x="1461017" y="4517682"/>
              <a:ext cx="1910561" cy="87656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 bwMode="auto">
            <a:xfrm>
              <a:off x="1236199" y="4158067"/>
              <a:ext cx="2211677" cy="417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269875" marR="0" indent="-269875" algn="just" defTabSz="914400" rtl="0" eaLnBrk="0" fontAlgn="base" latinLnBrk="0" hangingPunct="0">
                <a:lnSpc>
                  <a:spcPct val="110000"/>
                </a:lnSpc>
                <a:spcBef>
                  <a:spcPts val="48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r>
                <a:rPr kumimoji="0" lang="es-E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charset="0"/>
                </a:rPr>
                <a:t>L293D, max 0.6A</a:t>
              </a:r>
              <a:endPara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37" name="Έλλειψη 36"/>
          <p:cNvSpPr/>
          <p:nvPr/>
        </p:nvSpPr>
        <p:spPr>
          <a:xfrm>
            <a:off x="37721" y="3992948"/>
            <a:ext cx="437885" cy="442305"/>
          </a:xfrm>
          <a:prstGeom prst="ellipse">
            <a:avLst/>
          </a:prstGeom>
          <a:solidFill>
            <a:srgbClr val="FFFF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8" name="Έλλειψη 37"/>
          <p:cNvSpPr/>
          <p:nvPr/>
        </p:nvSpPr>
        <p:spPr>
          <a:xfrm>
            <a:off x="1399455" y="5359757"/>
            <a:ext cx="437885" cy="442305"/>
          </a:xfrm>
          <a:prstGeom prst="ellipse">
            <a:avLst/>
          </a:prstGeom>
          <a:solidFill>
            <a:srgbClr val="FFFF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1" name="Εικόνα 4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31"/>
          <a:stretch/>
        </p:blipFill>
        <p:spPr>
          <a:xfrm>
            <a:off x="3952274" y="3573493"/>
            <a:ext cx="2133426" cy="3141297"/>
          </a:xfrm>
          <a:prstGeom prst="rect">
            <a:avLst/>
          </a:prstGeom>
        </p:spPr>
      </p:pic>
      <p:sp>
        <p:nvSpPr>
          <p:cNvPr id="42" name="Rectangle 48"/>
          <p:cNvSpPr>
            <a:spLocks/>
          </p:cNvSpPr>
          <p:nvPr/>
        </p:nvSpPr>
        <p:spPr bwMode="auto">
          <a:xfrm>
            <a:off x="7466469" y="3584925"/>
            <a:ext cx="99834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s-ES" sz="1400" dirty="0">
                <a:latin typeface="Calibri" charset="0"/>
                <a:sym typeface="Tahoma" charset="0"/>
              </a:rPr>
              <a:t>m</a:t>
            </a:r>
            <a:r>
              <a:rPr lang="es-ES" sz="1400" dirty="0">
                <a:solidFill>
                  <a:schemeClr val="tx1"/>
                </a:solidFill>
                <a:latin typeface="Calibri" charset="0"/>
                <a:sym typeface="Tahoma" charset="0"/>
              </a:rPr>
              <a:t>ax </a:t>
            </a:r>
            <a:r>
              <a:rPr lang="es-ES" sz="1400" dirty="0">
                <a:latin typeface="Calibri" charset="0"/>
                <a:sym typeface="Tahoma" charset="0"/>
              </a:rPr>
              <a:t>36</a:t>
            </a:r>
            <a:r>
              <a:rPr lang="es-ES"/>
              <a:t> </a:t>
            </a:r>
            <a:r>
              <a:rPr lang="es-ES" sz="1400" dirty="0">
                <a:solidFill>
                  <a:schemeClr val="tx1"/>
                </a:solidFill>
                <a:latin typeface="Calibri" charset="0"/>
                <a:sym typeface="Tahoma" charset="0"/>
              </a:rPr>
              <a:t>voltios</a:t>
            </a:r>
          </a:p>
        </p:txBody>
      </p:sp>
      <p:sp>
        <p:nvSpPr>
          <p:cNvPr id="43" name="TextBox 42"/>
          <p:cNvSpPr txBox="1"/>
          <p:nvPr/>
        </p:nvSpPr>
        <p:spPr bwMode="auto">
          <a:xfrm>
            <a:off x="6006774" y="5880464"/>
            <a:ext cx="2919389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s-E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Varios productos comerciales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190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Calibri" charset="0"/>
              </a:rPr>
              <a:t>Controlar un motor DC con la IC L293D (2x Puente H)</a:t>
            </a:r>
            <a:endParaRPr lang="es-E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/>
          <a:srcRect t="25353" r="38786"/>
          <a:stretch/>
        </p:blipFill>
        <p:spPr>
          <a:xfrm>
            <a:off x="0" y="1367973"/>
            <a:ext cx="3673045" cy="2812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157684" y="588305"/>
            <a:ext cx="8828631" cy="968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s-ES" sz="1600" kern="0" dirty="0">
                <a:latin typeface="Calibri" charset="0"/>
              </a:rPr>
              <a:t>El IC L293D incorpora dos circuitos con puente H con toda la electrónica necesaria para dirigir dos motores dc o un motor de pasos.</a:t>
            </a:r>
            <a:endParaRPr lang="es-ES" sz="1600" kern="0" dirty="0">
              <a:latin typeface="Calibri" charset="0"/>
              <a:ea typeface="Calibri" charset="0"/>
              <a:cs typeface="Calibri" charset="0"/>
            </a:endParaRPr>
          </a:p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86562" y="4155835"/>
            <a:ext cx="2613216" cy="9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es-ES" sz="1400" kern="0" dirty="0">
                <a:latin typeface="Calibri" charset="0"/>
              </a:rPr>
              <a:t>Vcc = 5 voltios (IC pin 16)</a:t>
            </a:r>
          </a:p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es-ES" sz="1400" kern="0" dirty="0">
                <a:latin typeface="Calibri" charset="0"/>
              </a:rPr>
              <a:t>Voltaje del motor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 = 4.5</a:t>
            </a:r>
            <a:r>
              <a:rPr lang="es-ES"/>
              <a:t> </a:t>
            </a:r>
            <a:r>
              <a:rPr lang="es-ES" sz="1400" kern="0" dirty="0">
                <a:latin typeface="Calibri" charset="0"/>
              </a:rPr>
              <a:t>~</a:t>
            </a:r>
            <a:r>
              <a:rPr kumimoji="0" lang="es-ES" sz="14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 36 voltios </a:t>
            </a:r>
            <a:endParaRPr kumimoji="0" lang="es-ES" sz="1400" b="0" i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es-ES" sz="1400" kern="0" noProof="0" dirty="0">
                <a:latin typeface="Calibri" charset="0"/>
              </a:rPr>
              <a:t>GND = (IC pins 4, 5, 12, 13)</a:t>
            </a: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8" name="Πίνακας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641879"/>
              </p:ext>
            </p:extLst>
          </p:nvPr>
        </p:nvGraphicFramePr>
        <p:xfrm>
          <a:off x="4227929" y="1557288"/>
          <a:ext cx="4389576" cy="459271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973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73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973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9739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33326"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Motor 1</a:t>
                      </a:r>
                      <a:endParaRPr lang="es-E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l-GR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332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Habilitar</a:t>
                      </a:r>
                      <a:endParaRPr lang="es-ES" sz="1200" b="1" i="1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Entrada 1</a:t>
                      </a:r>
                      <a:endParaRPr lang="es-ES" sz="1200" b="1" i="1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Entrada 2</a:t>
                      </a:r>
                      <a:endParaRPr lang="es-ES" sz="1200" b="1" i="1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Acción del Motor</a:t>
                      </a:r>
                      <a:endParaRPr lang="es-ES" sz="1200" b="1" i="1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33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BAJO</a:t>
                      </a:r>
                      <a:endParaRPr lang="es-ES" sz="12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 bien</a:t>
                      </a:r>
                      <a:endParaRPr lang="es-ES" sz="12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o bien</a:t>
                      </a:r>
                      <a:endParaRPr lang="es-ES" sz="12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Parar bajo</a:t>
                      </a:r>
                      <a:endParaRPr lang="es-ES" sz="12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33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ALTO</a:t>
                      </a:r>
                      <a:endParaRPr lang="es-ES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BAJO</a:t>
                      </a:r>
                      <a:endParaRPr lang="es-ES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BAJO</a:t>
                      </a:r>
                      <a:endParaRPr lang="es-ES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Frenar</a:t>
                      </a:r>
                      <a:endParaRPr lang="es-ES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33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ALTO</a:t>
                      </a:r>
                      <a:endParaRPr lang="es-ES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BAJO</a:t>
                      </a:r>
                      <a:endParaRPr lang="es-ES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ALTO</a:t>
                      </a:r>
                      <a:endParaRPr lang="es-ES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hacia adelante</a:t>
                      </a:r>
                      <a:endParaRPr lang="es-ES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33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ALTO</a:t>
                      </a:r>
                      <a:endParaRPr lang="es-ES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ALTO</a:t>
                      </a:r>
                      <a:endParaRPr lang="es-ES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BAJO</a:t>
                      </a:r>
                      <a:endParaRPr lang="es-ES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hacia atrás</a:t>
                      </a:r>
                      <a:endParaRPr lang="es-ES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33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ALTO</a:t>
                      </a:r>
                      <a:endParaRPr lang="es-ES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ALTO</a:t>
                      </a:r>
                      <a:endParaRPr lang="es-ES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ALTO</a:t>
                      </a:r>
                      <a:endParaRPr lang="es-ES" sz="1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Frenar</a:t>
                      </a:r>
                      <a:endParaRPr lang="es-ES" sz="12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33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PWM</a:t>
                      </a:r>
                      <a:endParaRPr lang="es-ES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BAJO</a:t>
                      </a:r>
                      <a:endParaRPr lang="es-ES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BAJO</a:t>
                      </a:r>
                      <a:endParaRPr lang="es-ES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Pulsar el freno</a:t>
                      </a:r>
                      <a:endParaRPr lang="es-ES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33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PWM</a:t>
                      </a:r>
                      <a:endParaRPr lang="es-ES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BAJO</a:t>
                      </a:r>
                      <a:endParaRPr lang="es-ES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ALTO</a:t>
                      </a:r>
                      <a:endParaRPr lang="es-ES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Velocidad hacia adelante</a:t>
                      </a:r>
                      <a:endParaRPr lang="es-ES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33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PWM</a:t>
                      </a:r>
                      <a:endParaRPr lang="es-ES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ALTO</a:t>
                      </a:r>
                      <a:endParaRPr lang="es-ES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BAJO</a:t>
                      </a:r>
                      <a:endParaRPr lang="es-ES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Velocidad hacia atrás</a:t>
                      </a:r>
                      <a:endParaRPr lang="es-ES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33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PWM</a:t>
                      </a:r>
                      <a:endParaRPr lang="es-ES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ALTO</a:t>
                      </a:r>
                      <a:endParaRPr lang="es-ES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ALTO</a:t>
                      </a:r>
                      <a:endParaRPr lang="es-ES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Pulsar el freno</a:t>
                      </a:r>
                      <a:endParaRPr lang="es-ES" sz="1200" b="1" dirty="0"/>
                    </a:p>
                  </a:txBody>
                  <a:tcPr>
                    <a:solidFill>
                      <a:schemeClr val="accent3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 bwMode="auto">
          <a:xfrm>
            <a:off x="0" y="5115254"/>
            <a:ext cx="4928246" cy="93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IC pin 2 </a:t>
            </a: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charset="0"/>
              </a:rPr>
              <a:t>(Habilita1)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sym typeface="Wingdings"/>
              </a:rPr>
              <a:t></a:t>
            </a:r>
            <a:r>
              <a:rPr lang="es-ES" sz="1400" kern="0" noProof="0" dirty="0">
                <a:latin typeface="Calibri" charset="0"/>
                <a:sym typeface="Wingdings"/>
              </a:rPr>
              <a:t>c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sym typeface="Wingdings"/>
              </a:rPr>
              <a:t>ontrolado por el Pin 3 Arduino </a:t>
            </a:r>
          </a:p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s-ES" sz="1400" kern="0" dirty="0">
                <a:latin typeface="Calibri" charset="0"/>
                <a:sym typeface="Wingdings"/>
              </a:rPr>
              <a:t>Pin 2 IC </a:t>
            </a:r>
            <a:r>
              <a:rPr lang="es-ES" sz="1400" b="1" kern="0" dirty="0">
                <a:solidFill>
                  <a:srgbClr val="00B050"/>
                </a:solidFill>
                <a:latin typeface="Calibri" charset="0"/>
                <a:sym typeface="Wingdings"/>
              </a:rPr>
              <a:t>(Entrada1)</a:t>
            </a:r>
            <a:r>
              <a:rPr lang="en-US" sz="1400" kern="0" dirty="0">
                <a:latin typeface="Calibri" charset="0"/>
                <a:sym typeface="Wingdings"/>
              </a:rPr>
              <a:t></a:t>
            </a:r>
            <a:r>
              <a:rPr lang="es-ES" sz="1400" kern="0" dirty="0">
                <a:latin typeface="Calibri" charset="0"/>
                <a:sym typeface="Wingdings"/>
              </a:rPr>
              <a:t>controlado por el Pin 4 Arduino</a:t>
            </a:r>
          </a:p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s-ES" sz="1400" kern="0" dirty="0">
                <a:latin typeface="Calibri" charset="0"/>
                <a:sym typeface="Wingdings"/>
              </a:rPr>
              <a:t>Pin 7 IC </a:t>
            </a:r>
            <a:r>
              <a:rPr lang="es-ES" sz="1400" b="1" kern="0" dirty="0">
                <a:solidFill>
                  <a:srgbClr val="00B050"/>
                </a:solidFill>
                <a:latin typeface="Calibri" charset="0"/>
                <a:sym typeface="Wingdings"/>
              </a:rPr>
              <a:t>(Entrada2)</a:t>
            </a:r>
            <a:r>
              <a:rPr lang="en-US" sz="1400" kern="0" dirty="0">
                <a:latin typeface="Calibri" charset="0"/>
                <a:sym typeface="Wingdings"/>
              </a:rPr>
              <a:t></a:t>
            </a:r>
            <a:r>
              <a:rPr lang="es-ES" sz="1400" kern="0" dirty="0">
                <a:latin typeface="Calibri" charset="0"/>
                <a:sym typeface="Wingdings"/>
              </a:rPr>
              <a:t>controlado por el Pin 5 Arduino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sym typeface="Wingdings"/>
              </a:rPr>
              <a:t> </a:t>
            </a: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802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8" name="Εικόνα 2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743"/>
            <a:ext cx="6409509" cy="6089974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i="1" u="sng" dirty="0">
                <a:latin typeface="Calibri" charset="0"/>
              </a:rPr>
              <a:t>Ejemplo 2:</a:t>
            </a:r>
            <a:r>
              <a:rPr lang="es-ES"/>
              <a:t>  </a:t>
            </a:r>
            <a:r>
              <a:rPr lang="es-ES" dirty="0">
                <a:latin typeface="Calibri" charset="0"/>
              </a:rPr>
              <a:t>Controlar un motor DC con la IC L293D (2x Puente H)</a:t>
            </a:r>
            <a:endParaRPr lang="es-E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4168033" y="5304455"/>
            <a:ext cx="4857420" cy="992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Modificaciones:</a:t>
            </a:r>
            <a:r>
              <a:rPr lang="es-ES" dirty="0"/>
              <a:t>  </a:t>
            </a:r>
            <a:r>
              <a:rPr dirty="0"/>
              <a:t/>
            </a:r>
            <a:br>
              <a:rPr dirty="0"/>
            </a:br>
            <a:r>
              <a:rPr kumimoji="0" lang="es-ES" sz="1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       a) usar  </a:t>
            </a:r>
            <a:r>
              <a:rPr lang="es-ES" sz="1600" kern="0" dirty="0">
                <a:latin typeface="Calibri" charset="0"/>
              </a:rPr>
              <a:t>p</a:t>
            </a:r>
            <a:r>
              <a:rPr kumimoji="0" lang="es-E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otenciometro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 para regular la velocidad</a:t>
            </a:r>
            <a:r>
              <a:rPr lang="es-ES" dirty="0"/>
              <a:t> </a:t>
            </a:r>
            <a:r>
              <a:rPr dirty="0"/>
              <a:t/>
            </a:r>
            <a:br>
              <a:rPr dirty="0"/>
            </a:br>
            <a:r>
              <a:rPr kumimoji="0" lang="es-ES" sz="1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       b) </a:t>
            </a:r>
            <a:r>
              <a:rPr lang="es-ES" sz="1600" kern="0" noProof="0" dirty="0">
                <a:latin typeface="Calibri" charset="0"/>
              </a:rPr>
              <a:t>u</a:t>
            </a:r>
            <a:r>
              <a:rPr lang="es-ES" sz="1600" kern="0" dirty="0">
                <a:latin typeface="Calibri" charset="0"/>
              </a:rPr>
              <a:t>ar el puente dual H L298 pasados en pcb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5428917" y="2614103"/>
            <a:ext cx="731181" cy="69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endParaRPr kumimoji="0" lang="es-E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s-ES"/>
              <a:t>    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9v</a:t>
            </a:r>
            <a:endParaRPr kumimoji="0" lang="es-E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Ομάδα 23"/>
          <p:cNvGrpSpPr/>
          <p:nvPr/>
        </p:nvGrpSpPr>
        <p:grpSpPr>
          <a:xfrm>
            <a:off x="4830861" y="827562"/>
            <a:ext cx="4271102" cy="2812696"/>
            <a:chOff x="4435836" y="801437"/>
            <a:chExt cx="4271102" cy="2812696"/>
          </a:xfrm>
        </p:grpSpPr>
        <p:grpSp>
          <p:nvGrpSpPr>
            <p:cNvPr id="23" name="Ομάδα 22"/>
            <p:cNvGrpSpPr/>
            <p:nvPr/>
          </p:nvGrpSpPr>
          <p:grpSpPr>
            <a:xfrm>
              <a:off x="5033893" y="801437"/>
              <a:ext cx="3673045" cy="2812696"/>
              <a:chOff x="5033893" y="801437"/>
              <a:chExt cx="3673045" cy="2812696"/>
            </a:xfrm>
          </p:grpSpPr>
          <p:pic>
            <p:nvPicPr>
              <p:cNvPr id="4" name="Εικόνα 3"/>
              <p:cNvPicPr>
                <a:picLocks noChangeAspect="1"/>
              </p:cNvPicPr>
              <p:nvPr/>
            </p:nvPicPr>
            <p:blipFill rotWithShape="1">
              <a:blip r:embed="rId4"/>
              <a:srcRect t="25353" r="38786"/>
              <a:stretch/>
            </p:blipFill>
            <p:spPr>
              <a:xfrm>
                <a:off x="5033893" y="801437"/>
                <a:ext cx="3673045" cy="2812696"/>
              </a:xfrm>
              <a:prstGeom prst="rect">
                <a:avLst/>
              </a:prstGeom>
            </p:spPr>
          </p:pic>
          <p:sp>
            <p:nvSpPr>
              <p:cNvPr id="22" name="Ορθογώνιο 21"/>
              <p:cNvSpPr/>
              <p:nvPr/>
            </p:nvSpPr>
            <p:spPr>
              <a:xfrm>
                <a:off x="7667106" y="1164613"/>
                <a:ext cx="1026058" cy="18659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16" name="TextBox 15"/>
            <p:cNvSpPr txBox="1"/>
            <p:nvPr/>
          </p:nvSpPr>
          <p:spPr bwMode="auto">
            <a:xfrm>
              <a:off x="4435836" y="923425"/>
              <a:ext cx="1953114" cy="2954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hangingPunct="0">
                <a:lnSpc>
                  <a:spcPct val="110000"/>
                </a:lnSpc>
                <a:spcBef>
                  <a:spcPts val="480"/>
                </a:spcBef>
              </a:pPr>
              <a:r>
                <a:rPr lang="es-ES" sz="1200" b="1" kern="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n-lt"/>
                </a:rPr>
                <a:t>Pin 3 Arduino = Habilita1 </a:t>
              </a:r>
              <a:endPara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 bwMode="auto">
            <a:xfrm>
              <a:off x="4444545" y="1247157"/>
              <a:ext cx="1953114" cy="2954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hangingPunct="0">
                <a:lnSpc>
                  <a:spcPct val="110000"/>
                </a:lnSpc>
                <a:spcBef>
                  <a:spcPts val="480"/>
                </a:spcBef>
              </a:pPr>
              <a:r>
                <a:rPr lang="es-ES" sz="1200" b="1" kern="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n-lt"/>
                </a:rPr>
                <a:t>Pin 4 Arduino = Entrada1 </a:t>
              </a:r>
              <a:endPara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 bwMode="auto">
            <a:xfrm>
              <a:off x="4444545" y="2440559"/>
              <a:ext cx="1953114" cy="2954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hangingPunct="0">
                <a:lnSpc>
                  <a:spcPct val="110000"/>
                </a:lnSpc>
                <a:spcBef>
                  <a:spcPts val="480"/>
                </a:spcBef>
              </a:pPr>
              <a:r>
                <a:rPr lang="es-ES" sz="1200" b="1" kern="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n-lt"/>
                </a:rPr>
                <a:t>Pin 5 Arduino = Entrada2 </a:t>
              </a:r>
              <a:endPara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TextBox 24"/>
          <p:cNvSpPr txBox="1"/>
          <p:nvPr/>
        </p:nvSpPr>
        <p:spPr bwMode="auto">
          <a:xfrm>
            <a:off x="5425981" y="2637388"/>
            <a:ext cx="731181" cy="69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endParaRPr kumimoji="0" lang="es-E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s-ES"/>
              <a:t>    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9v</a:t>
            </a:r>
            <a:endParaRPr kumimoji="0" lang="es-E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8180501" y="569700"/>
            <a:ext cx="386644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s-ES" sz="1600" b="1" kern="0" dirty="0">
                <a:solidFill>
                  <a:srgbClr val="FF0000"/>
                </a:solidFill>
                <a:latin typeface="Calibri" charset="0"/>
              </a:rPr>
              <a:t>5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</a:rPr>
              <a:t>v</a:t>
            </a:r>
            <a:endParaRPr kumimoji="0" lang="es-E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9" name="Εικόνα 28"/>
          <p:cNvPicPr>
            <a:picLocks noChangeAspect="1"/>
          </p:cNvPicPr>
          <p:nvPr/>
        </p:nvPicPr>
        <p:blipFill rotWithShape="1">
          <a:blip r:embed="rId5"/>
          <a:srcRect l="7087" t="7446" r="13796" b="11882"/>
          <a:stretch/>
        </p:blipFill>
        <p:spPr>
          <a:xfrm>
            <a:off x="6852297" y="4204905"/>
            <a:ext cx="1873836" cy="143299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 bwMode="auto">
          <a:xfrm>
            <a:off x="4444470" y="1808778"/>
            <a:ext cx="1412566" cy="295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s-ES" sz="1200" kern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max 0.6 A/ motor</a:t>
            </a: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 bwMode="auto">
          <a:xfrm>
            <a:off x="6792684" y="3942510"/>
            <a:ext cx="1483098" cy="320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s-ES" sz="1400" kern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max 2 A/ motor</a:t>
            </a: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Rectangle 48"/>
          <p:cNvSpPr>
            <a:spLocks/>
          </p:cNvSpPr>
          <p:nvPr/>
        </p:nvSpPr>
        <p:spPr bwMode="auto">
          <a:xfrm>
            <a:off x="5455715" y="3246279"/>
            <a:ext cx="1078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s-ES" sz="1400" dirty="0">
                <a:solidFill>
                  <a:srgbClr val="C00000"/>
                </a:solidFill>
                <a:latin typeface="Book Antiqua"/>
                <a:sym typeface="Tahoma" charset="0"/>
              </a:rPr>
              <a:t>max 36 voltios</a:t>
            </a:r>
          </a:p>
        </p:txBody>
      </p:sp>
      <p:sp>
        <p:nvSpPr>
          <p:cNvPr id="34" name="Rectangle 48"/>
          <p:cNvSpPr>
            <a:spLocks/>
          </p:cNvSpPr>
          <p:nvPr/>
        </p:nvSpPr>
        <p:spPr bwMode="auto">
          <a:xfrm>
            <a:off x="7834573" y="4155260"/>
            <a:ext cx="1078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s-ES" sz="1400" dirty="0">
                <a:solidFill>
                  <a:schemeClr val="bg1">
                    <a:lumMod val="65000"/>
                  </a:schemeClr>
                </a:solidFill>
                <a:latin typeface="Book Antiqua"/>
                <a:sym typeface="Tahoma" charset="0"/>
              </a:rPr>
              <a:t>max 46 voltios</a:t>
            </a:r>
          </a:p>
        </p:txBody>
      </p:sp>
      <p:sp>
        <p:nvSpPr>
          <p:cNvPr id="36" name="TextBox 35"/>
          <p:cNvSpPr txBox="1"/>
          <p:nvPr/>
        </p:nvSpPr>
        <p:spPr bwMode="auto">
          <a:xfrm>
            <a:off x="3098748" y="2392225"/>
            <a:ext cx="734496" cy="35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</a:rPr>
              <a:t>Paso 1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 bwMode="auto">
          <a:xfrm>
            <a:off x="3090039" y="3310760"/>
            <a:ext cx="734496" cy="35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</a:rPr>
              <a:t>Paso 2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 bwMode="auto">
          <a:xfrm>
            <a:off x="3104152" y="4086427"/>
            <a:ext cx="734496" cy="35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</a:rPr>
              <a:t>Paso 3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 bwMode="auto">
          <a:xfrm>
            <a:off x="3098748" y="4980038"/>
            <a:ext cx="734496" cy="35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</a:rPr>
              <a:t>Paso 5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 bwMode="auto">
          <a:xfrm>
            <a:off x="3098748" y="5697094"/>
            <a:ext cx="734496" cy="35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</a:rPr>
              <a:t>Paso 6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 bwMode="auto">
          <a:xfrm>
            <a:off x="5546397" y="4707313"/>
            <a:ext cx="734496" cy="35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</a:rPr>
              <a:t>Paso 4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22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>
                <a:latin typeface="Calibri" charset="0"/>
              </a:rPr>
              <a:t>La clásica placa controladora del motor basada en el puente H L298</a:t>
            </a:r>
            <a:endParaRPr lang="es-E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/>
          <a:srcRect l="7087" t="7446" r="13796" b="11882"/>
          <a:stretch/>
        </p:blipFill>
        <p:spPr>
          <a:xfrm>
            <a:off x="233780" y="1318010"/>
            <a:ext cx="3862155" cy="295354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4"/>
          <a:srcRect l="16317" r="17041" b="4321"/>
          <a:stretch/>
        </p:blipFill>
        <p:spPr>
          <a:xfrm>
            <a:off x="4911633" y="1135971"/>
            <a:ext cx="3805647" cy="4097880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4798329" y="5326586"/>
            <a:ext cx="998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800" b="1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charset="0"/>
              </a:rPr>
              <a:t>Habilitar </a:t>
            </a:r>
            <a:endParaRPr lang="es-ES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5659523" y="5352697"/>
            <a:ext cx="865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800" b="1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charset="0"/>
              </a:rPr>
              <a:t>Entrada1 </a:t>
            </a:r>
            <a:endParaRPr lang="es-ES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6614384" y="5326586"/>
            <a:ext cx="865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800" b="1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charset="0"/>
              </a:rPr>
              <a:t>Entrada2 </a:t>
            </a:r>
            <a:endParaRPr lang="es-ES" sz="18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1" name="Ευθύγραμμο βέλος σύνδεσης 10"/>
          <p:cNvCxnSpPr/>
          <p:nvPr/>
        </p:nvCxnSpPr>
        <p:spPr>
          <a:xfrm flipV="1">
            <a:off x="5573486" y="4937760"/>
            <a:ext cx="191588" cy="481159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/>
          <p:cNvCxnSpPr/>
          <p:nvPr/>
        </p:nvCxnSpPr>
        <p:spPr>
          <a:xfrm flipH="1" flipV="1">
            <a:off x="5996273" y="4868091"/>
            <a:ext cx="2586" cy="550829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ύγραμμο βέλος σύνδεσης 13"/>
          <p:cNvCxnSpPr/>
          <p:nvPr/>
        </p:nvCxnSpPr>
        <p:spPr>
          <a:xfrm flipH="1" flipV="1">
            <a:off x="6175571" y="4868092"/>
            <a:ext cx="761985" cy="550827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Ορθογώνιο 16"/>
          <p:cNvSpPr/>
          <p:nvPr/>
        </p:nvSpPr>
        <p:spPr>
          <a:xfrm>
            <a:off x="7579206" y="5326586"/>
            <a:ext cx="917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800" b="1" kern="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charset="0"/>
              </a:rPr>
              <a:t>Vmotor</a:t>
            </a:r>
            <a:endParaRPr lang="es-ES" sz="18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8" name="Ευθύγραμμο βέλος σύνδεσης 17"/>
          <p:cNvCxnSpPr/>
          <p:nvPr/>
        </p:nvCxnSpPr>
        <p:spPr>
          <a:xfrm flipH="1" flipV="1">
            <a:off x="6640509" y="4937760"/>
            <a:ext cx="1307922" cy="48116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Έλλειψη 21"/>
          <p:cNvSpPr/>
          <p:nvPr/>
        </p:nvSpPr>
        <p:spPr>
          <a:xfrm>
            <a:off x="7294469" y="4458789"/>
            <a:ext cx="781026" cy="548640"/>
          </a:xfrm>
          <a:prstGeom prst="ellipse">
            <a:avLst/>
          </a:prstGeom>
          <a:solidFill>
            <a:srgbClr val="FFFF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4" name="Έλλειψη 23"/>
          <p:cNvSpPr/>
          <p:nvPr/>
        </p:nvSpPr>
        <p:spPr>
          <a:xfrm>
            <a:off x="7586585" y="2690279"/>
            <a:ext cx="985199" cy="973594"/>
          </a:xfrm>
          <a:prstGeom prst="ellipse">
            <a:avLst/>
          </a:prstGeom>
          <a:solidFill>
            <a:srgbClr val="FFFF00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7" name="Ορθογώνιο 26"/>
          <p:cNvSpPr/>
          <p:nvPr/>
        </p:nvSpPr>
        <p:spPr>
          <a:xfrm>
            <a:off x="4202870" y="2947873"/>
            <a:ext cx="912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800" b="1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charset="0"/>
              </a:rPr>
              <a:t>Motor1</a:t>
            </a:r>
          </a:p>
          <a:p>
            <a:pPr algn="ctr"/>
            <a:r>
              <a:rPr lang="es-ES" sz="1800" b="1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charset="0"/>
              </a:rPr>
              <a:t> +,-</a:t>
            </a:r>
            <a:endParaRPr lang="es-ES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8" name="TextBox 27"/>
          <p:cNvSpPr txBox="1"/>
          <p:nvPr/>
        </p:nvSpPr>
        <p:spPr bwMode="auto">
          <a:xfrm>
            <a:off x="328140" y="600516"/>
            <a:ext cx="5115503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Las conexiones a la placa Arduino </a:t>
            </a:r>
            <a:r>
              <a:rPr lang="es-ES" sz="1600" kern="0" dirty="0">
                <a:latin typeface="Calibri" charset="0"/>
              </a:rPr>
              <a:t>son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 exactamente las mismas</a:t>
            </a:r>
            <a:r>
              <a:rPr kumimoji="0" lang="es-ES" sz="1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 mismas 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440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1800" i="1" u="sng" dirty="0">
                <a:latin typeface="Calibri" charset="0"/>
              </a:rPr>
              <a:t>Ejemplo 3:</a:t>
            </a:r>
            <a:r>
              <a:rPr lang="es-ES"/>
              <a:t> </a:t>
            </a:r>
            <a:r>
              <a:rPr lang="es-ES" sz="1800" dirty="0">
                <a:latin typeface="Calibri" charset="0"/>
              </a:rPr>
              <a:t>El controlador del shield del motor para la placa Arduino basada en el puente H L298P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50580" y="2157702"/>
            <a:ext cx="3531552" cy="27625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-2744" r="34951" b="21876"/>
          <a:stretch/>
        </p:blipFill>
        <p:spPr>
          <a:xfrm>
            <a:off x="98840" y="470645"/>
            <a:ext cx="5020664" cy="988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r="39636"/>
          <a:stretch/>
        </p:blipFill>
        <p:spPr>
          <a:xfrm>
            <a:off x="221071" y="1496727"/>
            <a:ext cx="4851489" cy="130056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279026" y="1043352"/>
            <a:ext cx="692300" cy="684479"/>
            <a:chOff x="6279026" y="1043352"/>
            <a:chExt cx="692300" cy="684479"/>
          </a:xfrm>
        </p:grpSpPr>
        <p:grpSp>
          <p:nvGrpSpPr>
            <p:cNvPr id="11" name="Group 10"/>
            <p:cNvGrpSpPr/>
            <p:nvPr/>
          </p:nvGrpSpPr>
          <p:grpSpPr>
            <a:xfrm rot="16200000">
              <a:off x="6580957" y="1337461"/>
              <a:ext cx="496910" cy="283829"/>
              <a:chOff x="8005392" y="1954944"/>
              <a:chExt cx="991699" cy="637302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27261" y="1954944"/>
                <a:ext cx="569830" cy="584441"/>
              </a:xfrm>
              <a:prstGeom prst="rect">
                <a:avLst/>
              </a:prstGeom>
            </p:spPr>
          </p:pic>
          <p:cxnSp>
            <p:nvCxnSpPr>
              <p:cNvPr id="13" name="Straight Connector 12"/>
              <p:cNvCxnSpPr/>
              <p:nvPr/>
            </p:nvCxnSpPr>
            <p:spPr>
              <a:xfrm flipH="1">
                <a:off x="8026212" y="1955075"/>
                <a:ext cx="770350" cy="12533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oval"/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>
                <a:off x="8005392" y="2579713"/>
                <a:ext cx="770350" cy="12533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oval"/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 bwMode="auto">
            <a:xfrm>
              <a:off x="6279026" y="1043352"/>
              <a:ext cx="615874" cy="253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R="0" algn="just" defTabSz="914400" rtl="0" eaLnBrk="0" fontAlgn="base" latinLnBrk="0" hangingPunct="0">
                <a:lnSpc>
                  <a:spcPct val="110000"/>
                </a:lnSpc>
                <a:spcBef>
                  <a:spcPts val="48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s-ES" sz="1000" kern="0" dirty="0">
                  <a:solidFill>
                    <a:srgbClr val="FF0000"/>
                  </a:solidFill>
                  <a:latin typeface="Calibri" charset="0"/>
                </a:rPr>
                <a:t>Canal A</a:t>
              </a:r>
              <a:endPara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101713" y="1055076"/>
            <a:ext cx="693050" cy="688385"/>
            <a:chOff x="7101713" y="1055076"/>
            <a:chExt cx="693050" cy="688385"/>
          </a:xfrm>
        </p:grpSpPr>
        <p:grpSp>
          <p:nvGrpSpPr>
            <p:cNvPr id="16" name="Group 15"/>
            <p:cNvGrpSpPr/>
            <p:nvPr/>
          </p:nvGrpSpPr>
          <p:grpSpPr>
            <a:xfrm rot="16200000">
              <a:off x="6995173" y="1353091"/>
              <a:ext cx="496910" cy="283829"/>
              <a:chOff x="8005392" y="1954944"/>
              <a:chExt cx="991699" cy="637302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27261" y="1954944"/>
                <a:ext cx="569830" cy="584441"/>
              </a:xfrm>
              <a:prstGeom prst="rect">
                <a:avLst/>
              </a:prstGeom>
            </p:spPr>
          </p:pic>
          <p:cxnSp>
            <p:nvCxnSpPr>
              <p:cNvPr id="18" name="Straight Connector 17"/>
              <p:cNvCxnSpPr/>
              <p:nvPr/>
            </p:nvCxnSpPr>
            <p:spPr>
              <a:xfrm flipH="1">
                <a:off x="8026212" y="1955075"/>
                <a:ext cx="770350" cy="12533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oval"/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8005392" y="2579713"/>
                <a:ext cx="770350" cy="12533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oval"/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 bwMode="auto">
            <a:xfrm>
              <a:off x="7153241" y="1055076"/>
              <a:ext cx="641522" cy="253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R="0" algn="just" defTabSz="914400" rtl="0" eaLnBrk="0" fontAlgn="base" latinLnBrk="0" hangingPunct="0">
                <a:lnSpc>
                  <a:spcPct val="110000"/>
                </a:lnSpc>
                <a:spcBef>
                  <a:spcPts val="48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s-ES" sz="1000" kern="0" dirty="0">
                  <a:solidFill>
                    <a:srgbClr val="FF0000"/>
                  </a:solidFill>
                  <a:latin typeface="Calibri" charset="0"/>
                </a:rPr>
                <a:t>Canal B</a:t>
              </a:r>
              <a:endPara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 bwMode="auto">
          <a:xfrm>
            <a:off x="5279688" y="168219"/>
            <a:ext cx="946453" cy="968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endParaRPr kumimoji="0" lang="es-E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R="0" algn="ctr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s-ES" sz="1600" b="1" kern="0" dirty="0">
                <a:solidFill>
                  <a:srgbClr val="FF0000"/>
                </a:solidFill>
                <a:latin typeface="Calibri" charset="0"/>
              </a:rPr>
              <a:t>voltaje del motor</a:t>
            </a:r>
            <a:endParaRPr kumimoji="0" lang="es-E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5" name="Ευθύγραμμο βέλος σύνδεσης 24"/>
          <p:cNvCxnSpPr/>
          <p:nvPr/>
        </p:nvCxnSpPr>
        <p:spPr>
          <a:xfrm>
            <a:off x="5869384" y="1306170"/>
            <a:ext cx="631593" cy="433770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Εικόνα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0" y="2569028"/>
            <a:ext cx="5081410" cy="40215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5454626" y="5301531"/>
            <a:ext cx="2465740" cy="1354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Pin 12 = Dirección</a:t>
            </a:r>
          </a:p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es-ES" sz="1600" kern="0" dirty="0">
                <a:latin typeface="Calibri" charset="0"/>
              </a:rPr>
              <a:t>Pin 9 = Freno</a:t>
            </a:r>
          </a:p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Pin 3 = Velocidad</a:t>
            </a:r>
          </a:p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es-ES" sz="1600" kern="0" dirty="0">
                <a:latin typeface="Calibri" charset="0"/>
              </a:rPr>
              <a:t>Pin A0 = detección de corriente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6441975" y="461401"/>
            <a:ext cx="2214068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s-E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Implementación fácil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4" name="Ευθεία γραμμή σύνδεσης 3"/>
          <p:cNvCxnSpPr/>
          <p:nvPr/>
        </p:nvCxnSpPr>
        <p:spPr>
          <a:xfrm>
            <a:off x="2932043" y="3975652"/>
            <a:ext cx="11231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Ευθεία γραμμή σύνδεσης 25"/>
          <p:cNvCxnSpPr/>
          <p:nvPr/>
        </p:nvCxnSpPr>
        <p:spPr>
          <a:xfrm>
            <a:off x="3949438" y="4303644"/>
            <a:ext cx="11231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Ευθεία γραμμή σύνδεσης 26"/>
          <p:cNvCxnSpPr/>
          <p:nvPr/>
        </p:nvCxnSpPr>
        <p:spPr>
          <a:xfrm>
            <a:off x="2730238" y="4774096"/>
            <a:ext cx="43040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Ευθεία γραμμή σύνδεσης 27"/>
          <p:cNvCxnSpPr/>
          <p:nvPr/>
        </p:nvCxnSpPr>
        <p:spPr>
          <a:xfrm>
            <a:off x="2816377" y="5416827"/>
            <a:ext cx="13183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Ευθεία γραμμή σύνδεσης 30"/>
          <p:cNvCxnSpPr/>
          <p:nvPr/>
        </p:nvCxnSpPr>
        <p:spPr>
          <a:xfrm>
            <a:off x="4197916" y="5734879"/>
            <a:ext cx="7915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Ευθεία γραμμή σύνδεσης 32"/>
          <p:cNvCxnSpPr/>
          <p:nvPr/>
        </p:nvCxnSpPr>
        <p:spPr>
          <a:xfrm>
            <a:off x="2846195" y="6211958"/>
            <a:ext cx="3144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920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36" y="1337324"/>
            <a:ext cx="2194784" cy="1460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effectLst/>
                <a:latin typeface="Calibri" charset="0"/>
              </a:rPr>
              <a:t>Motor paso a paso</a:t>
            </a:r>
            <a:endParaRPr lang="es-ES" dirty="0"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Snip Diagonal Corner Rectangle 2"/>
          <p:cNvSpPr/>
          <p:nvPr/>
        </p:nvSpPr>
        <p:spPr>
          <a:xfrm>
            <a:off x="752986" y="910279"/>
            <a:ext cx="7878253" cy="5214440"/>
          </a:xfrm>
          <a:prstGeom prst="snip2DiagRect">
            <a:avLst>
              <a:gd name="adj1" fmla="val 23044"/>
              <a:gd name="adj2" fmla="val 25073"/>
            </a:avLst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922270" y="2663410"/>
            <a:ext cx="1674550" cy="144970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Calibri" charset="0"/>
              </a:rPr>
              <a:t>Motor paso a paso</a:t>
            </a:r>
            <a:endParaRPr lang="es-ES" b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115" y="3719075"/>
            <a:ext cx="2060272" cy="2010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4734" y="3922068"/>
            <a:ext cx="2459700" cy="15664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3721" y="1303609"/>
            <a:ext cx="1968014" cy="207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64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0705" name="Rectangle 34"/>
          <p:cNvSpPr>
            <a:spLocks noGrp="1" noChangeArrowheads="1"/>
          </p:cNvSpPr>
          <p:nvPr>
            <p:ph type="title"/>
          </p:nvPr>
        </p:nvSpPr>
        <p:spPr>
          <a:xfrm>
            <a:off x="0" y="-1052"/>
            <a:ext cx="9144000" cy="403220"/>
          </a:xfrm>
        </p:spPr>
        <p:txBody>
          <a:bodyPr rIns="132080"/>
          <a:lstStyle/>
          <a:p>
            <a:pPr indent="0" eaLnBrk="1" hangingPunct="1"/>
            <a:r>
              <a:rPr lang="es-ES" sz="2400" dirty="0">
                <a:latin typeface="Calibri" charset="0"/>
              </a:rPr>
              <a:t>Dirigir circuitos para los motores paso a paso unipolares y bipolares</a:t>
            </a:r>
            <a:endParaRPr lang="es-ES" sz="24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54" y="2100339"/>
            <a:ext cx="1697928" cy="1610534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 rotWithShape="1">
          <a:blip r:embed="rId4"/>
          <a:srcRect l="-1" r="61661"/>
          <a:stretch/>
        </p:blipFill>
        <p:spPr>
          <a:xfrm>
            <a:off x="6734023" y="2043130"/>
            <a:ext cx="1908478" cy="1673486"/>
          </a:xfrm>
          <a:prstGeom prst="rect">
            <a:avLst/>
          </a:prstGeom>
        </p:spPr>
      </p:pic>
      <p:pic>
        <p:nvPicPr>
          <p:cNvPr id="20" name="Εικόνα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0500"/>
          <a:stretch/>
        </p:blipFill>
        <p:spPr>
          <a:xfrm>
            <a:off x="1350886" y="584989"/>
            <a:ext cx="852356" cy="800696"/>
          </a:xfrm>
          <a:prstGeom prst="rect">
            <a:avLst/>
          </a:prstGeom>
        </p:spPr>
      </p:pic>
      <p:pic>
        <p:nvPicPr>
          <p:cNvPr id="21" name="Εικόνα 2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9138" y="584989"/>
            <a:ext cx="755866" cy="8006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334368" y="1464618"/>
            <a:ext cx="2492990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Motor paso a paso unipolar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6161236" y="1497181"/>
            <a:ext cx="2319866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Motor paso a paso bipolar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2" name="Εικόνα 2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921" y="566882"/>
            <a:ext cx="954784" cy="9547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3142486" y="1464618"/>
            <a:ext cx="2358338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Principio de movimiento básico 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574587" y="3822920"/>
            <a:ext cx="2012661" cy="63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1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Controlador del motor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paso a paso unipolar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6658969" y="3815493"/>
            <a:ext cx="2063832" cy="623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1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Controlador del motor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paso a paso bipolar/unipolar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7" name="Πίνακας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277668"/>
              </p:ext>
            </p:extLst>
          </p:nvPr>
        </p:nvGraphicFramePr>
        <p:xfrm>
          <a:off x="3136900" y="1870010"/>
          <a:ext cx="3147831" cy="255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7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09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99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3409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572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Paso a paso bipolar</a:t>
                      </a:r>
                      <a:endParaRPr lang="es-E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Q2-3</a:t>
                      </a:r>
                      <a:endParaRPr lang="es-E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Q1-4</a:t>
                      </a:r>
                      <a:endParaRPr lang="es-E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Q6-7</a:t>
                      </a:r>
                      <a:endParaRPr lang="es-E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Q5-8</a:t>
                      </a:r>
                      <a:endParaRPr lang="es-E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Paso a paso unipolar</a:t>
                      </a:r>
                      <a:endParaRPr lang="es-ES" sz="105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Q1</a:t>
                      </a:r>
                      <a:endParaRPr lang="es-ES" sz="105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Q2</a:t>
                      </a:r>
                      <a:endParaRPr lang="es-ES" sz="105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Q3</a:t>
                      </a:r>
                      <a:endParaRPr lang="es-ES" sz="105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Q4</a:t>
                      </a:r>
                      <a:endParaRPr lang="es-ES" sz="105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700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</a:t>
                      </a:r>
                      <a:endParaRPr lang="es-E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ON</a:t>
                      </a:r>
                      <a:endParaRPr lang="es-E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OFF</a:t>
                      </a:r>
                      <a:endParaRPr lang="es-E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ON</a:t>
                      </a:r>
                      <a:endParaRPr lang="es-E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OFF</a:t>
                      </a:r>
                      <a:endParaRPr lang="es-E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700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2</a:t>
                      </a:r>
                      <a:endParaRPr lang="es-E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OFF</a:t>
                      </a:r>
                      <a:endParaRPr lang="es-E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ON</a:t>
                      </a:r>
                      <a:endParaRPr lang="es-E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ON</a:t>
                      </a:r>
                      <a:endParaRPr lang="es-E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OFF</a:t>
                      </a:r>
                      <a:endParaRPr lang="es-E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700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3</a:t>
                      </a:r>
                      <a:endParaRPr lang="es-E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OFF</a:t>
                      </a:r>
                      <a:endParaRPr lang="es-E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ON</a:t>
                      </a:r>
                      <a:endParaRPr lang="es-E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OFF</a:t>
                      </a:r>
                      <a:endParaRPr lang="es-E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ON</a:t>
                      </a:r>
                      <a:endParaRPr lang="es-E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700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4</a:t>
                      </a:r>
                      <a:endParaRPr lang="es-E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ON</a:t>
                      </a:r>
                      <a:endParaRPr lang="es-E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OFF</a:t>
                      </a:r>
                      <a:endParaRPr lang="es-E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OFF</a:t>
                      </a:r>
                      <a:endParaRPr lang="es-E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ON</a:t>
                      </a:r>
                      <a:endParaRPr lang="es-E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700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</a:t>
                      </a:r>
                      <a:endParaRPr lang="es-E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50" dirty="0"/>
                        <a:t>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OFF</a:t>
                      </a:r>
                      <a:endParaRPr lang="es-E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50" dirty="0"/>
                        <a:t>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50" dirty="0"/>
                        <a:t>OFF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24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42848"/>
              </p:ext>
            </p:extLst>
          </p:nvPr>
        </p:nvGraphicFramePr>
        <p:xfrm>
          <a:off x="-1" y="4785474"/>
          <a:ext cx="9144001" cy="238760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91440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5159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Funciones que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</a:rPr>
                        <a:t>utilizadas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 por la librería stepper  </a:t>
                      </a:r>
                      <a:r>
                        <a:rPr lang="en-US" sz="1800" b="0" i="1" baseline="0" dirty="0">
                          <a:solidFill>
                            <a:schemeClr val="bg1"/>
                          </a:solidFill>
                        </a:rPr>
                        <a:t>(librería stepper para Arduino) </a:t>
                      </a:r>
                      <a:r>
                        <a:rPr dirty="0"/>
                        <a:t/>
                      </a:r>
                      <a:br>
                        <a:rPr dirty="0"/>
                      </a:br>
                      <a:r>
                        <a:rPr kumimoji="0" lang="es-E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#incluye &lt;Stepper.h&gt;</a:t>
                      </a:r>
                      <a:endParaRPr lang="es-ES" sz="1800" b="0" i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00FF"/>
                          </a:solidFill>
                        </a:rPr>
                        <a:t>Stepper</a:t>
                      </a:r>
                      <a:r>
                        <a:rPr dirty="0"/>
                        <a:t> </a:t>
                      </a:r>
                      <a:r>
                        <a:rPr lang="en-US" sz="1400" b="1" dirty="0"/>
                        <a:t>my_Stepper_1(</a:t>
                      </a:r>
                      <a:r>
                        <a:rPr dirty="0"/>
                        <a:t> </a:t>
                      </a:r>
                      <a:r>
                        <a:rPr lang="en-US" sz="1400" b="0" i="1" dirty="0">
                          <a:solidFill>
                            <a:srgbClr val="FF0000"/>
                          </a:solidFill>
                        </a:rPr>
                        <a:t>value1_define_steps_per_revolution</a:t>
                      </a:r>
                      <a:r>
                        <a:rPr lang="en-US" sz="1400" dirty="0"/>
                        <a:t>, pin1, pin2</a:t>
                      </a:r>
                      <a:r>
                        <a:rPr lang="en-US" sz="1400" b="1" dirty="0"/>
                        <a:t> )</a:t>
                      </a:r>
                      <a:r>
                        <a:rPr dirty="0"/>
                        <a:t>                      </a:t>
                      </a:r>
                      <a:r>
                        <a:rPr lang="en-US" sz="1400" b="0" i="1" dirty="0">
                          <a:solidFill>
                            <a:srgbClr val="92D050"/>
                          </a:solidFill>
                        </a:rPr>
                        <a:t>Control de dos cables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dirty="0"/>
                        <a:t>               </a:t>
                      </a:r>
                      <a:r>
                        <a:rPr lang="en-US" sz="1400" b="1" dirty="0"/>
                        <a:t>my_Stepper_1(</a:t>
                      </a:r>
                      <a:r>
                        <a:rPr lang="en-US" sz="1400" b="0" i="1" dirty="0">
                          <a:solidFill>
                            <a:srgbClr val="FF0000"/>
                          </a:solidFill>
                        </a:rPr>
                        <a:t>value1_define_steps_per_revolution</a:t>
                      </a:r>
                      <a:r>
                        <a:rPr lang="en-US" sz="1400" dirty="0"/>
                        <a:t>, pin1, pin2, pin3, pin4 </a:t>
                      </a:r>
                      <a:r>
                        <a:rPr lang="en-US" sz="1400" b="1" dirty="0"/>
                        <a:t>)   </a:t>
                      </a:r>
                      <a:r>
                        <a:rPr lang="en-US" sz="1400" b="0" i="1" dirty="0">
                          <a:solidFill>
                            <a:srgbClr val="92D050"/>
                          </a:solidFill>
                        </a:rPr>
                        <a:t>Control de </a:t>
                      </a:r>
                      <a:r>
                        <a:rPr lang="en-US" sz="1400" b="0" i="1" dirty="0" err="1">
                          <a:solidFill>
                            <a:srgbClr val="92D050"/>
                          </a:solidFill>
                        </a:rPr>
                        <a:t>cuatro</a:t>
                      </a:r>
                      <a:r>
                        <a:rPr lang="en-US" sz="1400" b="0" i="1" dirty="0">
                          <a:solidFill>
                            <a:srgbClr val="92D050"/>
                          </a:solidFill>
                        </a:rPr>
                        <a:t> cables</a:t>
                      </a:r>
                      <a:endParaRPr lang="es-ES" sz="1400" b="1" i="1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my_Stepper_1.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</a:rPr>
                        <a:t>setSpeed(</a:t>
                      </a:r>
                      <a:r>
                        <a:rPr lang="en-US" sz="1400" b="0" i="1" dirty="0">
                          <a:solidFill>
                            <a:srgbClr val="FF0000"/>
                          </a:solidFill>
                        </a:rPr>
                        <a:t>value2_define_max_speed_during_motion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</a:rPr>
                        <a:t>) </a:t>
                      </a:r>
                      <a:r>
                        <a:rPr dirty="0"/>
                        <a:t>  </a:t>
                      </a:r>
                      <a:r>
                        <a:rPr lang="en-US" sz="1400" b="0" i="1" dirty="0" err="1">
                          <a:solidFill>
                            <a:srgbClr val="92D050"/>
                          </a:solidFill>
                        </a:rPr>
                        <a:t>Poner</a:t>
                      </a:r>
                      <a:r>
                        <a:rPr lang="en-US" sz="1400" b="0" i="1" dirty="0">
                          <a:solidFill>
                            <a:srgbClr val="92D050"/>
                          </a:solidFill>
                        </a:rPr>
                        <a:t> la </a:t>
                      </a:r>
                      <a:r>
                        <a:rPr lang="en-US" sz="1400" b="0" i="1" dirty="0" err="1">
                          <a:solidFill>
                            <a:srgbClr val="92D050"/>
                          </a:solidFill>
                        </a:rPr>
                        <a:t>velocidad</a:t>
                      </a:r>
                      <a:r>
                        <a:rPr lang="en-US" sz="1400" b="0" i="1" dirty="0">
                          <a:solidFill>
                            <a:srgbClr val="92D050"/>
                          </a:solidFill>
                        </a:rPr>
                        <a:t> </a:t>
                      </a:r>
                      <a:r>
                        <a:rPr lang="en-US" sz="1400" b="0" i="1" dirty="0" err="1">
                          <a:solidFill>
                            <a:srgbClr val="92D050"/>
                          </a:solidFill>
                        </a:rPr>
                        <a:t>máxima</a:t>
                      </a:r>
                      <a:r>
                        <a:rPr lang="en-US" sz="1400" b="0" i="1" dirty="0">
                          <a:solidFill>
                            <a:srgbClr val="92D050"/>
                          </a:solidFill>
                        </a:rPr>
                        <a:t> </a:t>
                      </a:r>
                      <a:r>
                        <a:rPr lang="en-US" sz="1400" b="0" i="1" dirty="0" err="1">
                          <a:solidFill>
                            <a:srgbClr val="92D050"/>
                          </a:solidFill>
                        </a:rPr>
                        <a:t>cuando</a:t>
                      </a:r>
                      <a:r>
                        <a:rPr lang="en-US" sz="1400" b="0" i="1" dirty="0">
                          <a:solidFill>
                            <a:srgbClr val="92D050"/>
                          </a:solidFill>
                        </a:rPr>
                        <a:t> el motor se </a:t>
                      </a:r>
                      <a:r>
                        <a:rPr lang="en-US" sz="1400" b="0" i="1" dirty="0" err="1">
                          <a:solidFill>
                            <a:srgbClr val="92D050"/>
                          </a:solidFill>
                        </a:rPr>
                        <a:t>mueve</a:t>
                      </a:r>
                      <a:endParaRPr lang="es-ES" sz="1400" b="0" i="1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my_Stepper_1.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</a:rPr>
                        <a:t>step(</a:t>
                      </a:r>
                      <a:r>
                        <a:rPr lang="en-US" sz="1400" b="0" i="1" dirty="0">
                          <a:solidFill>
                            <a:srgbClr val="FF0000"/>
                          </a:solidFill>
                        </a:rPr>
                        <a:t>value3_define_desired step</a:t>
                      </a:r>
                      <a:r>
                        <a:rPr lang="en-US" sz="1400" b="0" dirty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</a:rPr>
                        <a:t>)                                   </a:t>
                      </a:r>
                      <a:r>
                        <a:rPr lang="en-US" sz="1400" b="0" i="1" baseline="0" dirty="0">
                          <a:solidFill>
                            <a:srgbClr val="92D050"/>
                          </a:solidFill>
                        </a:rPr>
                        <a:t>Mover el disco al </a:t>
                      </a:r>
                      <a:r>
                        <a:rPr lang="en-US" sz="1400" b="0" i="1" baseline="0" dirty="0" err="1">
                          <a:solidFill>
                            <a:srgbClr val="92D050"/>
                          </a:solidFill>
                        </a:rPr>
                        <a:t>número</a:t>
                      </a:r>
                      <a:r>
                        <a:rPr lang="en-US" sz="1400" b="0" i="1" baseline="0" dirty="0">
                          <a:solidFill>
                            <a:srgbClr val="92D050"/>
                          </a:solidFill>
                        </a:rPr>
                        <a:t> de </a:t>
                      </a:r>
                      <a:r>
                        <a:rPr lang="en-US" sz="1400" b="0" i="1" baseline="0" dirty="0" err="1">
                          <a:solidFill>
                            <a:srgbClr val="92D050"/>
                          </a:solidFill>
                        </a:rPr>
                        <a:t>pasos</a:t>
                      </a:r>
                      <a:r>
                        <a:rPr lang="en-US" sz="1400" b="0" i="1" baseline="0" dirty="0">
                          <a:solidFill>
                            <a:srgbClr val="92D050"/>
                          </a:solidFill>
                        </a:rPr>
                        <a:t> </a:t>
                      </a:r>
                      <a:r>
                        <a:rPr lang="en-US" sz="1400" b="0" i="1" baseline="0" dirty="0" err="1">
                          <a:solidFill>
                            <a:srgbClr val="92D050"/>
                          </a:solidFill>
                        </a:rPr>
                        <a:t>deseado</a:t>
                      </a:r>
                      <a:r>
                        <a:rPr lang="en-US" sz="1400" b="0" i="1" baseline="0" dirty="0">
                          <a:solidFill>
                            <a:srgbClr val="92D050"/>
                          </a:solidFill>
                        </a:rPr>
                        <a:t>  desired steps</a:t>
                      </a:r>
                      <a:endParaRPr lang="es-E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 bwMode="auto">
          <a:xfrm>
            <a:off x="2665284" y="4435905"/>
            <a:ext cx="3826689" cy="31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Crear objetos de paso para controlar los motores de paso</a:t>
            </a: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028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2445"/>
          <a:stretch/>
        </p:blipFill>
        <p:spPr>
          <a:xfrm>
            <a:off x="337971" y="590680"/>
            <a:ext cx="5938969" cy="41268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1800" b="1" dirty="0">
                <a:latin typeface="Calibri" charset="0"/>
              </a:rPr>
              <a:t>Controlador de un motor de paso bipolar/unipolar</a:t>
            </a:r>
            <a:r>
              <a:rPr lang="es-ES"/>
              <a:t> </a:t>
            </a:r>
            <a:r>
              <a:rPr lang="es-ES" sz="1800" b="1" dirty="0">
                <a:latin typeface="Calibri" charset="0"/>
              </a:rPr>
              <a:t>el IC L293D (control de cuatro cables)</a:t>
            </a:r>
            <a:endParaRPr lang="es-ES" sz="1800" b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557" y="4603416"/>
            <a:ext cx="2389813" cy="1986712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2256589" y="2177323"/>
            <a:ext cx="1576208" cy="3322684"/>
            <a:chOff x="2256589" y="2177323"/>
            <a:chExt cx="1576208" cy="3322684"/>
          </a:xfrm>
        </p:grpSpPr>
        <p:sp>
          <p:nvSpPr>
            <p:cNvPr id="24" name="Rectangle 23"/>
            <p:cNvSpPr/>
            <p:nvPr/>
          </p:nvSpPr>
          <p:spPr>
            <a:xfrm>
              <a:off x="2517400" y="2619592"/>
              <a:ext cx="1292718" cy="113402"/>
            </a:xfrm>
            <a:prstGeom prst="rect">
              <a:avLst/>
            </a:prstGeom>
            <a:solidFill>
              <a:srgbClr val="3366FF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256589" y="2177323"/>
              <a:ext cx="555644" cy="136082"/>
            </a:xfrm>
            <a:prstGeom prst="rect">
              <a:avLst/>
            </a:prstGeom>
            <a:solidFill>
              <a:srgbClr val="3366FF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461744" y="2358766"/>
              <a:ext cx="89675" cy="361504"/>
            </a:xfrm>
            <a:prstGeom prst="rect">
              <a:avLst/>
            </a:prstGeom>
            <a:solidFill>
              <a:srgbClr val="3366FF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268969" y="2363056"/>
              <a:ext cx="282449" cy="109113"/>
            </a:xfrm>
            <a:prstGeom prst="rect">
              <a:avLst/>
            </a:prstGeom>
            <a:solidFill>
              <a:srgbClr val="3366FF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732853" y="3583510"/>
              <a:ext cx="1099944" cy="147423"/>
            </a:xfrm>
            <a:prstGeom prst="rect">
              <a:avLst/>
            </a:prstGeom>
            <a:solidFill>
              <a:srgbClr val="3366FF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flipH="1">
              <a:off x="2721515" y="2234024"/>
              <a:ext cx="90716" cy="1421106"/>
            </a:xfrm>
            <a:prstGeom prst="rect">
              <a:avLst/>
            </a:prstGeom>
            <a:solidFill>
              <a:srgbClr val="3366FF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601757" y="5216502"/>
              <a:ext cx="594649" cy="283505"/>
            </a:xfrm>
            <a:prstGeom prst="rect">
              <a:avLst/>
            </a:prstGeom>
            <a:solidFill>
              <a:srgbClr val="3366FF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606737" y="4699842"/>
              <a:ext cx="594649" cy="283505"/>
            </a:xfrm>
            <a:prstGeom prst="rect">
              <a:avLst/>
            </a:prstGeom>
            <a:solidFill>
              <a:srgbClr val="3366FF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035678" y="835984"/>
            <a:ext cx="1074256" cy="4669001"/>
            <a:chOff x="3035678" y="835984"/>
            <a:chExt cx="1074256" cy="4669001"/>
          </a:xfrm>
        </p:grpSpPr>
        <p:sp>
          <p:nvSpPr>
            <p:cNvPr id="14" name="Rectangle 13"/>
            <p:cNvSpPr/>
            <p:nvPr/>
          </p:nvSpPr>
          <p:spPr>
            <a:xfrm>
              <a:off x="3775026" y="835984"/>
              <a:ext cx="226153" cy="441980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200943" y="2789696"/>
              <a:ext cx="575155" cy="124742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92244" y="892034"/>
              <a:ext cx="600177" cy="94896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035679" y="1139557"/>
              <a:ext cx="730648" cy="139181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039022" y="3401272"/>
              <a:ext cx="782436" cy="125537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492796" y="4717533"/>
              <a:ext cx="612153" cy="260825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192245" y="922084"/>
              <a:ext cx="95681" cy="1887663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035678" y="1287438"/>
              <a:ext cx="78284" cy="2192124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497781" y="5244160"/>
              <a:ext cx="612153" cy="260825"/>
            </a:xfrm>
            <a:prstGeom prst="rect">
              <a:avLst/>
            </a:prstGeom>
            <a:solidFill>
              <a:srgbClr val="FF00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417456" y="898282"/>
            <a:ext cx="7438299" cy="4476290"/>
            <a:chOff x="1417456" y="905833"/>
            <a:chExt cx="7438299" cy="4476290"/>
          </a:xfrm>
        </p:grpSpPr>
        <p:sp>
          <p:nvSpPr>
            <p:cNvPr id="35" name="Rectangle 34"/>
            <p:cNvSpPr/>
            <p:nvPr/>
          </p:nvSpPr>
          <p:spPr>
            <a:xfrm rot="16200000">
              <a:off x="2118001" y="1669486"/>
              <a:ext cx="1596574" cy="117398"/>
            </a:xfrm>
            <a:prstGeom prst="rect">
              <a:avLst/>
            </a:prstGeom>
            <a:solidFill>
              <a:srgbClr val="FFFF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417456" y="905833"/>
              <a:ext cx="1550184" cy="160147"/>
            </a:xfrm>
            <a:prstGeom prst="rect">
              <a:avLst/>
            </a:prstGeom>
            <a:solidFill>
              <a:srgbClr val="FFFF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846249" y="2409106"/>
              <a:ext cx="1114293" cy="131104"/>
            </a:xfrm>
            <a:prstGeom prst="rect">
              <a:avLst/>
            </a:prstGeom>
            <a:solidFill>
              <a:srgbClr val="FFFF00">
                <a:alpha val="39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 bwMode="auto">
            <a:xfrm>
              <a:off x="4999213" y="5018947"/>
              <a:ext cx="3856542" cy="363176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269875" marR="0" indent="-269875" algn="just" defTabSz="914400" rtl="0" eaLnBrk="0" fontAlgn="base" latinLnBrk="0" hangingPunct="0">
                <a:lnSpc>
                  <a:spcPct val="110000"/>
                </a:lnSpc>
                <a:spcBef>
                  <a:spcPts val="48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r>
                <a:rPr lang="es-ES" sz="1600" kern="0" dirty="0">
                  <a:latin typeface="Calibri" charset="0"/>
                </a:rPr>
                <a:t>1,2EN and 3,4EN se establecen a 5 voltios</a:t>
              </a:r>
              <a:endPara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46" name="TextBox 45"/>
          <p:cNvSpPr txBox="1"/>
          <p:nvPr/>
        </p:nvSpPr>
        <p:spPr bwMode="auto">
          <a:xfrm>
            <a:off x="3794335" y="466231"/>
            <a:ext cx="1337226" cy="25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1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Motor paso a paso bipolar</a:t>
            </a:r>
            <a:endParaRPr kumimoji="0" lang="es-ES" sz="1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4462948" y="580843"/>
            <a:ext cx="3978700" cy="1409876"/>
            <a:chOff x="4462948" y="580843"/>
            <a:chExt cx="3978700" cy="1409876"/>
          </a:xfrm>
        </p:grpSpPr>
        <p:grpSp>
          <p:nvGrpSpPr>
            <p:cNvPr id="53" name="Group 52"/>
            <p:cNvGrpSpPr/>
            <p:nvPr/>
          </p:nvGrpSpPr>
          <p:grpSpPr>
            <a:xfrm>
              <a:off x="5358547" y="580843"/>
              <a:ext cx="2807643" cy="1409876"/>
              <a:chOff x="5136347" y="612043"/>
              <a:chExt cx="2807643" cy="1409876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5136347" y="612043"/>
                <a:ext cx="2807643" cy="1409876"/>
                <a:chOff x="5536531" y="563038"/>
                <a:chExt cx="2807643" cy="1409876"/>
              </a:xfrm>
            </p:grpSpPr>
            <p:grpSp>
              <p:nvGrpSpPr>
                <p:cNvPr id="45" name="Group 44"/>
                <p:cNvGrpSpPr/>
                <p:nvPr/>
              </p:nvGrpSpPr>
              <p:grpSpPr>
                <a:xfrm>
                  <a:off x="5823085" y="710838"/>
                  <a:ext cx="945842" cy="1098225"/>
                  <a:chOff x="5733248" y="608746"/>
                  <a:chExt cx="945842" cy="1098225"/>
                </a:xfrm>
              </p:grpSpPr>
              <p:pic>
                <p:nvPicPr>
                  <p:cNvPr id="42" name="Picture 41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55352" r="32207" b="77028"/>
                  <a:stretch/>
                </p:blipFill>
                <p:spPr>
                  <a:xfrm>
                    <a:off x="5940181" y="608746"/>
                    <a:ext cx="738909" cy="971806"/>
                  </a:xfrm>
                  <a:prstGeom prst="rect">
                    <a:avLst/>
                  </a:prstGeom>
                </p:spPr>
              </p:pic>
              <p:cxnSp>
                <p:nvCxnSpPr>
                  <p:cNvPr id="23" name="Straight Connector 22"/>
                  <p:cNvCxnSpPr/>
                  <p:nvPr/>
                </p:nvCxnSpPr>
                <p:spPr>
                  <a:xfrm flipH="1">
                    <a:off x="5733248" y="1074003"/>
                    <a:ext cx="530856" cy="4084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4"/>
                  </a:lnRef>
                  <a:fillRef idx="0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/>
                  <p:cNvCxnSpPr/>
                  <p:nvPr/>
                </p:nvCxnSpPr>
                <p:spPr>
                  <a:xfrm flipH="1">
                    <a:off x="6407027" y="1261852"/>
                    <a:ext cx="1" cy="44511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4"/>
                  </a:lnRef>
                  <a:fillRef idx="0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7" name="TextBox 46"/>
                <p:cNvSpPr txBox="1"/>
                <p:nvPr/>
              </p:nvSpPr>
              <p:spPr bwMode="auto">
                <a:xfrm>
                  <a:off x="6928402" y="563038"/>
                  <a:ext cx="1415772" cy="2531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R="0" algn="just" defTabSz="914400" rtl="0" eaLnBrk="0" fontAlgn="base" latinLnBrk="0" hangingPunct="0">
                    <a:lnSpc>
                      <a:spcPct val="110000"/>
                    </a:lnSpc>
                    <a:spcBef>
                      <a:spcPts val="480"/>
                    </a:spcBef>
                    <a:spcAft>
                      <a:spcPct val="0"/>
                    </a:spcAft>
                    <a:buClrTx/>
                    <a:buSzTx/>
                    <a:tabLst/>
                  </a:pPr>
                  <a:r>
                    <a:rPr kumimoji="0" lang="es-E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Calibri" charset="0"/>
                    </a:rPr>
                    <a:t>Motor paso a paso unipolar</a:t>
                  </a:r>
                  <a:endParaRPr kumimoji="0" lang="es-E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charset="0"/>
                    <a:ea typeface="Calibri" charset="0"/>
                    <a:cs typeface="Calibri" charset="0"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 bwMode="auto">
                <a:xfrm>
                  <a:off x="5536531" y="1033166"/>
                  <a:ext cx="461986" cy="3631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R="0" algn="just" defTabSz="914400" rtl="0" eaLnBrk="0" fontAlgn="base" latinLnBrk="0" hangingPunct="0">
                    <a:lnSpc>
                      <a:spcPct val="110000"/>
                    </a:lnSpc>
                    <a:spcBef>
                      <a:spcPts val="480"/>
                    </a:spcBef>
                    <a:spcAft>
                      <a:spcPct val="0"/>
                    </a:spcAft>
                    <a:buClrTx/>
                    <a:buSzTx/>
                    <a:tabLst/>
                  </a:pPr>
                  <a:r>
                    <a:rPr kumimoji="0" lang="es-E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charset="0"/>
                    </a:rPr>
                    <a:t>Vcc</a:t>
                  </a:r>
                  <a:r>
                    <a:rPr lang="es-ES"/>
                    <a:t> </a:t>
                  </a:r>
                  <a:r>
                    <a:t/>
                  </a:r>
                  <a:br/>
                  <a:r>
                    <a:rPr kumimoji="0" lang="es-E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charset="0"/>
                    </a:rPr>
                    <a:t>motor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charset="0"/>
                    <a:ea typeface="Calibri" charset="0"/>
                    <a:cs typeface="Calibri" charset="0"/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 bwMode="auto">
                <a:xfrm>
                  <a:off x="6195849" y="1751891"/>
                  <a:ext cx="611065" cy="2210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R="0" algn="just" defTabSz="914400" rtl="0" eaLnBrk="0" fontAlgn="base" latinLnBrk="0" hangingPunct="0">
                    <a:lnSpc>
                      <a:spcPct val="110000"/>
                    </a:lnSpc>
                    <a:spcBef>
                      <a:spcPts val="480"/>
                    </a:spcBef>
                    <a:spcAft>
                      <a:spcPct val="0"/>
                    </a:spcAft>
                    <a:buClrTx/>
                    <a:buSzTx/>
                    <a:tabLst/>
                  </a:pPr>
                  <a:r>
                    <a:rPr kumimoji="0" lang="es-E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charset="0"/>
                    </a:rPr>
                    <a:t>Vcc motor</a:t>
                  </a:r>
                  <a:endParaRPr kumimoji="0" lang="es-E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charset="0"/>
                    <a:ea typeface="Calibri" charset="0"/>
                    <a:cs typeface="Calibri" charset="0"/>
                  </a:endParaRPr>
                </a:p>
              </p:txBody>
            </p:sp>
          </p:grpSp>
          <p:sp>
            <p:nvSpPr>
              <p:cNvPr id="52" name="Rectangle 51"/>
              <p:cNvSpPr/>
              <p:nvPr/>
            </p:nvSpPr>
            <p:spPr>
              <a:xfrm>
                <a:off x="5206475" y="632968"/>
                <a:ext cx="1343475" cy="1368026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cxnSp>
          <p:nvCxnSpPr>
            <p:cNvPr id="55" name="Straight Arrow Connector 54"/>
            <p:cNvCxnSpPr/>
            <p:nvPr/>
          </p:nvCxnSpPr>
          <p:spPr>
            <a:xfrm>
              <a:off x="4462948" y="1074136"/>
              <a:ext cx="854608" cy="1186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 bwMode="auto">
            <a:xfrm>
              <a:off x="6474961" y="759489"/>
              <a:ext cx="1966687" cy="1023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269875" marR="0" indent="-269875" algn="just" defTabSz="914400" rtl="0" eaLnBrk="0" fontAlgn="base" latinLnBrk="0" hangingPunct="0">
                <a:lnSpc>
                  <a:spcPct val="110000"/>
                </a:lnSpc>
                <a:spcBef>
                  <a:spcPts val="48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r>
                <a:rPr lang="es-ES" sz="900" kern="0" dirty="0">
                  <a:latin typeface="Calibri" charset="0"/>
                </a:rPr>
                <a:t>Exactamente el mismo circuito</a:t>
              </a:r>
              <a:r>
                <a:rPr kumimoji="0" lang="es-ES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charset="0"/>
                </a:rPr>
                <a:t>, los cables comunies están conectados al suministro eléctrico de</a:t>
              </a:r>
              <a:r>
                <a:rPr kumimoji="0" lang="es-ES" sz="900" b="0" i="0" u="none" strike="noStrike" kern="0" cap="none" spc="0" normalizeH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charset="0"/>
                </a:rPr>
                <a:t> voltajes del motor. </a:t>
              </a:r>
            </a:p>
            <a:p>
              <a:pPr marR="0" algn="just" defTabSz="914400" rtl="0" eaLnBrk="0" fontAlgn="base" latinLnBrk="0" hangingPunct="0">
                <a:lnSpc>
                  <a:spcPct val="110000"/>
                </a:lnSpc>
                <a:spcBef>
                  <a:spcPts val="48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44" name="Ομάδα 43"/>
          <p:cNvGrpSpPr/>
          <p:nvPr/>
        </p:nvGrpSpPr>
        <p:grpSpPr>
          <a:xfrm>
            <a:off x="6004623" y="2201680"/>
            <a:ext cx="2697494" cy="1996468"/>
            <a:chOff x="6004623" y="2201680"/>
            <a:chExt cx="2697494" cy="1996468"/>
          </a:xfrm>
        </p:grpSpPr>
        <p:grpSp>
          <p:nvGrpSpPr>
            <p:cNvPr id="12" name="Group 11"/>
            <p:cNvGrpSpPr/>
            <p:nvPr/>
          </p:nvGrpSpPr>
          <p:grpSpPr>
            <a:xfrm>
              <a:off x="6004623" y="2201680"/>
              <a:ext cx="2697494" cy="1996468"/>
              <a:chOff x="3648483" y="1125521"/>
              <a:chExt cx="4767841" cy="2809267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48483" y="1125521"/>
                <a:ext cx="4767841" cy="2809267"/>
              </a:xfrm>
              <a:prstGeom prst="rect">
                <a:avLst/>
              </a:prstGeom>
            </p:spPr>
          </p:pic>
          <p:sp>
            <p:nvSpPr>
              <p:cNvPr id="6" name="Right Arrow 5"/>
              <p:cNvSpPr/>
              <p:nvPr/>
            </p:nvSpPr>
            <p:spPr>
              <a:xfrm>
                <a:off x="4419711" y="1992715"/>
                <a:ext cx="1126317" cy="328136"/>
              </a:xfrm>
              <a:prstGeom prst="rightArrow">
                <a:avLst/>
              </a:prstGeom>
              <a:gradFill flip="none" rotWithShape="1">
                <a:gsLst>
                  <a:gs pos="0">
                    <a:schemeClr val="accent1">
                      <a:shade val="51000"/>
                      <a:satMod val="130000"/>
                      <a:alpha val="33000"/>
                    </a:schemeClr>
                  </a:gs>
                  <a:gs pos="80000">
                    <a:schemeClr val="accent1">
                      <a:shade val="93000"/>
                      <a:satMod val="130000"/>
                      <a:alpha val="33000"/>
                    </a:schemeClr>
                  </a:gs>
                  <a:gs pos="100000">
                    <a:schemeClr val="accent1">
                      <a:shade val="94000"/>
                      <a:satMod val="135000"/>
                      <a:alpha val="33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 b="1" kern="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/>
                <a:r>
                  <a:rPr lang="es-ES" sz="1200" b="1" kern="0" dirty="0">
                    <a:solidFill>
                      <a:srgbClr val="FF0000"/>
                    </a:solidFill>
                    <a:latin typeface="Calibri" charset="0"/>
                  </a:rPr>
                  <a:t>1 ή 0</a:t>
                </a:r>
                <a:endParaRPr lang="es-ES" sz="1200" b="1" kern="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/>
                <a:endParaRPr lang="es-ES" sz="1600" b="1" kern="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7" name="Right Arrow 6"/>
              <p:cNvSpPr/>
              <p:nvPr/>
            </p:nvSpPr>
            <p:spPr>
              <a:xfrm>
                <a:off x="4456666" y="3248399"/>
                <a:ext cx="1126317" cy="328136"/>
              </a:xfrm>
              <a:prstGeom prst="rightArrow">
                <a:avLst/>
              </a:prstGeom>
              <a:gradFill flip="none" rotWithShape="1">
                <a:gsLst>
                  <a:gs pos="0">
                    <a:schemeClr val="accent1">
                      <a:shade val="51000"/>
                      <a:satMod val="130000"/>
                      <a:alpha val="33000"/>
                    </a:schemeClr>
                  </a:gs>
                  <a:gs pos="80000">
                    <a:schemeClr val="accent1">
                      <a:shade val="93000"/>
                      <a:satMod val="130000"/>
                      <a:alpha val="33000"/>
                    </a:schemeClr>
                  </a:gs>
                  <a:gs pos="100000">
                    <a:schemeClr val="accent1">
                      <a:shade val="94000"/>
                      <a:satMod val="135000"/>
                      <a:alpha val="33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 b="1" kern="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/>
                <a:r>
                  <a:rPr lang="es-ES" sz="1200" b="1" kern="0" dirty="0">
                    <a:solidFill>
                      <a:srgbClr val="FF0000"/>
                    </a:solidFill>
                    <a:latin typeface="Calibri" charset="0"/>
                  </a:rPr>
                  <a:t>1 ή 0</a:t>
                </a:r>
                <a:endParaRPr lang="es-ES" sz="1200" b="1" kern="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/>
                <a:endParaRPr lang="es-ES" sz="1600" b="1" kern="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4960444" y="1683279"/>
                <a:ext cx="629716" cy="367369"/>
              </a:xfrm>
              <a:prstGeom prst="ellipse">
                <a:avLst/>
              </a:prstGeom>
              <a:solidFill>
                <a:srgbClr val="FFFF00">
                  <a:alpha val="36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668656" y="2276113"/>
                <a:ext cx="262381" cy="251911"/>
              </a:xfrm>
              <a:prstGeom prst="rect">
                <a:avLst/>
              </a:prstGeom>
              <a:solidFill>
                <a:srgbClr val="FF0000">
                  <a:alpha val="39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684621" y="3067471"/>
                <a:ext cx="262381" cy="251911"/>
              </a:xfrm>
              <a:prstGeom prst="rect">
                <a:avLst/>
              </a:prstGeom>
              <a:solidFill>
                <a:srgbClr val="FF0000">
                  <a:alpha val="39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700142" y="2580506"/>
                <a:ext cx="766153" cy="482827"/>
              </a:xfrm>
              <a:prstGeom prst="rect">
                <a:avLst/>
              </a:prstGeom>
              <a:solidFill>
                <a:schemeClr val="tx1">
                  <a:alpha val="3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000" dirty="0">
                    <a:latin typeface="Calibri" charset="0"/>
                  </a:rPr>
                  <a:t>GND</a:t>
                </a:r>
                <a:endParaRPr lang="es-ES" sz="10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60" name="Right Arrow 6"/>
              <p:cNvSpPr/>
              <p:nvPr/>
            </p:nvSpPr>
            <p:spPr>
              <a:xfrm>
                <a:off x="3718750" y="3518602"/>
                <a:ext cx="1864233" cy="328136"/>
              </a:xfrm>
              <a:prstGeom prst="rightArrow">
                <a:avLst/>
              </a:prstGeom>
              <a:gradFill flip="none" rotWithShape="1">
                <a:gsLst>
                  <a:gs pos="0">
                    <a:schemeClr val="accent1">
                      <a:shade val="51000"/>
                      <a:satMod val="130000"/>
                      <a:alpha val="33000"/>
                    </a:schemeClr>
                  </a:gs>
                  <a:gs pos="80000">
                    <a:schemeClr val="accent1">
                      <a:shade val="93000"/>
                      <a:satMod val="130000"/>
                      <a:alpha val="33000"/>
                    </a:schemeClr>
                  </a:gs>
                  <a:gs pos="100000">
                    <a:schemeClr val="accent1">
                      <a:shade val="94000"/>
                      <a:satMod val="135000"/>
                      <a:alpha val="33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050" b="1" kern="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/>
                <a:r>
                  <a:rPr lang="es-ES" sz="900" b="1" kern="0" dirty="0">
                    <a:solidFill>
                      <a:srgbClr val="FF0000"/>
                    </a:solidFill>
                    <a:latin typeface="Calibri" charset="0"/>
                  </a:rPr>
                  <a:t>Vcc motor</a:t>
                </a:r>
                <a:endParaRPr lang="es-ES" sz="900" b="1" kern="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algn="ctr"/>
                <a:endParaRPr lang="es-ES" sz="1050" b="1" kern="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sp>
          <p:nvSpPr>
            <p:cNvPr id="30" name="Αριστερό βέλος 29"/>
            <p:cNvSpPr/>
            <p:nvPr/>
          </p:nvSpPr>
          <p:spPr>
            <a:xfrm>
              <a:off x="7748339" y="2664808"/>
              <a:ext cx="841489" cy="241696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33000"/>
                  </a:schemeClr>
                </a:gs>
                <a:gs pos="80000">
                  <a:schemeClr val="accent1">
                    <a:shade val="93000"/>
                    <a:satMod val="130000"/>
                    <a:alpha val="33000"/>
                  </a:schemeClr>
                </a:gs>
                <a:gs pos="100000">
                  <a:schemeClr val="accent1">
                    <a:shade val="94000"/>
                    <a:satMod val="135000"/>
                    <a:alpha val="33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050" b="1" kern="0" dirty="0">
                  <a:solidFill>
                    <a:srgbClr val="FF0000"/>
                  </a:solidFill>
                  <a:latin typeface="Calibri" charset="0"/>
                </a:rPr>
                <a:t>5 voltios</a:t>
              </a:r>
              <a:endParaRPr lang="es-ES" sz="1050" b="1" kern="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51" name="TextBox 50"/>
          <p:cNvSpPr txBox="1"/>
          <p:nvPr/>
        </p:nvSpPr>
        <p:spPr bwMode="auto">
          <a:xfrm>
            <a:off x="5018659" y="4623605"/>
            <a:ext cx="1499045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</a:rPr>
              <a:t>Vcc motor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1" name="TextBox 70"/>
          <p:cNvSpPr txBox="1"/>
          <p:nvPr/>
        </p:nvSpPr>
        <p:spPr bwMode="auto">
          <a:xfrm>
            <a:off x="1345" y="509228"/>
            <a:ext cx="3757831" cy="3174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Control de </a:t>
            </a:r>
            <a:r>
              <a:rPr lang="es-ES" sz="1400" kern="0" dirty="0">
                <a:latin typeface="Calibri" charset="0"/>
              </a:rPr>
              <a:t>4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 cables de</a:t>
            </a:r>
            <a:r>
              <a:rPr kumimoji="0" lang="es-ES" sz="14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 un motor paso a paso</a:t>
            </a: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2" name="TextBox 71"/>
          <p:cNvSpPr txBox="1"/>
          <p:nvPr/>
        </p:nvSpPr>
        <p:spPr bwMode="auto">
          <a:xfrm>
            <a:off x="1281785" y="4303182"/>
            <a:ext cx="822832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charset="0"/>
              </a:rPr>
              <a:t>GND</a:t>
            </a:r>
            <a:endParaRPr kumimoji="0" lang="es-E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3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004" y="4828714"/>
            <a:ext cx="1658141" cy="1046983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 bwMode="auto">
          <a:xfrm>
            <a:off x="4801456" y="5875697"/>
            <a:ext cx="2854452" cy="8309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600" dirty="0">
                <a:latin typeface="Calibri" charset="0"/>
              </a:rPr>
              <a:t>Un motor paso a paso apaga el potenciométro de entrada analógica A0.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919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1800" i="1" u="sng" dirty="0">
                <a:latin typeface="Calibri" charset="0"/>
              </a:rPr>
              <a:t>Ejemplo 4:</a:t>
            </a:r>
            <a:r>
              <a:rPr lang="es-ES"/>
              <a:t> </a:t>
            </a:r>
            <a:r>
              <a:rPr lang="es-ES" sz="1800" dirty="0">
                <a:latin typeface="Calibri" charset="0"/>
              </a:rPr>
              <a:t>Después de apagar el potenciometro (motor de paso unipolar/bipolar)</a:t>
            </a:r>
            <a:endParaRPr lang="es-ES" sz="18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889" y="690034"/>
            <a:ext cx="1634066" cy="1031782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3" y="1205925"/>
            <a:ext cx="7144791" cy="47032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 bwMode="auto">
          <a:xfrm>
            <a:off x="258083" y="698999"/>
            <a:ext cx="6413935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 Un motor paso a paso apaga el potenciometro en un pin analógico</a:t>
            </a:r>
            <a:r>
              <a:rPr kumimoji="0" lang="es-ES" sz="1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 A0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1620453" y="2001612"/>
            <a:ext cx="5843754" cy="363176"/>
          </a:xfrm>
          <a:prstGeom prst="rect">
            <a:avLst/>
          </a:prstGeom>
          <a:solidFill>
            <a:schemeClr val="accent1">
              <a:lumMod val="60000"/>
              <a:lumOff val="40000"/>
              <a:alpha val="36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                                          Control de cuatro cables de</a:t>
            </a:r>
            <a:r>
              <a:rPr kumimoji="0" lang="es-ES" sz="1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un motor paso a paso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043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</a:endParaRPr>
          </a:p>
        </p:txBody>
      </p:sp>
      <p:pic>
        <p:nvPicPr>
          <p:cNvPr id="33" name="Εικόνα 3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6" y="2150204"/>
            <a:ext cx="4904496" cy="44978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1600" i="1" u="sng" dirty="0"/>
              <a:t>Ejemplo 5:</a:t>
            </a:r>
            <a:r>
              <a:rPr lang="es-ES" dirty="0"/>
              <a:t>  </a:t>
            </a:r>
            <a:r>
              <a:rPr lang="es-ES" sz="1200" b="1" dirty="0"/>
              <a:t>Controlador de motor paso a paso bipolar/unipolar</a:t>
            </a:r>
            <a:r>
              <a:rPr lang="es-ES" sz="1800" dirty="0"/>
              <a:t> </a:t>
            </a:r>
            <a:r>
              <a:rPr lang="es-ES" sz="1200" b="1" dirty="0"/>
              <a:t>con la placa del motor (control de dos cables)</a:t>
            </a:r>
            <a:r>
              <a:rPr lang="es-ES" sz="1800" dirty="0"/>
              <a:t> </a:t>
            </a:r>
            <a:endParaRPr lang="es-E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32046" y="2394771"/>
            <a:ext cx="3531552" cy="27625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-2744" r="34951" b="21876"/>
          <a:stretch/>
        </p:blipFill>
        <p:spPr>
          <a:xfrm>
            <a:off x="65496" y="489771"/>
            <a:ext cx="4401209" cy="8668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r="39636" b="26311"/>
          <a:stretch/>
        </p:blipFill>
        <p:spPr>
          <a:xfrm>
            <a:off x="245166" y="1337164"/>
            <a:ext cx="4028134" cy="7957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256867" y="1159934"/>
            <a:ext cx="448733" cy="1439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Elbow Connector 14"/>
          <p:cNvCxnSpPr>
            <a:stCxn id="8" idx="1"/>
          </p:cNvCxnSpPr>
          <p:nvPr/>
        </p:nvCxnSpPr>
        <p:spPr>
          <a:xfrm rot="10800000" flipH="1" flipV="1">
            <a:off x="6256867" y="1231900"/>
            <a:ext cx="279400" cy="800099"/>
          </a:xfrm>
          <a:prstGeom prst="bentConnector4">
            <a:avLst>
              <a:gd name="adj1" fmla="val -36363"/>
              <a:gd name="adj2" fmla="val 5449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/>
          <p:nvPr/>
        </p:nvCxnSpPr>
        <p:spPr>
          <a:xfrm>
            <a:off x="6705600" y="1231901"/>
            <a:ext cx="101600" cy="825499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7035802" y="1159936"/>
            <a:ext cx="448733" cy="1439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Elbow Connector 43"/>
          <p:cNvCxnSpPr>
            <a:stCxn id="42" idx="1"/>
          </p:cNvCxnSpPr>
          <p:nvPr/>
        </p:nvCxnSpPr>
        <p:spPr>
          <a:xfrm rot="10800000" flipV="1">
            <a:off x="7001936" y="1231903"/>
            <a:ext cx="33867" cy="833966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>
            <a:stCxn id="42" idx="3"/>
          </p:cNvCxnSpPr>
          <p:nvPr/>
        </p:nvCxnSpPr>
        <p:spPr>
          <a:xfrm flipH="1">
            <a:off x="7230533" y="1231903"/>
            <a:ext cx="254002" cy="817032"/>
          </a:xfrm>
          <a:prstGeom prst="bentConnector4">
            <a:avLst>
              <a:gd name="adj1" fmla="val -89999"/>
              <a:gd name="adj2" fmla="val 5440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 bwMode="auto">
          <a:xfrm>
            <a:off x="16577" y="-689113"/>
            <a:ext cx="457176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4844" y="3651052"/>
            <a:ext cx="1634066" cy="103178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 bwMode="auto">
          <a:xfrm>
            <a:off x="5660231" y="5765554"/>
            <a:ext cx="3140603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es-ES" sz="1600" kern="0" dirty="0">
                <a:latin typeface="Calibri" charset="0"/>
              </a:rPr>
              <a:t>El pin analógico se cambia a A2 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6192262" y="849096"/>
            <a:ext cx="688009" cy="25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s-ES" sz="1000" kern="0" dirty="0">
                <a:solidFill>
                  <a:srgbClr val="FF0000"/>
                </a:solidFill>
                <a:latin typeface="+mn-lt"/>
              </a:rPr>
              <a:t>Canal A</a:t>
            </a:r>
            <a:endParaRPr kumimoji="0" lang="es-ES" sz="1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6910553" y="876883"/>
            <a:ext cx="699230" cy="25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s-ES" sz="1000" kern="0" dirty="0">
                <a:solidFill>
                  <a:srgbClr val="FF0000"/>
                </a:solidFill>
                <a:latin typeface="+mn-lt"/>
              </a:rPr>
              <a:t>Canal B</a:t>
            </a:r>
            <a:endParaRPr kumimoji="0" lang="es-ES" sz="1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4769358" y="539795"/>
            <a:ext cx="3254417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Bobinas paso a paso bipolares/unipolares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9" name="Γωνιώδης σύνδεση 18"/>
          <p:cNvCxnSpPr>
            <a:stCxn id="14" idx="3"/>
          </p:cNvCxnSpPr>
          <p:nvPr/>
        </p:nvCxnSpPr>
        <p:spPr>
          <a:xfrm>
            <a:off x="5318910" y="4166943"/>
            <a:ext cx="815672" cy="717573"/>
          </a:xfrm>
          <a:prstGeom prst="bentConnector3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 bwMode="auto">
          <a:xfrm>
            <a:off x="1850148" y="2467351"/>
            <a:ext cx="3076364" cy="29546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Control de dos cables de</a:t>
            </a:r>
            <a:r>
              <a:rPr kumimoji="0" lang="es-ES" sz="1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un motor paso a paso</a:t>
            </a: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 bwMode="auto">
          <a:xfrm>
            <a:off x="1639757" y="2827699"/>
            <a:ext cx="3072509" cy="63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Un motor paso a paso apaga el </a:t>
            </a:r>
            <a:r>
              <a:rPr kumimoji="0" lang="es-E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potenciometro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844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Στρογγυλεμένο ορθογώνιο 7"/>
          <p:cNvSpPr/>
          <p:nvPr/>
        </p:nvSpPr>
        <p:spPr>
          <a:xfrm>
            <a:off x="347920" y="2094289"/>
            <a:ext cx="8434573" cy="407259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Στρογγυλεμένο ορθογώνιο 6"/>
          <p:cNvSpPr/>
          <p:nvPr/>
        </p:nvSpPr>
        <p:spPr>
          <a:xfrm>
            <a:off x="347920" y="595423"/>
            <a:ext cx="8335926" cy="13609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dirty="0">
                <a:latin typeface="Calibri" charset="0"/>
              </a:rPr>
              <a:t>Dar las ideas básicas y ejemplos simples para controlar motores de corriente continua (DC) y motores paso a paso</a:t>
            </a:r>
            <a:r>
              <a:rPr lang="es-ES" sz="1800" dirty="0"/>
              <a:t> </a:t>
            </a:r>
            <a:r>
              <a:rPr lang="es-ES" sz="1800" dirty="0">
                <a:latin typeface="Calibri" charset="0"/>
              </a:rPr>
              <a:t>con Arduino</a:t>
            </a:r>
            <a:endParaRPr lang="es-ES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Calibri" charset="0"/>
              </a:rPr>
              <a:t>Objetivo y programa de la unidad 10</a:t>
            </a:r>
            <a:endParaRPr lang="es-E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450406" y="2546357"/>
            <a:ext cx="8229600" cy="3588955"/>
          </a:xfrm>
        </p:spPr>
        <p:txBody>
          <a:bodyPr/>
          <a:lstStyle/>
          <a:p>
            <a:pPr algn="just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s-ES" sz="1800" dirty="0">
                <a:latin typeface="Calibri" charset="0"/>
              </a:rPr>
              <a:t>Explicar lo que es un </a:t>
            </a:r>
            <a:r>
              <a:rPr lang="es-ES" sz="1800" b="1" dirty="0">
                <a:latin typeface="Calibri" charset="0"/>
              </a:rPr>
              <a:t>actuador</a:t>
            </a:r>
            <a:r>
              <a:rPr lang="es-ES" sz="1800" dirty="0">
                <a:latin typeface="Calibri" charset="0"/>
              </a:rPr>
              <a:t> y especialmente un motor eléctrico</a:t>
            </a:r>
          </a:p>
          <a:p>
            <a:pPr algn="just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s-ES" sz="1800" dirty="0">
                <a:latin typeface="Calibri" charset="0"/>
              </a:rPr>
              <a:t>Presentar qué </a:t>
            </a:r>
            <a:r>
              <a:rPr lang="es-ES" sz="1800" b="1" dirty="0">
                <a:latin typeface="Calibri" charset="0"/>
              </a:rPr>
              <a:t>tipo de motores </a:t>
            </a:r>
            <a:r>
              <a:rPr lang="es-ES" sz="1800" dirty="0">
                <a:latin typeface="Calibri" charset="0"/>
              </a:rPr>
              <a:t> usamos en esta unidad </a:t>
            </a:r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Calibri" charset="0"/>
              </a:rPr>
              <a:t>(principio básico)</a:t>
            </a:r>
          </a:p>
          <a:p>
            <a:pPr algn="just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s-ES" sz="1800" dirty="0">
                <a:latin typeface="Calibri" charset="0"/>
              </a:rPr>
              <a:t>Dar el </a:t>
            </a:r>
            <a:r>
              <a:rPr lang="es-ES" sz="1800" b="1" dirty="0">
                <a:latin typeface="Calibri" charset="0"/>
              </a:rPr>
              <a:t>esquema de conducción</a:t>
            </a:r>
            <a:r>
              <a:rPr lang="es-ES" sz="1800" dirty="0">
                <a:latin typeface="Calibri" charset="0"/>
              </a:rPr>
              <a:t> básico de un motor eléctrico. </a:t>
            </a:r>
          </a:p>
          <a:p>
            <a:pPr algn="just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s-ES" sz="1800" b="1" dirty="0">
                <a:latin typeface="Calibri" charset="0"/>
              </a:rPr>
              <a:t>Primero</a:t>
            </a:r>
            <a:r>
              <a:rPr lang="es-ES" sz="1800" dirty="0">
                <a:latin typeface="Calibri" charset="0"/>
              </a:rPr>
              <a:t> presentar</a:t>
            </a:r>
            <a:r>
              <a:rPr lang="es-ES" dirty="0"/>
              <a:t> </a:t>
            </a:r>
            <a:r>
              <a:rPr lang="es-ES" sz="1800" dirty="0">
                <a:latin typeface="Calibri" charset="0"/>
              </a:rPr>
              <a:t>los conocimientos básicos (TR, PWM)</a:t>
            </a:r>
            <a:r>
              <a:rPr lang="es-ES" dirty="0"/>
              <a:t> </a:t>
            </a:r>
          </a:p>
          <a:p>
            <a:pPr algn="just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s-ES" sz="1800" dirty="0">
                <a:latin typeface="Calibri" charset="0"/>
              </a:rPr>
              <a:t>Controlar un motor DC con un TR</a:t>
            </a:r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Calibri" charset="0"/>
              </a:rPr>
              <a:t>, {controlar la velocidad del motor} </a:t>
            </a:r>
            <a:r>
              <a:rPr lang="es-ES" sz="1200" dirty="0">
                <a:solidFill>
                  <a:srgbClr val="FF0000"/>
                </a:solidFill>
                <a:latin typeface="Calibri" charset="0"/>
              </a:rPr>
              <a:t>(1 Ejemplo)</a:t>
            </a:r>
            <a:endParaRPr lang="es-ES" sz="18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s-ES" sz="1800" dirty="0">
                <a:latin typeface="Calibri" charset="0"/>
              </a:rPr>
              <a:t>Controlar un motor DC , </a:t>
            </a:r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Calibri" charset="0"/>
              </a:rPr>
              <a:t>{controlar la dirección y la velocidad} </a:t>
            </a:r>
            <a:r>
              <a:rPr lang="es-ES" sz="1200" dirty="0">
                <a:solidFill>
                  <a:srgbClr val="FF0000"/>
                </a:solidFill>
                <a:latin typeface="Calibri" charset="0"/>
              </a:rPr>
              <a:t>(2 Ejemplos)</a:t>
            </a:r>
            <a:endParaRPr lang="es-ES" sz="18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s-ES" sz="1800" dirty="0">
                <a:latin typeface="Calibri" charset="0"/>
              </a:rPr>
              <a:t> Controlar un motor paso a paso con dos Puentes H </a:t>
            </a:r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Calibri" charset="0"/>
              </a:rPr>
              <a:t>{controlar la dirección y la velocidad} </a:t>
            </a:r>
            <a:r>
              <a:rPr lang="es-ES" sz="1400" dirty="0">
                <a:solidFill>
                  <a:srgbClr val="FF0000"/>
                </a:solidFill>
                <a:latin typeface="Calibri" charset="0"/>
              </a:rPr>
              <a:t>(2 Ejemplos)</a:t>
            </a:r>
            <a:r>
              <a:rPr lang="es-ES" dirty="0"/>
              <a:t> </a:t>
            </a:r>
            <a:endParaRPr lang="es-ES" sz="1400" dirty="0">
              <a:solidFill>
                <a:schemeClr val="accent5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endParaRPr lang="es-ES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2944884" y="596595"/>
            <a:ext cx="2776722" cy="381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18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El objetivo de </a:t>
            </a:r>
            <a:r>
              <a:rPr kumimoji="0" lang="es-ES" sz="1800" b="0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 la presentación</a:t>
            </a:r>
            <a:endParaRPr kumimoji="0" lang="es-ES" sz="18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2770155" y="2154075"/>
            <a:ext cx="3126177" cy="381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18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El programa de </a:t>
            </a:r>
            <a:r>
              <a:rPr kumimoji="0" lang="es-ES" sz="1800" b="0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 la presentación</a:t>
            </a:r>
            <a:endParaRPr kumimoji="0" lang="es-ES" sz="18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005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</a:endParaRPr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TextBox 4"/>
          <p:cNvSpPr txBox="1"/>
          <p:nvPr/>
        </p:nvSpPr>
        <p:spPr bwMode="auto">
          <a:xfrm>
            <a:off x="3230189" y="2696900"/>
            <a:ext cx="2949846" cy="80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4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Gracias</a:t>
            </a:r>
            <a:endParaRPr kumimoji="0" lang="es-ES" sz="4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0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i="1" dirty="0">
                <a:latin typeface="Calibri" charset="0"/>
              </a:rPr>
              <a:t>Preámbulos:</a:t>
            </a:r>
            <a:r>
              <a:rPr lang="es-ES" dirty="0">
                <a:latin typeface="Calibri" charset="0"/>
              </a:rPr>
              <a:t> Principios básicos </a:t>
            </a:r>
            <a:endParaRPr lang="es-E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240700" y="4239444"/>
            <a:ext cx="8454134" cy="2153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s-ES" sz="1600" dirty="0">
                <a:latin typeface="Calibri" charset="0"/>
              </a:rPr>
              <a:t>Un </a:t>
            </a:r>
            <a:r>
              <a:rPr lang="es-ES" sz="1600" b="1" dirty="0">
                <a:latin typeface="Calibri" charset="0"/>
              </a:rPr>
              <a:t>actuador</a:t>
            </a:r>
            <a:r>
              <a:rPr lang="es-ES" sz="1600" dirty="0">
                <a:latin typeface="Calibri" charset="0"/>
              </a:rPr>
              <a:t> es el componente responsable de </a:t>
            </a:r>
            <a:r>
              <a:rPr lang="es-ES" sz="1600" b="1" dirty="0">
                <a:latin typeface="Calibri" charset="0"/>
              </a:rPr>
              <a:t>mover</a:t>
            </a:r>
            <a:r>
              <a:rPr lang="es-ES" dirty="0"/>
              <a:t> </a:t>
            </a:r>
            <a:r>
              <a:rPr lang="es-ES" sz="1600" dirty="0">
                <a:latin typeface="Calibri" charset="0"/>
              </a:rPr>
              <a:t>el mecanismo de una máquina. En otras palabras, es el mecanismo por el que un sistema de control actúa en un ambiente.</a:t>
            </a:r>
          </a:p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s-ES" sz="1600" dirty="0">
                <a:latin typeface="Calibri" charset="0"/>
              </a:rPr>
              <a:t>Un </a:t>
            </a:r>
            <a:r>
              <a:rPr lang="es-ES" sz="1600" b="1" dirty="0">
                <a:latin typeface="Calibri" charset="0"/>
              </a:rPr>
              <a:t>motor eléctrico</a:t>
            </a:r>
            <a:r>
              <a:rPr lang="es-ES" sz="1600" dirty="0">
                <a:latin typeface="Calibri" charset="0"/>
              </a:rPr>
              <a:t> es un actuador, que especialmente </a:t>
            </a:r>
            <a:r>
              <a:rPr lang="es-ES" sz="1600" b="1" dirty="0">
                <a:latin typeface="Calibri" charset="0"/>
              </a:rPr>
              <a:t>convierte</a:t>
            </a:r>
            <a:r>
              <a:rPr lang="es-ES" sz="1600" dirty="0">
                <a:latin typeface="Calibri" charset="0"/>
              </a:rPr>
              <a:t> la </a:t>
            </a:r>
            <a:r>
              <a:rPr lang="es-ES" sz="1600" b="1" dirty="0">
                <a:latin typeface="Calibri" charset="0"/>
              </a:rPr>
              <a:t>energía</a:t>
            </a:r>
            <a:r>
              <a:rPr lang="es-ES" sz="1600" dirty="0">
                <a:latin typeface="Calibri" charset="0"/>
              </a:rPr>
              <a:t> eléctrica en energía mecánica. La mayoría de motores eléctricos operan a través de la interacción entre el campo magnético del motor eléctrico y corriente de devanados para generar fuerza y finalmente hacer rotar el eje del motor.</a:t>
            </a:r>
          </a:p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endParaRPr lang="es-E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340732" y="7346584"/>
            <a:ext cx="5918608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Explicar</a:t>
            </a:r>
            <a:r>
              <a:rPr kumimoji="0" lang="es-ES" sz="1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lo que es un actuador y especialmente un motor eléctrico 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1934187" y="3264037"/>
            <a:ext cx="1000595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Motor DC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5650912" y="3199253"/>
            <a:ext cx="1744388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s-ES" sz="1600" kern="0" dirty="0">
                <a:latin typeface="Calibri" charset="0"/>
              </a:rPr>
              <a:t>Motor 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paso a paso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Στρογγυλεμένο ορθογώνιο 11"/>
          <p:cNvSpPr/>
          <p:nvPr/>
        </p:nvSpPr>
        <p:spPr>
          <a:xfrm>
            <a:off x="4694025" y="591562"/>
            <a:ext cx="4307453" cy="328027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1476455" y="3508155"/>
            <a:ext cx="1869423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(Solo dos terminales)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5280617" y="3494248"/>
            <a:ext cx="2484976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lnSpc>
                <a:spcPct val="110000"/>
              </a:lnSpc>
              <a:spcBef>
                <a:spcPts val="480"/>
              </a:spcBef>
            </a:pPr>
            <a:r>
              <a:rPr lang="es-ES" sz="1600" kern="0" noProof="0" dirty="0">
                <a:latin typeface="Calibri" charset="0"/>
              </a:rPr>
              <a:t>(cuatro, seis u ocho terminales</a:t>
            </a:r>
            <a:r>
              <a:rPr kumimoji="0" lang="es-E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)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5" name="Εικόνα 14"/>
          <p:cNvPicPr>
            <a:picLocks noChangeAspect="1"/>
          </p:cNvPicPr>
          <p:nvPr/>
        </p:nvPicPr>
        <p:blipFill rotWithShape="1">
          <a:blip r:embed="rId3"/>
          <a:srcRect l="50500"/>
          <a:stretch/>
        </p:blipFill>
        <p:spPr>
          <a:xfrm>
            <a:off x="7570769" y="752208"/>
            <a:ext cx="1124065" cy="1055937"/>
          </a:xfrm>
          <a:prstGeom prst="rect">
            <a:avLst/>
          </a:prstGeom>
        </p:spPr>
      </p:pic>
      <p:pic>
        <p:nvPicPr>
          <p:cNvPr id="16" name="Εικόνα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5803" y="1966319"/>
            <a:ext cx="1154777" cy="1223266"/>
          </a:xfrm>
          <a:prstGeom prst="rect">
            <a:avLst/>
          </a:prstGeom>
        </p:spPr>
      </p:pic>
      <p:pic>
        <p:nvPicPr>
          <p:cNvPr id="17" name="Εικόνα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7788" y="555317"/>
            <a:ext cx="1079918" cy="1079918"/>
          </a:xfrm>
          <a:prstGeom prst="rect">
            <a:avLst/>
          </a:prstGeom>
        </p:spPr>
      </p:pic>
      <p:pic>
        <p:nvPicPr>
          <p:cNvPr id="7" name="Picture 2" descr="Ejs_Open_Source_Direct_Current_Electrical_Motor_Model_Java_Applet_(_DC_Motor_)_80_degree_split_ring.gi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77" y="1482237"/>
            <a:ext cx="1636170" cy="1610095"/>
          </a:xfrm>
          <a:prstGeom prst="rect">
            <a:avLst/>
          </a:prstGeom>
        </p:spPr>
      </p:pic>
      <p:sp>
        <p:nvSpPr>
          <p:cNvPr id="11" name="Στρογγυλεμένο ορθογώνιο 10"/>
          <p:cNvSpPr/>
          <p:nvPr/>
        </p:nvSpPr>
        <p:spPr>
          <a:xfrm>
            <a:off x="159327" y="605092"/>
            <a:ext cx="4188815" cy="32669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8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8402" y="654752"/>
            <a:ext cx="1235782" cy="77936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 bwMode="auto">
          <a:xfrm>
            <a:off x="5970380" y="3929877"/>
            <a:ext cx="1816523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s-E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Moverse en</a:t>
            </a:r>
            <a:r>
              <a:rPr kumimoji="0" lang="es-ES" sz="1600" b="0" i="0" u="none" strike="noStrike" kern="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 pasos 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0" name="Εικόνα 1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407" y="1548752"/>
            <a:ext cx="1463860" cy="146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0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i="1" dirty="0">
                <a:latin typeface="Calibri" charset="0"/>
              </a:rPr>
              <a:t>Preámbulos: </a:t>
            </a:r>
            <a:r>
              <a:rPr lang="es-ES" dirty="0">
                <a:latin typeface="Calibri" charset="0"/>
              </a:rPr>
              <a:t>el esquema básico para manejar y controlar un motor</a:t>
            </a:r>
            <a:endParaRPr lang="es-E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Στρογγυλεμένο ορθογώνιο 3"/>
          <p:cNvSpPr/>
          <p:nvPr/>
        </p:nvSpPr>
        <p:spPr>
          <a:xfrm>
            <a:off x="1549048" y="2887083"/>
            <a:ext cx="1442055" cy="1164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latin typeface="Calibri" charset="0"/>
              </a:rPr>
              <a:t> controlador μ</a:t>
            </a:r>
            <a:endParaRPr lang="es-E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Στρογγυλεμένο ορθογώνιο 5"/>
          <p:cNvSpPr/>
          <p:nvPr/>
        </p:nvSpPr>
        <p:spPr>
          <a:xfrm>
            <a:off x="6715789" y="2885418"/>
            <a:ext cx="1245526" cy="10195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latin typeface="Calibri" charset="0"/>
              </a:rPr>
              <a:t>motor</a:t>
            </a:r>
            <a:endParaRPr lang="es-E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3444788" y="5203368"/>
            <a:ext cx="2497016" cy="527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Calibri" charset="0"/>
              </a:rPr>
              <a:t>Corrección (opcional)</a:t>
            </a:r>
            <a:endParaRPr lang="es-ES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3" name="Ευθύγραμμο βέλος σύνδεσης 12"/>
          <p:cNvCxnSpPr/>
          <p:nvPr/>
        </p:nvCxnSpPr>
        <p:spPr>
          <a:xfrm>
            <a:off x="2900200" y="3188430"/>
            <a:ext cx="102999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ύγραμμο βέλος σύνδεσης 13"/>
          <p:cNvCxnSpPr/>
          <p:nvPr/>
        </p:nvCxnSpPr>
        <p:spPr>
          <a:xfrm>
            <a:off x="2939386" y="3727692"/>
            <a:ext cx="102999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 bwMode="auto">
          <a:xfrm>
            <a:off x="3060682" y="2835320"/>
            <a:ext cx="583814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s-ES" sz="1600" kern="0" dirty="0">
                <a:latin typeface="Calibri" charset="0"/>
              </a:rPr>
              <a:t>LCCS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2931469" y="3167505"/>
            <a:ext cx="1143029" cy="1432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Tarjeta de receptor de interfaz diferencial (DIR)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9" name="Ευθύγραμμο βέλος σύνδεσης 18"/>
          <p:cNvCxnSpPr/>
          <p:nvPr/>
        </p:nvCxnSpPr>
        <p:spPr>
          <a:xfrm>
            <a:off x="5850938" y="3457692"/>
            <a:ext cx="86485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 bwMode="auto">
          <a:xfrm>
            <a:off x="192949" y="3051355"/>
            <a:ext cx="1809784" cy="81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s-ES" sz="1200" kern="0" dirty="0">
                <a:latin typeface="Calibri" charset="0"/>
              </a:rPr>
              <a:t>Velocidad/posición</a:t>
            </a:r>
          </a:p>
          <a:p>
            <a:pPr marR="0" algn="ctr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endParaRPr lang="es-ES" sz="1200" kern="0" dirty="0">
              <a:latin typeface="Calibri" charset="0"/>
              <a:ea typeface="Calibri" charset="0"/>
              <a:cs typeface="Calibri" charset="0"/>
            </a:endParaRPr>
          </a:p>
          <a:p>
            <a:pPr marR="0" algn="ctr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s-ES" sz="1200" kern="0" dirty="0">
                <a:latin typeface="Calibri" charset="0"/>
              </a:rPr>
              <a:t>mando </a:t>
            </a: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1" name="Ευθύγραμμο βέλος σύνδεσης 20"/>
          <p:cNvCxnSpPr/>
          <p:nvPr/>
        </p:nvCxnSpPr>
        <p:spPr>
          <a:xfrm>
            <a:off x="321872" y="3434706"/>
            <a:ext cx="122717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Ευθύγραμμο βέλος σύνδεσης 25"/>
          <p:cNvCxnSpPr/>
          <p:nvPr/>
        </p:nvCxnSpPr>
        <p:spPr>
          <a:xfrm>
            <a:off x="8262857" y="3469415"/>
            <a:ext cx="653457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Γωνιώδης σύνδεση 27"/>
          <p:cNvCxnSpPr/>
          <p:nvPr/>
        </p:nvCxnSpPr>
        <p:spPr>
          <a:xfrm rot="10800000" flipV="1">
            <a:off x="5957175" y="3469415"/>
            <a:ext cx="2632410" cy="1997722"/>
          </a:xfrm>
          <a:prstGeom prst="bentConnector3">
            <a:avLst>
              <a:gd name="adj1" fmla="val 122"/>
            </a:avLst>
          </a:prstGeom>
          <a:ln w="57150">
            <a:solidFill>
              <a:schemeClr val="bg1">
                <a:lumMod val="85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Γωνιώδης σύνδεση 36"/>
          <p:cNvCxnSpPr>
            <a:stCxn id="11" idx="1"/>
          </p:cNvCxnSpPr>
          <p:nvPr/>
        </p:nvCxnSpPr>
        <p:spPr>
          <a:xfrm rot="10800000">
            <a:off x="2002734" y="4074238"/>
            <a:ext cx="1442054" cy="1392901"/>
          </a:xfrm>
          <a:prstGeom prst="bentConnector3">
            <a:avLst>
              <a:gd name="adj1" fmla="val 98777"/>
            </a:avLst>
          </a:prstGeom>
          <a:ln w="57150">
            <a:solidFill>
              <a:schemeClr val="bg1">
                <a:lumMod val="85000"/>
              </a:schemeClr>
            </a:solidFill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 bwMode="auto">
          <a:xfrm>
            <a:off x="475411" y="1311894"/>
            <a:ext cx="8193177" cy="9048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s-ES" sz="1600" b="1" dirty="0">
                <a:latin typeface="Calibri" charset="0"/>
              </a:rPr>
              <a:t>Un controlador del motor </a:t>
            </a:r>
            <a:r>
              <a:rPr lang="es-ES" sz="1600" dirty="0">
                <a:latin typeface="Calibri" charset="0"/>
              </a:rPr>
              <a:t> es un pequeño amplificador de corriente, la función de un controlador de motor es coger </a:t>
            </a:r>
            <a:r>
              <a:rPr lang="es-ES" sz="1600" i="1" dirty="0">
                <a:latin typeface="Calibri" charset="0"/>
              </a:rPr>
              <a:t>una Señal de Control de Baja Intensidad </a:t>
            </a:r>
            <a:r>
              <a:rPr lang="es-ES" sz="1600" dirty="0">
                <a:latin typeface="Calibri" charset="0"/>
              </a:rPr>
              <a:t>(LCCS) y convertirla en una </a:t>
            </a:r>
            <a:r>
              <a:rPr lang="es-ES" sz="1600" i="1" dirty="0">
                <a:latin typeface="Calibri" charset="0"/>
              </a:rPr>
              <a:t>Señal de alta intensidad</a:t>
            </a:r>
            <a:r>
              <a:rPr lang="es-ES" sz="1600" dirty="0">
                <a:latin typeface="Calibri" charset="0"/>
              </a:rPr>
              <a:t> (HCS) con la que puede controlar un motor.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6" name="TextBox 55"/>
          <p:cNvSpPr txBox="1"/>
          <p:nvPr/>
        </p:nvSpPr>
        <p:spPr bwMode="auto">
          <a:xfrm>
            <a:off x="7961316" y="3071837"/>
            <a:ext cx="1149824" cy="101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lnSpc>
                <a:spcPct val="110000"/>
              </a:lnSpc>
              <a:spcBef>
                <a:spcPts val="480"/>
              </a:spcBef>
            </a:pPr>
            <a:r>
              <a:rPr lang="es-ES" sz="1600" kern="0" dirty="0">
                <a:latin typeface="Calibri" charset="0"/>
              </a:rPr>
              <a:t>Velocidad/</a:t>
            </a:r>
          </a:p>
          <a:p>
            <a:pPr algn="just" eaLnBrk="0" hangingPunct="0">
              <a:lnSpc>
                <a:spcPct val="110000"/>
              </a:lnSpc>
              <a:spcBef>
                <a:spcPts val="480"/>
              </a:spcBef>
            </a:pPr>
            <a:r>
              <a:rPr lang="es-ES" sz="1600" kern="0" dirty="0">
                <a:latin typeface="Calibri" charset="0"/>
              </a:rPr>
              <a:t>posición</a:t>
            </a:r>
            <a:endParaRPr lang="es-ES" sz="1600" kern="0" dirty="0">
              <a:latin typeface="Calibri" charset="0"/>
              <a:ea typeface="Calibri" charset="0"/>
              <a:cs typeface="Calibri" charset="0"/>
            </a:endParaRPr>
          </a:p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7" name="TextBox 56"/>
          <p:cNvSpPr txBox="1"/>
          <p:nvPr/>
        </p:nvSpPr>
        <p:spPr bwMode="auto">
          <a:xfrm>
            <a:off x="6003662" y="3081595"/>
            <a:ext cx="516488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lang="es-ES" sz="1600" kern="0" noProof="0" dirty="0">
                <a:latin typeface="Calibri" charset="0"/>
              </a:rPr>
              <a:t>HCS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9" name="TextBox 58"/>
          <p:cNvSpPr txBox="1"/>
          <p:nvPr/>
        </p:nvSpPr>
        <p:spPr bwMode="auto">
          <a:xfrm>
            <a:off x="512188" y="679423"/>
            <a:ext cx="8156400" cy="62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En general, no podemos </a:t>
            </a:r>
            <a:r>
              <a:rPr kumimoji="0" lang="es-ES" sz="1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controlar un motor directamente desde los pines μ del controlador </a:t>
            </a:r>
            <a:r>
              <a:rPr dirty="0"/>
              <a:t/>
            </a:r>
            <a:br>
              <a:rPr dirty="0"/>
            </a:br>
            <a:r>
              <a:rPr kumimoji="0" lang="es-ES" sz="1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(corriente máxima de salida 40mA) 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0" name="TextBox 59"/>
          <p:cNvSpPr txBox="1"/>
          <p:nvPr/>
        </p:nvSpPr>
        <p:spPr bwMode="auto">
          <a:xfrm>
            <a:off x="3229593" y="5793189"/>
            <a:ext cx="2927404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Control de circuito abierto o circuito cerrado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4" name="Εικόνα 2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31"/>
          <a:stretch/>
        </p:blipFill>
        <p:spPr>
          <a:xfrm>
            <a:off x="5199337" y="3595882"/>
            <a:ext cx="985538" cy="1451124"/>
          </a:xfrm>
          <a:prstGeom prst="rect">
            <a:avLst/>
          </a:prstGeom>
        </p:spPr>
      </p:pic>
      <p:pic>
        <p:nvPicPr>
          <p:cNvPr id="22" name="Εικόνα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674" y="2652193"/>
            <a:ext cx="1029997" cy="428316"/>
          </a:xfrm>
          <a:prstGeom prst="rect">
            <a:avLst/>
          </a:prstGeom>
        </p:spPr>
      </p:pic>
      <p:sp>
        <p:nvSpPr>
          <p:cNvPr id="7" name="Τρίγωνο 6"/>
          <p:cNvSpPr/>
          <p:nvPr/>
        </p:nvSpPr>
        <p:spPr>
          <a:xfrm rot="5400000">
            <a:off x="4393965" y="2470505"/>
            <a:ext cx="1322290" cy="1961225"/>
          </a:xfrm>
          <a:prstGeom prst="triangle">
            <a:avLst>
              <a:gd name="adj" fmla="val 5085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s-ES" sz="1400" dirty="0">
                <a:latin typeface="Calibri" charset="0"/>
              </a:rPr>
              <a:t>Controlador del Motor</a:t>
            </a:r>
            <a:endParaRPr lang="es-ES" sz="14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19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Στρογγυλεμένο ορθογώνιο 15"/>
          <p:cNvSpPr/>
          <p:nvPr/>
        </p:nvSpPr>
        <p:spPr>
          <a:xfrm>
            <a:off x="5651352" y="1467915"/>
            <a:ext cx="2747472" cy="32006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Στρογγυλεμένο ορθογώνιο 4"/>
          <p:cNvSpPr/>
          <p:nvPr/>
        </p:nvSpPr>
        <p:spPr>
          <a:xfrm>
            <a:off x="348282" y="1459509"/>
            <a:ext cx="2834483" cy="31836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8610" name="3 - Τίτλος"/>
          <p:cNvSpPr>
            <a:spLocks noGrp="1"/>
          </p:cNvSpPr>
          <p:nvPr>
            <p:ph type="title"/>
          </p:nvPr>
        </p:nvSpPr>
        <p:spPr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vert="horz" wrap="square" lIns="126000" tIns="2160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s-ES" i="1" dirty="0">
                <a:latin typeface="Calibri" charset="0"/>
              </a:rPr>
              <a:t>Preámbulos: </a:t>
            </a:r>
            <a:r>
              <a:rPr lang="es-ES" dirty="0">
                <a:latin typeface="Calibri" charset="0"/>
              </a:rPr>
              <a:t>Transistor Bipolar de Unión (BJT) como interruptor electrónico</a:t>
            </a:r>
            <a:endParaRPr lang="es-E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8618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FC850BC-78EC-CB48-BBB0-E2E67C11FFED}" type="slidenum">
              <a:rPr lang="el-GR" sz="1200">
                <a:solidFill>
                  <a:srgbClr val="3F3F3F"/>
                </a:solidFill>
                <a:latin typeface="Calibri"/>
              </a:rPr>
              <a:pPr eaLnBrk="1" hangingPunct="1"/>
              <a:t>5</a:t>
            </a:fld>
            <a:endParaRPr lang="es-ES" sz="1200" dirty="0">
              <a:solidFill>
                <a:srgbClr val="3F3F3F"/>
              </a:solidFill>
              <a:latin typeface="Calibri"/>
            </a:endParaRPr>
          </a:p>
        </p:txBody>
      </p:sp>
      <p:pic>
        <p:nvPicPr>
          <p:cNvPr id="68611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97"/>
          <a:stretch>
            <a:fillRect/>
          </a:stretch>
        </p:blipFill>
        <p:spPr bwMode="auto">
          <a:xfrm>
            <a:off x="1162049" y="1556390"/>
            <a:ext cx="1026598" cy="106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3" t="19048"/>
          <a:stretch>
            <a:fillRect/>
          </a:stretch>
        </p:blipFill>
        <p:spPr bwMode="auto">
          <a:xfrm>
            <a:off x="6520543" y="1796486"/>
            <a:ext cx="964100" cy="85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56" r="-35393"/>
          <a:stretch>
            <a:fillRect/>
          </a:stretch>
        </p:blipFill>
        <p:spPr bwMode="auto">
          <a:xfrm>
            <a:off x="6821202" y="2990918"/>
            <a:ext cx="671700" cy="8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07"/>
          <a:stretch>
            <a:fillRect/>
          </a:stretch>
        </p:blipFill>
        <p:spPr bwMode="auto">
          <a:xfrm>
            <a:off x="1248748" y="2805959"/>
            <a:ext cx="645700" cy="97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1"/>
          <a:stretch>
            <a:fillRect/>
          </a:stretch>
        </p:blipFill>
        <p:spPr bwMode="auto">
          <a:xfrm>
            <a:off x="591847" y="3023215"/>
            <a:ext cx="943436" cy="56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6" b="-20349"/>
          <a:stretch>
            <a:fillRect/>
          </a:stretch>
        </p:blipFill>
        <p:spPr bwMode="auto">
          <a:xfrm>
            <a:off x="5884952" y="3127922"/>
            <a:ext cx="1062922" cy="67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7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3" t="82285"/>
          <a:stretch>
            <a:fillRect/>
          </a:stretch>
        </p:blipFill>
        <p:spPr bwMode="auto">
          <a:xfrm>
            <a:off x="6397804" y="2759203"/>
            <a:ext cx="1254568" cy="252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 bwMode="auto">
          <a:xfrm>
            <a:off x="394178" y="3885930"/>
            <a:ext cx="2720617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es-ES" sz="1400" kern="0" dirty="0">
                <a:latin typeface="Calibri" charset="0"/>
              </a:rPr>
              <a:t>Interruptor</a:t>
            </a:r>
            <a:r>
              <a:rPr lang="es-ES" sz="1600" kern="0" dirty="0">
                <a:latin typeface="Calibri" charset="0"/>
              </a:rPr>
              <a:t>:  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Normal Abierto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5665581" y="4076000"/>
            <a:ext cx="2719014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s-ES" sz="1400" kern="0" dirty="0">
                <a:latin typeface="Calibri" charset="0"/>
              </a:rPr>
              <a:t>Interruptor</a:t>
            </a:r>
            <a:r>
              <a:rPr lang="es-ES" sz="1600" kern="0" dirty="0">
                <a:latin typeface="Calibri" charset="0"/>
              </a:rPr>
              <a:t>: 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Normal </a:t>
            </a:r>
            <a:r>
              <a:rPr lang="es-ES" sz="1600" kern="0" dirty="0">
                <a:latin typeface="Calibri" charset="0"/>
              </a:rPr>
              <a:t>Cerrado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1413171" y="764860"/>
            <a:ext cx="5522666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269875" marR="0" indent="-269875" algn="just" defTabSz="914400" eaLnBrk="0" latinLnBrk="0" hangingPunct="0">
              <a:lnSpc>
                <a:spcPct val="110000"/>
              </a:lnSpc>
              <a:spcBef>
                <a:spcPts val="480"/>
              </a:spcBef>
              <a:buClrTx/>
              <a:buSzTx/>
              <a:buFont typeface="Wingdings" pitchFamily="2" charset="2"/>
              <a:buChar char="§"/>
              <a:tabLst/>
              <a:defRPr sz="1600" kern="0">
                <a:latin typeface="+mn-lt"/>
                <a:ea typeface="+mn-ea"/>
                <a:cs typeface="+mn-cs"/>
              </a:defRPr>
            </a:lvl1pPr>
          </a:lstStyle>
          <a:p>
            <a:r>
              <a:rPr lang="es-ES" dirty="0">
                <a:latin typeface="Calibri" charset="0"/>
              </a:rPr>
              <a:t>El transistor actúa como interruptor</a:t>
            </a:r>
            <a:r>
              <a:rPr lang="es-ES"/>
              <a:t> </a:t>
            </a:r>
            <a:r>
              <a:rPr lang="es-ES" dirty="0">
                <a:latin typeface="Calibri" charset="0"/>
              </a:rPr>
              <a:t>y se controla mediante la corriente base </a:t>
            </a:r>
            <a:endParaRPr lang="es-E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4118" y="1958880"/>
            <a:ext cx="1515160" cy="1153588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53095" y="1314902"/>
            <a:ext cx="1755235" cy="729900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52470" y="3133538"/>
            <a:ext cx="1029691" cy="924381"/>
          </a:xfrm>
          <a:prstGeom prst="rect">
            <a:avLst/>
          </a:prstGeom>
        </p:spPr>
      </p:pic>
      <p:sp>
        <p:nvSpPr>
          <p:cNvPr id="22" name="Ορθογώνιο 21"/>
          <p:cNvSpPr/>
          <p:nvPr/>
        </p:nvSpPr>
        <p:spPr>
          <a:xfrm>
            <a:off x="464127" y="4784722"/>
            <a:ext cx="82157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>
                <a:latin typeface="Calibri" charset="0"/>
              </a:rPr>
              <a:t>El transistor actúa solo como interruptor: al aplicar o quitar corriente, el transistor (interruptor) lo enciende o lo cierra. Para hacer su trabajo como interruptor controlador del motor, el transistor necesita un par de componentes electrónicos extra, especialmente, un resistor y un diodo. El objetivo de estos se describe brevemente:</a:t>
            </a:r>
            <a:endParaRPr lang="es-ES" sz="18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3" name="Picture 13" descr="Screenshot 2015-11-27 20.14.24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96" y="4187527"/>
            <a:ext cx="1815534" cy="408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3251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i="1" dirty="0">
                <a:latin typeface="Calibri" charset="0"/>
              </a:rPr>
              <a:t>Preámbulos: </a:t>
            </a:r>
            <a:r>
              <a:rPr lang="es-ES" dirty="0">
                <a:latin typeface="Calibri" charset="0"/>
              </a:rPr>
              <a:t>La idea de una señal PWM (Modulación de Impulsos en Duración)</a:t>
            </a:r>
            <a:endParaRPr lang="es-E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88" y="1584158"/>
            <a:ext cx="2784027" cy="304851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06" y="3652108"/>
            <a:ext cx="3318036" cy="2333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 bwMode="auto">
          <a:xfrm>
            <a:off x="89107" y="610048"/>
            <a:ext cx="8149415" cy="316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269875" marR="0" indent="-269875" algn="just" defTabSz="914400" eaLnBrk="0" latinLnBrk="0" hangingPunct="0">
              <a:lnSpc>
                <a:spcPct val="110000"/>
              </a:lnSpc>
              <a:spcBef>
                <a:spcPts val="480"/>
              </a:spcBef>
              <a:buClrTx/>
              <a:buSzTx/>
              <a:buFont typeface="Wingdings" pitchFamily="2" charset="2"/>
              <a:buChar char="§"/>
              <a:tabLst/>
              <a:defRPr kumimoji="0" sz="1400" b="0" i="0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lvl="1">
              <a:defRPr sz="1700"/>
            </a:lvl2pPr>
          </a:lstStyle>
          <a:p>
            <a:r>
              <a:rPr lang="es-ES" sz="1600" dirty="0">
                <a:latin typeface="Calibri" charset="0"/>
              </a:rPr>
              <a:t>A Arduino le falta una salida analógica.</a:t>
            </a:r>
          </a:p>
          <a:p>
            <a:r>
              <a:rPr lang="es-ES" sz="1600" dirty="0">
                <a:latin typeface="Calibri" charset="0"/>
              </a:rPr>
              <a:t>PWM ia</a:t>
            </a:r>
            <a:r>
              <a:rPr lang="es-ES" dirty="0"/>
              <a:t>  </a:t>
            </a:r>
            <a:r>
              <a:rPr lang="es-ES" sz="1600" b="1" i="1" dirty="0">
                <a:solidFill>
                  <a:srgbClr val="0070C0"/>
                </a:solidFill>
                <a:latin typeface="Calibri" charset="0"/>
              </a:rPr>
              <a:t>la técnica de encender y apagar la corriente rápidamente</a:t>
            </a:r>
            <a:endParaRPr lang="es-ES" sz="1600" b="1" i="1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s-ES" sz="1600" dirty="0">
                <a:latin typeface="Calibri" charset="0"/>
              </a:rPr>
              <a:t>Usar la Modulación de Impulsos en Duración (PWM) para </a:t>
            </a:r>
            <a:r>
              <a:rPr lang="es-ES" sz="1600" b="1" i="1" dirty="0">
                <a:latin typeface="Calibri" charset="0"/>
              </a:rPr>
              <a:t>simular una alimentación de voltajes de DC</a:t>
            </a:r>
          </a:p>
          <a:p>
            <a:r>
              <a:rPr lang="es-ES" sz="1600" dirty="0">
                <a:latin typeface="Calibri" charset="0"/>
              </a:rPr>
              <a:t>Arduino</a:t>
            </a:r>
            <a:r>
              <a:rPr lang="es-ES" dirty="0"/>
              <a:t> </a:t>
            </a:r>
            <a:r>
              <a:rPr lang="es-ES" sz="1600" dirty="0">
                <a:latin typeface="Calibri" charset="0"/>
              </a:rPr>
              <a:t>Uno tiene 6 pines PWM:  3, 5, 6, 9, 10, 11</a:t>
            </a:r>
          </a:p>
          <a:p>
            <a:r>
              <a:rPr lang="es-ES" sz="1600" dirty="0">
                <a:latin typeface="Calibri" charset="0"/>
              </a:rPr>
              <a:t>Mando</a:t>
            </a:r>
            <a:r>
              <a:rPr lang="es-ES" sz="1600" dirty="0">
                <a:solidFill>
                  <a:srgbClr val="00B0F0"/>
                </a:solidFill>
                <a:latin typeface="Calibri" charset="0"/>
              </a:rPr>
              <a:t>:   </a:t>
            </a:r>
            <a:r>
              <a:rPr lang="es-ES" sz="1600" b="1" dirty="0" err="1">
                <a:latin typeface="Calibri" charset="0"/>
              </a:rPr>
              <a:t>escrituraAnalógica</a:t>
            </a:r>
            <a:r>
              <a:rPr lang="es-ES" sz="1600" b="1" dirty="0">
                <a:latin typeface="Calibri" charset="0"/>
              </a:rPr>
              <a:t> (pin, valor)</a:t>
            </a:r>
          </a:p>
          <a:p>
            <a:r>
              <a:rPr lang="es-ES" sz="1600" dirty="0">
                <a:latin typeface="Calibri" charset="0"/>
              </a:rPr>
              <a:t>El valor es ciclo de servicio: entre 0 y 255</a:t>
            </a:r>
          </a:p>
          <a:p>
            <a:r>
              <a:rPr lang="es-ES" sz="1600" dirty="0">
                <a:latin typeface="Calibri" charset="0"/>
              </a:rPr>
              <a:t>Ejemplos:   </a:t>
            </a:r>
          </a:p>
          <a:p>
            <a:pPr lvl="1"/>
            <a:r>
              <a:rPr lang="es-ES" dirty="0"/>
              <a:t>  </a:t>
            </a:r>
            <a:r>
              <a:rPr lang="es-ES" sz="1400" dirty="0">
                <a:latin typeface="Calibri" charset="0"/>
              </a:rPr>
              <a:t>escrituraAnalógica(9, 256*1/2) para un ciclo de servicio del 50 %</a:t>
            </a:r>
          </a:p>
          <a:p>
            <a:pPr lvl="1"/>
            <a:r>
              <a:rPr lang="es-ES" dirty="0"/>
              <a:t>   </a:t>
            </a:r>
            <a:r>
              <a:rPr lang="es-ES" sz="1400" dirty="0">
                <a:latin typeface="Calibri" charset="0"/>
              </a:rPr>
              <a:t>escrituraAnalógica(11, 256*1/4) para un ciclo de servicio del 25%</a:t>
            </a:r>
            <a:endParaRPr lang="es-ES" sz="14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364" y="4653579"/>
            <a:ext cx="2202488" cy="185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 bwMode="auto">
          <a:xfrm>
            <a:off x="2294918" y="4928260"/>
            <a:ext cx="457176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el-G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4856537" y="4754111"/>
            <a:ext cx="4114799" cy="151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s-ES" sz="1200" dirty="0">
                <a:latin typeface="Calibri" charset="0"/>
              </a:rPr>
              <a:t>La PWM o la modulación de impulsos en duración es una técnica que nos permite ajustar el valor medio de tensión que va al dispositivo electrónico encendiendo y apagando la corriente a un ritmo rápido. La tensión media depende del ciclo de servicio, o la cantidad de tiempo que la señal está ENCENDIDA versus la cantidad de tiempo que la señal está APAGADA en un solo periodo de tiempo.</a:t>
            </a: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141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Calibri" charset="0"/>
              </a:rPr>
              <a:t>Dirigiendo</a:t>
            </a:r>
            <a:r>
              <a:rPr lang="es-ES"/>
              <a:t> </a:t>
            </a:r>
            <a:r>
              <a:rPr lang="es-ES" dirty="0">
                <a:latin typeface="Calibri" charset="0"/>
              </a:rPr>
              <a:t>Motor de DC de imanes permanentes</a:t>
            </a:r>
            <a:endParaRPr lang="es-E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Snip Diagonal Corner Rectangle 2"/>
          <p:cNvSpPr/>
          <p:nvPr/>
        </p:nvSpPr>
        <p:spPr>
          <a:xfrm>
            <a:off x="752986" y="910279"/>
            <a:ext cx="7878253" cy="5214440"/>
          </a:xfrm>
          <a:prstGeom prst="snip2DiagRect">
            <a:avLst>
              <a:gd name="adj1" fmla="val 23044"/>
              <a:gd name="adj2" fmla="val 25073"/>
            </a:avLst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38" y="1404753"/>
            <a:ext cx="2064332" cy="15127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217" y="1595797"/>
            <a:ext cx="1772183" cy="17721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7320" y="3809687"/>
            <a:ext cx="2460861" cy="190101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911031" y="2337508"/>
            <a:ext cx="1674550" cy="144970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Calibri" charset="0"/>
              </a:rPr>
              <a:t>DC (PM) </a:t>
            </a:r>
            <a:r>
              <a:rPr dirty="0"/>
              <a:t/>
            </a:r>
            <a:br>
              <a:rPr dirty="0"/>
            </a:br>
            <a:r>
              <a:rPr lang="es-ES" b="1" dirty="0">
                <a:latin typeface="Calibri" charset="0"/>
              </a:rPr>
              <a:t>motor</a:t>
            </a:r>
            <a:endParaRPr lang="es-ES" b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1819" y="3911373"/>
            <a:ext cx="2020607" cy="178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08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Calibri" charset="0"/>
              </a:rPr>
              <a:t>La dirección de un circuito Transistor de tipo NPN (idea básica)</a:t>
            </a:r>
            <a:endParaRPr lang="es-E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Εικόνα 3"/>
          <p:cNvPicPr/>
          <p:nvPr/>
        </p:nvPicPr>
        <p:blipFill rotWithShape="1">
          <a:blip r:embed="rId3"/>
          <a:srcRect r="34255"/>
          <a:stretch/>
        </p:blipFill>
        <p:spPr>
          <a:xfrm>
            <a:off x="347099" y="3205501"/>
            <a:ext cx="3705173" cy="22949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5015345" y="862138"/>
            <a:ext cx="3906982" cy="2373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s-ES" sz="1600" dirty="0">
                <a:latin typeface="Calibri" charset="0"/>
              </a:rPr>
              <a:t>El motor se controla usando un transistor. El circuito arranca y para el motor, dependiendo de la señal de entrada. </a:t>
            </a:r>
            <a:endParaRPr lang="es-ES" sz="1600" dirty="0">
              <a:latin typeface="Calibri" charset="0"/>
              <a:ea typeface="Calibri" charset="0"/>
              <a:cs typeface="Calibri" charset="0"/>
            </a:endParaRPr>
          </a:p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s-ES" sz="1600" dirty="0">
                <a:latin typeface="Calibri" charset="0"/>
              </a:rPr>
              <a:t>La Selección del resistor es tal que el transistor se apaga del todo cuando se aplica la señal de entrada. Como resultado, el motor debería arrancar a casi máxima velocidad. </a:t>
            </a:r>
            <a:endParaRPr lang="es-ES" sz="1600" dirty="0">
              <a:latin typeface="Calibri" charset="0"/>
              <a:ea typeface="Calibri" charset="0"/>
              <a:cs typeface="Calibri" charset="0"/>
            </a:endParaRPr>
          </a:p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5015345" y="4094326"/>
            <a:ext cx="3775438" cy="178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s-ES" sz="1600" dirty="0">
                <a:latin typeface="Calibri" charset="0"/>
              </a:rPr>
              <a:t>También se puede usar un relé para apagar y encender el motor electrónicamente. Puedes controlar la operación del relé aplicando 0 o 5 voltios como </a:t>
            </a:r>
            <a:r>
              <a:rPr lang="es-ES" sz="1600" i="1" dirty="0">
                <a:latin typeface="Calibri" charset="0"/>
              </a:rPr>
              <a:t>tensión de control. </a:t>
            </a:r>
            <a:endParaRPr lang="es-ES" sz="1600" dirty="0">
              <a:latin typeface="Calibri" charset="0"/>
              <a:ea typeface="Calibri" charset="0"/>
              <a:cs typeface="Calibri" charset="0"/>
            </a:endParaRPr>
          </a:p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00" y="761958"/>
            <a:ext cx="2565854" cy="25613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5120341" y="3671403"/>
            <a:ext cx="3340979" cy="34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El motor rota en una dirección.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312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"/>
          <p:cNvSpPr/>
          <p:nvPr/>
        </p:nvSpPr>
        <p:spPr>
          <a:xfrm>
            <a:off x="0" y="397122"/>
            <a:ext cx="9144000" cy="104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 sz="4000" b="1">
              <a:solidFill>
                <a:prstClr val="white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i="1" u="sng" dirty="0">
                <a:latin typeface="Calibri" charset="0"/>
              </a:rPr>
              <a:t>Ejemplo 1:</a:t>
            </a:r>
            <a:r>
              <a:rPr lang="es-ES"/>
              <a:t>  </a:t>
            </a:r>
            <a:r>
              <a:rPr lang="es-ES" dirty="0">
                <a:latin typeface="Calibri" charset="0"/>
              </a:rPr>
              <a:t>Dirigir un motor DC con el Transistor NPN</a:t>
            </a:r>
            <a:endParaRPr lang="es-E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8"/>
          <a:stretch/>
        </p:blipFill>
        <p:spPr>
          <a:xfrm>
            <a:off x="4097439" y="487457"/>
            <a:ext cx="5023414" cy="6109862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49" y="625623"/>
            <a:ext cx="3611877" cy="22587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306231" y="5045609"/>
            <a:ext cx="2958578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indent="-269875" algn="just" eaLnBrk="0" hangingPunct="0">
              <a:lnSpc>
                <a:spcPct val="110000"/>
              </a:lnSpc>
              <a:spcBef>
                <a:spcPts val="480"/>
              </a:spcBef>
              <a:buFont typeface="Wingdings" pitchFamily="2" charset="2"/>
              <a:buChar char="§"/>
            </a:pPr>
            <a:r>
              <a:rPr lang="es-ES" sz="1600" dirty="0">
                <a:latin typeface="Calibri" charset="0"/>
              </a:rPr>
              <a:t>Cambiar la dirección del motor es solo un poco más difícil</a:t>
            </a:r>
            <a:endParaRPr kumimoji="0" lang="es-ES" sz="1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4335214" y="1755000"/>
            <a:ext cx="734496" cy="35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</a:rPr>
              <a:t>Paso 1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4688965" y="3115415"/>
            <a:ext cx="734496" cy="35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</a:rPr>
              <a:t>Paso 2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4572000" y="4370365"/>
            <a:ext cx="734496" cy="35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just" defTabSz="914400" rtl="0" eaLnBrk="0" fontAlgn="base" latinLnBrk="0" hangingPunct="0">
              <a:lnSpc>
                <a:spcPct val="110000"/>
              </a:lnSpc>
              <a:spcBef>
                <a:spcPts val="48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</a:rPr>
              <a:t>Paso </a:t>
            </a:r>
            <a:r>
              <a:rPr lang="es-ES" sz="1600" kern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3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082" y="3156235"/>
            <a:ext cx="1404876" cy="139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64648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1_Default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DEF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3F6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rebuchet MS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69875" marR="0" indent="-269875" algn="just" defTabSz="914400" rtl="0" eaLnBrk="0" fontAlgn="base" latinLnBrk="0" hangingPunct="0">
          <a:lnSpc>
            <a:spcPct val="110000"/>
          </a:lnSpc>
          <a:spcBef>
            <a:spcPts val="480"/>
          </a:spcBef>
          <a:spcAft>
            <a:spcPct val="0"/>
          </a:spcAft>
          <a:buClrTx/>
          <a:buSzTx/>
          <a:buFont typeface="Wingdings" pitchFamily="2" charset="2"/>
          <a:buChar char="§"/>
          <a:tabLst/>
          <a:defRPr kumimoji="0" sz="1600" b="0" i="0" u="none" strike="noStrike" kern="0" cap="none" spc="0" normalizeH="0" baseline="0" noProof="0" dirty="0">
            <a:ln>
              <a:noFill/>
            </a:ln>
            <a:solidFill>
              <a:schemeClr val="tx1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ADE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D3F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64726</TotalTime>
  <Words>1619</Words>
  <Application>Microsoft Office PowerPoint</Application>
  <PresentationFormat>Presentación en pantalla (4:3)</PresentationFormat>
  <Paragraphs>273</Paragraphs>
  <Slides>20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8" baseType="lpstr">
      <vt:lpstr>ＭＳ Ｐゴシック</vt:lpstr>
      <vt:lpstr>Arial</vt:lpstr>
      <vt:lpstr>Book Antiqua</vt:lpstr>
      <vt:lpstr>Calibri</vt:lpstr>
      <vt:lpstr>Tahoma</vt:lpstr>
      <vt:lpstr>Trebuchet MS</vt:lpstr>
      <vt:lpstr>Wingdings</vt:lpstr>
      <vt:lpstr>1_Default Design</vt:lpstr>
      <vt:lpstr>Presentación de PowerPoint</vt:lpstr>
      <vt:lpstr>Objetivo y programa de la unidad 10</vt:lpstr>
      <vt:lpstr>Preámbulos: Principios básicos </vt:lpstr>
      <vt:lpstr>Preámbulos: el esquema básico para manejar y controlar un motor</vt:lpstr>
      <vt:lpstr>Preámbulos: Transistor Bipolar de Unión (BJT) como interruptor electrónico</vt:lpstr>
      <vt:lpstr>Preámbulos: La idea de una señal PWM (Modulación de Impulsos en Duración)</vt:lpstr>
      <vt:lpstr>Dirigiendo Motor de DC de imanes permanentes</vt:lpstr>
      <vt:lpstr>La dirección de un circuito Transistor de tipo NPN (idea básica)</vt:lpstr>
      <vt:lpstr>Ejemplo 1:  Dirigir un motor DC con el Transistor NPN</vt:lpstr>
      <vt:lpstr>La dirección de un circuito con el Puente H (idea básica)</vt:lpstr>
      <vt:lpstr>Controlar un motor DC con la IC L293D (2x Puente H)</vt:lpstr>
      <vt:lpstr>Ejemplo 2:  Controlar un motor DC con la IC L293D (2x Puente H)</vt:lpstr>
      <vt:lpstr>La clásica placa controladora del motor basada en el puente H L298</vt:lpstr>
      <vt:lpstr>Ejemplo 3: El controlador del shield del motor para la placa Arduino basada en el puente H L298P</vt:lpstr>
      <vt:lpstr>Motor paso a paso</vt:lpstr>
      <vt:lpstr>Dirigir circuitos para los motores paso a paso unipolares y bipolares</vt:lpstr>
      <vt:lpstr>Controlador de un motor de paso bipolar/unipolar el IC L293D (control de cuatro cables)</vt:lpstr>
      <vt:lpstr>Ejemplo 4: Después de apagar el potenciometro (motor de paso unipolar/bipolar)</vt:lpstr>
      <vt:lpstr>Ejemplo 5:  Controlador de motor paso a paso bipolar/unipolar con la placa del motor (control de dos cables) </vt:lpstr>
      <vt:lpstr>Presentación de PowerPoint</vt:lpstr>
    </vt:vector>
  </TitlesOfParts>
  <Company>tei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circBalance_nodither_ts500_sine_55deg_6sec</dc:title>
  <dc:creator>Michail Sfakiotakis</dc:creator>
  <cp:lastModifiedBy>Menica Anabel</cp:lastModifiedBy>
  <cp:revision>1731</cp:revision>
  <cp:lastPrinted>2018-01-26T17:11:53Z</cp:lastPrinted>
  <dcterms:created xsi:type="dcterms:W3CDTF">2010-11-09T19:06:29Z</dcterms:created>
  <dcterms:modified xsi:type="dcterms:W3CDTF">2019-02-19T14:31:43Z</dcterms:modified>
</cp:coreProperties>
</file>