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 id="2147483678" r:id="rId2"/>
  </p:sldMasterIdLst>
  <p:notesMasterIdLst>
    <p:notesMasterId r:id="rId25"/>
  </p:notesMasterIdLst>
  <p:handoutMasterIdLst>
    <p:handoutMasterId r:id="rId26"/>
  </p:handoutMasterIdLst>
  <p:sldIdLst>
    <p:sldId id="549" r:id="rId3"/>
    <p:sldId id="537" r:id="rId4"/>
    <p:sldId id="482" r:id="rId5"/>
    <p:sldId id="571" r:id="rId6"/>
    <p:sldId id="572" r:id="rId7"/>
    <p:sldId id="573" r:id="rId8"/>
    <p:sldId id="574" r:id="rId9"/>
    <p:sldId id="575" r:id="rId10"/>
    <p:sldId id="576" r:id="rId11"/>
    <p:sldId id="577" r:id="rId12"/>
    <p:sldId id="578" r:id="rId13"/>
    <p:sldId id="579" r:id="rId14"/>
    <p:sldId id="580" r:id="rId15"/>
    <p:sldId id="581" r:id="rId16"/>
    <p:sldId id="582" r:id="rId17"/>
    <p:sldId id="583" r:id="rId18"/>
    <p:sldId id="584" r:id="rId19"/>
    <p:sldId id="586" r:id="rId20"/>
    <p:sldId id="587" r:id="rId21"/>
    <p:sldId id="588" r:id="rId22"/>
    <p:sldId id="589" r:id="rId23"/>
    <p:sldId id="552" r:id="rId24"/>
  </p:sldIdLst>
  <p:sldSz cx="9144000" cy="6858000" type="screen4x3"/>
  <p:notesSz cx="6858000" cy="9144000"/>
  <p:defaultTextStyle>
    <a:defPPr>
      <a:defRPr lang="en-US"/>
    </a:defPPr>
    <a:lvl1pPr algn="l" rtl="0" fontAlgn="base">
      <a:spcBef>
        <a:spcPct val="0"/>
      </a:spcBef>
      <a:spcAft>
        <a:spcPct val="0"/>
      </a:spcAft>
      <a:defRPr sz="19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773">
          <p15:clr>
            <a:srgbClr val="A4A3A4"/>
          </p15:clr>
        </p15:guide>
        <p15:guide id="2" pos="3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9913"/>
    <a:srgbClr val="005777"/>
    <a:srgbClr val="BFDDB4"/>
    <a:srgbClr val="E6E6E6"/>
    <a:srgbClr val="DDD9C3"/>
    <a:srgbClr val="DDCFB2"/>
    <a:srgbClr val="FFCC99"/>
    <a:srgbClr val="FF9966"/>
    <a:srgbClr val="006699"/>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48" autoAdjust="0"/>
    <p:restoredTop sz="93039" autoAdjust="0"/>
  </p:normalViewPr>
  <p:slideViewPr>
    <p:cSldViewPr snapToGrid="0">
      <p:cViewPr varScale="1">
        <p:scale>
          <a:sx n="79" d="100"/>
          <a:sy n="79" d="100"/>
        </p:scale>
        <p:origin x="1728" y="82"/>
      </p:cViewPr>
      <p:guideLst>
        <p:guide orient="horz" pos="773"/>
        <p:guide pos="307"/>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200" d="100"/>
        <a:sy n="200" d="100"/>
      </p:scale>
      <p:origin x="0" y="534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417ADA-1638-0643-890A-87F56AED39E9}" type="datetimeFigureOut">
              <a:rPr lang="en-US" smtClean="0"/>
              <a:t>4/25/2018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9E7830-05BA-0F48-BBED-6CDD62CC9916}" type="slidenum">
              <a:rPr lang="en-US" smtClean="0"/>
              <a:t>‹Nº›</a:t>
            </a:fld>
            <a:endParaRPr lang="en-US"/>
          </a:p>
        </p:txBody>
      </p:sp>
    </p:spTree>
    <p:extLst>
      <p:ext uri="{BB962C8B-B14F-4D97-AF65-F5344CB8AC3E}">
        <p14:creationId xmlns:p14="http://schemas.microsoft.com/office/powerpoint/2010/main" val="306396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4BE53219-3A05-3D4B-895A-3050F53C4359}" type="slidenum">
              <a:rPr lang="en-US"/>
              <a:pPr>
                <a:defRPr/>
              </a:pPr>
              <a:t>‹Nº›</a:t>
            </a:fld>
            <a:endParaRPr lang="en-US"/>
          </a:p>
        </p:txBody>
      </p:sp>
    </p:spTree>
    <p:extLst>
      <p:ext uri="{BB962C8B-B14F-4D97-AF65-F5344CB8AC3E}">
        <p14:creationId xmlns:p14="http://schemas.microsoft.com/office/powerpoint/2010/main" val="2070402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a:t>
            </a:fld>
            <a:endParaRPr lang="en-US"/>
          </a:p>
        </p:txBody>
      </p:sp>
    </p:spTree>
    <p:extLst>
      <p:ext uri="{BB962C8B-B14F-4D97-AF65-F5344CB8AC3E}">
        <p14:creationId xmlns:p14="http://schemas.microsoft.com/office/powerpoint/2010/main" val="1060457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11</a:t>
            </a:fld>
            <a:endParaRPr lang="en-US"/>
          </a:p>
        </p:txBody>
      </p:sp>
    </p:spTree>
    <p:extLst>
      <p:ext uri="{BB962C8B-B14F-4D97-AF65-F5344CB8AC3E}">
        <p14:creationId xmlns:p14="http://schemas.microsoft.com/office/powerpoint/2010/main" val="2046993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12</a:t>
            </a:fld>
            <a:endParaRPr lang="en-US"/>
          </a:p>
        </p:txBody>
      </p:sp>
    </p:spTree>
    <p:extLst>
      <p:ext uri="{BB962C8B-B14F-4D97-AF65-F5344CB8AC3E}">
        <p14:creationId xmlns:p14="http://schemas.microsoft.com/office/powerpoint/2010/main" val="119766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13</a:t>
            </a:fld>
            <a:endParaRPr lang="en-US"/>
          </a:p>
        </p:txBody>
      </p:sp>
    </p:spTree>
    <p:extLst>
      <p:ext uri="{BB962C8B-B14F-4D97-AF65-F5344CB8AC3E}">
        <p14:creationId xmlns:p14="http://schemas.microsoft.com/office/powerpoint/2010/main" val="2272399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14</a:t>
            </a:fld>
            <a:endParaRPr lang="en-US"/>
          </a:p>
        </p:txBody>
      </p:sp>
    </p:spTree>
    <p:extLst>
      <p:ext uri="{BB962C8B-B14F-4D97-AF65-F5344CB8AC3E}">
        <p14:creationId xmlns:p14="http://schemas.microsoft.com/office/powerpoint/2010/main" val="1552770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15</a:t>
            </a:fld>
            <a:endParaRPr lang="en-US"/>
          </a:p>
        </p:txBody>
      </p:sp>
    </p:spTree>
    <p:extLst>
      <p:ext uri="{BB962C8B-B14F-4D97-AF65-F5344CB8AC3E}">
        <p14:creationId xmlns:p14="http://schemas.microsoft.com/office/powerpoint/2010/main" val="2194642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16</a:t>
            </a:fld>
            <a:endParaRPr lang="en-US"/>
          </a:p>
        </p:txBody>
      </p:sp>
    </p:spTree>
    <p:extLst>
      <p:ext uri="{BB962C8B-B14F-4D97-AF65-F5344CB8AC3E}">
        <p14:creationId xmlns:p14="http://schemas.microsoft.com/office/powerpoint/2010/main" val="1694871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17</a:t>
            </a:fld>
            <a:endParaRPr lang="en-US"/>
          </a:p>
        </p:txBody>
      </p:sp>
    </p:spTree>
    <p:extLst>
      <p:ext uri="{BB962C8B-B14F-4D97-AF65-F5344CB8AC3E}">
        <p14:creationId xmlns:p14="http://schemas.microsoft.com/office/powerpoint/2010/main" val="309212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18</a:t>
            </a:fld>
            <a:endParaRPr lang="en-US"/>
          </a:p>
        </p:txBody>
      </p:sp>
    </p:spTree>
    <p:extLst>
      <p:ext uri="{BB962C8B-B14F-4D97-AF65-F5344CB8AC3E}">
        <p14:creationId xmlns:p14="http://schemas.microsoft.com/office/powerpoint/2010/main" val="1177079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19</a:t>
            </a:fld>
            <a:endParaRPr lang="en-US"/>
          </a:p>
        </p:txBody>
      </p:sp>
    </p:spTree>
    <p:extLst>
      <p:ext uri="{BB962C8B-B14F-4D97-AF65-F5344CB8AC3E}">
        <p14:creationId xmlns:p14="http://schemas.microsoft.com/office/powerpoint/2010/main" val="728024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20</a:t>
            </a:fld>
            <a:endParaRPr lang="en-US"/>
          </a:p>
        </p:txBody>
      </p:sp>
    </p:spTree>
    <p:extLst>
      <p:ext uri="{BB962C8B-B14F-4D97-AF65-F5344CB8AC3E}">
        <p14:creationId xmlns:p14="http://schemas.microsoft.com/office/powerpoint/2010/main" val="1318562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a:t>
            </a:fld>
            <a:endParaRPr lang="en-US"/>
          </a:p>
        </p:txBody>
      </p:sp>
    </p:spTree>
    <p:extLst>
      <p:ext uri="{BB962C8B-B14F-4D97-AF65-F5344CB8AC3E}">
        <p14:creationId xmlns:p14="http://schemas.microsoft.com/office/powerpoint/2010/main" val="1192529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21</a:t>
            </a:fld>
            <a:endParaRPr lang="en-US"/>
          </a:p>
        </p:txBody>
      </p:sp>
    </p:spTree>
    <p:extLst>
      <p:ext uri="{BB962C8B-B14F-4D97-AF65-F5344CB8AC3E}">
        <p14:creationId xmlns:p14="http://schemas.microsoft.com/office/powerpoint/2010/main" val="4181159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4</a:t>
            </a:fld>
            <a:endParaRPr lang="en-US"/>
          </a:p>
        </p:txBody>
      </p:sp>
    </p:spTree>
    <p:extLst>
      <p:ext uri="{BB962C8B-B14F-4D97-AF65-F5344CB8AC3E}">
        <p14:creationId xmlns:p14="http://schemas.microsoft.com/office/powerpoint/2010/main" val="3233042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5</a:t>
            </a:fld>
            <a:endParaRPr lang="en-US"/>
          </a:p>
        </p:txBody>
      </p:sp>
    </p:spTree>
    <p:extLst>
      <p:ext uri="{BB962C8B-B14F-4D97-AF65-F5344CB8AC3E}">
        <p14:creationId xmlns:p14="http://schemas.microsoft.com/office/powerpoint/2010/main" val="1937484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6</a:t>
            </a:fld>
            <a:endParaRPr lang="en-US"/>
          </a:p>
        </p:txBody>
      </p:sp>
    </p:spTree>
    <p:extLst>
      <p:ext uri="{BB962C8B-B14F-4D97-AF65-F5344CB8AC3E}">
        <p14:creationId xmlns:p14="http://schemas.microsoft.com/office/powerpoint/2010/main" val="1433709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7</a:t>
            </a:fld>
            <a:endParaRPr lang="en-US"/>
          </a:p>
        </p:txBody>
      </p:sp>
    </p:spTree>
    <p:extLst>
      <p:ext uri="{BB962C8B-B14F-4D97-AF65-F5344CB8AC3E}">
        <p14:creationId xmlns:p14="http://schemas.microsoft.com/office/powerpoint/2010/main" val="275040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8</a:t>
            </a:fld>
            <a:endParaRPr lang="en-US"/>
          </a:p>
        </p:txBody>
      </p:sp>
    </p:spTree>
    <p:extLst>
      <p:ext uri="{BB962C8B-B14F-4D97-AF65-F5344CB8AC3E}">
        <p14:creationId xmlns:p14="http://schemas.microsoft.com/office/powerpoint/2010/main" val="4098255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9</a:t>
            </a:fld>
            <a:endParaRPr lang="en-US"/>
          </a:p>
        </p:txBody>
      </p:sp>
    </p:spTree>
    <p:extLst>
      <p:ext uri="{BB962C8B-B14F-4D97-AF65-F5344CB8AC3E}">
        <p14:creationId xmlns:p14="http://schemas.microsoft.com/office/powerpoint/2010/main" val="3733973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10</a:t>
            </a:fld>
            <a:endParaRPr lang="en-US"/>
          </a:p>
        </p:txBody>
      </p:sp>
    </p:spTree>
    <p:extLst>
      <p:ext uri="{BB962C8B-B14F-4D97-AF65-F5344CB8AC3E}">
        <p14:creationId xmlns:p14="http://schemas.microsoft.com/office/powerpoint/2010/main" val="1876757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41057480-73E2-41E9-8038-AB1D1AC0B473}" type="datetime1">
              <a:rPr lang="el-GR" smtClean="0"/>
              <a:t>25/4/2018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3345109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E6F4110-ADAF-4F03-80B9-170642E5484D}" type="datetime1">
              <a:rPr lang="el-GR" smtClean="0"/>
              <a:t>25/4/2018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3283369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C41480D3-900E-422F-9FAD-55CC391E966A}" type="datetime1">
              <a:rPr lang="el-GR" smtClean="0"/>
              <a:t>25/4/2018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257035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052513"/>
            <a:ext cx="4038600" cy="2520950"/>
          </a:xfrm>
          <a:prstGeom prst="rect">
            <a:avLst/>
          </a:prstGeo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500">
                <a:latin typeface="Arial" pitchFamily="34" charset="0"/>
                <a:cs typeface="Arial" pitchFamily="34" charset="0"/>
              </a:defRPr>
            </a:lvl4pPr>
            <a:lvl5pPr>
              <a:defRPr sz="1400">
                <a:latin typeface="Arial" pitchFamily="34" charset="0"/>
                <a:cs typeface="Arial" pitchFamily="34" charset="0"/>
              </a:defRPr>
            </a:lvl5pPr>
            <a:lvl6pPr>
              <a:defRPr sz="1800"/>
            </a:lvl6pPr>
            <a:lvl7pPr>
              <a:defRPr sz="1800"/>
            </a:lvl7pPr>
            <a:lvl8pPr>
              <a:defRPr sz="1800"/>
            </a:lvl8pPr>
            <a:lvl9pPr>
              <a:defRPr sz="1800"/>
            </a:lvl9pPr>
          </a:lstStyle>
          <a:p>
            <a:pPr lvl="0"/>
            <a:r>
              <a:rPr lang="el-GR" dirty="0" err="1" smtClean="0"/>
              <a:t>Kλικ</a:t>
            </a:r>
            <a:r>
              <a:rPr lang="el-GR" dirty="0" smtClean="0"/>
              <a:t> για επεξεργασία των στυλ του υποδείγματος</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3 - Θέση περιεχομένου"/>
          <p:cNvSpPr>
            <a:spLocks noGrp="1"/>
          </p:cNvSpPr>
          <p:nvPr>
            <p:ph sz="half" idx="2"/>
          </p:nvPr>
        </p:nvSpPr>
        <p:spPr>
          <a:xfrm>
            <a:off x="4648200" y="1052513"/>
            <a:ext cx="4038600" cy="2520950"/>
          </a:xfrm>
          <a:prstGeom prst="rect">
            <a:avLst/>
          </a:prstGeo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500">
                <a:latin typeface="Arial" pitchFamily="34" charset="0"/>
                <a:cs typeface="Arial" pitchFamily="34" charset="0"/>
              </a:defRPr>
            </a:lvl4pPr>
            <a:lvl5pPr>
              <a:defRPr sz="1400">
                <a:latin typeface="Arial" pitchFamily="34" charset="0"/>
                <a:cs typeface="Arial" pitchFamily="34" charset="0"/>
              </a:defRPr>
            </a:lvl5pPr>
            <a:lvl6pPr>
              <a:defRPr sz="1800"/>
            </a:lvl6pPr>
            <a:lvl7pPr>
              <a:defRPr sz="1800"/>
            </a:lvl7pPr>
            <a:lvl8pPr>
              <a:defRPr sz="1800"/>
            </a:lvl8pPr>
            <a:lvl9pPr>
              <a:defRPr sz="1800"/>
            </a:lvl9pPr>
          </a:lstStyle>
          <a:p>
            <a:pPr lvl="0"/>
            <a:r>
              <a:rPr lang="el-GR" dirty="0" err="1" smtClean="0"/>
              <a:t>Kλικ</a:t>
            </a:r>
            <a:r>
              <a:rPr lang="el-GR" dirty="0" smtClean="0"/>
              <a:t> για επεξεργασία των στυλ του υποδείγματος</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5" name="Θέση αριθμού διαφάνειας 5">
            <a:extLst>
              <a:ext uri="{FF2B5EF4-FFF2-40B4-BE49-F238E27FC236}">
                <a16:creationId xmlns:a16="http://schemas.microsoft.com/office/drawing/2014/main" xmlns="" id="{AB86C6FB-9B8A-4E5E-B1DC-E008F8DF7AED}"/>
              </a:ext>
            </a:extLst>
          </p:cNvPr>
          <p:cNvSpPr>
            <a:spLocks noGrp="1"/>
          </p:cNvSpPr>
          <p:nvPr>
            <p:ph type="sldNum" sz="quarter" idx="4"/>
          </p:nvPr>
        </p:nvSpPr>
        <p:spPr>
          <a:xfrm>
            <a:off x="3823933" y="6614826"/>
            <a:ext cx="2057400" cy="193762"/>
          </a:xfrm>
          <a:prstGeom prst="rect">
            <a:avLst/>
          </a:prstGeom>
        </p:spPr>
        <p:txBody>
          <a:bodyPr/>
          <a:lstStyle>
            <a:lvl1pPr algn="ctr">
              <a:defRPr sz="1100"/>
            </a:lvl1pPr>
          </a:lstStyle>
          <a:p>
            <a:fld id="{4D2578F2-A3E7-4E4B-81A9-69C31FAEF38E}" type="slidenum">
              <a:rPr lang="en-US" smtClean="0">
                <a:solidFill>
                  <a:prstClr val="black">
                    <a:tint val="75000"/>
                  </a:prstClr>
                </a:solidFill>
              </a:rPr>
              <a:pPr/>
              <a:t>‹Nº›</a:t>
            </a:fld>
            <a:endParaRPr lang="en-US" dirty="0">
              <a:solidFill>
                <a:prstClr val="black">
                  <a:tint val="75000"/>
                </a:prstClr>
              </a:solidFill>
            </a:endParaRPr>
          </a:p>
        </p:txBody>
      </p:sp>
      <p:sp>
        <p:nvSpPr>
          <p:cNvPr id="6" name="Rectangle 13"/>
          <p:cNvSpPr>
            <a:spLocks noChangeArrowheads="1"/>
          </p:cNvSpPr>
          <p:nvPr userDrawn="1"/>
        </p:nvSpPr>
        <p:spPr bwMode="auto">
          <a:xfrm>
            <a:off x="0" y="396236"/>
            <a:ext cx="9144000" cy="115887"/>
          </a:xfrm>
          <a:prstGeom prst="rect">
            <a:avLst/>
          </a:prstGeom>
          <a:solidFill>
            <a:schemeClr val="accent5">
              <a:lumMod val="50000"/>
            </a:schemeClr>
          </a:solidFill>
          <a:ln>
            <a:noFill/>
          </a:ln>
          <a:extLst/>
        </p:spPr>
        <p:txBody>
          <a:bodyPr anchor="ctr" anchorCtr="1"/>
          <a:lstStyle/>
          <a:p>
            <a:pPr algn="ctr"/>
            <a:endParaRPr lang="en-US" sz="1400">
              <a:latin typeface="Trebuchet MS" charset="0"/>
            </a:endParaRPr>
          </a:p>
        </p:txBody>
      </p:sp>
      <p:sp>
        <p:nvSpPr>
          <p:cNvPr id="7" name="1 - Τίτλος"/>
          <p:cNvSpPr>
            <a:spLocks noGrp="1"/>
          </p:cNvSpPr>
          <p:nvPr>
            <p:ph type="title"/>
          </p:nvPr>
        </p:nvSpPr>
        <p:spPr>
          <a:xfrm>
            <a:off x="0" y="0"/>
            <a:ext cx="9144000" cy="433388"/>
          </a:xfrm>
        </p:spPr>
        <p:txBody>
          <a:bodyPr/>
          <a:lstStyle/>
          <a:p>
            <a:r>
              <a:rPr lang="el-GR" dirty="0" err="1" smtClean="0"/>
              <a:t>Kλικ</a:t>
            </a:r>
            <a:r>
              <a:rPr lang="el-GR" dirty="0" smtClean="0"/>
              <a:t> για επεξεργασία του τίτλου</a:t>
            </a:r>
            <a:endParaRPr lang="el-GR" dirty="0"/>
          </a:p>
        </p:txBody>
      </p:sp>
    </p:spTree>
    <p:extLst>
      <p:ext uri="{BB962C8B-B14F-4D97-AF65-F5344CB8AC3E}">
        <p14:creationId xmlns:p14="http://schemas.microsoft.com/office/powerpoint/2010/main" val="3974735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Rectangle 13"/>
          <p:cNvSpPr>
            <a:spLocks noChangeArrowheads="1"/>
          </p:cNvSpPr>
          <p:nvPr userDrawn="1"/>
        </p:nvSpPr>
        <p:spPr bwMode="auto">
          <a:xfrm>
            <a:off x="0" y="396236"/>
            <a:ext cx="9144000" cy="115887"/>
          </a:xfrm>
          <a:prstGeom prst="rect">
            <a:avLst/>
          </a:prstGeom>
          <a:solidFill>
            <a:schemeClr val="accent5">
              <a:lumMod val="50000"/>
            </a:schemeClr>
          </a:solidFill>
          <a:ln>
            <a:noFill/>
          </a:ln>
          <a:extLst/>
        </p:spPr>
        <p:txBody>
          <a:bodyPr anchor="ctr" anchorCtr="1"/>
          <a:lstStyle/>
          <a:p>
            <a:pPr algn="ctr"/>
            <a:endParaRPr lang="en-US" sz="1400">
              <a:latin typeface="Trebuchet MS" charset="0"/>
            </a:endParaRPr>
          </a:p>
        </p:txBody>
      </p:sp>
      <p:sp>
        <p:nvSpPr>
          <p:cNvPr id="7" name="1 - Τίτλος"/>
          <p:cNvSpPr>
            <a:spLocks noGrp="1"/>
          </p:cNvSpPr>
          <p:nvPr>
            <p:ph type="title"/>
          </p:nvPr>
        </p:nvSpPr>
        <p:spPr>
          <a:xfrm>
            <a:off x="0" y="0"/>
            <a:ext cx="9144000" cy="433388"/>
          </a:xfrm>
        </p:spPr>
        <p:txBody>
          <a:bodyPr/>
          <a:lstStyle/>
          <a:p>
            <a:r>
              <a:rPr lang="el-GR" dirty="0" err="1" smtClean="0"/>
              <a:t>Kλικ</a:t>
            </a:r>
            <a:r>
              <a:rPr lang="el-GR" dirty="0" smtClean="0"/>
              <a:t> για επεξεργασία του τίτλου</a:t>
            </a:r>
            <a:endParaRPr lang="el-GR" dirty="0"/>
          </a:p>
        </p:txBody>
      </p:sp>
      <p:sp>
        <p:nvSpPr>
          <p:cNvPr id="8" name="Θέση αριθμού διαφάνειας 5">
            <a:extLst>
              <a:ext uri="{FF2B5EF4-FFF2-40B4-BE49-F238E27FC236}">
                <a16:creationId xmlns:a16="http://schemas.microsoft.com/office/drawing/2014/main" xmlns="" id="{AB86C6FB-9B8A-4E5E-B1DC-E008F8DF7AED}"/>
              </a:ext>
            </a:extLst>
          </p:cNvPr>
          <p:cNvSpPr>
            <a:spLocks noGrp="1"/>
          </p:cNvSpPr>
          <p:nvPr>
            <p:ph type="sldNum" sz="quarter" idx="4"/>
          </p:nvPr>
        </p:nvSpPr>
        <p:spPr>
          <a:xfrm>
            <a:off x="3823933" y="6614826"/>
            <a:ext cx="2057400" cy="193762"/>
          </a:xfrm>
          <a:prstGeom prst="rect">
            <a:avLst/>
          </a:prstGeom>
        </p:spPr>
        <p:txBody>
          <a:bodyPr/>
          <a:lstStyle>
            <a:lvl1pPr algn="ctr">
              <a:defRPr sz="1100"/>
            </a:lvl1pPr>
          </a:lstStyle>
          <a:p>
            <a:fld id="{4D2578F2-A3E7-4E4B-81A9-69C31FAEF38E}"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827747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597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457200" y="1600200"/>
            <a:ext cx="8229600" cy="4525963"/>
          </a:xfrm>
          <a:prstGeom prst="rect">
            <a:avLst/>
          </a:prstGeo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279233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Tree>
    <p:extLst>
      <p:ext uri="{BB962C8B-B14F-4D97-AF65-F5344CB8AC3E}">
        <p14:creationId xmlns:p14="http://schemas.microsoft.com/office/powerpoint/2010/main" val="3748699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813944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006356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l-GR"/>
          </a:p>
        </p:txBody>
      </p:sp>
    </p:spTree>
    <p:extLst>
      <p:ext uri="{BB962C8B-B14F-4D97-AF65-F5344CB8AC3E}">
        <p14:creationId xmlns:p14="http://schemas.microsoft.com/office/powerpoint/2010/main" val="2499391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fld id="{A8696169-1127-4362-8540-AC4E97E8AA5C}" type="datetime1">
              <a:rPr lang="el-GR" smtClean="0"/>
              <a:t>25/4/2018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2904630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6625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a:prstGeom prst="rect">
            <a:avLst/>
          </a:prstGeo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extLst>
      <p:ext uri="{BB962C8B-B14F-4D97-AF65-F5344CB8AC3E}">
        <p14:creationId xmlns:p14="http://schemas.microsoft.com/office/powerpoint/2010/main" val="3323630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a:prstGeom prst="rect">
            <a:avLst/>
          </a:prstGeo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3 - Θέση κειμένου"/>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extLst>
      <p:ext uri="{BB962C8B-B14F-4D97-AF65-F5344CB8AC3E}">
        <p14:creationId xmlns:p14="http://schemas.microsoft.com/office/powerpoint/2010/main" val="490013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1600200"/>
            <a:ext cx="8229600" cy="4525963"/>
          </a:xfrm>
          <a:prstGeom prst="rect">
            <a:avLst/>
          </a:prstGeo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072264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a:prstGeom prst="rect">
            <a:avLst/>
          </a:prstGeo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a:prstGeom prst="rect">
            <a:avLst/>
          </a:prstGeo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85988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3E6CCA-63C4-4CF9-AE39-DAD6F533A7F9}" type="datetime1">
              <a:rPr lang="el-GR" smtClean="0"/>
              <a:t>25/4/2018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3498929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2B0574A-DA73-4F45-A5DB-BD9EAE214494}" type="datetime1">
              <a:rPr lang="el-GR" smtClean="0"/>
              <a:t>25/4/2018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1529198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1466B3C0-A42E-43C6-B463-F993698F7A97}" type="datetime1">
              <a:rPr lang="el-GR" smtClean="0"/>
              <a:t>25/4/2018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1492417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6CCCD79E-706B-4D49-A0E4-1F8E35DF1797}" type="datetime1">
              <a:rPr lang="el-GR" smtClean="0"/>
              <a:t>25/4/2018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4038556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5B233-2020-4E2E-8C15-84DAA0EF36E8}" type="datetime1">
              <a:rPr lang="el-GR" smtClean="0"/>
              <a:t>25/4/2018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3568633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4BA766-CA29-40F2-83BC-EF09261BB5FC}" type="datetime1">
              <a:rPr lang="el-GR" smtClean="0"/>
              <a:t>25/4/2018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964485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2D54C4-4236-43A6-B912-090A3C0F9032}" type="datetime1">
              <a:rPr lang="el-GR" smtClean="0"/>
              <a:t>25/4/2018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1332093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4E18B-A9AC-444A-8F3D-6587E3DE7D78}" type="datetime1">
              <a:rPr lang="el-GR" smtClean="0"/>
              <a:t>25/4/2018</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48E73-6241-44FB-9EDB-1A1229FC3D83}" type="slidenum">
              <a:rPr lang="el-GR" smtClean="0"/>
              <a:t>‹Nº›</a:t>
            </a:fld>
            <a:endParaRPr lang="el-GR"/>
          </a:p>
        </p:txBody>
      </p:sp>
    </p:spTree>
    <p:extLst>
      <p:ext uri="{BB962C8B-B14F-4D97-AF65-F5344CB8AC3E}">
        <p14:creationId xmlns:p14="http://schemas.microsoft.com/office/powerpoint/2010/main" val="15864211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53" r:id="rId12"/>
    <p:sldLayoutId id="2147483665"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3"/>
          <a:stretch>
            <a:fillRect/>
          </a:stretch>
        </p:blipFill>
        <p:spPr>
          <a:xfrm>
            <a:off x="3396632" y="3174542"/>
            <a:ext cx="2174773" cy="2273625"/>
          </a:xfrm>
          <a:prstGeom prst="rect">
            <a:avLst/>
          </a:prstGeom>
        </p:spPr>
      </p:pic>
      <p:sp>
        <p:nvSpPr>
          <p:cNvPr id="603144" name="Rectangle 8"/>
          <p:cNvSpPr>
            <a:spLocks noChangeArrowheads="1"/>
          </p:cNvSpPr>
          <p:nvPr userDrawn="1"/>
        </p:nvSpPr>
        <p:spPr bwMode="auto">
          <a:xfrm>
            <a:off x="-1" y="5384800"/>
            <a:ext cx="8766770" cy="1282700"/>
          </a:xfrm>
          <a:prstGeom prst="rect">
            <a:avLst/>
          </a:prstGeom>
          <a:solidFill>
            <a:srgbClr val="005777"/>
          </a:solidFill>
          <a:ln w="9525">
            <a:noFill/>
            <a:miter lim="800000"/>
            <a:headEnd/>
            <a:tailEnd/>
          </a:ln>
        </p:spPr>
        <p:txBody>
          <a:bodyPr wrap="none" anchor="ctr"/>
          <a:lstStyle/>
          <a:p>
            <a:pPr marL="1616075" eaLnBrk="0" hangingPunct="0">
              <a:lnSpc>
                <a:spcPct val="110000"/>
              </a:lnSpc>
              <a:defRPr/>
            </a:pPr>
            <a:r>
              <a:rPr lang="en-US" sz="1800" b="1" dirty="0" err="1" smtClean="0">
                <a:solidFill>
                  <a:srgbClr val="FFFFFF"/>
                </a:solidFill>
                <a:effectLst>
                  <a:outerShdw blurRad="38100" dist="38100" dir="2700000" algn="tl">
                    <a:srgbClr val="000000"/>
                  </a:outerShdw>
                </a:effectLst>
                <a:cs typeface="Arial" charset="0"/>
              </a:rPr>
              <a:t>TEICrete</a:t>
            </a:r>
            <a:r>
              <a:rPr lang="en-US" sz="1800" b="1" dirty="0" smtClean="0">
                <a:solidFill>
                  <a:srgbClr val="FFFFFF"/>
                </a:solidFill>
                <a:effectLst>
                  <a:outerShdw blurRad="38100" dist="38100" dir="2700000" algn="tl">
                    <a:srgbClr val="000000"/>
                  </a:outerShdw>
                </a:effectLst>
                <a:cs typeface="Arial" charset="0"/>
              </a:rPr>
              <a:t> </a:t>
            </a:r>
            <a:br>
              <a:rPr lang="en-US" sz="1800" b="1" dirty="0" smtClean="0">
                <a:solidFill>
                  <a:srgbClr val="FFFFFF"/>
                </a:solidFill>
                <a:effectLst>
                  <a:outerShdw blurRad="38100" dist="38100" dir="2700000" algn="tl">
                    <a:srgbClr val="000000"/>
                  </a:outerShdw>
                </a:effectLst>
                <a:cs typeface="Arial" charset="0"/>
              </a:rPr>
            </a:br>
            <a:r>
              <a:rPr lang="en-US" sz="1800" b="1" dirty="0" err="1" smtClean="0">
                <a:solidFill>
                  <a:srgbClr val="FFFFFF"/>
                </a:solidFill>
                <a:effectLst>
                  <a:outerShdw blurRad="38100" dist="38100" dir="2700000" algn="tl">
                    <a:srgbClr val="000000"/>
                  </a:outerShdw>
                </a:effectLst>
                <a:cs typeface="Arial" charset="0"/>
              </a:rPr>
              <a:t>Heraklion</a:t>
            </a:r>
            <a:r>
              <a:rPr lang="en-US" sz="1800" b="1" dirty="0" smtClean="0">
                <a:solidFill>
                  <a:srgbClr val="FFFFFF"/>
                </a:solidFill>
                <a:effectLst>
                  <a:outerShdw blurRad="38100" dist="38100" dir="2700000" algn="tl">
                    <a:srgbClr val="000000"/>
                  </a:outerShdw>
                </a:effectLst>
                <a:cs typeface="Arial" charset="0"/>
              </a:rPr>
              <a:t> Crete, Greece</a:t>
            </a:r>
            <a:endParaRPr lang="el-GR" sz="1800" b="1" dirty="0">
              <a:solidFill>
                <a:srgbClr val="FFFFFF"/>
              </a:solidFill>
              <a:effectLst>
                <a:outerShdw blurRad="38100" dist="38100" dir="2700000" algn="tl">
                  <a:srgbClr val="000000"/>
                </a:outerShdw>
              </a:effectLst>
              <a:cs typeface="Arial" charset="0"/>
            </a:endParaRPr>
          </a:p>
        </p:txBody>
      </p:sp>
      <p:sp>
        <p:nvSpPr>
          <p:cNvPr id="2051" name="Oval 15"/>
          <p:cNvSpPr>
            <a:spLocks noChangeArrowheads="1"/>
          </p:cNvSpPr>
          <p:nvPr userDrawn="1"/>
        </p:nvSpPr>
        <p:spPr bwMode="auto">
          <a:xfrm>
            <a:off x="101600" y="5241925"/>
            <a:ext cx="1487488" cy="1539875"/>
          </a:xfrm>
          <a:prstGeom prst="ellipse">
            <a:avLst/>
          </a:prstGeom>
          <a:solidFill>
            <a:schemeClr val="bg1"/>
          </a:solidFill>
          <a:ln w="9525">
            <a:solidFill>
              <a:schemeClr val="bg1"/>
            </a:solidFill>
            <a:round/>
            <a:headEnd/>
            <a:tailEnd/>
          </a:ln>
        </p:spPr>
        <p:txBody>
          <a:bodyPr wrap="none" anchor="ctr"/>
          <a:lstStyle/>
          <a:p>
            <a:endParaRPr lang="el-GR">
              <a:solidFill>
                <a:srgbClr val="000000"/>
              </a:solidFill>
            </a:endParaRPr>
          </a:p>
        </p:txBody>
      </p:sp>
      <p:pic>
        <p:nvPicPr>
          <p:cNvPr id="2052" name="Picture 7"/>
          <p:cNvPicPr>
            <a:picLocks noChangeAspect="1" noChangeArrowheads="1"/>
          </p:cNvPicPr>
          <p:nvPr userDrawn="1"/>
        </p:nvPicPr>
        <p:blipFill>
          <a:blip r:embed="rId14" cstate="email">
            <a:clrChange>
              <a:clrFrom>
                <a:srgbClr val="FFFFFF"/>
              </a:clrFrom>
              <a:clrTo>
                <a:srgbClr val="FFFFFF">
                  <a:alpha val="0"/>
                </a:srgbClr>
              </a:clrTo>
            </a:clrChange>
            <a:lum bright="-26000" contrast="-100000"/>
            <a:extLst>
              <a:ext uri="{28A0092B-C50C-407E-A947-70E740481C1C}">
                <a14:useLocalDpi xmlns:a14="http://schemas.microsoft.com/office/drawing/2010/main" val="0"/>
              </a:ext>
            </a:extLst>
          </a:blip>
          <a:srcRect/>
          <a:stretch>
            <a:fillRect/>
          </a:stretch>
        </p:blipFill>
        <p:spPr bwMode="auto">
          <a:xfrm>
            <a:off x="55563" y="5213350"/>
            <a:ext cx="1573212"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2"/>
          <p:cNvSpPr>
            <a:spLocks noChangeArrowheads="1"/>
          </p:cNvSpPr>
          <p:nvPr userDrawn="1"/>
        </p:nvSpPr>
        <p:spPr bwMode="auto">
          <a:xfrm>
            <a:off x="0" y="1319213"/>
            <a:ext cx="9209088" cy="1774825"/>
          </a:xfrm>
          <a:prstGeom prst="rect">
            <a:avLst/>
          </a:prstGeom>
          <a:solidFill>
            <a:srgbClr val="80808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sz="1800">
              <a:solidFill>
                <a:srgbClr val="000000"/>
              </a:solidFill>
            </a:endParaRPr>
          </a:p>
        </p:txBody>
      </p:sp>
      <p:sp>
        <p:nvSpPr>
          <p:cNvPr id="2054" name="Rectangle 6"/>
          <p:cNvSpPr>
            <a:spLocks noChangeArrowheads="1"/>
          </p:cNvSpPr>
          <p:nvPr userDrawn="1"/>
        </p:nvSpPr>
        <p:spPr bwMode="auto">
          <a:xfrm>
            <a:off x="-3175" y="1317625"/>
            <a:ext cx="6991350" cy="77788"/>
          </a:xfrm>
          <a:prstGeom prst="rect">
            <a:avLst/>
          </a:prstGeom>
          <a:solidFill>
            <a:srgbClr val="00577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l-GR" sz="2400">
              <a:solidFill>
                <a:srgbClr val="000000"/>
              </a:solidFill>
              <a:latin typeface="Times New Roman" charset="0"/>
            </a:endParaRPr>
          </a:p>
        </p:txBody>
      </p:sp>
      <p:sp>
        <p:nvSpPr>
          <p:cNvPr id="2" name="Rectangle 8"/>
          <p:cNvSpPr>
            <a:spLocks noChangeArrowheads="1"/>
          </p:cNvSpPr>
          <p:nvPr userDrawn="1"/>
        </p:nvSpPr>
        <p:spPr bwMode="auto">
          <a:xfrm>
            <a:off x="0" y="0"/>
            <a:ext cx="9144000" cy="731838"/>
          </a:xfrm>
          <a:prstGeom prst="rect">
            <a:avLst/>
          </a:prstGeom>
          <a:solidFill>
            <a:srgbClr val="005777"/>
          </a:solidFill>
          <a:ln w="9525">
            <a:noFill/>
            <a:miter lim="800000"/>
            <a:headEnd/>
            <a:tailEnd/>
          </a:ln>
        </p:spPr>
        <p:txBody>
          <a:bodyPr wrap="none" anchor="ctr"/>
          <a:lstStyle/>
          <a:p>
            <a:pPr marL="3175" algn="r" eaLnBrk="0" hangingPunct="0">
              <a:lnSpc>
                <a:spcPct val="110000"/>
              </a:lnSpc>
              <a:defRPr/>
            </a:pPr>
            <a:r>
              <a:rPr lang="en-US" sz="2000" b="1" dirty="0" smtClean="0">
                <a:solidFill>
                  <a:srgbClr val="FFFFFF"/>
                </a:solidFill>
                <a:effectLst>
                  <a:outerShdw blurRad="38100" dist="38100" dir="2700000" algn="tl">
                    <a:srgbClr val="000000"/>
                  </a:outerShdw>
                </a:effectLst>
                <a:latin typeface="Arial Narrow"/>
                <a:cs typeface="Arial Narrow"/>
              </a:rPr>
              <a:t>Technological Educational Institute of Crete</a:t>
            </a:r>
            <a:endParaRPr lang="el-GR" sz="2000" b="1" dirty="0" smtClean="0">
              <a:solidFill>
                <a:srgbClr val="FFFFFF"/>
              </a:solidFill>
              <a:effectLst>
                <a:outerShdw blurRad="38100" dist="38100" dir="2700000" algn="tl">
                  <a:srgbClr val="000000"/>
                </a:outerShdw>
              </a:effectLst>
              <a:latin typeface="Arial Narrow"/>
              <a:cs typeface="Arial Narrow"/>
            </a:endParaRPr>
          </a:p>
        </p:txBody>
      </p:sp>
      <p:sp>
        <p:nvSpPr>
          <p:cNvPr id="21" name="Rectangle 5"/>
          <p:cNvSpPr>
            <a:spLocks noChangeArrowheads="1"/>
          </p:cNvSpPr>
          <p:nvPr userDrawn="1"/>
        </p:nvSpPr>
        <p:spPr bwMode="auto">
          <a:xfrm>
            <a:off x="2505075" y="3022600"/>
            <a:ext cx="6667500" cy="77788"/>
          </a:xfrm>
          <a:prstGeom prst="rect">
            <a:avLst/>
          </a:prstGeom>
          <a:solidFill>
            <a:schemeClr val="accent1">
              <a:lumMod val="50000"/>
            </a:schemeClr>
          </a:solidFill>
          <a:ln w="9525">
            <a:noFill/>
            <a:miter lim="800000"/>
            <a:headEnd/>
            <a:tailEnd/>
          </a:ln>
        </p:spPr>
        <p:txBody>
          <a:bodyPr wrap="none" anchor="ctr"/>
          <a:lstStyle/>
          <a:p>
            <a:pPr algn="ctr">
              <a:defRPr/>
            </a:pPr>
            <a:endParaRPr kumimoji="1" lang="el-GR" sz="2400" dirty="0">
              <a:solidFill>
                <a:srgbClr val="000000"/>
              </a:solidFill>
              <a:latin typeface="Times New Roman" pitchFamily="18" charset="0"/>
              <a:ea typeface="ＭＳ Ｐゴシック" pitchFamily="-111" charset="-128"/>
              <a:cs typeface="+mn-cs"/>
            </a:endParaRPr>
          </a:p>
        </p:txBody>
      </p:sp>
      <p:pic>
        <p:nvPicPr>
          <p:cNvPr id="11" name="Imagen 34"/>
          <p:cNvPicPr/>
          <p:nvPr userDrawn="1"/>
        </p:nvPicPr>
        <p:blipFill>
          <a:blip r:embed="rId15" cstate="email">
            <a:extLst>
              <a:ext uri="{28A0092B-C50C-407E-A947-70E740481C1C}">
                <a14:useLocalDpi xmlns:a14="http://schemas.microsoft.com/office/drawing/2010/main" val="0"/>
              </a:ext>
            </a:extLst>
          </a:blip>
          <a:stretch>
            <a:fillRect/>
          </a:stretch>
        </p:blipFill>
        <p:spPr>
          <a:xfrm>
            <a:off x="5592762" y="4559984"/>
            <a:ext cx="3131798" cy="681941"/>
          </a:xfrm>
          <a:prstGeom prst="rect">
            <a:avLst/>
          </a:prstGeom>
        </p:spPr>
      </p:pic>
      <p:pic>
        <p:nvPicPr>
          <p:cNvPr id="12" name="Imagen 50"/>
          <p:cNvPicPr/>
          <p:nvPr userDrawn="1"/>
        </p:nvPicPr>
        <p:blipFill>
          <a:blip r:embed="rId16" cstate="email">
            <a:extLst>
              <a:ext uri="{28A0092B-C50C-407E-A947-70E740481C1C}">
                <a14:useLocalDpi xmlns:a14="http://schemas.microsoft.com/office/drawing/2010/main" val="0"/>
              </a:ext>
            </a:extLst>
          </a:blip>
          <a:stretch>
            <a:fillRect/>
          </a:stretch>
        </p:blipFill>
        <p:spPr>
          <a:xfrm>
            <a:off x="5571405" y="5467537"/>
            <a:ext cx="3106436" cy="1117225"/>
          </a:xfrm>
          <a:prstGeom prst="rect">
            <a:avLst/>
          </a:prstGeom>
          <a:noFill/>
          <a:ln>
            <a:noFill/>
          </a:ln>
        </p:spPr>
      </p:pic>
    </p:spTree>
    <p:extLst>
      <p:ext uri="{BB962C8B-B14F-4D97-AF65-F5344CB8AC3E}">
        <p14:creationId xmlns:p14="http://schemas.microsoft.com/office/powerpoint/2010/main" val="141094559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iming>
    <p:tnLst>
      <p:par>
        <p:cTn id="1" dur="indefinite" restart="never" nodeType="tmRoot"/>
      </p:par>
    </p:tnLst>
  </p:timing>
  <p:txStyles>
    <p:titleStyle>
      <a:lvl1pPr algn="l" rtl="0" eaLnBrk="0" fontAlgn="base" hangingPunct="0">
        <a:spcBef>
          <a:spcPct val="0"/>
        </a:spcBef>
        <a:spcAft>
          <a:spcPct val="0"/>
        </a:spcAft>
        <a:defRPr sz="23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2pPr>
      <a:lvl3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3pPr>
      <a:lvl4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4pPr>
      <a:lvl5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5pPr>
      <a:lvl6pPr marL="457200" algn="l" rtl="0" fontAlgn="base">
        <a:spcBef>
          <a:spcPct val="0"/>
        </a:spcBef>
        <a:spcAft>
          <a:spcPct val="0"/>
        </a:spcAft>
        <a:defRPr sz="2300">
          <a:solidFill>
            <a:schemeClr val="tx2"/>
          </a:solidFill>
          <a:latin typeface="Trebuchet MS" pitchFamily="34" charset="0"/>
        </a:defRPr>
      </a:lvl6pPr>
      <a:lvl7pPr marL="914400" algn="l" rtl="0" fontAlgn="base">
        <a:spcBef>
          <a:spcPct val="0"/>
        </a:spcBef>
        <a:spcAft>
          <a:spcPct val="0"/>
        </a:spcAft>
        <a:defRPr sz="2300">
          <a:solidFill>
            <a:schemeClr val="tx2"/>
          </a:solidFill>
          <a:latin typeface="Trebuchet MS" pitchFamily="34" charset="0"/>
        </a:defRPr>
      </a:lvl7pPr>
      <a:lvl8pPr marL="1371600" algn="l" rtl="0" fontAlgn="base">
        <a:spcBef>
          <a:spcPct val="0"/>
        </a:spcBef>
        <a:spcAft>
          <a:spcPct val="0"/>
        </a:spcAft>
        <a:defRPr sz="2300">
          <a:solidFill>
            <a:schemeClr val="tx2"/>
          </a:solidFill>
          <a:latin typeface="Trebuchet MS" pitchFamily="34" charset="0"/>
        </a:defRPr>
      </a:lvl8pPr>
      <a:lvl9pPr marL="1828800" algn="l" rtl="0" fontAlgn="base">
        <a:spcBef>
          <a:spcPct val="0"/>
        </a:spcBef>
        <a:spcAft>
          <a:spcPct val="0"/>
        </a:spcAft>
        <a:defRPr sz="2300">
          <a:solidFill>
            <a:schemeClr val="tx2"/>
          </a:solidFill>
          <a:latin typeface="Trebuchet MS" pitchFamily="34" charset="0"/>
        </a:defRPr>
      </a:lvl9pPr>
    </p:titleStyle>
    <p:bodyStyle>
      <a:lvl1pPr marL="269875" indent="-269875" algn="l" rtl="0" eaLnBrk="0" fontAlgn="base" hangingPunct="0">
        <a:spcBef>
          <a:spcPct val="25000"/>
        </a:spcBef>
        <a:spcAft>
          <a:spcPct val="0"/>
        </a:spcAft>
        <a:buFont typeface="Wingdings" charset="0"/>
        <a:buChar char="§"/>
        <a:defRPr sz="1700">
          <a:solidFill>
            <a:schemeClr val="tx1"/>
          </a:solidFill>
          <a:latin typeface="+mn-lt"/>
          <a:ea typeface="ＭＳ Ｐゴシック" charset="0"/>
          <a:cs typeface="ＭＳ Ｐゴシック" charset="0"/>
        </a:defRPr>
      </a:lvl1pPr>
      <a:lvl2pPr marL="627063" indent="-177800" algn="l" rtl="0" eaLnBrk="0" fontAlgn="base" hangingPunct="0">
        <a:spcBef>
          <a:spcPct val="20000"/>
        </a:spcBef>
        <a:spcAft>
          <a:spcPct val="0"/>
        </a:spcAft>
        <a:buFont typeface="Arial" charset="0"/>
        <a:buChar char="□"/>
        <a:defRPr sz="16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1500">
          <a:solidFill>
            <a:schemeClr val="tx1"/>
          </a:solidFill>
          <a:latin typeface="+mn-lt"/>
          <a:ea typeface="ＭＳ Ｐゴシック" charset="0"/>
        </a:defRPr>
      </a:lvl3pPr>
      <a:lvl4pPr marL="1550988" indent="-228600" algn="l" rtl="0" eaLnBrk="0" fontAlgn="base" hangingPunct="0">
        <a:spcBef>
          <a:spcPct val="20000"/>
        </a:spcBef>
        <a:spcAft>
          <a:spcPct val="0"/>
        </a:spcAft>
        <a:buChar char="–"/>
        <a:defRPr sz="1400">
          <a:solidFill>
            <a:schemeClr val="tx1"/>
          </a:solidFill>
          <a:latin typeface="+mn-lt"/>
          <a:ea typeface="ＭＳ Ｐゴシック" charset="0"/>
        </a:defRPr>
      </a:lvl4pPr>
      <a:lvl5pPr marL="1978025" indent="-228600" algn="l" rtl="0" eaLnBrk="0" fontAlgn="base" hangingPunct="0">
        <a:spcBef>
          <a:spcPct val="20000"/>
        </a:spcBef>
        <a:spcAft>
          <a:spcPct val="0"/>
        </a:spcAft>
        <a:buChar char="»"/>
        <a:defRPr sz="1000">
          <a:solidFill>
            <a:schemeClr val="tx1"/>
          </a:solidFill>
          <a:latin typeface="+mn-lt"/>
          <a:ea typeface="ＭＳ Ｐゴシック" charset="0"/>
        </a:defRPr>
      </a:lvl5pPr>
      <a:lvl6pPr marL="2435225" indent="-228600" algn="l" rtl="0" fontAlgn="base">
        <a:spcBef>
          <a:spcPct val="20000"/>
        </a:spcBef>
        <a:spcAft>
          <a:spcPct val="0"/>
        </a:spcAft>
        <a:buChar char="»"/>
        <a:defRPr sz="1000">
          <a:solidFill>
            <a:schemeClr val="tx1"/>
          </a:solidFill>
          <a:latin typeface="+mn-lt"/>
        </a:defRPr>
      </a:lvl6pPr>
      <a:lvl7pPr marL="2892425" indent="-228600" algn="l" rtl="0" fontAlgn="base">
        <a:spcBef>
          <a:spcPct val="20000"/>
        </a:spcBef>
        <a:spcAft>
          <a:spcPct val="0"/>
        </a:spcAft>
        <a:buChar char="»"/>
        <a:defRPr sz="1000">
          <a:solidFill>
            <a:schemeClr val="tx1"/>
          </a:solidFill>
          <a:latin typeface="+mn-lt"/>
        </a:defRPr>
      </a:lvl7pPr>
      <a:lvl8pPr marL="3349625" indent="-228600" algn="l" rtl="0" fontAlgn="base">
        <a:spcBef>
          <a:spcPct val="20000"/>
        </a:spcBef>
        <a:spcAft>
          <a:spcPct val="0"/>
        </a:spcAft>
        <a:buChar char="»"/>
        <a:defRPr sz="1000">
          <a:solidFill>
            <a:schemeClr val="tx1"/>
          </a:solidFill>
          <a:latin typeface="+mn-lt"/>
        </a:defRPr>
      </a:lvl8pPr>
      <a:lvl9pPr marL="3806825" indent="-228600" algn="l" rtl="0" fontAlgn="base">
        <a:spcBef>
          <a:spcPct val="20000"/>
        </a:spcBef>
        <a:spcAft>
          <a:spcPct val="0"/>
        </a:spcAft>
        <a:buChar char="»"/>
        <a:defRPr sz="1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http://www.aosong.com/" TargetMode="Externa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microbot.it/" TargetMode="External"/><Relationship Id="rId5" Type="http://schemas.openxmlformats.org/officeDocument/2006/relationships/image" Target="../media/image31.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microbot.it/sketches/DHT11.zip" TargetMode="Externa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1.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50">
            <a:extLst>
              <a:ext uri="{FF2B5EF4-FFF2-40B4-BE49-F238E27FC236}">
                <a16:creationId xmlns:a16="http://schemas.microsoft.com/office/drawing/2014/main" xmlns="" id="{389AFF6F-B38D-4086-B6E6-9B4D639019EA}"/>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141346" y="268018"/>
            <a:ext cx="1753789" cy="784378"/>
          </a:xfrm>
          <a:prstGeom prst="rect">
            <a:avLst/>
          </a:prstGeom>
          <a:noFill/>
          <a:ln>
            <a:noFill/>
          </a:ln>
        </p:spPr>
      </p:pic>
      <p:sp>
        <p:nvSpPr>
          <p:cNvPr id="11" name="Rounded Rectangle 10"/>
          <p:cNvSpPr/>
          <p:nvPr/>
        </p:nvSpPr>
        <p:spPr>
          <a:xfrm>
            <a:off x="0" y="2419435"/>
            <a:ext cx="9144000" cy="1937982"/>
          </a:xfrm>
          <a:prstGeom prst="roundRect">
            <a:avLst>
              <a:gd name="adj" fmla="val 396"/>
            </a:avLst>
          </a:prstGeom>
          <a:ln>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rPr>
              <a:t>UNIT 8</a:t>
            </a:r>
            <a:endParaRPr lang="en-US" sz="3600" b="1" dirty="0" smtClean="0">
              <a:solidFill>
                <a:prstClr val="white"/>
              </a:solidFill>
            </a:endParaRPr>
          </a:p>
          <a:p>
            <a:pPr algn="ctr"/>
            <a:r>
              <a:rPr lang="en-US" sz="3600" dirty="0" smtClean="0">
                <a:solidFill>
                  <a:prstClr val="white"/>
                </a:solidFill>
              </a:rPr>
              <a:t>OTHER SENSORS</a:t>
            </a:r>
            <a:endParaRPr lang="en-US" sz="3600" dirty="0">
              <a:solidFill>
                <a:prstClr val="white"/>
              </a:solidFill>
            </a:endParaRPr>
          </a:p>
          <a:p>
            <a:pPr algn="ctr"/>
            <a:endParaRPr lang="el-GR" dirty="0"/>
          </a:p>
        </p:txBody>
      </p:sp>
      <p:pic>
        <p:nvPicPr>
          <p:cNvPr id="12" name="Imagen 34">
            <a:extLst>
              <a:ext uri="{FF2B5EF4-FFF2-40B4-BE49-F238E27FC236}">
                <a16:creationId xmlns:a16="http://schemas.microsoft.com/office/drawing/2014/main" xmlns="" id="{30534F85-38A1-43D8-B6DB-94CA1D92C64E}"/>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457930" y="268018"/>
            <a:ext cx="2956266" cy="759862"/>
          </a:xfrm>
          <a:prstGeom prst="rect">
            <a:avLst/>
          </a:prstGeom>
        </p:spPr>
      </p:pic>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18250" b="15298"/>
          <a:stretch/>
        </p:blipFill>
        <p:spPr bwMode="auto">
          <a:xfrm>
            <a:off x="536759" y="6038193"/>
            <a:ext cx="1607354" cy="70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openin project: isep-porto-logo"/>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23235"/>
          <a:stretch/>
        </p:blipFill>
        <p:spPr bwMode="auto">
          <a:xfrm>
            <a:off x="2582878" y="5913947"/>
            <a:ext cx="1820294" cy="9315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penin project: teiofcrete-log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29207" y="5882415"/>
            <a:ext cx="14287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penin project: aproit-logo"/>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141346" y="6085491"/>
            <a:ext cx="1428752" cy="7178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770179"/>
            <a:ext cx="9144000" cy="45719"/>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Rectangle 2"/>
          <p:cNvSpPr/>
          <p:nvPr/>
        </p:nvSpPr>
        <p:spPr>
          <a:xfrm>
            <a:off x="0" y="7639"/>
            <a:ext cx="9144000" cy="1180531"/>
          </a:xfrm>
          <a:prstGeom prst="rect">
            <a:avLst/>
          </a:prstGeom>
          <a:gradFill flip="none" rotWithShape="1">
            <a:gsLst>
              <a:gs pos="0">
                <a:schemeClr val="tx2">
                  <a:lumMod val="40000"/>
                  <a:lumOff val="60000"/>
                  <a:alpha val="36000"/>
                </a:schemeClr>
              </a:gs>
              <a:gs pos="100000">
                <a:schemeClr val="bg1">
                  <a:alpha val="0"/>
                </a:schemeClr>
              </a:gs>
              <a:gs pos="49000">
                <a:schemeClr val="tx2">
                  <a:lumMod val="20000"/>
                  <a:lumOff val="80000"/>
                  <a:alpha val="3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806816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10</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THE NTC TEMPERATURE SENSOR</a:t>
            </a:r>
            <a:endParaRPr lang="el-GR" sz="2900"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10</a:t>
            </a:fld>
            <a:endParaRPr lang="el-GR" sz="1000" dirty="0"/>
          </a:p>
        </p:txBody>
      </p:sp>
      <p:sp>
        <p:nvSpPr>
          <p:cNvPr id="4" name="CasellaDiTesto 3"/>
          <p:cNvSpPr txBox="1"/>
          <p:nvPr/>
        </p:nvSpPr>
        <p:spPr>
          <a:xfrm>
            <a:off x="1567510" y="900270"/>
            <a:ext cx="5515898" cy="830997"/>
          </a:xfrm>
          <a:prstGeom prst="rect">
            <a:avLst/>
          </a:prstGeom>
          <a:noFill/>
        </p:spPr>
        <p:txBody>
          <a:bodyPr wrap="square" rtlCol="0">
            <a:spAutoFit/>
          </a:bodyPr>
          <a:lstStyle/>
          <a:p>
            <a:pPr algn="ctr"/>
            <a:r>
              <a:rPr lang="en-GB" sz="2400" dirty="0" smtClean="0">
                <a:latin typeface="+mj-lt"/>
              </a:rPr>
              <a:t>NTC (or thermistor) is a negative temperature co-efficient resistor.</a:t>
            </a:r>
            <a:endParaRPr lang="it-IT" sz="2400" dirty="0">
              <a:latin typeface="+mj-lt"/>
            </a:endParaRPr>
          </a:p>
        </p:txBody>
      </p:sp>
      <p:sp>
        <p:nvSpPr>
          <p:cNvPr id="2" name="CasellaDiTesto 1"/>
          <p:cNvSpPr txBox="1"/>
          <p:nvPr/>
        </p:nvSpPr>
        <p:spPr>
          <a:xfrm>
            <a:off x="419419" y="4054625"/>
            <a:ext cx="8098684" cy="677108"/>
          </a:xfrm>
          <a:prstGeom prst="rect">
            <a:avLst/>
          </a:prstGeom>
          <a:noFill/>
        </p:spPr>
        <p:txBody>
          <a:bodyPr wrap="square" rtlCol="0">
            <a:spAutoFit/>
          </a:bodyPr>
          <a:lstStyle/>
          <a:p>
            <a:pPr algn="ctr"/>
            <a:r>
              <a:rPr lang="en-GB" dirty="0">
                <a:latin typeface="+mn-lt"/>
              </a:rPr>
              <a:t>The resistance of NTC thermistors </a:t>
            </a:r>
            <a:r>
              <a:rPr lang="en-GB" i="1" dirty="0">
                <a:latin typeface="+mn-lt"/>
              </a:rPr>
              <a:t>decreases</a:t>
            </a:r>
            <a:r>
              <a:rPr lang="en-GB" dirty="0">
                <a:latin typeface="+mn-lt"/>
              </a:rPr>
              <a:t> as the temperature </a:t>
            </a:r>
            <a:r>
              <a:rPr lang="en-GB" dirty="0" smtClean="0">
                <a:latin typeface="+mn-lt"/>
              </a:rPr>
              <a:t>rises.</a:t>
            </a:r>
          </a:p>
          <a:p>
            <a:pPr algn="ctr"/>
            <a:r>
              <a:rPr lang="en-GB" dirty="0" smtClean="0">
                <a:latin typeface="+mn-lt"/>
              </a:rPr>
              <a:t>In </a:t>
            </a:r>
            <a:r>
              <a:rPr lang="en-GB" dirty="0">
                <a:latin typeface="+mn-lt"/>
              </a:rPr>
              <a:t>other words, the hotter they get, the lower their level in ohms and vice </a:t>
            </a:r>
            <a:r>
              <a:rPr lang="en-GB" dirty="0" smtClean="0">
                <a:latin typeface="+mn-lt"/>
              </a:rPr>
              <a:t>versa.</a:t>
            </a:r>
            <a:endParaRPr lang="it-IT" dirty="0">
              <a:latin typeface="+mn-lt"/>
            </a:endParaRPr>
          </a:p>
        </p:txBody>
      </p:sp>
      <p:sp>
        <p:nvSpPr>
          <p:cNvPr id="19" name="Rettangolo 18"/>
          <p:cNvSpPr/>
          <p:nvPr/>
        </p:nvSpPr>
        <p:spPr>
          <a:xfrm rot="19538678">
            <a:off x="-1073250" y="2537723"/>
            <a:ext cx="5281520" cy="400110"/>
          </a:xfrm>
          <a:prstGeom prst="rect">
            <a:avLst/>
          </a:prstGeom>
          <a:noFill/>
        </p:spPr>
        <p:txBody>
          <a:bodyPr wrap="square" lIns="91440" tIns="45720" rIns="91440" bIns="45720">
            <a:spAutoFit/>
          </a:bodyPr>
          <a:lstStyle/>
          <a:p>
            <a:pPr algn="ctr"/>
            <a:r>
              <a:rPr lang="it-IT" sz="2000" dirty="0" smtClean="0">
                <a:ln w="0"/>
                <a:effectLst>
                  <a:outerShdw blurRad="38100" dist="19050" dir="2700000" algn="tl" rotWithShape="0">
                    <a:schemeClr val="dk1">
                      <a:alpha val="40000"/>
                    </a:schemeClr>
                  </a:outerShdw>
                </a:effectLst>
              </a:rPr>
              <a:t>Easy to use</a:t>
            </a:r>
            <a:endParaRPr lang="it-IT" sz="2000" b="0" cap="none" spc="0" dirty="0">
              <a:ln w="0"/>
              <a:solidFill>
                <a:schemeClr val="tx1"/>
              </a:solidFill>
              <a:effectLst>
                <a:outerShdw blurRad="38100" dist="19050" dir="2700000" algn="tl" rotWithShape="0">
                  <a:schemeClr val="dk1">
                    <a:alpha val="40000"/>
                  </a:schemeClr>
                </a:outerShdw>
              </a:effectLst>
            </a:endParaRPr>
          </a:p>
        </p:txBody>
      </p:sp>
      <p:sp>
        <p:nvSpPr>
          <p:cNvPr id="20" name="Rettangolo 19"/>
          <p:cNvSpPr/>
          <p:nvPr/>
        </p:nvSpPr>
        <p:spPr>
          <a:xfrm rot="19538678">
            <a:off x="4729251" y="2569385"/>
            <a:ext cx="5281520" cy="400110"/>
          </a:xfrm>
          <a:prstGeom prst="rect">
            <a:avLst/>
          </a:prstGeom>
          <a:noFill/>
        </p:spPr>
        <p:txBody>
          <a:bodyPr wrap="square" lIns="91440" tIns="45720" rIns="91440" bIns="45720">
            <a:spAutoFit/>
          </a:bodyPr>
          <a:lstStyle/>
          <a:p>
            <a:pPr algn="ctr"/>
            <a:r>
              <a:rPr lang="it-IT" sz="2000" dirty="0" err="1" smtClean="0">
                <a:ln w="0"/>
                <a:effectLst>
                  <a:outerShdw blurRad="38100" dist="19050" dir="2700000" algn="tl" rotWithShape="0">
                    <a:schemeClr val="dk1">
                      <a:alpha val="40000"/>
                    </a:schemeClr>
                  </a:outerShdw>
                </a:effectLst>
              </a:rPr>
              <a:t>Economical</a:t>
            </a:r>
            <a:endParaRPr lang="it-IT" sz="2000" b="0" cap="none" spc="0" dirty="0">
              <a:ln w="0"/>
              <a:solidFill>
                <a:schemeClr val="tx1"/>
              </a:solidFill>
              <a:effectLst>
                <a:outerShdw blurRad="38100" dist="19050" dir="2700000" algn="tl" rotWithShape="0">
                  <a:schemeClr val="dk1">
                    <a:alpha val="40000"/>
                  </a:schemeClr>
                </a:outerShdw>
              </a:effectLst>
            </a:endParaRPr>
          </a:p>
        </p:txBody>
      </p:sp>
      <p:pic>
        <p:nvPicPr>
          <p:cNvPr id="26" name="Imagen 204"/>
          <p:cNvPicPr/>
          <p:nvPr/>
        </p:nvPicPr>
        <p:blipFill>
          <a:blip r:embed="rId5" cstate="email">
            <a:extLst>
              <a:ext uri="{28A0092B-C50C-407E-A947-70E740481C1C}">
                <a14:useLocalDpi xmlns:a14="http://schemas.microsoft.com/office/drawing/2010/main" val="0"/>
              </a:ext>
            </a:extLst>
          </a:blip>
          <a:stretch>
            <a:fillRect/>
          </a:stretch>
        </p:blipFill>
        <p:spPr>
          <a:xfrm>
            <a:off x="3721602" y="2437132"/>
            <a:ext cx="1700796" cy="939625"/>
          </a:xfrm>
          <a:prstGeom prst="rect">
            <a:avLst/>
          </a:prstGeom>
        </p:spPr>
      </p:pic>
      <p:pic>
        <p:nvPicPr>
          <p:cNvPr id="28" name="Imagen 206"/>
          <p:cNvPicPr/>
          <p:nvPr/>
        </p:nvPicPr>
        <p:blipFill>
          <a:blip r:embed="rId6" cstate="email">
            <a:extLst>
              <a:ext uri="{28A0092B-C50C-407E-A947-70E740481C1C}">
                <a14:useLocalDpi xmlns:a14="http://schemas.microsoft.com/office/drawing/2010/main" val="0"/>
              </a:ext>
            </a:extLst>
          </a:blip>
          <a:stretch>
            <a:fillRect/>
          </a:stretch>
        </p:blipFill>
        <p:spPr>
          <a:xfrm>
            <a:off x="3999801" y="4924551"/>
            <a:ext cx="1299130" cy="1248733"/>
          </a:xfrm>
          <a:prstGeom prst="rect">
            <a:avLst/>
          </a:prstGeom>
        </p:spPr>
      </p:pic>
    </p:spTree>
    <p:extLst>
      <p:ext uri="{BB962C8B-B14F-4D97-AF65-F5344CB8AC3E}">
        <p14:creationId xmlns:p14="http://schemas.microsoft.com/office/powerpoint/2010/main" val="1222099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11</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THE NTC TEMPERATURE SENSOR </a:t>
            </a:r>
            <a:r>
              <a:rPr lang="en-US" sz="2900" dirty="0" smtClean="0"/>
              <a:t>– basic circuit</a:t>
            </a:r>
            <a:endParaRPr lang="el-GR" sz="2900"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11</a:t>
            </a:fld>
            <a:endParaRPr lang="el-GR" sz="1000" dirty="0"/>
          </a:p>
        </p:txBody>
      </p:sp>
      <p:sp>
        <p:nvSpPr>
          <p:cNvPr id="4" name="CasellaDiTesto 3"/>
          <p:cNvSpPr txBox="1"/>
          <p:nvPr/>
        </p:nvSpPr>
        <p:spPr>
          <a:xfrm>
            <a:off x="2286000" y="710710"/>
            <a:ext cx="3571844" cy="1631216"/>
          </a:xfrm>
          <a:prstGeom prst="rect">
            <a:avLst/>
          </a:prstGeom>
          <a:noFill/>
        </p:spPr>
        <p:txBody>
          <a:bodyPr wrap="square" rtlCol="0">
            <a:spAutoFit/>
          </a:bodyPr>
          <a:lstStyle/>
          <a:p>
            <a:r>
              <a:rPr lang="en-GB" sz="2000" dirty="0">
                <a:latin typeface="+mn-lt"/>
              </a:rPr>
              <a:t>The most basic one consists of a voltage divider with a fixed resistor connected in series with the NTC resistor; we apply a voltage of 5 V.</a:t>
            </a:r>
            <a:endParaRPr lang="it-IT" sz="2000" dirty="0">
              <a:latin typeface="+mn-lt"/>
            </a:endParaRPr>
          </a:p>
        </p:txBody>
      </p:sp>
      <p:pic>
        <p:nvPicPr>
          <p:cNvPr id="14" name="Imagen 208"/>
          <p:cNvPicPr/>
          <p:nvPr/>
        </p:nvPicPr>
        <p:blipFill>
          <a:blip r:embed="rId5">
            <a:extLst>
              <a:ext uri="{28A0092B-C50C-407E-A947-70E740481C1C}">
                <a14:useLocalDpi xmlns:a14="http://schemas.microsoft.com/office/drawing/2010/main" val="0"/>
              </a:ext>
            </a:extLst>
          </a:blip>
          <a:stretch>
            <a:fillRect/>
          </a:stretch>
        </p:blipFill>
        <p:spPr>
          <a:xfrm>
            <a:off x="321648" y="823296"/>
            <a:ext cx="1964352" cy="2436098"/>
          </a:xfrm>
          <a:prstGeom prst="rect">
            <a:avLst/>
          </a:prstGeom>
        </p:spPr>
      </p:pic>
      <p:graphicFrame>
        <p:nvGraphicFramePr>
          <p:cNvPr id="5" name="Tabella 4"/>
          <p:cNvGraphicFramePr>
            <a:graphicFrameLocks noGrp="1"/>
          </p:cNvGraphicFramePr>
          <p:nvPr>
            <p:extLst>
              <p:ext uri="{D42A27DB-BD31-4B8C-83A1-F6EECF244321}">
                <p14:modId xmlns:p14="http://schemas.microsoft.com/office/powerpoint/2010/main" val="3493368307"/>
              </p:ext>
            </p:extLst>
          </p:nvPr>
        </p:nvGraphicFramePr>
        <p:xfrm>
          <a:off x="693175" y="3405981"/>
          <a:ext cx="7698656" cy="2881132"/>
        </p:xfrm>
        <a:graphic>
          <a:graphicData uri="http://schemas.openxmlformats.org/drawingml/2006/table">
            <a:tbl>
              <a:tblPr firstRow="1" firstCol="1" bandRow="1">
                <a:tableStyleId>{5C22544A-7EE6-4342-B048-85BDC9FD1C3A}</a:tableStyleId>
              </a:tblPr>
              <a:tblGrid>
                <a:gridCol w="1641700">
                  <a:extLst>
                    <a:ext uri="{9D8B030D-6E8A-4147-A177-3AD203B41FA5}">
                      <a16:colId xmlns:a16="http://schemas.microsoft.com/office/drawing/2014/main" xmlns="" val="20000"/>
                    </a:ext>
                  </a:extLst>
                </a:gridCol>
                <a:gridCol w="763917">
                  <a:extLst>
                    <a:ext uri="{9D8B030D-6E8A-4147-A177-3AD203B41FA5}">
                      <a16:colId xmlns:a16="http://schemas.microsoft.com/office/drawing/2014/main" xmlns="" val="20001"/>
                    </a:ext>
                  </a:extLst>
                </a:gridCol>
                <a:gridCol w="764768">
                  <a:extLst>
                    <a:ext uri="{9D8B030D-6E8A-4147-A177-3AD203B41FA5}">
                      <a16:colId xmlns:a16="http://schemas.microsoft.com/office/drawing/2014/main" xmlns="" val="20002"/>
                    </a:ext>
                  </a:extLst>
                </a:gridCol>
                <a:gridCol w="763068">
                  <a:extLst>
                    <a:ext uri="{9D8B030D-6E8A-4147-A177-3AD203B41FA5}">
                      <a16:colId xmlns:a16="http://schemas.microsoft.com/office/drawing/2014/main" xmlns="" val="20003"/>
                    </a:ext>
                  </a:extLst>
                </a:gridCol>
                <a:gridCol w="708684">
                  <a:extLst>
                    <a:ext uri="{9D8B030D-6E8A-4147-A177-3AD203B41FA5}">
                      <a16:colId xmlns:a16="http://schemas.microsoft.com/office/drawing/2014/main" xmlns="" val="20004"/>
                    </a:ext>
                  </a:extLst>
                </a:gridCol>
                <a:gridCol w="763068">
                  <a:extLst>
                    <a:ext uri="{9D8B030D-6E8A-4147-A177-3AD203B41FA5}">
                      <a16:colId xmlns:a16="http://schemas.microsoft.com/office/drawing/2014/main" xmlns="" val="20005"/>
                    </a:ext>
                  </a:extLst>
                </a:gridCol>
                <a:gridCol w="763917">
                  <a:extLst>
                    <a:ext uri="{9D8B030D-6E8A-4147-A177-3AD203B41FA5}">
                      <a16:colId xmlns:a16="http://schemas.microsoft.com/office/drawing/2014/main" xmlns="" val="20006"/>
                    </a:ext>
                  </a:extLst>
                </a:gridCol>
                <a:gridCol w="765617">
                  <a:extLst>
                    <a:ext uri="{9D8B030D-6E8A-4147-A177-3AD203B41FA5}">
                      <a16:colId xmlns:a16="http://schemas.microsoft.com/office/drawing/2014/main" xmlns="" val="20007"/>
                    </a:ext>
                  </a:extLst>
                </a:gridCol>
                <a:gridCol w="763917">
                  <a:extLst>
                    <a:ext uri="{9D8B030D-6E8A-4147-A177-3AD203B41FA5}">
                      <a16:colId xmlns:a16="http://schemas.microsoft.com/office/drawing/2014/main" xmlns="" val="20008"/>
                    </a:ext>
                  </a:extLst>
                </a:gridCol>
              </a:tblGrid>
              <a:tr h="720283">
                <a:tc>
                  <a:txBody>
                    <a:bodyPr/>
                    <a:lstStyle/>
                    <a:p>
                      <a:pPr algn="just">
                        <a:lnSpc>
                          <a:spcPct val="150000"/>
                        </a:lnSpc>
                        <a:spcBef>
                          <a:spcPts val="500"/>
                        </a:spcBef>
                        <a:spcAft>
                          <a:spcPts val="1000"/>
                        </a:spcAft>
                      </a:pPr>
                      <a:r>
                        <a:rPr lang="en-GB" sz="1000">
                          <a:effectLst/>
                        </a:rPr>
                        <a:t>TEMPERATURE</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000">
                          <a:effectLst/>
                        </a:rPr>
                        <a:t>25º</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000">
                          <a:effectLst/>
                        </a:rPr>
                        <a:t>40º</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000">
                          <a:effectLst/>
                        </a:rPr>
                        <a:t>55º</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000">
                          <a:effectLst/>
                        </a:rPr>
                        <a:t>70º</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000">
                          <a:effectLst/>
                        </a:rPr>
                        <a:t>80º</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000">
                          <a:effectLst/>
                        </a:rPr>
                        <a:t>90º</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000">
                          <a:effectLst/>
                        </a:rPr>
                        <a:t>100º</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000">
                          <a:effectLst/>
                        </a:rPr>
                        <a:t>110º</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720283">
                <a:tc>
                  <a:txBody>
                    <a:bodyPr/>
                    <a:lstStyle/>
                    <a:p>
                      <a:pPr algn="just">
                        <a:lnSpc>
                          <a:spcPct val="150000"/>
                        </a:lnSpc>
                        <a:spcBef>
                          <a:spcPts val="500"/>
                        </a:spcBef>
                        <a:spcAft>
                          <a:spcPts val="1000"/>
                        </a:spcAft>
                      </a:pPr>
                      <a:r>
                        <a:rPr lang="en-GB" sz="1000">
                          <a:effectLst/>
                        </a:rPr>
                        <a:t>R2-NTC (Ω)</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000">
                          <a:effectLst/>
                        </a:rPr>
                        <a:t>18KΩ</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000">
                          <a:effectLst/>
                        </a:rPr>
                        <a:t>10KΩ</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000">
                          <a:effectLst/>
                        </a:rPr>
                        <a:t>6KΩ</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000">
                          <a:effectLst/>
                        </a:rPr>
                        <a:t>4KΩ</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000">
                          <a:effectLst/>
                        </a:rPr>
                        <a:t>3KΩ</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000">
                          <a:effectLst/>
                        </a:rPr>
                        <a:t>2KΩ</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000">
                          <a:effectLst/>
                        </a:rPr>
                        <a:t>1K7Ω</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000">
                          <a:effectLst/>
                        </a:rPr>
                        <a:t>1K5Ω</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720283">
                <a:tc>
                  <a:txBody>
                    <a:bodyPr/>
                    <a:lstStyle/>
                    <a:p>
                      <a:pPr algn="just">
                        <a:lnSpc>
                          <a:spcPct val="150000"/>
                        </a:lnSpc>
                        <a:spcBef>
                          <a:spcPts val="500"/>
                        </a:spcBef>
                        <a:spcAft>
                          <a:spcPts val="1000"/>
                        </a:spcAft>
                      </a:pPr>
                      <a:r>
                        <a:rPr lang="en-GB" sz="1000">
                          <a:effectLst/>
                        </a:rPr>
                        <a:t>OV</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000">
                          <a:effectLst/>
                        </a:rPr>
                        <a:t>4.73V</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000">
                          <a:effectLst/>
                        </a:rPr>
                        <a:t>4.54V</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000">
                          <a:effectLst/>
                        </a:rPr>
                        <a:t>4.28V</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000">
                          <a:effectLst/>
                        </a:rPr>
                        <a:t>4V</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000">
                          <a:effectLst/>
                        </a:rPr>
                        <a:t>3.75V</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000">
                          <a:effectLst/>
                        </a:rPr>
                        <a:t>3.33V</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000">
                          <a:effectLst/>
                        </a:rPr>
                        <a:t>3.14V</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000">
                          <a:effectLst/>
                        </a:rPr>
                        <a:t>3V</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720283">
                <a:tc>
                  <a:txBody>
                    <a:bodyPr/>
                    <a:lstStyle/>
                    <a:p>
                      <a:pPr algn="just">
                        <a:lnSpc>
                          <a:spcPct val="150000"/>
                        </a:lnSpc>
                        <a:spcBef>
                          <a:spcPts val="500"/>
                        </a:spcBef>
                        <a:spcAft>
                          <a:spcPts val="1000"/>
                        </a:spcAft>
                      </a:pPr>
                      <a:r>
                        <a:rPr lang="en-GB" sz="1000">
                          <a:effectLst/>
                        </a:rPr>
                        <a:t>ADC OUTPUT</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000">
                          <a:effectLst/>
                        </a:rPr>
                        <a:t>969</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000">
                          <a:effectLst/>
                        </a:rPr>
                        <a:t>930</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000">
                          <a:effectLst/>
                        </a:rPr>
                        <a:t>877</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000">
                          <a:effectLst/>
                        </a:rPr>
                        <a:t>819</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000">
                          <a:effectLst/>
                        </a:rPr>
                        <a:t>768</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000">
                          <a:effectLst/>
                        </a:rPr>
                        <a:t>682</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000">
                          <a:effectLst/>
                        </a:rPr>
                        <a:t>643</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000" dirty="0">
                          <a:effectLst/>
                        </a:rPr>
                        <a:t>614</a:t>
                      </a:r>
                      <a:endParaRPr lang="it-IT"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bl>
          </a:graphicData>
        </a:graphic>
      </p:graphicFrame>
      <p:sp>
        <p:nvSpPr>
          <p:cNvPr id="6" name="CasellaDiTesto 5"/>
          <p:cNvSpPr txBox="1"/>
          <p:nvPr/>
        </p:nvSpPr>
        <p:spPr>
          <a:xfrm>
            <a:off x="2049518" y="2422049"/>
            <a:ext cx="4044808" cy="969496"/>
          </a:xfrm>
          <a:prstGeom prst="rect">
            <a:avLst/>
          </a:prstGeom>
          <a:noFill/>
        </p:spPr>
        <p:txBody>
          <a:bodyPr wrap="square" rtlCol="0">
            <a:spAutoFit/>
          </a:bodyPr>
          <a:lstStyle/>
          <a:p>
            <a:r>
              <a:rPr lang="en-GB" dirty="0">
                <a:latin typeface="+mn-lt"/>
              </a:rPr>
              <a:t>The Arduino ADC converter always uses the reference voltage, 5 V, so the resolution will be 0.00488 V (5 / 1023).</a:t>
            </a:r>
            <a:endParaRPr lang="it-IT" dirty="0">
              <a:latin typeface="+mn-lt"/>
            </a:endParaRPr>
          </a:p>
        </p:txBody>
      </p:sp>
      <p:pic>
        <p:nvPicPr>
          <p:cNvPr id="17" name="Imagen 212"/>
          <p:cNvPicPr/>
          <p:nvPr/>
        </p:nvPicPr>
        <p:blipFill>
          <a:blip r:embed="rId6" cstate="email">
            <a:extLst>
              <a:ext uri="{28A0092B-C50C-407E-A947-70E740481C1C}">
                <a14:useLocalDpi xmlns:a14="http://schemas.microsoft.com/office/drawing/2010/main" val="0"/>
              </a:ext>
            </a:extLst>
          </a:blip>
          <a:stretch>
            <a:fillRect/>
          </a:stretch>
        </p:blipFill>
        <p:spPr>
          <a:xfrm>
            <a:off x="6241302" y="1168631"/>
            <a:ext cx="2637227" cy="2169985"/>
          </a:xfrm>
          <a:prstGeom prst="rect">
            <a:avLst/>
          </a:prstGeom>
        </p:spPr>
      </p:pic>
    </p:spTree>
    <p:extLst>
      <p:ext uri="{BB962C8B-B14F-4D97-AF65-F5344CB8AC3E}">
        <p14:creationId xmlns:p14="http://schemas.microsoft.com/office/powerpoint/2010/main" val="203402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12</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HUMIDITY SENSORS</a:t>
            </a:r>
            <a:endParaRPr lang="el-GR" sz="2900"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12</a:t>
            </a:fld>
            <a:endParaRPr lang="el-GR" sz="1000" dirty="0"/>
          </a:p>
        </p:txBody>
      </p:sp>
      <p:sp>
        <p:nvSpPr>
          <p:cNvPr id="4" name="CasellaDiTesto 3"/>
          <p:cNvSpPr txBox="1"/>
          <p:nvPr/>
        </p:nvSpPr>
        <p:spPr>
          <a:xfrm>
            <a:off x="457199" y="814688"/>
            <a:ext cx="5832963" cy="707886"/>
          </a:xfrm>
          <a:prstGeom prst="rect">
            <a:avLst/>
          </a:prstGeom>
          <a:noFill/>
        </p:spPr>
        <p:txBody>
          <a:bodyPr wrap="square" rtlCol="0">
            <a:spAutoFit/>
          </a:bodyPr>
          <a:lstStyle/>
          <a:p>
            <a:r>
              <a:rPr lang="en-GB" sz="2000" dirty="0" smtClean="0">
                <a:latin typeface="+mn-lt"/>
              </a:rPr>
              <a:t>These sensors rely on the changes in size that certain materials experience when exposed to humidity.</a:t>
            </a:r>
            <a:endParaRPr lang="it-IT" sz="2000" dirty="0">
              <a:latin typeface="+mn-lt"/>
            </a:endParaRPr>
          </a:p>
        </p:txBody>
      </p:sp>
      <p:sp>
        <p:nvSpPr>
          <p:cNvPr id="13" name="Rettangolo 12"/>
          <p:cNvSpPr/>
          <p:nvPr/>
        </p:nvSpPr>
        <p:spPr>
          <a:xfrm>
            <a:off x="4243147" y="968576"/>
            <a:ext cx="5281520" cy="400110"/>
          </a:xfrm>
          <a:prstGeom prst="rect">
            <a:avLst/>
          </a:prstGeom>
          <a:noFill/>
        </p:spPr>
        <p:txBody>
          <a:bodyPr wrap="square" lIns="91440" tIns="45720" rIns="91440" bIns="45720">
            <a:spAutoFit/>
          </a:bodyPr>
          <a:lstStyle/>
          <a:p>
            <a:pPr algn="ctr"/>
            <a:r>
              <a:rPr lang="it-IT" sz="2000" dirty="0" err="1" smtClean="0">
                <a:ln w="0"/>
                <a:effectLst>
                  <a:outerShdw blurRad="38100" dist="19050" dir="2700000" algn="tl" rotWithShape="0">
                    <a:schemeClr val="dk1">
                      <a:alpha val="40000"/>
                    </a:schemeClr>
                  </a:outerShdw>
                </a:effectLst>
              </a:rPr>
              <a:t>Mechanical</a:t>
            </a:r>
            <a:endParaRPr lang="it-IT" sz="2000" b="0" cap="none" spc="0" dirty="0">
              <a:ln w="0"/>
              <a:solidFill>
                <a:schemeClr val="tx1"/>
              </a:solidFill>
              <a:effectLst>
                <a:outerShdw blurRad="38100" dist="19050" dir="2700000" algn="tl" rotWithShape="0">
                  <a:schemeClr val="dk1">
                    <a:alpha val="40000"/>
                  </a:schemeClr>
                </a:outerShdw>
              </a:effectLst>
            </a:endParaRPr>
          </a:p>
        </p:txBody>
      </p:sp>
      <p:sp>
        <p:nvSpPr>
          <p:cNvPr id="15" name="Rettangolo 14"/>
          <p:cNvSpPr/>
          <p:nvPr/>
        </p:nvSpPr>
        <p:spPr>
          <a:xfrm>
            <a:off x="3515720" y="1750865"/>
            <a:ext cx="5281520" cy="400110"/>
          </a:xfrm>
          <a:prstGeom prst="rect">
            <a:avLst/>
          </a:prstGeom>
          <a:noFill/>
        </p:spPr>
        <p:txBody>
          <a:bodyPr wrap="square" lIns="91440" tIns="45720" rIns="91440" bIns="45720">
            <a:spAutoFit/>
          </a:bodyPr>
          <a:lstStyle/>
          <a:p>
            <a:pPr algn="ctr"/>
            <a:r>
              <a:rPr lang="it-IT" sz="2000" b="0" cap="none" spc="0" dirty="0" err="1" smtClean="0">
                <a:ln w="0"/>
                <a:solidFill>
                  <a:schemeClr val="tx1"/>
                </a:solidFill>
                <a:effectLst>
                  <a:outerShdw blurRad="38100" dist="19050" dir="2700000" algn="tl" rotWithShape="0">
                    <a:schemeClr val="dk1">
                      <a:alpha val="40000"/>
                    </a:schemeClr>
                  </a:outerShdw>
                </a:effectLst>
              </a:rPr>
              <a:t>Condensation</a:t>
            </a:r>
            <a:endParaRPr lang="it-IT" sz="2000" b="0" cap="none" spc="0" dirty="0">
              <a:ln w="0"/>
              <a:solidFill>
                <a:schemeClr val="tx1"/>
              </a:solidFill>
              <a:effectLst>
                <a:outerShdw blurRad="38100" dist="19050" dir="2700000" algn="tl" rotWithShape="0">
                  <a:schemeClr val="dk1">
                    <a:alpha val="40000"/>
                  </a:schemeClr>
                </a:outerShdw>
              </a:effectLst>
            </a:endParaRPr>
          </a:p>
        </p:txBody>
      </p:sp>
      <p:sp>
        <p:nvSpPr>
          <p:cNvPr id="2" name="CasellaDiTesto 1"/>
          <p:cNvSpPr txBox="1"/>
          <p:nvPr/>
        </p:nvSpPr>
        <p:spPr>
          <a:xfrm>
            <a:off x="457199" y="1617892"/>
            <a:ext cx="4188543" cy="1846659"/>
          </a:xfrm>
          <a:prstGeom prst="rect">
            <a:avLst/>
          </a:prstGeom>
          <a:noFill/>
        </p:spPr>
        <p:txBody>
          <a:bodyPr wrap="square" rtlCol="0">
            <a:spAutoFit/>
          </a:bodyPr>
          <a:lstStyle/>
          <a:p>
            <a:r>
              <a:rPr lang="en-GB" dirty="0">
                <a:latin typeface="+mn-lt"/>
              </a:rPr>
              <a:t>The air circulates through a chamber with a mirror inside (2). This air can be warmed or chilled using a cooling (3) or heating (1) system This way the vapour condenses on the mirror or the water evaporates from it. </a:t>
            </a:r>
          </a:p>
        </p:txBody>
      </p:sp>
      <p:sp>
        <p:nvSpPr>
          <p:cNvPr id="7" name="CasellaDiTesto 6"/>
          <p:cNvSpPr txBox="1"/>
          <p:nvPr/>
        </p:nvSpPr>
        <p:spPr>
          <a:xfrm>
            <a:off x="4572000" y="2368737"/>
            <a:ext cx="4091036" cy="1554272"/>
          </a:xfrm>
          <a:prstGeom prst="rect">
            <a:avLst/>
          </a:prstGeom>
          <a:noFill/>
        </p:spPr>
        <p:txBody>
          <a:bodyPr wrap="square" rtlCol="0">
            <a:spAutoFit/>
          </a:bodyPr>
          <a:lstStyle/>
          <a:p>
            <a:r>
              <a:rPr lang="en-GB" dirty="0">
                <a:latin typeface="+mn-lt"/>
              </a:rPr>
              <a:t>There’s also a light source (4) directed at the mirror. The mirror reflects the light onto a photo resistor (5a). This same light falls directly on a second </a:t>
            </a:r>
            <a:r>
              <a:rPr lang="en-GB" dirty="0" err="1">
                <a:latin typeface="+mn-lt"/>
              </a:rPr>
              <a:t>photoresistor</a:t>
            </a:r>
            <a:r>
              <a:rPr lang="en-GB" dirty="0">
                <a:latin typeface="+mn-lt"/>
              </a:rPr>
              <a:t> (5b). </a:t>
            </a:r>
            <a:endParaRPr lang="it-IT" dirty="0">
              <a:latin typeface="+mn-lt"/>
            </a:endParaRPr>
          </a:p>
        </p:txBody>
      </p:sp>
      <p:sp>
        <p:nvSpPr>
          <p:cNvPr id="8" name="CasellaDiTesto 7"/>
          <p:cNvSpPr txBox="1"/>
          <p:nvPr/>
        </p:nvSpPr>
        <p:spPr>
          <a:xfrm>
            <a:off x="4243146" y="3923009"/>
            <a:ext cx="4651786" cy="3016210"/>
          </a:xfrm>
          <a:prstGeom prst="rect">
            <a:avLst/>
          </a:prstGeom>
          <a:noFill/>
        </p:spPr>
        <p:txBody>
          <a:bodyPr wrap="square" rtlCol="0">
            <a:spAutoFit/>
          </a:bodyPr>
          <a:lstStyle/>
          <a:p>
            <a:r>
              <a:rPr lang="en-GB" dirty="0">
                <a:latin typeface="+mn-lt"/>
              </a:rPr>
              <a:t>So there are two measurements: the 5b phototransistor measures the real luminous intensity and another luminosity measurement which is distorted by the amount of condensation on the mirror (5a). The difference between the two intensities is multiplied and used on the power regulator that controls the heater and measures the humidity.</a:t>
            </a:r>
            <a:endParaRPr lang="it-IT" dirty="0">
              <a:latin typeface="+mn-lt"/>
            </a:endParaRPr>
          </a:p>
          <a:p>
            <a:endParaRPr lang="it-IT" dirty="0"/>
          </a:p>
        </p:txBody>
      </p:sp>
      <p:grpSp>
        <p:nvGrpSpPr>
          <p:cNvPr id="19" name="Gruppo 18"/>
          <p:cNvGrpSpPr/>
          <p:nvPr/>
        </p:nvGrpSpPr>
        <p:grpSpPr>
          <a:xfrm>
            <a:off x="337081" y="3597524"/>
            <a:ext cx="3906065" cy="2745089"/>
            <a:chOff x="0" y="0"/>
            <a:chExt cx="3246032" cy="2451691"/>
          </a:xfrm>
        </p:grpSpPr>
        <p:pic>
          <p:nvPicPr>
            <p:cNvPr id="20" name="Imagen 21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0"/>
              <a:ext cx="3189605" cy="2320925"/>
            </a:xfrm>
            <a:prstGeom prst="rect">
              <a:avLst/>
            </a:prstGeom>
          </p:spPr>
        </p:pic>
        <p:sp>
          <p:nvSpPr>
            <p:cNvPr id="26" name="Rectángulo 216"/>
            <p:cNvSpPr/>
            <p:nvPr/>
          </p:nvSpPr>
          <p:spPr>
            <a:xfrm>
              <a:off x="1924050" y="95250"/>
              <a:ext cx="925033"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Bef>
                  <a:spcPts val="500"/>
                </a:spcBef>
                <a:spcAft>
                  <a:spcPts val="1000"/>
                </a:spcAft>
              </a:pPr>
              <a:r>
                <a:rPr lang="es-ES" sz="1000">
                  <a:solidFill>
                    <a:srgbClr val="000000"/>
                  </a:solidFill>
                  <a:effectLst/>
                  <a:ea typeface="Times New Roman" panose="02020603050405020304" pitchFamily="18" charset="0"/>
                  <a:cs typeface="Times New Roman" panose="02020603050405020304" pitchFamily="18" charset="0"/>
                </a:rPr>
                <a:t>Air inlet</a:t>
              </a:r>
              <a:endParaRPr lang="it-IT" sz="1000">
                <a:effectLst/>
                <a:ea typeface="Times New Roman" panose="02020603050405020304" pitchFamily="18" charset="0"/>
                <a:cs typeface="Times New Roman" panose="02020603050405020304" pitchFamily="18" charset="0"/>
              </a:endParaRPr>
            </a:p>
          </p:txBody>
        </p:sp>
        <p:sp>
          <p:nvSpPr>
            <p:cNvPr id="27" name="Rectángulo 219"/>
            <p:cNvSpPr/>
            <p:nvPr/>
          </p:nvSpPr>
          <p:spPr>
            <a:xfrm>
              <a:off x="1447800" y="1571625"/>
              <a:ext cx="711909" cy="361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15000"/>
                </a:lnSpc>
                <a:spcBef>
                  <a:spcPts val="500"/>
                </a:spcBef>
                <a:spcAft>
                  <a:spcPts val="1000"/>
                </a:spcAft>
              </a:pPr>
              <a:r>
                <a:rPr lang="es-ES" sz="1000">
                  <a:solidFill>
                    <a:srgbClr val="000000"/>
                  </a:solidFill>
                  <a:effectLst/>
                  <a:ea typeface="Times New Roman" panose="02020603050405020304" pitchFamily="18" charset="0"/>
                  <a:cs typeface="Times New Roman" panose="02020603050405020304" pitchFamily="18" charset="0"/>
                </a:rPr>
                <a:t>Air outlet</a:t>
              </a:r>
              <a:endParaRPr lang="it-IT" sz="1000">
                <a:effectLst/>
                <a:ea typeface="Times New Roman" panose="02020603050405020304" pitchFamily="18" charset="0"/>
                <a:cs typeface="Times New Roman" panose="02020603050405020304" pitchFamily="18" charset="0"/>
              </a:endParaRPr>
            </a:p>
          </p:txBody>
        </p:sp>
        <p:sp>
          <p:nvSpPr>
            <p:cNvPr id="28" name="Rectángulo 220"/>
            <p:cNvSpPr/>
            <p:nvPr/>
          </p:nvSpPr>
          <p:spPr>
            <a:xfrm>
              <a:off x="2533650" y="809625"/>
              <a:ext cx="712382" cy="340241"/>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Bef>
                  <a:spcPts val="500"/>
                </a:spcBef>
                <a:spcAft>
                  <a:spcPts val="1000"/>
                </a:spcAft>
              </a:pPr>
              <a:r>
                <a:rPr lang="es-ES" sz="1000">
                  <a:solidFill>
                    <a:srgbClr val="000000"/>
                  </a:solidFill>
                  <a:effectLst/>
                  <a:ea typeface="Times New Roman" panose="02020603050405020304" pitchFamily="18" charset="0"/>
                  <a:cs typeface="Times New Roman" panose="02020603050405020304" pitchFamily="18" charset="0"/>
                </a:rPr>
                <a:t>Amplifier</a:t>
              </a:r>
              <a:endParaRPr lang="it-IT" sz="1000">
                <a:effectLst/>
                <a:ea typeface="Times New Roman" panose="02020603050405020304" pitchFamily="18" charset="0"/>
                <a:cs typeface="Times New Roman" panose="02020603050405020304" pitchFamily="18" charset="0"/>
              </a:endParaRPr>
            </a:p>
          </p:txBody>
        </p:sp>
        <p:sp>
          <p:nvSpPr>
            <p:cNvPr id="29" name="Rectángulo 221"/>
            <p:cNvSpPr/>
            <p:nvPr/>
          </p:nvSpPr>
          <p:spPr>
            <a:xfrm>
              <a:off x="590550" y="1866900"/>
              <a:ext cx="712382" cy="584791"/>
            </a:xfrm>
            <a:prstGeom prst="rect">
              <a:avLst/>
            </a:prstGeom>
            <a:solidFill>
              <a:sysClr val="window" lastClr="FFFFFF"/>
            </a:solidFill>
            <a:ln w="25400" cap="flat" cmpd="sng" algn="ctr">
              <a:solidFill>
                <a:sysClr val="window" lastClr="FFFFFF">
                  <a:lumMod val="85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500"/>
                </a:spcBef>
                <a:spcAft>
                  <a:spcPts val="1000"/>
                </a:spcAft>
              </a:pPr>
              <a:r>
                <a:rPr lang="es-E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Voltage regulator</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344208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13</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HUMIDITY SENSORS</a:t>
            </a:r>
            <a:endParaRPr lang="el-GR" sz="2900"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13</a:t>
            </a:fld>
            <a:endParaRPr lang="el-GR" sz="1000" dirty="0"/>
          </a:p>
        </p:txBody>
      </p:sp>
      <p:sp>
        <p:nvSpPr>
          <p:cNvPr id="4" name="CasellaDiTesto 3"/>
          <p:cNvSpPr txBox="1"/>
          <p:nvPr/>
        </p:nvSpPr>
        <p:spPr>
          <a:xfrm>
            <a:off x="4341603" y="1638042"/>
            <a:ext cx="4194676" cy="1015663"/>
          </a:xfrm>
          <a:prstGeom prst="rect">
            <a:avLst/>
          </a:prstGeom>
          <a:noFill/>
        </p:spPr>
        <p:txBody>
          <a:bodyPr wrap="square" rtlCol="0">
            <a:spAutoFit/>
          </a:bodyPr>
          <a:lstStyle/>
          <a:p>
            <a:r>
              <a:rPr lang="en-GB" sz="2000" dirty="0">
                <a:latin typeface="+mn-lt"/>
              </a:rPr>
              <a:t>The difference between r1 and r2 makes it possible to calculate the degree of humidity in the air. </a:t>
            </a:r>
            <a:endParaRPr lang="it-IT" sz="2000" dirty="0">
              <a:latin typeface="+mn-lt"/>
            </a:endParaRPr>
          </a:p>
        </p:txBody>
      </p:sp>
      <p:grpSp>
        <p:nvGrpSpPr>
          <p:cNvPr id="29" name="Gruppo 28"/>
          <p:cNvGrpSpPr/>
          <p:nvPr/>
        </p:nvGrpSpPr>
        <p:grpSpPr>
          <a:xfrm>
            <a:off x="233351" y="724855"/>
            <a:ext cx="4161141" cy="2829506"/>
            <a:chOff x="0" y="0"/>
            <a:chExt cx="2601433" cy="1703705"/>
          </a:xfrm>
        </p:grpSpPr>
        <p:pic>
          <p:nvPicPr>
            <p:cNvPr id="30" name="Imagen 22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104775"/>
              <a:ext cx="2434590" cy="1598930"/>
            </a:xfrm>
            <a:prstGeom prst="rect">
              <a:avLst/>
            </a:prstGeom>
          </p:spPr>
        </p:pic>
        <p:sp>
          <p:nvSpPr>
            <p:cNvPr id="31" name="Rectángulo 223"/>
            <p:cNvSpPr/>
            <p:nvPr/>
          </p:nvSpPr>
          <p:spPr>
            <a:xfrm>
              <a:off x="1381125" y="0"/>
              <a:ext cx="925033" cy="340242"/>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Bef>
                  <a:spcPts val="500"/>
                </a:spcBef>
                <a:spcAft>
                  <a:spcPts val="1000"/>
                </a:spcAft>
              </a:pPr>
              <a:r>
                <a:rPr lang="es-E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Phototransistors</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2" name="Rectángulo 224"/>
            <p:cNvSpPr/>
            <p:nvPr/>
          </p:nvSpPr>
          <p:spPr>
            <a:xfrm>
              <a:off x="171450" y="1219200"/>
              <a:ext cx="925033" cy="340242"/>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15000"/>
                </a:lnSpc>
                <a:spcBef>
                  <a:spcPts val="500"/>
                </a:spcBef>
                <a:spcAft>
                  <a:spcPts val="1000"/>
                </a:spcAft>
              </a:pPr>
              <a:r>
                <a:rPr lang="es-E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Air inlet</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3" name="Rectángulo 225"/>
            <p:cNvSpPr/>
            <p:nvPr/>
          </p:nvSpPr>
          <p:spPr>
            <a:xfrm>
              <a:off x="1676400" y="1219200"/>
              <a:ext cx="925033" cy="340242"/>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Bef>
                  <a:spcPts val="500"/>
                </a:spcBef>
                <a:spcAft>
                  <a:spcPts val="1000"/>
                </a:spcAft>
              </a:pPr>
              <a:r>
                <a:rPr lang="es-E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Air outlet</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34" name="Rettangolo 33"/>
          <p:cNvSpPr/>
          <p:nvPr/>
        </p:nvSpPr>
        <p:spPr>
          <a:xfrm>
            <a:off x="3819832" y="906680"/>
            <a:ext cx="5281520" cy="400110"/>
          </a:xfrm>
          <a:prstGeom prst="rect">
            <a:avLst/>
          </a:prstGeom>
          <a:noFill/>
        </p:spPr>
        <p:txBody>
          <a:bodyPr wrap="square" lIns="91440" tIns="45720" rIns="91440" bIns="45720">
            <a:spAutoFit/>
          </a:bodyPr>
          <a:lstStyle/>
          <a:p>
            <a:pPr algn="ctr"/>
            <a:r>
              <a:rPr lang="it-IT" sz="2000" b="0" cap="none" spc="0" dirty="0" err="1" smtClean="0">
                <a:ln w="0"/>
                <a:solidFill>
                  <a:schemeClr val="tx1"/>
                </a:solidFill>
                <a:effectLst>
                  <a:outerShdw blurRad="38100" dist="19050" dir="2700000" algn="tl" rotWithShape="0">
                    <a:schemeClr val="dk1">
                      <a:alpha val="40000"/>
                    </a:schemeClr>
                  </a:outerShdw>
                </a:effectLst>
              </a:rPr>
              <a:t>Infrared</a:t>
            </a:r>
            <a:r>
              <a:rPr lang="it-IT" sz="2000" b="0" cap="none" spc="0" dirty="0" smtClean="0">
                <a:ln w="0"/>
                <a:solidFill>
                  <a:schemeClr val="tx1"/>
                </a:solidFill>
                <a:effectLst>
                  <a:outerShdw blurRad="38100" dist="19050" dir="2700000" algn="tl" rotWithShape="0">
                    <a:schemeClr val="dk1">
                      <a:alpha val="40000"/>
                    </a:schemeClr>
                  </a:outerShdw>
                </a:effectLst>
              </a:rPr>
              <a:t> </a:t>
            </a:r>
            <a:r>
              <a:rPr lang="it-IT" sz="2000" b="0" cap="none" spc="0" dirty="0" err="1" smtClean="0">
                <a:ln w="0"/>
                <a:solidFill>
                  <a:schemeClr val="tx1"/>
                </a:solidFill>
                <a:effectLst>
                  <a:outerShdw blurRad="38100" dist="19050" dir="2700000" algn="tl" rotWithShape="0">
                    <a:schemeClr val="dk1">
                      <a:alpha val="40000"/>
                    </a:schemeClr>
                  </a:outerShdw>
                </a:effectLst>
              </a:rPr>
              <a:t>sensors</a:t>
            </a:r>
            <a:endParaRPr lang="it-IT" sz="2000" b="0" cap="none" spc="0" dirty="0">
              <a:ln w="0"/>
              <a:solidFill>
                <a:schemeClr val="tx1"/>
              </a:solidFill>
              <a:effectLst>
                <a:outerShdw blurRad="38100" dist="19050" dir="2700000" algn="tl" rotWithShape="0">
                  <a:schemeClr val="dk1">
                    <a:alpha val="40000"/>
                  </a:schemeClr>
                </a:outerShdw>
              </a:effectLst>
            </a:endParaRPr>
          </a:p>
        </p:txBody>
      </p:sp>
      <p:sp>
        <p:nvSpPr>
          <p:cNvPr id="36" name="Rettangolo 35"/>
          <p:cNvSpPr/>
          <p:nvPr/>
        </p:nvSpPr>
        <p:spPr>
          <a:xfrm>
            <a:off x="-1153903" y="3710652"/>
            <a:ext cx="5281520" cy="400110"/>
          </a:xfrm>
          <a:prstGeom prst="rect">
            <a:avLst/>
          </a:prstGeom>
          <a:noFill/>
        </p:spPr>
        <p:txBody>
          <a:bodyPr wrap="square" lIns="91440" tIns="45720" rIns="91440" bIns="45720">
            <a:spAutoFit/>
          </a:bodyPr>
          <a:lstStyle/>
          <a:p>
            <a:pPr algn="ctr"/>
            <a:r>
              <a:rPr lang="it-IT" sz="2000" dirty="0" smtClean="0">
                <a:ln w="0"/>
                <a:effectLst>
                  <a:outerShdw blurRad="38100" dist="19050" dir="2700000" algn="tl" rotWithShape="0">
                    <a:schemeClr val="dk1">
                      <a:alpha val="40000"/>
                    </a:schemeClr>
                  </a:outerShdw>
                </a:effectLst>
              </a:rPr>
              <a:t>Resistive </a:t>
            </a:r>
            <a:r>
              <a:rPr lang="it-IT" sz="2000" dirty="0" err="1" smtClean="0">
                <a:ln w="0"/>
                <a:effectLst>
                  <a:outerShdw blurRad="38100" dist="19050" dir="2700000" algn="tl" rotWithShape="0">
                    <a:schemeClr val="dk1">
                      <a:alpha val="40000"/>
                    </a:schemeClr>
                  </a:outerShdw>
                </a:effectLst>
              </a:rPr>
              <a:t>sensors</a:t>
            </a:r>
            <a:endParaRPr lang="it-IT" sz="2000" b="0" cap="none" spc="0" dirty="0">
              <a:ln w="0"/>
              <a:solidFill>
                <a:schemeClr val="tx1"/>
              </a:solidFill>
              <a:effectLst>
                <a:outerShdw blurRad="38100" dist="19050" dir="2700000" algn="tl" rotWithShape="0">
                  <a:schemeClr val="dk1">
                    <a:alpha val="40000"/>
                  </a:schemeClr>
                </a:outerShdw>
              </a:effectLst>
            </a:endParaRPr>
          </a:p>
        </p:txBody>
      </p:sp>
      <p:sp>
        <p:nvSpPr>
          <p:cNvPr id="6" name="CasellaDiTesto 5"/>
          <p:cNvSpPr txBox="1"/>
          <p:nvPr/>
        </p:nvSpPr>
        <p:spPr>
          <a:xfrm>
            <a:off x="1486857" y="4169841"/>
            <a:ext cx="6968589" cy="2431435"/>
          </a:xfrm>
          <a:prstGeom prst="rect">
            <a:avLst/>
          </a:prstGeom>
          <a:noFill/>
        </p:spPr>
        <p:txBody>
          <a:bodyPr wrap="square" rtlCol="0">
            <a:spAutoFit/>
          </a:bodyPr>
          <a:lstStyle/>
          <a:p>
            <a:r>
              <a:rPr lang="en-GB" dirty="0">
                <a:latin typeface="+mn-lt"/>
              </a:rPr>
              <a:t>They consist of two conducting grids with parallel fingers separated from each other and mounted on a smooth, non conducting surface. The number of water molecules is proportionate to the degree of </a:t>
            </a:r>
            <a:r>
              <a:rPr lang="en-GB" dirty="0" smtClean="0">
                <a:latin typeface="+mn-lt"/>
              </a:rPr>
              <a:t>RH (relative humidity). </a:t>
            </a:r>
            <a:r>
              <a:rPr lang="en-GB" dirty="0">
                <a:latin typeface="+mn-lt"/>
              </a:rPr>
              <a:t>Water is a conductor so the resistance between the two ends of the grid varies in proportion to the amount of </a:t>
            </a:r>
            <a:r>
              <a:rPr lang="en-GB" dirty="0" smtClean="0">
                <a:latin typeface="+mn-lt"/>
              </a:rPr>
              <a:t>humidity.</a:t>
            </a:r>
          </a:p>
          <a:p>
            <a:pPr algn="r"/>
            <a:r>
              <a:rPr lang="en-GB" i="1" dirty="0" smtClean="0">
                <a:latin typeface="+mn-lt"/>
              </a:rPr>
              <a:t>…………..Ohm’s </a:t>
            </a:r>
            <a:r>
              <a:rPr lang="en-GB" i="1" dirty="0">
                <a:latin typeface="+mn-lt"/>
              </a:rPr>
              <a:t>law: if the resistance varies, the intensity and the voltage in circulation </a:t>
            </a:r>
            <a:r>
              <a:rPr lang="en-GB" i="1" dirty="0" smtClean="0">
                <a:latin typeface="+mn-lt"/>
              </a:rPr>
              <a:t>so </a:t>
            </a:r>
            <a:r>
              <a:rPr lang="en-GB" i="1" smtClean="0">
                <a:latin typeface="+mn-lt"/>
              </a:rPr>
              <a:t>do they</a:t>
            </a:r>
            <a:r>
              <a:rPr lang="en-GB" i="1" dirty="0" smtClean="0">
                <a:latin typeface="+mn-lt"/>
              </a:rPr>
              <a:t>.</a:t>
            </a:r>
            <a:endParaRPr lang="it-IT" i="1" dirty="0">
              <a:latin typeface="+mn-lt"/>
            </a:endParaRPr>
          </a:p>
        </p:txBody>
      </p:sp>
    </p:spTree>
    <p:extLst>
      <p:ext uri="{BB962C8B-B14F-4D97-AF65-F5344CB8AC3E}">
        <p14:creationId xmlns:p14="http://schemas.microsoft.com/office/powerpoint/2010/main" val="3794945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14</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THE DHT11 SENSOR</a:t>
            </a:r>
            <a:endParaRPr lang="el-GR" sz="2900"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14</a:t>
            </a:fld>
            <a:endParaRPr lang="el-GR" sz="1000" dirty="0"/>
          </a:p>
        </p:txBody>
      </p:sp>
      <p:sp>
        <p:nvSpPr>
          <p:cNvPr id="4" name="CasellaDiTesto 3"/>
          <p:cNvSpPr txBox="1"/>
          <p:nvPr/>
        </p:nvSpPr>
        <p:spPr>
          <a:xfrm>
            <a:off x="6553200" y="768521"/>
            <a:ext cx="2211597" cy="707886"/>
          </a:xfrm>
          <a:prstGeom prst="rect">
            <a:avLst/>
          </a:prstGeom>
          <a:noFill/>
        </p:spPr>
        <p:txBody>
          <a:bodyPr wrap="square" rtlCol="0">
            <a:spAutoFit/>
          </a:bodyPr>
          <a:lstStyle/>
          <a:p>
            <a:r>
              <a:rPr lang="en-GB" sz="2000" dirty="0" smtClean="0">
                <a:latin typeface="+mn-lt"/>
                <a:hlinkClick r:id="rId5"/>
              </a:rPr>
              <a:t>www.aosong.com</a:t>
            </a:r>
            <a:endParaRPr lang="it-IT" sz="2000" dirty="0" smtClean="0">
              <a:latin typeface="+mn-lt"/>
            </a:endParaRPr>
          </a:p>
          <a:p>
            <a:endParaRPr lang="en-GB" sz="2000" dirty="0" smtClean="0">
              <a:latin typeface="+mn-lt"/>
            </a:endParaRPr>
          </a:p>
        </p:txBody>
      </p:sp>
      <p:sp>
        <p:nvSpPr>
          <p:cNvPr id="6" name="CasellaDiTesto 5"/>
          <p:cNvSpPr txBox="1"/>
          <p:nvPr/>
        </p:nvSpPr>
        <p:spPr>
          <a:xfrm>
            <a:off x="306986" y="1270007"/>
            <a:ext cx="6968589" cy="677108"/>
          </a:xfrm>
          <a:prstGeom prst="rect">
            <a:avLst/>
          </a:prstGeom>
          <a:noFill/>
        </p:spPr>
        <p:txBody>
          <a:bodyPr wrap="square" rtlCol="0">
            <a:spAutoFit/>
          </a:bodyPr>
          <a:lstStyle/>
          <a:p>
            <a:r>
              <a:rPr lang="en-GB" dirty="0">
                <a:latin typeface="+mn-lt"/>
              </a:rPr>
              <a:t>This device integrates a temperature sensor based on an NTC resistor and a resistive humidity sensor. </a:t>
            </a:r>
            <a:endParaRPr lang="it-IT" i="1" dirty="0">
              <a:latin typeface="+mn-lt"/>
            </a:endParaRPr>
          </a:p>
        </p:txBody>
      </p:sp>
      <p:grpSp>
        <p:nvGrpSpPr>
          <p:cNvPr id="17" name="Grupo 228"/>
          <p:cNvGrpSpPr/>
          <p:nvPr/>
        </p:nvGrpSpPr>
        <p:grpSpPr>
          <a:xfrm>
            <a:off x="4881074" y="1661620"/>
            <a:ext cx="3883723" cy="2563706"/>
            <a:chOff x="0" y="0"/>
            <a:chExt cx="2360295" cy="1486535"/>
          </a:xfrm>
        </p:grpSpPr>
        <p:pic>
          <p:nvPicPr>
            <p:cNvPr id="18" name="Imagen 22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0"/>
              <a:ext cx="2360295" cy="1486535"/>
            </a:xfrm>
            <a:prstGeom prst="rect">
              <a:avLst/>
            </a:prstGeom>
          </p:spPr>
        </p:pic>
        <p:sp>
          <p:nvSpPr>
            <p:cNvPr id="19" name="Elipse 227"/>
            <p:cNvSpPr/>
            <p:nvPr/>
          </p:nvSpPr>
          <p:spPr>
            <a:xfrm>
              <a:off x="85061" y="925032"/>
              <a:ext cx="1317905" cy="4668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500"/>
                </a:spcBef>
                <a:spcAft>
                  <a:spcPts val="1000"/>
                </a:spcAft>
              </a:pPr>
              <a:r>
                <a:rPr lang="es-ES" sz="1000">
                  <a:effectLst/>
                  <a:ea typeface="Times New Roman" panose="02020603050405020304" pitchFamily="18" charset="0"/>
                  <a:cs typeface="Times New Roman" panose="02020603050405020304" pitchFamily="18" charset="0"/>
                </a:rPr>
                <a:t>CONTROLLER</a:t>
              </a:r>
              <a:endParaRPr lang="it-IT" sz="1000">
                <a:effectLst/>
                <a:ea typeface="Times New Roman" panose="02020603050405020304" pitchFamily="18" charset="0"/>
                <a:cs typeface="Times New Roman" panose="02020603050405020304" pitchFamily="18" charset="0"/>
              </a:endParaRPr>
            </a:p>
          </p:txBody>
        </p:sp>
      </p:grpSp>
      <p:sp>
        <p:nvSpPr>
          <p:cNvPr id="2" name="CasellaDiTesto 1"/>
          <p:cNvSpPr txBox="1"/>
          <p:nvPr/>
        </p:nvSpPr>
        <p:spPr>
          <a:xfrm>
            <a:off x="556678" y="2943473"/>
            <a:ext cx="4394377" cy="3016210"/>
          </a:xfrm>
          <a:prstGeom prst="rect">
            <a:avLst/>
          </a:prstGeom>
          <a:noFill/>
        </p:spPr>
        <p:txBody>
          <a:bodyPr wrap="square" rtlCol="0">
            <a:spAutoFit/>
          </a:bodyPr>
          <a:lstStyle/>
          <a:p>
            <a:r>
              <a:rPr lang="en-GB" dirty="0">
                <a:latin typeface="+mn-lt"/>
              </a:rPr>
              <a:t>You should also be aware that the device includes a controller. It reads the analogue intakes of both the NTC temperature sensor and relative humidity or RH resistive sensor. It oversees the calculations, adjustments, calibrations and processes necessary to provide your Arduino with accurate information whenever it receives a request.</a:t>
            </a:r>
            <a:endParaRPr lang="it-IT" dirty="0">
              <a:latin typeface="+mn-lt"/>
            </a:endParaRPr>
          </a:p>
          <a:p>
            <a:endParaRPr lang="it-IT" dirty="0"/>
          </a:p>
        </p:txBody>
      </p:sp>
      <p:sp>
        <p:nvSpPr>
          <p:cNvPr id="5" name="Rettangolo 4"/>
          <p:cNvSpPr/>
          <p:nvPr/>
        </p:nvSpPr>
        <p:spPr>
          <a:xfrm rot="1674257">
            <a:off x="5021037" y="4552587"/>
            <a:ext cx="2188949" cy="1938992"/>
          </a:xfrm>
          <a:prstGeom prst="rect">
            <a:avLst/>
          </a:prstGeom>
          <a:noFill/>
        </p:spPr>
        <p:txBody>
          <a:bodyPr wrap="square" lIns="91440" tIns="45720" rIns="91440" bIns="45720">
            <a:spAutoFit/>
          </a:bodyPr>
          <a:lstStyle/>
          <a:p>
            <a:pPr algn="ctr"/>
            <a:r>
              <a:rPr lang="it-IT" sz="12000" b="1" cap="none" spc="0" dirty="0" smtClean="0">
                <a:ln w="22225">
                  <a:solidFill>
                    <a:schemeClr val="accent2"/>
                  </a:solidFill>
                  <a:prstDash val="solid"/>
                </a:ln>
                <a:solidFill>
                  <a:schemeClr val="accent2">
                    <a:lumMod val="40000"/>
                    <a:lumOff val="60000"/>
                  </a:schemeClr>
                </a:solidFill>
                <a:effectLst/>
                <a:latin typeface="+mj-lt"/>
              </a:rPr>
              <a:t>!</a:t>
            </a:r>
            <a:endParaRPr lang="it-IT" sz="12000" b="1" cap="none" spc="0" dirty="0">
              <a:ln w="22225">
                <a:solidFill>
                  <a:schemeClr val="accent2"/>
                </a:solidFill>
                <a:prstDash val="solid"/>
              </a:ln>
              <a:solidFill>
                <a:schemeClr val="accent2">
                  <a:lumMod val="40000"/>
                  <a:lumOff val="60000"/>
                </a:schemeClr>
              </a:solidFill>
              <a:effectLst/>
              <a:latin typeface="+mj-lt"/>
            </a:endParaRPr>
          </a:p>
        </p:txBody>
      </p:sp>
    </p:spTree>
    <p:extLst>
      <p:ext uri="{BB962C8B-B14F-4D97-AF65-F5344CB8AC3E}">
        <p14:creationId xmlns:p14="http://schemas.microsoft.com/office/powerpoint/2010/main" val="3288080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15</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THE DHT11 SENSOR </a:t>
            </a:r>
            <a:r>
              <a:rPr lang="en-US" sz="2800" dirty="0" smtClean="0"/>
              <a:t>- features</a:t>
            </a:r>
            <a:endParaRPr lang="el-GR" sz="2900"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15</a:t>
            </a:fld>
            <a:endParaRPr lang="el-GR" sz="1000" dirty="0"/>
          </a:p>
        </p:txBody>
      </p:sp>
      <p:sp>
        <p:nvSpPr>
          <p:cNvPr id="6" name="CasellaDiTesto 5"/>
          <p:cNvSpPr txBox="1"/>
          <p:nvPr/>
        </p:nvSpPr>
        <p:spPr>
          <a:xfrm>
            <a:off x="726808" y="4791122"/>
            <a:ext cx="6968589" cy="969496"/>
          </a:xfrm>
          <a:prstGeom prst="rect">
            <a:avLst/>
          </a:prstGeom>
          <a:noFill/>
        </p:spPr>
        <p:txBody>
          <a:bodyPr wrap="square" rtlCol="0">
            <a:spAutoFit/>
          </a:bodyPr>
          <a:lstStyle/>
          <a:p>
            <a:pPr marL="342900" lvl="0" indent="-342900">
              <a:buFont typeface="Arial" panose="020B0604020202020204" pitchFamily="34" charset="0"/>
              <a:buChar char="•"/>
            </a:pPr>
            <a:r>
              <a:rPr lang="en-GB" dirty="0">
                <a:latin typeface="+mn-lt"/>
              </a:rPr>
              <a:t>Supply voltage: 3.5 – 5 V </a:t>
            </a:r>
            <a:endParaRPr lang="it-IT" dirty="0">
              <a:latin typeface="+mn-lt"/>
            </a:endParaRPr>
          </a:p>
          <a:p>
            <a:pPr marL="342900" lvl="0" indent="-342900">
              <a:buFont typeface="Arial" panose="020B0604020202020204" pitchFamily="34" charset="0"/>
              <a:buChar char="•"/>
            </a:pPr>
            <a:r>
              <a:rPr lang="en-GB" dirty="0">
                <a:latin typeface="+mn-lt"/>
              </a:rPr>
              <a:t>Consumption: 0.3 mA during measurement and 60 µA at rest. </a:t>
            </a:r>
            <a:endParaRPr lang="it-IT" dirty="0">
              <a:latin typeface="+mn-lt"/>
            </a:endParaRPr>
          </a:p>
          <a:p>
            <a:pPr marL="342900" lvl="0" indent="-342900">
              <a:buFont typeface="Arial" panose="020B0604020202020204" pitchFamily="34" charset="0"/>
              <a:buChar char="•"/>
            </a:pPr>
            <a:r>
              <a:rPr lang="en-GB" dirty="0">
                <a:latin typeface="+mn-lt"/>
              </a:rPr>
              <a:t>Sampling period: more than 2 seconds </a:t>
            </a:r>
            <a:endParaRPr lang="it-IT" dirty="0">
              <a:latin typeface="+mn-lt"/>
            </a:endParaRPr>
          </a:p>
        </p:txBody>
      </p:sp>
      <p:graphicFrame>
        <p:nvGraphicFramePr>
          <p:cNvPr id="7" name="Tabella 6"/>
          <p:cNvGraphicFramePr>
            <a:graphicFrameLocks noGrp="1"/>
          </p:cNvGraphicFramePr>
          <p:nvPr>
            <p:extLst>
              <p:ext uri="{D42A27DB-BD31-4B8C-83A1-F6EECF244321}">
                <p14:modId xmlns:p14="http://schemas.microsoft.com/office/powerpoint/2010/main" val="4085458448"/>
              </p:ext>
            </p:extLst>
          </p:nvPr>
        </p:nvGraphicFramePr>
        <p:xfrm>
          <a:off x="663678" y="974751"/>
          <a:ext cx="7816644" cy="3303310"/>
        </p:xfrm>
        <a:graphic>
          <a:graphicData uri="http://schemas.openxmlformats.org/drawingml/2006/table">
            <a:tbl>
              <a:tblPr firstRow="1" firstCol="1" bandRow="1">
                <a:tableStyleId>{5C22544A-7EE6-4342-B048-85BDC9FD1C3A}</a:tableStyleId>
              </a:tblPr>
              <a:tblGrid>
                <a:gridCol w="2605548">
                  <a:extLst>
                    <a:ext uri="{9D8B030D-6E8A-4147-A177-3AD203B41FA5}">
                      <a16:colId xmlns:a16="http://schemas.microsoft.com/office/drawing/2014/main" xmlns="" val="20000"/>
                    </a:ext>
                  </a:extLst>
                </a:gridCol>
                <a:gridCol w="2605548">
                  <a:extLst>
                    <a:ext uri="{9D8B030D-6E8A-4147-A177-3AD203B41FA5}">
                      <a16:colId xmlns:a16="http://schemas.microsoft.com/office/drawing/2014/main" xmlns="" val="20001"/>
                    </a:ext>
                  </a:extLst>
                </a:gridCol>
                <a:gridCol w="2605548">
                  <a:extLst>
                    <a:ext uri="{9D8B030D-6E8A-4147-A177-3AD203B41FA5}">
                      <a16:colId xmlns:a16="http://schemas.microsoft.com/office/drawing/2014/main" xmlns="" val="20002"/>
                    </a:ext>
                  </a:extLst>
                </a:gridCol>
              </a:tblGrid>
              <a:tr h="660662">
                <a:tc>
                  <a:txBody>
                    <a:bodyPr/>
                    <a:lstStyle/>
                    <a:p>
                      <a:pPr algn="ctr">
                        <a:lnSpc>
                          <a:spcPct val="150000"/>
                        </a:lnSpc>
                        <a:spcBef>
                          <a:spcPts val="500"/>
                        </a:spcBef>
                        <a:spcAft>
                          <a:spcPts val="1000"/>
                        </a:spcAft>
                      </a:pPr>
                      <a:r>
                        <a:rPr lang="en-GB" sz="1000" dirty="0">
                          <a:effectLst/>
                        </a:rPr>
                        <a:t>PARAMETER</a:t>
                      </a:r>
                      <a:endParaRPr lang="it-IT"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000">
                          <a:effectLst/>
                        </a:rPr>
                        <a:t>HUMIDITY</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000">
                          <a:effectLst/>
                        </a:rPr>
                        <a:t>TEMPERATURE</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660662">
                <a:tc>
                  <a:txBody>
                    <a:bodyPr/>
                    <a:lstStyle/>
                    <a:p>
                      <a:pPr algn="ctr">
                        <a:lnSpc>
                          <a:spcPct val="150000"/>
                        </a:lnSpc>
                        <a:spcBef>
                          <a:spcPts val="500"/>
                        </a:spcBef>
                        <a:spcAft>
                          <a:spcPts val="1000"/>
                        </a:spcAft>
                      </a:pPr>
                      <a:r>
                        <a:rPr lang="en-GB" sz="1000">
                          <a:effectLst/>
                        </a:rPr>
                        <a:t>Resolution</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000" dirty="0">
                          <a:effectLst/>
                        </a:rPr>
                        <a:t>8 bits</a:t>
                      </a:r>
                      <a:endParaRPr lang="it-IT"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000">
                          <a:effectLst/>
                        </a:rPr>
                        <a:t>8 bits</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660662">
                <a:tc>
                  <a:txBody>
                    <a:bodyPr/>
                    <a:lstStyle/>
                    <a:p>
                      <a:pPr algn="ctr">
                        <a:lnSpc>
                          <a:spcPct val="150000"/>
                        </a:lnSpc>
                        <a:spcBef>
                          <a:spcPts val="500"/>
                        </a:spcBef>
                        <a:spcAft>
                          <a:spcPts val="1000"/>
                        </a:spcAft>
                      </a:pPr>
                      <a:r>
                        <a:rPr lang="en-GB" sz="1000">
                          <a:effectLst/>
                        </a:rPr>
                        <a:t>Repeatability</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000">
                          <a:effectLst/>
                        </a:rPr>
                        <a:t>± 1% RH</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000">
                          <a:effectLst/>
                        </a:rPr>
                        <a:t>± 0.2ºC</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660662">
                <a:tc>
                  <a:txBody>
                    <a:bodyPr/>
                    <a:lstStyle/>
                    <a:p>
                      <a:pPr algn="ctr">
                        <a:lnSpc>
                          <a:spcPct val="150000"/>
                        </a:lnSpc>
                        <a:spcBef>
                          <a:spcPts val="500"/>
                        </a:spcBef>
                        <a:spcAft>
                          <a:spcPts val="1000"/>
                        </a:spcAft>
                      </a:pPr>
                      <a:r>
                        <a:rPr lang="en-GB" sz="1000">
                          <a:effectLst/>
                        </a:rPr>
                        <a:t>Accuracy</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000">
                          <a:effectLst/>
                        </a:rPr>
                        <a:t>±5% to 25ºC</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000">
                          <a:effectLst/>
                        </a:rPr>
                        <a:t>± 1ºC</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660662">
                <a:tc>
                  <a:txBody>
                    <a:bodyPr/>
                    <a:lstStyle/>
                    <a:p>
                      <a:pPr algn="ctr">
                        <a:lnSpc>
                          <a:spcPct val="150000"/>
                        </a:lnSpc>
                        <a:spcBef>
                          <a:spcPts val="500"/>
                        </a:spcBef>
                        <a:spcAft>
                          <a:spcPts val="1000"/>
                        </a:spcAft>
                      </a:pPr>
                      <a:r>
                        <a:rPr lang="en-GB" sz="1000">
                          <a:effectLst/>
                        </a:rPr>
                        <a:t>Range</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000" dirty="0">
                          <a:effectLst/>
                        </a:rPr>
                        <a:t>20% -90% from RH to 25ºC</a:t>
                      </a:r>
                      <a:endParaRPr lang="it-IT"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000" dirty="0">
                          <a:effectLst/>
                        </a:rPr>
                        <a:t>0ºC – 50 ºC</a:t>
                      </a:r>
                      <a:endParaRPr lang="it-IT"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903085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16</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THE DHT11 SENSOR </a:t>
            </a:r>
            <a:r>
              <a:rPr lang="en-US" sz="2800" dirty="0" smtClean="0"/>
              <a:t>- introduction</a:t>
            </a:r>
            <a:endParaRPr lang="el-GR" sz="2900"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16</a:t>
            </a:fld>
            <a:endParaRPr lang="el-GR" sz="1000" dirty="0"/>
          </a:p>
        </p:txBody>
      </p:sp>
      <p:sp>
        <p:nvSpPr>
          <p:cNvPr id="6" name="CasellaDiTesto 5"/>
          <p:cNvSpPr txBox="1"/>
          <p:nvPr/>
        </p:nvSpPr>
        <p:spPr>
          <a:xfrm>
            <a:off x="726808" y="4791122"/>
            <a:ext cx="6968589" cy="1015663"/>
          </a:xfrm>
          <a:prstGeom prst="rect">
            <a:avLst/>
          </a:prstGeom>
          <a:noFill/>
        </p:spPr>
        <p:txBody>
          <a:bodyPr wrap="square" rtlCol="0">
            <a:spAutoFit/>
          </a:bodyPr>
          <a:lstStyle/>
          <a:p>
            <a:r>
              <a:rPr lang="en-GB" sz="2000" dirty="0">
                <a:latin typeface="+mn-lt"/>
              </a:rPr>
              <a:t>1. GND: </a:t>
            </a:r>
            <a:endParaRPr lang="it-IT" sz="2000" dirty="0">
              <a:latin typeface="+mn-lt"/>
            </a:endParaRPr>
          </a:p>
          <a:p>
            <a:r>
              <a:rPr lang="en-GB" sz="2000" dirty="0">
                <a:latin typeface="+mn-lt"/>
              </a:rPr>
              <a:t>2. +5V: voltage + 5V </a:t>
            </a:r>
            <a:endParaRPr lang="it-IT" sz="2000" dirty="0">
              <a:latin typeface="+mn-lt"/>
            </a:endParaRPr>
          </a:p>
          <a:p>
            <a:r>
              <a:rPr lang="en-GB" sz="2000" dirty="0">
                <a:latin typeface="+mn-lt"/>
              </a:rPr>
              <a:t>3. DATA: Information outlet (relative humidity and temperature) </a:t>
            </a:r>
            <a:endParaRPr lang="it-IT" sz="2000" dirty="0">
              <a:latin typeface="+mn-lt"/>
            </a:endParaRPr>
          </a:p>
        </p:txBody>
      </p:sp>
      <p:pic>
        <p:nvPicPr>
          <p:cNvPr id="11" name="Imagen 230"/>
          <p:cNvPicPr/>
          <p:nvPr/>
        </p:nvPicPr>
        <p:blipFill>
          <a:blip r:embed="rId5" cstate="email">
            <a:extLst>
              <a:ext uri="{28A0092B-C50C-407E-A947-70E740481C1C}">
                <a14:useLocalDpi xmlns:a14="http://schemas.microsoft.com/office/drawing/2010/main" val="0"/>
              </a:ext>
            </a:extLst>
          </a:blip>
          <a:stretch>
            <a:fillRect/>
          </a:stretch>
        </p:blipFill>
        <p:spPr>
          <a:xfrm>
            <a:off x="2553419" y="2550228"/>
            <a:ext cx="4037162" cy="1645162"/>
          </a:xfrm>
          <a:prstGeom prst="rect">
            <a:avLst/>
          </a:prstGeom>
        </p:spPr>
      </p:pic>
      <p:sp>
        <p:nvSpPr>
          <p:cNvPr id="4" name="CasellaDiTesto 3"/>
          <p:cNvSpPr txBox="1"/>
          <p:nvPr/>
        </p:nvSpPr>
        <p:spPr>
          <a:xfrm>
            <a:off x="604684" y="1232099"/>
            <a:ext cx="3480619" cy="1015663"/>
          </a:xfrm>
          <a:prstGeom prst="rect">
            <a:avLst/>
          </a:prstGeom>
          <a:noFill/>
        </p:spPr>
        <p:txBody>
          <a:bodyPr wrap="square" rtlCol="0">
            <a:spAutoFit/>
          </a:bodyPr>
          <a:lstStyle/>
          <a:p>
            <a:r>
              <a:rPr lang="en-GB" sz="2000" dirty="0">
                <a:latin typeface="+mn-lt"/>
              </a:rPr>
              <a:t>The DHT11 </a:t>
            </a:r>
            <a:r>
              <a:rPr lang="en-GB" sz="2000" dirty="0" smtClean="0">
                <a:latin typeface="+mn-lt"/>
              </a:rPr>
              <a:t>comes </a:t>
            </a:r>
            <a:r>
              <a:rPr lang="en-GB" sz="2000" dirty="0">
                <a:latin typeface="+mn-lt"/>
              </a:rPr>
              <a:t>installed on a small printed board or module that facilitates its connection. </a:t>
            </a:r>
            <a:endParaRPr lang="it-IT" sz="2000" dirty="0">
              <a:latin typeface="+mn-lt"/>
            </a:endParaRPr>
          </a:p>
        </p:txBody>
      </p:sp>
      <p:sp>
        <p:nvSpPr>
          <p:cNvPr id="5" name="CasellaDiTesto 4"/>
          <p:cNvSpPr txBox="1"/>
          <p:nvPr/>
        </p:nvSpPr>
        <p:spPr>
          <a:xfrm>
            <a:off x="5560142" y="1232099"/>
            <a:ext cx="3126658" cy="677108"/>
          </a:xfrm>
          <a:prstGeom prst="rect">
            <a:avLst/>
          </a:prstGeom>
          <a:noFill/>
        </p:spPr>
        <p:txBody>
          <a:bodyPr wrap="square" rtlCol="0">
            <a:spAutoFit/>
          </a:bodyPr>
          <a:lstStyle/>
          <a:p>
            <a:r>
              <a:rPr lang="en-GB" dirty="0" smtClean="0">
                <a:latin typeface="+mn-lt"/>
                <a:hlinkClick r:id="rId6"/>
              </a:rPr>
              <a:t>www.microbot.it</a:t>
            </a:r>
            <a:endParaRPr lang="en-GB" dirty="0" smtClean="0">
              <a:latin typeface="+mn-lt"/>
            </a:endParaRPr>
          </a:p>
          <a:p>
            <a:r>
              <a:rPr lang="en-GB" dirty="0" smtClean="0">
                <a:latin typeface="+mn-lt"/>
              </a:rPr>
              <a:t>Ref. N. </a:t>
            </a:r>
            <a:r>
              <a:rPr lang="en-GB" dirty="0">
                <a:latin typeface="+mn-lt"/>
              </a:rPr>
              <a:t>MR003-005.1</a:t>
            </a:r>
            <a:endParaRPr lang="it-IT" dirty="0">
              <a:latin typeface="+mn-lt"/>
            </a:endParaRPr>
          </a:p>
        </p:txBody>
      </p:sp>
    </p:spTree>
    <p:extLst>
      <p:ext uri="{BB962C8B-B14F-4D97-AF65-F5344CB8AC3E}">
        <p14:creationId xmlns:p14="http://schemas.microsoft.com/office/powerpoint/2010/main" val="3089896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17</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THE DHT11 SENSOR </a:t>
            </a:r>
            <a:r>
              <a:rPr lang="en-US" sz="2800" dirty="0" smtClean="0"/>
              <a:t>–     </a:t>
            </a:r>
            <a:r>
              <a:rPr lang="en-US" sz="2900" dirty="0" smtClean="0"/>
              <a:t>1-wire communication</a:t>
            </a:r>
            <a:endParaRPr lang="el-GR" sz="2900"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17</a:t>
            </a:fld>
            <a:endParaRPr lang="el-GR" sz="1000" dirty="0"/>
          </a:p>
        </p:txBody>
      </p:sp>
      <p:sp>
        <p:nvSpPr>
          <p:cNvPr id="6" name="CasellaDiTesto 5"/>
          <p:cNvSpPr txBox="1"/>
          <p:nvPr/>
        </p:nvSpPr>
        <p:spPr>
          <a:xfrm>
            <a:off x="1240858" y="5027000"/>
            <a:ext cx="7886250" cy="400110"/>
          </a:xfrm>
          <a:prstGeom prst="rect">
            <a:avLst/>
          </a:prstGeom>
          <a:noFill/>
        </p:spPr>
        <p:txBody>
          <a:bodyPr wrap="square" rtlCol="0">
            <a:spAutoFit/>
          </a:bodyPr>
          <a:lstStyle/>
          <a:p>
            <a:r>
              <a:rPr lang="en-GB" sz="2000" dirty="0">
                <a:latin typeface="+mn-lt"/>
              </a:rPr>
              <a:t>There’s a wide range of 1-wire devices on the </a:t>
            </a:r>
            <a:r>
              <a:rPr lang="en-GB" sz="2000" dirty="0" smtClean="0">
                <a:latin typeface="+mn-lt"/>
              </a:rPr>
              <a:t>market.</a:t>
            </a:r>
          </a:p>
        </p:txBody>
      </p:sp>
      <p:sp>
        <p:nvSpPr>
          <p:cNvPr id="4" name="CasellaDiTesto 3"/>
          <p:cNvSpPr txBox="1"/>
          <p:nvPr/>
        </p:nvSpPr>
        <p:spPr>
          <a:xfrm>
            <a:off x="328294" y="1337703"/>
            <a:ext cx="5605454" cy="707886"/>
          </a:xfrm>
          <a:prstGeom prst="rect">
            <a:avLst/>
          </a:prstGeom>
          <a:noFill/>
        </p:spPr>
        <p:txBody>
          <a:bodyPr wrap="square" rtlCol="0">
            <a:spAutoFit/>
          </a:bodyPr>
          <a:lstStyle/>
          <a:p>
            <a:r>
              <a:rPr lang="en-GB" sz="2000" dirty="0">
                <a:latin typeface="+mn-lt"/>
              </a:rPr>
              <a:t>Arduino can communicate with a number of devices like this sensor and others using just one pin. </a:t>
            </a:r>
            <a:endParaRPr lang="it-IT" sz="2000" dirty="0">
              <a:latin typeface="+mn-lt"/>
            </a:endParaRPr>
          </a:p>
        </p:txBody>
      </p:sp>
      <p:sp>
        <p:nvSpPr>
          <p:cNvPr id="2" name="Rettangolo 1"/>
          <p:cNvSpPr/>
          <p:nvPr/>
        </p:nvSpPr>
        <p:spPr>
          <a:xfrm>
            <a:off x="5933748" y="940163"/>
            <a:ext cx="2185215" cy="923330"/>
          </a:xfrm>
          <a:prstGeom prst="rect">
            <a:avLst/>
          </a:prstGeom>
          <a:noFill/>
        </p:spPr>
        <p:txBody>
          <a:bodyPr wrap="none" lIns="91440" tIns="45720" rIns="91440" bIns="45720">
            <a:spAutoFit/>
          </a:bodyPr>
          <a:lstStyle/>
          <a:p>
            <a:pPr algn="ctr"/>
            <a:r>
              <a:rPr lang="it-IT"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1-wire</a:t>
            </a:r>
            <a:endParaRPr lang="it-IT"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13" name="Imagen 232"/>
          <p:cNvPicPr/>
          <p:nvPr/>
        </p:nvPicPr>
        <p:blipFill>
          <a:blip r:embed="rId5"/>
          <a:stretch>
            <a:fillRect/>
          </a:stretch>
        </p:blipFill>
        <p:spPr>
          <a:xfrm>
            <a:off x="1044616" y="2387790"/>
            <a:ext cx="6801526" cy="1853767"/>
          </a:xfrm>
          <a:prstGeom prst="rect">
            <a:avLst/>
          </a:prstGeom>
        </p:spPr>
      </p:pic>
    </p:spTree>
    <p:extLst>
      <p:ext uri="{BB962C8B-B14F-4D97-AF65-F5344CB8AC3E}">
        <p14:creationId xmlns:p14="http://schemas.microsoft.com/office/powerpoint/2010/main" val="4002097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18</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THE DHT11 SENSOR –     </a:t>
            </a:r>
            <a:r>
              <a:rPr lang="en-US" sz="2800" dirty="0"/>
              <a:t>1-wire communication</a:t>
            </a:r>
            <a:endParaRPr lang="el-GR" sz="2800"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18</a:t>
            </a:fld>
            <a:endParaRPr lang="el-GR" sz="1000" dirty="0"/>
          </a:p>
        </p:txBody>
      </p:sp>
      <p:sp>
        <p:nvSpPr>
          <p:cNvPr id="6" name="CasellaDiTesto 5"/>
          <p:cNvSpPr txBox="1"/>
          <p:nvPr/>
        </p:nvSpPr>
        <p:spPr>
          <a:xfrm>
            <a:off x="564422" y="4314026"/>
            <a:ext cx="7886250" cy="2231380"/>
          </a:xfrm>
          <a:prstGeom prst="rect">
            <a:avLst/>
          </a:prstGeom>
          <a:noFill/>
        </p:spPr>
        <p:txBody>
          <a:bodyPr wrap="square" rtlCol="0">
            <a:spAutoFit/>
          </a:bodyPr>
          <a:lstStyle/>
          <a:p>
            <a:r>
              <a:rPr lang="en-GB" sz="2000" dirty="0">
                <a:latin typeface="+mn-lt"/>
              </a:rPr>
              <a:t>W</a:t>
            </a:r>
            <a:r>
              <a:rPr lang="en-GB" sz="2000" dirty="0" smtClean="0">
                <a:latin typeface="+mn-lt"/>
              </a:rPr>
              <a:t>hen </a:t>
            </a:r>
            <a:r>
              <a:rPr lang="en-GB" sz="2000" dirty="0">
                <a:latin typeface="+mn-lt"/>
              </a:rPr>
              <a:t>the host controller, Arduino, requests data from the sensor, the latter returns 40 bit (5 bytes) of data through the data pin. </a:t>
            </a:r>
            <a:r>
              <a:rPr lang="en-GB" sz="2000" dirty="0" smtClean="0">
                <a:latin typeface="+mn-lt"/>
              </a:rPr>
              <a:t>The </a:t>
            </a:r>
            <a:r>
              <a:rPr lang="en-GB" sz="2000" dirty="0">
                <a:latin typeface="+mn-lt"/>
              </a:rPr>
              <a:t>first byte is an integer that represents the relative humidity as a percentage (%Rh) and the third is the temperature in degrees Celsius. Bytes 2 and 4 return 0x00. They’re used by other versions of the sensor with greater resolution to express the fractional part of the humidity and the temperature. Byte 5 represents the </a:t>
            </a:r>
            <a:r>
              <a:rPr lang="en-GB" sz="2000" dirty="0" smtClean="0">
                <a:latin typeface="+mn-lt"/>
              </a:rPr>
              <a:t>Checksum.</a:t>
            </a:r>
          </a:p>
        </p:txBody>
      </p:sp>
      <p:sp>
        <p:nvSpPr>
          <p:cNvPr id="4" name="CasellaDiTesto 3"/>
          <p:cNvSpPr txBox="1"/>
          <p:nvPr/>
        </p:nvSpPr>
        <p:spPr>
          <a:xfrm>
            <a:off x="328294" y="760096"/>
            <a:ext cx="8358506" cy="707886"/>
          </a:xfrm>
          <a:prstGeom prst="rect">
            <a:avLst/>
          </a:prstGeom>
          <a:noFill/>
        </p:spPr>
        <p:txBody>
          <a:bodyPr wrap="square" rtlCol="0">
            <a:spAutoFit/>
          </a:bodyPr>
          <a:lstStyle/>
          <a:p>
            <a:r>
              <a:rPr lang="en-GB" sz="2000" b="1" dirty="0">
                <a:latin typeface="+mn-lt"/>
              </a:rPr>
              <a:t>H</a:t>
            </a:r>
            <a:r>
              <a:rPr lang="en-GB" sz="2000" b="1" dirty="0" smtClean="0">
                <a:latin typeface="+mn-lt"/>
              </a:rPr>
              <a:t>ow </a:t>
            </a:r>
            <a:r>
              <a:rPr lang="en-GB" sz="2000" b="1" dirty="0">
                <a:latin typeface="+mn-lt"/>
              </a:rPr>
              <a:t>our DHT11 sensor communicates with the Arduino controller using a single cable or </a:t>
            </a:r>
            <a:r>
              <a:rPr lang="en-GB" sz="2000" b="1" dirty="0" smtClean="0">
                <a:latin typeface="+mn-lt"/>
              </a:rPr>
              <a:t>pin….</a:t>
            </a:r>
            <a:endParaRPr lang="it-IT" sz="2000" b="1" dirty="0">
              <a:latin typeface="+mn-lt"/>
            </a:endParaRPr>
          </a:p>
        </p:txBody>
      </p:sp>
      <p:graphicFrame>
        <p:nvGraphicFramePr>
          <p:cNvPr id="5" name="Tabella 4"/>
          <p:cNvGraphicFramePr>
            <a:graphicFrameLocks noGrp="1"/>
          </p:cNvGraphicFramePr>
          <p:nvPr>
            <p:extLst>
              <p:ext uri="{D42A27DB-BD31-4B8C-83A1-F6EECF244321}">
                <p14:modId xmlns:p14="http://schemas.microsoft.com/office/powerpoint/2010/main" val="108325656"/>
              </p:ext>
            </p:extLst>
          </p:nvPr>
        </p:nvGraphicFramePr>
        <p:xfrm>
          <a:off x="742717" y="1467982"/>
          <a:ext cx="7647648" cy="2736484"/>
        </p:xfrm>
        <a:graphic>
          <a:graphicData uri="http://schemas.openxmlformats.org/drawingml/2006/table">
            <a:tbl>
              <a:tblPr firstRow="1" firstCol="1" bandRow="1">
                <a:tableStyleId>{5C22544A-7EE6-4342-B048-85BDC9FD1C3A}</a:tableStyleId>
              </a:tblPr>
              <a:tblGrid>
                <a:gridCol w="1274608">
                  <a:extLst>
                    <a:ext uri="{9D8B030D-6E8A-4147-A177-3AD203B41FA5}">
                      <a16:colId xmlns:a16="http://schemas.microsoft.com/office/drawing/2014/main" xmlns="" val="20000"/>
                    </a:ext>
                  </a:extLst>
                </a:gridCol>
                <a:gridCol w="1274608">
                  <a:extLst>
                    <a:ext uri="{9D8B030D-6E8A-4147-A177-3AD203B41FA5}">
                      <a16:colId xmlns:a16="http://schemas.microsoft.com/office/drawing/2014/main" xmlns="" val="20001"/>
                    </a:ext>
                  </a:extLst>
                </a:gridCol>
                <a:gridCol w="1274608">
                  <a:extLst>
                    <a:ext uri="{9D8B030D-6E8A-4147-A177-3AD203B41FA5}">
                      <a16:colId xmlns:a16="http://schemas.microsoft.com/office/drawing/2014/main" xmlns="" val="20002"/>
                    </a:ext>
                  </a:extLst>
                </a:gridCol>
                <a:gridCol w="1274608">
                  <a:extLst>
                    <a:ext uri="{9D8B030D-6E8A-4147-A177-3AD203B41FA5}">
                      <a16:colId xmlns:a16="http://schemas.microsoft.com/office/drawing/2014/main" xmlns="" val="20003"/>
                    </a:ext>
                  </a:extLst>
                </a:gridCol>
                <a:gridCol w="1274608">
                  <a:extLst>
                    <a:ext uri="{9D8B030D-6E8A-4147-A177-3AD203B41FA5}">
                      <a16:colId xmlns:a16="http://schemas.microsoft.com/office/drawing/2014/main" xmlns="" val="20004"/>
                    </a:ext>
                  </a:extLst>
                </a:gridCol>
                <a:gridCol w="1274608">
                  <a:extLst>
                    <a:ext uri="{9D8B030D-6E8A-4147-A177-3AD203B41FA5}">
                      <a16:colId xmlns:a16="http://schemas.microsoft.com/office/drawing/2014/main" xmlns="" val="20005"/>
                    </a:ext>
                  </a:extLst>
                </a:gridCol>
              </a:tblGrid>
              <a:tr h="684121">
                <a:tc>
                  <a:txBody>
                    <a:bodyPr/>
                    <a:lstStyle/>
                    <a:p>
                      <a:pPr algn="ctr">
                        <a:lnSpc>
                          <a:spcPct val="150000"/>
                        </a:lnSpc>
                        <a:spcBef>
                          <a:spcPts val="500"/>
                        </a:spcBef>
                        <a:spcAft>
                          <a:spcPts val="1000"/>
                        </a:spcAft>
                      </a:pPr>
                      <a:r>
                        <a:rPr lang="en-GB" sz="1000" dirty="0">
                          <a:effectLst/>
                        </a:rPr>
                        <a:t>DATA</a:t>
                      </a:r>
                      <a:endParaRPr lang="it-IT"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000" dirty="0">
                          <a:effectLst/>
                        </a:rPr>
                        <a:t>Byte 1</a:t>
                      </a:r>
                      <a:endParaRPr lang="it-IT"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000" dirty="0">
                          <a:effectLst/>
                        </a:rPr>
                        <a:t>Byte 2</a:t>
                      </a:r>
                      <a:endParaRPr lang="it-IT"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000">
                          <a:effectLst/>
                        </a:rPr>
                        <a:t>Byte 3</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000">
                          <a:effectLst/>
                        </a:rPr>
                        <a:t>Byte 4</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000">
                          <a:effectLst/>
                        </a:rPr>
                        <a:t>Byte 5</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684121">
                <a:tc>
                  <a:txBody>
                    <a:bodyPr/>
                    <a:lstStyle/>
                    <a:p>
                      <a:pPr algn="ctr">
                        <a:lnSpc>
                          <a:spcPct val="150000"/>
                        </a:lnSpc>
                        <a:spcBef>
                          <a:spcPts val="500"/>
                        </a:spcBef>
                        <a:spcAft>
                          <a:spcPts val="1000"/>
                        </a:spcAft>
                      </a:pPr>
                      <a:r>
                        <a:rPr lang="en-GB" sz="1000">
                          <a:effectLst/>
                        </a:rPr>
                        <a:t>Binary</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000" dirty="0">
                          <a:effectLst/>
                        </a:rPr>
                        <a:t>0011 1100</a:t>
                      </a:r>
                      <a:endParaRPr lang="it-IT"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000" dirty="0">
                          <a:effectLst/>
                        </a:rPr>
                        <a:t>0000 0000</a:t>
                      </a:r>
                      <a:endParaRPr lang="it-IT"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000">
                          <a:effectLst/>
                        </a:rPr>
                        <a:t>0001 0010</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000">
                          <a:effectLst/>
                        </a:rPr>
                        <a:t>0000 0000</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000">
                          <a:effectLst/>
                        </a:rPr>
                        <a:t>0100 1110</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684121">
                <a:tc>
                  <a:txBody>
                    <a:bodyPr/>
                    <a:lstStyle/>
                    <a:p>
                      <a:pPr algn="ctr">
                        <a:lnSpc>
                          <a:spcPct val="150000"/>
                        </a:lnSpc>
                        <a:spcBef>
                          <a:spcPts val="500"/>
                        </a:spcBef>
                        <a:spcAft>
                          <a:spcPts val="1000"/>
                        </a:spcAft>
                      </a:pPr>
                      <a:r>
                        <a:rPr lang="en-GB" sz="1000">
                          <a:effectLst/>
                        </a:rPr>
                        <a:t>Hexadecimal</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000" dirty="0">
                          <a:effectLst/>
                        </a:rPr>
                        <a:t>0x3C</a:t>
                      </a:r>
                      <a:endParaRPr lang="it-IT"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000">
                          <a:effectLst/>
                        </a:rPr>
                        <a:t>0x00</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000">
                          <a:effectLst/>
                        </a:rPr>
                        <a:t>0x12</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000">
                          <a:effectLst/>
                        </a:rPr>
                        <a:t>0x00</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000">
                          <a:effectLst/>
                        </a:rPr>
                        <a:t>0x4E</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684121">
                <a:tc>
                  <a:txBody>
                    <a:bodyPr/>
                    <a:lstStyle/>
                    <a:p>
                      <a:pPr algn="ctr">
                        <a:lnSpc>
                          <a:spcPct val="150000"/>
                        </a:lnSpc>
                        <a:spcBef>
                          <a:spcPts val="500"/>
                        </a:spcBef>
                        <a:spcAft>
                          <a:spcPts val="1000"/>
                        </a:spcAft>
                      </a:pPr>
                      <a:r>
                        <a:rPr lang="en-GB" sz="1000">
                          <a:effectLst/>
                        </a:rPr>
                        <a:t>Decimal</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000" dirty="0">
                          <a:effectLst/>
                        </a:rPr>
                        <a:t>60 %RH</a:t>
                      </a:r>
                      <a:endParaRPr lang="it-IT"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000">
                          <a:effectLst/>
                        </a:rPr>
                        <a:t>0</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000">
                          <a:effectLst/>
                        </a:rPr>
                        <a:t>18 ºC</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000">
                          <a:effectLst/>
                        </a:rPr>
                        <a:t>0</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000" dirty="0">
                          <a:effectLst/>
                        </a:rPr>
                        <a:t>78</a:t>
                      </a:r>
                      <a:endParaRPr lang="it-IT"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649705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19</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THE DHT11 SENSOR –     </a:t>
            </a:r>
            <a:r>
              <a:rPr lang="en-US" sz="2800" dirty="0"/>
              <a:t>1-wire communication</a:t>
            </a:r>
            <a:endParaRPr lang="el-GR" sz="2800"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19</a:t>
            </a:fld>
            <a:endParaRPr lang="el-GR" sz="1000" dirty="0"/>
          </a:p>
        </p:txBody>
      </p:sp>
      <p:sp>
        <p:nvSpPr>
          <p:cNvPr id="4" name="CasellaDiTesto 3"/>
          <p:cNvSpPr txBox="1"/>
          <p:nvPr/>
        </p:nvSpPr>
        <p:spPr>
          <a:xfrm>
            <a:off x="328294" y="760096"/>
            <a:ext cx="8358506" cy="1015663"/>
          </a:xfrm>
          <a:prstGeom prst="rect">
            <a:avLst/>
          </a:prstGeom>
          <a:noFill/>
        </p:spPr>
        <p:txBody>
          <a:bodyPr wrap="square" rtlCol="0">
            <a:spAutoFit/>
          </a:bodyPr>
          <a:lstStyle/>
          <a:p>
            <a:r>
              <a:rPr lang="en-GB" sz="2000" dirty="0" smtClean="0">
                <a:latin typeface="+mn-lt"/>
              </a:rPr>
              <a:t>It’s </a:t>
            </a:r>
            <a:r>
              <a:rPr lang="en-GB" sz="2000" dirty="0">
                <a:latin typeface="+mn-lt"/>
              </a:rPr>
              <a:t>always the host controller, Arduino, that performs the initial sequence whenever it needs data from the sensor. </a:t>
            </a:r>
            <a:endParaRPr lang="en-GB" sz="2000" dirty="0" smtClean="0">
              <a:latin typeface="+mn-lt"/>
            </a:endParaRPr>
          </a:p>
          <a:p>
            <a:r>
              <a:rPr lang="en-GB" sz="2000" dirty="0" smtClean="0">
                <a:latin typeface="+mn-lt"/>
              </a:rPr>
              <a:t>This </a:t>
            </a:r>
            <a:r>
              <a:rPr lang="en-GB" sz="2000" dirty="0">
                <a:latin typeface="+mn-lt"/>
              </a:rPr>
              <a:t>is how our DHT11 does it: </a:t>
            </a:r>
            <a:endParaRPr lang="it-IT" sz="2000" dirty="0">
              <a:latin typeface="+mn-lt"/>
            </a:endParaRPr>
          </a:p>
        </p:txBody>
      </p:sp>
      <p:grpSp>
        <p:nvGrpSpPr>
          <p:cNvPr id="11" name="Gruppo 10"/>
          <p:cNvGrpSpPr/>
          <p:nvPr/>
        </p:nvGrpSpPr>
        <p:grpSpPr>
          <a:xfrm>
            <a:off x="2197510" y="1899488"/>
            <a:ext cx="5182310" cy="2958002"/>
            <a:chOff x="0" y="0"/>
            <a:chExt cx="3933825" cy="1955283"/>
          </a:xfrm>
        </p:grpSpPr>
        <p:pic>
          <p:nvPicPr>
            <p:cNvPr id="12" name="Imagen 23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0"/>
              <a:ext cx="3933825" cy="1369695"/>
            </a:xfrm>
            <a:prstGeom prst="rect">
              <a:avLst/>
            </a:prstGeom>
          </p:spPr>
        </p:pic>
        <p:sp>
          <p:nvSpPr>
            <p:cNvPr id="13" name="Rectángulo 238"/>
            <p:cNvSpPr/>
            <p:nvPr/>
          </p:nvSpPr>
          <p:spPr>
            <a:xfrm>
              <a:off x="238125" y="1381125"/>
              <a:ext cx="1435100" cy="57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500"/>
                </a:spcBef>
                <a:spcAft>
                  <a:spcPts val="1000"/>
                </a:spcAft>
              </a:pPr>
              <a:r>
                <a:rPr lang="en-GB" sz="1000" b="1">
                  <a:solidFill>
                    <a:srgbClr val="000000"/>
                  </a:solidFill>
                  <a:effectLst/>
                  <a:ea typeface="Times New Roman" panose="02020603050405020304" pitchFamily="18" charset="0"/>
                  <a:cs typeface="Times New Roman" panose="02020603050405020304" pitchFamily="18" charset="0"/>
                </a:rPr>
                <a:t>Signal from the Arduino controller (host)</a:t>
              </a:r>
              <a:endParaRPr lang="it-IT" sz="1000">
                <a:effectLst/>
                <a:ea typeface="Times New Roman" panose="02020603050405020304" pitchFamily="18" charset="0"/>
                <a:cs typeface="Times New Roman" panose="02020603050405020304" pitchFamily="18" charset="0"/>
              </a:endParaRPr>
            </a:p>
          </p:txBody>
        </p:sp>
        <p:sp>
          <p:nvSpPr>
            <p:cNvPr id="14" name="Rectángulo 239"/>
            <p:cNvSpPr/>
            <p:nvPr/>
          </p:nvSpPr>
          <p:spPr>
            <a:xfrm>
              <a:off x="2095500" y="1381125"/>
              <a:ext cx="1392865" cy="318977"/>
            </a:xfrm>
            <a:prstGeom prst="rect">
              <a:avLst/>
            </a:prstGeom>
            <a:solidFill>
              <a:schemeClr val="bg1"/>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500"/>
                </a:spcBef>
                <a:spcAft>
                  <a:spcPts val="1000"/>
                </a:spcAft>
              </a:pPr>
              <a:r>
                <a:rPr lang="en-GB"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Signal from the sensor</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2" name="CasellaDiTesto 1"/>
          <p:cNvSpPr txBox="1"/>
          <p:nvPr/>
        </p:nvSpPr>
        <p:spPr>
          <a:xfrm>
            <a:off x="947596" y="5079366"/>
            <a:ext cx="7248808" cy="969496"/>
          </a:xfrm>
          <a:prstGeom prst="rect">
            <a:avLst/>
          </a:prstGeom>
          <a:noFill/>
        </p:spPr>
        <p:txBody>
          <a:bodyPr wrap="square" rtlCol="0">
            <a:spAutoFit/>
          </a:bodyPr>
          <a:lstStyle/>
          <a:p>
            <a:r>
              <a:rPr lang="en-GB" dirty="0">
                <a:latin typeface="+mn-lt"/>
              </a:rPr>
              <a:t>After </a:t>
            </a:r>
            <a:r>
              <a:rPr lang="en-GB" dirty="0" smtClean="0">
                <a:latin typeface="+mn-lt"/>
              </a:rPr>
              <a:t>this exchange, the DHT11 starts </a:t>
            </a:r>
            <a:r>
              <a:rPr lang="en-GB" dirty="0">
                <a:latin typeface="+mn-lt"/>
              </a:rPr>
              <a:t>to transmit the 40 bits of data from its internal humidity and temperature sensors</a:t>
            </a:r>
            <a:r>
              <a:rPr lang="en-GB" dirty="0" smtClean="0">
                <a:latin typeface="+mn-lt"/>
              </a:rPr>
              <a:t>. </a:t>
            </a:r>
            <a:endParaRPr lang="it-IT" dirty="0">
              <a:latin typeface="+mn-lt"/>
            </a:endParaRPr>
          </a:p>
          <a:p>
            <a:endParaRPr lang="it-IT" dirty="0"/>
          </a:p>
        </p:txBody>
      </p:sp>
    </p:spTree>
    <p:extLst>
      <p:ext uri="{BB962C8B-B14F-4D97-AF65-F5344CB8AC3E}">
        <p14:creationId xmlns:p14="http://schemas.microsoft.com/office/powerpoint/2010/main" val="2509031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 name="Τίτλος 1"/>
          <p:cNvSpPr>
            <a:spLocks noGrp="1"/>
          </p:cNvSpPr>
          <p:nvPr>
            <p:ph type="title"/>
          </p:nvPr>
        </p:nvSpPr>
        <p:spPr>
          <a:xfrm>
            <a:off x="0" y="-2"/>
            <a:ext cx="9144000" cy="581777"/>
          </a:xfrm>
          <a:solidFill>
            <a:schemeClr val="bg1">
              <a:lumMod val="85000"/>
            </a:schemeClr>
          </a:solidFill>
        </p:spPr>
        <p:txBody>
          <a:bodyPr>
            <a:normAutofit fontScale="90000"/>
          </a:bodyPr>
          <a:lstStyle/>
          <a:p>
            <a:pPr algn="l"/>
            <a:r>
              <a:rPr lang="en-US" sz="3600" dirty="0" smtClean="0"/>
              <a:t>Aim and Agenda of unit </a:t>
            </a:r>
            <a:r>
              <a:rPr lang="en-US" sz="3600" dirty="0"/>
              <a:t>8</a:t>
            </a:r>
            <a:r>
              <a:rPr lang="en-US" sz="3600" dirty="0" smtClean="0"/>
              <a:t>  </a:t>
            </a:r>
            <a:endParaRPr lang="el-GR" sz="3600" dirty="0"/>
          </a:p>
        </p:txBody>
      </p:sp>
      <p:sp>
        <p:nvSpPr>
          <p:cNvPr id="11" name="Στρογγυλεμένο ορθογώνιο 7"/>
          <p:cNvSpPr/>
          <p:nvPr/>
        </p:nvSpPr>
        <p:spPr>
          <a:xfrm>
            <a:off x="432080" y="2328577"/>
            <a:ext cx="8434573" cy="351266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Στρογγυλεμένο ορθογώνιο 6"/>
          <p:cNvSpPr/>
          <p:nvPr/>
        </p:nvSpPr>
        <p:spPr>
          <a:xfrm>
            <a:off x="432080" y="829711"/>
            <a:ext cx="8335926" cy="136096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Sensors measuring humidity and temperature</a:t>
            </a:r>
            <a:endParaRPr lang="el-GR" dirty="0"/>
          </a:p>
        </p:txBody>
      </p:sp>
      <p:sp>
        <p:nvSpPr>
          <p:cNvPr id="13" name="Σύμβολο κράτησης θέσης περιεχομένου 2"/>
          <p:cNvSpPr txBox="1">
            <a:spLocks/>
          </p:cNvSpPr>
          <p:nvPr/>
        </p:nvSpPr>
        <p:spPr>
          <a:xfrm>
            <a:off x="746648" y="3296340"/>
            <a:ext cx="8229600" cy="35889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0000"/>
              </a:lnSpc>
              <a:spcBef>
                <a:spcPts val="480"/>
              </a:spcBef>
              <a:buFont typeface="Wingdings" pitchFamily="2" charset="2"/>
              <a:buChar char="§"/>
            </a:pPr>
            <a:r>
              <a:rPr lang="en-US" sz="2000" dirty="0" smtClean="0"/>
              <a:t>Accelerometer</a:t>
            </a:r>
          </a:p>
          <a:p>
            <a:pPr algn="just">
              <a:lnSpc>
                <a:spcPct val="110000"/>
              </a:lnSpc>
              <a:spcBef>
                <a:spcPts val="480"/>
              </a:spcBef>
              <a:buFont typeface="Wingdings" pitchFamily="2" charset="2"/>
              <a:buChar char="§"/>
            </a:pPr>
            <a:r>
              <a:rPr lang="en-US" sz="2000" dirty="0" smtClean="0"/>
              <a:t>Types of accelerometers</a:t>
            </a:r>
            <a:endParaRPr lang="en-US" sz="1600" b="1" dirty="0" smtClean="0">
              <a:solidFill>
                <a:schemeClr val="accent5">
                  <a:lumMod val="75000"/>
                </a:schemeClr>
              </a:solidFill>
            </a:endParaRPr>
          </a:p>
          <a:p>
            <a:pPr algn="just">
              <a:lnSpc>
                <a:spcPct val="110000"/>
              </a:lnSpc>
              <a:spcBef>
                <a:spcPts val="480"/>
              </a:spcBef>
              <a:buFont typeface="Wingdings" pitchFamily="2" charset="2"/>
              <a:buChar char="§"/>
            </a:pPr>
            <a:r>
              <a:rPr lang="en-US" sz="2000" dirty="0" smtClean="0"/>
              <a:t>NTC temperature sensors</a:t>
            </a:r>
          </a:p>
          <a:p>
            <a:pPr algn="just">
              <a:lnSpc>
                <a:spcPct val="110000"/>
              </a:lnSpc>
              <a:spcBef>
                <a:spcPts val="480"/>
              </a:spcBef>
              <a:buFont typeface="Wingdings" pitchFamily="2" charset="2"/>
              <a:buChar char="§"/>
            </a:pPr>
            <a:r>
              <a:rPr lang="en-US" sz="2000" dirty="0" smtClean="0"/>
              <a:t>Humidity sensors</a:t>
            </a:r>
          </a:p>
          <a:p>
            <a:pPr algn="just">
              <a:lnSpc>
                <a:spcPct val="110000"/>
              </a:lnSpc>
              <a:spcBef>
                <a:spcPts val="480"/>
              </a:spcBef>
              <a:buFont typeface="Wingdings" pitchFamily="2" charset="2"/>
              <a:buChar char="§"/>
            </a:pPr>
            <a:r>
              <a:rPr lang="en-US" sz="2000" dirty="0" smtClean="0"/>
              <a:t>DHT11 sensor</a:t>
            </a:r>
            <a:endParaRPr lang="en-US" sz="2000" dirty="0"/>
          </a:p>
          <a:p>
            <a:pPr marL="0" indent="0" algn="just">
              <a:lnSpc>
                <a:spcPct val="110000"/>
              </a:lnSpc>
              <a:spcBef>
                <a:spcPts val="480"/>
              </a:spcBef>
              <a:buNone/>
            </a:pPr>
            <a:r>
              <a:rPr lang="en-US" sz="1400" dirty="0" smtClean="0">
                <a:solidFill>
                  <a:schemeClr val="accent5">
                    <a:lumMod val="75000"/>
                  </a:schemeClr>
                </a:solidFill>
              </a:rPr>
              <a:t> </a:t>
            </a:r>
            <a:endParaRPr lang="el-GR" sz="1400" dirty="0" smtClean="0">
              <a:solidFill>
                <a:schemeClr val="accent5">
                  <a:lumMod val="75000"/>
                </a:schemeClr>
              </a:solidFill>
            </a:endParaRPr>
          </a:p>
          <a:p>
            <a:pPr algn="just">
              <a:lnSpc>
                <a:spcPct val="110000"/>
              </a:lnSpc>
              <a:spcBef>
                <a:spcPts val="480"/>
              </a:spcBef>
              <a:buFont typeface="Wingdings" pitchFamily="2" charset="2"/>
              <a:buChar char="§"/>
            </a:pPr>
            <a:endParaRPr lang="el-GR" sz="1800" dirty="0"/>
          </a:p>
        </p:txBody>
      </p:sp>
      <p:sp>
        <p:nvSpPr>
          <p:cNvPr id="14" name="TextBox 13"/>
          <p:cNvSpPr txBox="1"/>
          <p:nvPr/>
        </p:nvSpPr>
        <p:spPr bwMode="auto">
          <a:xfrm>
            <a:off x="3061905" y="830883"/>
            <a:ext cx="2710999" cy="385683"/>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R="0" algn="just" defTabSz="914400" rtl="0" eaLnBrk="0" fontAlgn="base" latinLnBrk="0" hangingPunct="0">
              <a:lnSpc>
                <a:spcPct val="110000"/>
              </a:lnSpc>
              <a:spcBef>
                <a:spcPts val="480"/>
              </a:spcBef>
              <a:spcAft>
                <a:spcPct val="0"/>
              </a:spcAft>
              <a:buClrTx/>
              <a:buSzTx/>
              <a:tabLst/>
            </a:pPr>
            <a:r>
              <a:rPr kumimoji="0" lang="en-US" sz="1800" b="0" i="1" u="none" strike="noStrike" kern="0" cap="none" spc="0" normalizeH="0" baseline="0" noProof="0" dirty="0" smtClean="0">
                <a:ln>
                  <a:noFill/>
                </a:ln>
                <a:solidFill>
                  <a:schemeClr val="tx1"/>
                </a:solidFill>
                <a:effectLst/>
                <a:uLnTx/>
                <a:uFillTx/>
                <a:latin typeface="+mn-lt"/>
                <a:ea typeface="+mn-ea"/>
                <a:cs typeface="+mn-cs"/>
              </a:rPr>
              <a:t>The aim of</a:t>
            </a:r>
            <a:r>
              <a:rPr kumimoji="0" lang="en-US" sz="1800" b="0" i="1" u="none" strike="noStrike" kern="0" cap="none" spc="0" normalizeH="0" noProof="0" dirty="0" smtClean="0">
                <a:ln>
                  <a:noFill/>
                </a:ln>
                <a:solidFill>
                  <a:schemeClr val="tx1"/>
                </a:solidFill>
                <a:effectLst/>
                <a:uLnTx/>
                <a:uFillTx/>
                <a:latin typeface="+mn-lt"/>
                <a:ea typeface="+mn-ea"/>
                <a:cs typeface="+mn-cs"/>
              </a:rPr>
              <a:t> the presentation</a:t>
            </a:r>
            <a:endParaRPr kumimoji="0" lang="el-GR" sz="1800" b="0" i="1" u="none" strike="noStrike" kern="0" cap="none" spc="0" normalizeH="0" baseline="0" noProof="0" dirty="0">
              <a:ln>
                <a:noFill/>
              </a:ln>
              <a:solidFill>
                <a:schemeClr val="tx1"/>
              </a:solidFill>
              <a:effectLst/>
              <a:uLnTx/>
              <a:uFillTx/>
              <a:latin typeface="+mn-lt"/>
              <a:ea typeface="+mn-ea"/>
              <a:cs typeface="+mn-cs"/>
            </a:endParaRPr>
          </a:p>
        </p:txBody>
      </p:sp>
      <p:sp>
        <p:nvSpPr>
          <p:cNvPr id="15" name="TextBox 14"/>
          <p:cNvSpPr txBox="1"/>
          <p:nvPr/>
        </p:nvSpPr>
        <p:spPr bwMode="auto">
          <a:xfrm>
            <a:off x="2908016" y="2388363"/>
            <a:ext cx="3018775" cy="385683"/>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R="0" algn="just" defTabSz="914400" rtl="0" eaLnBrk="0" fontAlgn="base" latinLnBrk="0" hangingPunct="0">
              <a:lnSpc>
                <a:spcPct val="110000"/>
              </a:lnSpc>
              <a:spcBef>
                <a:spcPts val="480"/>
              </a:spcBef>
              <a:spcAft>
                <a:spcPct val="0"/>
              </a:spcAft>
              <a:buClrTx/>
              <a:buSzTx/>
              <a:tabLst/>
            </a:pPr>
            <a:r>
              <a:rPr kumimoji="0" lang="en-US" sz="1800" b="0" i="1" u="none" strike="noStrike" kern="0" cap="none" spc="0" normalizeH="0" baseline="0" noProof="0" dirty="0" smtClean="0">
                <a:ln>
                  <a:noFill/>
                </a:ln>
                <a:solidFill>
                  <a:schemeClr val="tx1"/>
                </a:solidFill>
                <a:effectLst/>
                <a:uLnTx/>
                <a:uFillTx/>
                <a:latin typeface="+mn-lt"/>
                <a:ea typeface="+mn-ea"/>
                <a:cs typeface="+mn-cs"/>
              </a:rPr>
              <a:t>The agenda of</a:t>
            </a:r>
            <a:r>
              <a:rPr kumimoji="0" lang="en-US" sz="1800" b="0" i="1" u="none" strike="noStrike" kern="0" cap="none" spc="0" normalizeH="0" noProof="0" dirty="0" smtClean="0">
                <a:ln>
                  <a:noFill/>
                </a:ln>
                <a:solidFill>
                  <a:schemeClr val="tx1"/>
                </a:solidFill>
                <a:effectLst/>
                <a:uLnTx/>
                <a:uFillTx/>
                <a:latin typeface="+mn-lt"/>
                <a:ea typeface="+mn-ea"/>
                <a:cs typeface="+mn-cs"/>
              </a:rPr>
              <a:t> the presentation</a:t>
            </a:r>
            <a:endParaRPr kumimoji="0" lang="el-GR" sz="1800" b="0" i="1" u="none" strike="noStrike" kern="0" cap="none" spc="0" normalizeH="0" baseline="0" noProof="0" dirty="0">
              <a:ln>
                <a:noFill/>
              </a:ln>
              <a:solidFill>
                <a:schemeClr val="tx1"/>
              </a:solidFill>
              <a:effectLst/>
              <a:uLnTx/>
              <a:uFillTx/>
              <a:latin typeface="+mn-lt"/>
              <a:ea typeface="+mn-ea"/>
              <a:cs typeface="+mn-cs"/>
            </a:endParaRPr>
          </a:p>
        </p:txBody>
      </p:sp>
      <p:sp>
        <p:nvSpPr>
          <p:cNvPr id="24" name="Slide Number Placeholder 2"/>
          <p:cNvSpPr>
            <a:spLocks noGrp="1"/>
          </p:cNvSpPr>
          <p:nvPr>
            <p:ph type="sldNum" sz="quarter" idx="12"/>
          </p:nvPr>
        </p:nvSpPr>
        <p:spPr>
          <a:xfrm>
            <a:off x="6553200" y="6356350"/>
            <a:ext cx="2133600" cy="365125"/>
          </a:xfrm>
        </p:spPr>
        <p:txBody>
          <a:bodyPr/>
          <a:lstStyle/>
          <a:p>
            <a:fld id="{F1B48E73-6241-44FB-9EDB-1A1229FC3D83}" type="slidenum">
              <a:rPr lang="el-GR" smtClean="0"/>
              <a:t>2</a:t>
            </a:fld>
            <a:endParaRPr lang="el-GR"/>
          </a:p>
        </p:txBody>
      </p:sp>
      <p:pic>
        <p:nvPicPr>
          <p:cNvPr id="25"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70140"/>
            <a:ext cx="1008145" cy="339043"/>
          </a:xfrm>
          <a:prstGeom prst="rect">
            <a:avLst/>
          </a:prstGeom>
          <a:noFill/>
          <a:ln>
            <a:noFill/>
          </a:ln>
        </p:spPr>
      </p:pic>
      <p:pic>
        <p:nvPicPr>
          <p:cNvPr id="26"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7"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a:t>
            </a:fld>
            <a:endParaRPr lang="el-GR" sz="1000" dirty="0"/>
          </a:p>
        </p:txBody>
      </p:sp>
    </p:spTree>
    <p:extLst>
      <p:ext uri="{BB962C8B-B14F-4D97-AF65-F5344CB8AC3E}">
        <p14:creationId xmlns:p14="http://schemas.microsoft.com/office/powerpoint/2010/main" val="21350059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20</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THE DHT11 SENSOR </a:t>
            </a:r>
            <a:r>
              <a:rPr lang="en-US" sz="2800" dirty="0"/>
              <a:t>–     1-wire communication</a:t>
            </a:r>
            <a:endParaRPr lang="el-GR" sz="2900"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20</a:t>
            </a:fld>
            <a:endParaRPr lang="el-GR" sz="1000" dirty="0"/>
          </a:p>
        </p:txBody>
      </p:sp>
      <p:sp>
        <p:nvSpPr>
          <p:cNvPr id="4" name="CasellaDiTesto 3"/>
          <p:cNvSpPr txBox="1"/>
          <p:nvPr/>
        </p:nvSpPr>
        <p:spPr>
          <a:xfrm>
            <a:off x="328294" y="760096"/>
            <a:ext cx="8358506" cy="400110"/>
          </a:xfrm>
          <a:prstGeom prst="rect">
            <a:avLst/>
          </a:prstGeom>
          <a:noFill/>
        </p:spPr>
        <p:txBody>
          <a:bodyPr wrap="square" rtlCol="0">
            <a:spAutoFit/>
          </a:bodyPr>
          <a:lstStyle/>
          <a:p>
            <a:r>
              <a:rPr lang="en-GB" sz="2000" dirty="0" smtClean="0">
                <a:latin typeface="+mn-lt"/>
              </a:rPr>
              <a:t>Now Arduino collects and controls data…..</a:t>
            </a:r>
            <a:endParaRPr lang="it-IT" sz="2000" dirty="0">
              <a:latin typeface="+mn-lt"/>
            </a:endParaRPr>
          </a:p>
        </p:txBody>
      </p:sp>
      <p:pic>
        <p:nvPicPr>
          <p:cNvPr id="15" name="Imagen 240"/>
          <p:cNvPicPr/>
          <p:nvPr/>
        </p:nvPicPr>
        <p:blipFill>
          <a:blip r:embed="rId5">
            <a:extLst>
              <a:ext uri="{28A0092B-C50C-407E-A947-70E740481C1C}">
                <a14:useLocalDpi xmlns:a14="http://schemas.microsoft.com/office/drawing/2010/main" val="0"/>
              </a:ext>
            </a:extLst>
          </a:blip>
          <a:stretch>
            <a:fillRect/>
          </a:stretch>
        </p:blipFill>
        <p:spPr>
          <a:xfrm>
            <a:off x="328294" y="1226671"/>
            <a:ext cx="4804145" cy="2934929"/>
          </a:xfrm>
          <a:prstGeom prst="rect">
            <a:avLst/>
          </a:prstGeom>
        </p:spPr>
      </p:pic>
      <p:pic>
        <p:nvPicPr>
          <p:cNvPr id="16" name="Imagen 245"/>
          <p:cNvPicPr/>
          <p:nvPr/>
        </p:nvPicPr>
        <p:blipFill>
          <a:blip r:embed="rId6">
            <a:extLst>
              <a:ext uri="{28A0092B-C50C-407E-A947-70E740481C1C}">
                <a14:useLocalDpi xmlns:a14="http://schemas.microsoft.com/office/drawing/2010/main" val="0"/>
              </a:ext>
            </a:extLst>
          </a:blip>
          <a:stretch>
            <a:fillRect/>
          </a:stretch>
        </p:blipFill>
        <p:spPr>
          <a:xfrm>
            <a:off x="4649366" y="4228066"/>
            <a:ext cx="4247536" cy="2223602"/>
          </a:xfrm>
          <a:prstGeom prst="rect">
            <a:avLst/>
          </a:prstGeom>
        </p:spPr>
      </p:pic>
    </p:spTree>
    <p:extLst>
      <p:ext uri="{BB962C8B-B14F-4D97-AF65-F5344CB8AC3E}">
        <p14:creationId xmlns:p14="http://schemas.microsoft.com/office/powerpoint/2010/main" val="1091817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21</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THE DHT11 SENSOR </a:t>
            </a:r>
            <a:r>
              <a:rPr lang="en-US" sz="2800" dirty="0" smtClean="0"/>
              <a:t>– the DHT11 library</a:t>
            </a:r>
            <a:endParaRPr lang="el-GR" sz="2900"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21</a:t>
            </a:fld>
            <a:endParaRPr lang="el-GR" sz="1000" dirty="0"/>
          </a:p>
        </p:txBody>
      </p:sp>
      <p:sp>
        <p:nvSpPr>
          <p:cNvPr id="4" name="CasellaDiTesto 3"/>
          <p:cNvSpPr txBox="1"/>
          <p:nvPr/>
        </p:nvSpPr>
        <p:spPr>
          <a:xfrm>
            <a:off x="328294" y="760096"/>
            <a:ext cx="8358506" cy="707886"/>
          </a:xfrm>
          <a:prstGeom prst="rect">
            <a:avLst/>
          </a:prstGeom>
          <a:noFill/>
        </p:spPr>
        <p:txBody>
          <a:bodyPr wrap="square" rtlCol="0">
            <a:spAutoFit/>
          </a:bodyPr>
          <a:lstStyle/>
          <a:p>
            <a:pPr algn="ctr"/>
            <a:r>
              <a:rPr lang="en-GB" sz="2000" dirty="0">
                <a:latin typeface="+mn-lt"/>
                <a:hlinkClick r:id="rId5"/>
              </a:rPr>
              <a:t>http://</a:t>
            </a:r>
            <a:r>
              <a:rPr lang="en-GB" sz="2000" dirty="0" smtClean="0">
                <a:latin typeface="+mn-lt"/>
                <a:hlinkClick r:id="rId5"/>
              </a:rPr>
              <a:t>www.microbot.it/sketches/DHT11.zip</a:t>
            </a:r>
            <a:endParaRPr lang="en-GB" sz="2000" dirty="0" smtClean="0">
              <a:latin typeface="+mn-lt"/>
            </a:endParaRPr>
          </a:p>
          <a:p>
            <a:pPr algn="ctr"/>
            <a:endParaRPr lang="it-IT" sz="2000" dirty="0">
              <a:latin typeface="+mn-lt"/>
            </a:endParaRPr>
          </a:p>
        </p:txBody>
      </p:sp>
      <p:sp>
        <p:nvSpPr>
          <p:cNvPr id="2" name="CasellaDiTesto 1"/>
          <p:cNvSpPr txBox="1"/>
          <p:nvPr/>
        </p:nvSpPr>
        <p:spPr>
          <a:xfrm>
            <a:off x="328294" y="1843548"/>
            <a:ext cx="8358506" cy="3616375"/>
          </a:xfrm>
          <a:prstGeom prst="rect">
            <a:avLst/>
          </a:prstGeom>
          <a:noFill/>
        </p:spPr>
        <p:txBody>
          <a:bodyPr wrap="square" rtlCol="0">
            <a:spAutoFit/>
          </a:bodyPr>
          <a:lstStyle/>
          <a:p>
            <a:pPr marL="342900" indent="-342900" algn="ctr">
              <a:buFont typeface="Arial" panose="020B0604020202020204" pitchFamily="34" charset="0"/>
              <a:buChar char="•"/>
            </a:pPr>
            <a:r>
              <a:rPr lang="it-IT" sz="2000" b="1" dirty="0" smtClean="0">
                <a:latin typeface="+mn-lt"/>
              </a:rPr>
              <a:t>The </a:t>
            </a:r>
            <a:r>
              <a:rPr lang="it-IT" sz="2000" b="1" dirty="0" err="1" smtClean="0">
                <a:latin typeface="+mn-lt"/>
              </a:rPr>
              <a:t>read</a:t>
            </a:r>
            <a:r>
              <a:rPr lang="it-IT" sz="2000" b="1" dirty="0" smtClean="0">
                <a:latin typeface="+mn-lt"/>
              </a:rPr>
              <a:t>() </a:t>
            </a:r>
            <a:r>
              <a:rPr lang="it-IT" sz="2000" b="1" dirty="0" err="1" smtClean="0">
                <a:latin typeface="+mn-lt"/>
              </a:rPr>
              <a:t>Function</a:t>
            </a:r>
            <a:endParaRPr lang="it-IT" sz="2000" b="1" dirty="0" smtClean="0">
              <a:latin typeface="+mn-lt"/>
            </a:endParaRPr>
          </a:p>
          <a:p>
            <a:r>
              <a:rPr lang="en-GB" b="1" dirty="0">
                <a:latin typeface="+mn-lt"/>
              </a:rPr>
              <a:t>Syntax</a:t>
            </a:r>
            <a:r>
              <a:rPr lang="en-GB" dirty="0">
                <a:latin typeface="+mn-lt"/>
              </a:rPr>
              <a:t>: </a:t>
            </a:r>
            <a:endParaRPr lang="it-IT" dirty="0">
              <a:latin typeface="+mn-lt"/>
            </a:endParaRPr>
          </a:p>
          <a:p>
            <a:r>
              <a:rPr lang="en-GB" i="1" dirty="0">
                <a:latin typeface="+mn-lt"/>
              </a:rPr>
              <a:t>read(pin); </a:t>
            </a:r>
            <a:endParaRPr lang="it-IT" dirty="0">
              <a:latin typeface="+mn-lt"/>
            </a:endParaRPr>
          </a:p>
          <a:p>
            <a:r>
              <a:rPr lang="en-GB" i="1" dirty="0">
                <a:latin typeface="+mn-lt"/>
              </a:rPr>
              <a:t>pin:</a:t>
            </a:r>
            <a:r>
              <a:rPr lang="en-GB" dirty="0">
                <a:latin typeface="+mn-lt"/>
              </a:rPr>
              <a:t> the data pin that’s connected to the DHT11 sensor; the data is received here. </a:t>
            </a:r>
            <a:endParaRPr lang="it-IT" dirty="0">
              <a:latin typeface="+mn-lt"/>
            </a:endParaRPr>
          </a:p>
          <a:p>
            <a:r>
              <a:rPr lang="en-GB" b="1" dirty="0">
                <a:latin typeface="+mn-lt"/>
              </a:rPr>
              <a:t>Returns</a:t>
            </a:r>
            <a:r>
              <a:rPr lang="en-GB" dirty="0">
                <a:latin typeface="+mn-lt"/>
              </a:rPr>
              <a:t>: </a:t>
            </a:r>
            <a:endParaRPr lang="it-IT" dirty="0">
              <a:latin typeface="+mn-lt"/>
            </a:endParaRPr>
          </a:p>
          <a:p>
            <a:r>
              <a:rPr lang="en-GB" dirty="0">
                <a:latin typeface="+mn-lt"/>
              </a:rPr>
              <a:t>0: Correct device read</a:t>
            </a:r>
            <a:endParaRPr lang="it-IT" dirty="0">
              <a:latin typeface="+mn-lt"/>
            </a:endParaRPr>
          </a:p>
          <a:p>
            <a:r>
              <a:rPr lang="en-GB" dirty="0">
                <a:latin typeface="+mn-lt"/>
              </a:rPr>
              <a:t>-1: Checksum error. The data received is not correct. </a:t>
            </a:r>
            <a:endParaRPr lang="it-IT" dirty="0">
              <a:latin typeface="+mn-lt"/>
            </a:endParaRPr>
          </a:p>
          <a:p>
            <a:r>
              <a:rPr lang="en-GB" dirty="0">
                <a:latin typeface="+mn-lt"/>
              </a:rPr>
              <a:t>-2:  Timeout. time overrun without response error. </a:t>
            </a:r>
            <a:endParaRPr lang="it-IT" dirty="0">
              <a:latin typeface="+mn-lt"/>
            </a:endParaRPr>
          </a:p>
          <a:p>
            <a:r>
              <a:rPr lang="en-GB" dirty="0">
                <a:latin typeface="+mn-lt"/>
              </a:rPr>
              <a:t>-3: Busy. Error, the data line is engaged (possibly by another device). </a:t>
            </a:r>
            <a:endParaRPr lang="it-IT" dirty="0">
              <a:latin typeface="+mn-lt"/>
            </a:endParaRPr>
          </a:p>
          <a:p>
            <a:r>
              <a:rPr lang="en-GB" dirty="0">
                <a:latin typeface="+mn-lt"/>
              </a:rPr>
              <a:t>humidity: 8 bit integer variable expressing the value of relative humidity as a percentage (%RH) </a:t>
            </a:r>
            <a:endParaRPr lang="it-IT" dirty="0">
              <a:latin typeface="+mn-lt"/>
            </a:endParaRPr>
          </a:p>
          <a:p>
            <a:r>
              <a:rPr lang="en-GB" dirty="0">
                <a:latin typeface="+mn-lt"/>
              </a:rPr>
              <a:t>temperature: variable expressing the value of the temperature in degrees Celsius. </a:t>
            </a:r>
            <a:r>
              <a:rPr lang="it-IT" dirty="0" smtClean="0">
                <a:latin typeface="+mn-lt"/>
              </a:rPr>
              <a:t> </a:t>
            </a:r>
            <a:endParaRPr lang="it-IT" dirty="0">
              <a:latin typeface="+mn-lt"/>
            </a:endParaRPr>
          </a:p>
        </p:txBody>
      </p:sp>
    </p:spTree>
    <p:extLst>
      <p:ext uri="{BB962C8B-B14F-4D97-AF65-F5344CB8AC3E}">
        <p14:creationId xmlns:p14="http://schemas.microsoft.com/office/powerpoint/2010/main" val="3118144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639"/>
            <a:ext cx="9144000" cy="1180531"/>
          </a:xfrm>
          <a:prstGeom prst="rect">
            <a:avLst/>
          </a:prstGeom>
          <a:gradFill flip="none" rotWithShape="1">
            <a:gsLst>
              <a:gs pos="0">
                <a:schemeClr val="accent1"/>
              </a:gs>
              <a:gs pos="33000">
                <a:schemeClr val="accent1">
                  <a:lumMod val="40000"/>
                  <a:lumOff val="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Imagen 50">
            <a:extLst>
              <a:ext uri="{FF2B5EF4-FFF2-40B4-BE49-F238E27FC236}">
                <a16:creationId xmlns:a16="http://schemas.microsoft.com/office/drawing/2014/main" xmlns="" id="{389AFF6F-B38D-4086-B6E6-9B4D639019EA}"/>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141346" y="255760"/>
            <a:ext cx="1753789" cy="784378"/>
          </a:xfrm>
          <a:prstGeom prst="rect">
            <a:avLst/>
          </a:prstGeom>
          <a:noFill/>
          <a:ln>
            <a:noFill/>
          </a:ln>
        </p:spPr>
      </p:pic>
      <p:sp>
        <p:nvSpPr>
          <p:cNvPr id="11" name="Rounded Rectangle 10"/>
          <p:cNvSpPr/>
          <p:nvPr/>
        </p:nvSpPr>
        <p:spPr>
          <a:xfrm>
            <a:off x="0" y="2419435"/>
            <a:ext cx="9144000" cy="1937982"/>
          </a:xfrm>
          <a:prstGeom prst="roundRect">
            <a:avLst>
              <a:gd name="adj" fmla="val 396"/>
            </a:avLst>
          </a:prstGeom>
          <a:ln>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rPr>
              <a:t>UNIT </a:t>
            </a:r>
            <a:r>
              <a:rPr lang="en-US" sz="3600" b="1" dirty="0" smtClean="0">
                <a:solidFill>
                  <a:prstClr val="white"/>
                </a:solidFill>
              </a:rPr>
              <a:t>8 OTHER SENSORS</a:t>
            </a:r>
          </a:p>
          <a:p>
            <a:pPr algn="ctr"/>
            <a:r>
              <a:rPr lang="en-US" sz="3600" dirty="0" smtClean="0">
                <a:solidFill>
                  <a:prstClr val="white"/>
                </a:solidFill>
              </a:rPr>
              <a:t>Thank You </a:t>
            </a:r>
            <a:endParaRPr lang="en-US" sz="3600" dirty="0">
              <a:solidFill>
                <a:prstClr val="white"/>
              </a:solidFill>
            </a:endParaRPr>
          </a:p>
          <a:p>
            <a:pPr algn="ctr"/>
            <a:endParaRPr lang="el-GR" dirty="0"/>
          </a:p>
        </p:txBody>
      </p:sp>
      <p:pic>
        <p:nvPicPr>
          <p:cNvPr id="12" name="Imagen 34">
            <a:extLst>
              <a:ext uri="{FF2B5EF4-FFF2-40B4-BE49-F238E27FC236}">
                <a16:creationId xmlns:a16="http://schemas.microsoft.com/office/drawing/2014/main" xmlns="" id="{30534F85-38A1-43D8-B6DB-94CA1D92C64E}"/>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457930" y="268018"/>
            <a:ext cx="2956266" cy="759862"/>
          </a:xfrm>
          <a:prstGeom prst="rect">
            <a:avLst/>
          </a:prstGeom>
        </p:spPr>
      </p:pic>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18250" b="15298"/>
          <a:stretch/>
        </p:blipFill>
        <p:spPr bwMode="auto">
          <a:xfrm>
            <a:off x="536759" y="6038193"/>
            <a:ext cx="1607354" cy="70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openin project: isep-porto-logo"/>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23235"/>
          <a:stretch/>
        </p:blipFill>
        <p:spPr bwMode="auto">
          <a:xfrm>
            <a:off x="2582878" y="5913947"/>
            <a:ext cx="1820294" cy="9315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penin project: teiofcrete-log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29207" y="5882415"/>
            <a:ext cx="14287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penin project: aproit-logo"/>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141346" y="6085491"/>
            <a:ext cx="1428752" cy="7178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770179"/>
            <a:ext cx="9144000" cy="45719"/>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77081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3</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ACCELEROMETER</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a:t>
            </a:fld>
            <a:endParaRPr lang="el-GR" sz="1000" dirty="0"/>
          </a:p>
        </p:txBody>
      </p:sp>
      <p:sp>
        <p:nvSpPr>
          <p:cNvPr id="5" name="CasellaDiTesto 4"/>
          <p:cNvSpPr txBox="1"/>
          <p:nvPr/>
        </p:nvSpPr>
        <p:spPr>
          <a:xfrm>
            <a:off x="575187" y="1236937"/>
            <a:ext cx="3583858" cy="461665"/>
          </a:xfrm>
          <a:prstGeom prst="rect">
            <a:avLst/>
          </a:prstGeom>
          <a:noFill/>
        </p:spPr>
        <p:txBody>
          <a:bodyPr wrap="square" rtlCol="0">
            <a:spAutoFit/>
          </a:bodyPr>
          <a:lstStyle/>
          <a:p>
            <a:r>
              <a:rPr lang="it-IT" sz="2400" b="1" dirty="0" smtClean="0">
                <a:latin typeface="+mn-lt"/>
              </a:rPr>
              <a:t>....MEASURE:</a:t>
            </a:r>
            <a:endParaRPr lang="it-IT" sz="2400" b="1" dirty="0">
              <a:latin typeface="+mn-lt"/>
            </a:endParaRPr>
          </a:p>
        </p:txBody>
      </p:sp>
      <p:sp>
        <p:nvSpPr>
          <p:cNvPr id="6" name="CasellaDiTesto 5"/>
          <p:cNvSpPr txBox="1"/>
          <p:nvPr/>
        </p:nvSpPr>
        <p:spPr>
          <a:xfrm>
            <a:off x="3151487" y="1098438"/>
            <a:ext cx="5129357" cy="677108"/>
          </a:xfrm>
          <a:prstGeom prst="rect">
            <a:avLst/>
          </a:prstGeom>
          <a:noFill/>
        </p:spPr>
        <p:txBody>
          <a:bodyPr wrap="square" rtlCol="0">
            <a:spAutoFit/>
          </a:bodyPr>
          <a:lstStyle/>
          <a:p>
            <a:r>
              <a:rPr lang="it-IT" b="1" dirty="0" smtClean="0">
                <a:latin typeface="+mn-lt"/>
              </a:rPr>
              <a:t>…..</a:t>
            </a:r>
            <a:r>
              <a:rPr lang="it-IT" b="1" dirty="0" err="1" smtClean="0">
                <a:latin typeface="+mn-lt"/>
              </a:rPr>
              <a:t>acceleration</a:t>
            </a:r>
            <a:endParaRPr lang="it-IT" b="1" dirty="0" smtClean="0">
              <a:latin typeface="+mn-lt"/>
            </a:endParaRPr>
          </a:p>
          <a:p>
            <a:r>
              <a:rPr lang="it-IT" b="1" dirty="0" smtClean="0">
                <a:latin typeface="+mn-lt"/>
              </a:rPr>
              <a:t>….the rate of </a:t>
            </a:r>
            <a:r>
              <a:rPr lang="it-IT" b="1" dirty="0" err="1" smtClean="0">
                <a:latin typeface="+mn-lt"/>
              </a:rPr>
              <a:t>change</a:t>
            </a:r>
            <a:r>
              <a:rPr lang="it-IT" b="1" dirty="0" smtClean="0">
                <a:latin typeface="+mn-lt"/>
              </a:rPr>
              <a:t> in the </a:t>
            </a:r>
            <a:r>
              <a:rPr lang="it-IT" b="1" dirty="0" err="1" smtClean="0">
                <a:latin typeface="+mn-lt"/>
              </a:rPr>
              <a:t>speed</a:t>
            </a:r>
            <a:r>
              <a:rPr lang="it-IT" b="1" dirty="0" smtClean="0">
                <a:latin typeface="+mn-lt"/>
              </a:rPr>
              <a:t> of an </a:t>
            </a:r>
            <a:r>
              <a:rPr lang="it-IT" b="1" dirty="0" err="1" smtClean="0">
                <a:latin typeface="+mn-lt"/>
              </a:rPr>
              <a:t>object</a:t>
            </a:r>
            <a:endParaRPr lang="it-IT" b="1" dirty="0">
              <a:latin typeface="+mn-lt"/>
            </a:endParaRPr>
          </a:p>
        </p:txBody>
      </p:sp>
      <p:sp>
        <p:nvSpPr>
          <p:cNvPr id="7" name="CasellaDiTesto 6"/>
          <p:cNvSpPr txBox="1"/>
          <p:nvPr/>
        </p:nvSpPr>
        <p:spPr>
          <a:xfrm>
            <a:off x="1342103" y="2045256"/>
            <a:ext cx="5102943" cy="677108"/>
          </a:xfrm>
          <a:prstGeom prst="rect">
            <a:avLst/>
          </a:prstGeom>
          <a:noFill/>
        </p:spPr>
        <p:txBody>
          <a:bodyPr wrap="square" rtlCol="0">
            <a:spAutoFit/>
          </a:bodyPr>
          <a:lstStyle/>
          <a:p>
            <a:r>
              <a:rPr lang="it-IT" dirty="0" smtClean="0"/>
              <a:t>…In m/s</a:t>
            </a:r>
            <a:r>
              <a:rPr lang="it-IT" baseline="30000" dirty="0" smtClean="0"/>
              <a:t>2 </a:t>
            </a:r>
            <a:r>
              <a:rPr lang="it-IT" dirty="0" smtClean="0"/>
              <a:t>or in </a:t>
            </a:r>
            <a:r>
              <a:rPr lang="it-IT" dirty="0" err="1" smtClean="0"/>
              <a:t>terms</a:t>
            </a:r>
            <a:r>
              <a:rPr lang="it-IT" dirty="0" smtClean="0"/>
              <a:t> of standard </a:t>
            </a:r>
            <a:r>
              <a:rPr lang="it-IT" dirty="0" err="1" smtClean="0"/>
              <a:t>gravity</a:t>
            </a:r>
            <a:r>
              <a:rPr lang="it-IT" dirty="0" smtClean="0"/>
              <a:t> (g)</a:t>
            </a:r>
          </a:p>
          <a:p>
            <a:pPr algn="ctr"/>
            <a:r>
              <a:rPr lang="it-IT" dirty="0" smtClean="0"/>
              <a:t>(9,8 m/s2 or 1g)</a:t>
            </a:r>
            <a:endParaRPr lang="it-IT" dirty="0"/>
          </a:p>
        </p:txBody>
      </p:sp>
      <p:pic>
        <p:nvPicPr>
          <p:cNvPr id="13" name="Imagen 1"/>
          <p:cNvPicPr/>
          <p:nvPr/>
        </p:nvPicPr>
        <p:blipFill>
          <a:blip r:embed="rId5" cstate="email">
            <a:extLst>
              <a:ext uri="{28A0092B-C50C-407E-A947-70E740481C1C}">
                <a14:useLocalDpi xmlns:a14="http://schemas.microsoft.com/office/drawing/2010/main" val="0"/>
              </a:ext>
            </a:extLst>
          </a:blip>
          <a:stretch>
            <a:fillRect/>
          </a:stretch>
        </p:blipFill>
        <p:spPr>
          <a:xfrm>
            <a:off x="752032" y="3380431"/>
            <a:ext cx="1716773" cy="2282949"/>
          </a:xfrm>
          <a:prstGeom prst="rect">
            <a:avLst/>
          </a:prstGeom>
        </p:spPr>
      </p:pic>
      <p:sp>
        <p:nvSpPr>
          <p:cNvPr id="8" name="CasellaDiTesto 7"/>
          <p:cNvSpPr txBox="1"/>
          <p:nvPr/>
        </p:nvSpPr>
        <p:spPr>
          <a:xfrm>
            <a:off x="2873226" y="4079960"/>
            <a:ext cx="5685878" cy="1846659"/>
          </a:xfrm>
          <a:prstGeom prst="rect">
            <a:avLst/>
          </a:prstGeom>
          <a:noFill/>
        </p:spPr>
        <p:txBody>
          <a:bodyPr wrap="square" rtlCol="0">
            <a:spAutoFit/>
          </a:bodyPr>
          <a:lstStyle/>
          <a:p>
            <a:r>
              <a:rPr lang="en-GB" dirty="0">
                <a:latin typeface="+mn-lt"/>
              </a:rPr>
              <a:t>The ball hangs from a spring and can move up or down inside the cylinder. If you move the cylinder up or down you create a force that displaces the ball. The distance of the displacement is proportional to the force applied which in turn is proportional to the acceleration of the cylinder when you moved it upwards.</a:t>
            </a:r>
            <a:endParaRPr lang="it-IT" dirty="0">
              <a:latin typeface="+mn-lt"/>
            </a:endParaRPr>
          </a:p>
        </p:txBody>
      </p:sp>
      <p:sp>
        <p:nvSpPr>
          <p:cNvPr id="9" name="CasellaDiTesto 8"/>
          <p:cNvSpPr txBox="1"/>
          <p:nvPr/>
        </p:nvSpPr>
        <p:spPr>
          <a:xfrm>
            <a:off x="2524456" y="3265508"/>
            <a:ext cx="5095544" cy="384721"/>
          </a:xfrm>
          <a:prstGeom prst="rect">
            <a:avLst/>
          </a:prstGeom>
          <a:noFill/>
        </p:spPr>
        <p:txBody>
          <a:bodyPr wrap="square" rtlCol="0">
            <a:spAutoFit/>
          </a:bodyPr>
          <a:lstStyle/>
          <a:p>
            <a:r>
              <a:rPr lang="it-IT" dirty="0" smtClean="0">
                <a:latin typeface="+mn-lt"/>
              </a:rPr>
              <a:t>A HOLLOW CYLINDER WITH A BALL INSIDE</a:t>
            </a:r>
            <a:endParaRPr lang="it-IT" dirty="0">
              <a:latin typeface="+mn-lt"/>
            </a:endParaRPr>
          </a:p>
        </p:txBody>
      </p:sp>
    </p:spTree>
    <p:extLst>
      <p:ext uri="{BB962C8B-B14F-4D97-AF65-F5344CB8AC3E}">
        <p14:creationId xmlns:p14="http://schemas.microsoft.com/office/powerpoint/2010/main" val="44240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4</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ACCELEROMETER</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4</a:t>
            </a:fld>
            <a:endParaRPr lang="el-GR" sz="1000" dirty="0"/>
          </a:p>
        </p:txBody>
      </p:sp>
      <p:sp>
        <p:nvSpPr>
          <p:cNvPr id="9" name="CasellaDiTesto 8"/>
          <p:cNvSpPr txBox="1"/>
          <p:nvPr/>
        </p:nvSpPr>
        <p:spPr>
          <a:xfrm>
            <a:off x="5933573" y="4622907"/>
            <a:ext cx="3089855" cy="384721"/>
          </a:xfrm>
          <a:prstGeom prst="rect">
            <a:avLst/>
          </a:prstGeom>
          <a:noFill/>
        </p:spPr>
        <p:txBody>
          <a:bodyPr wrap="square" rtlCol="0">
            <a:spAutoFit/>
          </a:bodyPr>
          <a:lstStyle/>
          <a:p>
            <a:r>
              <a:rPr lang="it-IT" dirty="0" smtClean="0">
                <a:latin typeface="+mn-lt"/>
              </a:rPr>
              <a:t>THREE IDENTICAL CYLINDERS</a:t>
            </a:r>
            <a:endParaRPr lang="it-IT" dirty="0">
              <a:latin typeface="+mn-lt"/>
            </a:endParaRPr>
          </a:p>
        </p:txBody>
      </p:sp>
      <p:pic>
        <p:nvPicPr>
          <p:cNvPr id="14" name="Imagen 42"/>
          <p:cNvPicPr/>
          <p:nvPr/>
        </p:nvPicPr>
        <p:blipFill>
          <a:blip r:embed="rId5" cstate="email">
            <a:extLst>
              <a:ext uri="{28A0092B-C50C-407E-A947-70E740481C1C}">
                <a14:useLocalDpi xmlns:a14="http://schemas.microsoft.com/office/drawing/2010/main" val="0"/>
              </a:ext>
            </a:extLst>
          </a:blip>
          <a:stretch>
            <a:fillRect/>
          </a:stretch>
        </p:blipFill>
        <p:spPr>
          <a:xfrm>
            <a:off x="6150982" y="1735513"/>
            <a:ext cx="2655039" cy="2742480"/>
          </a:xfrm>
          <a:prstGeom prst="rect">
            <a:avLst/>
          </a:prstGeom>
        </p:spPr>
      </p:pic>
      <p:sp>
        <p:nvSpPr>
          <p:cNvPr id="2" name="CasellaDiTesto 1"/>
          <p:cNvSpPr txBox="1"/>
          <p:nvPr/>
        </p:nvSpPr>
        <p:spPr>
          <a:xfrm>
            <a:off x="471948" y="883451"/>
            <a:ext cx="5461625" cy="1846659"/>
          </a:xfrm>
          <a:prstGeom prst="rect">
            <a:avLst/>
          </a:prstGeom>
          <a:noFill/>
        </p:spPr>
        <p:txBody>
          <a:bodyPr wrap="square" rtlCol="0">
            <a:spAutoFit/>
          </a:bodyPr>
          <a:lstStyle/>
          <a:p>
            <a:r>
              <a:rPr lang="en-GB" dirty="0">
                <a:latin typeface="+mn-lt"/>
              </a:rPr>
              <a:t>The ball inside each one of them will move according to the direction the cylinder is moved in: up or down, to the right or to the left, forwards or backwards. You can therefore measure the acceleration for each one of the axes X, Y and Z. This is known as a “three axis accelerometer”.</a:t>
            </a:r>
            <a:endParaRPr lang="it-IT" dirty="0">
              <a:latin typeface="+mn-lt"/>
            </a:endParaRPr>
          </a:p>
        </p:txBody>
      </p:sp>
      <p:sp>
        <p:nvSpPr>
          <p:cNvPr id="4" name="CasellaDiTesto 3"/>
          <p:cNvSpPr txBox="1"/>
          <p:nvPr/>
        </p:nvSpPr>
        <p:spPr>
          <a:xfrm>
            <a:off x="471948" y="3185652"/>
            <a:ext cx="5244217" cy="677108"/>
          </a:xfrm>
          <a:prstGeom prst="rect">
            <a:avLst/>
          </a:prstGeom>
          <a:noFill/>
        </p:spPr>
        <p:txBody>
          <a:bodyPr wrap="square" rtlCol="0">
            <a:spAutoFit/>
          </a:bodyPr>
          <a:lstStyle/>
          <a:p>
            <a:r>
              <a:rPr lang="it-IT" dirty="0" smtClean="0">
                <a:latin typeface="+mn-lt"/>
              </a:rPr>
              <a:t>ACCELERATION </a:t>
            </a:r>
            <a:r>
              <a:rPr lang="it-IT" dirty="0" err="1" smtClean="0">
                <a:latin typeface="+mn-lt"/>
              </a:rPr>
              <a:t>is</a:t>
            </a:r>
            <a:r>
              <a:rPr lang="it-IT" dirty="0" smtClean="0">
                <a:latin typeface="+mn-lt"/>
              </a:rPr>
              <a:t> the rate of </a:t>
            </a:r>
            <a:r>
              <a:rPr lang="it-IT" dirty="0" err="1" smtClean="0">
                <a:latin typeface="+mn-lt"/>
              </a:rPr>
              <a:t>change</a:t>
            </a:r>
            <a:r>
              <a:rPr lang="it-IT" dirty="0" smtClean="0">
                <a:latin typeface="+mn-lt"/>
              </a:rPr>
              <a:t> in the </a:t>
            </a:r>
            <a:r>
              <a:rPr lang="it-IT" dirty="0" err="1" smtClean="0">
                <a:latin typeface="+mn-lt"/>
              </a:rPr>
              <a:t>speed</a:t>
            </a:r>
            <a:r>
              <a:rPr lang="it-IT" dirty="0" smtClean="0">
                <a:latin typeface="+mn-lt"/>
              </a:rPr>
              <a:t> of an </a:t>
            </a:r>
            <a:r>
              <a:rPr lang="it-IT" dirty="0" err="1" smtClean="0">
                <a:latin typeface="+mn-lt"/>
              </a:rPr>
              <a:t>object</a:t>
            </a:r>
            <a:r>
              <a:rPr lang="it-IT" dirty="0" smtClean="0">
                <a:latin typeface="+mn-lt"/>
              </a:rPr>
              <a:t> </a:t>
            </a:r>
            <a:r>
              <a:rPr lang="it-IT" dirty="0" err="1" smtClean="0">
                <a:latin typeface="+mn-lt"/>
              </a:rPr>
              <a:t>compared</a:t>
            </a:r>
            <a:r>
              <a:rPr lang="it-IT" dirty="0" smtClean="0">
                <a:latin typeface="+mn-lt"/>
              </a:rPr>
              <a:t> to the time </a:t>
            </a:r>
            <a:r>
              <a:rPr lang="it-IT" dirty="0" err="1" smtClean="0">
                <a:latin typeface="+mn-lt"/>
              </a:rPr>
              <a:t>this</a:t>
            </a:r>
            <a:r>
              <a:rPr lang="it-IT" dirty="0" smtClean="0">
                <a:latin typeface="+mn-lt"/>
              </a:rPr>
              <a:t> </a:t>
            </a:r>
            <a:r>
              <a:rPr lang="it-IT" dirty="0" err="1" smtClean="0">
                <a:latin typeface="+mn-lt"/>
              </a:rPr>
              <a:t>takes</a:t>
            </a:r>
            <a:r>
              <a:rPr lang="it-IT" dirty="0" smtClean="0">
                <a:latin typeface="+mn-lt"/>
              </a:rPr>
              <a:t>.</a:t>
            </a:r>
            <a:endParaRPr lang="it-IT" dirty="0">
              <a:latin typeface="+mn-lt"/>
            </a:endParaRPr>
          </a:p>
        </p:txBody>
      </p:sp>
      <p:sp>
        <p:nvSpPr>
          <p:cNvPr id="10" name="CasellaDiTesto 9"/>
          <p:cNvSpPr txBox="1"/>
          <p:nvPr/>
        </p:nvSpPr>
        <p:spPr>
          <a:xfrm>
            <a:off x="805201" y="4489500"/>
            <a:ext cx="3229897" cy="1554272"/>
          </a:xfrm>
          <a:prstGeom prst="rect">
            <a:avLst/>
          </a:prstGeom>
          <a:noFill/>
        </p:spPr>
        <p:txBody>
          <a:bodyPr wrap="square" rtlCol="0">
            <a:spAutoFit/>
          </a:bodyPr>
          <a:lstStyle/>
          <a:p>
            <a:pPr algn="ctr"/>
            <a:r>
              <a:rPr lang="en-US" dirty="0"/>
              <a:t>ACCELEROMETERS CAN THEREFORE DETECT MOVEMENTS, VIBRATIONS AND IMPACTS.</a:t>
            </a:r>
            <a:endParaRPr lang="it-IT" dirty="0"/>
          </a:p>
        </p:txBody>
      </p:sp>
    </p:spTree>
    <p:extLst>
      <p:ext uri="{BB962C8B-B14F-4D97-AF65-F5344CB8AC3E}">
        <p14:creationId xmlns:p14="http://schemas.microsoft.com/office/powerpoint/2010/main" val="257737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5</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TYPES OF ACCELEROMETERS </a:t>
            </a:r>
            <a:r>
              <a:rPr lang="en-US" sz="2900" dirty="0" smtClean="0"/>
              <a:t>- mechanicals</a:t>
            </a:r>
            <a:endParaRPr lang="el-GR" sz="2900"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5</a:t>
            </a:fld>
            <a:endParaRPr lang="el-GR" sz="1000" dirty="0"/>
          </a:p>
        </p:txBody>
      </p:sp>
      <p:sp>
        <p:nvSpPr>
          <p:cNvPr id="2" name="CasellaDiTesto 1"/>
          <p:cNvSpPr txBox="1"/>
          <p:nvPr/>
        </p:nvSpPr>
        <p:spPr>
          <a:xfrm>
            <a:off x="471948" y="883451"/>
            <a:ext cx="7860891" cy="969496"/>
          </a:xfrm>
          <a:prstGeom prst="rect">
            <a:avLst/>
          </a:prstGeom>
          <a:noFill/>
        </p:spPr>
        <p:txBody>
          <a:bodyPr wrap="square" rtlCol="0">
            <a:spAutoFit/>
          </a:bodyPr>
          <a:lstStyle/>
          <a:p>
            <a:r>
              <a:rPr lang="en-GB" dirty="0">
                <a:latin typeface="+mn-lt"/>
              </a:rPr>
              <a:t>These accelerometers use an inert mass </a:t>
            </a:r>
            <a:r>
              <a:rPr lang="en-GB" dirty="0" smtClean="0">
                <a:latin typeface="+mn-lt"/>
              </a:rPr>
              <a:t>and </a:t>
            </a:r>
            <a:r>
              <a:rPr lang="en-GB" dirty="0">
                <a:latin typeface="+mn-lt"/>
              </a:rPr>
              <a:t>some elastic springs. The changes are measuring with strain gauges and include suspension systems that prevent excessive movement. The gauge </a:t>
            </a:r>
            <a:r>
              <a:rPr lang="en-GB" dirty="0" smtClean="0">
                <a:latin typeface="+mn-lt"/>
              </a:rPr>
              <a:t>creates </a:t>
            </a:r>
            <a:r>
              <a:rPr lang="en-GB" dirty="0">
                <a:latin typeface="+mn-lt"/>
              </a:rPr>
              <a:t>a </a:t>
            </a:r>
            <a:r>
              <a:rPr lang="en-GB" dirty="0" err="1">
                <a:latin typeface="+mn-lt"/>
              </a:rPr>
              <a:t>piezoresistive</a:t>
            </a:r>
            <a:r>
              <a:rPr lang="en-GB" dirty="0">
                <a:latin typeface="+mn-lt"/>
              </a:rPr>
              <a:t> effect. </a:t>
            </a:r>
            <a:endParaRPr lang="it-IT" dirty="0">
              <a:latin typeface="+mn-lt"/>
            </a:endParaRPr>
          </a:p>
        </p:txBody>
      </p:sp>
      <p:grpSp>
        <p:nvGrpSpPr>
          <p:cNvPr id="13" name="Grupo 47"/>
          <p:cNvGrpSpPr/>
          <p:nvPr/>
        </p:nvGrpSpPr>
        <p:grpSpPr>
          <a:xfrm>
            <a:off x="4896520" y="4549175"/>
            <a:ext cx="3313359" cy="1446557"/>
            <a:chOff x="0" y="0"/>
            <a:chExt cx="2527255" cy="1215730"/>
          </a:xfrm>
        </p:grpSpPr>
        <p:pic>
          <p:nvPicPr>
            <p:cNvPr id="15" name="Imagen 4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84790" y="393405"/>
              <a:ext cx="1942465" cy="822325"/>
            </a:xfrm>
            <a:prstGeom prst="rect">
              <a:avLst/>
            </a:prstGeom>
          </p:spPr>
        </p:pic>
        <p:sp>
          <p:nvSpPr>
            <p:cNvPr id="16" name="Cuadro de texto 2"/>
            <p:cNvSpPr txBox="1">
              <a:spLocks noChangeArrowheads="1"/>
            </p:cNvSpPr>
            <p:nvPr/>
          </p:nvSpPr>
          <p:spPr bwMode="auto">
            <a:xfrm>
              <a:off x="0" y="53163"/>
              <a:ext cx="998855" cy="3397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Bef>
                  <a:spcPts val="500"/>
                </a:spcBef>
                <a:spcAft>
                  <a:spcPts val="1000"/>
                </a:spcAft>
              </a:pPr>
              <a:r>
                <a:rPr lang="es-ES" sz="1000">
                  <a:effectLst/>
                  <a:latin typeface="Calibri" panose="020F0502020204030204" pitchFamily="34" charset="0"/>
                  <a:ea typeface="Times New Roman" panose="02020603050405020304" pitchFamily="18" charset="0"/>
                  <a:cs typeface="Times New Roman" panose="02020603050405020304" pitchFamily="18" charset="0"/>
                </a:rPr>
                <a:t>STRAIN GAUGE</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7" name="Cuadro de texto 2"/>
            <p:cNvSpPr txBox="1">
              <a:spLocks noChangeArrowheads="1"/>
            </p:cNvSpPr>
            <p:nvPr/>
          </p:nvSpPr>
          <p:spPr bwMode="auto">
            <a:xfrm>
              <a:off x="1945758" y="0"/>
              <a:ext cx="520700" cy="3397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Bef>
                  <a:spcPts val="500"/>
                </a:spcBef>
                <a:spcAft>
                  <a:spcPts val="1000"/>
                </a:spcAft>
              </a:pPr>
              <a:r>
                <a:rPr lang="es-ES" sz="1000" dirty="0">
                  <a:effectLst/>
                  <a:latin typeface="Calibri" panose="020F0502020204030204" pitchFamily="34" charset="0"/>
                  <a:ea typeface="Times New Roman" panose="02020603050405020304" pitchFamily="18" charset="0"/>
                  <a:cs typeface="Times New Roman" panose="02020603050405020304" pitchFamily="18" charset="0"/>
                </a:rPr>
                <a:t>MASS</a:t>
              </a:r>
              <a:endParaRPr lang="it-IT"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6" name="CasellaDiTesto 5"/>
          <p:cNvSpPr txBox="1"/>
          <p:nvPr/>
        </p:nvSpPr>
        <p:spPr>
          <a:xfrm>
            <a:off x="3072208" y="1989121"/>
            <a:ext cx="5589639" cy="1261884"/>
          </a:xfrm>
          <a:prstGeom prst="rect">
            <a:avLst/>
          </a:prstGeom>
          <a:noFill/>
        </p:spPr>
        <p:txBody>
          <a:bodyPr wrap="square" rtlCol="0">
            <a:spAutoFit/>
          </a:bodyPr>
          <a:lstStyle/>
          <a:p>
            <a:pPr algn="just"/>
            <a:r>
              <a:rPr lang="en-GB" dirty="0">
                <a:latin typeface="+mn-lt"/>
              </a:rPr>
              <a:t>In other words, when the gauge warps its resistance changes; this causes the intensity that goes through it to change too and also the voltage. </a:t>
            </a:r>
            <a:endParaRPr lang="en-GB" dirty="0" smtClean="0">
              <a:latin typeface="+mn-lt"/>
            </a:endParaRPr>
          </a:p>
          <a:p>
            <a:pPr algn="ctr"/>
            <a:r>
              <a:rPr lang="en-GB" dirty="0" smtClean="0">
                <a:latin typeface="+mn-lt"/>
              </a:rPr>
              <a:t>Remember</a:t>
            </a:r>
            <a:r>
              <a:rPr lang="en-GB" dirty="0">
                <a:latin typeface="+mn-lt"/>
              </a:rPr>
              <a:t>, </a:t>
            </a:r>
            <a:r>
              <a:rPr lang="en-GB" dirty="0" smtClean="0">
                <a:latin typeface="+mn-lt"/>
              </a:rPr>
              <a:t>I=V/R</a:t>
            </a:r>
            <a:endParaRPr lang="it-IT" dirty="0">
              <a:latin typeface="+mn-lt"/>
            </a:endParaRPr>
          </a:p>
        </p:txBody>
      </p:sp>
      <p:sp>
        <p:nvSpPr>
          <p:cNvPr id="7" name="CasellaDiTesto 6"/>
          <p:cNvSpPr txBox="1"/>
          <p:nvPr/>
        </p:nvSpPr>
        <p:spPr>
          <a:xfrm>
            <a:off x="471948" y="3473706"/>
            <a:ext cx="4070555" cy="2431435"/>
          </a:xfrm>
          <a:prstGeom prst="rect">
            <a:avLst/>
          </a:prstGeom>
          <a:noFill/>
        </p:spPr>
        <p:txBody>
          <a:bodyPr wrap="square" rtlCol="0">
            <a:spAutoFit/>
          </a:bodyPr>
          <a:lstStyle/>
          <a:p>
            <a:r>
              <a:rPr lang="en-GB" dirty="0">
                <a:latin typeface="+mn-lt"/>
              </a:rPr>
              <a:t>When the sensor moves the mass moves too and “warps” the gauge; this causes variations in the resistance, intensity and voltage. These variations are directly proportionate to the acceleration of the movement applied to the sensor. </a:t>
            </a:r>
            <a:endParaRPr lang="it-IT" dirty="0">
              <a:latin typeface="+mn-lt"/>
            </a:endParaRPr>
          </a:p>
          <a:p>
            <a:endParaRPr lang="it-IT" dirty="0"/>
          </a:p>
        </p:txBody>
      </p:sp>
    </p:spTree>
    <p:extLst>
      <p:ext uri="{BB962C8B-B14F-4D97-AF65-F5344CB8AC3E}">
        <p14:creationId xmlns:p14="http://schemas.microsoft.com/office/powerpoint/2010/main" val="1355468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6</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TYPES OF ACCELEROMETERS </a:t>
            </a:r>
            <a:r>
              <a:rPr lang="en-US" sz="2900" dirty="0" smtClean="0"/>
              <a:t>- piezoelectric</a:t>
            </a:r>
            <a:endParaRPr lang="el-GR" sz="2900"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6</a:t>
            </a:fld>
            <a:endParaRPr lang="el-GR" sz="1000" dirty="0"/>
          </a:p>
        </p:txBody>
      </p:sp>
      <p:sp>
        <p:nvSpPr>
          <p:cNvPr id="2" name="CasellaDiTesto 1"/>
          <p:cNvSpPr txBox="1"/>
          <p:nvPr/>
        </p:nvSpPr>
        <p:spPr>
          <a:xfrm>
            <a:off x="4408476" y="3384157"/>
            <a:ext cx="3909614" cy="2431435"/>
          </a:xfrm>
          <a:prstGeom prst="rect">
            <a:avLst/>
          </a:prstGeom>
          <a:noFill/>
        </p:spPr>
        <p:txBody>
          <a:bodyPr wrap="square" rtlCol="0">
            <a:spAutoFit/>
          </a:bodyPr>
          <a:lstStyle/>
          <a:p>
            <a:r>
              <a:rPr lang="en-GB" dirty="0" smtClean="0">
                <a:latin typeface="+mn-lt"/>
              </a:rPr>
              <a:t>A </a:t>
            </a:r>
            <a:r>
              <a:rPr lang="en-GB" dirty="0">
                <a:latin typeface="+mn-lt"/>
              </a:rPr>
              <a:t>movement from the sensor makes the inertial mass put pressure on the crystal which changes its structure. This generates an electrical charge proportionate to the pressure applied which in turn is proportionate to the acceleration or the strength of the movement. </a:t>
            </a:r>
            <a:endParaRPr lang="it-IT" dirty="0">
              <a:latin typeface="+mn-lt"/>
            </a:endParaRPr>
          </a:p>
        </p:txBody>
      </p:sp>
      <p:grpSp>
        <p:nvGrpSpPr>
          <p:cNvPr id="18" name="Grupo 55"/>
          <p:cNvGrpSpPr/>
          <p:nvPr/>
        </p:nvGrpSpPr>
        <p:grpSpPr>
          <a:xfrm>
            <a:off x="672214" y="2589988"/>
            <a:ext cx="3295102" cy="2009887"/>
            <a:chOff x="0" y="0"/>
            <a:chExt cx="2562284" cy="1583675"/>
          </a:xfrm>
        </p:grpSpPr>
        <p:pic>
          <p:nvPicPr>
            <p:cNvPr id="19" name="Imagen 4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76446" y="42530"/>
              <a:ext cx="1875790" cy="1541145"/>
            </a:xfrm>
            <a:prstGeom prst="rect">
              <a:avLst/>
            </a:prstGeom>
          </p:spPr>
        </p:pic>
        <p:sp>
          <p:nvSpPr>
            <p:cNvPr id="20" name="Cuadro de texto 2"/>
            <p:cNvSpPr txBox="1">
              <a:spLocks noChangeArrowheads="1"/>
            </p:cNvSpPr>
            <p:nvPr/>
          </p:nvSpPr>
          <p:spPr bwMode="auto">
            <a:xfrm>
              <a:off x="0" y="0"/>
              <a:ext cx="903605" cy="3505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Bef>
                  <a:spcPts val="500"/>
                </a:spcBef>
                <a:spcAft>
                  <a:spcPts val="1000"/>
                </a:spcAft>
              </a:pPr>
              <a:r>
                <a:rPr lang="en-GB" sz="1000" b="1">
                  <a:effectLst/>
                  <a:latin typeface="Calibri" panose="020F0502020204030204" pitchFamily="34" charset="0"/>
                  <a:ea typeface="Times New Roman" panose="02020603050405020304" pitchFamily="18" charset="0"/>
                  <a:cs typeface="Times New Roman" panose="02020603050405020304" pitchFamily="18" charset="0"/>
                </a:rPr>
                <a:t>Force (movement)</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6" name="Cuadro de texto 2"/>
            <p:cNvSpPr txBox="1">
              <a:spLocks noChangeArrowheads="1"/>
            </p:cNvSpPr>
            <p:nvPr/>
          </p:nvSpPr>
          <p:spPr bwMode="auto">
            <a:xfrm>
              <a:off x="1658679" y="499730"/>
              <a:ext cx="903605" cy="3505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Bef>
                  <a:spcPts val="500"/>
                </a:spcBef>
                <a:spcAft>
                  <a:spcPts val="1000"/>
                </a:spcAft>
              </a:pPr>
              <a:r>
                <a:rPr lang="en-GB" sz="1000" b="1">
                  <a:effectLst/>
                  <a:latin typeface="Calibri" panose="020F0502020204030204" pitchFamily="34" charset="0"/>
                  <a:ea typeface="Times New Roman" panose="02020603050405020304" pitchFamily="18" charset="0"/>
                  <a:cs typeface="Times New Roman" panose="02020603050405020304" pitchFamily="18" charset="0"/>
                </a:rPr>
                <a:t>Mass</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7" name="Cuadro de texto 2"/>
            <p:cNvSpPr txBox="1">
              <a:spLocks noChangeArrowheads="1"/>
            </p:cNvSpPr>
            <p:nvPr/>
          </p:nvSpPr>
          <p:spPr bwMode="auto">
            <a:xfrm>
              <a:off x="1658679" y="850605"/>
              <a:ext cx="903605" cy="3505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Bef>
                  <a:spcPts val="500"/>
                </a:spcBef>
                <a:spcAft>
                  <a:spcPts val="1000"/>
                </a:spcAft>
              </a:pPr>
              <a:r>
                <a:rPr lang="en-GB" sz="1000" b="1">
                  <a:effectLst/>
                  <a:latin typeface="Calibri" panose="020F0502020204030204" pitchFamily="34" charset="0"/>
                  <a:ea typeface="Times New Roman" panose="02020603050405020304" pitchFamily="18" charset="0"/>
                  <a:cs typeface="Times New Roman" panose="02020603050405020304" pitchFamily="18" charset="0"/>
                </a:rPr>
                <a:t>Crystal</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8" name="Cuadro de texto 2"/>
            <p:cNvSpPr txBox="1">
              <a:spLocks noChangeArrowheads="1"/>
            </p:cNvSpPr>
            <p:nvPr/>
          </p:nvSpPr>
          <p:spPr bwMode="auto">
            <a:xfrm>
              <a:off x="1658679" y="1169582"/>
              <a:ext cx="903605" cy="3505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Bef>
                  <a:spcPts val="500"/>
                </a:spcBef>
                <a:spcAft>
                  <a:spcPts val="1000"/>
                </a:spcAft>
              </a:pPr>
              <a:r>
                <a:rPr lang="en-GB" sz="1000" b="1">
                  <a:effectLst/>
                  <a:latin typeface="Calibri" panose="020F0502020204030204" pitchFamily="34" charset="0"/>
                  <a:ea typeface="Times New Roman" panose="02020603050405020304" pitchFamily="18" charset="0"/>
                  <a:cs typeface="Times New Roman" panose="02020603050405020304" pitchFamily="18" charset="0"/>
                </a:rPr>
                <a:t>Support</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4" name="CasellaDiTesto 3"/>
          <p:cNvSpPr txBox="1"/>
          <p:nvPr/>
        </p:nvSpPr>
        <p:spPr>
          <a:xfrm>
            <a:off x="973394" y="1120877"/>
            <a:ext cx="7344696" cy="707886"/>
          </a:xfrm>
          <a:prstGeom prst="rect">
            <a:avLst/>
          </a:prstGeom>
          <a:noFill/>
        </p:spPr>
        <p:txBody>
          <a:bodyPr wrap="square" rtlCol="0">
            <a:spAutoFit/>
          </a:bodyPr>
          <a:lstStyle/>
          <a:p>
            <a:pPr algn="ctr"/>
            <a:r>
              <a:rPr lang="it-IT" sz="2000" dirty="0" err="1" smtClean="0">
                <a:latin typeface="+mj-lt"/>
              </a:rPr>
              <a:t>Piezoelectrical</a:t>
            </a:r>
            <a:r>
              <a:rPr lang="it-IT" sz="2000" dirty="0" smtClean="0">
                <a:latin typeface="+mj-lt"/>
              </a:rPr>
              <a:t> </a:t>
            </a:r>
            <a:r>
              <a:rPr lang="it-IT" sz="2000" dirty="0" err="1" smtClean="0">
                <a:latin typeface="+mj-lt"/>
              </a:rPr>
              <a:t>effect</a:t>
            </a:r>
            <a:r>
              <a:rPr lang="it-IT" sz="2000" dirty="0" smtClean="0">
                <a:latin typeface="+mj-lt"/>
              </a:rPr>
              <a:t> </a:t>
            </a:r>
            <a:r>
              <a:rPr lang="en-US" sz="2000" dirty="0">
                <a:latin typeface="+mj-lt"/>
              </a:rPr>
              <a:t>is the ability of certain materials to generate an </a:t>
            </a:r>
            <a:r>
              <a:rPr lang="en-US" sz="2000" b="1" dirty="0">
                <a:latin typeface="+mj-lt"/>
              </a:rPr>
              <a:t>electric charge in response to applied mechanical </a:t>
            </a:r>
            <a:r>
              <a:rPr lang="en-US" sz="2000" b="1" dirty="0" smtClean="0">
                <a:latin typeface="+mj-lt"/>
              </a:rPr>
              <a:t>stress</a:t>
            </a:r>
            <a:endParaRPr lang="it-IT" sz="2000" dirty="0">
              <a:latin typeface="+mj-lt"/>
            </a:endParaRPr>
          </a:p>
        </p:txBody>
      </p:sp>
    </p:spTree>
    <p:extLst>
      <p:ext uri="{BB962C8B-B14F-4D97-AF65-F5344CB8AC3E}">
        <p14:creationId xmlns:p14="http://schemas.microsoft.com/office/powerpoint/2010/main" val="1762095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7</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TYPES OF ACCELEROMETERS </a:t>
            </a:r>
            <a:r>
              <a:rPr lang="en-US" sz="2900" dirty="0" smtClean="0"/>
              <a:t>- thermal</a:t>
            </a:r>
            <a:endParaRPr lang="el-GR" sz="2900"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7</a:t>
            </a:fld>
            <a:endParaRPr lang="el-GR" sz="1000" dirty="0"/>
          </a:p>
        </p:txBody>
      </p:sp>
      <p:sp>
        <p:nvSpPr>
          <p:cNvPr id="2" name="CasellaDiTesto 1"/>
          <p:cNvSpPr txBox="1"/>
          <p:nvPr/>
        </p:nvSpPr>
        <p:spPr>
          <a:xfrm>
            <a:off x="486697" y="2721648"/>
            <a:ext cx="4189188" cy="2431435"/>
          </a:xfrm>
          <a:prstGeom prst="rect">
            <a:avLst/>
          </a:prstGeom>
          <a:noFill/>
        </p:spPr>
        <p:txBody>
          <a:bodyPr wrap="square" rtlCol="0">
            <a:spAutoFit/>
          </a:bodyPr>
          <a:lstStyle/>
          <a:p>
            <a:r>
              <a:rPr lang="en-GB" dirty="0">
                <a:latin typeface="+mn-lt"/>
              </a:rPr>
              <a:t>When one of the sensor’s axes moves or turns, the hot gas bubble is displaced within the casing; this causes a rise in temperature in some of the thermal batteries and a fall in others. By comparing these temperatures, we obtain a </a:t>
            </a:r>
            <a:r>
              <a:rPr lang="en-GB" dirty="0" smtClean="0">
                <a:latin typeface="+mn-lt"/>
              </a:rPr>
              <a:t>proportional result to </a:t>
            </a:r>
            <a:r>
              <a:rPr lang="en-GB" dirty="0">
                <a:latin typeface="+mn-lt"/>
              </a:rPr>
              <a:t>the acceleration of the movement. </a:t>
            </a:r>
            <a:endParaRPr lang="it-IT" dirty="0">
              <a:latin typeface="+mn-lt"/>
            </a:endParaRPr>
          </a:p>
        </p:txBody>
      </p:sp>
      <p:sp>
        <p:nvSpPr>
          <p:cNvPr id="4" name="CasellaDiTesto 3"/>
          <p:cNvSpPr txBox="1"/>
          <p:nvPr/>
        </p:nvSpPr>
        <p:spPr>
          <a:xfrm>
            <a:off x="486697" y="841135"/>
            <a:ext cx="7344696" cy="400110"/>
          </a:xfrm>
          <a:prstGeom prst="rect">
            <a:avLst/>
          </a:prstGeom>
          <a:noFill/>
        </p:spPr>
        <p:txBody>
          <a:bodyPr wrap="square" rtlCol="0">
            <a:spAutoFit/>
          </a:bodyPr>
          <a:lstStyle/>
          <a:p>
            <a:r>
              <a:rPr lang="it-IT" sz="2000" b="1" dirty="0" err="1" smtClean="0">
                <a:latin typeface="+mj-lt"/>
              </a:rPr>
              <a:t>detect</a:t>
            </a:r>
            <a:r>
              <a:rPr lang="it-IT" sz="2000" b="1" dirty="0" smtClean="0">
                <a:latin typeface="+mj-lt"/>
              </a:rPr>
              <a:t> and </a:t>
            </a:r>
            <a:r>
              <a:rPr lang="it-IT" sz="2000" b="1" dirty="0" err="1" smtClean="0">
                <a:latin typeface="+mj-lt"/>
              </a:rPr>
              <a:t>measure</a:t>
            </a:r>
            <a:r>
              <a:rPr lang="it-IT" sz="2000" b="1" dirty="0" smtClean="0">
                <a:latin typeface="+mj-lt"/>
              </a:rPr>
              <a:t> </a:t>
            </a:r>
            <a:r>
              <a:rPr lang="it-IT" sz="2000" b="1" dirty="0" err="1" smtClean="0">
                <a:latin typeface="+mj-lt"/>
              </a:rPr>
              <a:t>heat</a:t>
            </a:r>
            <a:endParaRPr lang="it-IT" sz="2000" dirty="0">
              <a:latin typeface="+mj-lt"/>
            </a:endParaRPr>
          </a:p>
        </p:txBody>
      </p:sp>
      <p:pic>
        <p:nvPicPr>
          <p:cNvPr id="16" name="Imagen 56"/>
          <p:cNvPicPr/>
          <p:nvPr/>
        </p:nvPicPr>
        <p:blipFill>
          <a:blip r:embed="rId5" cstate="email">
            <a:extLst>
              <a:ext uri="{28A0092B-C50C-407E-A947-70E740481C1C}">
                <a14:useLocalDpi xmlns:a14="http://schemas.microsoft.com/office/drawing/2010/main" val="0"/>
              </a:ext>
            </a:extLst>
          </a:blip>
          <a:stretch>
            <a:fillRect/>
          </a:stretch>
        </p:blipFill>
        <p:spPr>
          <a:xfrm>
            <a:off x="4999703" y="1244906"/>
            <a:ext cx="2831690" cy="2397946"/>
          </a:xfrm>
          <a:prstGeom prst="rect">
            <a:avLst/>
          </a:prstGeom>
        </p:spPr>
      </p:pic>
      <p:sp>
        <p:nvSpPr>
          <p:cNvPr id="5" name="CasellaDiTesto 4"/>
          <p:cNvSpPr txBox="1"/>
          <p:nvPr/>
        </p:nvSpPr>
        <p:spPr>
          <a:xfrm>
            <a:off x="5716166" y="3664027"/>
            <a:ext cx="2906869" cy="1554272"/>
          </a:xfrm>
          <a:prstGeom prst="rect">
            <a:avLst/>
          </a:prstGeom>
          <a:noFill/>
        </p:spPr>
        <p:txBody>
          <a:bodyPr wrap="square" rtlCol="0">
            <a:spAutoFit/>
          </a:bodyPr>
          <a:lstStyle/>
          <a:p>
            <a:r>
              <a:rPr lang="it-IT" dirty="0" smtClean="0">
                <a:latin typeface="+mn-lt"/>
              </a:rPr>
              <a:t>A </a:t>
            </a:r>
            <a:r>
              <a:rPr lang="it-IT" dirty="0" err="1" smtClean="0">
                <a:latin typeface="+mn-lt"/>
              </a:rPr>
              <a:t>receptacle</a:t>
            </a:r>
            <a:r>
              <a:rPr lang="it-IT" dirty="0" smtClean="0">
                <a:latin typeface="+mn-lt"/>
              </a:rPr>
              <a:t> with a small </a:t>
            </a:r>
            <a:r>
              <a:rPr lang="it-IT" dirty="0" err="1" smtClean="0">
                <a:latin typeface="+mn-lt"/>
              </a:rPr>
              <a:t>heater</a:t>
            </a:r>
            <a:r>
              <a:rPr lang="it-IT" dirty="0" smtClean="0">
                <a:latin typeface="+mn-lt"/>
              </a:rPr>
              <a:t> </a:t>
            </a:r>
            <a:r>
              <a:rPr lang="it-IT" dirty="0" err="1" smtClean="0">
                <a:latin typeface="+mn-lt"/>
              </a:rPr>
              <a:t>that</a:t>
            </a:r>
            <a:r>
              <a:rPr lang="it-IT" dirty="0" smtClean="0">
                <a:latin typeface="+mn-lt"/>
              </a:rPr>
              <a:t> </a:t>
            </a:r>
            <a:r>
              <a:rPr lang="it-IT" dirty="0" err="1" smtClean="0">
                <a:latin typeface="+mn-lt"/>
              </a:rPr>
              <a:t>warms</a:t>
            </a:r>
            <a:r>
              <a:rPr lang="it-IT" dirty="0" smtClean="0">
                <a:latin typeface="+mn-lt"/>
              </a:rPr>
              <a:t> a gas </a:t>
            </a:r>
            <a:r>
              <a:rPr lang="it-IT" dirty="0" err="1" smtClean="0">
                <a:latin typeface="+mn-lt"/>
              </a:rPr>
              <a:t>bubble</a:t>
            </a:r>
            <a:r>
              <a:rPr lang="it-IT" dirty="0" smtClean="0">
                <a:latin typeface="+mn-lt"/>
              </a:rPr>
              <a:t>.</a:t>
            </a:r>
          </a:p>
          <a:p>
            <a:pPr algn="r"/>
            <a:r>
              <a:rPr lang="it-IT" dirty="0" smtClean="0">
                <a:latin typeface="+mn-lt"/>
              </a:rPr>
              <a:t>2 </a:t>
            </a:r>
            <a:r>
              <a:rPr lang="it-IT" dirty="0" err="1" smtClean="0">
                <a:latin typeface="+mn-lt"/>
              </a:rPr>
              <a:t>axes</a:t>
            </a:r>
            <a:endParaRPr lang="it-IT" dirty="0">
              <a:latin typeface="+mn-lt"/>
            </a:endParaRPr>
          </a:p>
          <a:p>
            <a:pPr algn="r"/>
            <a:r>
              <a:rPr lang="it-IT" dirty="0" smtClean="0">
                <a:latin typeface="+mn-lt"/>
              </a:rPr>
              <a:t>4 temperature </a:t>
            </a:r>
            <a:r>
              <a:rPr lang="it-IT" dirty="0" err="1" smtClean="0">
                <a:latin typeface="+mn-lt"/>
              </a:rPr>
              <a:t>sensors</a:t>
            </a:r>
            <a:endParaRPr lang="it-IT" dirty="0">
              <a:latin typeface="+mn-lt"/>
            </a:endParaRPr>
          </a:p>
        </p:txBody>
      </p:sp>
    </p:spTree>
    <p:extLst>
      <p:ext uri="{BB962C8B-B14F-4D97-AF65-F5344CB8AC3E}">
        <p14:creationId xmlns:p14="http://schemas.microsoft.com/office/powerpoint/2010/main" val="700073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8</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TYPES OF ACCELEROMETERS </a:t>
            </a:r>
            <a:r>
              <a:rPr lang="en-US" sz="2900" dirty="0" smtClean="0"/>
              <a:t>- capacitive</a:t>
            </a:r>
            <a:endParaRPr lang="el-GR" sz="2900"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8</a:t>
            </a:fld>
            <a:endParaRPr lang="el-GR" sz="1000" dirty="0"/>
          </a:p>
        </p:txBody>
      </p:sp>
      <p:sp>
        <p:nvSpPr>
          <p:cNvPr id="4" name="CasellaDiTesto 3"/>
          <p:cNvSpPr txBox="1"/>
          <p:nvPr/>
        </p:nvSpPr>
        <p:spPr>
          <a:xfrm>
            <a:off x="486696" y="841135"/>
            <a:ext cx="7964129" cy="1323439"/>
          </a:xfrm>
          <a:prstGeom prst="rect">
            <a:avLst/>
          </a:prstGeom>
          <a:noFill/>
        </p:spPr>
        <p:txBody>
          <a:bodyPr wrap="square" rtlCol="0">
            <a:spAutoFit/>
          </a:bodyPr>
          <a:lstStyle/>
          <a:p>
            <a:r>
              <a:rPr lang="en-GB" sz="2000" dirty="0" smtClean="0">
                <a:latin typeface="+mj-lt"/>
              </a:rPr>
              <a:t>It </a:t>
            </a:r>
            <a:r>
              <a:rPr lang="en-GB" sz="2000" dirty="0">
                <a:latin typeface="+mj-lt"/>
              </a:rPr>
              <a:t>consists of two metal plates separated by an insulating or dielectric material such as paper, </a:t>
            </a:r>
            <a:r>
              <a:rPr lang="en-GB" sz="2000" dirty="0" smtClean="0">
                <a:latin typeface="+mj-lt"/>
              </a:rPr>
              <a:t>ceramic </a:t>
            </a:r>
            <a:r>
              <a:rPr lang="en-GB" sz="2000" dirty="0">
                <a:latin typeface="+mj-lt"/>
              </a:rPr>
              <a:t>or air. Its capacity depends on the size of these plates and/or the distance between them: the bigger they are and/or the closer </a:t>
            </a:r>
            <a:r>
              <a:rPr lang="en-GB" sz="2000" dirty="0" smtClean="0">
                <a:latin typeface="+mj-lt"/>
              </a:rPr>
              <a:t>they are, </a:t>
            </a:r>
            <a:r>
              <a:rPr lang="en-GB" sz="2000" dirty="0">
                <a:latin typeface="+mj-lt"/>
              </a:rPr>
              <a:t>the greater their </a:t>
            </a:r>
            <a:r>
              <a:rPr lang="en-GB" sz="2000" dirty="0" smtClean="0">
                <a:latin typeface="+mj-lt"/>
              </a:rPr>
              <a:t>capacity is.</a:t>
            </a:r>
            <a:endParaRPr lang="it-IT" sz="2000" dirty="0">
              <a:latin typeface="+mj-lt"/>
            </a:endParaRPr>
          </a:p>
        </p:txBody>
      </p:sp>
      <p:grpSp>
        <p:nvGrpSpPr>
          <p:cNvPr id="12" name="Grupo 196"/>
          <p:cNvGrpSpPr/>
          <p:nvPr/>
        </p:nvGrpSpPr>
        <p:grpSpPr>
          <a:xfrm>
            <a:off x="1387446" y="4271953"/>
            <a:ext cx="6226346" cy="1793681"/>
            <a:chOff x="0" y="0"/>
            <a:chExt cx="5358809" cy="1537335"/>
          </a:xfrm>
        </p:grpSpPr>
        <p:sp>
          <p:nvSpPr>
            <p:cNvPr id="13" name="Flecha derecha 62"/>
            <p:cNvSpPr/>
            <p:nvPr/>
          </p:nvSpPr>
          <p:spPr>
            <a:xfrm>
              <a:off x="2147777" y="372140"/>
              <a:ext cx="754616" cy="48450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grpSp>
          <p:nvGrpSpPr>
            <p:cNvPr id="14" name="Grupo 194"/>
            <p:cNvGrpSpPr/>
            <p:nvPr/>
          </p:nvGrpSpPr>
          <p:grpSpPr>
            <a:xfrm>
              <a:off x="0" y="0"/>
              <a:ext cx="2052083" cy="1537335"/>
              <a:chOff x="0" y="0"/>
              <a:chExt cx="2052083" cy="1537335"/>
            </a:xfrm>
          </p:grpSpPr>
          <p:pic>
            <p:nvPicPr>
              <p:cNvPr id="19" name="Imagen 6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0"/>
                <a:ext cx="1711325" cy="1537335"/>
              </a:xfrm>
              <a:prstGeom prst="rect">
                <a:avLst/>
              </a:prstGeom>
            </p:spPr>
          </p:pic>
          <p:sp>
            <p:nvSpPr>
              <p:cNvPr id="20" name="Rectángulo 63"/>
              <p:cNvSpPr/>
              <p:nvPr/>
            </p:nvSpPr>
            <p:spPr>
              <a:xfrm>
                <a:off x="308344" y="31898"/>
                <a:ext cx="701749" cy="414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500"/>
                  </a:spcBef>
                  <a:spcAft>
                    <a:spcPts val="1000"/>
                  </a:spcAft>
                </a:pPr>
                <a:r>
                  <a:rPr lang="es-ES" sz="1000">
                    <a:solidFill>
                      <a:srgbClr val="000000"/>
                    </a:solidFill>
                    <a:effectLst/>
                    <a:ea typeface="Times New Roman" panose="02020603050405020304" pitchFamily="18" charset="0"/>
                    <a:cs typeface="Times New Roman" panose="02020603050405020304" pitchFamily="18" charset="0"/>
                  </a:rPr>
                  <a:t>Springs</a:t>
                </a:r>
                <a:endParaRPr lang="it-IT" sz="1000">
                  <a:effectLst/>
                  <a:ea typeface="Times New Roman" panose="02020603050405020304" pitchFamily="18" charset="0"/>
                  <a:cs typeface="Times New Roman" panose="02020603050405020304" pitchFamily="18" charset="0"/>
                </a:endParaRPr>
              </a:p>
            </p:txBody>
          </p:sp>
          <p:sp>
            <p:nvSpPr>
              <p:cNvPr id="26" name="Rectángulo 192"/>
              <p:cNvSpPr/>
              <p:nvPr/>
            </p:nvSpPr>
            <p:spPr>
              <a:xfrm>
                <a:off x="1244009" y="691116"/>
                <a:ext cx="808074" cy="361507"/>
              </a:xfrm>
              <a:prstGeom prst="rect">
                <a:avLst/>
              </a:pr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500"/>
                  </a:spcBef>
                  <a:spcAft>
                    <a:spcPts val="1000"/>
                  </a:spcAft>
                </a:pPr>
                <a:r>
                  <a:rPr lang="es-E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Anchoring</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p:txBody>
          </p:sp>
        </p:grpSp>
        <p:grpSp>
          <p:nvGrpSpPr>
            <p:cNvPr id="15" name="Grupo 195"/>
            <p:cNvGrpSpPr/>
            <p:nvPr/>
          </p:nvGrpSpPr>
          <p:grpSpPr>
            <a:xfrm>
              <a:off x="3242930" y="10633"/>
              <a:ext cx="2115879" cy="1522095"/>
              <a:chOff x="0" y="0"/>
              <a:chExt cx="2115879" cy="1522095"/>
            </a:xfrm>
          </p:grpSpPr>
          <p:pic>
            <p:nvPicPr>
              <p:cNvPr id="17" name="Imagen 6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0"/>
                <a:ext cx="1764665" cy="1522095"/>
              </a:xfrm>
              <a:prstGeom prst="rect">
                <a:avLst/>
              </a:prstGeom>
            </p:spPr>
          </p:pic>
          <p:sp>
            <p:nvSpPr>
              <p:cNvPr id="18" name="Rectángulo 193"/>
              <p:cNvSpPr/>
              <p:nvPr/>
            </p:nvSpPr>
            <p:spPr>
              <a:xfrm>
                <a:off x="1307805" y="627321"/>
                <a:ext cx="808074" cy="361507"/>
              </a:xfrm>
              <a:prstGeom prst="rect">
                <a:avLst/>
              </a:pr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500"/>
                  </a:spcBef>
                  <a:spcAft>
                    <a:spcPts val="1000"/>
                  </a:spcAft>
                </a:pPr>
                <a:r>
                  <a:rPr lang="es-E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Anchoring</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p:txBody>
          </p:sp>
        </p:grpSp>
      </p:grpSp>
      <p:sp>
        <p:nvSpPr>
          <p:cNvPr id="6" name="CasellaDiTesto 5"/>
          <p:cNvSpPr txBox="1"/>
          <p:nvPr/>
        </p:nvSpPr>
        <p:spPr>
          <a:xfrm>
            <a:off x="929149" y="2521974"/>
            <a:ext cx="7189814" cy="1261884"/>
          </a:xfrm>
          <a:prstGeom prst="rect">
            <a:avLst/>
          </a:prstGeom>
          <a:noFill/>
        </p:spPr>
        <p:txBody>
          <a:bodyPr wrap="square" rtlCol="0">
            <a:spAutoFit/>
          </a:bodyPr>
          <a:lstStyle/>
          <a:p>
            <a:pPr algn="ctr"/>
            <a:r>
              <a:rPr lang="en-GB" dirty="0" smtClean="0">
                <a:latin typeface="+mn-lt"/>
              </a:rPr>
              <a:t>BASIC:</a:t>
            </a:r>
          </a:p>
          <a:p>
            <a:r>
              <a:rPr lang="en-GB" dirty="0" smtClean="0">
                <a:latin typeface="+mn-lt"/>
              </a:rPr>
              <a:t>They </a:t>
            </a:r>
            <a:r>
              <a:rPr lang="en-GB" dirty="0">
                <a:latin typeface="+mn-lt"/>
              </a:rPr>
              <a:t>modify the relative position of the plates in the condenser when it’s subjected to acceleration. The parallel movement of one of the condenser’s plates causes its capacity to vary.</a:t>
            </a:r>
            <a:endParaRPr lang="it-IT" dirty="0">
              <a:latin typeface="+mn-lt"/>
            </a:endParaRPr>
          </a:p>
        </p:txBody>
      </p:sp>
    </p:spTree>
    <p:extLst>
      <p:ext uri="{BB962C8B-B14F-4D97-AF65-F5344CB8AC3E}">
        <p14:creationId xmlns:p14="http://schemas.microsoft.com/office/powerpoint/2010/main" val="3437962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9</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TYPES OF ACCELEROMETERS </a:t>
            </a:r>
            <a:r>
              <a:rPr lang="en-US" sz="2900" dirty="0" smtClean="0"/>
              <a:t>- MEMS</a:t>
            </a:r>
            <a:endParaRPr lang="el-GR" sz="2900"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9</a:t>
            </a:fld>
            <a:endParaRPr lang="el-GR" sz="1000" dirty="0"/>
          </a:p>
        </p:txBody>
      </p:sp>
      <p:sp>
        <p:nvSpPr>
          <p:cNvPr id="4" name="CasellaDiTesto 3"/>
          <p:cNvSpPr txBox="1"/>
          <p:nvPr/>
        </p:nvSpPr>
        <p:spPr>
          <a:xfrm>
            <a:off x="486696" y="841135"/>
            <a:ext cx="7964129" cy="400110"/>
          </a:xfrm>
          <a:prstGeom prst="rect">
            <a:avLst/>
          </a:prstGeom>
          <a:noFill/>
        </p:spPr>
        <p:txBody>
          <a:bodyPr wrap="square" rtlCol="0">
            <a:spAutoFit/>
          </a:bodyPr>
          <a:lstStyle/>
          <a:p>
            <a:pPr algn="ctr"/>
            <a:r>
              <a:rPr lang="en-GB" sz="2000" dirty="0" smtClean="0">
                <a:latin typeface="+mj-lt"/>
              </a:rPr>
              <a:t>MICRO ELECTRO MECHANICAL SYSTEMS</a:t>
            </a:r>
            <a:endParaRPr lang="it-IT" sz="2000" dirty="0">
              <a:latin typeface="+mj-lt"/>
            </a:endParaRPr>
          </a:p>
        </p:txBody>
      </p:sp>
      <p:pic>
        <p:nvPicPr>
          <p:cNvPr id="27" name="Imagen 198"/>
          <p:cNvPicPr/>
          <p:nvPr/>
        </p:nvPicPr>
        <p:blipFill>
          <a:blip r:embed="rId5"/>
          <a:stretch>
            <a:fillRect/>
          </a:stretch>
        </p:blipFill>
        <p:spPr>
          <a:xfrm>
            <a:off x="1456300" y="3879079"/>
            <a:ext cx="6330847" cy="1577824"/>
          </a:xfrm>
          <a:prstGeom prst="rect">
            <a:avLst/>
          </a:prstGeom>
        </p:spPr>
      </p:pic>
      <p:grpSp>
        <p:nvGrpSpPr>
          <p:cNvPr id="29" name="Grupo 203"/>
          <p:cNvGrpSpPr/>
          <p:nvPr/>
        </p:nvGrpSpPr>
        <p:grpSpPr>
          <a:xfrm>
            <a:off x="1600069" y="5552124"/>
            <a:ext cx="5737381" cy="749634"/>
            <a:chOff x="0" y="0"/>
            <a:chExt cx="5369087" cy="595423"/>
          </a:xfrm>
        </p:grpSpPr>
        <mc:AlternateContent xmlns:mc="http://schemas.openxmlformats.org/markup-compatibility/2006" xmlns:a14="http://schemas.microsoft.com/office/drawing/2010/main">
          <mc:Choice Requires="a14">
            <p:sp>
              <p:nvSpPr>
                <p:cNvPr id="30" name="Rectángulo 199"/>
                <p:cNvSpPr/>
                <p:nvPr/>
              </p:nvSpPr>
              <p:spPr>
                <a:xfrm>
                  <a:off x="0" y="0"/>
                  <a:ext cx="808067" cy="574158"/>
                </a:xfrm>
                <a:prstGeom prst="rect">
                  <a:avLst/>
                </a:prstGeom>
                <a:solidFill>
                  <a:sysClr val="window" lastClr="FFFFFF"/>
                </a:solidFill>
                <a:ln w="25400" cap="flat" cmpd="sng" algn="ctr">
                  <a:noFill/>
                  <a:prstDash val="solid"/>
                </a:ln>
                <a:effectLst/>
              </p:spPr>
              <p:txBody>
                <a:bodyPr rot="0" spcFirstLastPara="0" vert="horz" wrap="square" lIns="91440" tIns="0" rIns="91440" bIns="0" numCol="1" spcCol="0" rtlCol="0" fromWordArt="0" anchor="t" anchorCtr="0" forceAA="0" compatLnSpc="1">
                  <a:prstTxWarp prst="textNoShape">
                    <a:avLst/>
                  </a:prstTxWarp>
                  <a:noAutofit/>
                </a:bodyPr>
                <a:lstStyle/>
                <a:p>
                  <a:pPr algn="ctr">
                    <a:lnSpc>
                      <a:spcPct val="115000"/>
                    </a:lnSpc>
                    <a:spcBef>
                      <a:spcPts val="500"/>
                    </a:spcBef>
                    <a:spcAft>
                      <a:spcPts val="1000"/>
                    </a:spcAft>
                  </a:pPr>
                  <a:r>
                    <a:rPr lang="en-GB"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Casing</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Bef>
                      <a:spcPts val="500"/>
                    </a:spcBef>
                    <a:spcAft>
                      <a:spcPts val="1000"/>
                    </a:spcAft>
                  </a:pPr>
                  <a:r>
                    <a:rPr lang="en-GB"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&lt;1 </a:t>
                  </a:r>
                  <a14:m>
                    <m:oMath xmlns:m="http://schemas.openxmlformats.org/officeDocument/2006/math">
                      <m:r>
                        <a:rPr lang="en-GB" sz="10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𝐜</m:t>
                      </m:r>
                      <m:sSup>
                        <m:sSupPr>
                          <m:ctrlPr>
                            <a:rPr lang="it-IT" sz="10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GB" sz="10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𝐦</m:t>
                          </m:r>
                        </m:e>
                        <m:sup>
                          <m:r>
                            <a:rPr lang="en-GB" sz="10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𝟐</m:t>
                          </m:r>
                        </m:sup>
                      </m:sSup>
                    </m:oMath>
                  </a14:m>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30" name="Rectángulo 199"/>
                <p:cNvSpPr>
                  <a:spLocks noRot="1" noChangeAspect="1" noMove="1" noResize="1" noEditPoints="1" noAdjustHandles="1" noChangeArrowheads="1" noChangeShapeType="1" noTextEdit="1"/>
                </p:cNvSpPr>
                <p:nvPr/>
              </p:nvSpPr>
              <p:spPr>
                <a:xfrm>
                  <a:off x="0" y="0"/>
                  <a:ext cx="808067" cy="574158"/>
                </a:xfrm>
                <a:prstGeom prst="rect">
                  <a:avLst/>
                </a:prstGeom>
                <a:blipFill rotWithShape="0">
                  <a:blip r:embed="rId6"/>
                  <a:stretch>
                    <a:fillRect t="-3390"/>
                  </a:stretch>
                </a:blipFill>
                <a:ln w="25400" cap="flat" cmpd="sng" algn="ctr">
                  <a:noFill/>
                  <a:prstDash val="solid"/>
                </a:ln>
                <a:effec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1" name="Rectángulo 200"/>
                <p:cNvSpPr/>
                <p:nvPr/>
              </p:nvSpPr>
              <p:spPr>
                <a:xfrm>
                  <a:off x="1339702" y="0"/>
                  <a:ext cx="807720" cy="574040"/>
                </a:xfrm>
                <a:prstGeom prst="rect">
                  <a:avLst/>
                </a:prstGeom>
                <a:solidFill>
                  <a:sysClr val="window" lastClr="FFFFFF"/>
                </a:solidFill>
                <a:ln w="25400" cap="flat" cmpd="sng" algn="ctr">
                  <a:noFill/>
                  <a:prstDash val="solid"/>
                </a:ln>
                <a:effectLst/>
              </p:spPr>
              <p:txBody>
                <a:bodyPr rot="0" spcFirstLastPara="0" vert="horz" wrap="square" lIns="91440" tIns="0" rIns="91440" bIns="0" numCol="1" spcCol="0" rtlCol="0" fromWordArt="0" anchor="t" anchorCtr="0" forceAA="0" compatLnSpc="1">
                  <a:prstTxWarp prst="textNoShape">
                    <a:avLst/>
                  </a:prstTxWarp>
                  <a:noAutofit/>
                </a:bodyPr>
                <a:lstStyle/>
                <a:p>
                  <a:pPr algn="ctr">
                    <a:lnSpc>
                      <a:spcPct val="115000"/>
                    </a:lnSpc>
                    <a:spcBef>
                      <a:spcPts val="500"/>
                    </a:spcBef>
                    <a:spcAft>
                      <a:spcPts val="1000"/>
                    </a:spcAft>
                  </a:pPr>
                  <a:r>
                    <a:rPr lang="en-GB"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Chip</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Bef>
                      <a:spcPts val="500"/>
                    </a:spcBef>
                    <a:spcAft>
                      <a:spcPts val="1000"/>
                    </a:spcAft>
                  </a:pPr>
                  <a:r>
                    <a:rPr lang="en-GB"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14:m>
                    <m:oMath xmlns:m="http://schemas.openxmlformats.org/officeDocument/2006/math">
                      <m:r>
                        <a:rPr lang="en-GB" sz="1000" b="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GB" sz="10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𝐦</m:t>
                      </m:r>
                      <m:sSup>
                        <m:sSupPr>
                          <m:ctrlPr>
                            <a:rPr lang="it-IT" sz="10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GB" sz="10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𝐦</m:t>
                          </m:r>
                        </m:e>
                        <m:sup>
                          <m:r>
                            <a:rPr lang="en-GB" sz="10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𝟐</m:t>
                          </m:r>
                        </m:sup>
                      </m:sSup>
                    </m:oMath>
                  </a14:m>
                  <a:r>
                    <a:rPr lang="en-GB"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31" name="Rectángulo 200"/>
                <p:cNvSpPr>
                  <a:spLocks noRot="1" noChangeAspect="1" noMove="1" noResize="1" noEditPoints="1" noAdjustHandles="1" noChangeArrowheads="1" noChangeShapeType="1" noTextEdit="1"/>
                </p:cNvSpPr>
                <p:nvPr/>
              </p:nvSpPr>
              <p:spPr>
                <a:xfrm>
                  <a:off x="1339702" y="0"/>
                  <a:ext cx="807720" cy="574040"/>
                </a:xfrm>
                <a:prstGeom prst="rect">
                  <a:avLst/>
                </a:prstGeom>
                <a:blipFill rotWithShape="0">
                  <a:blip r:embed="rId7"/>
                  <a:stretch>
                    <a:fillRect t="-3390"/>
                  </a:stretch>
                </a:blipFill>
                <a:ln w="25400" cap="flat" cmpd="sng" algn="ctr">
                  <a:noFill/>
                  <a:prstDash val="solid"/>
                </a:ln>
                <a:effec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2" name="Rectángulo 201"/>
                <p:cNvSpPr/>
                <p:nvPr/>
              </p:nvSpPr>
              <p:spPr>
                <a:xfrm>
                  <a:off x="2838893" y="0"/>
                  <a:ext cx="807720" cy="574040"/>
                </a:xfrm>
                <a:prstGeom prst="rect">
                  <a:avLst/>
                </a:prstGeom>
                <a:solidFill>
                  <a:sysClr val="window" lastClr="FFFFFF"/>
                </a:solidFill>
                <a:ln w="25400" cap="flat" cmpd="sng" algn="ctr">
                  <a:noFill/>
                  <a:prstDash val="solid"/>
                </a:ln>
                <a:effectLst/>
              </p:spPr>
              <p:txBody>
                <a:bodyPr rot="0" spcFirstLastPara="0" vert="horz" wrap="square" lIns="91440" tIns="0" rIns="91440" bIns="0" numCol="1" spcCol="0" rtlCol="0" fromWordArt="0" anchor="t" anchorCtr="0" forceAA="0" compatLnSpc="1">
                  <a:prstTxWarp prst="textNoShape">
                    <a:avLst/>
                  </a:prstTxWarp>
                  <a:noAutofit/>
                </a:bodyPr>
                <a:lstStyle/>
                <a:p>
                  <a:pPr algn="ctr">
                    <a:lnSpc>
                      <a:spcPct val="115000"/>
                    </a:lnSpc>
                    <a:spcBef>
                      <a:spcPts val="500"/>
                    </a:spcBef>
                    <a:spcAft>
                      <a:spcPts val="1000"/>
                    </a:spcAft>
                  </a:pPr>
                  <a:r>
                    <a:rPr lang="en-GB"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Sensor</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Bef>
                      <a:spcPts val="500"/>
                    </a:spcBef>
                    <a:spcAft>
                      <a:spcPts val="1000"/>
                    </a:spcAft>
                  </a:pPr>
                  <a:r>
                    <a:rPr lang="en-GB"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400 </a:t>
                  </a:r>
                  <a:r>
                    <a:rPr lang="en-GB"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µ</a:t>
                  </a:r>
                  <a14:m>
                    <m:oMath xmlns:m="http://schemas.openxmlformats.org/officeDocument/2006/math">
                      <m:sSup>
                        <m:sSupPr>
                          <m:ctrlPr>
                            <a:rPr lang="it-IT" sz="1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pPr>
                        <m:e>
                          <m:r>
                            <a:rPr lang="en-GB" sz="1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𝐦</m:t>
                          </m:r>
                        </m:e>
                        <m:sup>
                          <m:r>
                            <a:rPr lang="en-GB" sz="1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𝟐</m:t>
                          </m:r>
                        </m:sup>
                      </m:sSup>
                    </m:oMath>
                  </a14:m>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32" name="Rectángulo 201"/>
                <p:cNvSpPr>
                  <a:spLocks noRot="1" noChangeAspect="1" noMove="1" noResize="1" noEditPoints="1" noAdjustHandles="1" noChangeArrowheads="1" noChangeShapeType="1" noTextEdit="1"/>
                </p:cNvSpPr>
                <p:nvPr/>
              </p:nvSpPr>
              <p:spPr>
                <a:xfrm>
                  <a:off x="2838893" y="0"/>
                  <a:ext cx="807720" cy="574040"/>
                </a:xfrm>
                <a:prstGeom prst="rect">
                  <a:avLst/>
                </a:prstGeom>
                <a:blipFill rotWithShape="0">
                  <a:blip r:embed="rId8"/>
                  <a:stretch>
                    <a:fillRect t="-3390"/>
                  </a:stretch>
                </a:blipFill>
                <a:ln w="25400" cap="flat" cmpd="sng" algn="ctr">
                  <a:noFill/>
                  <a:prstDash val="solid"/>
                </a:ln>
                <a:effectLst/>
              </p:spPr>
              <p:txBody>
                <a:bodyPr/>
                <a:lstStyle/>
                <a:p>
                  <a:r>
                    <a:rPr lang="it-IT">
                      <a:noFill/>
                    </a:rPr>
                    <a:t> </a:t>
                  </a:r>
                </a:p>
              </p:txBody>
            </p:sp>
          </mc:Fallback>
        </mc:AlternateContent>
        <p:sp>
          <p:nvSpPr>
            <p:cNvPr id="33" name="Rectángulo 202"/>
            <p:cNvSpPr/>
            <p:nvPr/>
          </p:nvSpPr>
          <p:spPr>
            <a:xfrm>
              <a:off x="4561367" y="0"/>
              <a:ext cx="807720" cy="595423"/>
            </a:xfrm>
            <a:prstGeom prst="rect">
              <a:avLst/>
            </a:prstGeom>
            <a:solidFill>
              <a:sysClr val="window" lastClr="FFFFFF"/>
            </a:solidFill>
            <a:ln w="25400" cap="flat" cmpd="sng" algn="ctr">
              <a:noFill/>
              <a:prstDash val="solid"/>
            </a:ln>
            <a:effectLst/>
          </p:spPr>
          <p:txBody>
            <a:bodyPr rot="0" spcFirstLastPara="0" vert="horz" wrap="square" lIns="91440" tIns="0" rIns="91440" bIns="0" numCol="1" spcCol="0" rtlCol="0" fromWordArt="0" anchor="t" anchorCtr="0" forceAA="0" compatLnSpc="1">
              <a:prstTxWarp prst="textNoShape">
                <a:avLst/>
              </a:prstTxWarp>
              <a:noAutofit/>
            </a:bodyPr>
            <a:lstStyle/>
            <a:p>
              <a:pPr algn="ctr">
                <a:lnSpc>
                  <a:spcPct val="115000"/>
                </a:lnSpc>
                <a:spcBef>
                  <a:spcPts val="500"/>
                </a:spcBef>
                <a:spcAft>
                  <a:spcPts val="1000"/>
                </a:spcAft>
              </a:pPr>
              <a:r>
                <a:rPr lang="en-GB"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Plates</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Bef>
                  <a:spcPts val="500"/>
                </a:spcBef>
                <a:spcAft>
                  <a:spcPts val="1000"/>
                </a:spcAft>
              </a:pPr>
              <a:r>
                <a:rPr lang="en-GB"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a:t>
              </a:r>
              <a:r>
                <a:rPr lang="en-GB"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µ</a:t>
              </a:r>
              <a:r>
                <a:rPr lang="en-GB"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2" name="CasellaDiTesto 1"/>
          <p:cNvSpPr txBox="1"/>
          <p:nvPr/>
        </p:nvSpPr>
        <p:spPr>
          <a:xfrm>
            <a:off x="1456300" y="1563329"/>
            <a:ext cx="6662663" cy="677108"/>
          </a:xfrm>
          <a:prstGeom prst="rect">
            <a:avLst/>
          </a:prstGeom>
          <a:noFill/>
        </p:spPr>
        <p:txBody>
          <a:bodyPr wrap="square" rtlCol="0">
            <a:spAutoFit/>
          </a:bodyPr>
          <a:lstStyle/>
          <a:p>
            <a:r>
              <a:rPr lang="it-IT" dirty="0" err="1" smtClean="0">
                <a:latin typeface="+mn-lt"/>
              </a:rPr>
              <a:t>This</a:t>
            </a:r>
            <a:r>
              <a:rPr lang="it-IT" dirty="0" smtClean="0">
                <a:latin typeface="+mn-lt"/>
              </a:rPr>
              <a:t> </a:t>
            </a:r>
            <a:r>
              <a:rPr lang="it-IT" dirty="0" err="1" smtClean="0">
                <a:latin typeface="+mn-lt"/>
              </a:rPr>
              <a:t>technology</a:t>
            </a:r>
            <a:r>
              <a:rPr lang="it-IT" dirty="0" smtClean="0">
                <a:latin typeface="+mn-lt"/>
              </a:rPr>
              <a:t> </a:t>
            </a:r>
            <a:r>
              <a:rPr lang="it-IT" dirty="0" err="1" smtClean="0">
                <a:latin typeface="+mn-lt"/>
              </a:rPr>
              <a:t>is</a:t>
            </a:r>
            <a:r>
              <a:rPr lang="it-IT" dirty="0" smtClean="0">
                <a:latin typeface="+mn-lt"/>
              </a:rPr>
              <a:t> </a:t>
            </a:r>
            <a:r>
              <a:rPr lang="it-IT" dirty="0" err="1" smtClean="0">
                <a:latin typeface="+mn-lt"/>
              </a:rPr>
              <a:t>used</a:t>
            </a:r>
            <a:r>
              <a:rPr lang="it-IT" dirty="0" smtClean="0">
                <a:latin typeface="+mn-lt"/>
              </a:rPr>
              <a:t> to </a:t>
            </a:r>
            <a:r>
              <a:rPr lang="it-IT" dirty="0" err="1" smtClean="0">
                <a:latin typeface="+mn-lt"/>
              </a:rPr>
              <a:t>manufacture</a:t>
            </a:r>
            <a:r>
              <a:rPr lang="it-IT" dirty="0" smtClean="0">
                <a:latin typeface="+mn-lt"/>
              </a:rPr>
              <a:t> </a:t>
            </a:r>
            <a:r>
              <a:rPr lang="it-IT" dirty="0" err="1" smtClean="0">
                <a:latin typeface="+mn-lt"/>
              </a:rPr>
              <a:t>accelerometers</a:t>
            </a:r>
            <a:r>
              <a:rPr lang="it-IT" dirty="0" smtClean="0">
                <a:latin typeface="+mn-lt"/>
              </a:rPr>
              <a:t>, </a:t>
            </a:r>
            <a:r>
              <a:rPr lang="it-IT" dirty="0" err="1" smtClean="0">
                <a:latin typeface="+mn-lt"/>
              </a:rPr>
              <a:t>especially</a:t>
            </a:r>
            <a:r>
              <a:rPr lang="it-IT" dirty="0" smtClean="0">
                <a:latin typeface="+mn-lt"/>
              </a:rPr>
              <a:t> capacitive </a:t>
            </a:r>
            <a:r>
              <a:rPr lang="it-IT" dirty="0" err="1" smtClean="0">
                <a:latin typeface="+mn-lt"/>
              </a:rPr>
              <a:t>ones</a:t>
            </a:r>
            <a:r>
              <a:rPr lang="it-IT" dirty="0" smtClean="0">
                <a:latin typeface="+mn-lt"/>
              </a:rPr>
              <a:t>.</a:t>
            </a:r>
            <a:endParaRPr lang="it-IT" dirty="0">
              <a:latin typeface="+mn-lt"/>
            </a:endParaRPr>
          </a:p>
        </p:txBody>
      </p:sp>
      <p:sp>
        <p:nvSpPr>
          <p:cNvPr id="5" name="Rettangolo 4"/>
          <p:cNvSpPr/>
          <p:nvPr/>
        </p:nvSpPr>
        <p:spPr>
          <a:xfrm rot="19538678">
            <a:off x="-464984" y="3018674"/>
            <a:ext cx="5281520" cy="400110"/>
          </a:xfrm>
          <a:prstGeom prst="rect">
            <a:avLst/>
          </a:prstGeom>
          <a:noFill/>
        </p:spPr>
        <p:txBody>
          <a:bodyPr wrap="square" lIns="91440" tIns="45720" rIns="91440" bIns="45720">
            <a:spAutoFit/>
          </a:bodyPr>
          <a:lstStyle/>
          <a:p>
            <a:pPr algn="ctr"/>
            <a:r>
              <a:rPr lang="it-IT" sz="2000" b="0" cap="none" spc="0" dirty="0" smtClean="0">
                <a:ln w="0"/>
                <a:solidFill>
                  <a:schemeClr val="tx1"/>
                </a:solidFill>
                <a:effectLst>
                  <a:outerShdw blurRad="38100" dist="19050" dir="2700000" algn="tl" rotWithShape="0">
                    <a:schemeClr val="dk1">
                      <a:alpha val="40000"/>
                    </a:schemeClr>
                  </a:outerShdw>
                </a:effectLst>
              </a:rPr>
              <a:t>Micro </a:t>
            </a:r>
            <a:r>
              <a:rPr lang="it-IT" sz="2000" b="0" cap="none" spc="0" dirty="0" err="1" smtClean="0">
                <a:ln w="0"/>
                <a:solidFill>
                  <a:schemeClr val="tx1"/>
                </a:solidFill>
                <a:effectLst>
                  <a:outerShdw blurRad="38100" dist="19050" dir="2700000" algn="tl" rotWithShape="0">
                    <a:schemeClr val="dk1">
                      <a:alpha val="40000"/>
                    </a:schemeClr>
                  </a:outerShdw>
                </a:effectLst>
              </a:rPr>
              <a:t>machines</a:t>
            </a:r>
            <a:endParaRPr lang="it-IT" sz="2000" b="0" cap="none" spc="0" dirty="0">
              <a:ln w="0"/>
              <a:solidFill>
                <a:schemeClr val="tx1"/>
              </a:solidFill>
              <a:effectLst>
                <a:outerShdw blurRad="38100" dist="19050" dir="2700000" algn="tl" rotWithShape="0">
                  <a:schemeClr val="dk1">
                    <a:alpha val="40000"/>
                  </a:schemeClr>
                </a:outerShdw>
              </a:effectLst>
            </a:endParaRPr>
          </a:p>
        </p:txBody>
      </p:sp>
      <p:sp>
        <p:nvSpPr>
          <p:cNvPr id="39" name="Rettangolo 38"/>
          <p:cNvSpPr/>
          <p:nvPr/>
        </p:nvSpPr>
        <p:spPr>
          <a:xfrm rot="19538678">
            <a:off x="1360118" y="2934213"/>
            <a:ext cx="5281520" cy="400110"/>
          </a:xfrm>
          <a:prstGeom prst="rect">
            <a:avLst/>
          </a:prstGeom>
          <a:noFill/>
        </p:spPr>
        <p:txBody>
          <a:bodyPr wrap="square" lIns="91440" tIns="45720" rIns="91440" bIns="45720">
            <a:spAutoFit/>
          </a:bodyPr>
          <a:lstStyle/>
          <a:p>
            <a:pPr algn="ctr"/>
            <a:r>
              <a:rPr lang="it-IT" sz="2000" dirty="0" err="1" smtClean="0">
                <a:ln w="0"/>
                <a:effectLst>
                  <a:outerShdw blurRad="38100" dist="19050" dir="2700000" algn="tl" rotWithShape="0">
                    <a:schemeClr val="dk1">
                      <a:alpha val="40000"/>
                    </a:schemeClr>
                  </a:outerShdw>
                </a:effectLst>
              </a:rPr>
              <a:t>Nanotechnology</a:t>
            </a:r>
            <a:endParaRPr lang="it-IT" sz="2000" b="0" cap="none" spc="0" dirty="0">
              <a:ln w="0"/>
              <a:solidFill>
                <a:schemeClr val="tx1"/>
              </a:solidFill>
              <a:effectLst>
                <a:outerShdw blurRad="38100" dist="19050" dir="2700000" algn="tl" rotWithShape="0">
                  <a:schemeClr val="dk1">
                    <a:alpha val="40000"/>
                  </a:schemeClr>
                </a:outerShdw>
              </a:effectLst>
            </a:endParaRPr>
          </a:p>
        </p:txBody>
      </p:sp>
      <p:sp>
        <p:nvSpPr>
          <p:cNvPr id="40" name="Rettangolo 39"/>
          <p:cNvSpPr/>
          <p:nvPr/>
        </p:nvSpPr>
        <p:spPr>
          <a:xfrm rot="19538678">
            <a:off x="3468951" y="2968831"/>
            <a:ext cx="5281520" cy="400110"/>
          </a:xfrm>
          <a:prstGeom prst="rect">
            <a:avLst/>
          </a:prstGeom>
          <a:noFill/>
        </p:spPr>
        <p:txBody>
          <a:bodyPr wrap="square" lIns="91440" tIns="45720" rIns="91440" bIns="45720">
            <a:spAutoFit/>
          </a:bodyPr>
          <a:lstStyle/>
          <a:p>
            <a:pPr algn="ctr"/>
            <a:r>
              <a:rPr lang="it-IT" sz="2000" dirty="0" err="1" smtClean="0">
                <a:ln w="0"/>
                <a:effectLst>
                  <a:outerShdw blurRad="38100" dist="19050" dir="2700000" algn="tl" rotWithShape="0">
                    <a:schemeClr val="dk1">
                      <a:alpha val="40000"/>
                    </a:schemeClr>
                  </a:outerShdw>
                </a:effectLst>
              </a:rPr>
              <a:t>Nanomachines</a:t>
            </a:r>
            <a:endParaRPr lang="it-IT"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56218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3_Default Design 13">
      <a:dk1>
        <a:srgbClr val="000000"/>
      </a:dk1>
      <a:lt1>
        <a:srgbClr val="FFFFFF"/>
      </a:lt1>
      <a:dk2>
        <a:srgbClr val="000000"/>
      </a:dk2>
      <a:lt2>
        <a:srgbClr val="808080"/>
      </a:lt2>
      <a:accent1>
        <a:srgbClr val="00ADEF"/>
      </a:accent1>
      <a:accent2>
        <a:srgbClr val="333399"/>
      </a:accent2>
      <a:accent3>
        <a:srgbClr val="FFFFFF"/>
      </a:accent3>
      <a:accent4>
        <a:srgbClr val="000000"/>
      </a:accent4>
      <a:accent5>
        <a:srgbClr val="AAD3F6"/>
      </a:accent5>
      <a:accent6>
        <a:srgbClr val="2D2D8A"/>
      </a:accent6>
      <a:hlink>
        <a:srgbClr val="009999"/>
      </a:hlink>
      <a:folHlink>
        <a:srgbClr val="99CC00"/>
      </a:folHlink>
    </a:clrScheme>
    <a:fontScheme name="3_Default Design">
      <a:majorFont>
        <a:latin typeface="Trebuchet M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00"/>
        </a:dk1>
        <a:lt1>
          <a:srgbClr val="FFFFFF"/>
        </a:lt1>
        <a:dk2>
          <a:srgbClr val="000000"/>
        </a:dk2>
        <a:lt2>
          <a:srgbClr val="808080"/>
        </a:lt2>
        <a:accent1>
          <a:srgbClr val="00ADEF"/>
        </a:accent1>
        <a:accent2>
          <a:srgbClr val="333399"/>
        </a:accent2>
        <a:accent3>
          <a:srgbClr val="FFFFFF"/>
        </a:accent3>
        <a:accent4>
          <a:srgbClr val="000000"/>
        </a:accent4>
        <a:accent5>
          <a:srgbClr val="AAD3F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65318</TotalTime>
  <Words>1689</Words>
  <Application>Microsoft Office PowerPoint</Application>
  <PresentationFormat>Presentación en pantalla (4:3)</PresentationFormat>
  <Paragraphs>277</Paragraphs>
  <Slides>22</Slides>
  <Notes>20</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22</vt:i4>
      </vt:variant>
    </vt:vector>
  </HeadingPairs>
  <TitlesOfParts>
    <vt:vector size="33" baseType="lpstr">
      <vt:lpstr>ＭＳ Ｐゴシック</vt:lpstr>
      <vt:lpstr>Arial</vt:lpstr>
      <vt:lpstr>Arial Narrow</vt:lpstr>
      <vt:lpstr>Book Antiqua</vt:lpstr>
      <vt:lpstr>Calibri</vt:lpstr>
      <vt:lpstr>Cambria Math</vt:lpstr>
      <vt:lpstr>Times New Roman</vt:lpstr>
      <vt:lpstr>Trebuchet MS</vt:lpstr>
      <vt:lpstr>Wingdings</vt:lpstr>
      <vt:lpstr>Custom Design</vt:lpstr>
      <vt:lpstr>3_Default Design</vt:lpstr>
      <vt:lpstr>Presentación de PowerPoint</vt:lpstr>
      <vt:lpstr>Aim and Agenda of unit 8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tei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circBalance_nodither_ts500_sine_55deg_6sec</dc:title>
  <dc:creator>Michail Sfakiotakis</dc:creator>
  <cp:lastModifiedBy>Anabel</cp:lastModifiedBy>
  <cp:revision>1795</cp:revision>
  <cp:lastPrinted>2018-01-26T17:11:53Z</cp:lastPrinted>
  <dcterms:created xsi:type="dcterms:W3CDTF">2010-11-09T19:06:29Z</dcterms:created>
  <dcterms:modified xsi:type="dcterms:W3CDTF">2018-04-25T07:32:23Z</dcterms:modified>
</cp:coreProperties>
</file>