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78" r:id="rId2"/>
  </p:sldMasterIdLst>
  <p:notesMasterIdLst>
    <p:notesMasterId r:id="rId23"/>
  </p:notesMasterIdLst>
  <p:handoutMasterIdLst>
    <p:handoutMasterId r:id="rId24"/>
  </p:handoutMasterIdLst>
  <p:sldIdLst>
    <p:sldId id="549" r:id="rId3"/>
    <p:sldId id="537" r:id="rId4"/>
    <p:sldId id="482" r:id="rId5"/>
    <p:sldId id="560" r:id="rId6"/>
    <p:sldId id="554" r:id="rId7"/>
    <p:sldId id="567" r:id="rId8"/>
    <p:sldId id="566" r:id="rId9"/>
    <p:sldId id="568" r:id="rId10"/>
    <p:sldId id="569" r:id="rId11"/>
    <p:sldId id="565" r:id="rId12"/>
    <p:sldId id="570" r:id="rId13"/>
    <p:sldId id="571" r:id="rId14"/>
    <p:sldId id="572" r:id="rId15"/>
    <p:sldId id="563" r:id="rId16"/>
    <p:sldId id="573" r:id="rId17"/>
    <p:sldId id="574" r:id="rId18"/>
    <p:sldId id="575" r:id="rId19"/>
    <p:sldId id="576" r:id="rId20"/>
    <p:sldId id="577" r:id="rId21"/>
    <p:sldId id="552" r:id="rId22"/>
  </p:sldIdLst>
  <p:sldSz cx="9144000" cy="6858000" type="screen4x3"/>
  <p:notesSz cx="6858000" cy="9144000"/>
  <p:defaultTextStyle>
    <a:defPPr>
      <a:defRPr lang="en-US"/>
    </a:defPPr>
    <a:lvl1pPr algn="l" rtl="0" fontAlgn="base">
      <a:spcBef>
        <a:spcPct val="0"/>
      </a:spcBef>
      <a:spcAft>
        <a:spcPct val="0"/>
      </a:spcAft>
      <a:defRPr sz="19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73">
          <p15:clr>
            <a:srgbClr val="A4A3A4"/>
          </p15:clr>
        </p15:guide>
        <p15:guide id="2" pos="3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913"/>
    <a:srgbClr val="005777"/>
    <a:srgbClr val="BFDDB4"/>
    <a:srgbClr val="E6E6E6"/>
    <a:srgbClr val="DDD9C3"/>
    <a:srgbClr val="DDCFB2"/>
    <a:srgbClr val="FFCC99"/>
    <a:srgbClr val="FF9966"/>
    <a:srgbClr val="0066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48" autoAdjust="0"/>
    <p:restoredTop sz="93039" autoAdjust="0"/>
  </p:normalViewPr>
  <p:slideViewPr>
    <p:cSldViewPr snapToGrid="0">
      <p:cViewPr varScale="1">
        <p:scale>
          <a:sx n="79" d="100"/>
          <a:sy n="79" d="100"/>
        </p:scale>
        <p:origin x="1728" y="82"/>
      </p:cViewPr>
      <p:guideLst>
        <p:guide orient="horz" pos="773"/>
        <p:guide pos="30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534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417ADA-1638-0643-890A-87F56AED39E9}" type="datetimeFigureOut">
              <a:rPr lang="en-US" smtClean="0"/>
              <a:t>4/25/2018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E7830-05BA-0F48-BBED-6CDD62CC9916}" type="slidenum">
              <a:rPr lang="en-US" smtClean="0"/>
              <a:t>‹Nº›</a:t>
            </a:fld>
            <a:endParaRPr lang="en-US"/>
          </a:p>
        </p:txBody>
      </p:sp>
    </p:spTree>
    <p:extLst>
      <p:ext uri="{BB962C8B-B14F-4D97-AF65-F5344CB8AC3E}">
        <p14:creationId xmlns:p14="http://schemas.microsoft.com/office/powerpoint/2010/main" val="306396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BE53219-3A05-3D4B-895A-3050F53C4359}" type="slidenum">
              <a:rPr lang="en-US"/>
              <a:pPr>
                <a:defRPr/>
              </a:pPr>
              <a:t>‹Nº›</a:t>
            </a:fld>
            <a:endParaRPr lang="en-US"/>
          </a:p>
        </p:txBody>
      </p:sp>
    </p:spTree>
    <p:extLst>
      <p:ext uri="{BB962C8B-B14F-4D97-AF65-F5344CB8AC3E}">
        <p14:creationId xmlns:p14="http://schemas.microsoft.com/office/powerpoint/2010/main" val="2070402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a:t>
            </a:fld>
            <a:endParaRPr lang="en-US"/>
          </a:p>
        </p:txBody>
      </p:sp>
    </p:spTree>
    <p:extLst>
      <p:ext uri="{BB962C8B-B14F-4D97-AF65-F5344CB8AC3E}">
        <p14:creationId xmlns:p14="http://schemas.microsoft.com/office/powerpoint/2010/main" val="1060457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11</a:t>
            </a:fld>
            <a:endParaRPr lang="en-US"/>
          </a:p>
        </p:txBody>
      </p:sp>
    </p:spTree>
    <p:extLst>
      <p:ext uri="{BB962C8B-B14F-4D97-AF65-F5344CB8AC3E}">
        <p14:creationId xmlns:p14="http://schemas.microsoft.com/office/powerpoint/2010/main" val="4077674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12</a:t>
            </a:fld>
            <a:endParaRPr lang="en-US"/>
          </a:p>
        </p:txBody>
      </p:sp>
    </p:spTree>
    <p:extLst>
      <p:ext uri="{BB962C8B-B14F-4D97-AF65-F5344CB8AC3E}">
        <p14:creationId xmlns:p14="http://schemas.microsoft.com/office/powerpoint/2010/main" val="639159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13</a:t>
            </a:fld>
            <a:endParaRPr lang="en-US"/>
          </a:p>
        </p:txBody>
      </p:sp>
    </p:spTree>
    <p:extLst>
      <p:ext uri="{BB962C8B-B14F-4D97-AF65-F5344CB8AC3E}">
        <p14:creationId xmlns:p14="http://schemas.microsoft.com/office/powerpoint/2010/main" val="3178000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14</a:t>
            </a:fld>
            <a:endParaRPr lang="en-US"/>
          </a:p>
        </p:txBody>
      </p:sp>
    </p:spTree>
    <p:extLst>
      <p:ext uri="{BB962C8B-B14F-4D97-AF65-F5344CB8AC3E}">
        <p14:creationId xmlns:p14="http://schemas.microsoft.com/office/powerpoint/2010/main" val="3667997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15</a:t>
            </a:fld>
            <a:endParaRPr lang="en-US"/>
          </a:p>
        </p:txBody>
      </p:sp>
    </p:spTree>
    <p:extLst>
      <p:ext uri="{BB962C8B-B14F-4D97-AF65-F5344CB8AC3E}">
        <p14:creationId xmlns:p14="http://schemas.microsoft.com/office/powerpoint/2010/main" val="211238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16</a:t>
            </a:fld>
            <a:endParaRPr lang="en-US"/>
          </a:p>
        </p:txBody>
      </p:sp>
    </p:spTree>
    <p:extLst>
      <p:ext uri="{BB962C8B-B14F-4D97-AF65-F5344CB8AC3E}">
        <p14:creationId xmlns:p14="http://schemas.microsoft.com/office/powerpoint/2010/main" val="995670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17</a:t>
            </a:fld>
            <a:endParaRPr lang="en-US"/>
          </a:p>
        </p:txBody>
      </p:sp>
    </p:spTree>
    <p:extLst>
      <p:ext uri="{BB962C8B-B14F-4D97-AF65-F5344CB8AC3E}">
        <p14:creationId xmlns:p14="http://schemas.microsoft.com/office/powerpoint/2010/main" val="369087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18</a:t>
            </a:fld>
            <a:endParaRPr lang="en-US"/>
          </a:p>
        </p:txBody>
      </p:sp>
    </p:spTree>
    <p:extLst>
      <p:ext uri="{BB962C8B-B14F-4D97-AF65-F5344CB8AC3E}">
        <p14:creationId xmlns:p14="http://schemas.microsoft.com/office/powerpoint/2010/main" val="3454636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19</a:t>
            </a:fld>
            <a:endParaRPr lang="en-US"/>
          </a:p>
        </p:txBody>
      </p:sp>
    </p:spTree>
    <p:extLst>
      <p:ext uri="{BB962C8B-B14F-4D97-AF65-F5344CB8AC3E}">
        <p14:creationId xmlns:p14="http://schemas.microsoft.com/office/powerpoint/2010/main" val="97478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a:t>
            </a:fld>
            <a:endParaRPr lang="en-US"/>
          </a:p>
        </p:txBody>
      </p:sp>
    </p:spTree>
    <p:extLst>
      <p:ext uri="{BB962C8B-B14F-4D97-AF65-F5344CB8AC3E}">
        <p14:creationId xmlns:p14="http://schemas.microsoft.com/office/powerpoint/2010/main" val="119252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a:t>
            </a:fld>
            <a:endParaRPr lang="en-US"/>
          </a:p>
        </p:txBody>
      </p:sp>
    </p:spTree>
    <p:extLst>
      <p:ext uri="{BB962C8B-B14F-4D97-AF65-F5344CB8AC3E}">
        <p14:creationId xmlns:p14="http://schemas.microsoft.com/office/powerpoint/2010/main" val="409083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5</a:t>
            </a:fld>
            <a:endParaRPr lang="en-US"/>
          </a:p>
        </p:txBody>
      </p:sp>
    </p:spTree>
    <p:extLst>
      <p:ext uri="{BB962C8B-B14F-4D97-AF65-F5344CB8AC3E}">
        <p14:creationId xmlns:p14="http://schemas.microsoft.com/office/powerpoint/2010/main" val="285081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6</a:t>
            </a:fld>
            <a:endParaRPr lang="en-US"/>
          </a:p>
        </p:txBody>
      </p:sp>
    </p:spTree>
    <p:extLst>
      <p:ext uri="{BB962C8B-B14F-4D97-AF65-F5344CB8AC3E}">
        <p14:creationId xmlns:p14="http://schemas.microsoft.com/office/powerpoint/2010/main" val="222769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7</a:t>
            </a:fld>
            <a:endParaRPr lang="en-US"/>
          </a:p>
        </p:txBody>
      </p:sp>
    </p:spTree>
    <p:extLst>
      <p:ext uri="{BB962C8B-B14F-4D97-AF65-F5344CB8AC3E}">
        <p14:creationId xmlns:p14="http://schemas.microsoft.com/office/powerpoint/2010/main" val="95265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8</a:t>
            </a:fld>
            <a:endParaRPr lang="en-US"/>
          </a:p>
        </p:txBody>
      </p:sp>
    </p:spTree>
    <p:extLst>
      <p:ext uri="{BB962C8B-B14F-4D97-AF65-F5344CB8AC3E}">
        <p14:creationId xmlns:p14="http://schemas.microsoft.com/office/powerpoint/2010/main" val="329514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9</a:t>
            </a:fld>
            <a:endParaRPr lang="en-US"/>
          </a:p>
        </p:txBody>
      </p:sp>
    </p:spTree>
    <p:extLst>
      <p:ext uri="{BB962C8B-B14F-4D97-AF65-F5344CB8AC3E}">
        <p14:creationId xmlns:p14="http://schemas.microsoft.com/office/powerpoint/2010/main" val="3359022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10</a:t>
            </a:fld>
            <a:endParaRPr lang="en-US"/>
          </a:p>
        </p:txBody>
      </p:sp>
    </p:spTree>
    <p:extLst>
      <p:ext uri="{BB962C8B-B14F-4D97-AF65-F5344CB8AC3E}">
        <p14:creationId xmlns:p14="http://schemas.microsoft.com/office/powerpoint/2010/main" val="3031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1057480-73E2-41E9-8038-AB1D1AC0B473}" type="datetime1">
              <a:rPr lang="el-GR" smtClean="0"/>
              <a:t>25/4/2018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34510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E6F4110-ADAF-4F03-80B9-170642E5484D}" type="datetime1">
              <a:rPr lang="el-GR" smtClean="0"/>
              <a:t>25/4/2018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28336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41480D3-900E-422F-9FAD-55CC391E966A}" type="datetime1">
              <a:rPr lang="el-GR" smtClean="0"/>
              <a:t>25/4/2018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257035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3 - Θέση περιεχομένου"/>
          <p:cNvSpPr>
            <a:spLocks noGrp="1"/>
          </p:cNvSpPr>
          <p:nvPr>
            <p:ph sz="half" idx="2"/>
          </p:nvPr>
        </p:nvSpPr>
        <p:spPr>
          <a:xfrm>
            <a:off x="4648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a:extLst>
              <a:ext uri="{FF2B5EF4-FFF2-40B4-BE49-F238E27FC236}">
                <a16:creationId xmlns:a16="http://schemas.microsoft.com/office/drawing/2014/main" xmlns=""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smtClean="0"/>
              <a:t>Kλικ</a:t>
            </a:r>
            <a:r>
              <a:rPr lang="el-GR" dirty="0" smtClean="0"/>
              <a:t> για επεξεργασία του τίτλου</a:t>
            </a:r>
            <a:endParaRPr lang="el-GR" dirty="0"/>
          </a:p>
        </p:txBody>
      </p:sp>
    </p:spTree>
    <p:extLst>
      <p:ext uri="{BB962C8B-B14F-4D97-AF65-F5344CB8AC3E}">
        <p14:creationId xmlns:p14="http://schemas.microsoft.com/office/powerpoint/2010/main" val="397473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smtClean="0"/>
              <a:t>Kλικ</a:t>
            </a:r>
            <a:r>
              <a:rPr lang="el-GR" dirty="0" smtClean="0"/>
              <a:t> για επεξεργασία του τίτλου</a:t>
            </a:r>
            <a:endParaRPr lang="el-GR" dirty="0"/>
          </a:p>
        </p:txBody>
      </p:sp>
      <p:sp>
        <p:nvSpPr>
          <p:cNvPr id="8" name="Θέση αριθμού διαφάνειας 5">
            <a:extLst>
              <a:ext uri="{FF2B5EF4-FFF2-40B4-BE49-F238E27FC236}">
                <a16:creationId xmlns:a16="http://schemas.microsoft.com/office/drawing/2014/main" xmlns=""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82774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5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27923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74869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813944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006356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Tree>
    <p:extLst>
      <p:ext uri="{BB962C8B-B14F-4D97-AF65-F5344CB8AC3E}">
        <p14:creationId xmlns:p14="http://schemas.microsoft.com/office/powerpoint/2010/main" val="249939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fld id="{A8696169-1127-4362-8540-AC4E97E8AA5C}" type="datetime1">
              <a:rPr lang="el-GR" smtClean="0"/>
              <a:t>25/4/2018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290463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625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323630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490013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1600200"/>
            <a:ext cx="8229600" cy="4525963"/>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072264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a:prstGeom prst="rect">
            <a:avLst/>
          </a:prstGeo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85988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E6CCA-63C4-4CF9-AE39-DAD6F533A7F9}" type="datetime1">
              <a:rPr lang="el-GR" smtClean="0"/>
              <a:t>25/4/2018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49892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2B0574A-DA73-4F45-A5DB-BD9EAE214494}" type="datetime1">
              <a:rPr lang="el-GR" smtClean="0"/>
              <a:t>25/4/2018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52919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466B3C0-A42E-43C6-B463-F993698F7A97}" type="datetime1">
              <a:rPr lang="el-GR" smtClean="0"/>
              <a:t>25/4/2018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4924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CCCD79E-706B-4D49-A0E4-1F8E35DF1797}" type="datetime1">
              <a:rPr lang="el-GR" smtClean="0"/>
              <a:t>25/4/2018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403855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5B233-2020-4E2E-8C15-84DAA0EF36E8}" type="datetime1">
              <a:rPr lang="el-GR" smtClean="0"/>
              <a:t>25/4/2018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356863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BA766-CA29-40F2-83BC-EF09261BB5FC}" type="datetime1">
              <a:rPr lang="el-GR" smtClean="0"/>
              <a:t>25/4/2018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96448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D54C4-4236-43A6-B912-090A3C0F9032}" type="datetime1">
              <a:rPr lang="el-GR" smtClean="0"/>
              <a:t>25/4/2018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‹Nº›</a:t>
            </a:fld>
            <a:endParaRPr lang="el-GR"/>
          </a:p>
        </p:txBody>
      </p:sp>
    </p:spTree>
    <p:extLst>
      <p:ext uri="{BB962C8B-B14F-4D97-AF65-F5344CB8AC3E}">
        <p14:creationId xmlns:p14="http://schemas.microsoft.com/office/powerpoint/2010/main" val="133209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4E18B-A9AC-444A-8F3D-6587E3DE7D78}" type="datetime1">
              <a:rPr lang="el-GR" smtClean="0"/>
              <a:t>25/4/2018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48E73-6241-44FB-9EDB-1A1229FC3D83}" type="slidenum">
              <a:rPr lang="el-GR" smtClean="0"/>
              <a:t>‹Nº›</a:t>
            </a:fld>
            <a:endParaRPr lang="el-GR"/>
          </a:p>
        </p:txBody>
      </p:sp>
    </p:spTree>
    <p:extLst>
      <p:ext uri="{BB962C8B-B14F-4D97-AF65-F5344CB8AC3E}">
        <p14:creationId xmlns:p14="http://schemas.microsoft.com/office/powerpoint/2010/main" val="1586421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53" r:id="rId12"/>
    <p:sldLayoutId id="214748366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stretch>
            <a:fillRect/>
          </a:stretch>
        </p:blipFill>
        <p:spPr>
          <a:xfrm>
            <a:off x="3396632" y="3174542"/>
            <a:ext cx="2174773" cy="2273625"/>
          </a:xfrm>
          <a:prstGeom prst="rect">
            <a:avLst/>
          </a:prstGeom>
        </p:spPr>
      </p:pic>
      <p:sp>
        <p:nvSpPr>
          <p:cNvPr id="603144" name="Rectangle 8"/>
          <p:cNvSpPr>
            <a:spLocks noChangeArrowheads="1"/>
          </p:cNvSpPr>
          <p:nvPr userDrawn="1"/>
        </p:nvSpPr>
        <p:spPr bwMode="auto">
          <a:xfrm>
            <a:off x="-1" y="5384800"/>
            <a:ext cx="8766770" cy="1282700"/>
          </a:xfrm>
          <a:prstGeom prst="rect">
            <a:avLst/>
          </a:prstGeom>
          <a:solidFill>
            <a:srgbClr val="005777"/>
          </a:solidFill>
          <a:ln w="9525">
            <a:noFill/>
            <a:miter lim="800000"/>
            <a:headEnd/>
            <a:tailEnd/>
          </a:ln>
        </p:spPr>
        <p:txBody>
          <a:bodyPr wrap="none" anchor="ctr"/>
          <a:lstStyle/>
          <a:p>
            <a:pPr marL="1616075" eaLnBrk="0" hangingPunct="0">
              <a:lnSpc>
                <a:spcPct val="110000"/>
              </a:lnSpc>
              <a:defRPr/>
            </a:pPr>
            <a:r>
              <a:rPr lang="en-US" sz="1800" b="1" dirty="0" err="1" smtClean="0">
                <a:solidFill>
                  <a:srgbClr val="FFFFFF"/>
                </a:solidFill>
                <a:effectLst>
                  <a:outerShdw blurRad="38100" dist="38100" dir="2700000" algn="tl">
                    <a:srgbClr val="000000"/>
                  </a:outerShdw>
                </a:effectLst>
                <a:cs typeface="Arial" charset="0"/>
              </a:rPr>
              <a:t>TEICrete</a:t>
            </a:r>
            <a:r>
              <a:rPr lang="en-US" sz="1800" b="1" dirty="0" smtClean="0">
                <a:solidFill>
                  <a:srgbClr val="FFFFFF"/>
                </a:solidFill>
                <a:effectLst>
                  <a:outerShdw blurRad="38100" dist="38100" dir="2700000" algn="tl">
                    <a:srgbClr val="000000"/>
                  </a:outerShdw>
                </a:effectLst>
                <a:cs typeface="Arial" charset="0"/>
              </a:rPr>
              <a:t> </a:t>
            </a:r>
            <a:br>
              <a:rPr lang="en-US" sz="1800" b="1" dirty="0" smtClean="0">
                <a:solidFill>
                  <a:srgbClr val="FFFFFF"/>
                </a:solidFill>
                <a:effectLst>
                  <a:outerShdw blurRad="38100" dist="38100" dir="2700000" algn="tl">
                    <a:srgbClr val="000000"/>
                  </a:outerShdw>
                </a:effectLst>
                <a:cs typeface="Arial" charset="0"/>
              </a:rPr>
            </a:br>
            <a:r>
              <a:rPr lang="en-US" sz="1800" b="1" dirty="0" err="1" smtClean="0">
                <a:solidFill>
                  <a:srgbClr val="FFFFFF"/>
                </a:solidFill>
                <a:effectLst>
                  <a:outerShdw blurRad="38100" dist="38100" dir="2700000" algn="tl">
                    <a:srgbClr val="000000"/>
                  </a:outerShdw>
                </a:effectLst>
                <a:cs typeface="Arial" charset="0"/>
              </a:rPr>
              <a:t>Heraklion</a:t>
            </a:r>
            <a:r>
              <a:rPr lang="en-US" sz="1800" b="1" dirty="0" smtClean="0">
                <a:solidFill>
                  <a:srgbClr val="FFFFFF"/>
                </a:solidFill>
                <a:effectLst>
                  <a:outerShdw blurRad="38100" dist="38100" dir="2700000" algn="tl">
                    <a:srgbClr val="000000"/>
                  </a:outerShdw>
                </a:effectLst>
                <a:cs typeface="Arial" charset="0"/>
              </a:rPr>
              <a:t> Crete, Greece</a:t>
            </a:r>
            <a:endParaRPr lang="el-GR" sz="1800" b="1" dirty="0">
              <a:solidFill>
                <a:srgbClr val="FFFFFF"/>
              </a:solidFill>
              <a:effectLst>
                <a:outerShdw blurRad="38100" dist="38100" dir="2700000" algn="tl">
                  <a:srgbClr val="000000"/>
                </a:outerShdw>
              </a:effectLst>
              <a:cs typeface="Arial" charset="0"/>
            </a:endParaRPr>
          </a:p>
        </p:txBody>
      </p:sp>
      <p:sp>
        <p:nvSpPr>
          <p:cNvPr id="2051" name="Oval 15"/>
          <p:cNvSpPr>
            <a:spLocks noChangeArrowheads="1"/>
          </p:cNvSpPr>
          <p:nvPr userDrawn="1"/>
        </p:nvSpPr>
        <p:spPr bwMode="auto">
          <a:xfrm>
            <a:off x="101600" y="5241925"/>
            <a:ext cx="1487488" cy="1539875"/>
          </a:xfrm>
          <a:prstGeom prst="ellipse">
            <a:avLst/>
          </a:prstGeom>
          <a:solidFill>
            <a:schemeClr val="bg1"/>
          </a:solidFill>
          <a:ln w="9525">
            <a:solidFill>
              <a:schemeClr val="bg1"/>
            </a:solidFill>
            <a:round/>
            <a:headEnd/>
            <a:tailEnd/>
          </a:ln>
        </p:spPr>
        <p:txBody>
          <a:bodyPr wrap="none" anchor="ctr"/>
          <a:lstStyle/>
          <a:p>
            <a:endParaRPr lang="el-GR">
              <a:solidFill>
                <a:srgbClr val="000000"/>
              </a:solidFill>
            </a:endParaRPr>
          </a:p>
        </p:txBody>
      </p:sp>
      <p:pic>
        <p:nvPicPr>
          <p:cNvPr id="2052" name="Picture 7"/>
          <p:cNvPicPr>
            <a:picLocks noChangeAspect="1" noChangeArrowheads="1"/>
          </p:cNvPicPr>
          <p:nvPr userDrawn="1"/>
        </p:nvPicPr>
        <p:blipFill>
          <a:blip r:embed="rId14" cstate="email">
            <a:clrChange>
              <a:clrFrom>
                <a:srgbClr val="FFFFFF"/>
              </a:clrFrom>
              <a:clrTo>
                <a:srgbClr val="FFFFFF">
                  <a:alpha val="0"/>
                </a:srgbClr>
              </a:clrTo>
            </a:clrChange>
            <a:lum bright="-26000" contrast="-100000"/>
            <a:extLst>
              <a:ext uri="{28A0092B-C50C-407E-A947-70E740481C1C}">
                <a14:useLocalDpi xmlns:a14="http://schemas.microsoft.com/office/drawing/2010/main" val="0"/>
              </a:ext>
            </a:extLst>
          </a:blip>
          <a:srcRect/>
          <a:stretch>
            <a:fillRect/>
          </a:stretch>
        </p:blipFill>
        <p:spPr bwMode="auto">
          <a:xfrm>
            <a:off x="55563" y="5213350"/>
            <a:ext cx="15732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ChangeArrowheads="1"/>
          </p:cNvSpPr>
          <p:nvPr userDrawn="1"/>
        </p:nvSpPr>
        <p:spPr bwMode="auto">
          <a:xfrm>
            <a:off x="0" y="1319213"/>
            <a:ext cx="9209088" cy="1774825"/>
          </a:xfrm>
          <a:prstGeom prst="rect">
            <a:avLst/>
          </a:prstGeom>
          <a:solidFill>
            <a:srgbClr val="80808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800">
              <a:solidFill>
                <a:srgbClr val="000000"/>
              </a:solidFill>
            </a:endParaRPr>
          </a:p>
        </p:txBody>
      </p:sp>
      <p:sp>
        <p:nvSpPr>
          <p:cNvPr id="2054" name="Rectangle 6"/>
          <p:cNvSpPr>
            <a:spLocks noChangeArrowheads="1"/>
          </p:cNvSpPr>
          <p:nvPr userDrawn="1"/>
        </p:nvSpPr>
        <p:spPr bwMode="auto">
          <a:xfrm>
            <a:off x="-3175" y="1317625"/>
            <a:ext cx="6991350" cy="77788"/>
          </a:xfrm>
          <a:prstGeom prst="rect">
            <a:avLst/>
          </a:prstGeom>
          <a:solidFill>
            <a:srgbClr val="005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l-GR" sz="2400">
              <a:solidFill>
                <a:srgbClr val="000000"/>
              </a:solidFill>
              <a:latin typeface="Times New Roman" charset="0"/>
            </a:endParaRPr>
          </a:p>
        </p:txBody>
      </p:sp>
      <p:sp>
        <p:nvSpPr>
          <p:cNvPr id="2" name="Rectangle 8"/>
          <p:cNvSpPr>
            <a:spLocks noChangeArrowheads="1"/>
          </p:cNvSpPr>
          <p:nvPr userDrawn="1"/>
        </p:nvSpPr>
        <p:spPr bwMode="auto">
          <a:xfrm>
            <a:off x="0" y="0"/>
            <a:ext cx="9144000" cy="731838"/>
          </a:xfrm>
          <a:prstGeom prst="rect">
            <a:avLst/>
          </a:prstGeom>
          <a:solidFill>
            <a:srgbClr val="005777"/>
          </a:solidFill>
          <a:ln w="9525">
            <a:noFill/>
            <a:miter lim="800000"/>
            <a:headEnd/>
            <a:tailEnd/>
          </a:ln>
        </p:spPr>
        <p:txBody>
          <a:bodyPr wrap="none" anchor="ctr"/>
          <a:lstStyle/>
          <a:p>
            <a:pPr marL="3175" algn="r" eaLnBrk="0" hangingPunct="0">
              <a:lnSpc>
                <a:spcPct val="110000"/>
              </a:lnSpc>
              <a:defRPr/>
            </a:pPr>
            <a:r>
              <a:rPr lang="en-US" sz="2000" b="1" dirty="0" smtClean="0">
                <a:solidFill>
                  <a:srgbClr val="FFFFFF"/>
                </a:solidFill>
                <a:effectLst>
                  <a:outerShdw blurRad="38100" dist="38100" dir="2700000" algn="tl">
                    <a:srgbClr val="000000"/>
                  </a:outerShdw>
                </a:effectLst>
                <a:latin typeface="Arial Narrow"/>
                <a:cs typeface="Arial Narrow"/>
              </a:rPr>
              <a:t>Technological Educational Institute of Crete</a:t>
            </a:r>
            <a:endParaRPr lang="el-GR" sz="2000" b="1" dirty="0" smtClean="0">
              <a:solidFill>
                <a:srgbClr val="FFFFFF"/>
              </a:solidFill>
              <a:effectLst>
                <a:outerShdw blurRad="38100" dist="38100" dir="2700000" algn="tl">
                  <a:srgbClr val="000000"/>
                </a:outerShdw>
              </a:effectLst>
              <a:latin typeface="Arial Narrow"/>
              <a:cs typeface="Arial Narrow"/>
            </a:endParaRPr>
          </a:p>
        </p:txBody>
      </p:sp>
      <p:sp>
        <p:nvSpPr>
          <p:cNvPr id="21" name="Rectangle 5"/>
          <p:cNvSpPr>
            <a:spLocks noChangeArrowheads="1"/>
          </p:cNvSpPr>
          <p:nvPr userDrawn="1"/>
        </p:nvSpPr>
        <p:spPr bwMode="auto">
          <a:xfrm>
            <a:off x="2505075" y="3022600"/>
            <a:ext cx="6667500" cy="77788"/>
          </a:xfrm>
          <a:prstGeom prst="rect">
            <a:avLst/>
          </a:prstGeom>
          <a:solidFill>
            <a:schemeClr val="accent1">
              <a:lumMod val="50000"/>
            </a:schemeClr>
          </a:solidFill>
          <a:ln w="9525">
            <a:noFill/>
            <a:miter lim="800000"/>
            <a:headEnd/>
            <a:tailEnd/>
          </a:ln>
        </p:spPr>
        <p:txBody>
          <a:bodyPr wrap="none" anchor="ctr"/>
          <a:lstStyle/>
          <a:p>
            <a:pPr algn="ctr">
              <a:defRPr/>
            </a:pPr>
            <a:endParaRPr kumimoji="1" lang="el-GR" sz="2400" dirty="0">
              <a:solidFill>
                <a:srgbClr val="000000"/>
              </a:solidFill>
              <a:latin typeface="Times New Roman" pitchFamily="18" charset="0"/>
              <a:ea typeface="ＭＳ Ｐゴシック" pitchFamily="-111" charset="-128"/>
              <a:cs typeface="+mn-cs"/>
            </a:endParaRPr>
          </a:p>
        </p:txBody>
      </p:sp>
      <p:pic>
        <p:nvPicPr>
          <p:cNvPr id="11" name="Imagen 34"/>
          <p:cNvPicPr/>
          <p:nvPr userDrawn="1"/>
        </p:nvPicPr>
        <p:blipFill>
          <a:blip r:embed="rId15" cstate="email">
            <a:extLst>
              <a:ext uri="{28A0092B-C50C-407E-A947-70E740481C1C}">
                <a14:useLocalDpi xmlns:a14="http://schemas.microsoft.com/office/drawing/2010/main" val="0"/>
              </a:ext>
            </a:extLst>
          </a:blip>
          <a:stretch>
            <a:fillRect/>
          </a:stretch>
        </p:blipFill>
        <p:spPr>
          <a:xfrm>
            <a:off x="5592762" y="4559984"/>
            <a:ext cx="3131798" cy="681941"/>
          </a:xfrm>
          <a:prstGeom prst="rect">
            <a:avLst/>
          </a:prstGeom>
        </p:spPr>
      </p:pic>
      <p:pic>
        <p:nvPicPr>
          <p:cNvPr id="12" name="Imagen 50"/>
          <p:cNvPicPr/>
          <p:nvPr userDrawn="1"/>
        </p:nvPicPr>
        <p:blipFill>
          <a:blip r:embed="rId16" cstate="email">
            <a:extLst>
              <a:ext uri="{28A0092B-C50C-407E-A947-70E740481C1C}">
                <a14:useLocalDpi xmlns:a14="http://schemas.microsoft.com/office/drawing/2010/main" val="0"/>
              </a:ext>
            </a:extLst>
          </a:blip>
          <a:stretch>
            <a:fillRect/>
          </a:stretch>
        </p:blipFill>
        <p:spPr>
          <a:xfrm>
            <a:off x="5571405" y="5467537"/>
            <a:ext cx="3106436" cy="1117225"/>
          </a:xfrm>
          <a:prstGeom prst="rect">
            <a:avLst/>
          </a:prstGeom>
          <a:noFill/>
          <a:ln>
            <a:noFill/>
          </a:ln>
        </p:spPr>
      </p:pic>
    </p:spTree>
    <p:extLst>
      <p:ext uri="{BB962C8B-B14F-4D97-AF65-F5344CB8AC3E}">
        <p14:creationId xmlns:p14="http://schemas.microsoft.com/office/powerpoint/2010/main" val="14109455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rtl="0" eaLnBrk="0" fontAlgn="base" hangingPunct="0">
        <a:spcBef>
          <a:spcPct val="0"/>
        </a:spcBef>
        <a:spcAft>
          <a:spcPct val="0"/>
        </a:spcAft>
        <a:defRPr sz="23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2pPr>
      <a:lvl3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3pPr>
      <a:lvl4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4pPr>
      <a:lvl5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5pPr>
      <a:lvl6pPr marL="457200" algn="l" rtl="0" fontAlgn="base">
        <a:spcBef>
          <a:spcPct val="0"/>
        </a:spcBef>
        <a:spcAft>
          <a:spcPct val="0"/>
        </a:spcAft>
        <a:defRPr sz="2300">
          <a:solidFill>
            <a:schemeClr val="tx2"/>
          </a:solidFill>
          <a:latin typeface="Trebuchet MS" pitchFamily="34" charset="0"/>
        </a:defRPr>
      </a:lvl6pPr>
      <a:lvl7pPr marL="914400" algn="l" rtl="0" fontAlgn="base">
        <a:spcBef>
          <a:spcPct val="0"/>
        </a:spcBef>
        <a:spcAft>
          <a:spcPct val="0"/>
        </a:spcAft>
        <a:defRPr sz="2300">
          <a:solidFill>
            <a:schemeClr val="tx2"/>
          </a:solidFill>
          <a:latin typeface="Trebuchet MS" pitchFamily="34" charset="0"/>
        </a:defRPr>
      </a:lvl7pPr>
      <a:lvl8pPr marL="1371600" algn="l" rtl="0" fontAlgn="base">
        <a:spcBef>
          <a:spcPct val="0"/>
        </a:spcBef>
        <a:spcAft>
          <a:spcPct val="0"/>
        </a:spcAft>
        <a:defRPr sz="2300">
          <a:solidFill>
            <a:schemeClr val="tx2"/>
          </a:solidFill>
          <a:latin typeface="Trebuchet MS" pitchFamily="34" charset="0"/>
        </a:defRPr>
      </a:lvl8pPr>
      <a:lvl9pPr marL="1828800" algn="l" rtl="0" fontAlgn="base">
        <a:spcBef>
          <a:spcPct val="0"/>
        </a:spcBef>
        <a:spcAft>
          <a:spcPct val="0"/>
        </a:spcAft>
        <a:defRPr sz="2300">
          <a:solidFill>
            <a:schemeClr val="tx2"/>
          </a:solidFill>
          <a:latin typeface="Trebuchet MS" pitchFamily="34" charset="0"/>
        </a:defRPr>
      </a:lvl9pPr>
    </p:titleStyle>
    <p:bodyStyle>
      <a:lvl1pPr marL="269875" indent="-269875" algn="l" rtl="0" eaLnBrk="0" fontAlgn="base" hangingPunct="0">
        <a:spcBef>
          <a:spcPct val="25000"/>
        </a:spcBef>
        <a:spcAft>
          <a:spcPct val="0"/>
        </a:spcAft>
        <a:buFont typeface="Wingdings" charset="0"/>
        <a:buChar char="§"/>
        <a:defRPr sz="1700">
          <a:solidFill>
            <a:schemeClr val="tx1"/>
          </a:solidFill>
          <a:latin typeface="+mn-lt"/>
          <a:ea typeface="ＭＳ Ｐゴシック" charset="0"/>
          <a:cs typeface="ＭＳ Ｐゴシック" charset="0"/>
        </a:defRPr>
      </a:lvl1pPr>
      <a:lvl2pPr marL="627063" indent="-177800" algn="l" rtl="0" eaLnBrk="0" fontAlgn="base" hangingPunct="0">
        <a:spcBef>
          <a:spcPct val="20000"/>
        </a:spcBef>
        <a:spcAft>
          <a:spcPct val="0"/>
        </a:spcAft>
        <a:buFont typeface="Arial" charset="0"/>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500">
          <a:solidFill>
            <a:schemeClr val="tx1"/>
          </a:solidFill>
          <a:latin typeface="+mn-lt"/>
          <a:ea typeface="ＭＳ Ｐゴシック" charset="0"/>
        </a:defRPr>
      </a:lvl3pPr>
      <a:lvl4pPr marL="1550988" indent="-228600" algn="l" rtl="0" eaLnBrk="0" fontAlgn="base" hangingPunct="0">
        <a:spcBef>
          <a:spcPct val="20000"/>
        </a:spcBef>
        <a:spcAft>
          <a:spcPct val="0"/>
        </a:spcAft>
        <a:buChar char="–"/>
        <a:defRPr sz="1400">
          <a:solidFill>
            <a:schemeClr val="tx1"/>
          </a:solidFill>
          <a:latin typeface="+mn-lt"/>
          <a:ea typeface="ＭＳ Ｐゴシック" charset="0"/>
        </a:defRPr>
      </a:lvl4pPr>
      <a:lvl5pPr marL="1978025" indent="-228600" algn="l" rtl="0" eaLnBrk="0" fontAlgn="base" hangingPunct="0">
        <a:spcBef>
          <a:spcPct val="20000"/>
        </a:spcBef>
        <a:spcAft>
          <a:spcPct val="0"/>
        </a:spcAft>
        <a:buChar char="»"/>
        <a:defRPr sz="1000">
          <a:solidFill>
            <a:schemeClr val="tx1"/>
          </a:solidFill>
          <a:latin typeface="+mn-lt"/>
          <a:ea typeface="ＭＳ Ｐゴシック" charset="0"/>
        </a:defRPr>
      </a:lvl5pPr>
      <a:lvl6pPr marL="2435225" indent="-228600" algn="l" rtl="0" fontAlgn="base">
        <a:spcBef>
          <a:spcPct val="20000"/>
        </a:spcBef>
        <a:spcAft>
          <a:spcPct val="0"/>
        </a:spcAft>
        <a:buChar char="»"/>
        <a:defRPr sz="1000">
          <a:solidFill>
            <a:schemeClr val="tx1"/>
          </a:solidFill>
          <a:latin typeface="+mn-lt"/>
        </a:defRPr>
      </a:lvl6pPr>
      <a:lvl7pPr marL="2892425" indent="-228600" algn="l" rtl="0" fontAlgn="base">
        <a:spcBef>
          <a:spcPct val="20000"/>
        </a:spcBef>
        <a:spcAft>
          <a:spcPct val="0"/>
        </a:spcAft>
        <a:buChar char="»"/>
        <a:defRPr sz="1000">
          <a:solidFill>
            <a:schemeClr val="tx1"/>
          </a:solidFill>
          <a:latin typeface="+mn-lt"/>
        </a:defRPr>
      </a:lvl7pPr>
      <a:lvl8pPr marL="3349625" indent="-228600" algn="l" rtl="0" fontAlgn="base">
        <a:spcBef>
          <a:spcPct val="20000"/>
        </a:spcBef>
        <a:spcAft>
          <a:spcPct val="0"/>
        </a:spcAft>
        <a:buChar char="»"/>
        <a:defRPr sz="1000">
          <a:solidFill>
            <a:schemeClr val="tx1"/>
          </a:solidFill>
          <a:latin typeface="+mn-lt"/>
        </a:defRPr>
      </a:lvl8pPr>
      <a:lvl9pPr marL="3806825" indent="-228600" algn="l" rtl="0" fontAlgn="base">
        <a:spcBef>
          <a:spcPct val="20000"/>
        </a:spcBef>
        <a:spcAft>
          <a:spcPct val="0"/>
        </a:spcAft>
        <a:buChar char="»"/>
        <a:defRPr sz="1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righto.com/2009/08/multi-protocol-infrared-remote-library.html" TargetMode="External"/><Relationship Id="rId5" Type="http://schemas.openxmlformats.org/officeDocument/2006/relationships/hyperlink" Target="http://www.sbprojects.com/knowledge/ir/index.php"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a16="http://schemas.microsoft.com/office/drawing/2014/main" xmlns=""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t>UNIT 7: INFRARED SENSORS</a:t>
            </a:r>
            <a:endParaRPr lang="el-GR" dirty="0"/>
          </a:p>
        </p:txBody>
      </p:sp>
      <p:pic>
        <p:nvPicPr>
          <p:cNvPr id="12" name="Imagen 34">
            <a:extLst>
              <a:ext uri="{FF2B5EF4-FFF2-40B4-BE49-F238E27FC236}">
                <a16:creationId xmlns:a16="http://schemas.microsoft.com/office/drawing/2014/main" xmlns=""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06816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IR Sensors </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10</a:t>
            </a:fld>
            <a:endParaRPr lang="el-GR" sz="1000" dirty="0"/>
          </a:p>
        </p:txBody>
      </p:sp>
      <p:sp>
        <p:nvSpPr>
          <p:cNvPr id="7" name="Rectángulo 6"/>
          <p:cNvSpPr/>
          <p:nvPr/>
        </p:nvSpPr>
        <p:spPr>
          <a:xfrm>
            <a:off x="1915986" y="4582373"/>
            <a:ext cx="8714606" cy="307777"/>
          </a:xfrm>
          <a:prstGeom prst="rect">
            <a:avLst/>
          </a:prstGeom>
        </p:spPr>
        <p:txBody>
          <a:bodyPr wrap="square">
            <a:spAutoFit/>
          </a:bodyPr>
          <a:lstStyle/>
          <a:p>
            <a:r>
              <a:rPr lang="en-US" sz="1400" dirty="0" smtClean="0"/>
              <a:t>. </a:t>
            </a:r>
            <a:endParaRPr lang="en-US" sz="1400" dirty="0"/>
          </a:p>
        </p:txBody>
      </p:sp>
      <p:grpSp>
        <p:nvGrpSpPr>
          <p:cNvPr id="28" name="Gruppo 27"/>
          <p:cNvGrpSpPr/>
          <p:nvPr/>
        </p:nvGrpSpPr>
        <p:grpSpPr>
          <a:xfrm>
            <a:off x="195626" y="977025"/>
            <a:ext cx="5140598" cy="2350515"/>
            <a:chOff x="0" y="0"/>
            <a:chExt cx="3254375" cy="1195705"/>
          </a:xfrm>
        </p:grpSpPr>
        <p:pic>
          <p:nvPicPr>
            <p:cNvPr id="29" name="Imagen 5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71450"/>
              <a:ext cx="478155" cy="1024255"/>
            </a:xfrm>
            <a:prstGeom prst="rect">
              <a:avLst/>
            </a:prstGeom>
          </p:spPr>
        </p:pic>
        <p:grpSp>
          <p:nvGrpSpPr>
            <p:cNvPr id="30" name="Grupo 62"/>
            <p:cNvGrpSpPr/>
            <p:nvPr/>
          </p:nvGrpSpPr>
          <p:grpSpPr>
            <a:xfrm>
              <a:off x="1543050" y="0"/>
              <a:ext cx="1711325" cy="1137285"/>
              <a:chOff x="0" y="0"/>
              <a:chExt cx="1711650" cy="1137285"/>
            </a:xfrm>
          </p:grpSpPr>
          <p:pic>
            <p:nvPicPr>
              <p:cNvPr id="31" name="Imagen 6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0"/>
                <a:ext cx="511175" cy="1137285"/>
              </a:xfrm>
              <a:prstGeom prst="rect">
                <a:avLst/>
              </a:prstGeom>
            </p:spPr>
          </p:pic>
          <p:pic>
            <p:nvPicPr>
              <p:cNvPr id="32" name="Imagen 6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93135" y="127591"/>
                <a:ext cx="818515" cy="949325"/>
              </a:xfrm>
              <a:prstGeom prst="rect">
                <a:avLst/>
              </a:prstGeom>
            </p:spPr>
          </p:pic>
        </p:grpSp>
      </p:grpSp>
      <p:sp>
        <p:nvSpPr>
          <p:cNvPr id="11" name="CasellaDiTesto 10"/>
          <p:cNvSpPr txBox="1"/>
          <p:nvPr/>
        </p:nvSpPr>
        <p:spPr>
          <a:xfrm>
            <a:off x="5411706" y="944008"/>
            <a:ext cx="3275094" cy="1554272"/>
          </a:xfrm>
          <a:prstGeom prst="rect">
            <a:avLst/>
          </a:prstGeom>
          <a:noFill/>
        </p:spPr>
        <p:txBody>
          <a:bodyPr wrap="square" rtlCol="0">
            <a:spAutoFit/>
          </a:bodyPr>
          <a:lstStyle/>
          <a:p>
            <a:r>
              <a:rPr lang="en-GB" dirty="0" smtClean="0">
                <a:latin typeface="+mn-lt"/>
              </a:rPr>
              <a:t>OUT </a:t>
            </a:r>
            <a:r>
              <a:rPr lang="en-GB" dirty="0">
                <a:latin typeface="+mn-lt"/>
              </a:rPr>
              <a:t>= the digital output when IR light adjusted to 38 Hz is </a:t>
            </a:r>
            <a:r>
              <a:rPr lang="en-GB" dirty="0" smtClean="0">
                <a:latin typeface="+mn-lt"/>
              </a:rPr>
              <a:t>detected</a:t>
            </a:r>
          </a:p>
          <a:p>
            <a:r>
              <a:rPr lang="en-GB" dirty="0" smtClean="0">
                <a:latin typeface="+mn-lt"/>
              </a:rPr>
              <a:t>GND </a:t>
            </a:r>
            <a:r>
              <a:rPr lang="en-GB" dirty="0">
                <a:latin typeface="+mn-lt"/>
              </a:rPr>
              <a:t>= the earth </a:t>
            </a:r>
            <a:endParaRPr lang="en-GB" dirty="0" smtClean="0">
              <a:latin typeface="+mn-lt"/>
            </a:endParaRPr>
          </a:p>
          <a:p>
            <a:r>
              <a:rPr lang="en-GB" dirty="0" smtClean="0">
                <a:latin typeface="+mn-lt"/>
              </a:rPr>
              <a:t>VCC </a:t>
            </a:r>
            <a:r>
              <a:rPr lang="en-GB" dirty="0">
                <a:latin typeface="+mn-lt"/>
              </a:rPr>
              <a:t>= positive voltage of +</a:t>
            </a:r>
            <a:r>
              <a:rPr lang="en-GB" dirty="0" smtClean="0">
                <a:latin typeface="+mn-lt"/>
              </a:rPr>
              <a:t>5V.</a:t>
            </a:r>
            <a:endParaRPr lang="it-IT" dirty="0">
              <a:latin typeface="+mn-lt"/>
            </a:endParaRPr>
          </a:p>
        </p:txBody>
      </p:sp>
      <p:grpSp>
        <p:nvGrpSpPr>
          <p:cNvPr id="33" name="Grupo 75"/>
          <p:cNvGrpSpPr/>
          <p:nvPr/>
        </p:nvGrpSpPr>
        <p:grpSpPr>
          <a:xfrm>
            <a:off x="3545460" y="3352454"/>
            <a:ext cx="5003554" cy="3003896"/>
            <a:chOff x="0" y="0"/>
            <a:chExt cx="4768038" cy="2733675"/>
          </a:xfrm>
        </p:grpSpPr>
        <p:pic>
          <p:nvPicPr>
            <p:cNvPr id="34" name="Imagen 6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4763" y="0"/>
              <a:ext cx="3343275" cy="2733675"/>
            </a:xfrm>
            <a:prstGeom prst="rect">
              <a:avLst/>
            </a:prstGeom>
          </p:spPr>
        </p:pic>
        <p:sp>
          <p:nvSpPr>
            <p:cNvPr id="35" name="Rectángulo 67"/>
            <p:cNvSpPr/>
            <p:nvPr/>
          </p:nvSpPr>
          <p:spPr>
            <a:xfrm>
              <a:off x="0" y="808074"/>
              <a:ext cx="1360805" cy="371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 input light</a:t>
              </a:r>
              <a:endParaRPr lang="it-IT" sz="1000">
                <a:effectLst/>
                <a:ea typeface="Times New Roman" panose="02020603050405020304" pitchFamily="18" charset="0"/>
                <a:cs typeface="Times New Roman" panose="02020603050405020304" pitchFamily="18" charset="0"/>
              </a:endParaRPr>
            </a:p>
          </p:txBody>
        </p:sp>
        <p:sp>
          <p:nvSpPr>
            <p:cNvPr id="36" name="Rectángulo 68"/>
            <p:cNvSpPr/>
            <p:nvPr/>
          </p:nvSpPr>
          <p:spPr>
            <a:xfrm>
              <a:off x="85060" y="1488558"/>
              <a:ext cx="1360805" cy="669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Sensor output</a:t>
              </a:r>
              <a:endParaRPr lang="it-IT" sz="1000">
                <a:effectLst/>
                <a:ea typeface="Times New Roman" panose="02020603050405020304" pitchFamily="18" charset="0"/>
                <a:cs typeface="Times New Roman" panose="02020603050405020304" pitchFamily="18" charset="0"/>
              </a:endParaRPr>
            </a:p>
          </p:txBody>
        </p:sp>
      </p:grpSp>
      <p:sp>
        <p:nvSpPr>
          <p:cNvPr id="2052" name="CasellaDiTesto 2051"/>
          <p:cNvSpPr txBox="1"/>
          <p:nvPr/>
        </p:nvSpPr>
        <p:spPr>
          <a:xfrm>
            <a:off x="506009" y="3890392"/>
            <a:ext cx="2715491" cy="1631216"/>
          </a:xfrm>
          <a:prstGeom prst="rect">
            <a:avLst/>
          </a:prstGeom>
          <a:noFill/>
        </p:spPr>
        <p:txBody>
          <a:bodyPr wrap="square" rtlCol="0">
            <a:spAutoFit/>
          </a:bodyPr>
          <a:lstStyle/>
          <a:p>
            <a:r>
              <a:rPr lang="it-IT" sz="2000" dirty="0" err="1" smtClean="0">
                <a:latin typeface="+mn-lt"/>
              </a:rPr>
              <a:t>You</a:t>
            </a:r>
            <a:r>
              <a:rPr lang="it-IT" sz="2000" dirty="0" smtClean="0">
                <a:latin typeface="+mn-lt"/>
              </a:rPr>
              <a:t> can </a:t>
            </a:r>
            <a:r>
              <a:rPr lang="it-IT" sz="2000" dirty="0" err="1" smtClean="0">
                <a:latin typeface="+mn-lt"/>
              </a:rPr>
              <a:t>see</a:t>
            </a:r>
            <a:r>
              <a:rPr lang="it-IT" sz="2000" dirty="0" smtClean="0">
                <a:latin typeface="+mn-lt"/>
              </a:rPr>
              <a:t> </a:t>
            </a:r>
            <a:r>
              <a:rPr lang="it-IT" sz="2000" dirty="0" err="1" smtClean="0">
                <a:latin typeface="+mn-lt"/>
              </a:rPr>
              <a:t>what</a:t>
            </a:r>
            <a:r>
              <a:rPr lang="it-IT" sz="2000" dirty="0" smtClean="0">
                <a:latin typeface="+mn-lt"/>
              </a:rPr>
              <a:t> </a:t>
            </a:r>
            <a:r>
              <a:rPr lang="it-IT" sz="2000" dirty="0" err="1" smtClean="0">
                <a:latin typeface="+mn-lt"/>
              </a:rPr>
              <a:t>beams</a:t>
            </a:r>
            <a:r>
              <a:rPr lang="it-IT" sz="2000" dirty="0" smtClean="0">
                <a:latin typeface="+mn-lt"/>
              </a:rPr>
              <a:t> are </a:t>
            </a:r>
            <a:r>
              <a:rPr lang="it-IT" sz="2000" dirty="0" err="1" smtClean="0">
                <a:latin typeface="+mn-lt"/>
              </a:rPr>
              <a:t>like</a:t>
            </a:r>
            <a:r>
              <a:rPr lang="it-IT" sz="2000" dirty="0" smtClean="0">
                <a:latin typeface="+mn-lt"/>
              </a:rPr>
              <a:t> and the </a:t>
            </a:r>
            <a:r>
              <a:rPr lang="it-IT" sz="2000" dirty="0" err="1" smtClean="0">
                <a:latin typeface="+mn-lt"/>
              </a:rPr>
              <a:t>logic</a:t>
            </a:r>
            <a:r>
              <a:rPr lang="it-IT" sz="2000" dirty="0" smtClean="0">
                <a:latin typeface="+mn-lt"/>
              </a:rPr>
              <a:t> </a:t>
            </a:r>
            <a:r>
              <a:rPr lang="it-IT" sz="2000" dirty="0" err="1" smtClean="0">
                <a:latin typeface="+mn-lt"/>
              </a:rPr>
              <a:t>levels</a:t>
            </a:r>
            <a:r>
              <a:rPr lang="it-IT" sz="2000" dirty="0" smtClean="0">
                <a:latin typeface="+mn-lt"/>
              </a:rPr>
              <a:t> the </a:t>
            </a:r>
            <a:r>
              <a:rPr lang="it-IT" sz="2000" dirty="0" err="1" smtClean="0">
                <a:latin typeface="+mn-lt"/>
              </a:rPr>
              <a:t>sensor</a:t>
            </a:r>
            <a:r>
              <a:rPr lang="it-IT" sz="2000" dirty="0" smtClean="0">
                <a:latin typeface="+mn-lt"/>
              </a:rPr>
              <a:t> </a:t>
            </a:r>
            <a:r>
              <a:rPr lang="it-IT" sz="2000" dirty="0" err="1" smtClean="0">
                <a:latin typeface="+mn-lt"/>
              </a:rPr>
              <a:t>generates</a:t>
            </a:r>
            <a:r>
              <a:rPr lang="it-IT" sz="2000" dirty="0" smtClean="0">
                <a:latin typeface="+mn-lt"/>
              </a:rPr>
              <a:t> </a:t>
            </a:r>
            <a:r>
              <a:rPr lang="it-IT" sz="2000" dirty="0" err="1" smtClean="0">
                <a:latin typeface="+mn-lt"/>
              </a:rPr>
              <a:t>each</a:t>
            </a:r>
            <a:r>
              <a:rPr lang="it-IT" sz="2000" dirty="0" smtClean="0">
                <a:latin typeface="+mn-lt"/>
              </a:rPr>
              <a:t> time </a:t>
            </a:r>
            <a:r>
              <a:rPr lang="it-IT" sz="2000" dirty="0" err="1" smtClean="0">
                <a:latin typeface="+mn-lt"/>
              </a:rPr>
              <a:t>it</a:t>
            </a:r>
            <a:r>
              <a:rPr lang="it-IT" sz="2000" dirty="0" smtClean="0">
                <a:latin typeface="+mn-lt"/>
              </a:rPr>
              <a:t> </a:t>
            </a:r>
            <a:r>
              <a:rPr lang="it-IT" sz="2000" dirty="0" err="1" smtClean="0">
                <a:latin typeface="+mn-lt"/>
              </a:rPr>
              <a:t>detects</a:t>
            </a:r>
            <a:r>
              <a:rPr lang="it-IT" sz="2000" dirty="0" smtClean="0">
                <a:latin typeface="+mn-lt"/>
              </a:rPr>
              <a:t> </a:t>
            </a:r>
            <a:r>
              <a:rPr lang="it-IT" sz="2000" dirty="0" err="1" smtClean="0">
                <a:latin typeface="+mn-lt"/>
              </a:rPr>
              <a:t>one</a:t>
            </a:r>
            <a:r>
              <a:rPr lang="it-IT" sz="2000" dirty="0" smtClean="0">
                <a:latin typeface="+mn-lt"/>
              </a:rPr>
              <a:t>.</a:t>
            </a:r>
            <a:endParaRPr lang="it-IT" sz="2000" dirty="0">
              <a:latin typeface="+mn-lt"/>
            </a:endParaRPr>
          </a:p>
        </p:txBody>
      </p:sp>
    </p:spTree>
    <p:extLst>
      <p:ext uri="{BB962C8B-B14F-4D97-AF65-F5344CB8AC3E}">
        <p14:creationId xmlns:p14="http://schemas.microsoft.com/office/powerpoint/2010/main" val="966998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IR Sensors </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11</a:t>
            </a:fld>
            <a:endParaRPr lang="el-GR" sz="1000" dirty="0"/>
          </a:p>
        </p:txBody>
      </p:sp>
      <p:sp>
        <p:nvSpPr>
          <p:cNvPr id="7" name="Rectángulo 6"/>
          <p:cNvSpPr/>
          <p:nvPr/>
        </p:nvSpPr>
        <p:spPr>
          <a:xfrm>
            <a:off x="1915986" y="4582373"/>
            <a:ext cx="8714606" cy="307777"/>
          </a:xfrm>
          <a:prstGeom prst="rect">
            <a:avLst/>
          </a:prstGeom>
        </p:spPr>
        <p:txBody>
          <a:bodyPr wrap="square">
            <a:spAutoFit/>
          </a:bodyPr>
          <a:lstStyle/>
          <a:p>
            <a:r>
              <a:rPr lang="en-US" sz="1400" dirty="0" smtClean="0"/>
              <a:t>. </a:t>
            </a:r>
            <a:endParaRPr lang="en-US" sz="1400" dirty="0"/>
          </a:p>
        </p:txBody>
      </p:sp>
      <p:sp>
        <p:nvSpPr>
          <p:cNvPr id="11" name="CasellaDiTesto 10"/>
          <p:cNvSpPr txBox="1"/>
          <p:nvPr/>
        </p:nvSpPr>
        <p:spPr>
          <a:xfrm>
            <a:off x="5411706" y="944008"/>
            <a:ext cx="3275094" cy="3308598"/>
          </a:xfrm>
          <a:prstGeom prst="rect">
            <a:avLst/>
          </a:prstGeom>
          <a:noFill/>
        </p:spPr>
        <p:txBody>
          <a:bodyPr wrap="square" rtlCol="0">
            <a:spAutoFit/>
          </a:bodyPr>
          <a:lstStyle/>
          <a:p>
            <a:r>
              <a:rPr lang="en-GB" dirty="0">
                <a:latin typeface="+mn-lt"/>
              </a:rPr>
              <a:t> </a:t>
            </a:r>
            <a:r>
              <a:rPr lang="en-GB" dirty="0" smtClean="0">
                <a:latin typeface="+mn-lt"/>
              </a:rPr>
              <a:t>The IR </a:t>
            </a:r>
            <a:r>
              <a:rPr lang="en-GB" dirty="0">
                <a:latin typeface="+mn-lt"/>
              </a:rPr>
              <a:t>emitting LED light goes on and off at a frequency of 38 KHz for a period of 800 </a:t>
            </a:r>
            <a:r>
              <a:rPr lang="en-GB" i="1" dirty="0" err="1">
                <a:latin typeface="+mn-lt"/>
              </a:rPr>
              <a:t>μ</a:t>
            </a:r>
            <a:r>
              <a:rPr lang="en-GB" dirty="0" err="1">
                <a:latin typeface="+mn-lt"/>
              </a:rPr>
              <a:t>m</a:t>
            </a:r>
            <a:r>
              <a:rPr lang="en-GB" dirty="0">
                <a:latin typeface="+mn-lt"/>
              </a:rPr>
              <a:t> for instance. This beam or “burst” illuminates the detector which generates a logic level of “0”. Then for another period </a:t>
            </a:r>
            <a:r>
              <a:rPr lang="en-GB" dirty="0" smtClean="0">
                <a:latin typeface="+mn-lt"/>
              </a:rPr>
              <a:t>of </a:t>
            </a:r>
            <a:r>
              <a:rPr lang="en-GB" dirty="0">
                <a:latin typeface="+mn-lt"/>
              </a:rPr>
              <a:t>600 </a:t>
            </a:r>
            <a:r>
              <a:rPr lang="en-GB" i="1" dirty="0" err="1">
                <a:latin typeface="+mn-lt"/>
              </a:rPr>
              <a:t>μ</a:t>
            </a:r>
            <a:r>
              <a:rPr lang="en-GB" dirty="0" err="1">
                <a:latin typeface="+mn-lt"/>
              </a:rPr>
              <a:t>m</a:t>
            </a:r>
            <a:r>
              <a:rPr lang="en-GB" dirty="0">
                <a:latin typeface="+mn-lt"/>
              </a:rPr>
              <a:t> the transmission is interrupted. The detector generates a logic level of “1” on the output.</a:t>
            </a:r>
            <a:endParaRPr lang="it-IT" dirty="0">
              <a:latin typeface="+mn-lt"/>
            </a:endParaRPr>
          </a:p>
        </p:txBody>
      </p:sp>
      <p:grpSp>
        <p:nvGrpSpPr>
          <p:cNvPr id="33" name="Grupo 75"/>
          <p:cNvGrpSpPr/>
          <p:nvPr/>
        </p:nvGrpSpPr>
        <p:grpSpPr>
          <a:xfrm>
            <a:off x="186926" y="1093874"/>
            <a:ext cx="5003554" cy="3003896"/>
            <a:chOff x="0" y="0"/>
            <a:chExt cx="4768038" cy="2733675"/>
          </a:xfrm>
        </p:grpSpPr>
        <p:pic>
          <p:nvPicPr>
            <p:cNvPr id="34" name="Imagen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4763" y="0"/>
              <a:ext cx="3343275" cy="2733675"/>
            </a:xfrm>
            <a:prstGeom prst="rect">
              <a:avLst/>
            </a:prstGeom>
          </p:spPr>
        </p:pic>
        <p:sp>
          <p:nvSpPr>
            <p:cNvPr id="35" name="Rectángulo 67"/>
            <p:cNvSpPr/>
            <p:nvPr/>
          </p:nvSpPr>
          <p:spPr>
            <a:xfrm>
              <a:off x="0" y="808074"/>
              <a:ext cx="1360805" cy="371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 input light</a:t>
              </a:r>
              <a:endParaRPr lang="it-IT" sz="1000">
                <a:effectLst/>
                <a:ea typeface="Times New Roman" panose="02020603050405020304" pitchFamily="18" charset="0"/>
                <a:cs typeface="Times New Roman" panose="02020603050405020304" pitchFamily="18" charset="0"/>
              </a:endParaRPr>
            </a:p>
          </p:txBody>
        </p:sp>
        <p:sp>
          <p:nvSpPr>
            <p:cNvPr id="36" name="Rectángulo 68"/>
            <p:cNvSpPr/>
            <p:nvPr/>
          </p:nvSpPr>
          <p:spPr>
            <a:xfrm>
              <a:off x="85060" y="1488558"/>
              <a:ext cx="1360805" cy="669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Sensor output</a:t>
              </a:r>
              <a:endParaRPr lang="it-IT" sz="1000">
                <a:effectLst/>
                <a:ea typeface="Times New Roman" panose="02020603050405020304" pitchFamily="18" charset="0"/>
                <a:cs typeface="Times New Roman" panose="02020603050405020304" pitchFamily="18" charset="0"/>
              </a:endParaRPr>
            </a:p>
          </p:txBody>
        </p:sp>
      </p:grpSp>
      <p:sp>
        <p:nvSpPr>
          <p:cNvPr id="2052" name="CasellaDiTesto 2051"/>
          <p:cNvSpPr txBox="1"/>
          <p:nvPr/>
        </p:nvSpPr>
        <p:spPr>
          <a:xfrm>
            <a:off x="1479402" y="4483340"/>
            <a:ext cx="6794443" cy="1554272"/>
          </a:xfrm>
          <a:prstGeom prst="rect">
            <a:avLst/>
          </a:prstGeom>
          <a:noFill/>
        </p:spPr>
        <p:txBody>
          <a:bodyPr wrap="square" rtlCol="0">
            <a:spAutoFit/>
          </a:bodyPr>
          <a:lstStyle/>
          <a:p>
            <a:r>
              <a:rPr lang="en-GB" dirty="0">
                <a:latin typeface="+mn-lt"/>
              </a:rPr>
              <a:t>If the transmitter emits a burst of IR light and this is reflected off an object, the burst “bounces” back to the detector which generates a logic level of “0” at the output: object detected. If there’s no object there won’t be any reflection. The detector doesn’t receive the “burst” and no object is detected. </a:t>
            </a:r>
            <a:endParaRPr lang="it-IT" dirty="0">
              <a:latin typeface="+mn-lt"/>
            </a:endParaRPr>
          </a:p>
        </p:txBody>
      </p:sp>
    </p:spTree>
    <p:extLst>
      <p:ext uri="{BB962C8B-B14F-4D97-AF65-F5344CB8AC3E}">
        <p14:creationId xmlns:p14="http://schemas.microsoft.com/office/powerpoint/2010/main" val="423483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IR Sensors </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12</a:t>
            </a:fld>
            <a:endParaRPr lang="el-GR" sz="1000" dirty="0"/>
          </a:p>
        </p:txBody>
      </p:sp>
      <p:sp>
        <p:nvSpPr>
          <p:cNvPr id="7" name="Rectángulo 6"/>
          <p:cNvSpPr/>
          <p:nvPr/>
        </p:nvSpPr>
        <p:spPr>
          <a:xfrm>
            <a:off x="1915986" y="4582373"/>
            <a:ext cx="8714606" cy="307777"/>
          </a:xfrm>
          <a:prstGeom prst="rect">
            <a:avLst/>
          </a:prstGeom>
        </p:spPr>
        <p:txBody>
          <a:bodyPr wrap="square">
            <a:spAutoFit/>
          </a:bodyPr>
          <a:lstStyle/>
          <a:p>
            <a:r>
              <a:rPr lang="en-US" sz="1400" dirty="0" smtClean="0"/>
              <a:t>. </a:t>
            </a:r>
            <a:endParaRPr lang="en-US" sz="1400" dirty="0"/>
          </a:p>
        </p:txBody>
      </p:sp>
      <p:sp>
        <p:nvSpPr>
          <p:cNvPr id="11" name="CasellaDiTesto 10"/>
          <p:cNvSpPr txBox="1"/>
          <p:nvPr/>
        </p:nvSpPr>
        <p:spPr>
          <a:xfrm>
            <a:off x="1514169" y="2459631"/>
            <a:ext cx="6105831" cy="2554545"/>
          </a:xfrm>
          <a:prstGeom prst="rect">
            <a:avLst/>
          </a:prstGeom>
          <a:noFill/>
        </p:spPr>
        <p:txBody>
          <a:bodyPr wrap="square" rtlCol="0">
            <a:spAutoFit/>
          </a:bodyPr>
          <a:lstStyle/>
          <a:p>
            <a:pPr algn="just"/>
            <a:r>
              <a:rPr lang="en-GB" sz="2000" dirty="0" smtClean="0">
                <a:latin typeface="+mn-lt"/>
              </a:rPr>
              <a:t>On </a:t>
            </a:r>
            <a:r>
              <a:rPr lang="en-GB" sz="2000" dirty="0">
                <a:latin typeface="+mn-lt"/>
              </a:rPr>
              <a:t>the other hand, imagine that the emitter is opposite the </a:t>
            </a:r>
            <a:r>
              <a:rPr lang="en-GB" sz="2000" dirty="0" smtClean="0">
                <a:latin typeface="+mn-lt"/>
              </a:rPr>
              <a:t>detector.</a:t>
            </a:r>
          </a:p>
          <a:p>
            <a:pPr algn="just"/>
            <a:r>
              <a:rPr lang="en-GB" sz="2000" dirty="0" smtClean="0">
                <a:latin typeface="+mn-lt"/>
              </a:rPr>
              <a:t>You </a:t>
            </a:r>
            <a:r>
              <a:rPr lang="en-GB" sz="2000" dirty="0">
                <a:latin typeface="+mn-lt"/>
              </a:rPr>
              <a:t>already know that when a “burst” is emitted the detector generates a logic level of “0”; if there’s no “burst” it generates a logic level of “1</a:t>
            </a:r>
            <a:r>
              <a:rPr lang="en-GB" sz="2000" dirty="0" smtClean="0">
                <a:latin typeface="+mn-lt"/>
              </a:rPr>
              <a:t>”.</a:t>
            </a:r>
          </a:p>
          <a:p>
            <a:pPr algn="just"/>
            <a:endParaRPr lang="en-GB" sz="2000" dirty="0" smtClean="0">
              <a:latin typeface="+mn-lt"/>
            </a:endParaRPr>
          </a:p>
          <a:p>
            <a:pPr algn="ctr"/>
            <a:r>
              <a:rPr lang="en-GB" sz="2000" b="1" dirty="0" smtClean="0">
                <a:latin typeface="+mn-lt"/>
              </a:rPr>
              <a:t>You’re </a:t>
            </a:r>
            <a:r>
              <a:rPr lang="en-GB" sz="2000" b="1" dirty="0">
                <a:latin typeface="+mn-lt"/>
              </a:rPr>
              <a:t>transmitting bits and that’s </a:t>
            </a:r>
            <a:r>
              <a:rPr lang="en-GB" sz="2000" b="1" dirty="0" smtClean="0">
                <a:latin typeface="+mn-lt"/>
              </a:rPr>
              <a:t>data!</a:t>
            </a:r>
            <a:endParaRPr lang="en-GB" sz="2000" dirty="0">
              <a:latin typeface="+mn-lt"/>
            </a:endParaRPr>
          </a:p>
          <a:p>
            <a:pPr algn="ctr"/>
            <a:r>
              <a:rPr lang="en-GB" sz="2000" dirty="0" smtClean="0">
                <a:latin typeface="+mn-lt"/>
              </a:rPr>
              <a:t>That’s </a:t>
            </a:r>
            <a:r>
              <a:rPr lang="en-GB" sz="2000" dirty="0">
                <a:latin typeface="+mn-lt"/>
              </a:rPr>
              <a:t>the principle of IR remote control. </a:t>
            </a:r>
            <a:endParaRPr lang="it-IT" sz="2000" dirty="0">
              <a:latin typeface="+mn-lt"/>
            </a:endParaRPr>
          </a:p>
        </p:txBody>
      </p:sp>
    </p:spTree>
    <p:extLst>
      <p:ext uri="{BB962C8B-B14F-4D97-AF65-F5344CB8AC3E}">
        <p14:creationId xmlns:p14="http://schemas.microsoft.com/office/powerpoint/2010/main" val="3423243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Encoding</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13</a:t>
            </a:fld>
            <a:endParaRPr lang="el-GR" sz="1000" dirty="0"/>
          </a:p>
        </p:txBody>
      </p:sp>
      <p:sp>
        <p:nvSpPr>
          <p:cNvPr id="7" name="Rectángulo 6"/>
          <p:cNvSpPr/>
          <p:nvPr/>
        </p:nvSpPr>
        <p:spPr>
          <a:xfrm>
            <a:off x="1915986" y="4582373"/>
            <a:ext cx="8714606" cy="307777"/>
          </a:xfrm>
          <a:prstGeom prst="rect">
            <a:avLst/>
          </a:prstGeom>
        </p:spPr>
        <p:txBody>
          <a:bodyPr wrap="square">
            <a:spAutoFit/>
          </a:bodyPr>
          <a:lstStyle/>
          <a:p>
            <a:r>
              <a:rPr lang="en-US" sz="1400" dirty="0" smtClean="0"/>
              <a:t>. </a:t>
            </a:r>
            <a:endParaRPr lang="en-US" sz="1400" dirty="0"/>
          </a:p>
        </p:txBody>
      </p:sp>
      <p:sp>
        <p:nvSpPr>
          <p:cNvPr id="4" name="CasellaDiTesto 3"/>
          <p:cNvSpPr txBox="1"/>
          <p:nvPr/>
        </p:nvSpPr>
        <p:spPr>
          <a:xfrm>
            <a:off x="314904" y="838584"/>
            <a:ext cx="2855999" cy="3093154"/>
          </a:xfrm>
          <a:prstGeom prst="rect">
            <a:avLst/>
          </a:prstGeom>
          <a:noFill/>
        </p:spPr>
        <p:txBody>
          <a:bodyPr wrap="square" rtlCol="0">
            <a:spAutoFit/>
          </a:bodyPr>
          <a:lstStyle/>
          <a:p>
            <a:pPr algn="ctr"/>
            <a:r>
              <a:rPr lang="it-IT" sz="2000" b="1" dirty="0" smtClean="0">
                <a:latin typeface="+mn-lt"/>
              </a:rPr>
              <a:t>A PRACTICAL APPLICATION OF TRANSMITTING BITS OF DATA BY IR LIGHT IS REMOTE CONTROL</a:t>
            </a:r>
          </a:p>
          <a:p>
            <a:pPr marL="342900" indent="-342900" algn="ctr">
              <a:buFont typeface="Arial" panose="020B0604020202020204" pitchFamily="34" charset="0"/>
              <a:buChar char="•"/>
            </a:pPr>
            <a:endParaRPr lang="it-IT" dirty="0"/>
          </a:p>
          <a:p>
            <a:pPr marL="342900" indent="-342900" algn="ctr">
              <a:buFont typeface="Arial" panose="020B0604020202020204" pitchFamily="34" charset="0"/>
              <a:buChar char="•"/>
            </a:pPr>
            <a:endParaRPr lang="it-IT" dirty="0" smtClean="0"/>
          </a:p>
          <a:p>
            <a:pPr marL="342900" indent="-342900" algn="ctr">
              <a:buFont typeface="Arial" panose="020B0604020202020204" pitchFamily="34" charset="0"/>
              <a:buChar char="•"/>
            </a:pPr>
            <a:endParaRPr lang="it-IT" dirty="0"/>
          </a:p>
          <a:p>
            <a:pPr marL="342900" indent="-342900" algn="ctr">
              <a:buFont typeface="Arial" panose="020B0604020202020204" pitchFamily="34" charset="0"/>
              <a:buChar char="•"/>
            </a:pPr>
            <a:endParaRPr lang="it-IT" dirty="0" smtClean="0"/>
          </a:p>
          <a:p>
            <a:pPr marL="342900" indent="-342900" algn="ctr">
              <a:buFont typeface="Arial" panose="020B0604020202020204" pitchFamily="34" charset="0"/>
              <a:buChar char="•"/>
            </a:pPr>
            <a:endParaRPr lang="it-IT" dirty="0"/>
          </a:p>
        </p:txBody>
      </p:sp>
      <p:sp>
        <p:nvSpPr>
          <p:cNvPr id="8" name="CasellaDiTesto 7"/>
          <p:cNvSpPr txBox="1"/>
          <p:nvPr/>
        </p:nvSpPr>
        <p:spPr>
          <a:xfrm>
            <a:off x="1094310" y="3666737"/>
            <a:ext cx="7297522" cy="1554272"/>
          </a:xfrm>
          <a:prstGeom prst="rect">
            <a:avLst/>
          </a:prstGeom>
          <a:noFill/>
        </p:spPr>
        <p:txBody>
          <a:bodyPr wrap="square" rtlCol="0">
            <a:spAutoFit/>
          </a:bodyPr>
          <a:lstStyle/>
          <a:p>
            <a:pPr algn="just"/>
            <a:r>
              <a:rPr lang="en-GB" dirty="0"/>
              <a:t>When you press a button on the handset it sends out a stream of pulses of infrared light. Each button has a unique binary code. The infrared light </a:t>
            </a:r>
            <a:r>
              <a:rPr lang="en-GB"/>
              <a:t>pulses </a:t>
            </a:r>
            <a:r>
              <a:rPr lang="en-GB" smtClean="0"/>
              <a:t>encoding </a:t>
            </a:r>
            <a:r>
              <a:rPr lang="en-GB" dirty="0"/>
              <a:t>it the receiver in the device recognizes the code, decodes it and converts it back to the original binary one. </a:t>
            </a:r>
            <a:endParaRPr lang="it-IT" dirty="0"/>
          </a:p>
        </p:txBody>
      </p:sp>
      <p:sp>
        <p:nvSpPr>
          <p:cNvPr id="5" name="AutoShape 2" descr="Risultati immagini per televisione"/>
          <p:cNvSpPr>
            <a:spLocks noChangeAspect="1" noChangeArrowheads="1"/>
          </p:cNvSpPr>
          <p:nvPr/>
        </p:nvSpPr>
        <p:spPr bwMode="auto">
          <a:xfrm>
            <a:off x="3847725" y="1108692"/>
            <a:ext cx="2454890" cy="24548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2" name="Picture 4" descr="Risultati immagini per televisi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98919"/>
            <a:ext cx="238125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504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Encoding         </a:t>
            </a:r>
            <a:r>
              <a:rPr lang="en-US" sz="2800" dirty="0" smtClean="0"/>
              <a:t>(“our” protocol)</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14</a:t>
            </a:fld>
            <a:endParaRPr lang="el-GR" sz="1000" dirty="0"/>
          </a:p>
        </p:txBody>
      </p:sp>
      <p:sp>
        <p:nvSpPr>
          <p:cNvPr id="6" name="Rettangolo 5"/>
          <p:cNvSpPr/>
          <p:nvPr/>
        </p:nvSpPr>
        <p:spPr>
          <a:xfrm>
            <a:off x="681271" y="1135696"/>
            <a:ext cx="4572000" cy="384721"/>
          </a:xfrm>
          <a:prstGeom prst="rect">
            <a:avLst/>
          </a:prstGeom>
        </p:spPr>
        <p:txBody>
          <a:bodyPr>
            <a:spAutoFit/>
          </a:bodyPr>
          <a:lstStyle/>
          <a:p>
            <a:pPr lvl="0"/>
            <a:endParaRPr lang="en-GB" b="1" cap="all" dirty="0"/>
          </a:p>
        </p:txBody>
      </p:sp>
      <p:sp>
        <p:nvSpPr>
          <p:cNvPr id="8" name="Rettangolo 7"/>
          <p:cNvSpPr/>
          <p:nvPr/>
        </p:nvSpPr>
        <p:spPr>
          <a:xfrm>
            <a:off x="266619" y="5047004"/>
            <a:ext cx="7607871" cy="969496"/>
          </a:xfrm>
          <a:prstGeom prst="rect">
            <a:avLst/>
          </a:prstGeom>
        </p:spPr>
        <p:txBody>
          <a:bodyPr wrap="square">
            <a:spAutoFit/>
          </a:bodyPr>
          <a:lstStyle/>
          <a:p>
            <a:r>
              <a:rPr lang="en-GB" dirty="0">
                <a:latin typeface="+mn-lt"/>
              </a:rPr>
              <a:t>At fixed intervals (+) of 1 </a:t>
            </a:r>
            <a:r>
              <a:rPr lang="en-GB" dirty="0" err="1">
                <a:latin typeface="+mn-lt"/>
              </a:rPr>
              <a:t>mS</a:t>
            </a:r>
            <a:r>
              <a:rPr lang="en-GB" dirty="0">
                <a:latin typeface="+mn-lt"/>
              </a:rPr>
              <a:t> for instance, the 38 Hz beams of IR light are emitted or not.  During this same 1 </a:t>
            </a:r>
            <a:r>
              <a:rPr lang="en-GB" dirty="0" err="1">
                <a:latin typeface="+mn-lt"/>
              </a:rPr>
              <a:t>mS</a:t>
            </a:r>
            <a:r>
              <a:rPr lang="en-GB" dirty="0">
                <a:latin typeface="+mn-lt"/>
              </a:rPr>
              <a:t> period of time read the detector pin: it’ll be on “0” if the beam is being received or “1” if it’s not. </a:t>
            </a:r>
            <a:endParaRPr lang="it-IT" dirty="0">
              <a:latin typeface="+mn-lt"/>
            </a:endParaRPr>
          </a:p>
        </p:txBody>
      </p:sp>
      <p:sp>
        <p:nvSpPr>
          <p:cNvPr id="2" name="CasellaDiTesto 1"/>
          <p:cNvSpPr txBox="1"/>
          <p:nvPr/>
        </p:nvSpPr>
        <p:spPr>
          <a:xfrm>
            <a:off x="132736" y="820224"/>
            <a:ext cx="3937819" cy="1015663"/>
          </a:xfrm>
          <a:prstGeom prst="rect">
            <a:avLst/>
          </a:prstGeom>
          <a:noFill/>
        </p:spPr>
        <p:txBody>
          <a:bodyPr wrap="square" rtlCol="0">
            <a:spAutoFit/>
          </a:bodyPr>
          <a:lstStyle/>
          <a:p>
            <a:pPr algn="ctr"/>
            <a:r>
              <a:rPr lang="it-IT" sz="2000" b="1" dirty="0" smtClean="0">
                <a:latin typeface="+mn-lt"/>
              </a:rPr>
              <a:t>How do </a:t>
            </a:r>
            <a:r>
              <a:rPr lang="it-IT" sz="2000" b="1" dirty="0" err="1" smtClean="0">
                <a:latin typeface="+mn-lt"/>
              </a:rPr>
              <a:t>we</a:t>
            </a:r>
            <a:r>
              <a:rPr lang="it-IT" sz="2000" b="1" dirty="0" smtClean="0">
                <a:latin typeface="+mn-lt"/>
              </a:rPr>
              <a:t> </a:t>
            </a:r>
            <a:r>
              <a:rPr lang="it-IT" sz="2000" b="1" dirty="0" err="1" smtClean="0">
                <a:latin typeface="+mn-lt"/>
              </a:rPr>
              <a:t>encode</a:t>
            </a:r>
            <a:r>
              <a:rPr lang="it-IT" sz="2000" b="1" dirty="0" smtClean="0">
                <a:latin typeface="+mn-lt"/>
              </a:rPr>
              <a:t> or modulate the IR light to </a:t>
            </a:r>
            <a:r>
              <a:rPr lang="it-IT" sz="2000" b="1" dirty="0" err="1" smtClean="0">
                <a:latin typeface="+mn-lt"/>
              </a:rPr>
              <a:t>transmit</a:t>
            </a:r>
            <a:r>
              <a:rPr lang="it-IT" sz="2000" b="1" dirty="0" smtClean="0">
                <a:latin typeface="+mn-lt"/>
              </a:rPr>
              <a:t> or </a:t>
            </a:r>
            <a:r>
              <a:rPr lang="it-IT" sz="2000" b="1" dirty="0" err="1" smtClean="0">
                <a:latin typeface="+mn-lt"/>
              </a:rPr>
              <a:t>receive</a:t>
            </a:r>
            <a:r>
              <a:rPr lang="it-IT" sz="2000" b="1" dirty="0" smtClean="0">
                <a:latin typeface="+mn-lt"/>
              </a:rPr>
              <a:t> </a:t>
            </a:r>
            <a:r>
              <a:rPr lang="it-IT" sz="2000" b="1" dirty="0" err="1" smtClean="0">
                <a:latin typeface="+mn-lt"/>
              </a:rPr>
              <a:t>bynary</a:t>
            </a:r>
            <a:r>
              <a:rPr lang="it-IT" sz="2000" b="1" dirty="0" smtClean="0">
                <a:latin typeface="+mn-lt"/>
              </a:rPr>
              <a:t> </a:t>
            </a:r>
            <a:r>
              <a:rPr lang="it-IT" sz="2000" b="1" dirty="0" err="1" smtClean="0">
                <a:latin typeface="+mn-lt"/>
              </a:rPr>
              <a:t>codes</a:t>
            </a:r>
            <a:r>
              <a:rPr lang="it-IT" sz="2000" b="1" dirty="0" smtClean="0">
                <a:latin typeface="+mn-lt"/>
              </a:rPr>
              <a:t>?</a:t>
            </a:r>
            <a:endParaRPr lang="it-IT" sz="2000" b="1" dirty="0">
              <a:latin typeface="+mn-lt"/>
            </a:endParaRPr>
          </a:p>
        </p:txBody>
      </p:sp>
      <p:grpSp>
        <p:nvGrpSpPr>
          <p:cNvPr id="13" name="Grupo 76"/>
          <p:cNvGrpSpPr/>
          <p:nvPr/>
        </p:nvGrpSpPr>
        <p:grpSpPr>
          <a:xfrm>
            <a:off x="2398688" y="1556247"/>
            <a:ext cx="5977247" cy="2063659"/>
            <a:chOff x="0" y="0"/>
            <a:chExt cx="5049579" cy="1647825"/>
          </a:xfrm>
        </p:grpSpPr>
        <p:pic>
          <p:nvPicPr>
            <p:cNvPr id="14" name="Imagen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1479" y="0"/>
              <a:ext cx="3848100" cy="1647825"/>
            </a:xfrm>
            <a:prstGeom prst="rect">
              <a:avLst/>
            </a:prstGeom>
          </p:spPr>
        </p:pic>
        <p:sp>
          <p:nvSpPr>
            <p:cNvPr id="15" name="Rectángulo 73"/>
            <p:cNvSpPr/>
            <p:nvPr/>
          </p:nvSpPr>
          <p:spPr>
            <a:xfrm>
              <a:off x="53162" y="287079"/>
              <a:ext cx="1360805" cy="371578"/>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Beams emitted</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Rectángulo 74"/>
            <p:cNvSpPr/>
            <p:nvPr/>
          </p:nvSpPr>
          <p:spPr>
            <a:xfrm>
              <a:off x="0" y="956930"/>
              <a:ext cx="1360805" cy="66929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Detector output</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4" name="CasellaDiTesto 3"/>
          <p:cNvSpPr txBox="1"/>
          <p:nvPr/>
        </p:nvSpPr>
        <p:spPr>
          <a:xfrm>
            <a:off x="1182081" y="3780000"/>
            <a:ext cx="7504719" cy="1261884"/>
          </a:xfrm>
          <a:prstGeom prst="rect">
            <a:avLst/>
          </a:prstGeom>
          <a:noFill/>
        </p:spPr>
        <p:txBody>
          <a:bodyPr wrap="square" rtlCol="0">
            <a:spAutoFit/>
          </a:bodyPr>
          <a:lstStyle/>
          <a:p>
            <a:r>
              <a:rPr lang="it-IT" dirty="0" smtClean="0">
                <a:latin typeface="+mn-lt"/>
              </a:rPr>
              <a:t>……</a:t>
            </a:r>
            <a:r>
              <a:rPr lang="en-GB" dirty="0">
                <a:latin typeface="+mn-lt"/>
              </a:rPr>
              <a:t>for example if you want to transmit the 8 bit binary code 10110001, all you have to do is generate or not generate a series of beams with the LED light emitter for the unit of time </a:t>
            </a:r>
            <a:r>
              <a:rPr lang="en-GB" i="1" dirty="0">
                <a:latin typeface="+mn-lt"/>
              </a:rPr>
              <a:t>t</a:t>
            </a:r>
            <a:r>
              <a:rPr lang="en-GB" dirty="0">
                <a:latin typeface="+mn-lt"/>
              </a:rPr>
              <a:t>.</a:t>
            </a:r>
            <a:endParaRPr lang="it-IT" dirty="0">
              <a:latin typeface="+mn-lt"/>
            </a:endParaRPr>
          </a:p>
          <a:p>
            <a:endParaRPr lang="it-IT" dirty="0"/>
          </a:p>
        </p:txBody>
      </p:sp>
    </p:spTree>
    <p:extLst>
      <p:ext uri="{BB962C8B-B14F-4D97-AF65-F5344CB8AC3E}">
        <p14:creationId xmlns:p14="http://schemas.microsoft.com/office/powerpoint/2010/main" val="1364847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Encoding         </a:t>
            </a:r>
            <a:r>
              <a:rPr lang="en-US" sz="2800" dirty="0" smtClean="0"/>
              <a:t>(“our” protocol)</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15</a:t>
            </a:fld>
            <a:endParaRPr lang="el-GR" sz="1000" dirty="0"/>
          </a:p>
        </p:txBody>
      </p:sp>
      <p:sp>
        <p:nvSpPr>
          <p:cNvPr id="6" name="Rettangolo 5"/>
          <p:cNvSpPr/>
          <p:nvPr/>
        </p:nvSpPr>
        <p:spPr>
          <a:xfrm>
            <a:off x="681271" y="1135696"/>
            <a:ext cx="4572000" cy="384721"/>
          </a:xfrm>
          <a:prstGeom prst="rect">
            <a:avLst/>
          </a:prstGeom>
        </p:spPr>
        <p:txBody>
          <a:bodyPr>
            <a:spAutoFit/>
          </a:bodyPr>
          <a:lstStyle/>
          <a:p>
            <a:pPr lvl="0"/>
            <a:endParaRPr lang="en-GB" b="1" cap="all" dirty="0"/>
          </a:p>
        </p:txBody>
      </p:sp>
      <p:sp>
        <p:nvSpPr>
          <p:cNvPr id="4" name="CasellaDiTesto 3"/>
          <p:cNvSpPr txBox="1"/>
          <p:nvPr/>
        </p:nvSpPr>
        <p:spPr>
          <a:xfrm>
            <a:off x="714392" y="1328056"/>
            <a:ext cx="7504719" cy="3154710"/>
          </a:xfrm>
          <a:prstGeom prst="rect">
            <a:avLst/>
          </a:prstGeom>
          <a:noFill/>
        </p:spPr>
        <p:txBody>
          <a:bodyPr wrap="square" rtlCol="0">
            <a:spAutoFit/>
          </a:bodyPr>
          <a:lstStyle/>
          <a:p>
            <a:pPr marL="342900" lvl="0" indent="-342900">
              <a:buFont typeface="Wingdings" panose="05000000000000000000" pitchFamily="2" charset="2"/>
              <a:buChar char="v"/>
            </a:pPr>
            <a:r>
              <a:rPr lang="en-GB" sz="2000" b="1" dirty="0">
                <a:latin typeface="+mn-lt"/>
              </a:rPr>
              <a:t>How do we distinguish one code from the next? This is important to remember when a code ends with the same bit as the next one begins with. Suppose a code ends with the bit “1” and the next code begins with “1” too. </a:t>
            </a:r>
            <a:endParaRPr lang="en-GB" sz="2000" b="1" dirty="0" smtClean="0">
              <a:latin typeface="+mn-lt"/>
            </a:endParaRPr>
          </a:p>
          <a:p>
            <a:pPr marL="342900" lvl="0" indent="-342900">
              <a:buFont typeface="Wingdings" panose="05000000000000000000" pitchFamily="2" charset="2"/>
              <a:buChar char="v"/>
            </a:pPr>
            <a:endParaRPr lang="it-IT" sz="2000" b="1" dirty="0">
              <a:latin typeface="+mn-lt"/>
            </a:endParaRPr>
          </a:p>
          <a:p>
            <a:pPr marL="342900" lvl="0" indent="-342900">
              <a:buFont typeface="Wingdings" panose="05000000000000000000" pitchFamily="2" charset="2"/>
              <a:buChar char="v"/>
            </a:pPr>
            <a:r>
              <a:rPr lang="en-GB" sz="2000" b="1" dirty="0">
                <a:latin typeface="+mn-lt"/>
              </a:rPr>
              <a:t>Say two bits are received one after the other and they’ve both got the same value of “1” or “0”. You read the detector output in the time periods </a:t>
            </a:r>
            <a:r>
              <a:rPr lang="en-GB" sz="2000" b="1" i="1" dirty="0">
                <a:latin typeface="+mn-lt"/>
              </a:rPr>
              <a:t>t</a:t>
            </a:r>
            <a:r>
              <a:rPr lang="en-GB" sz="2000" b="1" dirty="0">
                <a:latin typeface="+mn-lt"/>
              </a:rPr>
              <a:t> but if these get slightly out of synch, how do you distinguish between the previous bit and the next one?</a:t>
            </a:r>
            <a:endParaRPr lang="it-IT" sz="2000" b="1" dirty="0">
              <a:latin typeface="+mn-lt"/>
            </a:endParaRPr>
          </a:p>
          <a:p>
            <a:endParaRPr lang="it-IT" dirty="0"/>
          </a:p>
        </p:txBody>
      </p:sp>
      <p:sp>
        <p:nvSpPr>
          <p:cNvPr id="5" name="CasellaDiTesto 4"/>
          <p:cNvSpPr txBox="1"/>
          <p:nvPr/>
        </p:nvSpPr>
        <p:spPr>
          <a:xfrm>
            <a:off x="4466751" y="5256452"/>
            <a:ext cx="4247535" cy="384721"/>
          </a:xfrm>
          <a:prstGeom prst="rect">
            <a:avLst/>
          </a:prstGeom>
          <a:noFill/>
        </p:spPr>
        <p:txBody>
          <a:bodyPr wrap="square" rtlCol="0">
            <a:spAutoFit/>
          </a:bodyPr>
          <a:lstStyle/>
          <a:p>
            <a:r>
              <a:rPr lang="it-IT" dirty="0" smtClean="0">
                <a:latin typeface="+mn-lt"/>
              </a:rPr>
              <a:t>….’</a:t>
            </a:r>
            <a:r>
              <a:rPr lang="it-IT" dirty="0" err="1" smtClean="0">
                <a:latin typeface="+mn-lt"/>
              </a:rPr>
              <a:t>our</a:t>
            </a:r>
            <a:r>
              <a:rPr lang="it-IT" dirty="0" smtClean="0">
                <a:latin typeface="+mn-lt"/>
              </a:rPr>
              <a:t>’ </a:t>
            </a:r>
            <a:r>
              <a:rPr lang="it-IT" dirty="0" err="1" smtClean="0">
                <a:latin typeface="+mn-lt"/>
              </a:rPr>
              <a:t>protocol</a:t>
            </a:r>
            <a:r>
              <a:rPr lang="it-IT" dirty="0" smtClean="0">
                <a:latin typeface="+mn-lt"/>
              </a:rPr>
              <a:t>….</a:t>
            </a:r>
            <a:endParaRPr lang="it-IT" dirty="0">
              <a:latin typeface="+mn-lt"/>
            </a:endParaRPr>
          </a:p>
        </p:txBody>
      </p:sp>
    </p:spTree>
    <p:extLst>
      <p:ext uri="{BB962C8B-B14F-4D97-AF65-F5344CB8AC3E}">
        <p14:creationId xmlns:p14="http://schemas.microsoft.com/office/powerpoint/2010/main" val="1968146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Encoding         </a:t>
            </a:r>
            <a:r>
              <a:rPr lang="en-US" sz="2800" dirty="0" smtClean="0"/>
              <a:t>(“our” protocol)</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16</a:t>
            </a:fld>
            <a:endParaRPr lang="el-GR" sz="1000" dirty="0"/>
          </a:p>
        </p:txBody>
      </p:sp>
      <p:sp>
        <p:nvSpPr>
          <p:cNvPr id="6" name="Rettangolo 5"/>
          <p:cNvSpPr/>
          <p:nvPr/>
        </p:nvSpPr>
        <p:spPr>
          <a:xfrm>
            <a:off x="681271" y="1135696"/>
            <a:ext cx="4572000" cy="384721"/>
          </a:xfrm>
          <a:prstGeom prst="rect">
            <a:avLst/>
          </a:prstGeom>
        </p:spPr>
        <p:txBody>
          <a:bodyPr>
            <a:spAutoFit/>
          </a:bodyPr>
          <a:lstStyle/>
          <a:p>
            <a:pPr lvl="0"/>
            <a:endParaRPr lang="en-GB" b="1" cap="all" dirty="0"/>
          </a:p>
        </p:txBody>
      </p:sp>
      <p:sp>
        <p:nvSpPr>
          <p:cNvPr id="4" name="CasellaDiTesto 3"/>
          <p:cNvSpPr txBox="1"/>
          <p:nvPr/>
        </p:nvSpPr>
        <p:spPr>
          <a:xfrm>
            <a:off x="5253271" y="940755"/>
            <a:ext cx="3548788" cy="3016210"/>
          </a:xfrm>
          <a:prstGeom prst="rect">
            <a:avLst/>
          </a:prstGeom>
          <a:noFill/>
        </p:spPr>
        <p:txBody>
          <a:bodyPr wrap="square" rtlCol="0">
            <a:spAutoFit/>
          </a:bodyPr>
          <a:lstStyle/>
          <a:p>
            <a:pPr algn="just"/>
            <a:r>
              <a:rPr lang="en-GB" dirty="0">
                <a:latin typeface="+mn-lt"/>
              </a:rPr>
              <a:t>Now you can see that transmitting a “0” bit or a “1” bit isn’t just a matter of sending out a beam of </a:t>
            </a:r>
            <a:r>
              <a:rPr lang="en-GB" dirty="0" smtClean="0">
                <a:latin typeface="+mn-lt"/>
              </a:rPr>
              <a:t>light.</a:t>
            </a:r>
          </a:p>
          <a:p>
            <a:pPr algn="just"/>
            <a:r>
              <a:rPr lang="en-GB" dirty="0" smtClean="0">
                <a:latin typeface="+mn-lt"/>
              </a:rPr>
              <a:t>The </a:t>
            </a:r>
            <a:r>
              <a:rPr lang="en-GB" dirty="0">
                <a:latin typeface="+mn-lt"/>
              </a:rPr>
              <a:t>beam has to last for a certain period of time (600</a:t>
            </a:r>
            <a:r>
              <a:rPr lang="en-GB" i="1" dirty="0">
                <a:latin typeface="+mn-lt"/>
              </a:rPr>
              <a:t> </a:t>
            </a:r>
            <a:r>
              <a:rPr lang="en-GB" i="1" dirty="0" err="1">
                <a:latin typeface="+mn-lt"/>
              </a:rPr>
              <a:t>μ</a:t>
            </a:r>
            <a:r>
              <a:rPr lang="en-GB" dirty="0" err="1">
                <a:latin typeface="+mn-lt"/>
              </a:rPr>
              <a:t>m</a:t>
            </a:r>
            <a:r>
              <a:rPr lang="en-GB" dirty="0">
                <a:latin typeface="+mn-lt"/>
              </a:rPr>
              <a:t> or 1,200 </a:t>
            </a:r>
            <a:r>
              <a:rPr lang="en-GB" i="1" dirty="0" err="1">
                <a:latin typeface="+mn-lt"/>
              </a:rPr>
              <a:t>μ</a:t>
            </a:r>
            <a:r>
              <a:rPr lang="en-GB" dirty="0" err="1">
                <a:latin typeface="+mn-lt"/>
              </a:rPr>
              <a:t>m</a:t>
            </a:r>
            <a:r>
              <a:rPr lang="en-GB" dirty="0">
                <a:latin typeface="+mn-lt"/>
              </a:rPr>
              <a:t>) and, in addition to this, it has to be followed by a “blank” space of 600</a:t>
            </a:r>
            <a:r>
              <a:rPr lang="en-GB" i="1" dirty="0">
                <a:latin typeface="+mn-lt"/>
              </a:rPr>
              <a:t> </a:t>
            </a:r>
            <a:r>
              <a:rPr lang="en-GB" i="1" dirty="0" err="1">
                <a:latin typeface="+mn-lt"/>
              </a:rPr>
              <a:t>μ</a:t>
            </a:r>
            <a:r>
              <a:rPr lang="en-GB" dirty="0" err="1">
                <a:latin typeface="+mn-lt"/>
              </a:rPr>
              <a:t>m</a:t>
            </a:r>
            <a:r>
              <a:rPr lang="en-GB" dirty="0">
                <a:latin typeface="+mn-lt"/>
              </a:rPr>
              <a:t> for instance.</a:t>
            </a:r>
            <a:endParaRPr lang="it-IT" dirty="0">
              <a:latin typeface="+mn-lt"/>
            </a:endParaRPr>
          </a:p>
          <a:p>
            <a:pPr algn="just"/>
            <a:endParaRPr lang="it-IT" dirty="0"/>
          </a:p>
        </p:txBody>
      </p:sp>
      <p:pic>
        <p:nvPicPr>
          <p:cNvPr id="11" name="Imagen 78"/>
          <p:cNvPicPr/>
          <p:nvPr/>
        </p:nvPicPr>
        <p:blipFill>
          <a:blip r:embed="rId5">
            <a:extLst>
              <a:ext uri="{28A0092B-C50C-407E-A947-70E740481C1C}">
                <a14:useLocalDpi xmlns:a14="http://schemas.microsoft.com/office/drawing/2010/main" val="0"/>
              </a:ext>
            </a:extLst>
          </a:blip>
          <a:stretch>
            <a:fillRect/>
          </a:stretch>
        </p:blipFill>
        <p:spPr>
          <a:xfrm>
            <a:off x="215160" y="1135696"/>
            <a:ext cx="4861130" cy="1579234"/>
          </a:xfrm>
          <a:prstGeom prst="rect">
            <a:avLst/>
          </a:prstGeom>
        </p:spPr>
      </p:pic>
      <p:sp>
        <p:nvSpPr>
          <p:cNvPr id="2" name="CasellaDiTesto 1"/>
          <p:cNvSpPr txBox="1"/>
          <p:nvPr/>
        </p:nvSpPr>
        <p:spPr>
          <a:xfrm>
            <a:off x="215160" y="4152135"/>
            <a:ext cx="7774314" cy="2431435"/>
          </a:xfrm>
          <a:prstGeom prst="rect">
            <a:avLst/>
          </a:prstGeom>
          <a:noFill/>
        </p:spPr>
        <p:txBody>
          <a:bodyPr wrap="square" rtlCol="0">
            <a:spAutoFit/>
          </a:bodyPr>
          <a:lstStyle/>
          <a:p>
            <a:pPr marL="342900" lvl="0" indent="-342900">
              <a:buFont typeface="Arial" panose="020B0604020202020204" pitchFamily="34" charset="0"/>
              <a:buChar char="•"/>
            </a:pPr>
            <a:r>
              <a:rPr lang="en-GB" dirty="0">
                <a:latin typeface="+mn-lt"/>
              </a:rPr>
              <a:t>All the codes transmitted or received contain 8 bits which is equal to 1 byte.</a:t>
            </a:r>
            <a:endParaRPr lang="it-IT" dirty="0">
              <a:latin typeface="+mn-lt"/>
            </a:endParaRPr>
          </a:p>
          <a:p>
            <a:pPr marL="342900" lvl="0" indent="-342900">
              <a:buFont typeface="Arial" panose="020B0604020202020204" pitchFamily="34" charset="0"/>
              <a:buChar char="•"/>
            </a:pPr>
            <a:r>
              <a:rPr lang="en-GB" dirty="0">
                <a:latin typeface="+mn-lt"/>
              </a:rPr>
              <a:t>We start off by transmitting or receiving the least significant bit (LSB), the one on the extreme right in the byte. </a:t>
            </a:r>
            <a:endParaRPr lang="it-IT" dirty="0">
              <a:latin typeface="+mn-lt"/>
            </a:endParaRPr>
          </a:p>
          <a:p>
            <a:pPr marL="342900" lvl="0" indent="-342900">
              <a:buFont typeface="Arial" panose="020B0604020202020204" pitchFamily="34" charset="0"/>
              <a:buChar char="•"/>
            </a:pPr>
            <a:r>
              <a:rPr lang="en-GB" dirty="0">
                <a:latin typeface="+mn-lt"/>
              </a:rPr>
              <a:t>All the codes begin with an initial state that comprises a beam that lasts for 2,400 </a:t>
            </a:r>
            <a:r>
              <a:rPr lang="en-GB" dirty="0" err="1">
                <a:latin typeface="+mn-lt"/>
              </a:rPr>
              <a:t>μm</a:t>
            </a:r>
            <a:r>
              <a:rPr lang="en-GB" dirty="0">
                <a:latin typeface="+mn-lt"/>
              </a:rPr>
              <a:t> followed by a space of 600 </a:t>
            </a:r>
            <a:r>
              <a:rPr lang="en-GB" dirty="0" err="1">
                <a:latin typeface="+mn-lt"/>
              </a:rPr>
              <a:t>μm</a:t>
            </a:r>
            <a:r>
              <a:rPr lang="en-GB" dirty="0">
                <a:latin typeface="+mn-lt"/>
              </a:rPr>
              <a:t>. This bit, known as “start”, enables us to see where the new byte or code begins.</a:t>
            </a:r>
            <a:endParaRPr lang="it-IT" dirty="0">
              <a:latin typeface="+mn-lt"/>
            </a:endParaRPr>
          </a:p>
          <a:p>
            <a:endParaRPr lang="it-IT" dirty="0"/>
          </a:p>
        </p:txBody>
      </p:sp>
    </p:spTree>
    <p:extLst>
      <p:ext uri="{BB962C8B-B14F-4D97-AF65-F5344CB8AC3E}">
        <p14:creationId xmlns:p14="http://schemas.microsoft.com/office/powerpoint/2010/main" val="2807993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Encoding         </a:t>
            </a:r>
            <a:r>
              <a:rPr lang="en-US" sz="2800" dirty="0" smtClean="0"/>
              <a:t>(“our” protocol)</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17</a:t>
            </a:fld>
            <a:endParaRPr lang="el-GR" sz="1000" dirty="0"/>
          </a:p>
        </p:txBody>
      </p:sp>
      <p:sp>
        <p:nvSpPr>
          <p:cNvPr id="6" name="Rettangolo 5"/>
          <p:cNvSpPr/>
          <p:nvPr/>
        </p:nvSpPr>
        <p:spPr>
          <a:xfrm>
            <a:off x="681271" y="1135696"/>
            <a:ext cx="4572000" cy="384721"/>
          </a:xfrm>
          <a:prstGeom prst="rect">
            <a:avLst/>
          </a:prstGeom>
        </p:spPr>
        <p:txBody>
          <a:bodyPr>
            <a:spAutoFit/>
          </a:bodyPr>
          <a:lstStyle/>
          <a:p>
            <a:pPr lvl="0"/>
            <a:endParaRPr lang="en-GB" b="1" cap="all" dirty="0"/>
          </a:p>
        </p:txBody>
      </p:sp>
      <p:sp>
        <p:nvSpPr>
          <p:cNvPr id="4" name="CasellaDiTesto 3"/>
          <p:cNvSpPr txBox="1"/>
          <p:nvPr/>
        </p:nvSpPr>
        <p:spPr>
          <a:xfrm>
            <a:off x="471948" y="4535898"/>
            <a:ext cx="8214851" cy="2139047"/>
          </a:xfrm>
          <a:prstGeom prst="rect">
            <a:avLst/>
          </a:prstGeom>
          <a:noFill/>
        </p:spPr>
        <p:txBody>
          <a:bodyPr wrap="square" rtlCol="0">
            <a:spAutoFit/>
          </a:bodyPr>
          <a:lstStyle/>
          <a:p>
            <a:pPr algn="just"/>
            <a:r>
              <a:rPr lang="en-GB" dirty="0" smtClean="0">
                <a:latin typeface="+mn-lt"/>
              </a:rPr>
              <a:t>You will notice </a:t>
            </a:r>
            <a:r>
              <a:rPr lang="en-GB" dirty="0">
                <a:latin typeface="+mn-lt"/>
              </a:rPr>
              <a:t>that that the basic idea is to control the time the detector output level stays on “0” for each bit. If it stays on “0” for 2400 </a:t>
            </a:r>
            <a:r>
              <a:rPr lang="en-GB" i="1" dirty="0" err="1">
                <a:latin typeface="+mn-lt"/>
              </a:rPr>
              <a:t>μ</a:t>
            </a:r>
            <a:r>
              <a:rPr lang="en-GB" dirty="0" err="1">
                <a:latin typeface="+mn-lt"/>
              </a:rPr>
              <a:t>S</a:t>
            </a:r>
            <a:r>
              <a:rPr lang="en-GB" dirty="0">
                <a:latin typeface="+mn-lt"/>
              </a:rPr>
              <a:t> we’re dealing with the start bit which introduces a new byte or code. If, on the other hand, it stays on “0” for 1200 </a:t>
            </a:r>
            <a:r>
              <a:rPr lang="en-GB" i="1" dirty="0" err="1">
                <a:latin typeface="+mn-lt"/>
              </a:rPr>
              <a:t>μ</a:t>
            </a:r>
            <a:r>
              <a:rPr lang="en-GB" dirty="0" err="1">
                <a:latin typeface="+mn-lt"/>
              </a:rPr>
              <a:t>S</a:t>
            </a:r>
            <a:r>
              <a:rPr lang="en-GB" dirty="0">
                <a:latin typeface="+mn-lt"/>
              </a:rPr>
              <a:t> we’re dealing with a “1” bit and if it stays on “0” for 600 </a:t>
            </a:r>
            <a:r>
              <a:rPr lang="en-GB" i="1" dirty="0" err="1">
                <a:latin typeface="+mn-lt"/>
              </a:rPr>
              <a:t>μ</a:t>
            </a:r>
            <a:r>
              <a:rPr lang="en-GB" dirty="0" err="1">
                <a:latin typeface="+mn-lt"/>
              </a:rPr>
              <a:t>S</a:t>
            </a:r>
            <a:r>
              <a:rPr lang="en-GB" dirty="0">
                <a:latin typeface="+mn-lt"/>
              </a:rPr>
              <a:t> we’re dealing with a “0” bit. Between one bit and the next the detector output has to stay on level “1” for 600 </a:t>
            </a:r>
            <a:r>
              <a:rPr lang="en-GB" i="1" dirty="0" err="1">
                <a:latin typeface="+mn-lt"/>
              </a:rPr>
              <a:t>μ</a:t>
            </a:r>
            <a:r>
              <a:rPr lang="en-GB" dirty="0" err="1">
                <a:latin typeface="+mn-lt"/>
              </a:rPr>
              <a:t>S</a:t>
            </a:r>
            <a:r>
              <a:rPr lang="en-GB" dirty="0">
                <a:latin typeface="+mn-lt"/>
              </a:rPr>
              <a:t>.</a:t>
            </a:r>
            <a:endParaRPr lang="it-IT" dirty="0">
              <a:latin typeface="+mn-lt"/>
            </a:endParaRPr>
          </a:p>
          <a:p>
            <a:pPr algn="just"/>
            <a:endParaRPr lang="it-IT" dirty="0"/>
          </a:p>
        </p:txBody>
      </p:sp>
      <p:pic>
        <p:nvPicPr>
          <p:cNvPr id="12" name="Imagen 80"/>
          <p:cNvPicPr/>
          <p:nvPr/>
        </p:nvPicPr>
        <p:blipFill>
          <a:blip r:embed="rId5">
            <a:extLst>
              <a:ext uri="{28A0092B-C50C-407E-A947-70E740481C1C}">
                <a14:useLocalDpi xmlns:a14="http://schemas.microsoft.com/office/drawing/2010/main" val="0"/>
              </a:ext>
            </a:extLst>
          </a:blip>
          <a:stretch>
            <a:fillRect/>
          </a:stretch>
        </p:blipFill>
        <p:spPr>
          <a:xfrm>
            <a:off x="1124438" y="820611"/>
            <a:ext cx="6994525" cy="3472566"/>
          </a:xfrm>
          <a:prstGeom prst="rect">
            <a:avLst/>
          </a:prstGeom>
        </p:spPr>
      </p:pic>
    </p:spTree>
    <p:extLst>
      <p:ext uri="{BB962C8B-B14F-4D97-AF65-F5344CB8AC3E}">
        <p14:creationId xmlns:p14="http://schemas.microsoft.com/office/powerpoint/2010/main" val="362855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Encoding         </a:t>
            </a:r>
            <a:r>
              <a:rPr lang="en-US" sz="2800" dirty="0" smtClean="0"/>
              <a:t>(the “</a:t>
            </a:r>
            <a:r>
              <a:rPr lang="en-US" sz="2800" dirty="0" err="1" smtClean="0"/>
              <a:t>ourlr</a:t>
            </a:r>
            <a:r>
              <a:rPr lang="en-US" sz="2800" dirty="0" smtClean="0"/>
              <a:t>” library)</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18</a:t>
            </a:fld>
            <a:endParaRPr lang="el-GR" sz="1000" dirty="0"/>
          </a:p>
        </p:txBody>
      </p:sp>
      <p:sp>
        <p:nvSpPr>
          <p:cNvPr id="6" name="Rettangolo 5"/>
          <p:cNvSpPr/>
          <p:nvPr/>
        </p:nvSpPr>
        <p:spPr>
          <a:xfrm>
            <a:off x="681271" y="1135696"/>
            <a:ext cx="4572000" cy="384721"/>
          </a:xfrm>
          <a:prstGeom prst="rect">
            <a:avLst/>
          </a:prstGeom>
        </p:spPr>
        <p:txBody>
          <a:bodyPr>
            <a:spAutoFit/>
          </a:bodyPr>
          <a:lstStyle/>
          <a:p>
            <a:pPr lvl="0"/>
            <a:endParaRPr lang="en-GB" b="1" cap="all" dirty="0"/>
          </a:p>
        </p:txBody>
      </p:sp>
      <p:sp>
        <p:nvSpPr>
          <p:cNvPr id="4" name="CasellaDiTesto 3"/>
          <p:cNvSpPr txBox="1"/>
          <p:nvPr/>
        </p:nvSpPr>
        <p:spPr>
          <a:xfrm>
            <a:off x="408184" y="886894"/>
            <a:ext cx="8214851" cy="1261884"/>
          </a:xfrm>
          <a:prstGeom prst="rect">
            <a:avLst/>
          </a:prstGeom>
          <a:noFill/>
        </p:spPr>
        <p:txBody>
          <a:bodyPr wrap="square" rtlCol="0">
            <a:spAutoFit/>
          </a:bodyPr>
          <a:lstStyle/>
          <a:p>
            <a:r>
              <a:rPr lang="en-GB" b="1" dirty="0" err="1">
                <a:latin typeface="+mn-lt"/>
              </a:rPr>
              <a:t>OurIr.h</a:t>
            </a:r>
            <a:r>
              <a:rPr lang="en-GB" dirty="0">
                <a:latin typeface="+mn-lt"/>
              </a:rPr>
              <a:t>: this file contains the names of all the functions in the library.</a:t>
            </a:r>
            <a:endParaRPr lang="it-IT" dirty="0">
              <a:latin typeface="+mn-lt"/>
            </a:endParaRPr>
          </a:p>
          <a:p>
            <a:r>
              <a:rPr lang="en-GB" b="1" dirty="0">
                <a:latin typeface="+mn-lt"/>
              </a:rPr>
              <a:t>OurIr.cpp</a:t>
            </a:r>
            <a:r>
              <a:rPr lang="en-GB" dirty="0">
                <a:latin typeface="+mn-lt"/>
              </a:rPr>
              <a:t>: this file contains the code or instructions for executing the functions</a:t>
            </a:r>
            <a:r>
              <a:rPr lang="en-GB" dirty="0" smtClean="0">
                <a:latin typeface="+mn-lt"/>
              </a:rPr>
              <a:t>.</a:t>
            </a:r>
          </a:p>
          <a:p>
            <a:pPr algn="ctr"/>
            <a:r>
              <a:rPr lang="en-GB" dirty="0" smtClean="0">
                <a:latin typeface="+mn-lt"/>
              </a:rPr>
              <a:t>It’s </a:t>
            </a:r>
            <a:r>
              <a:rPr lang="en-GB" dirty="0">
                <a:latin typeface="+mn-lt"/>
              </a:rPr>
              <a:t>only got three functions. </a:t>
            </a:r>
            <a:endParaRPr lang="it-IT" dirty="0">
              <a:latin typeface="+mn-lt"/>
            </a:endParaRPr>
          </a:p>
          <a:p>
            <a:pPr algn="just"/>
            <a:endParaRPr lang="it-IT" dirty="0"/>
          </a:p>
        </p:txBody>
      </p:sp>
      <p:sp>
        <p:nvSpPr>
          <p:cNvPr id="2" name="CasellaDiTesto 1"/>
          <p:cNvSpPr txBox="1"/>
          <p:nvPr/>
        </p:nvSpPr>
        <p:spPr>
          <a:xfrm>
            <a:off x="382954" y="1805738"/>
            <a:ext cx="8240081" cy="5386090"/>
          </a:xfrm>
          <a:prstGeom prst="rect">
            <a:avLst/>
          </a:prstGeom>
          <a:noFill/>
        </p:spPr>
        <p:txBody>
          <a:bodyPr wrap="square" rtlCol="0">
            <a:spAutoFit/>
          </a:bodyPr>
          <a:lstStyle/>
          <a:p>
            <a:pPr marL="285750" lvl="0" indent="-285750" algn="r">
              <a:buFont typeface="Arial" panose="020B0604020202020204" pitchFamily="34" charset="0"/>
              <a:buChar char="•"/>
            </a:pPr>
            <a:r>
              <a:rPr lang="en-GB" sz="1800" b="1" u="sng" dirty="0">
                <a:latin typeface="+mn-lt"/>
              </a:rPr>
              <a:t>The burst() </a:t>
            </a:r>
            <a:r>
              <a:rPr lang="en-GB" sz="1800" b="1" u="sng" dirty="0" smtClean="0">
                <a:latin typeface="+mn-lt"/>
              </a:rPr>
              <a:t>function</a:t>
            </a:r>
            <a:r>
              <a:rPr lang="en-GB" sz="1800" dirty="0" smtClean="0">
                <a:latin typeface="+mn-lt"/>
              </a:rPr>
              <a:t> </a:t>
            </a:r>
            <a:r>
              <a:rPr lang="en-GB" sz="1800" dirty="0">
                <a:latin typeface="+mn-lt"/>
              </a:rPr>
              <a:t>generates a 38 KHz burst on the pin indicated and for the desired time.</a:t>
            </a:r>
            <a:endParaRPr lang="it-IT" sz="1800" dirty="0">
              <a:latin typeface="+mn-lt"/>
            </a:endParaRPr>
          </a:p>
          <a:p>
            <a:pPr algn="r"/>
            <a:r>
              <a:rPr lang="en-GB" sz="1800" b="1" dirty="0">
                <a:latin typeface="+mn-lt"/>
              </a:rPr>
              <a:t>Syntax </a:t>
            </a:r>
            <a:endParaRPr lang="it-IT" sz="1800" dirty="0">
              <a:latin typeface="+mn-lt"/>
            </a:endParaRPr>
          </a:p>
          <a:p>
            <a:pPr algn="r"/>
            <a:r>
              <a:rPr lang="en-GB" sz="1800" i="1" dirty="0">
                <a:latin typeface="+mn-lt"/>
              </a:rPr>
              <a:t>Burst(</a:t>
            </a:r>
            <a:r>
              <a:rPr lang="en-GB" sz="1800" i="1" dirty="0" err="1">
                <a:latin typeface="+mn-lt"/>
              </a:rPr>
              <a:t>pin,time</a:t>
            </a:r>
            <a:r>
              <a:rPr lang="en-GB" sz="1800" i="1" dirty="0">
                <a:latin typeface="+mn-lt"/>
              </a:rPr>
              <a:t>);</a:t>
            </a:r>
            <a:endParaRPr lang="it-IT" sz="1800" dirty="0">
              <a:latin typeface="+mn-lt"/>
            </a:endParaRPr>
          </a:p>
          <a:p>
            <a:pPr algn="r"/>
            <a:r>
              <a:rPr lang="en-GB" sz="1800" i="1" dirty="0">
                <a:latin typeface="+mn-lt"/>
              </a:rPr>
              <a:t>pin</a:t>
            </a:r>
            <a:r>
              <a:rPr lang="en-GB" sz="1800" dirty="0">
                <a:latin typeface="+mn-lt"/>
              </a:rPr>
              <a:t>: the output pin  for the 38 KHz burst</a:t>
            </a:r>
            <a:endParaRPr lang="it-IT" sz="1800" dirty="0">
              <a:latin typeface="+mn-lt"/>
            </a:endParaRPr>
          </a:p>
          <a:p>
            <a:pPr algn="r"/>
            <a:r>
              <a:rPr lang="en-GB" sz="1800" i="1" dirty="0">
                <a:latin typeface="+mn-lt"/>
              </a:rPr>
              <a:t>time</a:t>
            </a:r>
            <a:r>
              <a:rPr lang="en-GB" sz="1800" dirty="0">
                <a:latin typeface="+mn-lt"/>
              </a:rPr>
              <a:t>: duration of the burst in </a:t>
            </a:r>
            <a:r>
              <a:rPr lang="en-GB" sz="1800" dirty="0" smtClean="0">
                <a:latin typeface="+mn-lt"/>
              </a:rPr>
              <a:t>microseconds</a:t>
            </a:r>
          </a:p>
          <a:p>
            <a:pPr marL="285750" lvl="0" indent="-285750">
              <a:buFont typeface="Arial" panose="020B0604020202020204" pitchFamily="34" charset="0"/>
              <a:buChar char="•"/>
            </a:pPr>
            <a:r>
              <a:rPr lang="en-GB" sz="1800" b="1" u="sng" dirty="0">
                <a:latin typeface="+mn-lt"/>
              </a:rPr>
              <a:t>The </a:t>
            </a:r>
            <a:r>
              <a:rPr lang="en-GB" sz="1800" b="1" u="sng" dirty="0" err="1">
                <a:latin typeface="+mn-lt"/>
              </a:rPr>
              <a:t>IrTx</a:t>
            </a:r>
            <a:r>
              <a:rPr lang="en-GB" sz="1800" b="1" u="sng" dirty="0">
                <a:latin typeface="+mn-lt"/>
              </a:rPr>
              <a:t>() </a:t>
            </a:r>
            <a:r>
              <a:rPr lang="en-GB" sz="1800" b="1" u="sng" dirty="0" smtClean="0">
                <a:latin typeface="+mn-lt"/>
              </a:rPr>
              <a:t>Function</a:t>
            </a:r>
            <a:r>
              <a:rPr lang="en-GB" sz="1800" dirty="0" smtClean="0">
                <a:latin typeface="+mn-lt"/>
              </a:rPr>
              <a:t> </a:t>
            </a:r>
            <a:r>
              <a:rPr lang="en-GB" sz="1800" dirty="0">
                <a:latin typeface="+mn-lt"/>
              </a:rPr>
              <a:t>sends out a piece of data on the pin indicated in accordance with “</a:t>
            </a:r>
            <a:r>
              <a:rPr lang="en-GB" sz="1800" i="1" dirty="0">
                <a:latin typeface="+mn-lt"/>
              </a:rPr>
              <a:t>Our</a:t>
            </a:r>
            <a:r>
              <a:rPr lang="en-GB" sz="1800" dirty="0">
                <a:latin typeface="+mn-lt"/>
              </a:rPr>
              <a:t>” protocol. </a:t>
            </a:r>
            <a:endParaRPr lang="it-IT" sz="1800" dirty="0">
              <a:latin typeface="+mn-lt"/>
            </a:endParaRPr>
          </a:p>
          <a:p>
            <a:r>
              <a:rPr lang="en-GB" sz="1800" b="1" dirty="0">
                <a:latin typeface="+mn-lt"/>
              </a:rPr>
              <a:t>Syntax:</a:t>
            </a:r>
            <a:endParaRPr lang="it-IT" sz="1800" dirty="0">
              <a:latin typeface="+mn-lt"/>
            </a:endParaRPr>
          </a:p>
          <a:p>
            <a:r>
              <a:rPr lang="en-GB" sz="1800" i="1" dirty="0" err="1">
                <a:latin typeface="+mn-lt"/>
              </a:rPr>
              <a:t>var.IrTx</a:t>
            </a:r>
            <a:r>
              <a:rPr lang="en-GB" sz="1800" i="1" dirty="0">
                <a:latin typeface="+mn-lt"/>
              </a:rPr>
              <a:t>(pin, data);</a:t>
            </a:r>
            <a:endParaRPr lang="it-IT" sz="1800" dirty="0">
              <a:latin typeface="+mn-lt"/>
            </a:endParaRPr>
          </a:p>
          <a:p>
            <a:r>
              <a:rPr lang="en-GB" sz="1800" i="1" dirty="0">
                <a:latin typeface="+mn-lt"/>
              </a:rPr>
              <a:t>pin: output pin</a:t>
            </a:r>
            <a:endParaRPr lang="it-IT" sz="1800" dirty="0">
              <a:latin typeface="+mn-lt"/>
            </a:endParaRPr>
          </a:p>
          <a:p>
            <a:r>
              <a:rPr lang="en-GB" sz="1800" i="1" dirty="0">
                <a:latin typeface="+mn-lt"/>
              </a:rPr>
              <a:t>data: 8 bit data to be transmitted </a:t>
            </a:r>
            <a:endParaRPr lang="en-GB" sz="1800" i="1" dirty="0" smtClean="0">
              <a:latin typeface="+mn-lt"/>
            </a:endParaRPr>
          </a:p>
          <a:p>
            <a:pPr marL="285750" lvl="0" indent="-285750" algn="r">
              <a:buFont typeface="Arial" panose="020B0604020202020204" pitchFamily="34" charset="0"/>
              <a:buChar char="•"/>
            </a:pPr>
            <a:r>
              <a:rPr lang="en-GB" sz="1800" b="1" dirty="0">
                <a:latin typeface="+mn-lt"/>
              </a:rPr>
              <a:t>The </a:t>
            </a:r>
            <a:r>
              <a:rPr lang="en-GB" sz="1800" b="1" dirty="0" err="1">
                <a:latin typeface="+mn-lt"/>
              </a:rPr>
              <a:t>IrRx</a:t>
            </a:r>
            <a:r>
              <a:rPr lang="en-GB" sz="1800" b="1" dirty="0">
                <a:latin typeface="+mn-lt"/>
              </a:rPr>
              <a:t>() </a:t>
            </a:r>
            <a:r>
              <a:rPr lang="en-GB" sz="1800" b="1" dirty="0" smtClean="0">
                <a:latin typeface="+mn-lt"/>
              </a:rPr>
              <a:t>Function</a:t>
            </a:r>
            <a:r>
              <a:rPr lang="en-GB" sz="1800" dirty="0" smtClean="0">
                <a:latin typeface="+mn-lt"/>
              </a:rPr>
              <a:t> </a:t>
            </a:r>
            <a:r>
              <a:rPr lang="en-GB" sz="1800" dirty="0">
                <a:latin typeface="+mn-lt"/>
              </a:rPr>
              <a:t>returns the 8 bit data received on the indicated pin in accordance with the “Our” protocol. </a:t>
            </a:r>
            <a:endParaRPr lang="it-IT" sz="1800" dirty="0">
              <a:latin typeface="+mn-lt"/>
            </a:endParaRPr>
          </a:p>
          <a:p>
            <a:pPr algn="r"/>
            <a:r>
              <a:rPr lang="en-GB" sz="1800" b="1" dirty="0">
                <a:latin typeface="+mn-lt"/>
              </a:rPr>
              <a:t>Syntax</a:t>
            </a:r>
            <a:endParaRPr lang="it-IT" sz="1800" dirty="0">
              <a:latin typeface="+mn-lt"/>
            </a:endParaRPr>
          </a:p>
          <a:p>
            <a:pPr algn="r"/>
            <a:r>
              <a:rPr lang="fr-FR" sz="1800" i="1" dirty="0" err="1">
                <a:latin typeface="+mn-lt"/>
              </a:rPr>
              <a:t>var.IrRx</a:t>
            </a:r>
            <a:r>
              <a:rPr lang="fr-FR" sz="1800" i="1" dirty="0">
                <a:latin typeface="+mn-lt"/>
              </a:rPr>
              <a:t>(pin);</a:t>
            </a:r>
            <a:endParaRPr lang="it-IT" sz="1800" dirty="0">
              <a:latin typeface="+mn-lt"/>
            </a:endParaRPr>
          </a:p>
          <a:p>
            <a:pPr algn="r"/>
            <a:r>
              <a:rPr lang="en-GB" sz="1800" i="1" dirty="0">
                <a:latin typeface="+mn-lt"/>
              </a:rPr>
              <a:t>pin:</a:t>
            </a:r>
            <a:r>
              <a:rPr lang="en-GB" sz="1800" dirty="0">
                <a:latin typeface="+mn-lt"/>
              </a:rPr>
              <a:t> Input pin </a:t>
            </a:r>
            <a:endParaRPr lang="it-IT" sz="1800" dirty="0">
              <a:latin typeface="+mn-lt"/>
            </a:endParaRPr>
          </a:p>
          <a:p>
            <a:endParaRPr lang="it-IT" dirty="0">
              <a:latin typeface="+mn-lt"/>
            </a:endParaRPr>
          </a:p>
          <a:p>
            <a:endParaRPr lang="it-IT" dirty="0">
              <a:latin typeface="+mn-lt"/>
            </a:endParaRPr>
          </a:p>
        </p:txBody>
      </p:sp>
    </p:spTree>
    <p:extLst>
      <p:ext uri="{BB962C8B-B14F-4D97-AF65-F5344CB8AC3E}">
        <p14:creationId xmlns:p14="http://schemas.microsoft.com/office/powerpoint/2010/main" val="108991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Encoding         </a:t>
            </a:r>
            <a:r>
              <a:rPr lang="en-US" sz="2800" dirty="0" smtClean="0"/>
              <a:t>(other protocols)</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19</a:t>
            </a:fld>
            <a:endParaRPr lang="el-GR" sz="1000" dirty="0"/>
          </a:p>
        </p:txBody>
      </p:sp>
      <p:sp>
        <p:nvSpPr>
          <p:cNvPr id="6" name="Rettangolo 5"/>
          <p:cNvSpPr/>
          <p:nvPr/>
        </p:nvSpPr>
        <p:spPr>
          <a:xfrm>
            <a:off x="681271" y="1135696"/>
            <a:ext cx="4572000" cy="384721"/>
          </a:xfrm>
          <a:prstGeom prst="rect">
            <a:avLst/>
          </a:prstGeom>
        </p:spPr>
        <p:txBody>
          <a:bodyPr>
            <a:spAutoFit/>
          </a:bodyPr>
          <a:lstStyle/>
          <a:p>
            <a:pPr lvl="0"/>
            <a:endParaRPr lang="en-GB" b="1" cap="all" dirty="0"/>
          </a:p>
        </p:txBody>
      </p:sp>
      <p:sp>
        <p:nvSpPr>
          <p:cNvPr id="2" name="CasellaDiTesto 1"/>
          <p:cNvSpPr txBox="1"/>
          <p:nvPr/>
        </p:nvSpPr>
        <p:spPr>
          <a:xfrm>
            <a:off x="451959" y="2662649"/>
            <a:ext cx="8240081" cy="692497"/>
          </a:xfrm>
          <a:prstGeom prst="rect">
            <a:avLst/>
          </a:prstGeom>
          <a:noFill/>
        </p:spPr>
        <p:txBody>
          <a:bodyPr wrap="square" rtlCol="0">
            <a:spAutoFit/>
          </a:bodyPr>
          <a:lstStyle/>
          <a:p>
            <a:pPr algn="ctr"/>
            <a:r>
              <a:rPr lang="en-GB" sz="2000" u="sng" dirty="0">
                <a:latin typeface="+mn-lt"/>
                <a:hlinkClick r:id="rId5"/>
              </a:rPr>
              <a:t>http://</a:t>
            </a:r>
            <a:r>
              <a:rPr lang="en-GB" sz="2000" u="sng" dirty="0" smtClean="0">
                <a:latin typeface="+mn-lt"/>
                <a:hlinkClick r:id="rId5"/>
              </a:rPr>
              <a:t>www.sbprojects.com/knowledge/ir/index.php</a:t>
            </a:r>
            <a:endParaRPr lang="en-GB" sz="2000" u="sng" dirty="0" smtClean="0">
              <a:latin typeface="+mn-lt"/>
            </a:endParaRPr>
          </a:p>
          <a:p>
            <a:pPr algn="ctr"/>
            <a:r>
              <a:rPr lang="en-GB" dirty="0" smtClean="0"/>
              <a:t> </a:t>
            </a:r>
            <a:endParaRPr lang="it-IT" dirty="0"/>
          </a:p>
        </p:txBody>
      </p:sp>
      <p:sp>
        <p:nvSpPr>
          <p:cNvPr id="11" name="CasellaDiTesto 10"/>
          <p:cNvSpPr txBox="1"/>
          <p:nvPr/>
        </p:nvSpPr>
        <p:spPr>
          <a:xfrm>
            <a:off x="451959" y="3640498"/>
            <a:ext cx="8240081" cy="400110"/>
          </a:xfrm>
          <a:prstGeom prst="rect">
            <a:avLst/>
          </a:prstGeom>
          <a:noFill/>
        </p:spPr>
        <p:txBody>
          <a:bodyPr wrap="square" rtlCol="0">
            <a:spAutoFit/>
          </a:bodyPr>
          <a:lstStyle/>
          <a:p>
            <a:pPr algn="ctr"/>
            <a:r>
              <a:rPr lang="en-GB" sz="2000" u="sng" dirty="0">
                <a:latin typeface="+mn-lt"/>
                <a:hlinkClick r:id="rId6"/>
              </a:rPr>
              <a:t>http://</a:t>
            </a:r>
            <a:r>
              <a:rPr lang="en-GB" sz="2000" u="sng" dirty="0" smtClean="0">
                <a:latin typeface="+mn-lt"/>
                <a:hlinkClick r:id="rId6"/>
              </a:rPr>
              <a:t>www.righto.com/2009/08/multi-protocol-infrared-remote-library.html</a:t>
            </a:r>
            <a:r>
              <a:rPr lang="en-GB" dirty="0" smtClean="0"/>
              <a:t> </a:t>
            </a:r>
            <a:endParaRPr lang="it-IT" dirty="0"/>
          </a:p>
        </p:txBody>
      </p:sp>
    </p:spTree>
    <p:extLst>
      <p:ext uri="{BB962C8B-B14F-4D97-AF65-F5344CB8AC3E}">
        <p14:creationId xmlns:p14="http://schemas.microsoft.com/office/powerpoint/2010/main" val="787070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 name="Τίτλος 1"/>
          <p:cNvSpPr>
            <a:spLocks noGrp="1"/>
          </p:cNvSpPr>
          <p:nvPr>
            <p:ph type="title"/>
          </p:nvPr>
        </p:nvSpPr>
        <p:spPr>
          <a:xfrm>
            <a:off x="0" y="-2"/>
            <a:ext cx="9144000" cy="581777"/>
          </a:xfrm>
          <a:solidFill>
            <a:schemeClr val="bg1">
              <a:lumMod val="85000"/>
            </a:schemeClr>
          </a:solidFill>
        </p:spPr>
        <p:txBody>
          <a:bodyPr>
            <a:normAutofit fontScale="90000"/>
          </a:bodyPr>
          <a:lstStyle/>
          <a:p>
            <a:pPr algn="l"/>
            <a:r>
              <a:rPr lang="en-US" sz="3600" dirty="0" smtClean="0"/>
              <a:t>Aim and Agenda of unit </a:t>
            </a:r>
            <a:r>
              <a:rPr lang="en-US" sz="3600" dirty="0"/>
              <a:t>7</a:t>
            </a:r>
            <a:r>
              <a:rPr lang="en-US" sz="3600" dirty="0" smtClean="0"/>
              <a:t>  </a:t>
            </a:r>
            <a:endParaRPr lang="el-GR" sz="3600" dirty="0"/>
          </a:p>
        </p:txBody>
      </p:sp>
      <p:sp>
        <p:nvSpPr>
          <p:cNvPr id="11" name="Στρογγυλεμένο ορθογώνιο 7"/>
          <p:cNvSpPr/>
          <p:nvPr/>
        </p:nvSpPr>
        <p:spPr>
          <a:xfrm>
            <a:off x="389906" y="2739650"/>
            <a:ext cx="8518919" cy="345287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Στρογγυλεμένο ορθογώνιο 6"/>
          <p:cNvSpPr/>
          <p:nvPr/>
        </p:nvSpPr>
        <p:spPr>
          <a:xfrm>
            <a:off x="432080" y="829711"/>
            <a:ext cx="8335926" cy="149886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b="1" cap="all" dirty="0" smtClean="0"/>
          </a:p>
          <a:p>
            <a:pPr lvl="0" algn="ctr"/>
            <a:r>
              <a:rPr lang="en-GB" sz="2000" b="1" cap="all" dirty="0" smtClean="0"/>
              <a:t>INFRARED LIGHTS BASICS</a:t>
            </a:r>
            <a:endParaRPr lang="en-GB" sz="2000" b="1" cap="all" dirty="0"/>
          </a:p>
          <a:p>
            <a:pPr algn="ctr"/>
            <a:r>
              <a:rPr lang="en-GB" sz="2000" dirty="0" smtClean="0"/>
              <a:t>Use IR </a:t>
            </a:r>
            <a:r>
              <a:rPr lang="en-GB" sz="2000" dirty="0"/>
              <a:t>sensor to detect </a:t>
            </a:r>
            <a:r>
              <a:rPr lang="en-GB" sz="2000" dirty="0" smtClean="0"/>
              <a:t>objects, obstacles, the presence and movement of people and things, or send data.</a:t>
            </a:r>
            <a:endParaRPr lang="el-GR" dirty="0"/>
          </a:p>
        </p:txBody>
      </p:sp>
      <p:sp>
        <p:nvSpPr>
          <p:cNvPr id="13" name="Σύμβολο κράτησης θέσης περιεχομένου 2"/>
          <p:cNvSpPr txBox="1">
            <a:spLocks/>
          </p:cNvSpPr>
          <p:nvPr/>
        </p:nvSpPr>
        <p:spPr>
          <a:xfrm>
            <a:off x="746648" y="2989386"/>
            <a:ext cx="8229600" cy="38959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spcBef>
                <a:spcPts val="480"/>
              </a:spcBef>
              <a:buFont typeface="Wingdings" pitchFamily="2" charset="2"/>
              <a:buChar char="§"/>
            </a:pPr>
            <a:endParaRPr lang="en-US" sz="2000" dirty="0" smtClean="0"/>
          </a:p>
          <a:p>
            <a:pPr algn="just">
              <a:lnSpc>
                <a:spcPct val="110000"/>
              </a:lnSpc>
              <a:spcBef>
                <a:spcPts val="480"/>
              </a:spcBef>
              <a:buFont typeface="Wingdings" pitchFamily="2" charset="2"/>
              <a:buChar char="§"/>
            </a:pPr>
            <a:endParaRPr lang="en-US" sz="2000" dirty="0" smtClean="0"/>
          </a:p>
          <a:p>
            <a:pPr algn="just">
              <a:lnSpc>
                <a:spcPct val="110000"/>
              </a:lnSpc>
              <a:spcBef>
                <a:spcPts val="480"/>
              </a:spcBef>
              <a:buFont typeface="Wingdings" pitchFamily="2" charset="2"/>
              <a:buChar char="§"/>
            </a:pPr>
            <a:r>
              <a:rPr lang="en-US" sz="2000" dirty="0" smtClean="0"/>
              <a:t>Electromagnetic spectrum</a:t>
            </a:r>
          </a:p>
          <a:p>
            <a:pPr algn="just">
              <a:lnSpc>
                <a:spcPct val="110000"/>
              </a:lnSpc>
              <a:spcBef>
                <a:spcPts val="480"/>
              </a:spcBef>
              <a:buFont typeface="Wingdings" pitchFamily="2" charset="2"/>
              <a:buChar char="§"/>
            </a:pPr>
            <a:r>
              <a:rPr lang="en-US" sz="2000" dirty="0" smtClean="0"/>
              <a:t>Infrared </a:t>
            </a:r>
            <a:r>
              <a:rPr lang="en-US" sz="2000" dirty="0"/>
              <a:t>light</a:t>
            </a:r>
          </a:p>
          <a:p>
            <a:pPr algn="just">
              <a:lnSpc>
                <a:spcPct val="110000"/>
              </a:lnSpc>
              <a:spcBef>
                <a:spcPts val="480"/>
              </a:spcBef>
              <a:buFont typeface="Wingdings" pitchFamily="2" charset="2"/>
              <a:buChar char="§"/>
            </a:pPr>
            <a:r>
              <a:rPr lang="en-US" sz="2000" dirty="0"/>
              <a:t>Generating and </a:t>
            </a:r>
            <a:r>
              <a:rPr lang="en-US" sz="2000" dirty="0" smtClean="0"/>
              <a:t>detecting</a:t>
            </a:r>
          </a:p>
          <a:p>
            <a:pPr algn="just">
              <a:lnSpc>
                <a:spcPct val="110000"/>
              </a:lnSpc>
              <a:spcBef>
                <a:spcPts val="480"/>
              </a:spcBef>
              <a:buFont typeface="Wingdings" pitchFamily="2" charset="2"/>
              <a:buChar char="§"/>
            </a:pPr>
            <a:r>
              <a:rPr lang="en-US" sz="2000" dirty="0" smtClean="0"/>
              <a:t>Infrared sensors</a:t>
            </a:r>
          </a:p>
          <a:p>
            <a:pPr algn="just">
              <a:lnSpc>
                <a:spcPct val="110000"/>
              </a:lnSpc>
              <a:spcBef>
                <a:spcPts val="480"/>
              </a:spcBef>
              <a:buFont typeface="Wingdings" pitchFamily="2" charset="2"/>
              <a:buChar char="§"/>
            </a:pPr>
            <a:r>
              <a:rPr lang="en-US" sz="2000" dirty="0" smtClean="0"/>
              <a:t>Encoding </a:t>
            </a:r>
            <a:endParaRPr lang="el-GR" sz="2000" dirty="0"/>
          </a:p>
          <a:p>
            <a:pPr algn="just">
              <a:lnSpc>
                <a:spcPct val="110000"/>
              </a:lnSpc>
              <a:spcBef>
                <a:spcPts val="480"/>
              </a:spcBef>
              <a:buFont typeface="Wingdings" pitchFamily="2" charset="2"/>
              <a:buChar char="§"/>
            </a:pPr>
            <a:endParaRPr lang="el-GR" sz="1800" dirty="0"/>
          </a:p>
        </p:txBody>
      </p:sp>
      <p:sp>
        <p:nvSpPr>
          <p:cNvPr id="14" name="TextBox 13"/>
          <p:cNvSpPr txBox="1"/>
          <p:nvPr/>
        </p:nvSpPr>
        <p:spPr bwMode="auto">
          <a:xfrm>
            <a:off x="2887980" y="830883"/>
            <a:ext cx="3058851" cy="430887"/>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kumimoji="0" lang="en-US" sz="2000" b="0" i="1" u="none" strike="noStrike" kern="0" cap="none" spc="0" normalizeH="0" baseline="0" noProof="0" dirty="0" smtClean="0">
                <a:ln>
                  <a:noFill/>
                </a:ln>
                <a:solidFill>
                  <a:srgbClr val="FF0000"/>
                </a:solidFill>
                <a:effectLst/>
                <a:uLnTx/>
                <a:uFillTx/>
                <a:latin typeface="+mn-lt"/>
                <a:ea typeface="+mn-ea"/>
                <a:cs typeface="+mn-cs"/>
              </a:rPr>
              <a:t>The aim of</a:t>
            </a:r>
            <a:r>
              <a:rPr kumimoji="0" lang="en-US" sz="2000" b="0" i="1" u="none" strike="noStrike" kern="0" cap="none" spc="0" normalizeH="0" noProof="0" dirty="0" smtClean="0">
                <a:ln>
                  <a:noFill/>
                </a:ln>
                <a:solidFill>
                  <a:srgbClr val="FF0000"/>
                </a:solidFill>
                <a:effectLst/>
                <a:uLnTx/>
                <a:uFillTx/>
                <a:latin typeface="+mn-lt"/>
                <a:ea typeface="+mn-ea"/>
                <a:cs typeface="+mn-cs"/>
              </a:rPr>
              <a:t> the presentation</a:t>
            </a:r>
            <a:endParaRPr kumimoji="0" lang="el-GR" sz="2000" b="0" i="1" u="none" strike="noStrike" kern="0" cap="none" spc="0" normalizeH="0" baseline="0" noProof="0" dirty="0">
              <a:ln>
                <a:noFill/>
              </a:ln>
              <a:solidFill>
                <a:srgbClr val="FF0000"/>
              </a:solidFill>
              <a:effectLst/>
              <a:uLnTx/>
              <a:uFillTx/>
              <a:latin typeface="+mn-lt"/>
              <a:ea typeface="+mn-ea"/>
              <a:cs typeface="+mn-cs"/>
            </a:endParaRPr>
          </a:p>
        </p:txBody>
      </p:sp>
      <p:sp>
        <p:nvSpPr>
          <p:cNvPr id="15" name="TextBox 14"/>
          <p:cNvSpPr txBox="1"/>
          <p:nvPr/>
        </p:nvSpPr>
        <p:spPr bwMode="auto">
          <a:xfrm>
            <a:off x="2695618" y="2989386"/>
            <a:ext cx="3443571" cy="413959"/>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kumimoji="0" lang="en-US" sz="2000" b="0" i="1" u="none" strike="noStrike" kern="0" cap="none" spc="0" normalizeH="0" baseline="0" noProof="0" dirty="0" smtClean="0">
                <a:ln>
                  <a:noFill/>
                </a:ln>
                <a:solidFill>
                  <a:srgbClr val="FF0000"/>
                </a:solidFill>
                <a:effectLst/>
                <a:uLnTx/>
                <a:uFillTx/>
                <a:latin typeface="+mn-lt"/>
                <a:ea typeface="+mn-ea"/>
                <a:cs typeface="+mn-cs"/>
              </a:rPr>
              <a:t>The agenda of</a:t>
            </a:r>
            <a:r>
              <a:rPr kumimoji="0" lang="en-US" sz="2000" b="0" i="1" u="none" strike="noStrike" kern="0" cap="none" spc="0" normalizeH="0" noProof="0" dirty="0" smtClean="0">
                <a:ln>
                  <a:noFill/>
                </a:ln>
                <a:solidFill>
                  <a:srgbClr val="FF0000"/>
                </a:solidFill>
                <a:effectLst/>
                <a:uLnTx/>
                <a:uFillTx/>
                <a:latin typeface="+mn-lt"/>
                <a:ea typeface="+mn-ea"/>
                <a:cs typeface="+mn-cs"/>
              </a:rPr>
              <a:t> the presentation</a:t>
            </a:r>
            <a:endParaRPr kumimoji="0" lang="el-GR" sz="2000" b="0" i="1" u="none" strike="noStrike" kern="0" cap="none" spc="0" normalizeH="0" baseline="0" noProof="0" dirty="0">
              <a:ln>
                <a:noFill/>
              </a:ln>
              <a:solidFill>
                <a:srgbClr val="FF0000"/>
              </a:solidFill>
              <a:effectLst/>
              <a:uLnTx/>
              <a:uFillTx/>
              <a:latin typeface="+mn-lt"/>
              <a:ea typeface="+mn-ea"/>
              <a:cs typeface="+mn-cs"/>
            </a:endParaRPr>
          </a:p>
        </p:txBody>
      </p:sp>
      <p:sp>
        <p:nvSpPr>
          <p:cNvPr id="24" name="Slide Number Placeholder 2"/>
          <p:cNvSpPr>
            <a:spLocks noGrp="1"/>
          </p:cNvSpPr>
          <p:nvPr>
            <p:ph type="sldNum" sz="quarter" idx="12"/>
          </p:nvPr>
        </p:nvSpPr>
        <p:spPr>
          <a:xfrm>
            <a:off x="6553200" y="6356350"/>
            <a:ext cx="2133600" cy="365125"/>
          </a:xfrm>
        </p:spPr>
        <p:txBody>
          <a:bodyPr/>
          <a:lstStyle/>
          <a:p>
            <a:fld id="{F1B48E73-6241-44FB-9EDB-1A1229FC3D83}" type="slidenum">
              <a:rPr lang="el-GR" smtClean="0"/>
              <a:t>2</a:t>
            </a:fld>
            <a:endParaRPr lang="el-GR"/>
          </a:p>
        </p:txBody>
      </p:sp>
      <p:pic>
        <p:nvPicPr>
          <p:cNvPr id="25"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70140"/>
            <a:ext cx="1008145" cy="339043"/>
          </a:xfrm>
          <a:prstGeom prst="rect">
            <a:avLst/>
          </a:prstGeom>
          <a:noFill/>
          <a:ln>
            <a:noFill/>
          </a:ln>
        </p:spPr>
      </p:pic>
      <p:pic>
        <p:nvPicPr>
          <p:cNvPr id="26"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7"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a:t>
            </a:fld>
            <a:endParaRPr lang="el-GR" sz="1000" dirty="0"/>
          </a:p>
        </p:txBody>
      </p:sp>
    </p:spTree>
    <p:extLst>
      <p:ext uri="{BB962C8B-B14F-4D97-AF65-F5344CB8AC3E}">
        <p14:creationId xmlns:p14="http://schemas.microsoft.com/office/powerpoint/2010/main" val="2135005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39"/>
            <a:ext cx="9144000" cy="1180531"/>
          </a:xfrm>
          <a:prstGeom prst="rect">
            <a:avLst/>
          </a:prstGeom>
          <a:gradFill flip="none" rotWithShape="1">
            <a:gsLst>
              <a:gs pos="0">
                <a:schemeClr val="accent1"/>
              </a:gs>
              <a:gs pos="33000">
                <a:schemeClr val="accent1">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Imagen 50">
            <a:extLst>
              <a:ext uri="{FF2B5EF4-FFF2-40B4-BE49-F238E27FC236}">
                <a16:creationId xmlns:a16="http://schemas.microsoft.com/office/drawing/2014/main" xmlns=""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55760"/>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prstClr val="white"/>
                </a:solidFill>
              </a:rPr>
              <a:t>UNIT </a:t>
            </a:r>
            <a:r>
              <a:rPr lang="en-US" sz="3600" b="1" dirty="0" smtClean="0">
                <a:solidFill>
                  <a:prstClr val="white"/>
                </a:solidFill>
              </a:rPr>
              <a:t>7 INFRARED SENSORS</a:t>
            </a:r>
          </a:p>
          <a:p>
            <a:pPr algn="ctr"/>
            <a:r>
              <a:rPr lang="en-US" sz="3600" dirty="0" smtClean="0">
                <a:solidFill>
                  <a:prstClr val="white"/>
                </a:solidFill>
              </a:rPr>
              <a:t>Thank You </a:t>
            </a:r>
            <a:endParaRPr lang="en-US" sz="3600" dirty="0">
              <a:solidFill>
                <a:prstClr val="white"/>
              </a:solidFill>
            </a:endParaRPr>
          </a:p>
          <a:p>
            <a:pPr algn="ctr"/>
            <a:endParaRPr lang="el-GR" dirty="0"/>
          </a:p>
        </p:txBody>
      </p:sp>
      <p:pic>
        <p:nvPicPr>
          <p:cNvPr id="12" name="Imagen 34">
            <a:extLst>
              <a:ext uri="{FF2B5EF4-FFF2-40B4-BE49-F238E27FC236}">
                <a16:creationId xmlns:a16="http://schemas.microsoft.com/office/drawing/2014/main" xmlns=""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7081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26"/>
          <p:cNvPicPr/>
          <p:nvPr/>
        </p:nvPicPr>
        <p:blipFill>
          <a:blip r:embed="rId3" cstate="email">
            <a:extLst>
              <a:ext uri="{28A0092B-C50C-407E-A947-70E740481C1C}">
                <a14:useLocalDpi xmlns:a14="http://schemas.microsoft.com/office/drawing/2010/main" val="0"/>
              </a:ext>
            </a:extLst>
          </a:blip>
          <a:stretch>
            <a:fillRect/>
          </a:stretch>
        </p:blipFill>
        <p:spPr>
          <a:xfrm>
            <a:off x="6205708" y="2348947"/>
            <a:ext cx="1913255" cy="1195070"/>
          </a:xfrm>
          <a:prstGeom prst="rect">
            <a:avLst/>
          </a:prstGeom>
        </p:spPr>
      </p:pic>
      <p:sp>
        <p:nvSpPr>
          <p:cNvPr id="4" name="TextBox 3"/>
          <p:cNvSpPr txBox="1"/>
          <p:nvPr/>
        </p:nvSpPr>
        <p:spPr bwMode="auto">
          <a:xfrm>
            <a:off x="240700" y="668758"/>
            <a:ext cx="8454134" cy="357431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lgn="just" eaLnBrk="0" hangingPunct="0">
              <a:lnSpc>
                <a:spcPct val="110000"/>
              </a:lnSpc>
              <a:spcBef>
                <a:spcPts val="480"/>
              </a:spcBef>
            </a:pPr>
            <a:endParaRPr lang="en-US" sz="2000" dirty="0">
              <a:latin typeface="+mn-lt"/>
            </a:endParaRPr>
          </a:p>
          <a:p>
            <a:pPr eaLnBrk="0" hangingPunct="0">
              <a:lnSpc>
                <a:spcPct val="110000"/>
              </a:lnSpc>
              <a:spcBef>
                <a:spcPts val="480"/>
              </a:spcBef>
            </a:pPr>
            <a:r>
              <a:rPr lang="en-GB" sz="2000" dirty="0"/>
              <a:t>The electromagnetic spectrum is a collective term referring to the entire range and scope of frequencies of electromagnetic radiation and their respective, associated photon wavelengths. </a:t>
            </a:r>
            <a:endParaRPr lang="it-IT" sz="2000" dirty="0"/>
          </a:p>
          <a:p>
            <a:pPr algn="ctr" eaLnBrk="0" hangingPunct="0">
              <a:lnSpc>
                <a:spcPct val="110000"/>
              </a:lnSpc>
              <a:spcBef>
                <a:spcPts val="480"/>
              </a:spcBef>
            </a:pPr>
            <a:endParaRPr lang="en-US" sz="2000" b="1" dirty="0">
              <a:latin typeface="+mn-lt"/>
            </a:endParaRPr>
          </a:p>
          <a:p>
            <a:r>
              <a:rPr lang="en-GB" sz="2000" b="1" dirty="0" smtClean="0"/>
              <a:t>F </a:t>
            </a:r>
            <a:r>
              <a:rPr lang="en-GB" sz="2000" dirty="0"/>
              <a:t>= Frequency or number of cycles per second</a:t>
            </a:r>
            <a:endParaRPr lang="it-IT" sz="2000" dirty="0"/>
          </a:p>
          <a:p>
            <a:r>
              <a:rPr lang="en-GB" sz="2000" b="1" dirty="0" smtClean="0"/>
              <a:t>T </a:t>
            </a:r>
            <a:r>
              <a:rPr lang="en-GB" sz="2000" b="1" dirty="0"/>
              <a:t>= </a:t>
            </a:r>
            <a:r>
              <a:rPr lang="en-GB" sz="2000" dirty="0"/>
              <a:t>Period or time that a cycle lasts: This is </a:t>
            </a:r>
            <a:r>
              <a:rPr lang="en-GB" sz="2000" dirty="0" smtClean="0"/>
              <a:t>the</a:t>
            </a:r>
          </a:p>
          <a:p>
            <a:r>
              <a:rPr lang="en-GB" sz="2000" dirty="0" smtClean="0"/>
              <a:t>inverse </a:t>
            </a:r>
            <a:r>
              <a:rPr lang="en-GB" sz="2000" dirty="0"/>
              <a:t>of the frequency T = 1 / F</a:t>
            </a:r>
            <a:endParaRPr lang="it-IT" sz="2000" dirty="0"/>
          </a:p>
          <a:p>
            <a:pPr eaLnBrk="0" hangingPunct="0">
              <a:lnSpc>
                <a:spcPct val="110000"/>
              </a:lnSpc>
              <a:spcBef>
                <a:spcPts val="480"/>
              </a:spcBef>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t>3</a:t>
            </a:fld>
            <a:endParaRPr lang="el-GR" dirty="0"/>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The electromagnetic spectrum</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5"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a:t>
            </a:fld>
            <a:endParaRPr lang="el-GR" sz="1000" dirty="0"/>
          </a:p>
        </p:txBody>
      </p:sp>
      <p:pic>
        <p:nvPicPr>
          <p:cNvPr id="12" name="Imagen 43" descr="ELECTROMAGNETIC SPECTUM bilaketarekin bat datozen irudiak"/>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576632" y="3673564"/>
            <a:ext cx="5759450" cy="2846705"/>
          </a:xfrm>
          <a:prstGeom prst="rect">
            <a:avLst/>
          </a:prstGeom>
          <a:noFill/>
          <a:ln>
            <a:noFill/>
          </a:ln>
        </p:spPr>
      </p:pic>
    </p:spTree>
    <p:extLst>
      <p:ext uri="{BB962C8B-B14F-4D97-AF65-F5344CB8AC3E}">
        <p14:creationId xmlns:p14="http://schemas.microsoft.com/office/powerpoint/2010/main" val="4424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344933" y="892454"/>
            <a:ext cx="8454134" cy="532453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a:p>
          <a:p>
            <a:endParaRPr lang="en-GB" sz="2000" dirty="0" smtClean="0"/>
          </a:p>
          <a:p>
            <a:endParaRPr lang="en-GB" sz="2000" dirty="0"/>
          </a:p>
          <a:p>
            <a:r>
              <a:rPr lang="en-GB" sz="2000" dirty="0" smtClean="0"/>
              <a:t>Infrared </a:t>
            </a:r>
            <a:r>
              <a:rPr lang="en-GB" sz="2000" dirty="0"/>
              <a:t>light is radiation released by any body with a temperature above 0º Kelvin (-273º C) or absolute zero. Its frequency is above microwaves but below visible light; that’s why we can’t see it. Its wavelength ranges from 0.7 µm (700 nm) to a 1000 µm which corresponds to frequencies from 4.28</a:t>
            </a:r>
            <a:r>
              <a:rPr lang="en-GB" sz="2000" baseline="30000" dirty="0"/>
              <a:t>14 </a:t>
            </a:r>
            <a:r>
              <a:rPr lang="en-GB" sz="2000" dirty="0"/>
              <a:t>Hz to 3</a:t>
            </a:r>
            <a:r>
              <a:rPr lang="en-GB" sz="2000" baseline="30000" dirty="0"/>
              <a:t>11 </a:t>
            </a:r>
            <a:r>
              <a:rPr lang="en-GB" sz="2000" dirty="0"/>
              <a:t>Hz</a:t>
            </a:r>
            <a:r>
              <a:rPr lang="en-GB" sz="2000" dirty="0" smtClean="0"/>
              <a:t>.</a:t>
            </a:r>
          </a:p>
          <a:p>
            <a:r>
              <a:rPr lang="en-GB" sz="2000" dirty="0" smtClean="0"/>
              <a:t>We all use IR  radiation on a daily basis.</a:t>
            </a:r>
            <a:endParaRPr lang="it-IT" sz="2000" dirty="0"/>
          </a:p>
        </p:txBody>
      </p:sp>
      <p:sp>
        <p:nvSpPr>
          <p:cNvPr id="3" name="Slide Number Placeholder 2"/>
          <p:cNvSpPr>
            <a:spLocks noGrp="1"/>
          </p:cNvSpPr>
          <p:nvPr>
            <p:ph type="sldNum" sz="quarter" idx="12"/>
          </p:nvPr>
        </p:nvSpPr>
        <p:spPr/>
        <p:txBody>
          <a:bodyPr/>
          <a:lstStyle/>
          <a:p>
            <a:fld id="{F1B48E73-6241-44FB-9EDB-1A1229FC3D83}" type="slidenum">
              <a:rPr lang="el-GR" smtClean="0"/>
              <a:t>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it-IT" dirty="0" err="1" smtClean="0"/>
              <a:t>Infrared</a:t>
            </a:r>
            <a:r>
              <a:rPr lang="it-IT" dirty="0" smtClean="0"/>
              <a:t> light</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a:t>
            </a:fld>
            <a:endParaRPr lang="el-GR" sz="1000" dirty="0"/>
          </a:p>
        </p:txBody>
      </p:sp>
      <p:pic>
        <p:nvPicPr>
          <p:cNvPr id="9" name="Imagen 45" descr="Erlazionatutako irudia"/>
          <p:cNvPicPr/>
          <p:nvPr/>
        </p:nvPicPr>
        <p:blipFill>
          <a:blip r:embed="rId5">
            <a:extLst>
              <a:ext uri="{28A0092B-C50C-407E-A947-70E740481C1C}">
                <a14:useLocalDpi xmlns:a14="http://schemas.microsoft.com/office/drawing/2010/main" val="0"/>
              </a:ext>
            </a:extLst>
          </a:blip>
          <a:srcRect/>
          <a:stretch>
            <a:fillRect/>
          </a:stretch>
        </p:blipFill>
        <p:spPr bwMode="auto">
          <a:xfrm>
            <a:off x="1900287" y="1273636"/>
            <a:ext cx="4972461" cy="2619938"/>
          </a:xfrm>
          <a:prstGeom prst="rect">
            <a:avLst/>
          </a:prstGeom>
          <a:noFill/>
          <a:ln>
            <a:noFill/>
          </a:ln>
        </p:spPr>
      </p:pic>
    </p:spTree>
    <p:extLst>
      <p:ext uri="{BB962C8B-B14F-4D97-AF65-F5344CB8AC3E}">
        <p14:creationId xmlns:p14="http://schemas.microsoft.com/office/powerpoint/2010/main" val="303018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How to generate it and to detect it</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5</a:t>
            </a:fld>
            <a:endParaRPr lang="el-GR" sz="1000" dirty="0"/>
          </a:p>
        </p:txBody>
      </p:sp>
      <p:sp>
        <p:nvSpPr>
          <p:cNvPr id="7" name="Rectángulo 6"/>
          <p:cNvSpPr/>
          <p:nvPr/>
        </p:nvSpPr>
        <p:spPr>
          <a:xfrm>
            <a:off x="1915986" y="4582373"/>
            <a:ext cx="8714606" cy="307777"/>
          </a:xfrm>
          <a:prstGeom prst="rect">
            <a:avLst/>
          </a:prstGeom>
        </p:spPr>
        <p:txBody>
          <a:bodyPr wrap="square">
            <a:spAutoFit/>
          </a:bodyPr>
          <a:lstStyle/>
          <a:p>
            <a:r>
              <a:rPr lang="en-US" sz="1400" dirty="0" smtClean="0"/>
              <a:t>. </a:t>
            </a:r>
            <a:endParaRPr lang="en-US" sz="1400" dirty="0"/>
          </a:p>
        </p:txBody>
      </p:sp>
      <p:sp>
        <p:nvSpPr>
          <p:cNvPr id="2" name="Segnaposto contenuto 1"/>
          <p:cNvSpPr>
            <a:spLocks noGrp="1"/>
          </p:cNvSpPr>
          <p:nvPr>
            <p:ph idx="1"/>
          </p:nvPr>
        </p:nvSpPr>
        <p:spPr>
          <a:xfrm>
            <a:off x="457200" y="731685"/>
            <a:ext cx="8229600" cy="1087582"/>
          </a:xfrm>
        </p:spPr>
        <p:txBody>
          <a:bodyPr>
            <a:normAutofit fontScale="92500"/>
          </a:bodyPr>
          <a:lstStyle/>
          <a:p>
            <a:pPr marL="0" indent="0">
              <a:buNone/>
            </a:pPr>
            <a:r>
              <a:rPr lang="en-GB" dirty="0" smtClean="0"/>
              <a:t>Depending on the materials used to manufacture LED lights, they give off different colours.</a:t>
            </a:r>
          </a:p>
          <a:p>
            <a:pPr marL="0" indent="0">
              <a:buNone/>
            </a:pPr>
            <a:endParaRPr lang="it-IT" dirty="0"/>
          </a:p>
        </p:txBody>
      </p:sp>
      <p:sp>
        <p:nvSpPr>
          <p:cNvPr id="4" name="CasellaDiTesto 3"/>
          <p:cNvSpPr txBox="1"/>
          <p:nvPr/>
        </p:nvSpPr>
        <p:spPr>
          <a:xfrm>
            <a:off x="637309" y="2102567"/>
            <a:ext cx="7135091" cy="2139047"/>
          </a:xfrm>
          <a:prstGeom prst="rect">
            <a:avLst/>
          </a:prstGeom>
          <a:noFill/>
        </p:spPr>
        <p:txBody>
          <a:bodyPr wrap="square" rtlCol="0">
            <a:spAutoFit/>
          </a:bodyPr>
          <a:lstStyle/>
          <a:p>
            <a:pPr marL="342900" indent="-342900">
              <a:buFont typeface="Arial" panose="020B0604020202020204" pitchFamily="34" charset="0"/>
              <a:buChar char="•"/>
            </a:pPr>
            <a:r>
              <a:rPr lang="it-IT" b="1" dirty="0" smtClean="0"/>
              <a:t>An IR LED </a:t>
            </a:r>
            <a:r>
              <a:rPr lang="it-IT" b="1" dirty="0" err="1" smtClean="0"/>
              <a:t>looks</a:t>
            </a:r>
            <a:r>
              <a:rPr lang="it-IT" b="1" dirty="0" smtClean="0"/>
              <a:t> </a:t>
            </a:r>
            <a:r>
              <a:rPr lang="it-IT" b="1" dirty="0" err="1" smtClean="0"/>
              <a:t>exactly</a:t>
            </a:r>
            <a:r>
              <a:rPr lang="it-IT" b="1" dirty="0" smtClean="0"/>
              <a:t> the </a:t>
            </a:r>
            <a:r>
              <a:rPr lang="it-IT" b="1" dirty="0" err="1" smtClean="0"/>
              <a:t>same</a:t>
            </a:r>
            <a:r>
              <a:rPr lang="it-IT" b="1" dirty="0" smtClean="0"/>
              <a:t> </a:t>
            </a:r>
            <a:r>
              <a:rPr lang="it-IT" b="1" dirty="0" err="1" smtClean="0"/>
              <a:t>as</a:t>
            </a:r>
            <a:r>
              <a:rPr lang="it-IT" b="1" dirty="0" smtClean="0"/>
              <a:t> a </a:t>
            </a:r>
            <a:r>
              <a:rPr lang="it-IT" b="1" dirty="0" err="1" smtClean="0"/>
              <a:t>conventional</a:t>
            </a:r>
            <a:r>
              <a:rPr lang="it-IT" b="1" dirty="0" smtClean="0"/>
              <a:t> </a:t>
            </a:r>
            <a:r>
              <a:rPr lang="it-IT" b="1" dirty="0" err="1" smtClean="0"/>
              <a:t>one</a:t>
            </a:r>
            <a:r>
              <a:rPr lang="it-IT" b="1" dirty="0" smtClean="0"/>
              <a:t> and </a:t>
            </a:r>
            <a:r>
              <a:rPr lang="it-IT" b="1" dirty="0" err="1" smtClean="0"/>
              <a:t>has</a:t>
            </a:r>
            <a:r>
              <a:rPr lang="it-IT" b="1" dirty="0" smtClean="0"/>
              <a:t> </a:t>
            </a:r>
            <a:r>
              <a:rPr lang="it-IT" b="1" dirty="0" err="1" smtClean="0"/>
              <a:t>very</a:t>
            </a:r>
            <a:r>
              <a:rPr lang="it-IT" b="1" dirty="0" smtClean="0"/>
              <a:t> </a:t>
            </a:r>
            <a:r>
              <a:rPr lang="it-IT" b="1" dirty="0" err="1" smtClean="0"/>
              <a:t>similar</a:t>
            </a:r>
            <a:r>
              <a:rPr lang="it-IT" b="1" dirty="0" smtClean="0"/>
              <a:t> </a:t>
            </a:r>
            <a:r>
              <a:rPr lang="it-IT" b="1" dirty="0" err="1" smtClean="0"/>
              <a:t>connections</a:t>
            </a:r>
            <a:r>
              <a:rPr lang="it-IT" b="1" dirty="0" smtClean="0"/>
              <a:t>.</a:t>
            </a:r>
          </a:p>
          <a:p>
            <a:r>
              <a:rPr lang="it-IT" dirty="0" smtClean="0"/>
              <a:t>	</a:t>
            </a: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p:txBody>
      </p:sp>
      <p:sp>
        <p:nvSpPr>
          <p:cNvPr id="8" name="CasellaDiTesto 7"/>
          <p:cNvSpPr txBox="1"/>
          <p:nvPr/>
        </p:nvSpPr>
        <p:spPr>
          <a:xfrm>
            <a:off x="1337550" y="4764650"/>
            <a:ext cx="6781413" cy="677108"/>
          </a:xfrm>
          <a:prstGeom prst="rect">
            <a:avLst/>
          </a:prstGeom>
          <a:noFill/>
        </p:spPr>
        <p:txBody>
          <a:bodyPr wrap="square" rtlCol="0">
            <a:spAutoFit/>
          </a:bodyPr>
          <a:lstStyle/>
          <a:p>
            <a:r>
              <a:rPr lang="en-GB" dirty="0" smtClean="0"/>
              <a:t>There are lots of LED lights that give off IR light and there are also lots of devices that detect it</a:t>
            </a:r>
            <a:endParaRPr lang="it-IT" dirty="0"/>
          </a:p>
        </p:txBody>
      </p:sp>
      <p:grpSp>
        <p:nvGrpSpPr>
          <p:cNvPr id="18" name="Grupo 49"/>
          <p:cNvGrpSpPr/>
          <p:nvPr/>
        </p:nvGrpSpPr>
        <p:grpSpPr>
          <a:xfrm>
            <a:off x="755948" y="3127663"/>
            <a:ext cx="4848439" cy="1113952"/>
            <a:chOff x="0" y="0"/>
            <a:chExt cx="4827846" cy="1124836"/>
          </a:xfrm>
        </p:grpSpPr>
        <p:pic>
          <p:nvPicPr>
            <p:cNvPr id="19" name="Imagen 4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13321" y="0"/>
              <a:ext cx="1914525" cy="1057275"/>
            </a:xfrm>
            <a:prstGeom prst="rect">
              <a:avLst/>
            </a:prstGeom>
          </p:spPr>
        </p:pic>
        <p:pic>
          <p:nvPicPr>
            <p:cNvPr id="20" name="Imagen 4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191386"/>
              <a:ext cx="1981200" cy="933450"/>
            </a:xfrm>
            <a:prstGeom prst="rect">
              <a:avLst/>
            </a:prstGeom>
          </p:spPr>
        </p:pic>
      </p:grpSp>
    </p:spTree>
    <p:extLst>
      <p:ext uri="{BB962C8B-B14F-4D97-AF65-F5344CB8AC3E}">
        <p14:creationId xmlns:p14="http://schemas.microsoft.com/office/powerpoint/2010/main" val="3509650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How to generate it and to detect it</a:t>
            </a:r>
            <a:endParaRPr lang="el-GR"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6</a:t>
            </a:fld>
            <a:endParaRPr lang="el-GR" sz="1000" dirty="0"/>
          </a:p>
        </p:txBody>
      </p:sp>
      <p:sp>
        <p:nvSpPr>
          <p:cNvPr id="7" name="Rectángulo 6"/>
          <p:cNvSpPr/>
          <p:nvPr/>
        </p:nvSpPr>
        <p:spPr>
          <a:xfrm>
            <a:off x="1915986" y="4582373"/>
            <a:ext cx="8714606" cy="307777"/>
          </a:xfrm>
          <a:prstGeom prst="rect">
            <a:avLst/>
          </a:prstGeom>
        </p:spPr>
        <p:txBody>
          <a:bodyPr wrap="square">
            <a:spAutoFit/>
          </a:bodyPr>
          <a:lstStyle/>
          <a:p>
            <a:r>
              <a:rPr lang="en-US" sz="1400" dirty="0" smtClean="0"/>
              <a:t>. </a:t>
            </a:r>
            <a:endParaRPr lang="en-US" sz="1400" dirty="0"/>
          </a:p>
        </p:txBody>
      </p:sp>
      <p:sp>
        <p:nvSpPr>
          <p:cNvPr id="2" name="Segnaposto contenuto 1"/>
          <p:cNvSpPr>
            <a:spLocks noGrp="1"/>
          </p:cNvSpPr>
          <p:nvPr>
            <p:ph idx="1"/>
          </p:nvPr>
        </p:nvSpPr>
        <p:spPr>
          <a:xfrm>
            <a:off x="457200" y="731685"/>
            <a:ext cx="7905135" cy="1774802"/>
          </a:xfrm>
        </p:spPr>
        <p:txBody>
          <a:bodyPr>
            <a:normAutofit fontScale="77500" lnSpcReduction="20000"/>
          </a:bodyPr>
          <a:lstStyle/>
          <a:p>
            <a:pPr marL="0" indent="0">
              <a:buNone/>
            </a:pPr>
            <a:r>
              <a:rPr lang="en-GB" sz="4100" dirty="0" smtClean="0"/>
              <a:t>PHOTORESISTOR</a:t>
            </a:r>
          </a:p>
          <a:p>
            <a:pPr marL="0" indent="0">
              <a:buNone/>
            </a:pPr>
            <a:r>
              <a:rPr lang="es-ES" dirty="0"/>
              <a:t>When it comes into contact with IR light, there’s a directly proportional flow of intensity (I) from the transmitter to the collector; this causes a fall in VR voltage in the R resistor.</a:t>
            </a:r>
            <a:endParaRPr lang="en-GB" dirty="0" smtClean="0"/>
          </a:p>
          <a:p>
            <a:pPr marL="0" indent="0">
              <a:buNone/>
            </a:pPr>
            <a:endParaRPr lang="it-IT" dirty="0"/>
          </a:p>
        </p:txBody>
      </p:sp>
      <p:sp>
        <p:nvSpPr>
          <p:cNvPr id="4" name="CasellaDiTesto 3"/>
          <p:cNvSpPr txBox="1"/>
          <p:nvPr/>
        </p:nvSpPr>
        <p:spPr>
          <a:xfrm>
            <a:off x="1653084" y="2687343"/>
            <a:ext cx="7135091" cy="2139047"/>
          </a:xfrm>
          <a:prstGeom prst="rect">
            <a:avLst/>
          </a:prstGeom>
          <a:noFill/>
        </p:spPr>
        <p:txBody>
          <a:bodyPr wrap="square" rtlCol="0">
            <a:spAutoFit/>
          </a:bodyPr>
          <a:lstStyle/>
          <a:p>
            <a:r>
              <a:rPr lang="en-GB" b="1" dirty="0">
                <a:latin typeface="+mn-lt"/>
              </a:rPr>
              <a:t>1. If there’s IR </a:t>
            </a:r>
            <a:r>
              <a:rPr lang="en-GB" b="1" dirty="0" smtClean="0">
                <a:latin typeface="+mn-lt"/>
              </a:rPr>
              <a:t>light, </a:t>
            </a:r>
            <a:r>
              <a:rPr lang="en-GB" b="1" dirty="0">
                <a:latin typeface="+mn-lt"/>
              </a:rPr>
              <a:t>the Vs goes to level “0”.</a:t>
            </a:r>
            <a:endParaRPr lang="it-IT" b="1" dirty="0">
              <a:latin typeface="+mn-lt"/>
            </a:endParaRPr>
          </a:p>
          <a:p>
            <a:r>
              <a:rPr lang="en-GB" b="1" dirty="0">
                <a:latin typeface="+mn-lt"/>
              </a:rPr>
              <a:t>2. If there’s no IR </a:t>
            </a:r>
            <a:r>
              <a:rPr lang="en-GB" b="1" dirty="0" smtClean="0">
                <a:latin typeface="+mn-lt"/>
              </a:rPr>
              <a:t>light, the </a:t>
            </a:r>
            <a:r>
              <a:rPr lang="en-GB" b="1" dirty="0">
                <a:latin typeface="+mn-lt"/>
              </a:rPr>
              <a:t>Vs goes to level “1”.</a:t>
            </a:r>
            <a:endParaRPr lang="it-IT" b="1" dirty="0">
              <a:latin typeface="+mn-lt"/>
            </a:endParaRPr>
          </a:p>
          <a:p>
            <a:r>
              <a:rPr lang="it-IT" dirty="0" smtClean="0"/>
              <a:t>	</a:t>
            </a: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p:txBody>
      </p:sp>
      <p:sp>
        <p:nvSpPr>
          <p:cNvPr id="8" name="CasellaDiTesto 7"/>
          <p:cNvSpPr txBox="1"/>
          <p:nvPr/>
        </p:nvSpPr>
        <p:spPr>
          <a:xfrm>
            <a:off x="3029077" y="3723698"/>
            <a:ext cx="5712567" cy="2139047"/>
          </a:xfrm>
          <a:prstGeom prst="rect">
            <a:avLst/>
          </a:prstGeom>
          <a:noFill/>
        </p:spPr>
        <p:txBody>
          <a:bodyPr wrap="square" rtlCol="0">
            <a:spAutoFit/>
          </a:bodyPr>
          <a:lstStyle/>
          <a:p>
            <a:r>
              <a:rPr lang="en-GB" dirty="0">
                <a:latin typeface="+mn-lt"/>
              </a:rPr>
              <a:t>T</a:t>
            </a:r>
            <a:r>
              <a:rPr lang="en-GB" dirty="0" smtClean="0">
                <a:latin typeface="+mn-lt"/>
              </a:rPr>
              <a:t>he </a:t>
            </a:r>
            <a:r>
              <a:rPr lang="en-GB" dirty="0">
                <a:latin typeface="+mn-lt"/>
              </a:rPr>
              <a:t>total voltage (+5V) is shared between the resistor (</a:t>
            </a:r>
            <a:r>
              <a:rPr lang="en-GB" b="1" dirty="0">
                <a:latin typeface="+mn-lt"/>
              </a:rPr>
              <a:t>VR</a:t>
            </a:r>
            <a:r>
              <a:rPr lang="en-GB" dirty="0">
                <a:latin typeface="+mn-lt"/>
              </a:rPr>
              <a:t>) and the </a:t>
            </a:r>
            <a:r>
              <a:rPr lang="en-GB" dirty="0" err="1">
                <a:latin typeface="+mn-lt"/>
              </a:rPr>
              <a:t>photoresistor</a:t>
            </a:r>
            <a:r>
              <a:rPr lang="en-GB" dirty="0">
                <a:latin typeface="+mn-lt"/>
              </a:rPr>
              <a:t> (</a:t>
            </a:r>
            <a:r>
              <a:rPr lang="en-GB" b="1" dirty="0" err="1">
                <a:latin typeface="+mn-lt"/>
              </a:rPr>
              <a:t>Vce</a:t>
            </a:r>
            <a:r>
              <a:rPr lang="en-GB" dirty="0">
                <a:latin typeface="+mn-lt"/>
              </a:rPr>
              <a:t>). The more light there is the </a:t>
            </a:r>
            <a:r>
              <a:rPr lang="en-GB" dirty="0" smtClean="0">
                <a:latin typeface="+mn-lt"/>
              </a:rPr>
              <a:t>more </a:t>
            </a:r>
            <a:r>
              <a:rPr lang="en-GB" b="1" dirty="0" smtClean="0">
                <a:latin typeface="+mn-lt"/>
              </a:rPr>
              <a:t>I</a:t>
            </a:r>
            <a:r>
              <a:rPr lang="en-GB" dirty="0" smtClean="0">
                <a:latin typeface="+mn-lt"/>
              </a:rPr>
              <a:t> </a:t>
            </a:r>
            <a:r>
              <a:rPr lang="en-GB" dirty="0">
                <a:latin typeface="+mn-lt"/>
              </a:rPr>
              <a:t>intensity. This in turn causes a rise in the </a:t>
            </a:r>
            <a:r>
              <a:rPr lang="en-GB" b="1" dirty="0">
                <a:latin typeface="+mn-lt"/>
              </a:rPr>
              <a:t>VR</a:t>
            </a:r>
            <a:r>
              <a:rPr lang="en-GB" dirty="0">
                <a:latin typeface="+mn-lt"/>
              </a:rPr>
              <a:t> and a consequent fall in the </a:t>
            </a:r>
            <a:r>
              <a:rPr lang="en-GB" b="1" dirty="0" err="1">
                <a:latin typeface="+mn-lt"/>
              </a:rPr>
              <a:t>Vce</a:t>
            </a:r>
            <a:r>
              <a:rPr lang="en-GB" dirty="0">
                <a:latin typeface="+mn-lt"/>
              </a:rPr>
              <a:t>. The </a:t>
            </a:r>
            <a:r>
              <a:rPr lang="en-GB" b="1" dirty="0">
                <a:latin typeface="+mn-lt"/>
              </a:rPr>
              <a:t>Vs</a:t>
            </a:r>
            <a:r>
              <a:rPr lang="en-GB" dirty="0">
                <a:latin typeface="+mn-lt"/>
              </a:rPr>
              <a:t> output voltage falls to “0”. If there is no IR light, the I intensity is non-existent, the </a:t>
            </a:r>
            <a:r>
              <a:rPr lang="en-GB" b="1" dirty="0">
                <a:latin typeface="+mn-lt"/>
              </a:rPr>
              <a:t>VR</a:t>
            </a:r>
            <a:r>
              <a:rPr lang="en-GB" dirty="0">
                <a:latin typeface="+mn-lt"/>
              </a:rPr>
              <a:t> disappears and the </a:t>
            </a:r>
            <a:r>
              <a:rPr lang="en-GB" b="1" dirty="0" err="1">
                <a:latin typeface="+mn-lt"/>
              </a:rPr>
              <a:t>Vce</a:t>
            </a:r>
            <a:r>
              <a:rPr lang="en-GB" dirty="0">
                <a:latin typeface="+mn-lt"/>
              </a:rPr>
              <a:t> rises to the maximum (+5V). The </a:t>
            </a:r>
            <a:r>
              <a:rPr lang="en-GB" b="1" dirty="0">
                <a:latin typeface="+mn-lt"/>
              </a:rPr>
              <a:t>Vs</a:t>
            </a:r>
            <a:r>
              <a:rPr lang="en-GB" dirty="0">
                <a:latin typeface="+mn-lt"/>
              </a:rPr>
              <a:t> output voltage goes to level “1”.</a:t>
            </a:r>
            <a:endParaRPr lang="it-IT" dirty="0">
              <a:latin typeface="+mn-lt"/>
            </a:endParaRPr>
          </a:p>
        </p:txBody>
      </p:sp>
      <p:pic>
        <p:nvPicPr>
          <p:cNvPr id="15" name="Imagen 51"/>
          <p:cNvPicPr/>
          <p:nvPr/>
        </p:nvPicPr>
        <p:blipFill>
          <a:blip r:embed="rId5" cstate="email">
            <a:extLst>
              <a:ext uri="{28A0092B-C50C-407E-A947-70E740481C1C}">
                <a14:useLocalDpi xmlns:a14="http://schemas.microsoft.com/office/drawing/2010/main" val="0"/>
              </a:ext>
            </a:extLst>
          </a:blip>
          <a:stretch>
            <a:fillRect/>
          </a:stretch>
        </p:blipFill>
        <p:spPr>
          <a:xfrm>
            <a:off x="457200" y="3725306"/>
            <a:ext cx="2391768" cy="2078687"/>
          </a:xfrm>
          <a:prstGeom prst="rect">
            <a:avLst/>
          </a:prstGeom>
        </p:spPr>
      </p:pic>
    </p:spTree>
    <p:extLst>
      <p:ext uri="{BB962C8B-B14F-4D97-AF65-F5344CB8AC3E}">
        <p14:creationId xmlns:p14="http://schemas.microsoft.com/office/powerpoint/2010/main" val="293716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IR Sensors      </a:t>
            </a:r>
            <a:r>
              <a:rPr lang="en-US" sz="2900" dirty="0" smtClean="0"/>
              <a:t>(</a:t>
            </a:r>
            <a:r>
              <a:rPr lang="en-US" sz="2900" dirty="0" err="1" smtClean="0"/>
              <a:t>transmissive</a:t>
            </a:r>
            <a:r>
              <a:rPr lang="en-US" sz="2900" dirty="0" smtClean="0"/>
              <a:t> and reflective)</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7</a:t>
            </a:fld>
            <a:endParaRPr lang="el-GR" sz="1000" dirty="0"/>
          </a:p>
        </p:txBody>
      </p:sp>
      <p:sp>
        <p:nvSpPr>
          <p:cNvPr id="7" name="Rectángulo 6"/>
          <p:cNvSpPr/>
          <p:nvPr/>
        </p:nvSpPr>
        <p:spPr>
          <a:xfrm>
            <a:off x="1915986" y="4582373"/>
            <a:ext cx="8714606" cy="307777"/>
          </a:xfrm>
          <a:prstGeom prst="rect">
            <a:avLst/>
          </a:prstGeom>
        </p:spPr>
        <p:txBody>
          <a:bodyPr wrap="square">
            <a:spAutoFit/>
          </a:bodyPr>
          <a:lstStyle/>
          <a:p>
            <a:r>
              <a:rPr lang="en-US" sz="1400" dirty="0" smtClean="0"/>
              <a:t>. </a:t>
            </a:r>
            <a:endParaRPr lang="en-US" sz="1400" dirty="0"/>
          </a:p>
        </p:txBody>
      </p:sp>
      <p:sp>
        <p:nvSpPr>
          <p:cNvPr id="2" name="Segnaposto contenuto 1"/>
          <p:cNvSpPr>
            <a:spLocks noGrp="1"/>
          </p:cNvSpPr>
          <p:nvPr>
            <p:ph idx="1"/>
          </p:nvPr>
        </p:nvSpPr>
        <p:spPr>
          <a:xfrm>
            <a:off x="457200" y="731685"/>
            <a:ext cx="8229600" cy="1087582"/>
          </a:xfrm>
        </p:spPr>
        <p:txBody>
          <a:bodyPr/>
          <a:lstStyle/>
          <a:p>
            <a:pPr marL="0" indent="0">
              <a:buNone/>
            </a:pPr>
            <a:r>
              <a:rPr lang="en-GB" dirty="0"/>
              <a:t>An infrared sensor usually consists of a transmitter (T) and a detector (D</a:t>
            </a:r>
            <a:r>
              <a:rPr lang="en-GB" dirty="0" smtClean="0"/>
              <a:t>).</a:t>
            </a:r>
          </a:p>
          <a:p>
            <a:pPr marL="0" indent="0">
              <a:buNone/>
            </a:pPr>
            <a:endParaRPr lang="it-IT" dirty="0"/>
          </a:p>
        </p:txBody>
      </p:sp>
      <p:sp>
        <p:nvSpPr>
          <p:cNvPr id="4" name="CasellaDiTesto 3"/>
          <p:cNvSpPr txBox="1"/>
          <p:nvPr/>
        </p:nvSpPr>
        <p:spPr>
          <a:xfrm>
            <a:off x="1081820" y="1854105"/>
            <a:ext cx="7135091" cy="2723823"/>
          </a:xfrm>
          <a:prstGeom prst="rect">
            <a:avLst/>
          </a:prstGeom>
          <a:noFill/>
        </p:spPr>
        <p:txBody>
          <a:bodyPr wrap="square" rtlCol="0">
            <a:spAutoFit/>
          </a:bodyPr>
          <a:lstStyle/>
          <a:p>
            <a:pPr marL="342900" indent="-342900">
              <a:buFont typeface="Arial" panose="020B0604020202020204" pitchFamily="34" charset="0"/>
              <a:buChar char="•"/>
            </a:pPr>
            <a:r>
              <a:rPr lang="it-IT" b="1" dirty="0" smtClean="0">
                <a:latin typeface="+mn-lt"/>
              </a:rPr>
              <a:t>TRANMISSIVE IR SENSORS</a:t>
            </a:r>
          </a:p>
          <a:p>
            <a:r>
              <a:rPr lang="it-IT" dirty="0" smtClean="0">
                <a:latin typeface="+mn-lt"/>
              </a:rPr>
              <a:t>The </a:t>
            </a:r>
            <a:r>
              <a:rPr lang="it-IT" dirty="0" err="1" smtClean="0">
                <a:latin typeface="+mn-lt"/>
              </a:rPr>
              <a:t>transmitter</a:t>
            </a:r>
            <a:r>
              <a:rPr lang="it-IT" dirty="0" smtClean="0">
                <a:latin typeface="+mn-lt"/>
              </a:rPr>
              <a:t> </a:t>
            </a:r>
            <a:r>
              <a:rPr lang="it-IT" dirty="0" err="1" smtClean="0">
                <a:latin typeface="+mn-lt"/>
              </a:rPr>
              <a:t>is</a:t>
            </a:r>
            <a:r>
              <a:rPr lang="it-IT" dirty="0" smtClean="0">
                <a:latin typeface="+mn-lt"/>
              </a:rPr>
              <a:t> </a:t>
            </a:r>
            <a:r>
              <a:rPr lang="it-IT" dirty="0" err="1" smtClean="0">
                <a:latin typeface="+mn-lt"/>
              </a:rPr>
              <a:t>usually</a:t>
            </a:r>
            <a:r>
              <a:rPr lang="it-IT" dirty="0" smtClean="0">
                <a:latin typeface="+mn-lt"/>
              </a:rPr>
              <a:t> opposite the detector. </a:t>
            </a:r>
            <a:r>
              <a:rPr lang="en-GB" dirty="0">
                <a:latin typeface="+mn-lt"/>
              </a:rPr>
              <a:t>When an object comes between the two the transmission of IR light is interrupted and a signal is generated. </a:t>
            </a:r>
            <a:endParaRPr lang="it-IT" dirty="0" smtClean="0">
              <a:latin typeface="+mn-lt"/>
            </a:endParaRPr>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p:txBody>
      </p:sp>
      <p:grpSp>
        <p:nvGrpSpPr>
          <p:cNvPr id="14" name="Gruppo 13"/>
          <p:cNvGrpSpPr/>
          <p:nvPr/>
        </p:nvGrpSpPr>
        <p:grpSpPr>
          <a:xfrm>
            <a:off x="342138" y="3268287"/>
            <a:ext cx="3831656" cy="2852294"/>
            <a:chOff x="0" y="0"/>
            <a:chExt cx="3147695" cy="2120265"/>
          </a:xfrm>
        </p:grpSpPr>
        <p:pic>
          <p:nvPicPr>
            <p:cNvPr id="15" name="Imagen 5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85725"/>
              <a:ext cx="1105535" cy="1671955"/>
            </a:xfrm>
            <a:prstGeom prst="rect">
              <a:avLst/>
            </a:prstGeom>
          </p:spPr>
        </p:pic>
        <p:sp>
          <p:nvSpPr>
            <p:cNvPr id="16" name="Cuadro de texto 55"/>
            <p:cNvSpPr txBox="1"/>
            <p:nvPr/>
          </p:nvSpPr>
          <p:spPr>
            <a:xfrm>
              <a:off x="809625" y="1762125"/>
              <a:ext cx="1105535" cy="35814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15000"/>
                </a:lnSpc>
                <a:spcBef>
                  <a:spcPts val="500"/>
                </a:spcBef>
                <a:spcAft>
                  <a:spcPts val="1000"/>
                </a:spcAft>
              </a:pPr>
              <a:r>
                <a:rPr lang="es-ES" sz="1000" b="1" u="sng">
                  <a:solidFill>
                    <a:srgbClr val="1F497D"/>
                  </a:solidFill>
                  <a:effectLst/>
                  <a:latin typeface="Arial" panose="020B0604020202020204" pitchFamily="34" charset="0"/>
                  <a:ea typeface="Times New Roman" panose="02020603050405020304" pitchFamily="18" charset="0"/>
                </a:rPr>
                <a:t>Figure </a:t>
              </a:r>
              <a:r>
                <a:rPr lang="es-ES" sz="1000" b="1">
                  <a:solidFill>
                    <a:srgbClr val="1F497D"/>
                  </a:solidFill>
                  <a:effectLst/>
                  <a:latin typeface="Arial" panose="020B0604020202020204" pitchFamily="34" charset="0"/>
                  <a:ea typeface="Times New Roman" panose="02020603050405020304" pitchFamily="18" charset="0"/>
                </a:rPr>
                <a:t>6: H22A1</a:t>
              </a:r>
              <a:endParaRPr lang="it-IT" sz="1000" b="1">
                <a:solidFill>
                  <a:srgbClr val="1F497D"/>
                </a:solidFill>
                <a:effectLst/>
                <a:latin typeface="Arial" panose="020B0604020202020204" pitchFamily="34" charset="0"/>
                <a:ea typeface="Times New Roman" panose="02020603050405020304" pitchFamily="18" charset="0"/>
              </a:endParaRPr>
            </a:p>
          </p:txBody>
        </p:sp>
        <p:pic>
          <p:nvPicPr>
            <p:cNvPr id="17" name="Imagen 5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14525" y="0"/>
              <a:ext cx="1233170" cy="1740535"/>
            </a:xfrm>
            <a:prstGeom prst="rect">
              <a:avLst/>
            </a:prstGeom>
          </p:spPr>
        </p:pic>
      </p:grpSp>
      <p:sp>
        <p:nvSpPr>
          <p:cNvPr id="8" name="CasellaDiTesto 7"/>
          <p:cNvSpPr txBox="1"/>
          <p:nvPr/>
        </p:nvSpPr>
        <p:spPr>
          <a:xfrm>
            <a:off x="4013667" y="3369493"/>
            <a:ext cx="4959927" cy="1846659"/>
          </a:xfrm>
          <a:prstGeom prst="rect">
            <a:avLst/>
          </a:prstGeom>
          <a:noFill/>
        </p:spPr>
        <p:txBody>
          <a:bodyPr wrap="square" rtlCol="0">
            <a:spAutoFit/>
          </a:bodyPr>
          <a:lstStyle/>
          <a:p>
            <a:r>
              <a:rPr lang="en-GB" dirty="0">
                <a:latin typeface="+mn-lt"/>
              </a:rPr>
              <a:t>The transmitter and the detector are contained in the same U-shaped capsule. On the left the diode transmitter corresponds to pins 1 (the anode) and 2 (the cathode). The phototransistor detector is on the right; pin 3 corresponds to the collector (c) and 4 to the transmitter (t).</a:t>
            </a:r>
            <a:endParaRPr lang="it-IT" dirty="0">
              <a:latin typeface="+mn-lt"/>
            </a:endParaRPr>
          </a:p>
        </p:txBody>
      </p:sp>
    </p:spTree>
    <p:extLst>
      <p:ext uri="{BB962C8B-B14F-4D97-AF65-F5344CB8AC3E}">
        <p14:creationId xmlns:p14="http://schemas.microsoft.com/office/powerpoint/2010/main" val="324865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IR Sensors      </a:t>
            </a:r>
            <a:r>
              <a:rPr lang="en-US" sz="2900" dirty="0" smtClean="0"/>
              <a:t>(</a:t>
            </a:r>
            <a:r>
              <a:rPr lang="en-US" sz="2900" dirty="0" err="1" smtClean="0"/>
              <a:t>transmissive</a:t>
            </a:r>
            <a:r>
              <a:rPr lang="en-US" sz="2900" dirty="0" smtClean="0"/>
              <a:t> and reflective)</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8</a:t>
            </a:fld>
            <a:endParaRPr lang="el-GR" sz="1000" dirty="0"/>
          </a:p>
        </p:txBody>
      </p:sp>
      <p:sp>
        <p:nvSpPr>
          <p:cNvPr id="7" name="Rectángulo 6"/>
          <p:cNvSpPr/>
          <p:nvPr/>
        </p:nvSpPr>
        <p:spPr>
          <a:xfrm>
            <a:off x="1915986" y="4582373"/>
            <a:ext cx="8714606" cy="307777"/>
          </a:xfrm>
          <a:prstGeom prst="rect">
            <a:avLst/>
          </a:prstGeom>
        </p:spPr>
        <p:txBody>
          <a:bodyPr wrap="square">
            <a:spAutoFit/>
          </a:bodyPr>
          <a:lstStyle/>
          <a:p>
            <a:r>
              <a:rPr lang="en-US" sz="1400" dirty="0" smtClean="0"/>
              <a:t>. </a:t>
            </a:r>
            <a:endParaRPr lang="en-US" sz="1400" dirty="0"/>
          </a:p>
        </p:txBody>
      </p:sp>
      <p:sp>
        <p:nvSpPr>
          <p:cNvPr id="4" name="CasellaDiTesto 3"/>
          <p:cNvSpPr txBox="1"/>
          <p:nvPr/>
        </p:nvSpPr>
        <p:spPr>
          <a:xfrm>
            <a:off x="1081820" y="1854105"/>
            <a:ext cx="7135091" cy="1554272"/>
          </a:xfrm>
          <a:prstGeom prst="rect">
            <a:avLst/>
          </a:prstGeom>
          <a:noFill/>
        </p:spPr>
        <p:txBody>
          <a:bodyPr wrap="square" rtlCol="0">
            <a:spAutoFit/>
          </a:bodyPr>
          <a:lstStyle/>
          <a:p>
            <a:pPr marL="342900" indent="-342900">
              <a:buFont typeface="Arial" panose="020B0604020202020204" pitchFamily="34" charset="0"/>
              <a:buChar char="•"/>
            </a:pP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p:txBody>
      </p:sp>
      <p:grpSp>
        <p:nvGrpSpPr>
          <p:cNvPr id="14" name="Gruppo 13"/>
          <p:cNvGrpSpPr/>
          <p:nvPr/>
        </p:nvGrpSpPr>
        <p:grpSpPr>
          <a:xfrm>
            <a:off x="2733537" y="1093988"/>
            <a:ext cx="3831656" cy="2852294"/>
            <a:chOff x="0" y="0"/>
            <a:chExt cx="3147695" cy="2120265"/>
          </a:xfrm>
        </p:grpSpPr>
        <p:pic>
          <p:nvPicPr>
            <p:cNvPr id="15" name="Imagen 5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85725"/>
              <a:ext cx="1105535" cy="1671955"/>
            </a:xfrm>
            <a:prstGeom prst="rect">
              <a:avLst/>
            </a:prstGeom>
          </p:spPr>
        </p:pic>
        <p:sp>
          <p:nvSpPr>
            <p:cNvPr id="16" name="Cuadro de texto 55"/>
            <p:cNvSpPr txBox="1"/>
            <p:nvPr/>
          </p:nvSpPr>
          <p:spPr>
            <a:xfrm>
              <a:off x="809625" y="1762125"/>
              <a:ext cx="1105535" cy="35814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15000"/>
                </a:lnSpc>
                <a:spcBef>
                  <a:spcPts val="500"/>
                </a:spcBef>
                <a:spcAft>
                  <a:spcPts val="1000"/>
                </a:spcAft>
              </a:pPr>
              <a:r>
                <a:rPr lang="es-ES" sz="1000" b="1" u="sng">
                  <a:solidFill>
                    <a:srgbClr val="1F497D"/>
                  </a:solidFill>
                  <a:effectLst/>
                  <a:latin typeface="Arial" panose="020B0604020202020204" pitchFamily="34" charset="0"/>
                  <a:ea typeface="Times New Roman" panose="02020603050405020304" pitchFamily="18" charset="0"/>
                </a:rPr>
                <a:t>Figure </a:t>
              </a:r>
              <a:r>
                <a:rPr lang="es-ES" sz="1000" b="1">
                  <a:solidFill>
                    <a:srgbClr val="1F497D"/>
                  </a:solidFill>
                  <a:effectLst/>
                  <a:latin typeface="Arial" panose="020B0604020202020204" pitchFamily="34" charset="0"/>
                  <a:ea typeface="Times New Roman" panose="02020603050405020304" pitchFamily="18" charset="0"/>
                </a:rPr>
                <a:t>6: H22A1</a:t>
              </a:r>
              <a:endParaRPr lang="it-IT" sz="1000" b="1">
                <a:solidFill>
                  <a:srgbClr val="1F497D"/>
                </a:solidFill>
                <a:effectLst/>
                <a:latin typeface="Arial" panose="020B0604020202020204" pitchFamily="34" charset="0"/>
                <a:ea typeface="Times New Roman" panose="02020603050405020304" pitchFamily="18" charset="0"/>
              </a:endParaRPr>
            </a:p>
          </p:txBody>
        </p:sp>
        <p:pic>
          <p:nvPicPr>
            <p:cNvPr id="17" name="Imagen 5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14525" y="0"/>
              <a:ext cx="1233170" cy="1740535"/>
            </a:xfrm>
            <a:prstGeom prst="rect">
              <a:avLst/>
            </a:prstGeom>
          </p:spPr>
        </p:pic>
      </p:grpSp>
      <p:sp>
        <p:nvSpPr>
          <p:cNvPr id="8" name="CasellaDiTesto 7"/>
          <p:cNvSpPr txBox="1"/>
          <p:nvPr/>
        </p:nvSpPr>
        <p:spPr>
          <a:xfrm>
            <a:off x="457200" y="4133502"/>
            <a:ext cx="8023122" cy="1938992"/>
          </a:xfrm>
          <a:prstGeom prst="rect">
            <a:avLst/>
          </a:prstGeom>
          <a:noFill/>
        </p:spPr>
        <p:txBody>
          <a:bodyPr wrap="square" rtlCol="0">
            <a:spAutoFit/>
          </a:bodyPr>
          <a:lstStyle/>
          <a:p>
            <a:pPr algn="just"/>
            <a:r>
              <a:rPr lang="en-GB" sz="2000" dirty="0">
                <a:latin typeface="+mn-lt"/>
              </a:rPr>
              <a:t>The IR emitting diode, between pins 1 and 2, is directly polarized with the 180 Ω absorption resistor. The phototransistor, between pins 3 and 4, receives the IR light. The Vs output voltage goes through the collector on pin 3. As long as it receives light it stays on level “0”. When we insert an opaque object in the slot and cut the beam of light, the output signal goes to level “1”.  </a:t>
            </a:r>
            <a:endParaRPr lang="it-IT" sz="2000" dirty="0">
              <a:latin typeface="+mn-lt"/>
            </a:endParaRPr>
          </a:p>
        </p:txBody>
      </p:sp>
    </p:spTree>
    <p:extLst>
      <p:ext uri="{BB962C8B-B14F-4D97-AF65-F5344CB8AC3E}">
        <p14:creationId xmlns:p14="http://schemas.microsoft.com/office/powerpoint/2010/main" val="174143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IR Sensors      </a:t>
            </a:r>
            <a:r>
              <a:rPr lang="en-US" sz="2900" dirty="0" smtClean="0"/>
              <a:t>(</a:t>
            </a:r>
            <a:r>
              <a:rPr lang="en-US" sz="2900" dirty="0" err="1" smtClean="0"/>
              <a:t>transmissive</a:t>
            </a:r>
            <a:r>
              <a:rPr lang="en-US" sz="2900" dirty="0" smtClean="0"/>
              <a:t> and reflective)</a:t>
            </a:r>
            <a:endParaRPr lang="el-GR" sz="2900" dirty="0"/>
          </a:p>
        </p:txBody>
      </p:sp>
      <p:pic>
        <p:nvPicPr>
          <p:cNvPr id="23" name="Imagen 50">
            <a:extLst>
              <a:ext uri="{FF2B5EF4-FFF2-40B4-BE49-F238E27FC236}">
                <a16:creationId xmlns:a16="http://schemas.microsoft.com/office/drawing/2014/main" xmlns=""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xmlns=""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9</a:t>
            </a:fld>
            <a:endParaRPr lang="el-GR" sz="1000" dirty="0"/>
          </a:p>
        </p:txBody>
      </p:sp>
      <p:sp>
        <p:nvSpPr>
          <p:cNvPr id="7" name="Rectángulo 6"/>
          <p:cNvSpPr/>
          <p:nvPr/>
        </p:nvSpPr>
        <p:spPr>
          <a:xfrm>
            <a:off x="1915986" y="4582373"/>
            <a:ext cx="8714606" cy="307777"/>
          </a:xfrm>
          <a:prstGeom prst="rect">
            <a:avLst/>
          </a:prstGeom>
        </p:spPr>
        <p:txBody>
          <a:bodyPr wrap="square">
            <a:spAutoFit/>
          </a:bodyPr>
          <a:lstStyle/>
          <a:p>
            <a:r>
              <a:rPr lang="en-US" sz="1400" dirty="0" smtClean="0"/>
              <a:t>. </a:t>
            </a:r>
            <a:endParaRPr lang="en-US" sz="1400" dirty="0"/>
          </a:p>
        </p:txBody>
      </p:sp>
      <p:sp>
        <p:nvSpPr>
          <p:cNvPr id="2" name="Segnaposto contenuto 1"/>
          <p:cNvSpPr>
            <a:spLocks noGrp="1"/>
          </p:cNvSpPr>
          <p:nvPr>
            <p:ph idx="1"/>
          </p:nvPr>
        </p:nvSpPr>
        <p:spPr>
          <a:xfrm>
            <a:off x="3445830" y="1616625"/>
            <a:ext cx="4673133" cy="1087582"/>
          </a:xfrm>
        </p:spPr>
        <p:txBody>
          <a:bodyPr/>
          <a:lstStyle/>
          <a:p>
            <a:pPr marL="0" indent="0" algn="ctr">
              <a:buNone/>
            </a:pPr>
            <a:r>
              <a:rPr lang="en-GB" dirty="0" smtClean="0"/>
              <a:t>Light reflection is another way of detecting object.</a:t>
            </a:r>
          </a:p>
          <a:p>
            <a:pPr marL="0" indent="0">
              <a:buNone/>
            </a:pPr>
            <a:endParaRPr lang="it-IT" dirty="0"/>
          </a:p>
        </p:txBody>
      </p:sp>
      <p:sp>
        <p:nvSpPr>
          <p:cNvPr id="4" name="CasellaDiTesto 3"/>
          <p:cNvSpPr txBox="1"/>
          <p:nvPr/>
        </p:nvSpPr>
        <p:spPr>
          <a:xfrm>
            <a:off x="314904" y="838584"/>
            <a:ext cx="7135091" cy="1846659"/>
          </a:xfrm>
          <a:prstGeom prst="rect">
            <a:avLst/>
          </a:prstGeom>
          <a:noFill/>
        </p:spPr>
        <p:txBody>
          <a:bodyPr wrap="square" rtlCol="0">
            <a:spAutoFit/>
          </a:bodyPr>
          <a:lstStyle/>
          <a:p>
            <a:pPr marL="342900" indent="-342900">
              <a:buFont typeface="Arial" panose="020B0604020202020204" pitchFamily="34" charset="0"/>
              <a:buChar char="•"/>
            </a:pPr>
            <a:r>
              <a:rPr lang="it-IT" b="1" dirty="0" smtClean="0"/>
              <a:t>REFLECTIVE SENSORS</a:t>
            </a:r>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p:txBody>
      </p:sp>
      <p:sp>
        <p:nvSpPr>
          <p:cNvPr id="8" name="CasellaDiTesto 7"/>
          <p:cNvSpPr txBox="1"/>
          <p:nvPr/>
        </p:nvSpPr>
        <p:spPr>
          <a:xfrm>
            <a:off x="453748" y="3239306"/>
            <a:ext cx="6525690" cy="1261884"/>
          </a:xfrm>
          <a:prstGeom prst="rect">
            <a:avLst/>
          </a:prstGeom>
          <a:noFill/>
        </p:spPr>
        <p:txBody>
          <a:bodyPr wrap="square" rtlCol="0">
            <a:spAutoFit/>
          </a:bodyPr>
          <a:lstStyle/>
          <a:p>
            <a:r>
              <a:rPr lang="en-GB" dirty="0"/>
              <a:t>In this case the transmitter and the reflector are positioned next to each other and not opposite. When the IR light that’s being transmitted strikes an object it’s reflected and “bounces” back towards the detector</a:t>
            </a:r>
            <a:r>
              <a:rPr lang="en-GB" dirty="0" smtClean="0"/>
              <a:t>.</a:t>
            </a:r>
            <a:endParaRPr lang="it-IT" dirty="0"/>
          </a:p>
        </p:txBody>
      </p:sp>
      <p:sp>
        <p:nvSpPr>
          <p:cNvPr id="18" name="CasellaDiTesto 17"/>
          <p:cNvSpPr txBox="1"/>
          <p:nvPr/>
        </p:nvSpPr>
        <p:spPr>
          <a:xfrm>
            <a:off x="1787399" y="4929690"/>
            <a:ext cx="6525690" cy="969496"/>
          </a:xfrm>
          <a:prstGeom prst="rect">
            <a:avLst/>
          </a:prstGeom>
          <a:noFill/>
        </p:spPr>
        <p:txBody>
          <a:bodyPr wrap="square" rtlCol="0">
            <a:spAutoFit/>
          </a:bodyPr>
          <a:lstStyle/>
          <a:p>
            <a:r>
              <a:rPr lang="en-GB" dirty="0" smtClean="0"/>
              <a:t>Like </a:t>
            </a:r>
            <a:r>
              <a:rPr lang="en-GB" dirty="0"/>
              <a:t>with </a:t>
            </a:r>
            <a:r>
              <a:rPr lang="en-GB" dirty="0" err="1"/>
              <a:t>transmissive</a:t>
            </a:r>
            <a:r>
              <a:rPr lang="en-GB" dirty="0"/>
              <a:t> sensors, there’s a huge variety of reflective sensors on the market and they can be adapted for use in any kind of situation. </a:t>
            </a:r>
            <a:endParaRPr lang="it-IT" dirty="0"/>
          </a:p>
        </p:txBody>
      </p:sp>
    </p:spTree>
    <p:extLst>
      <p:ext uri="{BB962C8B-B14F-4D97-AF65-F5344CB8AC3E}">
        <p14:creationId xmlns:p14="http://schemas.microsoft.com/office/powerpoint/2010/main" val="1661557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fontScheme name="3_Default Design">
      <a:majorFont>
        <a:latin typeface="Trebuchet M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65457</TotalTime>
  <Words>1767</Words>
  <Application>Microsoft Office PowerPoint</Application>
  <PresentationFormat>Presentación en pantalla (4:3)</PresentationFormat>
  <Paragraphs>204</Paragraphs>
  <Slides>20</Slides>
  <Notes>18</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20</vt:i4>
      </vt:variant>
    </vt:vector>
  </HeadingPairs>
  <TitlesOfParts>
    <vt:vector size="30" baseType="lpstr">
      <vt:lpstr>ＭＳ Ｐゴシック</vt:lpstr>
      <vt:lpstr>Arial</vt:lpstr>
      <vt:lpstr>Arial Narrow</vt:lpstr>
      <vt:lpstr>Book Antiqua</vt:lpstr>
      <vt:lpstr>Calibri</vt:lpstr>
      <vt:lpstr>Times New Roman</vt:lpstr>
      <vt:lpstr>Trebuchet MS</vt:lpstr>
      <vt:lpstr>Wingdings</vt:lpstr>
      <vt:lpstr>Custom Design</vt:lpstr>
      <vt:lpstr>3_Default Design</vt:lpstr>
      <vt:lpstr>Presentación de PowerPoint</vt:lpstr>
      <vt:lpstr>Aim and Agenda of unit 7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circBalance_nodither_ts500_sine_55deg_6sec</dc:title>
  <dc:creator>Michail Sfakiotakis</dc:creator>
  <cp:lastModifiedBy>Anabel</cp:lastModifiedBy>
  <cp:revision>1810</cp:revision>
  <cp:lastPrinted>2018-01-26T17:11:53Z</cp:lastPrinted>
  <dcterms:created xsi:type="dcterms:W3CDTF">2010-11-09T19:06:29Z</dcterms:created>
  <dcterms:modified xsi:type="dcterms:W3CDTF">2018-04-25T07:32:48Z</dcterms:modified>
</cp:coreProperties>
</file>