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61" r:id="rId8"/>
    <p:sldId id="554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68" d="100"/>
          <a:sy n="68" d="100"/>
        </p:scale>
        <p:origin x="1650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6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LCD (LIQUID CRISTAL DISPLAY) SCREENS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WRITE()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writes a character in the cursor’s current position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1958271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var.write</a:t>
            </a:r>
            <a:r>
              <a:rPr lang="en-US" sz="2000" b="1" dirty="0" smtClean="0">
                <a:latin typeface="+mn-lt"/>
              </a:rPr>
              <a:t>(char</a:t>
            </a:r>
            <a:r>
              <a:rPr lang="en-US" sz="2000" b="1" dirty="0">
                <a:latin typeface="+mn-lt"/>
              </a:rPr>
              <a:t>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char: </a:t>
            </a:r>
            <a:r>
              <a:rPr lang="en-US" sz="1600" dirty="0">
                <a:latin typeface="+mn-lt"/>
              </a:rPr>
              <a:t>	the </a:t>
            </a:r>
            <a:r>
              <a:rPr lang="en-US" sz="1600" dirty="0" smtClean="0">
                <a:latin typeface="+mn-lt"/>
              </a:rPr>
              <a:t>character to be displayed.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289088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PRINT 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prints on the LCD screen starting from the current position of the cursor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292143"/>
            <a:ext cx="8714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var.print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data,base</a:t>
            </a:r>
            <a:r>
              <a:rPr lang="en-US" sz="2000" b="1" dirty="0" smtClean="0">
                <a:latin typeface="+mn-lt"/>
              </a:rPr>
              <a:t>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data</a:t>
            </a:r>
            <a:r>
              <a:rPr lang="en-US" sz="1600" i="1" dirty="0">
                <a:latin typeface="+mn-lt"/>
              </a:rPr>
              <a:t>: 	This is the data to be printed. This might be char, </a:t>
            </a:r>
            <a:r>
              <a:rPr lang="en-US" sz="1600" i="1" dirty="0" err="1">
                <a:latin typeface="+mn-lt"/>
              </a:rPr>
              <a:t>int</a:t>
            </a:r>
            <a:r>
              <a:rPr lang="en-US" sz="1600" i="1" dirty="0">
                <a:latin typeface="+mn-lt"/>
              </a:rPr>
              <a:t>, long, float or string. </a:t>
            </a:r>
          </a:p>
          <a:p>
            <a:pPr algn="just"/>
            <a:r>
              <a:rPr lang="en-US" sz="1600" i="1" dirty="0" smtClean="0">
                <a:latin typeface="+mn-lt"/>
              </a:rPr>
              <a:t>     base</a:t>
            </a:r>
            <a:r>
              <a:rPr lang="en-US" sz="1600" i="1" dirty="0">
                <a:latin typeface="+mn-lt"/>
              </a:rPr>
              <a:t>: 	This is optional and shows the desired numerical base: BIN=Binary; </a:t>
            </a:r>
            <a:r>
              <a:rPr lang="en-US" sz="1600" i="1" dirty="0" smtClean="0">
                <a:latin typeface="+mn-lt"/>
              </a:rPr>
              <a:t>DEC=Decimal (by        	default); OCT=Octal; HEX=Hexadecimal; or N=nº in decimals for floating-point numbers (2 by 	default). 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7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displays the cursor on the LCD screen in its current position as an underscore (_)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var.cursor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NOCURSOR()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hides the LCD cursor.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var.noCursor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0243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displays the LCD cursor on the screen in its current position as a solid intermittent symbol (▓).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var.blink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NOBLINK()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hides the solid intermittent cursor ( ▓ ).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var.noblink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42535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connects the LCD screen and recovers the content displayed on it before </a:t>
            </a:r>
            <a:r>
              <a:rPr lang="en-US" dirty="0" err="1">
                <a:latin typeface="+mn-lt"/>
              </a:rPr>
              <a:t>noDisplay</a:t>
            </a:r>
            <a:r>
              <a:rPr lang="en-US" dirty="0">
                <a:latin typeface="+mn-lt"/>
              </a:rPr>
              <a:t>() was executed.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var.display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NODISPLAY()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turns the LCD screen off without losing whatever content there may be on it or the cursor’s position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var.noDisplay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0765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SCROLLDISPLAYLEFT()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displaces the content (the text and the position of the cursor) displayed on the screen at any given moment one place to the left.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var.scrollDisplayLeft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</a:t>
            </a:r>
            <a:r>
              <a:rPr lang="es-ES" u="sng" dirty="0">
                <a:latin typeface="+mn-lt"/>
              </a:rPr>
              <a:t>: </a:t>
            </a:r>
            <a:r>
              <a:rPr lang="es-ES" u="sng" dirty="0" smtClean="0">
                <a:latin typeface="+mn-lt"/>
              </a:rPr>
              <a:t>SCROLLDISPLAYRIGHT()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displaces the content (the text and the position of the cursor) displayed on the screen at any given moment one place to the right.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var.scrollDisplayRight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144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LEFTTORIGHT()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automatically establishes which direction the cursor writes on the screen: from left to right. This means that the characters are written from left to right without affecting the ones that have already been written</a:t>
            </a:r>
            <a:r>
              <a:rPr lang="en-U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3" y="2400042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var.LeftToRight</a:t>
            </a:r>
            <a:r>
              <a:rPr lang="en-US" sz="2000" b="1" dirty="0" smtClean="0">
                <a:latin typeface="+mn-lt"/>
              </a:rPr>
              <a:t> 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</a:t>
            </a:r>
            <a:r>
              <a:rPr lang="es-ES" u="sng" dirty="0">
                <a:latin typeface="+mn-lt"/>
              </a:rPr>
              <a:t>: </a:t>
            </a:r>
            <a:r>
              <a:rPr lang="es-ES" u="sng" dirty="0" smtClean="0">
                <a:latin typeface="+mn-lt"/>
              </a:rPr>
              <a:t>RIGHTTOLEFT()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reverses the direction the cursor writes on the screen: the right to left. This means that the characters are written from right to left without affecting the ones that have already been written.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88024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var.RightToLeft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21809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AUTOSCROLL()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activates the scrolling or automatic display movement. Each time a character is sent to the screen this function displays it and then moves the rest of the contents one place. If the direction at the time is left to right (</a:t>
            </a:r>
            <a:r>
              <a:rPr lang="en-US" dirty="0" err="1">
                <a:latin typeface="+mn-lt"/>
              </a:rPr>
              <a:t>leftToRight</a:t>
            </a:r>
            <a:r>
              <a:rPr lang="en-US" dirty="0">
                <a:latin typeface="+mn-lt"/>
              </a:rPr>
              <a:t>()), the contents moves to the left. If the direction at the time is right to left (</a:t>
            </a:r>
            <a:r>
              <a:rPr lang="en-US" dirty="0" err="1">
                <a:latin typeface="+mn-lt"/>
              </a:rPr>
              <a:t>rightToLeft</a:t>
            </a:r>
            <a:r>
              <a:rPr lang="en-US" dirty="0">
                <a:latin typeface="+mn-lt"/>
              </a:rPr>
              <a:t>()), the content moves to the right.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1867" y="3257191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var.autoscroll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1867" y="4465813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</a:t>
            </a:r>
            <a:r>
              <a:rPr lang="es-ES" u="sng" dirty="0">
                <a:latin typeface="+mn-lt"/>
              </a:rPr>
              <a:t>: NOAUTOSCROLL () </a:t>
            </a:r>
            <a:endParaRPr lang="es-ES" u="sng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deactivates the scrolling or automatic display movement.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5094466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var.noAutoscroll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3000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>
                <a:solidFill>
                  <a:prstClr val="white"/>
                </a:solidFill>
              </a:rPr>
              <a:t>6 LCD (</a:t>
            </a:r>
            <a:r>
              <a:rPr lang="en-US" sz="3600" b="1" dirty="0" smtClean="0">
                <a:solidFill>
                  <a:prstClr val="white"/>
                </a:solidFill>
              </a:rPr>
              <a:t>Liquid Cristal Display) screens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</a:t>
            </a:r>
            <a:r>
              <a:rPr lang="en-US" sz="3600" dirty="0" smtClean="0">
                <a:solidFill>
                  <a:prstClr val="white"/>
                </a:solidFill>
              </a:rPr>
              <a:t>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</a:t>
            </a:r>
            <a:r>
              <a:rPr lang="en-US" sz="3600" dirty="0"/>
              <a:t>6</a:t>
            </a:r>
            <a:r>
              <a:rPr lang="en-US" sz="3600" dirty="0" smtClean="0"/>
              <a:t>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a look at the LCD screen as an output peripheral: it enables you to display any kind of output information including numbers, letters and symbols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0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/>
              <a:t>Explain basic ideas about </a:t>
            </a:r>
            <a:r>
              <a:rPr lang="en-US" sz="2000" dirty="0" smtClean="0"/>
              <a:t>LCD screens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/>
              <a:t>Explain </a:t>
            </a:r>
            <a:r>
              <a:rPr lang="en-US" sz="2000" b="1" dirty="0" smtClean="0"/>
              <a:t>character set </a:t>
            </a:r>
            <a:r>
              <a:rPr lang="en-US" sz="2000" dirty="0" smtClean="0"/>
              <a:t>and </a:t>
            </a:r>
            <a:r>
              <a:rPr lang="en-US" sz="2000" b="1" dirty="0" smtClean="0"/>
              <a:t>graphics characters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Present </a:t>
            </a:r>
            <a:r>
              <a:rPr lang="en-US" sz="2000" b="1" dirty="0" err="1" smtClean="0"/>
              <a:t>liquidCrystal.h</a:t>
            </a:r>
            <a:r>
              <a:rPr lang="en-US" sz="2000" b="1" dirty="0" smtClean="0"/>
              <a:t> </a:t>
            </a:r>
            <a:r>
              <a:rPr lang="en-US" sz="2000" dirty="0" smtClean="0"/>
              <a:t>library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2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This is an output peripheral that not only shows numbers but also all kinds of characters, texts, symbols and even simple </a:t>
            </a:r>
            <a:r>
              <a:rPr lang="en-US" sz="2000" dirty="0" smtClean="0">
                <a:latin typeface="+mn-lt"/>
              </a:rPr>
              <a:t>graphics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You’re going to use a 2 x 16 LCD </a:t>
            </a:r>
            <a:r>
              <a:rPr lang="en-US" sz="2000" dirty="0" smtClean="0">
                <a:latin typeface="+mn-lt"/>
              </a:rPr>
              <a:t>screen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LCD screen is a digital peripheral. Its signals can be connected directly to the controller’s input and output pins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They’re divided into three </a:t>
            </a:r>
            <a:r>
              <a:rPr lang="en-US" sz="2000" dirty="0" smtClean="0">
                <a:latin typeface="+mn-lt"/>
              </a:rPr>
              <a:t>groups: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Power supply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Control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Data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LCD SCREENS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3" y="2481942"/>
            <a:ext cx="7692494" cy="15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LCD SCREENS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195943" y="636367"/>
            <a:ext cx="86541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Have a look at the following table that contains a description of each pins</a:t>
            </a:r>
            <a:endParaRPr lang="es-ES" b="1" dirty="0"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72864"/>
              </p:ext>
            </p:extLst>
          </p:nvPr>
        </p:nvGraphicFramePr>
        <p:xfrm>
          <a:off x="457201" y="1075681"/>
          <a:ext cx="8229598" cy="5327935"/>
        </p:xfrm>
        <a:graphic>
          <a:graphicData uri="http://schemas.openxmlformats.org/drawingml/2006/table">
            <a:tbl>
              <a:tblPr firstRow="1" firstCol="1" bandRow="1"/>
              <a:tblGrid>
                <a:gridCol w="628240">
                  <a:extLst>
                    <a:ext uri="{9D8B030D-6E8A-4147-A177-3AD203B41FA5}">
                      <a16:colId xmlns:a16="http://schemas.microsoft.com/office/drawing/2014/main" val="477254761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val="2299214231"/>
                    </a:ext>
                  </a:extLst>
                </a:gridCol>
                <a:gridCol w="1118162">
                  <a:extLst>
                    <a:ext uri="{9D8B030D-6E8A-4147-A177-3AD203B41FA5}">
                      <a16:colId xmlns:a16="http://schemas.microsoft.com/office/drawing/2014/main" val="3909485677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val="2701360713"/>
                    </a:ext>
                  </a:extLst>
                </a:gridCol>
              </a:tblGrid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PIN Nº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74246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Ground power supply (0 V)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40634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+5 Vcc power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3260"/>
                  </a:ext>
                </a:extLst>
              </a:tr>
              <a:tr h="389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VLC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Contrast adjustment: voltages alternating between 0 and +5 Vcc.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12519"/>
                  </a:ext>
                </a:extLst>
              </a:tr>
              <a:tr h="913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the Arduino controller. Selects between instructions and data: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RS=0 Arduino transfers instructions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RS=1 Arduino transfers data (ASCII codes)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1024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Arduino. Controls reading and writing: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R/W=0 Arduino performs data write on the LCD screen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R/W=1 Arduino performs data read of the LCD screen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08768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Arduino. Enables the screen: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E=0 LCD screen disabled (on high impedance)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E=1 LCD screen enabled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3553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7-14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DB0:DB7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Input/Output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and instruction bus lines. Arduino transfers instructions or data to the screen according to the RS signal.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DB0:DB7 lines are used with an 8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DB4:DB7 lines are used with an 4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77719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L+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voltage for background light (+5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Vcc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7200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L-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Negative voltage for background light (0 V)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7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66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Communication between Arduino and LCD screens is achieved basically through DB0-DB7 digital </a:t>
            </a:r>
            <a:r>
              <a:rPr lang="en-US" sz="2000" dirty="0" smtClean="0">
                <a:latin typeface="+mn-lt"/>
              </a:rPr>
              <a:t>pins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It </a:t>
            </a:r>
            <a:r>
              <a:rPr lang="en-US" sz="2000" dirty="0" smtClean="0">
                <a:latin typeface="+mn-lt"/>
              </a:rPr>
              <a:t>sends </a:t>
            </a:r>
            <a:r>
              <a:rPr lang="en-US" sz="2000" dirty="0">
                <a:latin typeface="+mn-lt"/>
              </a:rPr>
              <a:t>the ASCII character codes that you want to display. These are 8 bit </a:t>
            </a:r>
            <a:r>
              <a:rPr lang="en-US" sz="2000" dirty="0" smtClean="0">
                <a:latin typeface="+mn-lt"/>
              </a:rPr>
              <a:t>codes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The internal ROM memory contains the definition of each one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If you use an “8 bit interface”, Arduino needs only a single transfer to display each </a:t>
            </a:r>
            <a:r>
              <a:rPr lang="en-US" sz="2000" dirty="0" smtClean="0">
                <a:latin typeface="+mn-lt"/>
              </a:rPr>
              <a:t>character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“4 bit interface” needs two transfers to display each </a:t>
            </a:r>
            <a:r>
              <a:rPr lang="en-US" sz="2000" dirty="0" smtClean="0">
                <a:latin typeface="+mn-lt"/>
              </a:rPr>
              <a:t>character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CHARACHER SET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0301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41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You can create a total of up to eight graphic characters of 5 x 8 points or “pixels”, </a:t>
            </a:r>
            <a:r>
              <a:rPr lang="en-US" sz="2000" dirty="0" smtClean="0">
                <a:latin typeface="+mn-lt"/>
              </a:rPr>
              <a:t>each </a:t>
            </a:r>
            <a:r>
              <a:rPr lang="en-US" sz="2000" dirty="0">
                <a:latin typeface="+mn-lt"/>
              </a:rPr>
              <a:t>character is numbered 0 to 7 and needs a total of 8 bytes to be </a:t>
            </a:r>
            <a:r>
              <a:rPr lang="en-US" sz="2000" dirty="0" smtClean="0">
                <a:latin typeface="+mn-lt"/>
              </a:rPr>
              <a:t>defined.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The LCD screen has an internal RAM memory called CGRAM to do this task</a:t>
            </a:r>
            <a:endParaRPr lang="en-US" sz="20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The graphic characters are defined by inserting bytes into successive positions of the CGRAM memory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The CGRAM is a volatile memory capable of storing a total of 64 bytes</a:t>
            </a: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GRAPHIC CHARACTERS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0543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9" y="795385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We’re going to study the most representative and important functions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170168" y="1401039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LIQUIDCRYSTAL()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creates a “</a:t>
            </a:r>
            <a:r>
              <a:rPr lang="en-US" dirty="0" err="1">
                <a:latin typeface="+mn-lt"/>
              </a:rPr>
              <a:t>LiquidCrystal</a:t>
            </a:r>
            <a:r>
              <a:rPr lang="en-US" dirty="0">
                <a:latin typeface="+mn-lt"/>
              </a:rPr>
              <a:t>” type variable and establishes the connections between the LCD screen and the Arduino controller</a:t>
            </a:r>
            <a:r>
              <a:rPr lang="es-ES" dirty="0" smtClean="0">
                <a:latin typeface="+mn-lt"/>
              </a:rPr>
              <a:t>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2502" y="2990966"/>
            <a:ext cx="8714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(RS,E,D4,D5,D6,D7);  </a:t>
            </a:r>
            <a:r>
              <a:rPr lang="en-US" sz="1400" dirty="0"/>
              <a:t>		</a:t>
            </a:r>
            <a:r>
              <a:rPr lang="en-US" sz="1400" dirty="0" smtClean="0"/>
              <a:t> //</a:t>
            </a:r>
            <a:r>
              <a:rPr lang="en-US" sz="1400" dirty="0"/>
              <a:t>For a 4 bit interface without R/W signal       </a:t>
            </a:r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(RS,RW,E,D4,D5,D6,D7); </a:t>
            </a:r>
            <a:r>
              <a:rPr lang="en-US" sz="1400" dirty="0"/>
              <a:t>	</a:t>
            </a:r>
            <a:r>
              <a:rPr lang="en-US" sz="1400" dirty="0" smtClean="0"/>
              <a:t>	 //</a:t>
            </a:r>
            <a:r>
              <a:rPr lang="en-US" sz="1400" dirty="0"/>
              <a:t>For a 4 bit interface with R/W signal </a:t>
            </a:r>
            <a:endParaRPr lang="en-US" sz="1400" dirty="0" smtClean="0"/>
          </a:p>
          <a:p>
            <a:pPr algn="just"/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(RS,E,D0,D1,D2,D3,D4,D5,D6,D7); </a:t>
            </a:r>
            <a:r>
              <a:rPr lang="en-US" sz="1400" dirty="0"/>
              <a:t>	</a:t>
            </a:r>
            <a:r>
              <a:rPr lang="en-US" sz="1400" dirty="0" smtClean="0"/>
              <a:t> //</a:t>
            </a:r>
            <a:r>
              <a:rPr lang="en-US" sz="1400" dirty="0"/>
              <a:t>For an 8 bit interface without R/W signal </a:t>
            </a:r>
          </a:p>
          <a:p>
            <a:pPr algn="just"/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(RS,RW,E,D0,D1,D2,D3,D4,D5,D6,D7); </a:t>
            </a:r>
            <a:r>
              <a:rPr lang="en-US" sz="1400" dirty="0" smtClean="0"/>
              <a:t>//</a:t>
            </a:r>
            <a:r>
              <a:rPr lang="en-US" sz="1400" dirty="0"/>
              <a:t>For an 8 bit interface with R/W signal </a:t>
            </a:r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i="1" dirty="0" err="1"/>
              <a:t>var</a:t>
            </a:r>
            <a:r>
              <a:rPr lang="en-US" sz="1400" i="1" dirty="0"/>
              <a:t>: </a:t>
            </a:r>
            <a:r>
              <a:rPr lang="en-US" sz="1400" dirty="0"/>
              <a:t>	the name for the variable assigned to the LCD screen that you’re going to control.</a:t>
            </a:r>
          </a:p>
          <a:p>
            <a:pPr algn="just"/>
            <a:r>
              <a:rPr lang="en-US" sz="1400" i="1" dirty="0"/>
              <a:t>RS</a:t>
            </a:r>
            <a:r>
              <a:rPr lang="en-US" sz="1400" dirty="0"/>
              <a:t>: 	the Arduino pin connected to the screen RS signal. </a:t>
            </a:r>
          </a:p>
          <a:p>
            <a:pPr algn="just"/>
            <a:r>
              <a:rPr lang="en-US" sz="1400" i="1" dirty="0"/>
              <a:t>RW: </a:t>
            </a:r>
            <a:r>
              <a:rPr lang="en-US" sz="1400" dirty="0"/>
              <a:t>	the Arduino pin connected to the screen R/W signal (if it’s going to be used). </a:t>
            </a:r>
          </a:p>
          <a:p>
            <a:pPr algn="just"/>
            <a:r>
              <a:rPr lang="en-US" sz="1400" i="1" dirty="0"/>
              <a:t>E: </a:t>
            </a:r>
            <a:r>
              <a:rPr lang="en-US" sz="1400" dirty="0"/>
              <a:t>	the Arduino pin connected to the screen E signal. </a:t>
            </a:r>
          </a:p>
          <a:p>
            <a:pPr algn="just"/>
            <a:r>
              <a:rPr lang="en-US" sz="1400" i="1" dirty="0"/>
              <a:t>D0-D7</a:t>
            </a:r>
            <a:r>
              <a:rPr lang="en-US" sz="1400" dirty="0"/>
              <a:t>: 	Arduino pins that are connected to the screen DB0-DB7 data lines. If there are no pins </a:t>
            </a:r>
            <a:r>
              <a:rPr lang="en-US" sz="1400" dirty="0" smtClean="0"/>
              <a:t>	indicated </a:t>
            </a:r>
            <a:r>
              <a:rPr lang="en-US" sz="1400" dirty="0"/>
              <a:t>for DB0-DB3, we assume a 4 bit interface and only employ DB4-DB7 signals. </a:t>
            </a:r>
          </a:p>
        </p:txBody>
      </p: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BEGIN()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starts up the LCD screen and assigns it the number of rows and the number of characters per row according to the model in question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var.begin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c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the number of columns. </a:t>
            </a:r>
          </a:p>
          <a:p>
            <a:pPr algn="just"/>
            <a:r>
              <a:rPr lang="en-US" sz="1600" i="1" dirty="0" smtClean="0">
                <a:latin typeface="+mn-lt"/>
              </a:rPr>
              <a:t>     f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the number of rows.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SETCURSOR()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positions the LCD screen cursor as desired. From then on the preceding characters will be displayed.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var.begin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c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the number of columns. </a:t>
            </a:r>
          </a:p>
          <a:p>
            <a:pPr algn="just"/>
            <a:r>
              <a:rPr lang="en-US" sz="1600" i="1" dirty="0" smtClean="0">
                <a:latin typeface="+mn-lt"/>
              </a:rPr>
              <a:t>     f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the number of rows. </a:t>
            </a:r>
          </a:p>
        </p:txBody>
      </p:sp>
    </p:spTree>
    <p:extLst>
      <p:ext uri="{BB962C8B-B14F-4D97-AF65-F5344CB8AC3E}">
        <p14:creationId xmlns:p14="http://schemas.microsoft.com/office/powerpoint/2010/main" val="37869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LIQUIDCRYSTAL.H LIBRARY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HOME()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locates the cursor in the top left hand corner (position 0 of row 0) of the screen’s first position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var.home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401105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FUNCTION: CLEAR()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This function clears the LCD screen and locates the cursor in the top left hand corner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36676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var.clear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13648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65081</TotalTime>
  <Words>1216</Words>
  <Application>Microsoft Office PowerPoint</Application>
  <PresentationFormat>Presentación en pantalla (4:3)</PresentationFormat>
  <Paragraphs>289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6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XABI</cp:lastModifiedBy>
  <cp:revision>1758</cp:revision>
  <cp:lastPrinted>2018-01-26T17:11:53Z</cp:lastPrinted>
  <dcterms:created xsi:type="dcterms:W3CDTF">2010-11-09T19:06:29Z</dcterms:created>
  <dcterms:modified xsi:type="dcterms:W3CDTF">2018-03-01T17:09:58Z</dcterms:modified>
</cp:coreProperties>
</file>