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18"/>
  </p:notesMasterIdLst>
  <p:handoutMasterIdLst>
    <p:handoutMasterId r:id="rId19"/>
  </p:handoutMasterIdLst>
  <p:sldIdLst>
    <p:sldId id="549" r:id="rId3"/>
    <p:sldId id="537" r:id="rId4"/>
    <p:sldId id="482" r:id="rId5"/>
    <p:sldId id="553" r:id="rId6"/>
    <p:sldId id="554" r:id="rId7"/>
    <p:sldId id="555" r:id="rId8"/>
    <p:sldId id="556" r:id="rId9"/>
    <p:sldId id="557" r:id="rId10"/>
    <p:sldId id="558" r:id="rId11"/>
    <p:sldId id="559" r:id="rId12"/>
    <p:sldId id="560" r:id="rId13"/>
    <p:sldId id="561" r:id="rId14"/>
    <p:sldId id="562" r:id="rId15"/>
    <p:sldId id="563" r:id="rId16"/>
    <p:sldId id="552" r:id="rId17"/>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913"/>
    <a:srgbClr val="005777"/>
    <a:srgbClr val="BFDDB4"/>
    <a:srgbClr val="E6E6E6"/>
    <a:srgbClr val="DDD9C3"/>
    <a:srgbClr val="DDCFB2"/>
    <a:srgbClr val="FFCC99"/>
    <a:srgbClr val="FF9966"/>
    <a:srgbClr val="0066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8" autoAdjust="0"/>
    <p:restoredTop sz="93039" autoAdjust="0"/>
  </p:normalViewPr>
  <p:slideViewPr>
    <p:cSldViewPr snapToGrid="0">
      <p:cViewPr varScale="1">
        <p:scale>
          <a:sx n="68" d="100"/>
          <a:sy n="68" d="100"/>
        </p:scale>
        <p:origin x="1650" y="66"/>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t>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t>‹Nº›</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‹Nº›</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11</a:t>
            </a:fld>
            <a:endParaRPr lang="en-US"/>
          </a:p>
        </p:txBody>
      </p:sp>
    </p:spTree>
    <p:extLst>
      <p:ext uri="{BB962C8B-B14F-4D97-AF65-F5344CB8AC3E}">
        <p14:creationId xmlns:p14="http://schemas.microsoft.com/office/powerpoint/2010/main" val="76310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12</a:t>
            </a:fld>
            <a:endParaRPr lang="en-US"/>
          </a:p>
        </p:txBody>
      </p:sp>
    </p:spTree>
    <p:extLst>
      <p:ext uri="{BB962C8B-B14F-4D97-AF65-F5344CB8AC3E}">
        <p14:creationId xmlns:p14="http://schemas.microsoft.com/office/powerpoint/2010/main" val="260624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13</a:t>
            </a:fld>
            <a:endParaRPr lang="en-US"/>
          </a:p>
        </p:txBody>
      </p:sp>
    </p:spTree>
    <p:extLst>
      <p:ext uri="{BB962C8B-B14F-4D97-AF65-F5344CB8AC3E}">
        <p14:creationId xmlns:p14="http://schemas.microsoft.com/office/powerpoint/2010/main" val="359639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14</a:t>
            </a:fld>
            <a:endParaRPr lang="en-US"/>
          </a:p>
        </p:txBody>
      </p:sp>
    </p:spTree>
    <p:extLst>
      <p:ext uri="{BB962C8B-B14F-4D97-AF65-F5344CB8AC3E}">
        <p14:creationId xmlns:p14="http://schemas.microsoft.com/office/powerpoint/2010/main" val="170618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119252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a:t>
            </a:fld>
            <a:endParaRPr lang="en-US"/>
          </a:p>
        </p:txBody>
      </p:sp>
    </p:spTree>
    <p:extLst>
      <p:ext uri="{BB962C8B-B14F-4D97-AF65-F5344CB8AC3E}">
        <p14:creationId xmlns:p14="http://schemas.microsoft.com/office/powerpoint/2010/main" val="389534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285081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110145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189155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305236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9</a:t>
            </a:fld>
            <a:endParaRPr lang="en-US"/>
          </a:p>
        </p:txBody>
      </p:sp>
    </p:spTree>
    <p:extLst>
      <p:ext uri="{BB962C8B-B14F-4D97-AF65-F5344CB8AC3E}">
        <p14:creationId xmlns:p14="http://schemas.microsoft.com/office/powerpoint/2010/main" val="218975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10</a:t>
            </a:fld>
            <a:endParaRPr lang="en-US"/>
          </a:p>
        </p:txBody>
      </p:sp>
    </p:spTree>
    <p:extLst>
      <p:ext uri="{BB962C8B-B14F-4D97-AF65-F5344CB8AC3E}">
        <p14:creationId xmlns:p14="http://schemas.microsoft.com/office/powerpoint/2010/main" val="385763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t>1/3/2018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t>1/3/2018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t>1/3/2018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a:extLst>
              <a:ext uri="{FF2B5EF4-FFF2-40B4-BE49-F238E27FC236}">
                <a16:creationId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
        <p:nvSpPr>
          <p:cNvPr id="8" name="Θέση αριθμού διαφάνειας 5">
            <a:extLst>
              <a:ext uri="{FF2B5EF4-FFF2-40B4-BE49-F238E27FC236}">
                <a16:creationId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t>1/3/2018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t>1/3/2018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t>1/3/2018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t>1/3/2018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t>1/3/2018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t>1/3/2018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t>1/3/2018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t>1/3/2018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t>1/3/2018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t>‹Nº›</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smtClean="0">
                <a:solidFill>
                  <a:srgbClr val="FFFFFF"/>
                </a:solidFill>
                <a:effectLst>
                  <a:outerShdw blurRad="38100" dist="38100" dir="2700000" algn="tl">
                    <a:srgbClr val="000000"/>
                  </a:outerShdw>
                </a:effectLst>
                <a:cs typeface="Arial" charset="0"/>
              </a:rPr>
              <a:t>TEICrete</a:t>
            </a:r>
            <a:r>
              <a:rPr lang="en-US" sz="1800" b="1" dirty="0" smtClean="0">
                <a:solidFill>
                  <a:srgbClr val="FFFFFF"/>
                </a:solidFill>
                <a:effectLst>
                  <a:outerShdw blurRad="38100" dist="38100" dir="2700000" algn="tl">
                    <a:srgbClr val="000000"/>
                  </a:outerShdw>
                </a:effectLst>
                <a:cs typeface="Arial" charset="0"/>
              </a:rPr>
              <a:t> </a:t>
            </a:r>
            <a:br>
              <a:rPr lang="en-US" sz="1800" b="1" dirty="0" smtClean="0">
                <a:solidFill>
                  <a:srgbClr val="FFFFFF"/>
                </a:solidFill>
                <a:effectLst>
                  <a:outerShdw blurRad="38100" dist="38100" dir="2700000" algn="tl">
                    <a:srgbClr val="000000"/>
                  </a:outerShdw>
                </a:effectLst>
                <a:cs typeface="Arial" charset="0"/>
              </a:rPr>
            </a:br>
            <a:r>
              <a:rPr lang="en-US" sz="1800" b="1" dirty="0" err="1" smtClean="0">
                <a:solidFill>
                  <a:srgbClr val="FFFFFF"/>
                </a:solidFill>
                <a:effectLst>
                  <a:outerShdw blurRad="38100" dist="38100" dir="2700000" algn="tl">
                    <a:srgbClr val="000000"/>
                  </a:outerShdw>
                </a:effectLst>
                <a:cs typeface="Arial" charset="0"/>
              </a:rPr>
              <a:t>Heraklion</a:t>
            </a:r>
            <a:r>
              <a:rPr lang="en-US" sz="1800" b="1" dirty="0" smtClean="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smtClean="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smtClean="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UNIT 5</a:t>
            </a:r>
            <a:endParaRPr lang="en-US" sz="3600" b="1" dirty="0" smtClean="0">
              <a:solidFill>
                <a:prstClr val="white"/>
              </a:solidFill>
            </a:endParaRPr>
          </a:p>
          <a:p>
            <a:pPr algn="ctr"/>
            <a:r>
              <a:rPr lang="en-US" sz="3600" dirty="0" smtClean="0">
                <a:solidFill>
                  <a:prstClr val="white"/>
                </a:solidFill>
              </a:rPr>
              <a:t>Analog signals</a:t>
            </a:r>
            <a:endParaRPr lang="en-US" sz="3600" dirty="0">
              <a:solidFill>
                <a:prstClr val="white"/>
              </a:solidFill>
            </a:endParaRPr>
          </a:p>
          <a:p>
            <a:pPr algn="ctr"/>
            <a:endParaRPr lang="el-GR"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ANALOG PERIPHERALS</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10</a:t>
            </a:fld>
            <a:endParaRPr lang="el-GR" sz="1000" dirty="0"/>
          </a:p>
        </p:txBody>
      </p:sp>
      <p:sp>
        <p:nvSpPr>
          <p:cNvPr id="4" name="TextBox 3"/>
          <p:cNvSpPr txBox="1"/>
          <p:nvPr/>
        </p:nvSpPr>
        <p:spPr bwMode="auto">
          <a:xfrm>
            <a:off x="240700" y="1236937"/>
            <a:ext cx="4151686" cy="3328091"/>
          </a:xfrm>
          <a:prstGeom prst="rect">
            <a:avLst/>
          </a:prstGeom>
          <a:noFill/>
          <a:ln w="9525">
            <a:solidFill>
              <a:schemeClr val="tx2">
                <a:lumMod val="40000"/>
                <a:lumOff val="60000"/>
              </a:schemeClr>
            </a:solid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eaLnBrk="0" hangingPunct="0">
              <a:lnSpc>
                <a:spcPct val="110000"/>
              </a:lnSpc>
              <a:spcBef>
                <a:spcPts val="480"/>
              </a:spcBef>
              <a:buFont typeface="Wingdings" panose="05000000000000000000" pitchFamily="2" charset="2"/>
              <a:buChar char="Ø"/>
            </a:pPr>
            <a:r>
              <a:rPr lang="en-US" sz="2000" u="sng" dirty="0" smtClean="0">
                <a:latin typeface="+mn-lt"/>
              </a:rPr>
              <a:t>IR </a:t>
            </a:r>
            <a:r>
              <a:rPr lang="en-US" sz="2000" u="sng" dirty="0">
                <a:latin typeface="+mn-lt"/>
              </a:rPr>
              <a:t>REFLECTIVE SENSORS </a:t>
            </a:r>
            <a:endParaRPr lang="en-US" sz="2000" u="sng" dirty="0" smtClean="0">
              <a:latin typeface="+mn-lt"/>
            </a:endParaRP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I</a:t>
            </a:r>
            <a:r>
              <a:rPr lang="en-US" sz="2000" dirty="0" smtClean="0">
                <a:latin typeface="+mn-lt"/>
              </a:rPr>
              <a:t>t </a:t>
            </a:r>
            <a:r>
              <a:rPr lang="en-US" sz="2000" dirty="0">
                <a:latin typeface="+mn-lt"/>
              </a:rPr>
              <a:t>detects infrared light (IR) not visible to the human </a:t>
            </a:r>
            <a:r>
              <a:rPr lang="en-US" sz="2000" dirty="0" smtClean="0">
                <a:latin typeface="+mn-lt"/>
              </a:rPr>
              <a:t>eye</a:t>
            </a:r>
          </a:p>
          <a:p>
            <a:pPr marL="342900" indent="-342900" algn="just" eaLnBrk="0" hangingPunct="0">
              <a:lnSpc>
                <a:spcPct val="110000"/>
              </a:lnSpc>
              <a:spcBef>
                <a:spcPts val="480"/>
              </a:spcBef>
              <a:buFont typeface="Wingdings" panose="05000000000000000000" pitchFamily="2" charset="2"/>
              <a:buChar char="§"/>
            </a:pPr>
            <a:r>
              <a:rPr lang="en-US" sz="2000" dirty="0" smtClean="0">
                <a:latin typeface="+mn-lt"/>
              </a:rPr>
              <a:t>The </a:t>
            </a:r>
            <a:r>
              <a:rPr lang="en-US" sz="2000" dirty="0">
                <a:latin typeface="+mn-lt"/>
              </a:rPr>
              <a:t>sensor comprises two  components. The LED light or emitter (E) and the photodiode or receiver (R)</a:t>
            </a:r>
            <a:endParaRPr lang="en-US" sz="2000" dirty="0" smtClean="0">
              <a:latin typeface="+mn-lt"/>
            </a:endParaRPr>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15" name="TextBox 3"/>
          <p:cNvSpPr txBox="1"/>
          <p:nvPr/>
        </p:nvSpPr>
        <p:spPr bwMode="auto">
          <a:xfrm>
            <a:off x="4785486" y="1221136"/>
            <a:ext cx="4151686" cy="3392211"/>
          </a:xfrm>
          <a:prstGeom prst="rect">
            <a:avLst/>
          </a:prstGeom>
          <a:noFill/>
          <a:ln w="9525">
            <a:solidFill>
              <a:schemeClr val="tx2">
                <a:lumMod val="40000"/>
                <a:lumOff val="60000"/>
              </a:schemeClr>
            </a:solid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Ø"/>
            </a:pPr>
            <a:r>
              <a:rPr lang="en-US" sz="2000" u="sng" dirty="0" smtClean="0">
                <a:latin typeface="+mn-lt"/>
              </a:rPr>
              <a:t>TEMPERATURE SENSOR</a:t>
            </a:r>
          </a:p>
          <a:p>
            <a:pPr marL="342900" indent="-342900" algn="just" eaLnBrk="0" hangingPunct="0">
              <a:lnSpc>
                <a:spcPct val="110000"/>
              </a:lnSpc>
              <a:spcBef>
                <a:spcPts val="480"/>
              </a:spcBef>
              <a:buFont typeface="Wingdings" panose="05000000000000000000" pitchFamily="2" charset="2"/>
              <a:buChar char="§"/>
            </a:pPr>
            <a:r>
              <a:rPr lang="en-US" sz="2000" dirty="0" smtClean="0">
                <a:latin typeface="+mn-lt"/>
              </a:rPr>
              <a:t>This </a:t>
            </a:r>
            <a:r>
              <a:rPr lang="en-US" sz="2000" dirty="0">
                <a:latin typeface="+mn-lt"/>
              </a:rPr>
              <a:t>component has three </a:t>
            </a:r>
            <a:r>
              <a:rPr lang="en-US" sz="2000" dirty="0" smtClean="0">
                <a:latin typeface="+mn-lt"/>
              </a:rPr>
              <a:t>pins</a:t>
            </a: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Two of them are connected to the supply  voltage of 0 and +5 </a:t>
            </a:r>
            <a:r>
              <a:rPr lang="en-US" sz="2000" dirty="0" smtClean="0">
                <a:latin typeface="+mn-lt"/>
              </a:rPr>
              <a:t>V</a:t>
            </a: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The intensity, I, which circulates through the third pin, is directly proportional to the </a:t>
            </a:r>
            <a:r>
              <a:rPr lang="en-US" sz="2000" dirty="0" smtClean="0">
                <a:latin typeface="+mn-lt"/>
              </a:rPr>
              <a:t>temperature</a:t>
            </a:r>
          </a:p>
          <a:p>
            <a:pPr algn="just"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pic>
        <p:nvPicPr>
          <p:cNvPr id="7" name="Imagen 6"/>
          <p:cNvPicPr>
            <a:picLocks noChangeAspect="1"/>
          </p:cNvPicPr>
          <p:nvPr/>
        </p:nvPicPr>
        <p:blipFill>
          <a:blip r:embed="rId5"/>
          <a:stretch>
            <a:fillRect/>
          </a:stretch>
        </p:blipFill>
        <p:spPr>
          <a:xfrm>
            <a:off x="1387761" y="4073318"/>
            <a:ext cx="1857564" cy="2126910"/>
          </a:xfrm>
          <a:prstGeom prst="rect">
            <a:avLst/>
          </a:prstGeom>
        </p:spPr>
      </p:pic>
      <p:pic>
        <p:nvPicPr>
          <p:cNvPr id="16" name="Imagen 15"/>
          <p:cNvPicPr/>
          <p:nvPr/>
        </p:nvPicPr>
        <p:blipFill>
          <a:blip r:embed="rId6">
            <a:extLst>
              <a:ext uri="{28A0092B-C50C-407E-A947-70E740481C1C}">
                <a14:useLocalDpi xmlns:a14="http://schemas.microsoft.com/office/drawing/2010/main" val="0"/>
              </a:ext>
            </a:extLst>
          </a:blip>
          <a:stretch>
            <a:fillRect/>
          </a:stretch>
        </p:blipFill>
        <p:spPr>
          <a:xfrm>
            <a:off x="6553200" y="4073318"/>
            <a:ext cx="1565763" cy="2283032"/>
          </a:xfrm>
          <a:prstGeom prst="rect">
            <a:avLst/>
          </a:prstGeom>
        </p:spPr>
      </p:pic>
    </p:spTree>
    <p:extLst>
      <p:ext uri="{BB962C8B-B14F-4D97-AF65-F5344CB8AC3E}">
        <p14:creationId xmlns:p14="http://schemas.microsoft.com/office/powerpoint/2010/main" val="894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493878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dirty="0">
                <a:latin typeface="+mn-lt"/>
              </a:rPr>
              <a:t>Arduino UNO controller board has 14 pins that can be configured as digital inputs or </a:t>
            </a:r>
            <a:r>
              <a:rPr lang="en-US" sz="2000" dirty="0" smtClean="0">
                <a:latin typeface="+mn-lt"/>
              </a:rPr>
              <a:t>outputs</a:t>
            </a:r>
          </a:p>
          <a:p>
            <a:pPr marL="269875" indent="-269875" algn="just" eaLnBrk="0" hangingPunct="0">
              <a:lnSpc>
                <a:spcPct val="110000"/>
              </a:lnSpc>
              <a:spcBef>
                <a:spcPts val="480"/>
              </a:spcBef>
              <a:buFont typeface="Wingdings" pitchFamily="2" charset="2"/>
              <a:buChar char="§"/>
            </a:pPr>
            <a:r>
              <a:rPr lang="en-US" sz="2000" dirty="0" smtClean="0">
                <a:latin typeface="+mn-lt"/>
              </a:rPr>
              <a:t>six </a:t>
            </a:r>
            <a:r>
              <a:rPr lang="en-US" sz="2000" dirty="0">
                <a:latin typeface="+mn-lt"/>
              </a:rPr>
              <a:t>of these pins can function as PWM signal output pins, 3, 5, 6, 9, 10 and 11, the ones preceded by the “~” </a:t>
            </a:r>
            <a:r>
              <a:rPr lang="en-US" sz="2000" dirty="0" smtClean="0">
                <a:latin typeface="+mn-lt"/>
              </a:rPr>
              <a:t>sign</a:t>
            </a:r>
          </a:p>
          <a:p>
            <a:pPr algn="just" eaLnBrk="0" hangingPunct="0">
              <a:lnSpc>
                <a:spcPct val="110000"/>
              </a:lnSpc>
              <a:spcBef>
                <a:spcPts val="480"/>
              </a:spcBef>
            </a:pPr>
            <a:endParaRPr lang="en-US" sz="2000" dirty="0" smtClean="0">
              <a:latin typeface="+mn-lt"/>
            </a:endParaRPr>
          </a:p>
          <a:p>
            <a:pPr marL="269875" indent="-269875" algn="just" eaLnBrk="0" hangingPunct="0">
              <a:lnSpc>
                <a:spcPct val="110000"/>
              </a:lnSpc>
              <a:spcBef>
                <a:spcPts val="480"/>
              </a:spcBef>
              <a:buFont typeface="Wingdings" pitchFamily="2" charset="2"/>
              <a:buChar char="§"/>
            </a:pPr>
            <a:r>
              <a:rPr lang="en-US" sz="2000" b="1" dirty="0" smtClean="0">
                <a:latin typeface="+mn-lt"/>
              </a:rPr>
              <a:t>WHAT ARE PWM SIGNALS??</a:t>
            </a:r>
          </a:p>
          <a:p>
            <a:pPr marL="800100" lvl="1" indent="-342900" algn="just" eaLnBrk="0" hangingPunct="0">
              <a:lnSpc>
                <a:spcPct val="110000"/>
              </a:lnSpc>
              <a:spcBef>
                <a:spcPts val="480"/>
              </a:spcBef>
              <a:buFont typeface="Wingdings" panose="05000000000000000000" pitchFamily="2" charset="2"/>
              <a:buChar char="ü"/>
            </a:pPr>
            <a:r>
              <a:rPr lang="en-US" sz="2000" dirty="0">
                <a:latin typeface="+mn-lt"/>
              </a:rPr>
              <a:t>PWM” stands for “Pulse Width Modulation”, an “asymmetric” periodic digital signal of “1”s and “0”s which is repeated constantly at the same </a:t>
            </a:r>
            <a:r>
              <a:rPr lang="en-US" sz="2000" dirty="0" smtClean="0">
                <a:latin typeface="+mn-lt"/>
              </a:rPr>
              <a:t>frequency</a:t>
            </a:r>
          </a:p>
          <a:p>
            <a:pPr marL="800100" lvl="1" indent="-342900" algn="just" eaLnBrk="0" hangingPunct="0">
              <a:lnSpc>
                <a:spcPct val="110000"/>
              </a:lnSpc>
              <a:spcBef>
                <a:spcPts val="480"/>
              </a:spcBef>
              <a:buFont typeface="Wingdings" panose="05000000000000000000" pitchFamily="2" charset="2"/>
              <a:buChar char="ü"/>
            </a:pPr>
            <a:r>
              <a:rPr lang="en-US" sz="2000" dirty="0">
                <a:latin typeface="+mn-lt"/>
              </a:rPr>
              <a:t>The time the </a:t>
            </a:r>
            <a:r>
              <a:rPr lang="en-US" sz="2000" b="1" dirty="0">
                <a:latin typeface="+mn-lt"/>
              </a:rPr>
              <a:t>signal is on level “1” </a:t>
            </a:r>
            <a:r>
              <a:rPr lang="en-US" sz="2000" dirty="0">
                <a:latin typeface="+mn-lt"/>
              </a:rPr>
              <a:t>is called a </a:t>
            </a:r>
            <a:r>
              <a:rPr lang="en-US" sz="2000" b="1" dirty="0">
                <a:latin typeface="+mn-lt"/>
              </a:rPr>
              <a:t>“duty </a:t>
            </a:r>
            <a:r>
              <a:rPr lang="en-US" sz="2000" b="1" dirty="0" smtClean="0">
                <a:latin typeface="+mn-lt"/>
              </a:rPr>
              <a:t>cycle”</a:t>
            </a:r>
          </a:p>
          <a:p>
            <a:pPr algn="ctr" eaLnBrk="0" hangingPunct="0">
              <a:lnSpc>
                <a:spcPct val="110000"/>
              </a:lnSpc>
              <a:spcBef>
                <a:spcPts val="480"/>
              </a:spcBef>
            </a:pPr>
            <a:endParaRPr lang="en-US" sz="2000" b="1" dirty="0">
              <a:latin typeface="+mn-lt"/>
            </a:endParaRPr>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PSEUDO ANALOG OUTPUT</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11</a:t>
            </a:fld>
            <a:endParaRPr lang="el-GR" sz="1000" dirty="0"/>
          </a:p>
        </p:txBody>
      </p:sp>
    </p:spTree>
    <p:extLst>
      <p:ext uri="{BB962C8B-B14F-4D97-AF65-F5344CB8AC3E}">
        <p14:creationId xmlns:p14="http://schemas.microsoft.com/office/powerpoint/2010/main" val="198345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5744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dirty="0">
                <a:latin typeface="+mn-lt"/>
              </a:rPr>
              <a:t>Arduino UNO controller board has 14 pins that can be configured as digital inputs or </a:t>
            </a:r>
            <a:r>
              <a:rPr lang="en-US" sz="2000" dirty="0" smtClean="0">
                <a:latin typeface="+mn-lt"/>
              </a:rPr>
              <a:t>outputs</a:t>
            </a:r>
          </a:p>
          <a:p>
            <a:pPr marL="269875" indent="-269875" algn="just" eaLnBrk="0" hangingPunct="0">
              <a:lnSpc>
                <a:spcPct val="110000"/>
              </a:lnSpc>
              <a:spcBef>
                <a:spcPts val="480"/>
              </a:spcBef>
              <a:buFont typeface="Wingdings" pitchFamily="2" charset="2"/>
              <a:buChar char="§"/>
            </a:pPr>
            <a:r>
              <a:rPr lang="en-US" sz="2000" dirty="0" smtClean="0">
                <a:latin typeface="+mn-lt"/>
              </a:rPr>
              <a:t>six </a:t>
            </a:r>
            <a:r>
              <a:rPr lang="en-US" sz="2000" dirty="0">
                <a:latin typeface="+mn-lt"/>
              </a:rPr>
              <a:t>of these pins can function as PWM signal output pins, 3, 5, 6, 9, 10 and 11, the ones preceded by the “~” </a:t>
            </a:r>
            <a:r>
              <a:rPr lang="en-US" sz="2000" dirty="0" smtClean="0">
                <a:latin typeface="+mn-lt"/>
              </a:rPr>
              <a:t>sign</a:t>
            </a:r>
          </a:p>
          <a:p>
            <a:pPr algn="just" eaLnBrk="0" hangingPunct="0">
              <a:lnSpc>
                <a:spcPct val="110000"/>
              </a:lnSpc>
              <a:spcBef>
                <a:spcPts val="480"/>
              </a:spcBef>
            </a:pPr>
            <a:endParaRPr lang="en-US" sz="2000" dirty="0" smtClean="0">
              <a:latin typeface="+mn-lt"/>
            </a:endParaRPr>
          </a:p>
          <a:p>
            <a:pPr algn="just" eaLnBrk="0" hangingPunct="0">
              <a:lnSpc>
                <a:spcPct val="110000"/>
              </a:lnSpc>
              <a:spcBef>
                <a:spcPts val="480"/>
              </a:spcBef>
            </a:pPr>
            <a:endParaRPr lang="en-US" sz="2000" dirty="0">
              <a:latin typeface="+mn-lt"/>
            </a:endParaRPr>
          </a:p>
          <a:p>
            <a:pPr algn="just" eaLnBrk="0" hangingPunct="0">
              <a:lnSpc>
                <a:spcPct val="110000"/>
              </a:lnSpc>
              <a:spcBef>
                <a:spcPts val="480"/>
              </a:spcBef>
            </a:pPr>
            <a:endParaRPr lang="en-US" sz="2000" dirty="0" smtClean="0">
              <a:latin typeface="+mn-lt"/>
            </a:endParaRPr>
          </a:p>
          <a:p>
            <a:pPr marL="269875" indent="-269875" algn="just" eaLnBrk="0" hangingPunct="0">
              <a:lnSpc>
                <a:spcPct val="110000"/>
              </a:lnSpc>
              <a:spcBef>
                <a:spcPts val="480"/>
              </a:spcBef>
              <a:buFont typeface="Wingdings" pitchFamily="2" charset="2"/>
              <a:buChar char="§"/>
            </a:pPr>
            <a:r>
              <a:rPr lang="en-US" sz="2000" b="1" dirty="0" smtClean="0">
                <a:latin typeface="+mn-lt"/>
              </a:rPr>
              <a:t>WHAT ARE PWM SIGNALS??</a:t>
            </a:r>
          </a:p>
          <a:p>
            <a:pPr marL="800100" lvl="1" indent="-342900" algn="just" eaLnBrk="0" hangingPunct="0">
              <a:lnSpc>
                <a:spcPct val="110000"/>
              </a:lnSpc>
              <a:spcBef>
                <a:spcPts val="480"/>
              </a:spcBef>
              <a:buFont typeface="Wingdings" panose="05000000000000000000" pitchFamily="2" charset="2"/>
              <a:buChar char="ü"/>
            </a:pPr>
            <a:r>
              <a:rPr lang="en-US" sz="2000" dirty="0">
                <a:latin typeface="+mn-lt"/>
              </a:rPr>
              <a:t>PWM” stands for “Pulse Width Modulation”, an “asymmetric” periodic digital signal of “1”s and “0”s which is repeated constantly at the same </a:t>
            </a:r>
            <a:r>
              <a:rPr lang="en-US" sz="2000" dirty="0" smtClean="0">
                <a:latin typeface="+mn-lt"/>
              </a:rPr>
              <a:t>frequency</a:t>
            </a:r>
          </a:p>
          <a:p>
            <a:pPr marL="800100" lvl="1" indent="-342900" algn="just" eaLnBrk="0" hangingPunct="0">
              <a:lnSpc>
                <a:spcPct val="110000"/>
              </a:lnSpc>
              <a:spcBef>
                <a:spcPts val="480"/>
              </a:spcBef>
              <a:buFont typeface="Wingdings" panose="05000000000000000000" pitchFamily="2" charset="2"/>
              <a:buChar char="ü"/>
            </a:pPr>
            <a:r>
              <a:rPr lang="en-US" sz="2000" dirty="0">
                <a:latin typeface="+mn-lt"/>
              </a:rPr>
              <a:t>The time the </a:t>
            </a:r>
            <a:r>
              <a:rPr lang="en-US" sz="2000" b="1" dirty="0">
                <a:latin typeface="+mn-lt"/>
              </a:rPr>
              <a:t>signal is on level “1” </a:t>
            </a:r>
            <a:r>
              <a:rPr lang="en-US" sz="2000" dirty="0">
                <a:latin typeface="+mn-lt"/>
              </a:rPr>
              <a:t>is called a </a:t>
            </a:r>
            <a:r>
              <a:rPr lang="en-US" sz="2000" b="1" dirty="0">
                <a:latin typeface="+mn-lt"/>
              </a:rPr>
              <a:t>“duty </a:t>
            </a:r>
            <a:r>
              <a:rPr lang="en-US" sz="2000" b="1" dirty="0" smtClean="0">
                <a:latin typeface="+mn-lt"/>
              </a:rPr>
              <a:t>cycle”</a:t>
            </a:r>
          </a:p>
          <a:p>
            <a:pPr algn="ctr" eaLnBrk="0" hangingPunct="0">
              <a:lnSpc>
                <a:spcPct val="110000"/>
              </a:lnSpc>
              <a:spcBef>
                <a:spcPts val="480"/>
              </a:spcBef>
            </a:pPr>
            <a:endParaRPr lang="en-US" sz="2000" b="1" dirty="0">
              <a:latin typeface="+mn-lt"/>
            </a:endParaRPr>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PSEUDO ANALOG OUTPUT</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12</a:t>
            </a:fld>
            <a:endParaRPr lang="el-GR" sz="1000" dirty="0"/>
          </a:p>
        </p:txBody>
      </p:sp>
      <p:graphicFrame>
        <p:nvGraphicFramePr>
          <p:cNvPr id="2" name="Tabla 1"/>
          <p:cNvGraphicFramePr>
            <a:graphicFrameLocks noGrp="1"/>
          </p:cNvGraphicFramePr>
          <p:nvPr>
            <p:extLst>
              <p:ext uri="{D42A27DB-BD31-4B8C-83A1-F6EECF244321}">
                <p14:modId xmlns:p14="http://schemas.microsoft.com/office/powerpoint/2010/main" val="3434112271"/>
              </p:ext>
            </p:extLst>
          </p:nvPr>
        </p:nvGraphicFramePr>
        <p:xfrm>
          <a:off x="1436914" y="2857499"/>
          <a:ext cx="5992587" cy="816429"/>
        </p:xfrm>
        <a:graphic>
          <a:graphicData uri="http://schemas.openxmlformats.org/drawingml/2006/table">
            <a:tbl>
              <a:tblPr firstRow="1" firstCol="1" bandRow="1"/>
              <a:tblGrid>
                <a:gridCol w="1409932">
                  <a:extLst>
                    <a:ext uri="{9D8B030D-6E8A-4147-A177-3AD203B41FA5}">
                      <a16:colId xmlns:a16="http://schemas.microsoft.com/office/drawing/2014/main" val="1263707030"/>
                    </a:ext>
                  </a:extLst>
                </a:gridCol>
                <a:gridCol w="2300772">
                  <a:extLst>
                    <a:ext uri="{9D8B030D-6E8A-4147-A177-3AD203B41FA5}">
                      <a16:colId xmlns:a16="http://schemas.microsoft.com/office/drawing/2014/main" val="2155172651"/>
                    </a:ext>
                  </a:extLst>
                </a:gridCol>
                <a:gridCol w="2281883">
                  <a:extLst>
                    <a:ext uri="{9D8B030D-6E8A-4147-A177-3AD203B41FA5}">
                      <a16:colId xmlns:a16="http://schemas.microsoft.com/office/drawing/2014/main" val="3337349167"/>
                    </a:ext>
                  </a:extLst>
                </a:gridCol>
              </a:tblGrid>
              <a:tr h="272143">
                <a:tc>
                  <a:txBody>
                    <a:bodyPr/>
                    <a:lstStyle/>
                    <a:p>
                      <a:pPr algn="ctr">
                        <a:lnSpc>
                          <a:spcPct val="115000"/>
                        </a:lnSpc>
                        <a:spcBef>
                          <a:spcPts val="500"/>
                        </a:spcBef>
                        <a:spcAft>
                          <a:spcPts val="10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PIN Nº</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500"/>
                        </a:spcBef>
                        <a:spcAft>
                          <a:spcPts val="10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FREQUENCY, F</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500"/>
                        </a:spcBef>
                        <a:spcAft>
                          <a:spcPts val="10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PERIOD, T</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247007047"/>
                  </a:ext>
                </a:extLst>
              </a:tr>
              <a:tr h="272143">
                <a:tc>
                  <a:txBody>
                    <a:bodyPr/>
                    <a:lstStyle/>
                    <a:p>
                      <a:pPr algn="ctr">
                        <a:lnSpc>
                          <a:spcPct val="115000"/>
                        </a:lnSpc>
                        <a:spcBef>
                          <a:spcPts val="500"/>
                        </a:spcBef>
                        <a:spcAft>
                          <a:spcPts val="10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5 and 6</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500"/>
                        </a:spcBef>
                        <a:spcAft>
                          <a:spcPts val="10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980 Hz</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10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1.02 mS or 1020 µS</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283403"/>
                  </a:ext>
                </a:extLst>
              </a:tr>
              <a:tr h="272143">
                <a:tc>
                  <a:txBody>
                    <a:bodyPr/>
                    <a:lstStyle/>
                    <a:p>
                      <a:pPr algn="ctr">
                        <a:lnSpc>
                          <a:spcPct val="115000"/>
                        </a:lnSpc>
                        <a:spcBef>
                          <a:spcPts val="500"/>
                        </a:spcBef>
                        <a:spcAft>
                          <a:spcPts val="10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3, 9, 10 and 11</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500"/>
                        </a:spcBef>
                        <a:spcAft>
                          <a:spcPts val="10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490 Hz</a:t>
                      </a:r>
                      <a:endParaRPr lang="es-E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10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2.04 </a:t>
                      </a:r>
                      <a:r>
                        <a:rPr lang="en-GB" sz="1000" b="1" dirty="0" err="1">
                          <a:effectLst/>
                          <a:latin typeface="Arial" panose="020B0604020202020204" pitchFamily="34" charset="0"/>
                          <a:ea typeface="Times New Roman" panose="02020603050405020304" pitchFamily="18" charset="0"/>
                          <a:cs typeface="Times New Roman" panose="02020603050405020304" pitchFamily="18" charset="0"/>
                        </a:rPr>
                        <a:t>mS</a:t>
                      </a: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 or 2040 µS</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710369"/>
                  </a:ext>
                </a:extLst>
              </a:tr>
            </a:tbl>
          </a:graphicData>
        </a:graphic>
      </p:graphicFrame>
    </p:spTree>
    <p:extLst>
      <p:ext uri="{BB962C8B-B14F-4D97-AF65-F5344CB8AC3E}">
        <p14:creationId xmlns:p14="http://schemas.microsoft.com/office/powerpoint/2010/main" val="85670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PSEUDO ANALOG OUTPUT</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13</a:t>
            </a:fld>
            <a:endParaRPr lang="el-GR" sz="1000" dirty="0"/>
          </a:p>
        </p:txBody>
      </p:sp>
      <p:pic>
        <p:nvPicPr>
          <p:cNvPr id="2" name="Imagen 1"/>
          <p:cNvPicPr>
            <a:picLocks noChangeAspect="1"/>
          </p:cNvPicPr>
          <p:nvPr/>
        </p:nvPicPr>
        <p:blipFill>
          <a:blip r:embed="rId5"/>
          <a:stretch>
            <a:fillRect/>
          </a:stretch>
        </p:blipFill>
        <p:spPr>
          <a:xfrm>
            <a:off x="164421" y="1168632"/>
            <a:ext cx="8629573" cy="5001016"/>
          </a:xfrm>
          <a:prstGeom prst="rect">
            <a:avLst/>
          </a:prstGeom>
        </p:spPr>
      </p:pic>
    </p:spTree>
    <p:extLst>
      <p:ext uri="{BB962C8B-B14F-4D97-AF65-F5344CB8AC3E}">
        <p14:creationId xmlns:p14="http://schemas.microsoft.com/office/powerpoint/2010/main" val="82903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554100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b="1" dirty="0" smtClean="0">
                <a:latin typeface="+mn-lt"/>
              </a:rPr>
              <a:t>WHAT </a:t>
            </a:r>
            <a:r>
              <a:rPr lang="en-US" sz="2000" b="1" dirty="0">
                <a:latin typeface="+mn-lt"/>
              </a:rPr>
              <a:t>ARE THEY USED FOR??</a:t>
            </a:r>
            <a:endParaRPr lang="en-US" sz="2000" b="1" dirty="0" smtClean="0">
              <a:latin typeface="+mn-lt"/>
            </a:endParaRPr>
          </a:p>
          <a:p>
            <a:pPr marL="800100" lvl="1" indent="-342900" algn="just" eaLnBrk="0" hangingPunct="0">
              <a:lnSpc>
                <a:spcPct val="110000"/>
              </a:lnSpc>
              <a:spcBef>
                <a:spcPts val="480"/>
              </a:spcBef>
              <a:buFont typeface="Wingdings" panose="05000000000000000000" pitchFamily="2" charset="2"/>
              <a:buChar char="ü"/>
            </a:pPr>
            <a:r>
              <a:rPr lang="en-US" sz="2000" dirty="0">
                <a:latin typeface="+mn-lt"/>
              </a:rPr>
              <a:t>We can control the time we remain on level “1” for each period with PWM </a:t>
            </a:r>
            <a:r>
              <a:rPr lang="en-US" sz="2000" dirty="0" smtClean="0">
                <a:latin typeface="+mn-lt"/>
              </a:rPr>
              <a:t>signals</a:t>
            </a:r>
          </a:p>
          <a:p>
            <a:pPr marL="800100" lvl="1" indent="-342900" algn="just" eaLnBrk="0" hangingPunct="0">
              <a:lnSpc>
                <a:spcPct val="110000"/>
              </a:lnSpc>
              <a:spcBef>
                <a:spcPts val="480"/>
              </a:spcBef>
              <a:buFont typeface="Wingdings" panose="05000000000000000000" pitchFamily="2" charset="2"/>
              <a:buChar char="ü"/>
            </a:pPr>
            <a:r>
              <a:rPr lang="en-US" sz="2000" dirty="0">
                <a:latin typeface="+mn-lt"/>
              </a:rPr>
              <a:t>You don’t have to configure the pin that generates the PWM signal as an output</a:t>
            </a:r>
            <a:endParaRPr lang="en-US" sz="2000" dirty="0" smtClean="0">
              <a:latin typeface="+mn-lt"/>
            </a:endParaRPr>
          </a:p>
          <a:p>
            <a:pPr marL="800100" lvl="1" indent="-342900" algn="just" eaLnBrk="0" hangingPunct="0">
              <a:lnSpc>
                <a:spcPct val="110000"/>
              </a:lnSpc>
              <a:spcBef>
                <a:spcPts val="480"/>
              </a:spcBef>
              <a:buFont typeface="Wingdings" panose="05000000000000000000" pitchFamily="2" charset="2"/>
              <a:buChar char="ü"/>
            </a:pPr>
            <a:r>
              <a:rPr lang="en-US" sz="2000" dirty="0" smtClean="0">
                <a:latin typeface="+mn-lt"/>
              </a:rPr>
              <a:t>The </a:t>
            </a:r>
            <a:r>
              <a:rPr lang="en-US" sz="2000" dirty="0">
                <a:latin typeface="+mn-lt"/>
              </a:rPr>
              <a:t>time the </a:t>
            </a:r>
            <a:r>
              <a:rPr lang="en-US" sz="2000" b="1" dirty="0">
                <a:latin typeface="+mn-lt"/>
              </a:rPr>
              <a:t>signal is on level “1” </a:t>
            </a:r>
            <a:r>
              <a:rPr lang="en-US" sz="2000" dirty="0">
                <a:latin typeface="+mn-lt"/>
              </a:rPr>
              <a:t>is called a </a:t>
            </a:r>
            <a:r>
              <a:rPr lang="en-US" sz="2000" b="1" dirty="0">
                <a:latin typeface="+mn-lt"/>
              </a:rPr>
              <a:t>“duty </a:t>
            </a:r>
            <a:r>
              <a:rPr lang="en-US" sz="2000" b="1" dirty="0" smtClean="0">
                <a:latin typeface="+mn-lt"/>
              </a:rPr>
              <a:t>cycle”</a:t>
            </a:r>
          </a:p>
          <a:p>
            <a:pPr algn="ctr" eaLnBrk="0" hangingPunct="0">
              <a:lnSpc>
                <a:spcPct val="110000"/>
              </a:lnSpc>
              <a:spcBef>
                <a:spcPts val="480"/>
              </a:spcBef>
            </a:pPr>
            <a:endParaRPr lang="en-US" sz="2000" b="1" dirty="0">
              <a:latin typeface="+mn-lt"/>
            </a:endParaRPr>
          </a:p>
          <a:p>
            <a:pPr marL="269875" indent="-269875" algn="just" eaLnBrk="0" hangingPunct="0">
              <a:lnSpc>
                <a:spcPct val="110000"/>
              </a:lnSpc>
              <a:spcBef>
                <a:spcPts val="480"/>
              </a:spcBef>
              <a:buFont typeface="Wingdings" pitchFamily="2" charset="2"/>
              <a:buChar char="§"/>
            </a:pPr>
            <a:r>
              <a:rPr lang="en-US" sz="2000" b="1" dirty="0" smtClean="0">
                <a:latin typeface="+mn-lt"/>
              </a:rPr>
              <a:t>HOW </a:t>
            </a:r>
            <a:r>
              <a:rPr lang="en-US" sz="2000" b="1" dirty="0">
                <a:latin typeface="+mn-lt"/>
              </a:rPr>
              <a:t>ARE THEY GENERATED? </a:t>
            </a:r>
            <a:endParaRPr lang="en-US" sz="2000" b="1" dirty="0" smtClean="0">
              <a:latin typeface="+mn-lt"/>
            </a:endParaRPr>
          </a:p>
          <a:p>
            <a:pPr marL="742950" lvl="1" indent="-285750" algn="just" eaLnBrk="0" hangingPunct="0">
              <a:lnSpc>
                <a:spcPct val="110000"/>
              </a:lnSpc>
              <a:spcBef>
                <a:spcPts val="480"/>
              </a:spcBef>
              <a:buFont typeface="Wingdings" panose="05000000000000000000" pitchFamily="2" charset="2"/>
              <a:buChar char="Ø"/>
            </a:pPr>
            <a:r>
              <a:rPr lang="en-US" sz="1800" u="sng" dirty="0" smtClean="0">
                <a:latin typeface="+mn-lt"/>
              </a:rPr>
              <a:t>THE ANALOGWRITE() FUNCTION</a:t>
            </a:r>
          </a:p>
          <a:p>
            <a:pPr lvl="2" algn="just" eaLnBrk="0" hangingPunct="0">
              <a:lnSpc>
                <a:spcPct val="110000"/>
              </a:lnSpc>
              <a:spcBef>
                <a:spcPts val="480"/>
              </a:spcBef>
            </a:pPr>
            <a:r>
              <a:rPr lang="en-US" sz="1800" dirty="0" smtClean="0">
                <a:latin typeface="+mn-lt"/>
              </a:rPr>
              <a:t>This </a:t>
            </a:r>
            <a:r>
              <a:rPr lang="en-US" sz="1800" dirty="0">
                <a:latin typeface="+mn-lt"/>
              </a:rPr>
              <a:t>function makes it possible to adjust the length of the duty cycle of a PWM output signal.  </a:t>
            </a:r>
          </a:p>
          <a:p>
            <a:pPr algn="ctr" eaLnBrk="0" hangingPunct="0">
              <a:lnSpc>
                <a:spcPct val="110000"/>
              </a:lnSpc>
              <a:spcBef>
                <a:spcPts val="480"/>
              </a:spcBef>
            </a:pPr>
            <a:r>
              <a:rPr lang="en-US" sz="1800" b="1" dirty="0" err="1" smtClean="0">
                <a:latin typeface="+mn-lt"/>
              </a:rPr>
              <a:t>analogWrite</a:t>
            </a:r>
            <a:r>
              <a:rPr lang="en-US" sz="1800" b="1" dirty="0" smtClean="0">
                <a:latin typeface="+mn-lt"/>
              </a:rPr>
              <a:t>(pin</a:t>
            </a:r>
            <a:r>
              <a:rPr lang="en-US" sz="1800" b="1" dirty="0">
                <a:latin typeface="+mn-lt"/>
              </a:rPr>
              <a:t>, value); </a:t>
            </a:r>
            <a:endParaRPr lang="en-US" sz="1800" b="1" dirty="0" smtClean="0">
              <a:latin typeface="+mn-lt"/>
            </a:endParaRPr>
          </a:p>
          <a:p>
            <a:pPr algn="just" eaLnBrk="0" hangingPunct="0">
              <a:lnSpc>
                <a:spcPct val="110000"/>
              </a:lnSpc>
              <a:spcBef>
                <a:spcPts val="480"/>
              </a:spcBef>
            </a:pPr>
            <a:r>
              <a:rPr lang="en-US" sz="1800" i="1" dirty="0" smtClean="0">
                <a:latin typeface="+mn-lt"/>
              </a:rPr>
              <a:t>pin</a:t>
            </a:r>
            <a:r>
              <a:rPr lang="en-US" sz="1800" i="1" dirty="0" smtClean="0">
                <a:latin typeface="+mn-lt"/>
              </a:rPr>
              <a:t>: </a:t>
            </a:r>
            <a:r>
              <a:rPr lang="en-US" sz="1800" dirty="0">
                <a:latin typeface="+mn-lt"/>
              </a:rPr>
              <a:t>the pin to write to. This refers to the pin that’s going to generate the PWM </a:t>
            </a:r>
            <a:r>
              <a:rPr lang="en-US" sz="1800" dirty="0" smtClean="0">
                <a:latin typeface="+mn-lt"/>
              </a:rPr>
              <a:t>signal</a:t>
            </a:r>
            <a:r>
              <a:rPr lang="en-US" sz="1800" dirty="0">
                <a:latin typeface="+mn-lt"/>
              </a:rPr>
              <a:t>. </a:t>
            </a:r>
            <a:r>
              <a:rPr lang="en-US" sz="1800" i="1" dirty="0" smtClean="0">
                <a:latin typeface="+mn-lt"/>
              </a:rPr>
              <a:t>value</a:t>
            </a:r>
            <a:r>
              <a:rPr lang="en-US" sz="1800" i="1" dirty="0">
                <a:latin typeface="+mn-lt"/>
              </a:rPr>
              <a:t>: </a:t>
            </a:r>
            <a:r>
              <a:rPr lang="en-US" sz="1800" dirty="0" smtClean="0">
                <a:latin typeface="+mn-lt"/>
              </a:rPr>
              <a:t>determines </a:t>
            </a:r>
            <a:r>
              <a:rPr lang="en-US" sz="1800" dirty="0">
                <a:latin typeface="+mn-lt"/>
              </a:rPr>
              <a:t>the length of the duty cycle. It’s a byte number between 0 and 255. </a:t>
            </a:r>
            <a:endParaRPr lang="en-US" sz="2000" b="1"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14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PSEUDO ANALOG OUTPUT</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14</a:t>
            </a:fld>
            <a:endParaRPr lang="el-GR" sz="1000" dirty="0"/>
          </a:p>
        </p:txBody>
      </p:sp>
    </p:spTree>
    <p:extLst>
      <p:ext uri="{BB962C8B-B14F-4D97-AF65-F5344CB8AC3E}">
        <p14:creationId xmlns:p14="http://schemas.microsoft.com/office/powerpoint/2010/main" val="2720959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39"/>
            <a:ext cx="9144000" cy="1180531"/>
          </a:xfrm>
          <a:prstGeom prst="rect">
            <a:avLst/>
          </a:prstGeom>
          <a:gradFill flip="none" rotWithShape="1">
            <a:gsLst>
              <a:gs pos="0">
                <a:schemeClr val="accent1"/>
              </a:gs>
              <a:gs pos="33000">
                <a:schemeClr val="accent1">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55760"/>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UNIT 5</a:t>
            </a:r>
            <a:r>
              <a:rPr lang="en-US" sz="3600" b="1" dirty="0" smtClean="0">
                <a:solidFill>
                  <a:prstClr val="white"/>
                </a:solidFill>
              </a:rPr>
              <a:t> Analog Signals</a:t>
            </a:r>
          </a:p>
          <a:p>
            <a:pPr algn="ctr"/>
            <a:r>
              <a:rPr lang="en-US" sz="3600" dirty="0" smtClean="0">
                <a:solidFill>
                  <a:prstClr val="white"/>
                </a:solidFill>
              </a:rPr>
              <a:t>Thank You </a:t>
            </a:r>
            <a:endParaRPr lang="en-US" sz="3600" dirty="0">
              <a:solidFill>
                <a:prstClr val="white"/>
              </a:solidFill>
            </a:endParaRPr>
          </a:p>
          <a:p>
            <a:pPr algn="ctr"/>
            <a:endParaRPr lang="el-GR"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8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2"/>
            <a:ext cx="9144000" cy="581777"/>
          </a:xfrm>
          <a:solidFill>
            <a:schemeClr val="bg1">
              <a:lumMod val="85000"/>
            </a:schemeClr>
          </a:solidFill>
        </p:spPr>
        <p:txBody>
          <a:bodyPr>
            <a:normAutofit fontScale="90000"/>
          </a:bodyPr>
          <a:lstStyle/>
          <a:p>
            <a:pPr algn="l"/>
            <a:r>
              <a:rPr lang="en-US" sz="3600" dirty="0" smtClean="0"/>
              <a:t>Aim and Agenda of unit </a:t>
            </a:r>
            <a:r>
              <a:rPr lang="en-US" sz="3600" dirty="0"/>
              <a:t>5</a:t>
            </a:r>
            <a:r>
              <a:rPr lang="en-US" sz="3600" dirty="0" smtClean="0"/>
              <a:t>  </a:t>
            </a:r>
            <a:endParaRPr lang="el-GR" sz="3600" dirty="0"/>
          </a:p>
        </p:txBody>
      </p:sp>
      <p:sp>
        <p:nvSpPr>
          <p:cNvPr id="11" name="Στρογγυλεμένο ορθογώνιο 7"/>
          <p:cNvSpPr/>
          <p:nvPr/>
        </p:nvSpPr>
        <p:spPr>
          <a:xfrm>
            <a:off x="432080" y="2328577"/>
            <a:ext cx="8434573" cy="35126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Στρογγυλεμένο ορθογώνιο 6"/>
          <p:cNvSpPr/>
          <p:nvPr/>
        </p:nvSpPr>
        <p:spPr>
          <a:xfrm>
            <a:off x="432080" y="829711"/>
            <a:ext cx="8335926" cy="136096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Give the basic ideas </a:t>
            </a:r>
            <a:r>
              <a:rPr lang="es-ES" dirty="0" err="1" smtClean="0"/>
              <a:t>about</a:t>
            </a:r>
            <a:r>
              <a:rPr lang="es-ES" dirty="0" smtClean="0"/>
              <a:t> </a:t>
            </a:r>
            <a:r>
              <a:rPr lang="es-ES" dirty="0" err="1" smtClean="0"/>
              <a:t>analog</a:t>
            </a:r>
            <a:r>
              <a:rPr lang="es-ES" dirty="0" smtClean="0"/>
              <a:t> </a:t>
            </a:r>
            <a:r>
              <a:rPr lang="es-ES" dirty="0" err="1" smtClean="0"/>
              <a:t>signals</a:t>
            </a:r>
            <a:r>
              <a:rPr lang="es-ES" dirty="0" smtClean="0"/>
              <a:t> and use </a:t>
            </a:r>
            <a:r>
              <a:rPr lang="es-ES" dirty="0" err="1" smtClean="0"/>
              <a:t>different</a:t>
            </a:r>
            <a:r>
              <a:rPr lang="es-ES" dirty="0" smtClean="0"/>
              <a:t> </a:t>
            </a:r>
            <a:r>
              <a:rPr lang="es-ES" dirty="0" err="1" smtClean="0"/>
              <a:t>kinds</a:t>
            </a:r>
            <a:r>
              <a:rPr lang="es-ES" dirty="0" smtClean="0"/>
              <a:t> of </a:t>
            </a:r>
            <a:r>
              <a:rPr lang="es-ES" dirty="0" err="1" smtClean="0"/>
              <a:t>peripherals</a:t>
            </a:r>
            <a:endParaRPr lang="el-GR" dirty="0"/>
          </a:p>
        </p:txBody>
      </p:sp>
      <p:sp>
        <p:nvSpPr>
          <p:cNvPr id="13" name="Σύμβολο κράτησης θέσης περιεχομένου 2"/>
          <p:cNvSpPr txBox="1">
            <a:spLocks/>
          </p:cNvSpPr>
          <p:nvPr/>
        </p:nvSpPr>
        <p:spPr>
          <a:xfrm>
            <a:off x="637053" y="3124417"/>
            <a:ext cx="8229600" cy="3588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r>
              <a:rPr lang="en-US" sz="1800" dirty="0" smtClean="0"/>
              <a:t>Explain basic ideas about digital conversions and resolution</a:t>
            </a:r>
          </a:p>
          <a:p>
            <a:pPr algn="just">
              <a:lnSpc>
                <a:spcPct val="110000"/>
              </a:lnSpc>
              <a:spcBef>
                <a:spcPts val="480"/>
              </a:spcBef>
              <a:buFont typeface="Wingdings" pitchFamily="2" charset="2"/>
              <a:buChar char="§"/>
            </a:pPr>
            <a:r>
              <a:rPr lang="en-US" sz="1800" dirty="0" smtClean="0"/>
              <a:t>Present different </a:t>
            </a:r>
            <a:r>
              <a:rPr lang="en-US" sz="1800" b="1" dirty="0" smtClean="0"/>
              <a:t>functions</a:t>
            </a:r>
            <a:r>
              <a:rPr lang="en-US" sz="1800" dirty="0" smtClean="0"/>
              <a:t> to use </a:t>
            </a:r>
            <a:r>
              <a:rPr lang="en-US" sz="1800" b="1" dirty="0" smtClean="0"/>
              <a:t>analog signals with Arduino</a:t>
            </a:r>
            <a:endParaRPr lang="en-US" sz="1400" b="1" dirty="0" smtClean="0">
              <a:solidFill>
                <a:schemeClr val="accent5">
                  <a:lumMod val="75000"/>
                </a:schemeClr>
              </a:solidFill>
            </a:endParaRPr>
          </a:p>
          <a:p>
            <a:pPr algn="just">
              <a:lnSpc>
                <a:spcPct val="110000"/>
              </a:lnSpc>
              <a:spcBef>
                <a:spcPts val="480"/>
              </a:spcBef>
              <a:buFont typeface="Wingdings" pitchFamily="2" charset="2"/>
              <a:buChar char="§"/>
            </a:pPr>
            <a:r>
              <a:rPr lang="en-US" sz="1800" dirty="0"/>
              <a:t>Present </a:t>
            </a:r>
            <a:r>
              <a:rPr lang="en-US" sz="1800" b="1" dirty="0" smtClean="0"/>
              <a:t>some analog peripherals</a:t>
            </a:r>
            <a:endParaRPr lang="en-US" sz="1800" dirty="0"/>
          </a:p>
          <a:p>
            <a:pPr algn="just">
              <a:lnSpc>
                <a:spcPct val="110000"/>
              </a:lnSpc>
              <a:spcBef>
                <a:spcPts val="480"/>
              </a:spcBef>
              <a:buFont typeface="Wingdings" pitchFamily="2" charset="2"/>
              <a:buChar char="§"/>
            </a:pPr>
            <a:r>
              <a:rPr lang="en-US" sz="1800" dirty="0" smtClean="0"/>
              <a:t>Present </a:t>
            </a:r>
            <a:r>
              <a:rPr lang="en-US" sz="1800" b="1" dirty="0" smtClean="0"/>
              <a:t>knowledge about PWM </a:t>
            </a:r>
            <a:r>
              <a:rPr lang="en-US" sz="1800" dirty="0" smtClean="0"/>
              <a:t>signals</a:t>
            </a:r>
          </a:p>
          <a:p>
            <a:pPr marL="0" indent="0" algn="just">
              <a:lnSpc>
                <a:spcPct val="110000"/>
              </a:lnSpc>
              <a:spcBef>
                <a:spcPts val="480"/>
              </a:spcBef>
              <a:buNone/>
            </a:pPr>
            <a:r>
              <a:rPr lang="en-US" sz="1400" dirty="0" smtClean="0">
                <a:solidFill>
                  <a:schemeClr val="accent5">
                    <a:lumMod val="75000"/>
                  </a:schemeClr>
                </a:solidFill>
              </a:rPr>
              <a:t> </a:t>
            </a:r>
            <a:endParaRPr lang="el-GR" sz="1400" dirty="0" smtClean="0">
              <a:solidFill>
                <a:schemeClr val="accent5">
                  <a:lumMod val="75000"/>
                </a:schemeClr>
              </a:solidFill>
            </a:endParaRPr>
          </a:p>
          <a:p>
            <a:pPr algn="just">
              <a:lnSpc>
                <a:spcPct val="110000"/>
              </a:lnSpc>
              <a:spcBef>
                <a:spcPts val="480"/>
              </a:spcBef>
              <a:buFont typeface="Wingdings" pitchFamily="2" charset="2"/>
              <a:buChar char="§"/>
            </a:pPr>
            <a:endParaRPr lang="el-GR" sz="1800" dirty="0"/>
          </a:p>
        </p:txBody>
      </p:sp>
      <p:sp>
        <p:nvSpPr>
          <p:cNvPr id="14" name="TextBox 13"/>
          <p:cNvSpPr txBox="1"/>
          <p:nvPr/>
        </p:nvSpPr>
        <p:spPr bwMode="auto">
          <a:xfrm>
            <a:off x="3061905" y="830883"/>
            <a:ext cx="2710999" cy="38568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1800" b="0" i="1" u="none" strike="noStrike" kern="0" cap="none" spc="0" normalizeH="0" baseline="0" noProof="0" dirty="0" smtClean="0">
                <a:ln>
                  <a:noFill/>
                </a:ln>
                <a:solidFill>
                  <a:schemeClr val="tx1"/>
                </a:solidFill>
                <a:effectLst/>
                <a:uLnTx/>
                <a:uFillTx/>
                <a:latin typeface="+mn-lt"/>
                <a:ea typeface="+mn-ea"/>
                <a:cs typeface="+mn-cs"/>
              </a:rPr>
              <a:t>The aim of</a:t>
            </a:r>
            <a:r>
              <a:rPr kumimoji="0" lang="en-US" sz="1800" b="0" i="1" u="none" strike="noStrike" kern="0" cap="none" spc="0" normalizeH="0" noProof="0" dirty="0" smtClean="0">
                <a:ln>
                  <a:noFill/>
                </a:ln>
                <a:solidFill>
                  <a:schemeClr val="tx1"/>
                </a:solidFill>
                <a:effectLst/>
                <a:uLnTx/>
                <a:uFillTx/>
                <a:latin typeface="+mn-lt"/>
                <a:ea typeface="+mn-ea"/>
                <a:cs typeface="+mn-cs"/>
              </a:rPr>
              <a:t> the presentation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15" name="TextBox 14"/>
          <p:cNvSpPr txBox="1"/>
          <p:nvPr/>
        </p:nvSpPr>
        <p:spPr bwMode="auto">
          <a:xfrm>
            <a:off x="2908016" y="2388363"/>
            <a:ext cx="3018775" cy="38568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1800" b="0" i="1" u="none" strike="noStrike" kern="0" cap="none" spc="0" normalizeH="0" baseline="0" noProof="0" dirty="0" smtClean="0">
                <a:ln>
                  <a:noFill/>
                </a:ln>
                <a:solidFill>
                  <a:schemeClr val="tx1"/>
                </a:solidFill>
                <a:effectLst/>
                <a:uLnTx/>
                <a:uFillTx/>
                <a:latin typeface="+mn-lt"/>
                <a:ea typeface="+mn-ea"/>
                <a:cs typeface="+mn-cs"/>
              </a:rPr>
              <a:t>The agenda of</a:t>
            </a:r>
            <a:r>
              <a:rPr kumimoji="0" lang="en-US" sz="1800" b="0" i="1" u="none" strike="noStrike" kern="0" cap="none" spc="0" normalizeH="0" noProof="0" dirty="0" smtClean="0">
                <a:ln>
                  <a:noFill/>
                </a:ln>
                <a:solidFill>
                  <a:schemeClr val="tx1"/>
                </a:solidFill>
                <a:effectLst/>
                <a:uLnTx/>
                <a:uFillTx/>
                <a:latin typeface="+mn-lt"/>
                <a:ea typeface="+mn-ea"/>
                <a:cs typeface="+mn-cs"/>
              </a:rPr>
              <a:t> the presentation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t>2</a:t>
            </a:fld>
            <a:endParaRPr lang="el-GR"/>
          </a:p>
        </p:txBody>
      </p:sp>
      <p:pic>
        <p:nvPicPr>
          <p:cNvPr id="25"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6"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spTree>
    <p:extLst>
      <p:ext uri="{BB962C8B-B14F-4D97-AF65-F5344CB8AC3E}">
        <p14:creationId xmlns:p14="http://schemas.microsoft.com/office/powerpoint/2010/main" val="2135005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413343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dirty="0">
                <a:latin typeface="+mn-lt"/>
              </a:rPr>
              <a:t>You’re already aware that everything in the “digital” world works on the assumption that there are only two possible values or levels: level “1”and level “</a:t>
            </a:r>
            <a:r>
              <a:rPr lang="en-US" sz="2000" dirty="0" smtClean="0">
                <a:latin typeface="+mn-lt"/>
              </a:rPr>
              <a:t>0”.</a:t>
            </a:r>
          </a:p>
          <a:p>
            <a:pPr marL="269875" indent="-269875" algn="just" eaLnBrk="0" hangingPunct="0">
              <a:lnSpc>
                <a:spcPct val="110000"/>
              </a:lnSpc>
              <a:spcBef>
                <a:spcPts val="480"/>
              </a:spcBef>
              <a:buFont typeface="Wingdings" pitchFamily="2" charset="2"/>
              <a:buChar char="§"/>
            </a:pPr>
            <a:r>
              <a:rPr lang="en-US" sz="2000" dirty="0">
                <a:latin typeface="+mn-lt"/>
              </a:rPr>
              <a:t>Nevertheless, the “real” world isn’t like that. We come across physical quantities in the natural world that may have multiple values or other </a:t>
            </a:r>
            <a:r>
              <a:rPr lang="en-US" sz="2000" dirty="0" smtClean="0">
                <a:latin typeface="+mn-lt"/>
              </a:rPr>
              <a:t>features and we need ANALOG SIGNALS</a:t>
            </a:r>
          </a:p>
          <a:p>
            <a:pPr marL="269875" indent="-269875" algn="just" eaLnBrk="0" hangingPunct="0">
              <a:lnSpc>
                <a:spcPct val="110000"/>
              </a:lnSpc>
              <a:spcBef>
                <a:spcPts val="480"/>
              </a:spcBef>
              <a:buFont typeface="Wingdings" pitchFamily="2" charset="2"/>
              <a:buChar char="§"/>
            </a:pPr>
            <a:endParaRPr lang="en-US" sz="2000" dirty="0">
              <a:latin typeface="+mn-lt"/>
            </a:endParaRPr>
          </a:p>
          <a:p>
            <a:pPr algn="ctr" eaLnBrk="0" hangingPunct="0">
              <a:lnSpc>
                <a:spcPct val="110000"/>
              </a:lnSpc>
              <a:spcBef>
                <a:spcPts val="480"/>
              </a:spcBef>
            </a:pPr>
            <a:r>
              <a:rPr lang="en-US" sz="2000" b="1" dirty="0" smtClean="0">
                <a:latin typeface="+mn-lt"/>
              </a:rPr>
              <a:t>NOT EVERYTHING IS BLACK OR WHITE; THERE ARE GREYS AS WELL!!</a:t>
            </a:r>
          </a:p>
          <a:p>
            <a:pPr algn="ctr" eaLnBrk="0" hangingPunct="0">
              <a:lnSpc>
                <a:spcPct val="110000"/>
              </a:lnSpc>
              <a:spcBef>
                <a:spcPts val="480"/>
              </a:spcBef>
            </a:pPr>
            <a:endParaRPr lang="en-US" sz="2000" b="1" dirty="0">
              <a:latin typeface="+mn-lt"/>
            </a:endParaRPr>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ANALOG SIGNALS</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spTree>
    <p:extLst>
      <p:ext uri="{BB962C8B-B14F-4D97-AF65-F5344CB8AC3E}">
        <p14:creationId xmlns:p14="http://schemas.microsoft.com/office/powerpoint/2010/main" val="4424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32666" y="849977"/>
            <a:ext cx="8454134" cy="453611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dirty="0" smtClean="0">
                <a:latin typeface="+mn-lt"/>
              </a:rPr>
              <a:t>There </a:t>
            </a:r>
            <a:r>
              <a:rPr lang="en-US" sz="2000" dirty="0">
                <a:latin typeface="+mn-lt"/>
              </a:rPr>
              <a:t>are all types of sensors and “transducers” that are able to measure and deliver analog voltage equivalent to the physical quantity they’re </a:t>
            </a:r>
            <a:r>
              <a:rPr lang="en-US" sz="2000" dirty="0" smtClean="0">
                <a:latin typeface="+mn-lt"/>
              </a:rPr>
              <a:t>measuring</a:t>
            </a:r>
          </a:p>
          <a:p>
            <a:pPr marL="269875" indent="-269875" algn="just" eaLnBrk="0" hangingPunct="0">
              <a:lnSpc>
                <a:spcPct val="110000"/>
              </a:lnSpc>
              <a:spcBef>
                <a:spcPts val="480"/>
              </a:spcBef>
              <a:buFont typeface="Wingdings" pitchFamily="2" charset="2"/>
              <a:buChar char="§"/>
            </a:pPr>
            <a:r>
              <a:rPr lang="en-US" sz="2000" dirty="0" smtClean="0">
                <a:latin typeface="+mn-lt"/>
              </a:rPr>
              <a:t>We </a:t>
            </a:r>
            <a:r>
              <a:rPr lang="en-US" sz="2000" dirty="0">
                <a:latin typeface="+mn-lt"/>
              </a:rPr>
              <a:t>have to </a:t>
            </a:r>
            <a:r>
              <a:rPr lang="en-US" sz="2000" dirty="0" smtClean="0">
                <a:latin typeface="+mn-lt"/>
              </a:rPr>
              <a:t>convert </a:t>
            </a:r>
            <a:r>
              <a:rPr lang="en-US" sz="2000" dirty="0">
                <a:latin typeface="+mn-lt"/>
              </a:rPr>
              <a:t>the analog voltages into their equivalent digital or binary </a:t>
            </a:r>
            <a:r>
              <a:rPr lang="en-US" sz="2000" dirty="0" smtClean="0">
                <a:latin typeface="+mn-lt"/>
              </a:rPr>
              <a:t>values</a:t>
            </a:r>
          </a:p>
          <a:p>
            <a:pPr marL="1257300" lvl="2" indent="-342900" algn="just" eaLnBrk="0" hangingPunct="0">
              <a:lnSpc>
                <a:spcPct val="110000"/>
              </a:lnSpc>
              <a:spcBef>
                <a:spcPts val="480"/>
              </a:spcBef>
              <a:buFont typeface="Wingdings" panose="05000000000000000000" pitchFamily="2" charset="2"/>
              <a:buChar char="ü"/>
            </a:pPr>
            <a:r>
              <a:rPr lang="en-US" sz="2000" dirty="0">
                <a:latin typeface="+mn-lt"/>
              </a:rPr>
              <a:t>To perform this conversion we use </a:t>
            </a:r>
            <a:r>
              <a:rPr lang="en-US" sz="2000" dirty="0" smtClean="0">
                <a:latin typeface="+mn-lt"/>
              </a:rPr>
              <a:t>“</a:t>
            </a:r>
            <a:r>
              <a:rPr lang="en-US" sz="2000" dirty="0">
                <a:latin typeface="+mn-lt"/>
              </a:rPr>
              <a:t>analog-to-digital converters”, abbreviated to “ADC</a:t>
            </a:r>
            <a:r>
              <a:rPr lang="en-US" sz="2000" dirty="0" smtClean="0">
                <a:latin typeface="+mn-lt"/>
              </a:rPr>
              <a:t>”.</a:t>
            </a:r>
          </a:p>
          <a:p>
            <a:pPr marL="1257300" lvl="2" indent="-342900" algn="just" eaLnBrk="0" hangingPunct="0">
              <a:lnSpc>
                <a:spcPct val="110000"/>
              </a:lnSpc>
              <a:spcBef>
                <a:spcPts val="480"/>
              </a:spcBef>
              <a:buFont typeface="Wingdings" panose="05000000000000000000" pitchFamily="2" charset="2"/>
              <a:buChar char="ü"/>
            </a:pPr>
            <a:r>
              <a:rPr lang="en-US" sz="2000" dirty="0" smtClean="0">
                <a:latin typeface="+mn-lt"/>
              </a:rPr>
              <a:t>Arduino </a:t>
            </a:r>
            <a:r>
              <a:rPr lang="en-US" sz="2000" dirty="0">
                <a:latin typeface="+mn-lt"/>
              </a:rPr>
              <a:t>have an integrated ADC converter </a:t>
            </a:r>
            <a:r>
              <a:rPr lang="en-US" sz="2000" dirty="0" smtClean="0">
                <a:latin typeface="+mn-lt"/>
              </a:rPr>
              <a:t>circuit</a:t>
            </a:r>
          </a:p>
          <a:p>
            <a:pPr marL="1257300" lvl="2" indent="-342900" algn="just" eaLnBrk="0" hangingPunct="0">
              <a:lnSpc>
                <a:spcPct val="110000"/>
              </a:lnSpc>
              <a:spcBef>
                <a:spcPts val="480"/>
              </a:spcBef>
              <a:buFont typeface="Wingdings" panose="05000000000000000000" pitchFamily="2" charset="2"/>
              <a:buChar char="ü"/>
            </a:pPr>
            <a:r>
              <a:rPr lang="en-US" sz="2000" dirty="0">
                <a:latin typeface="+mn-lt"/>
              </a:rPr>
              <a:t>All you have to do is </a:t>
            </a:r>
            <a:r>
              <a:rPr lang="en-US" sz="2000" b="1" dirty="0">
                <a:latin typeface="+mn-lt"/>
              </a:rPr>
              <a:t>connect up the appropriate sensor or transducer</a:t>
            </a:r>
            <a:r>
              <a:rPr lang="en-US" sz="2000" dirty="0">
                <a:latin typeface="+mn-lt"/>
              </a:rPr>
              <a:t> to the </a:t>
            </a:r>
            <a:r>
              <a:rPr lang="en-US" sz="2000" b="1" dirty="0">
                <a:latin typeface="+mn-lt"/>
              </a:rPr>
              <a:t>analog input pin</a:t>
            </a:r>
          </a:p>
          <a:p>
            <a:pPr algn="ctr" eaLnBrk="0" hangingPunct="0">
              <a:lnSpc>
                <a:spcPct val="110000"/>
              </a:lnSpc>
              <a:spcBef>
                <a:spcPts val="480"/>
              </a:spcBef>
            </a:pPr>
            <a:endParaRPr lang="en-US" sz="2000" b="1" dirty="0">
              <a:latin typeface="+mn-lt"/>
            </a:endParaRPr>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DIGITAL </a:t>
            </a:r>
            <a:r>
              <a:rPr lang="en-US" dirty="0"/>
              <a:t>CONVERSION</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a:t>
            </a:fld>
            <a:endParaRPr lang="el-GR" sz="1000" dirty="0"/>
          </a:p>
        </p:txBody>
      </p:sp>
      <p:grpSp>
        <p:nvGrpSpPr>
          <p:cNvPr id="2" name="Grupo 1"/>
          <p:cNvGrpSpPr/>
          <p:nvPr/>
        </p:nvGrpSpPr>
        <p:grpSpPr>
          <a:xfrm>
            <a:off x="1791866" y="4269965"/>
            <a:ext cx="5715000" cy="1601256"/>
            <a:chOff x="2119312" y="3921042"/>
            <a:chExt cx="4905375" cy="1152525"/>
          </a:xfrm>
        </p:grpSpPr>
        <p:pic>
          <p:nvPicPr>
            <p:cNvPr id="13" name="Imagen 12"/>
            <p:cNvPicPr/>
            <p:nvPr/>
          </p:nvPicPr>
          <p:blipFill>
            <a:blip r:embed="rId5"/>
            <a:stretch>
              <a:fillRect/>
            </a:stretch>
          </p:blipFill>
          <p:spPr>
            <a:xfrm>
              <a:off x="2119312" y="3921042"/>
              <a:ext cx="4905375" cy="1152525"/>
            </a:xfrm>
            <a:prstGeom prst="rect">
              <a:avLst/>
            </a:prstGeom>
          </p:spPr>
        </p:pic>
        <p:grpSp>
          <p:nvGrpSpPr>
            <p:cNvPr id="9" name="Grupo 8"/>
            <p:cNvGrpSpPr/>
            <p:nvPr/>
          </p:nvGrpSpPr>
          <p:grpSpPr>
            <a:xfrm>
              <a:off x="2176461" y="4043518"/>
              <a:ext cx="4791075" cy="1009650"/>
              <a:chOff x="0" y="0"/>
              <a:chExt cx="4791075" cy="1009650"/>
            </a:xfrm>
          </p:grpSpPr>
          <p:sp>
            <p:nvSpPr>
              <p:cNvPr id="10" name="Rectangle 3"/>
              <p:cNvSpPr>
                <a:spLocks noChangeArrowheads="1"/>
              </p:cNvSpPr>
              <p:nvPr/>
            </p:nvSpPr>
            <p:spPr bwMode="auto">
              <a:xfrm>
                <a:off x="3743325" y="0"/>
                <a:ext cx="1047750" cy="876300"/>
              </a:xfrm>
              <a:prstGeom prst="rect">
                <a:avLst/>
              </a:prstGeom>
              <a:solidFill>
                <a:schemeClr val="accent6">
                  <a:lumMod val="75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Bef>
                    <a:spcPts val="500"/>
                  </a:spcBef>
                  <a:spcAft>
                    <a:spcPts val="1000"/>
                  </a:spcAft>
                </a:pPr>
                <a:r>
                  <a:rPr lang="es-ES" sz="1100" b="1" dirty="0">
                    <a:effectLst/>
                    <a:latin typeface="Calibri" panose="020F0502020204030204" pitchFamily="34" charset="0"/>
                    <a:ea typeface="Times New Roman" panose="02020603050405020304" pitchFamily="18" charset="0"/>
                    <a:cs typeface="Calibri" panose="020F0502020204030204" pitchFamily="34" charset="0"/>
                  </a:rPr>
                  <a:t>Digital </a:t>
                </a:r>
                <a:r>
                  <a:rPr lang="es-ES" sz="1100" b="1" dirty="0" err="1">
                    <a:effectLst/>
                    <a:latin typeface="Calibri" panose="020F0502020204030204" pitchFamily="34" charset="0"/>
                    <a:ea typeface="Times New Roman" panose="02020603050405020304" pitchFamily="18" charset="0"/>
                    <a:cs typeface="Calibri" panose="020F0502020204030204" pitchFamily="34" charset="0"/>
                  </a:rPr>
                  <a:t>Processing</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s-ES" sz="1400" b="1" dirty="0">
                    <a:effectLst/>
                    <a:latin typeface="Calibri" panose="020F0502020204030204" pitchFamily="34" charset="0"/>
                    <a:ea typeface="Times New Roman" panose="02020603050405020304" pitchFamily="18" charset="0"/>
                    <a:cs typeface="Calibri" panose="020F0502020204030204" pitchFamily="34" charset="0"/>
                  </a:rPr>
                  <a:t>(+,-,&amp;,*,|)</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2"/>
              <p:cNvSpPr>
                <a:spLocks noChangeArrowheads="1"/>
              </p:cNvSpPr>
              <p:nvPr/>
            </p:nvSpPr>
            <p:spPr bwMode="auto">
              <a:xfrm>
                <a:off x="2343150" y="0"/>
                <a:ext cx="1038225" cy="885825"/>
              </a:xfrm>
              <a:prstGeom prst="rect">
                <a:avLst/>
              </a:prstGeom>
              <a:solidFill>
                <a:srgbClr val="FFC000"/>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Bef>
                    <a:spcPts val="500"/>
                  </a:spcBef>
                  <a:spcAft>
                    <a:spcPts val="1000"/>
                  </a:spcAft>
                </a:pPr>
                <a:r>
                  <a:rPr lang="es-ES" sz="1200" b="1" dirty="0">
                    <a:effectLst/>
                    <a:latin typeface="Calibri" panose="020F0502020204030204" pitchFamily="34" charset="0"/>
                    <a:ea typeface="Times New Roman" panose="02020603050405020304" pitchFamily="18" charset="0"/>
                    <a:cs typeface="Calibri" panose="020F0502020204030204" pitchFamily="34" charset="0"/>
                  </a:rPr>
                  <a:t>ADC </a:t>
                </a:r>
                <a:r>
                  <a:rPr lang="es-ES" sz="1200" b="1" dirty="0" err="1">
                    <a:effectLst/>
                    <a:latin typeface="Calibri" panose="020F0502020204030204" pitchFamily="34" charset="0"/>
                    <a:ea typeface="Times New Roman" panose="02020603050405020304" pitchFamily="18" charset="0"/>
                    <a:cs typeface="Calibri" panose="020F0502020204030204" pitchFamily="34" charset="0"/>
                  </a:rPr>
                  <a:t>converter</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s-ES" sz="1400" b="1" dirty="0">
                    <a:effectLst/>
                    <a:latin typeface="Calibri" panose="020F0502020204030204" pitchFamily="34" charset="0"/>
                    <a:ea typeface="Times New Roman" panose="02020603050405020304" pitchFamily="18" charset="0"/>
                    <a:cs typeface="Calibri" panose="020F0502020204030204" pitchFamily="34" charset="0"/>
                  </a:rPr>
                  <a:t>(100100101)</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4"/>
              <p:cNvSpPr>
                <a:spLocks noChangeArrowheads="1"/>
              </p:cNvSpPr>
              <p:nvPr/>
            </p:nvSpPr>
            <p:spPr bwMode="auto">
              <a:xfrm>
                <a:off x="0" y="695325"/>
                <a:ext cx="1028700" cy="314325"/>
              </a:xfrm>
              <a:prstGeom prst="rect">
                <a:avLst/>
              </a:prstGeom>
              <a:solidFill>
                <a:schemeClr val="accent3">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Bef>
                    <a:spcPts val="500"/>
                  </a:spcBef>
                  <a:spcAft>
                    <a:spcPts val="1000"/>
                  </a:spcAft>
                </a:pPr>
                <a:r>
                  <a:rPr lang="es-ES" sz="1400" b="1" dirty="0" err="1">
                    <a:effectLst/>
                    <a:latin typeface="Calibri" panose="020F0502020204030204" pitchFamily="34" charset="0"/>
                    <a:ea typeface="Times New Roman" panose="02020603050405020304" pitchFamily="18" charset="0"/>
                    <a:cs typeface="Calibri" panose="020F0502020204030204" pitchFamily="34" charset="0"/>
                  </a:rPr>
                  <a:t>Temperature</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sp>
        <p:nvSpPr>
          <p:cNvPr id="5" name="Rectángulo 4"/>
          <p:cNvSpPr/>
          <p:nvPr/>
        </p:nvSpPr>
        <p:spPr>
          <a:xfrm>
            <a:off x="542909" y="5891304"/>
            <a:ext cx="8454134" cy="677108"/>
          </a:xfrm>
          <a:prstGeom prst="rect">
            <a:avLst/>
          </a:prstGeom>
        </p:spPr>
        <p:txBody>
          <a:bodyPr wrap="square">
            <a:spAutoFit/>
          </a:bodyPr>
          <a:lstStyle/>
          <a:p>
            <a:pPr algn="ctr"/>
            <a:r>
              <a:rPr lang="en-US" b="1" dirty="0">
                <a:latin typeface="+mn-lt"/>
              </a:rPr>
              <a:t>Arduino UNO’s conversion speed is more than enough to measure most analogical physical quantities! </a:t>
            </a:r>
            <a:endParaRPr lang="es-ES" b="1" dirty="0">
              <a:latin typeface="+mn-lt"/>
            </a:endParaRPr>
          </a:p>
        </p:txBody>
      </p:sp>
    </p:spTree>
    <p:extLst>
      <p:ext uri="{BB962C8B-B14F-4D97-AF65-F5344CB8AC3E}">
        <p14:creationId xmlns:p14="http://schemas.microsoft.com/office/powerpoint/2010/main" val="265576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70169" y="795385"/>
            <a:ext cx="8454134" cy="447199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269875" indent="-269875" algn="just" eaLnBrk="0" hangingPunct="0">
              <a:lnSpc>
                <a:spcPct val="110000"/>
              </a:lnSpc>
              <a:spcBef>
                <a:spcPts val="480"/>
              </a:spcBef>
              <a:buFont typeface="Wingdings" pitchFamily="2" charset="2"/>
              <a:buChar char="§"/>
            </a:pPr>
            <a:r>
              <a:rPr lang="en-US" sz="2000" dirty="0" smtClean="0">
                <a:latin typeface="+mn-lt"/>
              </a:rPr>
              <a:t>Another </a:t>
            </a:r>
            <a:r>
              <a:rPr lang="en-US" sz="2000" dirty="0">
                <a:latin typeface="+mn-lt"/>
              </a:rPr>
              <a:t>important factor in an ADC converter circuit is its precision or “resolution”. </a:t>
            </a:r>
            <a:endParaRPr lang="en-US" sz="2000" dirty="0" smtClean="0">
              <a:latin typeface="+mn-lt"/>
            </a:endParaRPr>
          </a:p>
          <a:p>
            <a:pPr marL="269875" indent="-269875" algn="just" eaLnBrk="0" hangingPunct="0">
              <a:lnSpc>
                <a:spcPct val="110000"/>
              </a:lnSpc>
              <a:spcBef>
                <a:spcPts val="480"/>
              </a:spcBef>
              <a:buFont typeface="Wingdings" pitchFamily="2" charset="2"/>
              <a:buChar char="§"/>
            </a:pPr>
            <a:r>
              <a:rPr lang="en-US" sz="2000" dirty="0">
                <a:latin typeface="+mn-lt"/>
              </a:rPr>
              <a:t>How do we establish a relationship between the analog voltage and the binary value? </a:t>
            </a:r>
            <a:endParaRPr lang="en-US" sz="2000" dirty="0" smtClean="0">
              <a:latin typeface="+mn-lt"/>
            </a:endParaRPr>
          </a:p>
          <a:p>
            <a:pPr marL="1257300" lvl="2" indent="-342900" algn="just" eaLnBrk="0" hangingPunct="0">
              <a:lnSpc>
                <a:spcPct val="110000"/>
              </a:lnSpc>
              <a:spcBef>
                <a:spcPts val="480"/>
              </a:spcBef>
              <a:buFont typeface="Wingdings" panose="05000000000000000000" pitchFamily="2" charset="2"/>
              <a:buChar char="ü"/>
            </a:pPr>
            <a:r>
              <a:rPr lang="en-US" sz="2000" dirty="0">
                <a:latin typeface="+mn-lt"/>
              </a:rPr>
              <a:t>We </a:t>
            </a:r>
            <a:r>
              <a:rPr lang="en-US" sz="2000" b="1" dirty="0">
                <a:latin typeface="+mn-lt"/>
              </a:rPr>
              <a:t>need to know a constant called the “reference voltage” or VREF </a:t>
            </a:r>
            <a:r>
              <a:rPr lang="en-US" sz="2000" dirty="0">
                <a:latin typeface="+mn-lt"/>
              </a:rPr>
              <a:t>which is the voltage the converter circuit uses to perform its internal </a:t>
            </a:r>
            <a:r>
              <a:rPr lang="en-US" sz="2000" dirty="0" smtClean="0">
                <a:latin typeface="+mn-lt"/>
              </a:rPr>
              <a:t>operations</a:t>
            </a:r>
          </a:p>
          <a:p>
            <a:pPr marL="1257300" lvl="2" indent="-342900" algn="just" eaLnBrk="0" hangingPunct="0">
              <a:lnSpc>
                <a:spcPct val="110000"/>
              </a:lnSpc>
              <a:spcBef>
                <a:spcPts val="480"/>
              </a:spcBef>
              <a:buFont typeface="Wingdings" panose="05000000000000000000" pitchFamily="2" charset="2"/>
              <a:buChar char="ü"/>
            </a:pPr>
            <a:r>
              <a:rPr lang="en-US" sz="2000" dirty="0">
                <a:latin typeface="+mn-lt"/>
              </a:rPr>
              <a:t>Arduino UNO has a resolution of 10 bits. This means that the result of a conversion may have 1024 possible binary values (2^10)</a:t>
            </a:r>
            <a:endParaRPr lang="en-US" sz="2000" dirty="0" smtClean="0">
              <a:latin typeface="+mn-lt"/>
            </a:endParaRPr>
          </a:p>
          <a:p>
            <a:pPr algn="ctr" eaLnBrk="0" hangingPunct="0">
              <a:lnSpc>
                <a:spcPct val="110000"/>
              </a:lnSpc>
              <a:spcBef>
                <a:spcPts val="480"/>
              </a:spcBef>
            </a:pPr>
            <a:endParaRPr lang="en-US" sz="2000" b="1" dirty="0">
              <a:latin typeface="+mn-lt"/>
            </a:endParaRPr>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RESOLUTION</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pic>
        <p:nvPicPr>
          <p:cNvPr id="5" name="Imagen 4"/>
          <p:cNvPicPr>
            <a:picLocks noChangeAspect="1"/>
          </p:cNvPicPr>
          <p:nvPr/>
        </p:nvPicPr>
        <p:blipFill>
          <a:blip r:embed="rId5"/>
          <a:stretch>
            <a:fillRect/>
          </a:stretch>
        </p:blipFill>
        <p:spPr>
          <a:xfrm>
            <a:off x="1132589" y="4200751"/>
            <a:ext cx="7033553" cy="1116246"/>
          </a:xfrm>
          <a:prstGeom prst="rect">
            <a:avLst/>
          </a:prstGeom>
        </p:spPr>
      </p:pic>
      <p:sp>
        <p:nvSpPr>
          <p:cNvPr id="6" name="Rectángulo 5"/>
          <p:cNvSpPr/>
          <p:nvPr/>
        </p:nvSpPr>
        <p:spPr>
          <a:xfrm>
            <a:off x="193490" y="5353943"/>
            <a:ext cx="8516631" cy="830997"/>
          </a:xfrm>
          <a:prstGeom prst="rect">
            <a:avLst/>
          </a:prstGeom>
        </p:spPr>
        <p:txBody>
          <a:bodyPr wrap="square">
            <a:spAutoFit/>
          </a:bodyPr>
          <a:lstStyle/>
          <a:p>
            <a:pPr algn="ctr"/>
            <a:r>
              <a:rPr lang="en-US" sz="2400" b="1" dirty="0">
                <a:latin typeface="+mn-lt"/>
              </a:rPr>
              <a:t>THE FOLLOWING IS VERY IMPORTANT! The analog input voltage that you measure must NEVER exceed the VREF reference voltage</a:t>
            </a:r>
            <a:endParaRPr lang="es-ES" sz="2400" b="1" dirty="0">
              <a:latin typeface="+mn-lt"/>
            </a:endParaRPr>
          </a:p>
        </p:txBody>
      </p:sp>
    </p:spTree>
    <p:extLst>
      <p:ext uri="{BB962C8B-B14F-4D97-AF65-F5344CB8AC3E}">
        <p14:creationId xmlns:p14="http://schemas.microsoft.com/office/powerpoint/2010/main" val="350965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651614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Ø"/>
            </a:pPr>
            <a:r>
              <a:rPr lang="en-US" sz="2000" u="sng" dirty="0" smtClean="0">
                <a:latin typeface="+mn-lt"/>
              </a:rPr>
              <a:t>ANALOGREFERENCE() FUNCTION</a:t>
            </a:r>
            <a:endParaRPr lang="en-US" sz="2000" u="sng" dirty="0">
              <a:latin typeface="+mn-lt"/>
            </a:endParaRP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This function makes it possible to set the value of the reference voltage (VREF) the ADC converter circuit has to use to convert an analog voltage into its binary or decimal </a:t>
            </a:r>
            <a:r>
              <a:rPr lang="en-US" sz="2000" dirty="0" smtClean="0">
                <a:latin typeface="+mn-lt"/>
              </a:rPr>
              <a:t>equivalent</a:t>
            </a:r>
          </a:p>
          <a:p>
            <a:pPr marL="342900" indent="-342900" algn="just" eaLnBrk="0" hangingPunct="0">
              <a:lnSpc>
                <a:spcPct val="110000"/>
              </a:lnSpc>
              <a:spcBef>
                <a:spcPts val="480"/>
              </a:spcBef>
              <a:buFont typeface="Wingdings" panose="05000000000000000000" pitchFamily="2" charset="2"/>
              <a:buChar char="§"/>
            </a:pPr>
            <a:endParaRPr lang="en-US" sz="2000" dirty="0">
              <a:latin typeface="+mn-lt"/>
            </a:endParaRP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The VREF voltage must not exceed the voltage that powers the Arduino UNO controller (5 V</a:t>
            </a:r>
            <a:r>
              <a:rPr lang="en-US" sz="2000" dirty="0" smtClean="0">
                <a:latin typeface="+mn-lt"/>
              </a:rPr>
              <a:t>)</a:t>
            </a:r>
            <a:endParaRPr lang="en-US" sz="2000" dirty="0">
              <a:latin typeface="+mn-lt"/>
            </a:endParaRPr>
          </a:p>
          <a:p>
            <a:pPr algn="ctr" eaLnBrk="0" hangingPunct="0">
              <a:lnSpc>
                <a:spcPct val="150000"/>
              </a:lnSpc>
              <a:spcBef>
                <a:spcPts val="480"/>
              </a:spcBef>
            </a:pPr>
            <a:r>
              <a:rPr lang="en-US" sz="2000" b="1" dirty="0" err="1">
                <a:latin typeface="+mn-lt"/>
              </a:rPr>
              <a:t>analogReference</a:t>
            </a:r>
            <a:r>
              <a:rPr lang="en-US" sz="2000" b="1" dirty="0">
                <a:latin typeface="+mn-lt"/>
              </a:rPr>
              <a:t>(type); </a:t>
            </a:r>
            <a:endParaRPr lang="en-US" sz="2000" b="1" dirty="0" smtClean="0">
              <a:latin typeface="+mn-lt"/>
            </a:endParaRPr>
          </a:p>
          <a:p>
            <a:pPr algn="just" eaLnBrk="0" hangingPunct="0">
              <a:lnSpc>
                <a:spcPct val="150000"/>
              </a:lnSpc>
              <a:spcBef>
                <a:spcPts val="480"/>
              </a:spcBef>
            </a:pPr>
            <a:r>
              <a:rPr lang="en-US" sz="1800" i="1" dirty="0" smtClean="0">
                <a:latin typeface="+mn-lt"/>
              </a:rPr>
              <a:t>type</a:t>
            </a:r>
            <a:r>
              <a:rPr lang="en-US" sz="1800" dirty="0">
                <a:latin typeface="+mn-lt"/>
              </a:rPr>
              <a:t>: Configures the VREF used for analog </a:t>
            </a:r>
            <a:r>
              <a:rPr lang="en-US" sz="1800" dirty="0" smtClean="0">
                <a:latin typeface="+mn-lt"/>
              </a:rPr>
              <a:t>input. </a:t>
            </a:r>
            <a:r>
              <a:rPr lang="en-US" sz="1800" dirty="0">
                <a:latin typeface="+mn-lt"/>
              </a:rPr>
              <a:t>The options are: </a:t>
            </a:r>
          </a:p>
          <a:p>
            <a:pPr lvl="2" algn="just" eaLnBrk="0" hangingPunct="0">
              <a:lnSpc>
                <a:spcPct val="110000"/>
              </a:lnSpc>
              <a:spcBef>
                <a:spcPts val="480"/>
              </a:spcBef>
            </a:pPr>
            <a:r>
              <a:rPr lang="en-US" sz="1800" dirty="0">
                <a:latin typeface="+mn-lt"/>
              </a:rPr>
              <a:t>DEFAULT: the default analog reference of 5 volts (on 5V Arduino boards) or 3.3 volts (on 3.3V Arduino boards).</a:t>
            </a:r>
          </a:p>
          <a:p>
            <a:pPr lvl="2" algn="just" eaLnBrk="0" hangingPunct="0">
              <a:lnSpc>
                <a:spcPct val="110000"/>
              </a:lnSpc>
              <a:spcBef>
                <a:spcPts val="480"/>
              </a:spcBef>
            </a:pPr>
            <a:r>
              <a:rPr lang="en-US" sz="1800" dirty="0">
                <a:latin typeface="+mn-lt"/>
              </a:rPr>
              <a:t>INTERNAL: This is a VREF generated within the controller. In the case of Arduino UNO it’s 1.1 V  </a:t>
            </a:r>
          </a:p>
          <a:p>
            <a:pPr lvl="2" algn="just" eaLnBrk="0" hangingPunct="0">
              <a:lnSpc>
                <a:spcPct val="110000"/>
              </a:lnSpc>
              <a:spcBef>
                <a:spcPts val="480"/>
              </a:spcBef>
            </a:pPr>
            <a:r>
              <a:rPr lang="en-US" sz="1800" dirty="0">
                <a:latin typeface="+mn-lt"/>
              </a:rPr>
              <a:t>EXTERNAL: The required VREF is delivered on the controller’s AREF pin. </a:t>
            </a:r>
          </a:p>
          <a:p>
            <a:pPr marL="342900" indent="-342900" algn="just" eaLnBrk="0" hangingPunct="0">
              <a:lnSpc>
                <a:spcPct val="110000"/>
              </a:lnSpc>
              <a:spcBef>
                <a:spcPts val="480"/>
              </a:spcBef>
              <a:buFont typeface="Wingdings" panose="05000000000000000000" pitchFamily="2" charset="2"/>
              <a:buChar char="§"/>
            </a:pPr>
            <a:endParaRPr lang="en-US" sz="2000" dirty="0">
              <a:latin typeface="+mn-lt"/>
            </a:endParaRPr>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FUNCTIONS IN ARDUINO LANGUAGE</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6</a:t>
            </a:fld>
            <a:endParaRPr lang="el-GR" sz="1000" dirty="0"/>
          </a:p>
        </p:txBody>
      </p:sp>
    </p:spTree>
    <p:extLst>
      <p:ext uri="{BB962C8B-B14F-4D97-AF65-F5344CB8AC3E}">
        <p14:creationId xmlns:p14="http://schemas.microsoft.com/office/powerpoint/2010/main" val="246665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403751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Ø"/>
            </a:pPr>
            <a:r>
              <a:rPr lang="en-US" sz="2000" u="sng" dirty="0" smtClean="0">
                <a:latin typeface="+mn-lt"/>
              </a:rPr>
              <a:t>ANALOGREAD() FUNCTION</a:t>
            </a:r>
            <a:endParaRPr lang="en-US" sz="2000" u="sng" dirty="0">
              <a:latin typeface="+mn-lt"/>
            </a:endParaRP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This is the sentence you’re going to use when you want to perform an analogical to digital </a:t>
            </a:r>
            <a:r>
              <a:rPr lang="en-US" sz="2000" dirty="0" smtClean="0">
                <a:latin typeface="+mn-lt"/>
              </a:rPr>
              <a:t>conversion</a:t>
            </a:r>
          </a:p>
          <a:p>
            <a:pPr marL="342900" indent="-342900" algn="just" eaLnBrk="0" hangingPunct="0">
              <a:lnSpc>
                <a:spcPct val="150000"/>
              </a:lnSpc>
              <a:spcBef>
                <a:spcPts val="480"/>
              </a:spcBef>
              <a:buFont typeface="Wingdings" panose="05000000000000000000" pitchFamily="2" charset="2"/>
              <a:buChar char="§"/>
            </a:pPr>
            <a:r>
              <a:rPr lang="en-GB" sz="2000" dirty="0">
                <a:latin typeface="+mn-lt"/>
              </a:rPr>
              <a:t>Each time it’s executed it takes a sample of the voltage on the </a:t>
            </a:r>
            <a:r>
              <a:rPr lang="en-GB" sz="2000" dirty="0" err="1">
                <a:latin typeface="+mn-lt"/>
              </a:rPr>
              <a:t>analog</a:t>
            </a:r>
            <a:r>
              <a:rPr lang="en-GB" sz="2000" dirty="0">
                <a:latin typeface="+mn-lt"/>
              </a:rPr>
              <a:t> pin </a:t>
            </a:r>
            <a:endParaRPr lang="en-US" sz="2000" dirty="0">
              <a:latin typeface="+mn-lt"/>
            </a:endParaRPr>
          </a:p>
          <a:p>
            <a:pPr algn="ctr" eaLnBrk="0" hangingPunct="0">
              <a:lnSpc>
                <a:spcPct val="150000"/>
              </a:lnSpc>
              <a:spcBef>
                <a:spcPts val="480"/>
              </a:spcBef>
            </a:pPr>
            <a:r>
              <a:rPr lang="en-US" sz="2000" b="1" dirty="0" err="1">
                <a:latin typeface="+mn-lt"/>
              </a:rPr>
              <a:t>analogRead</a:t>
            </a:r>
            <a:r>
              <a:rPr lang="en-US" sz="2000" b="1" dirty="0">
                <a:latin typeface="+mn-lt"/>
              </a:rPr>
              <a:t>(pin); </a:t>
            </a:r>
            <a:endParaRPr lang="en-US" sz="2000" b="1" dirty="0" smtClean="0">
              <a:latin typeface="+mn-lt"/>
            </a:endParaRPr>
          </a:p>
          <a:p>
            <a:pPr algn="ctr" eaLnBrk="0" hangingPunct="0">
              <a:lnSpc>
                <a:spcPct val="110000"/>
              </a:lnSpc>
              <a:spcBef>
                <a:spcPts val="480"/>
              </a:spcBef>
            </a:pPr>
            <a:endParaRPr lang="en-US" sz="2000" b="1" dirty="0">
              <a:latin typeface="+mn-lt"/>
            </a:endParaRPr>
          </a:p>
          <a:p>
            <a:pPr eaLnBrk="0" hangingPunct="0">
              <a:lnSpc>
                <a:spcPct val="110000"/>
              </a:lnSpc>
              <a:spcBef>
                <a:spcPts val="480"/>
              </a:spcBef>
            </a:pPr>
            <a:r>
              <a:rPr lang="en-US" sz="1800" i="1" dirty="0">
                <a:latin typeface="+mn-lt"/>
              </a:rPr>
              <a:t>pin: </a:t>
            </a:r>
            <a:r>
              <a:rPr lang="en-US" sz="1800" i="1" dirty="0" smtClean="0">
                <a:latin typeface="+mn-lt"/>
              </a:rPr>
              <a:t>	The </a:t>
            </a:r>
            <a:r>
              <a:rPr lang="en-US" sz="1800" i="1" dirty="0">
                <a:latin typeface="+mn-lt"/>
              </a:rPr>
              <a:t>pin number that corresponds to the analog channel you want to convert. In </a:t>
            </a:r>
            <a:r>
              <a:rPr lang="en-US" sz="1800" i="1" dirty="0" smtClean="0">
                <a:latin typeface="+mn-lt"/>
              </a:rPr>
              <a:t>	the case </a:t>
            </a:r>
            <a:r>
              <a:rPr lang="en-US" sz="1800" i="1" dirty="0">
                <a:latin typeface="+mn-lt"/>
              </a:rPr>
              <a:t>of Arduino UNO this could be from A0 to A5.</a:t>
            </a:r>
            <a:endParaRPr lang="en-US" sz="2000" i="1" dirty="0">
              <a:latin typeface="+mn-lt"/>
            </a:endParaRPr>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FUNCTIONS IN ARDUINO LANGUAGE</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7</a:t>
            </a:fld>
            <a:endParaRPr lang="el-GR" sz="1000" dirty="0"/>
          </a:p>
        </p:txBody>
      </p:sp>
    </p:spTree>
    <p:extLst>
      <p:ext uri="{BB962C8B-B14F-4D97-AF65-F5344CB8AC3E}">
        <p14:creationId xmlns:p14="http://schemas.microsoft.com/office/powerpoint/2010/main" val="333965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40700" y="1236937"/>
            <a:ext cx="8454134" cy="604165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Ø"/>
            </a:pPr>
            <a:r>
              <a:rPr lang="en-US" sz="2000" u="sng" dirty="0" smtClean="0">
                <a:latin typeface="+mn-lt"/>
              </a:rPr>
              <a:t>MAP() FUNCTION</a:t>
            </a:r>
            <a:endParaRPr lang="en-US" sz="2000" u="sng" dirty="0">
              <a:latin typeface="+mn-lt"/>
            </a:endParaRP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Arduino ADC converter has a resolution of 10 bits and can express a value between 0 and 1023 (2^10</a:t>
            </a:r>
            <a:r>
              <a:rPr lang="en-US" sz="2000" dirty="0" smtClean="0">
                <a:latin typeface="+mn-lt"/>
              </a:rPr>
              <a:t>)</a:t>
            </a: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Arduino works with come in packets of bytes (8 bits) or multiples of </a:t>
            </a:r>
            <a:r>
              <a:rPr lang="en-US" sz="2000" dirty="0" smtClean="0">
                <a:latin typeface="+mn-lt"/>
              </a:rPr>
              <a:t>bytes</a:t>
            </a: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This function </a:t>
            </a:r>
            <a:r>
              <a:rPr lang="en-US" sz="2000" dirty="0" smtClean="0">
                <a:latin typeface="+mn-lt"/>
              </a:rPr>
              <a:t>makes </a:t>
            </a:r>
            <a:r>
              <a:rPr lang="en-US" sz="2000" dirty="0">
                <a:latin typeface="+mn-lt"/>
              </a:rPr>
              <a:t>it possible to remap, reassign or redefine a value between a minimum and a maximum</a:t>
            </a:r>
            <a:r>
              <a:rPr lang="en-US" sz="2000" dirty="0" smtClean="0">
                <a:latin typeface="+mn-lt"/>
              </a:rPr>
              <a:t>.</a:t>
            </a:r>
          </a:p>
          <a:p>
            <a:pPr algn="just" eaLnBrk="0" hangingPunct="0">
              <a:lnSpc>
                <a:spcPct val="110000"/>
              </a:lnSpc>
              <a:spcBef>
                <a:spcPts val="480"/>
              </a:spcBef>
            </a:pPr>
            <a:endParaRPr lang="en-US" sz="2000" dirty="0" smtClean="0">
              <a:latin typeface="+mn-lt"/>
            </a:endParaRPr>
          </a:p>
          <a:p>
            <a:pPr algn="ctr" eaLnBrk="0" hangingPunct="0">
              <a:lnSpc>
                <a:spcPct val="110000"/>
              </a:lnSpc>
              <a:spcBef>
                <a:spcPts val="480"/>
              </a:spcBef>
            </a:pPr>
            <a:r>
              <a:rPr lang="en-US" sz="2000" b="1" dirty="0">
                <a:latin typeface="+mn-lt"/>
              </a:rPr>
              <a:t>map(value, </a:t>
            </a:r>
            <a:r>
              <a:rPr lang="en-US" sz="2000" b="1" dirty="0" err="1">
                <a:latin typeface="+mn-lt"/>
              </a:rPr>
              <a:t>fromLow</a:t>
            </a:r>
            <a:r>
              <a:rPr lang="en-US" sz="2000" b="1" dirty="0">
                <a:latin typeface="+mn-lt"/>
              </a:rPr>
              <a:t>, </a:t>
            </a:r>
            <a:r>
              <a:rPr lang="en-US" sz="2000" b="1" dirty="0" err="1">
                <a:latin typeface="+mn-lt"/>
              </a:rPr>
              <a:t>fromHigh</a:t>
            </a:r>
            <a:r>
              <a:rPr lang="en-US" sz="2000" b="1" dirty="0">
                <a:latin typeface="+mn-lt"/>
              </a:rPr>
              <a:t>, </a:t>
            </a:r>
            <a:r>
              <a:rPr lang="en-US" sz="2000" b="1" dirty="0" err="1">
                <a:latin typeface="+mn-lt"/>
              </a:rPr>
              <a:t>toLow</a:t>
            </a:r>
            <a:r>
              <a:rPr lang="en-US" sz="2000" b="1" dirty="0">
                <a:latin typeface="+mn-lt"/>
              </a:rPr>
              <a:t>, </a:t>
            </a:r>
            <a:r>
              <a:rPr lang="en-US" sz="2000" b="1" dirty="0" err="1">
                <a:latin typeface="+mn-lt"/>
              </a:rPr>
              <a:t>toHigh</a:t>
            </a:r>
            <a:r>
              <a:rPr lang="en-US" sz="2000" b="1" dirty="0">
                <a:latin typeface="+mn-lt"/>
              </a:rPr>
              <a:t>); </a:t>
            </a:r>
            <a:endParaRPr lang="en-US" sz="2000" b="1" dirty="0" smtClean="0">
              <a:latin typeface="+mn-lt"/>
            </a:endParaRPr>
          </a:p>
          <a:p>
            <a:pPr algn="ctr" eaLnBrk="0" hangingPunct="0">
              <a:lnSpc>
                <a:spcPct val="110000"/>
              </a:lnSpc>
              <a:spcBef>
                <a:spcPts val="480"/>
              </a:spcBef>
            </a:pPr>
            <a:endParaRPr lang="en-US" sz="2000" b="1" dirty="0">
              <a:latin typeface="+mn-lt"/>
            </a:endParaRPr>
          </a:p>
          <a:p>
            <a:pPr eaLnBrk="0" hangingPunct="0">
              <a:lnSpc>
                <a:spcPct val="110000"/>
              </a:lnSpc>
              <a:spcBef>
                <a:spcPts val="480"/>
              </a:spcBef>
            </a:pPr>
            <a:r>
              <a:rPr lang="en-US" sz="1800" i="1" dirty="0">
                <a:latin typeface="+mn-lt"/>
              </a:rPr>
              <a:t>value: </a:t>
            </a:r>
            <a:r>
              <a:rPr lang="en-US" sz="1800" i="1" dirty="0" smtClean="0">
                <a:latin typeface="+mn-lt"/>
              </a:rPr>
              <a:t>		</a:t>
            </a:r>
            <a:r>
              <a:rPr lang="en-US" sz="1800" dirty="0" smtClean="0">
                <a:latin typeface="+mn-lt"/>
              </a:rPr>
              <a:t>the </a:t>
            </a:r>
            <a:r>
              <a:rPr lang="en-US" sz="1800" dirty="0">
                <a:latin typeface="+mn-lt"/>
              </a:rPr>
              <a:t>number to map. It’s usually an </a:t>
            </a:r>
            <a:r>
              <a:rPr lang="en-US" sz="1800" dirty="0" err="1">
                <a:latin typeface="+mn-lt"/>
              </a:rPr>
              <a:t>int</a:t>
            </a:r>
            <a:r>
              <a:rPr lang="en-US" sz="1800" dirty="0">
                <a:latin typeface="+mn-lt"/>
              </a:rPr>
              <a:t> (16 bits) or a long (32 bits). </a:t>
            </a:r>
            <a:r>
              <a:rPr lang="en-US" sz="1800" i="1" dirty="0" err="1" smtClean="0">
                <a:latin typeface="+mn-lt"/>
              </a:rPr>
              <a:t>fromLow</a:t>
            </a:r>
            <a:r>
              <a:rPr lang="en-US" sz="1800" i="1" dirty="0">
                <a:latin typeface="+mn-lt"/>
              </a:rPr>
              <a:t>:	</a:t>
            </a:r>
            <a:r>
              <a:rPr lang="en-US" sz="1800" i="1" dirty="0" smtClean="0">
                <a:latin typeface="+mn-lt"/>
              </a:rPr>
              <a:t>	</a:t>
            </a:r>
            <a:r>
              <a:rPr lang="en-US" sz="1800" dirty="0" smtClean="0">
                <a:latin typeface="+mn-lt"/>
              </a:rPr>
              <a:t>Expresses </a:t>
            </a:r>
            <a:r>
              <a:rPr lang="en-US" sz="1800" dirty="0">
                <a:latin typeface="+mn-lt"/>
              </a:rPr>
              <a:t>the lower bound of the value's current range.</a:t>
            </a:r>
          </a:p>
          <a:p>
            <a:pPr eaLnBrk="0" hangingPunct="0">
              <a:lnSpc>
                <a:spcPct val="110000"/>
              </a:lnSpc>
              <a:spcBef>
                <a:spcPts val="480"/>
              </a:spcBef>
            </a:pPr>
            <a:r>
              <a:rPr lang="en-US" sz="1800" i="1" dirty="0" err="1">
                <a:latin typeface="+mn-lt"/>
              </a:rPr>
              <a:t>fromHigh</a:t>
            </a:r>
            <a:r>
              <a:rPr lang="en-US" sz="1800" i="1" dirty="0">
                <a:latin typeface="+mn-lt"/>
              </a:rPr>
              <a:t>: 	</a:t>
            </a:r>
            <a:r>
              <a:rPr lang="en-US" sz="1800" dirty="0">
                <a:latin typeface="+mn-lt"/>
              </a:rPr>
              <a:t>Expresses the upper bound of the value's current range. </a:t>
            </a:r>
          </a:p>
          <a:p>
            <a:pPr eaLnBrk="0" hangingPunct="0">
              <a:lnSpc>
                <a:spcPct val="110000"/>
              </a:lnSpc>
              <a:spcBef>
                <a:spcPts val="480"/>
              </a:spcBef>
            </a:pPr>
            <a:r>
              <a:rPr lang="en-US" sz="1800" i="1" dirty="0" err="1">
                <a:latin typeface="+mn-lt"/>
              </a:rPr>
              <a:t>toLow</a:t>
            </a:r>
            <a:r>
              <a:rPr lang="en-US" sz="1800" i="1" dirty="0">
                <a:latin typeface="+mn-lt"/>
              </a:rPr>
              <a:t>: 		</a:t>
            </a:r>
            <a:r>
              <a:rPr lang="en-US" sz="1800" dirty="0">
                <a:latin typeface="+mn-lt"/>
              </a:rPr>
              <a:t>Expresses the lower bound of the value's target range. </a:t>
            </a:r>
          </a:p>
          <a:p>
            <a:pPr eaLnBrk="0" hangingPunct="0">
              <a:lnSpc>
                <a:spcPct val="110000"/>
              </a:lnSpc>
              <a:spcBef>
                <a:spcPts val="480"/>
              </a:spcBef>
            </a:pPr>
            <a:r>
              <a:rPr lang="en-US" sz="1800" i="1" dirty="0" err="1">
                <a:latin typeface="+mn-lt"/>
              </a:rPr>
              <a:t>toHigh</a:t>
            </a:r>
            <a:r>
              <a:rPr lang="en-US" sz="1800" i="1" dirty="0">
                <a:latin typeface="+mn-lt"/>
              </a:rPr>
              <a:t>: 		</a:t>
            </a:r>
            <a:r>
              <a:rPr lang="en-US" sz="1800" dirty="0">
                <a:latin typeface="+mn-lt"/>
              </a:rPr>
              <a:t>Expresses the upper bound of the value's target range. </a:t>
            </a:r>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FUNCTIONS IN ARDUINO LANGUAGE</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8</a:t>
            </a:fld>
            <a:endParaRPr lang="el-GR" sz="1000" dirty="0"/>
          </a:p>
        </p:txBody>
      </p:sp>
    </p:spTree>
    <p:extLst>
      <p:ext uri="{BB962C8B-B14F-4D97-AF65-F5344CB8AC3E}">
        <p14:creationId xmlns:p14="http://schemas.microsoft.com/office/powerpoint/2010/main" val="864929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ANALOG PERIPHERALS</a:t>
            </a:r>
            <a:endParaRPr lang="el-GR"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8683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9</a:t>
            </a:fld>
            <a:endParaRPr lang="el-GR" sz="1000" dirty="0"/>
          </a:p>
        </p:txBody>
      </p:sp>
      <p:grpSp>
        <p:nvGrpSpPr>
          <p:cNvPr id="5" name="Grupo 4"/>
          <p:cNvGrpSpPr/>
          <p:nvPr/>
        </p:nvGrpSpPr>
        <p:grpSpPr>
          <a:xfrm>
            <a:off x="240700" y="1236937"/>
            <a:ext cx="4151686" cy="4571749"/>
            <a:chOff x="240700" y="1236937"/>
            <a:chExt cx="4151686" cy="4571749"/>
          </a:xfrm>
        </p:grpSpPr>
        <p:sp>
          <p:nvSpPr>
            <p:cNvPr id="4" name="TextBox 3"/>
            <p:cNvSpPr txBox="1"/>
            <p:nvPr/>
          </p:nvSpPr>
          <p:spPr bwMode="auto">
            <a:xfrm>
              <a:off x="240700" y="1236937"/>
              <a:ext cx="4151686" cy="4069319"/>
            </a:xfrm>
            <a:prstGeom prst="rect">
              <a:avLst/>
            </a:prstGeom>
            <a:noFill/>
            <a:ln w="9525">
              <a:solidFill>
                <a:schemeClr val="tx2">
                  <a:lumMod val="40000"/>
                  <a:lumOff val="60000"/>
                </a:schemeClr>
              </a:solid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Ø"/>
              </a:pPr>
              <a:r>
                <a:rPr lang="en-US" sz="2000" u="sng" dirty="0" smtClean="0">
                  <a:latin typeface="+mn-lt"/>
                </a:rPr>
                <a:t>POTENTIOMETERS</a:t>
              </a:r>
              <a:endParaRPr lang="en-US" sz="2000" u="sng" dirty="0">
                <a:latin typeface="+mn-lt"/>
              </a:endParaRP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V</a:t>
              </a:r>
              <a:r>
                <a:rPr lang="en-US" sz="2000" dirty="0" smtClean="0">
                  <a:latin typeface="+mn-lt"/>
                </a:rPr>
                <a:t>ariable </a:t>
              </a:r>
              <a:r>
                <a:rPr lang="en-US" sz="2000" dirty="0">
                  <a:latin typeface="+mn-lt"/>
                </a:rPr>
                <a:t>resistors and you can modify their value by moving the shaft or a control called the “wiper”</a:t>
              </a:r>
              <a:endParaRPr lang="en-US" sz="2000" dirty="0" smtClean="0">
                <a:latin typeface="+mn-lt"/>
              </a:endParaRP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They’re the simplest and most economical analog peripherals you’ll </a:t>
              </a:r>
              <a:r>
                <a:rPr lang="en-US" sz="2000" dirty="0" smtClean="0">
                  <a:latin typeface="+mn-lt"/>
                </a:rPr>
                <a:t>find</a:t>
              </a:r>
            </a:p>
            <a:p>
              <a:pPr algn="just" eaLnBrk="0" hangingPunct="0">
                <a:lnSpc>
                  <a:spcPct val="110000"/>
                </a:lnSpc>
                <a:spcBef>
                  <a:spcPts val="480"/>
                </a:spcBef>
              </a:pPr>
              <a:endParaRPr lang="en-US" sz="2000" dirty="0" smtClean="0">
                <a:latin typeface="+mn-lt"/>
              </a:endParaRPr>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pic>
          <p:nvPicPr>
            <p:cNvPr id="2" name="Imagen 1"/>
            <p:cNvPicPr>
              <a:picLocks noChangeAspect="1"/>
            </p:cNvPicPr>
            <p:nvPr/>
          </p:nvPicPr>
          <p:blipFill>
            <a:blip r:embed="rId5"/>
            <a:stretch>
              <a:fillRect/>
            </a:stretch>
          </p:blipFill>
          <p:spPr>
            <a:xfrm>
              <a:off x="969210" y="4308940"/>
              <a:ext cx="2694666" cy="1499746"/>
            </a:xfrm>
            <a:prstGeom prst="rect">
              <a:avLst/>
            </a:prstGeom>
            <a:ln>
              <a:solidFill>
                <a:schemeClr val="tx2">
                  <a:lumMod val="40000"/>
                  <a:lumOff val="60000"/>
                </a:schemeClr>
              </a:solidFill>
            </a:ln>
          </p:spPr>
        </p:pic>
      </p:grpSp>
      <p:grpSp>
        <p:nvGrpSpPr>
          <p:cNvPr id="6" name="Grupo 5"/>
          <p:cNvGrpSpPr/>
          <p:nvPr/>
        </p:nvGrpSpPr>
        <p:grpSpPr>
          <a:xfrm>
            <a:off x="4785486" y="1221136"/>
            <a:ext cx="4151686" cy="4743471"/>
            <a:chOff x="4785486" y="1221136"/>
            <a:chExt cx="4151686" cy="4743471"/>
          </a:xfrm>
        </p:grpSpPr>
        <p:sp>
          <p:nvSpPr>
            <p:cNvPr id="15" name="TextBox 3"/>
            <p:cNvSpPr txBox="1"/>
            <p:nvPr/>
          </p:nvSpPr>
          <p:spPr bwMode="auto">
            <a:xfrm>
              <a:off x="4785486" y="1221136"/>
              <a:ext cx="4151686" cy="3392211"/>
            </a:xfrm>
            <a:prstGeom prst="rect">
              <a:avLst/>
            </a:prstGeom>
            <a:noFill/>
            <a:ln w="9525">
              <a:solidFill>
                <a:schemeClr val="tx2">
                  <a:lumMod val="40000"/>
                  <a:lumOff val="60000"/>
                </a:schemeClr>
              </a:solid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lgn="just" eaLnBrk="0" hangingPunct="0">
                <a:lnSpc>
                  <a:spcPct val="110000"/>
                </a:lnSpc>
                <a:spcBef>
                  <a:spcPts val="480"/>
                </a:spcBef>
                <a:buFont typeface="Wingdings" panose="05000000000000000000" pitchFamily="2" charset="2"/>
                <a:buChar char="Ø"/>
              </a:pPr>
              <a:r>
                <a:rPr lang="en-US" sz="2000" u="sng" dirty="0" smtClean="0">
                  <a:latin typeface="+mn-lt"/>
                </a:rPr>
                <a:t>PHOTO SENSORS</a:t>
              </a:r>
              <a:endParaRPr lang="en-US" sz="2000" u="sng" dirty="0">
                <a:latin typeface="+mn-lt"/>
              </a:endParaRP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This is based on a small device called a “phototransistor</a:t>
              </a:r>
              <a:r>
                <a:rPr lang="en-US" sz="2000" dirty="0" smtClean="0">
                  <a:latin typeface="+mn-lt"/>
                </a:rPr>
                <a:t>”</a:t>
              </a:r>
            </a:p>
            <a:p>
              <a:pPr marL="342900" indent="-342900" algn="just" eaLnBrk="0" hangingPunct="0">
                <a:lnSpc>
                  <a:spcPct val="110000"/>
                </a:lnSpc>
                <a:spcBef>
                  <a:spcPts val="480"/>
                </a:spcBef>
                <a:buFont typeface="Wingdings" panose="05000000000000000000" pitchFamily="2" charset="2"/>
                <a:buChar char="§"/>
              </a:pPr>
              <a:r>
                <a:rPr lang="en-US" sz="2000" dirty="0">
                  <a:latin typeface="+mn-lt"/>
                </a:rPr>
                <a:t>T</a:t>
              </a:r>
              <a:r>
                <a:rPr lang="en-US" sz="2000" dirty="0" smtClean="0">
                  <a:latin typeface="+mn-lt"/>
                </a:rPr>
                <a:t>his </a:t>
              </a:r>
              <a:r>
                <a:rPr lang="en-US" sz="2000" dirty="0">
                  <a:latin typeface="+mn-lt"/>
                </a:rPr>
                <a:t>component increases or decreases the amount of current that passes through it based on the amount of light that strikes it</a:t>
              </a:r>
              <a:endParaRPr lang="en-US" sz="2000" dirty="0" smtClean="0">
                <a:latin typeface="+mn-lt"/>
              </a:endParaRPr>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pic>
          <p:nvPicPr>
            <p:cNvPr id="17" name="Imagen 16"/>
            <p:cNvPicPr/>
            <p:nvPr/>
          </p:nvPicPr>
          <p:blipFill>
            <a:blip r:embed="rId6" cstate="email">
              <a:extLst>
                <a:ext uri="{28A0092B-C50C-407E-A947-70E740481C1C}">
                  <a14:useLocalDpi xmlns:a14="http://schemas.microsoft.com/office/drawing/2010/main" val="0"/>
                </a:ext>
              </a:extLst>
            </a:blip>
            <a:stretch>
              <a:fillRect/>
            </a:stretch>
          </p:blipFill>
          <p:spPr>
            <a:xfrm>
              <a:off x="5802299" y="4308940"/>
              <a:ext cx="2118059" cy="1655667"/>
            </a:xfrm>
            <a:prstGeom prst="rect">
              <a:avLst/>
            </a:prstGeom>
            <a:ln>
              <a:solidFill>
                <a:schemeClr val="tx2">
                  <a:lumMod val="40000"/>
                  <a:lumOff val="60000"/>
                </a:schemeClr>
              </a:solidFill>
            </a:ln>
          </p:spPr>
        </p:pic>
      </p:grpSp>
    </p:spTree>
    <p:extLst>
      <p:ext uri="{BB962C8B-B14F-4D97-AF65-F5344CB8AC3E}">
        <p14:creationId xmlns:p14="http://schemas.microsoft.com/office/powerpoint/2010/main" val="47554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65010</TotalTime>
  <Words>1166</Words>
  <Application>Microsoft Office PowerPoint</Application>
  <PresentationFormat>Presentación en pantalla (4:3)</PresentationFormat>
  <Paragraphs>163</Paragraphs>
  <Slides>15</Slides>
  <Notes>13</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15</vt:i4>
      </vt:variant>
    </vt:vector>
  </HeadingPairs>
  <TitlesOfParts>
    <vt:vector size="25" baseType="lpstr">
      <vt:lpstr>ＭＳ Ｐゴシック</vt:lpstr>
      <vt:lpstr>Arial</vt:lpstr>
      <vt:lpstr>Arial Narrow</vt:lpstr>
      <vt:lpstr>Book Antiqua</vt:lpstr>
      <vt:lpstr>Calibri</vt:lpstr>
      <vt:lpstr>Times New Roman</vt:lpstr>
      <vt:lpstr>Trebuchet MS</vt:lpstr>
      <vt:lpstr>Wingdings</vt:lpstr>
      <vt:lpstr>Custom Design</vt:lpstr>
      <vt:lpstr>3_Default Design</vt:lpstr>
      <vt:lpstr>Presentación de PowerPoint</vt:lpstr>
      <vt:lpstr>Aim and Agenda of unit 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XABI</cp:lastModifiedBy>
  <cp:revision>1753</cp:revision>
  <cp:lastPrinted>2018-01-26T17:11:53Z</cp:lastPrinted>
  <dcterms:created xsi:type="dcterms:W3CDTF">2010-11-09T19:06:29Z</dcterms:created>
  <dcterms:modified xsi:type="dcterms:W3CDTF">2018-03-01T15:33:33Z</dcterms:modified>
</cp:coreProperties>
</file>