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21"/>
  </p:notesMasterIdLst>
  <p:handoutMasterIdLst>
    <p:handoutMasterId r:id="rId22"/>
  </p:handoutMasterIdLst>
  <p:sldIdLst>
    <p:sldId id="549" r:id="rId3"/>
    <p:sldId id="537" r:id="rId4"/>
    <p:sldId id="482" r:id="rId5"/>
    <p:sldId id="553" r:id="rId6"/>
    <p:sldId id="554" r:id="rId7"/>
    <p:sldId id="555" r:id="rId8"/>
    <p:sldId id="557" r:id="rId9"/>
    <p:sldId id="558" r:id="rId10"/>
    <p:sldId id="559" r:id="rId11"/>
    <p:sldId id="560" r:id="rId12"/>
    <p:sldId id="561" r:id="rId13"/>
    <p:sldId id="562" r:id="rId14"/>
    <p:sldId id="563" r:id="rId15"/>
    <p:sldId id="564" r:id="rId16"/>
    <p:sldId id="566" r:id="rId17"/>
    <p:sldId id="565" r:id="rId18"/>
    <p:sldId id="567" r:id="rId19"/>
    <p:sldId id="55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8" autoAdjust="0"/>
    <p:restoredTop sz="93039" autoAdjust="0"/>
  </p:normalViewPr>
  <p:slideViewPr>
    <p:cSldViewPr snapToGrid="0">
      <p:cViewPr varScale="1">
        <p:scale>
          <a:sx n="53" d="100"/>
          <a:sy n="53" d="100"/>
        </p:scale>
        <p:origin x="66" y="402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02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49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40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14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43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44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3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0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1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1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91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40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5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7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1/3/2018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1/3/2018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1/3/2018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UNIT </a:t>
            </a:r>
            <a:r>
              <a:rPr lang="en-US" sz="3600" b="1" dirty="0">
                <a:solidFill>
                  <a:prstClr val="white"/>
                </a:solidFill>
              </a:rPr>
              <a:t>4</a:t>
            </a:r>
            <a:endParaRPr lang="en-US" sz="36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Decision making and control functions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914204"/>
            <a:ext cx="8454134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FOR() FUNCTION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This function enables us to create controlled </a:t>
            </a:r>
            <a:r>
              <a:rPr lang="en-US" sz="2000" dirty="0" smtClean="0">
                <a:latin typeface="+mn-lt"/>
              </a:rPr>
              <a:t>loops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We declare an initial </a:t>
            </a:r>
            <a:r>
              <a:rPr lang="en-US" sz="2000" dirty="0" smtClean="0">
                <a:latin typeface="+mn-lt"/>
              </a:rPr>
              <a:t>value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The </a:t>
            </a:r>
            <a:r>
              <a:rPr lang="en-US" sz="2000" dirty="0" smtClean="0">
                <a:latin typeface="+mn-lt"/>
              </a:rPr>
              <a:t>value </a:t>
            </a:r>
            <a:r>
              <a:rPr lang="en-US" sz="2000" dirty="0">
                <a:latin typeface="+mn-lt"/>
              </a:rPr>
              <a:t>variable is changed </a:t>
            </a:r>
            <a:r>
              <a:rPr lang="en-US" sz="2000" dirty="0" smtClean="0">
                <a:latin typeface="+mn-lt"/>
              </a:rPr>
              <a:t>automatically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If it's true, the statement block and the increment are executed and then the condition is tested </a:t>
            </a:r>
            <a:r>
              <a:rPr lang="en-US" sz="2000" dirty="0" smtClean="0">
                <a:latin typeface="+mn-lt"/>
              </a:rPr>
              <a:t>again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When the condition becomes false, the loop ends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CONTROL FUNCTION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566" y="3681932"/>
            <a:ext cx="2305874" cy="280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0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690960"/>
            <a:ext cx="8454134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FOR() FUNCTION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u="sng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CONTROL FUNCTION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68909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232666" y="1191669"/>
            <a:ext cx="10042071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for(</a:t>
            </a:r>
            <a:r>
              <a:rPr lang="en-US" b="1" dirty="0" err="1">
                <a:latin typeface="+mn-lt"/>
              </a:rPr>
              <a:t>initialization,condition,increment</a:t>
            </a:r>
            <a:r>
              <a:rPr lang="en-US" b="1" dirty="0">
                <a:latin typeface="+mn-lt"/>
              </a:rPr>
              <a:t>) </a:t>
            </a:r>
          </a:p>
          <a:p>
            <a:r>
              <a:rPr lang="en-US" b="1" dirty="0">
                <a:latin typeface="+mn-lt"/>
              </a:rPr>
              <a:t>{   </a:t>
            </a:r>
          </a:p>
          <a:p>
            <a:r>
              <a:rPr lang="en-US" b="1" dirty="0">
                <a:latin typeface="+mn-lt"/>
              </a:rPr>
              <a:t>….   </a:t>
            </a:r>
          </a:p>
          <a:p>
            <a:r>
              <a:rPr lang="en-US" b="1" dirty="0">
                <a:latin typeface="+mn-lt"/>
              </a:rPr>
              <a:t>…. </a:t>
            </a:r>
          </a:p>
          <a:p>
            <a:r>
              <a:rPr lang="en-US" b="1" dirty="0">
                <a:latin typeface="+mn-lt"/>
              </a:rPr>
              <a:t>} </a:t>
            </a:r>
          </a:p>
          <a:p>
            <a:r>
              <a:rPr lang="en-US" i="1" dirty="0">
                <a:latin typeface="+mn-lt"/>
              </a:rPr>
              <a:t>initialization: </a:t>
            </a:r>
            <a:r>
              <a:rPr lang="en-US" i="1" dirty="0" smtClean="0">
                <a:latin typeface="+mn-lt"/>
              </a:rPr>
              <a:t> 	</a:t>
            </a:r>
            <a:r>
              <a:rPr lang="en-US" dirty="0" smtClean="0">
                <a:latin typeface="+mn-lt"/>
              </a:rPr>
              <a:t>makes </a:t>
            </a:r>
            <a:r>
              <a:rPr lang="en-US" dirty="0">
                <a:latin typeface="+mn-lt"/>
              </a:rPr>
              <a:t>it possible to establish the value of a variable</a:t>
            </a:r>
          </a:p>
          <a:p>
            <a:r>
              <a:rPr lang="en-US" i="1" dirty="0">
                <a:latin typeface="+mn-lt"/>
              </a:rPr>
              <a:t>condition: </a:t>
            </a:r>
            <a:r>
              <a:rPr lang="en-US" i="1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it’s </a:t>
            </a:r>
            <a:r>
              <a:rPr lang="en-US" dirty="0">
                <a:latin typeface="+mn-lt"/>
              </a:rPr>
              <a:t>the condition that’s </a:t>
            </a:r>
            <a:r>
              <a:rPr lang="en-US" dirty="0" smtClean="0">
                <a:latin typeface="+mn-lt"/>
              </a:rPr>
              <a:t>tested</a:t>
            </a:r>
          </a:p>
          <a:p>
            <a:r>
              <a:rPr lang="en-US" i="1" dirty="0">
                <a:latin typeface="+mn-lt"/>
              </a:rPr>
              <a:t>increment: </a:t>
            </a:r>
            <a:r>
              <a:rPr lang="en-US" i="1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makes </a:t>
            </a:r>
            <a:r>
              <a:rPr lang="en-US" dirty="0">
                <a:latin typeface="+mn-lt"/>
              </a:rPr>
              <a:t>it possible to change the value of the </a:t>
            </a:r>
            <a:r>
              <a:rPr lang="en-US" dirty="0" smtClean="0">
                <a:latin typeface="+mn-lt"/>
              </a:rPr>
              <a:t>variable</a:t>
            </a:r>
          </a:p>
          <a:p>
            <a:r>
              <a:rPr lang="en-US" i="1" dirty="0" smtClean="0">
                <a:latin typeface="+mn-lt"/>
              </a:rPr>
              <a:t>curly </a:t>
            </a:r>
            <a:r>
              <a:rPr lang="en-US" i="1" dirty="0">
                <a:latin typeface="+mn-lt"/>
              </a:rPr>
              <a:t>braces</a:t>
            </a:r>
            <a:r>
              <a:rPr lang="en-US" i="1" dirty="0" smtClean="0">
                <a:latin typeface="+mn-lt"/>
              </a:rPr>
              <a:t>:</a:t>
            </a:r>
            <a:r>
              <a:rPr lang="en-US" dirty="0" smtClean="0">
                <a:latin typeface="+mn-lt"/>
              </a:rPr>
              <a:t>	they </a:t>
            </a:r>
            <a:r>
              <a:rPr lang="en-US" dirty="0">
                <a:latin typeface="+mn-lt"/>
              </a:rPr>
              <a:t>might look like the two slices of bread in a sandwich </a:t>
            </a:r>
            <a:endParaRPr lang="en-US" dirty="0" smtClean="0">
              <a:latin typeface="+mn-lt"/>
            </a:endParaRPr>
          </a:p>
          <a:p>
            <a:pPr algn="ctr"/>
            <a:r>
              <a:rPr lang="en-US" sz="2000" b="1" dirty="0" smtClean="0">
                <a:latin typeface="+mn-lt"/>
              </a:rPr>
              <a:t>EXAMPLE: 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for </a:t>
            </a:r>
            <a:r>
              <a:rPr lang="en-US" sz="1600" dirty="0">
                <a:latin typeface="+mn-lt"/>
              </a:rPr>
              <a:t>(</a:t>
            </a:r>
            <a:r>
              <a:rPr lang="en-US" sz="1600" dirty="0" err="1">
                <a:latin typeface="+mn-lt"/>
              </a:rPr>
              <a:t>int</a:t>
            </a:r>
            <a:r>
              <a:rPr lang="en-US" sz="1600" dirty="0">
                <a:latin typeface="+mn-lt"/>
              </a:rPr>
              <a:t> N = 1; N &lt; 5; N=N+1) 		//Establishes the loop conditions </a:t>
            </a:r>
          </a:p>
          <a:p>
            <a:r>
              <a:rPr lang="en-US" sz="1600" dirty="0">
                <a:latin typeface="+mn-lt"/>
              </a:rPr>
              <a:t>{    </a:t>
            </a:r>
          </a:p>
          <a:p>
            <a:r>
              <a:rPr lang="en-US" sz="1600" dirty="0" err="1">
                <a:latin typeface="+mn-lt"/>
              </a:rPr>
              <a:t>digitalWrite</a:t>
            </a:r>
            <a:r>
              <a:rPr lang="en-US" sz="1600" dirty="0">
                <a:latin typeface="+mn-lt"/>
              </a:rPr>
              <a:t>(6,HIGH);  			//Enables pin 6    </a:t>
            </a:r>
          </a:p>
          <a:p>
            <a:r>
              <a:rPr lang="en-US" sz="1600" dirty="0">
                <a:latin typeface="+mn-lt"/>
              </a:rPr>
              <a:t>delay (150);    			</a:t>
            </a:r>
            <a:r>
              <a:rPr lang="en-US" sz="1600" dirty="0" smtClean="0">
                <a:latin typeface="+mn-lt"/>
              </a:rPr>
              <a:t>//</a:t>
            </a:r>
            <a:r>
              <a:rPr lang="en-US" sz="1600" dirty="0">
                <a:latin typeface="+mn-lt"/>
              </a:rPr>
              <a:t>Pauses the program for 0.15”    </a:t>
            </a:r>
          </a:p>
          <a:p>
            <a:r>
              <a:rPr lang="en-US" sz="1600" dirty="0" err="1">
                <a:latin typeface="+mn-lt"/>
              </a:rPr>
              <a:t>digitalWrite</a:t>
            </a:r>
            <a:r>
              <a:rPr lang="en-US" sz="1600" dirty="0">
                <a:latin typeface="+mn-lt"/>
              </a:rPr>
              <a:t>(6,LOW);   			//Disenables pin 6    </a:t>
            </a:r>
          </a:p>
          <a:p>
            <a:r>
              <a:rPr lang="en-US" sz="1600" dirty="0">
                <a:latin typeface="+mn-lt"/>
              </a:rPr>
              <a:t>delay (1000);    			</a:t>
            </a:r>
            <a:r>
              <a:rPr lang="en-US" sz="1600" dirty="0" smtClean="0">
                <a:latin typeface="+mn-lt"/>
              </a:rPr>
              <a:t>//</a:t>
            </a:r>
            <a:r>
              <a:rPr lang="en-US" sz="1600" dirty="0">
                <a:latin typeface="+mn-lt"/>
              </a:rPr>
              <a:t>Pauses the program for 1” </a:t>
            </a:r>
          </a:p>
          <a:p>
            <a:r>
              <a:rPr lang="en-US" sz="1600" dirty="0">
                <a:latin typeface="+mn-lt"/>
              </a:rPr>
              <a:t>} </a:t>
            </a:r>
          </a:p>
          <a:p>
            <a:r>
              <a:rPr lang="en-US" sz="1600" dirty="0">
                <a:latin typeface="+mn-lt"/>
              </a:rPr>
              <a:t>….      				//Continues executing the program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2666" y="4267200"/>
            <a:ext cx="8609386" cy="208914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8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914204"/>
            <a:ext cx="8454134" cy="621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WHILE</a:t>
            </a:r>
            <a:r>
              <a:rPr lang="en-US" sz="2000" u="sng" dirty="0" smtClean="0">
                <a:latin typeface="+mn-lt"/>
              </a:rPr>
              <a:t>() FUNCTION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W</a:t>
            </a:r>
            <a:r>
              <a:rPr lang="en-US" sz="2000" dirty="0" smtClean="0">
                <a:latin typeface="+mn-lt"/>
              </a:rPr>
              <a:t>hile </a:t>
            </a:r>
            <a:r>
              <a:rPr lang="en-US" sz="2000" dirty="0">
                <a:latin typeface="+mn-lt"/>
              </a:rPr>
              <a:t>loops are a variation on for() functions </a:t>
            </a:r>
            <a:endParaRPr lang="en-US" sz="20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They are </a:t>
            </a:r>
            <a:r>
              <a:rPr lang="en-US" sz="2000" dirty="0">
                <a:latin typeface="+mn-lt"/>
              </a:rPr>
              <a:t>also used for loops where a group of functions are executed a certain number of </a:t>
            </a:r>
            <a:r>
              <a:rPr lang="en-US" sz="2000" dirty="0" smtClean="0">
                <a:latin typeface="+mn-lt"/>
              </a:rPr>
              <a:t>times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while(condition)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{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….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….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}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i="1" dirty="0">
                <a:latin typeface="+mn-lt"/>
              </a:rPr>
              <a:t>condition: </a:t>
            </a:r>
            <a:r>
              <a:rPr lang="en-US" sz="2000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this </a:t>
            </a:r>
            <a:r>
              <a:rPr lang="en-US" dirty="0">
                <a:latin typeface="+mn-lt"/>
              </a:rPr>
              <a:t>is the conditional expression. It will loop continuously, and </a:t>
            </a:r>
            <a:r>
              <a:rPr lang="en-US" dirty="0" smtClean="0">
                <a:latin typeface="+mn-lt"/>
              </a:rPr>
              <a:t>			infinitely</a:t>
            </a:r>
            <a:r>
              <a:rPr lang="en-US" dirty="0">
                <a:latin typeface="+mn-lt"/>
              </a:rPr>
              <a:t>, until the expression inside the curly braces, {}, </a:t>
            </a:r>
            <a:r>
              <a:rPr lang="en-US" dirty="0" smtClean="0">
                <a:latin typeface="+mn-lt"/>
              </a:rPr>
              <a:t>			becomes </a:t>
            </a:r>
            <a:r>
              <a:rPr lang="en-US" dirty="0">
                <a:latin typeface="+mn-lt"/>
              </a:rPr>
              <a:t>false. When it does, the loop finishes and the </a:t>
            </a:r>
            <a:r>
              <a:rPr lang="en-US" dirty="0" smtClean="0">
                <a:latin typeface="+mn-lt"/>
              </a:rPr>
              <a:t>				program </a:t>
            </a:r>
            <a:r>
              <a:rPr lang="en-US" dirty="0">
                <a:latin typeface="+mn-lt"/>
              </a:rPr>
              <a:t>keeps going.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CONTROL FUNCTION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991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CONTROL FUNCTION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68909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232666" y="1631576"/>
            <a:ext cx="8609386" cy="478274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3"/>
          <p:cNvSpPr txBox="1"/>
          <p:nvPr/>
        </p:nvSpPr>
        <p:spPr bwMode="auto">
          <a:xfrm>
            <a:off x="240700" y="914204"/>
            <a:ext cx="8454134" cy="600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WHILE</a:t>
            </a:r>
            <a:r>
              <a:rPr lang="en-US" sz="2000" u="sng" dirty="0" smtClean="0">
                <a:latin typeface="+mn-lt"/>
              </a:rPr>
              <a:t>() FUNCTION</a:t>
            </a:r>
          </a:p>
          <a:p>
            <a:pPr lvl="1" algn="ctr" eaLnBrk="0" hangingPunct="0">
              <a:lnSpc>
                <a:spcPct val="110000"/>
              </a:lnSpc>
            </a:pPr>
            <a:r>
              <a:rPr lang="en-US" sz="2000" b="1" dirty="0" smtClean="0">
                <a:latin typeface="+mn-lt"/>
              </a:rPr>
              <a:t>EXAMPLE: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err="1" smtClean="0">
                <a:latin typeface="+mn-lt"/>
              </a:rPr>
              <a:t>int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N = 6 while (N &gt; 0)    		</a:t>
            </a:r>
            <a:r>
              <a:rPr lang="en-US" sz="2000" dirty="0" smtClean="0">
                <a:latin typeface="+mn-lt"/>
              </a:rPr>
              <a:t>//</a:t>
            </a:r>
            <a:r>
              <a:rPr lang="en-US" sz="2000" dirty="0">
                <a:latin typeface="+mn-lt"/>
              </a:rPr>
              <a:t>While N is greater than 0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…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{ 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err="1">
                <a:latin typeface="+mn-lt"/>
              </a:rPr>
              <a:t>digitalWrite</a:t>
            </a:r>
            <a:r>
              <a:rPr lang="en-US" sz="2000" dirty="0">
                <a:latin typeface="+mn-lt"/>
              </a:rPr>
              <a:t>(6,HIGH);  			</a:t>
            </a:r>
            <a:r>
              <a:rPr lang="en-US" sz="2000" dirty="0" smtClean="0">
                <a:latin typeface="+mn-lt"/>
              </a:rPr>
              <a:t>//</a:t>
            </a:r>
            <a:r>
              <a:rPr lang="en-US" sz="2000" dirty="0">
                <a:latin typeface="+mn-lt"/>
              </a:rPr>
              <a:t>Enables pin 6 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delay (150);    			</a:t>
            </a:r>
            <a:r>
              <a:rPr lang="en-US" sz="2000" dirty="0" smtClean="0">
                <a:latin typeface="+mn-lt"/>
              </a:rPr>
              <a:t>//</a:t>
            </a:r>
            <a:r>
              <a:rPr lang="en-US" sz="2000" dirty="0">
                <a:latin typeface="+mn-lt"/>
              </a:rPr>
              <a:t>Pauses for 0.15” 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err="1">
                <a:latin typeface="+mn-lt"/>
              </a:rPr>
              <a:t>digitalWrite</a:t>
            </a:r>
            <a:r>
              <a:rPr lang="en-US" sz="2000" dirty="0">
                <a:latin typeface="+mn-lt"/>
              </a:rPr>
              <a:t>(6,LOW);   		</a:t>
            </a:r>
            <a:r>
              <a:rPr lang="en-US" sz="2000" dirty="0" smtClean="0">
                <a:latin typeface="+mn-lt"/>
              </a:rPr>
              <a:t>//</a:t>
            </a:r>
            <a:r>
              <a:rPr lang="en-US" sz="2000" dirty="0">
                <a:latin typeface="+mn-lt"/>
              </a:rPr>
              <a:t>Disenables pin 6 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delay (1000);    			</a:t>
            </a:r>
            <a:r>
              <a:rPr lang="en-US" sz="2000" dirty="0" smtClean="0">
                <a:latin typeface="+mn-lt"/>
              </a:rPr>
              <a:t>//</a:t>
            </a:r>
            <a:r>
              <a:rPr lang="en-US" sz="2000" dirty="0">
                <a:latin typeface="+mn-lt"/>
              </a:rPr>
              <a:t>Pauses for 1” 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n--;     				</a:t>
            </a:r>
            <a:r>
              <a:rPr lang="en-US" sz="2000" dirty="0" smtClean="0">
                <a:latin typeface="+mn-lt"/>
              </a:rPr>
              <a:t>//</a:t>
            </a:r>
            <a:r>
              <a:rPr lang="en-US" sz="2000" dirty="0">
                <a:latin typeface="+mn-lt"/>
              </a:rPr>
              <a:t>The next value for N ( N = N – 1)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}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….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….      				</a:t>
            </a:r>
            <a:r>
              <a:rPr lang="en-US" sz="2000" dirty="0" smtClean="0">
                <a:latin typeface="+mn-lt"/>
              </a:rPr>
              <a:t>//</a:t>
            </a:r>
            <a:r>
              <a:rPr lang="en-US" sz="2000" dirty="0">
                <a:latin typeface="+mn-lt"/>
              </a:rPr>
              <a:t>Continues executing the program </a:t>
            </a:r>
            <a:endParaRPr lang="en-US" sz="2000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914204"/>
            <a:ext cx="8454134" cy="305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This </a:t>
            </a:r>
            <a:r>
              <a:rPr lang="en-US" sz="2000" dirty="0">
                <a:latin typeface="+mn-lt"/>
              </a:rPr>
              <a:t>function will enable you to choose between several “ways” of executing various groups of </a:t>
            </a:r>
            <a:r>
              <a:rPr lang="en-US" sz="2000" dirty="0" smtClean="0">
                <a:latin typeface="+mn-lt"/>
              </a:rPr>
              <a:t>functions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 switch statement compares the value of a variable to the values specified in case </a:t>
            </a:r>
            <a:r>
              <a:rPr lang="en-US" sz="2000" dirty="0" smtClean="0">
                <a:latin typeface="+mn-lt"/>
              </a:rPr>
              <a:t>statements</a:t>
            </a:r>
          </a:p>
          <a:p>
            <a:pPr lvl="1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“If the value of the variable is X do these functions. If the value of the variable is Y do these other ones. If it’s Z do these other ones etc…”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SWITCH</a:t>
            </a:r>
            <a:r>
              <a:rPr lang="es-ES" dirty="0"/>
              <a:t>() / CASE FUNCTION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66052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SWITCH</a:t>
            </a:r>
            <a:r>
              <a:rPr lang="es-ES" dirty="0"/>
              <a:t>() / CASE FUNCTION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9" name="Rectángulo 8"/>
          <p:cNvSpPr/>
          <p:nvPr/>
        </p:nvSpPr>
        <p:spPr>
          <a:xfrm>
            <a:off x="394448" y="766855"/>
            <a:ext cx="906049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switch(variable) </a:t>
            </a:r>
          </a:p>
          <a:p>
            <a:r>
              <a:rPr lang="en-US" b="1" dirty="0">
                <a:latin typeface="+mn-lt"/>
              </a:rPr>
              <a:t>{  </a:t>
            </a:r>
          </a:p>
          <a:p>
            <a:r>
              <a:rPr lang="en-US" b="1" dirty="0">
                <a:latin typeface="+mn-lt"/>
              </a:rPr>
              <a:t>case X:   </a:t>
            </a:r>
          </a:p>
          <a:p>
            <a:r>
              <a:rPr lang="en-US" b="1" dirty="0">
                <a:latin typeface="+mn-lt"/>
              </a:rPr>
              <a:t>….;   </a:t>
            </a:r>
          </a:p>
          <a:p>
            <a:r>
              <a:rPr lang="en-US" b="1" dirty="0">
                <a:latin typeface="+mn-lt"/>
              </a:rPr>
              <a:t>break;  </a:t>
            </a:r>
          </a:p>
          <a:p>
            <a:r>
              <a:rPr lang="en-US" b="1" dirty="0">
                <a:latin typeface="+mn-lt"/>
              </a:rPr>
              <a:t>case n:  </a:t>
            </a:r>
          </a:p>
          <a:p>
            <a:r>
              <a:rPr lang="en-US" b="1" dirty="0">
                <a:latin typeface="+mn-lt"/>
              </a:rPr>
              <a:t>….;   </a:t>
            </a:r>
          </a:p>
          <a:p>
            <a:r>
              <a:rPr lang="en-US" b="1" dirty="0">
                <a:latin typeface="+mn-lt"/>
              </a:rPr>
              <a:t>….;   </a:t>
            </a:r>
          </a:p>
          <a:p>
            <a:r>
              <a:rPr lang="en-US" b="1" dirty="0">
                <a:latin typeface="+mn-lt"/>
              </a:rPr>
              <a:t>break;  </a:t>
            </a:r>
          </a:p>
          <a:p>
            <a:r>
              <a:rPr lang="en-US" b="1" dirty="0">
                <a:latin typeface="+mn-lt"/>
              </a:rPr>
              <a:t>default:   </a:t>
            </a:r>
          </a:p>
          <a:p>
            <a:r>
              <a:rPr lang="en-US" b="1" dirty="0">
                <a:latin typeface="+mn-lt"/>
              </a:rPr>
              <a:t>….;   </a:t>
            </a:r>
          </a:p>
          <a:p>
            <a:r>
              <a:rPr lang="en-US" b="1" dirty="0">
                <a:latin typeface="+mn-lt"/>
              </a:rPr>
              <a:t>} </a:t>
            </a:r>
            <a:endParaRPr lang="en-US" b="1" dirty="0" smtClean="0">
              <a:latin typeface="+mn-lt"/>
            </a:endParaRPr>
          </a:p>
          <a:p>
            <a:endParaRPr lang="en-US" b="1" dirty="0">
              <a:latin typeface="+mn-lt"/>
            </a:endParaRPr>
          </a:p>
          <a:p>
            <a:r>
              <a:rPr lang="en-US" i="1" dirty="0">
                <a:latin typeface="+mn-lt"/>
              </a:rPr>
              <a:t>variable</a:t>
            </a:r>
            <a:r>
              <a:rPr lang="en-US" i="1" dirty="0" smtClean="0">
                <a:latin typeface="+mn-lt"/>
              </a:rPr>
              <a:t>:	 </a:t>
            </a:r>
            <a:r>
              <a:rPr lang="en-US" dirty="0">
                <a:latin typeface="+mn-lt"/>
              </a:rPr>
              <a:t>this is the value of the variable that’s going to be compared with the ones in </a:t>
            </a:r>
            <a:r>
              <a:rPr lang="en-US" dirty="0" smtClean="0">
                <a:latin typeface="+mn-lt"/>
              </a:rPr>
              <a:t>	each </a:t>
            </a:r>
            <a:r>
              <a:rPr lang="en-US" dirty="0">
                <a:latin typeface="+mn-lt"/>
              </a:rPr>
              <a:t>“case” mentioned.  </a:t>
            </a:r>
          </a:p>
          <a:p>
            <a:r>
              <a:rPr lang="en-US" i="1" dirty="0">
                <a:latin typeface="+mn-lt"/>
              </a:rPr>
              <a:t>case</a:t>
            </a:r>
            <a:r>
              <a:rPr lang="en-US" i="1" dirty="0" smtClean="0">
                <a:latin typeface="+mn-lt"/>
              </a:rPr>
              <a:t>:	 </a:t>
            </a:r>
            <a:r>
              <a:rPr lang="en-US" dirty="0">
                <a:latin typeface="+mn-lt"/>
              </a:rPr>
              <a:t>this fixes all the values that are going to be compared to the contents of the </a:t>
            </a:r>
            <a:r>
              <a:rPr lang="en-US" dirty="0" smtClean="0">
                <a:latin typeface="+mn-lt"/>
              </a:rPr>
              <a:t>	variable</a:t>
            </a:r>
            <a:r>
              <a:rPr lang="en-US" dirty="0">
                <a:latin typeface="+mn-lt"/>
              </a:rPr>
              <a:t>. </a:t>
            </a:r>
            <a:endParaRPr lang="en-US" dirty="0" smtClean="0">
              <a:latin typeface="+mn-lt"/>
            </a:endParaRPr>
          </a:p>
          <a:p>
            <a:r>
              <a:rPr lang="en-US" i="1" dirty="0" smtClean="0">
                <a:latin typeface="+mn-lt"/>
              </a:rPr>
              <a:t>default</a:t>
            </a:r>
            <a:r>
              <a:rPr lang="en-US" i="1" dirty="0">
                <a:latin typeface="+mn-lt"/>
              </a:rPr>
              <a:t>: </a:t>
            </a:r>
            <a:r>
              <a:rPr lang="en-US" i="1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this </a:t>
            </a:r>
            <a:r>
              <a:rPr lang="en-US" dirty="0">
                <a:latin typeface="+mn-lt"/>
              </a:rPr>
              <a:t>is optional. If none of the values coincides all the functions are executed. </a:t>
            </a:r>
          </a:p>
        </p:txBody>
      </p:sp>
    </p:spTree>
    <p:extLst>
      <p:ext uri="{BB962C8B-B14F-4D97-AF65-F5344CB8AC3E}">
        <p14:creationId xmlns:p14="http://schemas.microsoft.com/office/powerpoint/2010/main" val="14648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CONTROL FUNCTION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68909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232666" y="914401"/>
            <a:ext cx="8609386" cy="546803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008" y="584314"/>
            <a:ext cx="7418792" cy="59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OTHER </a:t>
            </a:r>
            <a:r>
              <a:rPr lang="es-ES" dirty="0"/>
              <a:t>CONTROL FUNCTIONS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68909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17</a:t>
            </a:fld>
            <a:endParaRPr lang="el-GR" sz="1000" dirty="0"/>
          </a:p>
        </p:txBody>
      </p:sp>
      <p:sp>
        <p:nvSpPr>
          <p:cNvPr id="4" name="Rectángulo 3"/>
          <p:cNvSpPr/>
          <p:nvPr/>
        </p:nvSpPr>
        <p:spPr>
          <a:xfrm>
            <a:off x="182880" y="841248"/>
            <a:ext cx="4443984" cy="272382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u="sng" dirty="0" smtClean="0">
                <a:latin typeface="+mn-lt"/>
              </a:rPr>
              <a:t>DO…WHILE</a:t>
            </a:r>
            <a:r>
              <a:rPr lang="en-US" u="sng" dirty="0">
                <a:latin typeface="+mn-lt"/>
              </a:rPr>
              <a:t>() FUNCTION </a:t>
            </a:r>
            <a:endParaRPr lang="en-US" u="sng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do loop works in the same way as the while() loop, with the exception that the condition is tested at the end of the </a:t>
            </a:r>
            <a:r>
              <a:rPr lang="en-US" dirty="0" smtClean="0">
                <a:latin typeface="+mn-lt"/>
              </a:rPr>
              <a:t>loop</a:t>
            </a:r>
          </a:p>
          <a:p>
            <a:pPr lvl="4"/>
            <a:r>
              <a:rPr lang="en-US" b="1" dirty="0" smtClean="0">
                <a:latin typeface="+mn-lt"/>
              </a:rPr>
              <a:t>do </a:t>
            </a:r>
            <a:endParaRPr lang="en-US" b="1" dirty="0">
              <a:latin typeface="+mn-lt"/>
            </a:endParaRPr>
          </a:p>
          <a:p>
            <a:pPr lvl="4"/>
            <a:r>
              <a:rPr lang="en-US" b="1" dirty="0">
                <a:latin typeface="+mn-lt"/>
              </a:rPr>
              <a:t>{   </a:t>
            </a:r>
          </a:p>
          <a:p>
            <a:pPr lvl="4"/>
            <a:r>
              <a:rPr lang="en-US" b="1" dirty="0">
                <a:latin typeface="+mn-lt"/>
              </a:rPr>
              <a:t>….   </a:t>
            </a:r>
          </a:p>
          <a:p>
            <a:pPr lvl="4"/>
            <a:r>
              <a:rPr lang="en-US" b="1" dirty="0">
                <a:latin typeface="+mn-lt"/>
              </a:rPr>
              <a:t>} while(condition)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77464" y="3705265"/>
            <a:ext cx="4443984" cy="272382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u="sng" dirty="0" smtClean="0">
                <a:latin typeface="+mn-lt"/>
              </a:rPr>
              <a:t>RETURN FUNCTION 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This one terminates a function and returns a value from any function created by the user to the calling </a:t>
            </a:r>
            <a:r>
              <a:rPr lang="en-US" dirty="0" smtClean="0">
                <a:latin typeface="+mn-lt"/>
              </a:rPr>
              <a:t>function.</a:t>
            </a:r>
          </a:p>
          <a:p>
            <a:pPr lvl="4"/>
            <a:r>
              <a:rPr lang="en-US" b="1" dirty="0">
                <a:latin typeface="+mn-lt"/>
              </a:rPr>
              <a:t>return;</a:t>
            </a:r>
          </a:p>
          <a:p>
            <a:pPr lvl="4"/>
            <a:r>
              <a:rPr lang="en-US" b="1" dirty="0">
                <a:latin typeface="+mn-lt"/>
              </a:rPr>
              <a:t>return value; </a:t>
            </a:r>
          </a:p>
          <a:p>
            <a:r>
              <a:rPr lang="en-US" i="1" dirty="0">
                <a:latin typeface="+mn-lt"/>
              </a:rPr>
              <a:t>value</a:t>
            </a:r>
            <a:r>
              <a:rPr lang="en-US" dirty="0">
                <a:latin typeface="+mn-lt"/>
              </a:rPr>
              <a:t>: this is the value the function returns when it goes back to the calling program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667654" y="841248"/>
            <a:ext cx="4443984" cy="272382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u="sng" dirty="0" smtClean="0">
                <a:latin typeface="+mn-lt"/>
              </a:rPr>
              <a:t>BREAK </a:t>
            </a:r>
            <a:r>
              <a:rPr lang="en-US" u="sng" dirty="0">
                <a:latin typeface="+mn-lt"/>
              </a:rPr>
              <a:t>FUNCTION 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break is used to exit from a for(),while() or do() loop, bypassing the normal loop condition. It is also used to exit from a switch() / case </a:t>
            </a:r>
            <a:r>
              <a:rPr lang="en-US" dirty="0" smtClean="0">
                <a:latin typeface="+mn-lt"/>
              </a:rPr>
              <a:t>statement</a:t>
            </a:r>
          </a:p>
          <a:p>
            <a:r>
              <a:rPr lang="en-US" b="1" dirty="0" smtClean="0">
                <a:latin typeface="+mn-lt"/>
              </a:rPr>
              <a:t> </a:t>
            </a:r>
            <a:endParaRPr lang="en-US" b="1" dirty="0">
              <a:latin typeface="+mn-lt"/>
            </a:endParaRPr>
          </a:p>
          <a:p>
            <a:pPr lvl="4"/>
            <a:r>
              <a:rPr lang="en-US" b="1" dirty="0">
                <a:latin typeface="+mn-lt"/>
              </a:rPr>
              <a:t>b</a:t>
            </a:r>
            <a:r>
              <a:rPr lang="en-US" b="1" dirty="0" smtClean="0">
                <a:latin typeface="+mn-lt"/>
              </a:rPr>
              <a:t>reak;</a:t>
            </a:r>
          </a:p>
          <a:p>
            <a:pPr lvl="4"/>
            <a:endParaRPr lang="en-US" b="1" dirty="0">
              <a:latin typeface="+mn-lt"/>
            </a:endParaRPr>
          </a:p>
          <a:p>
            <a:pPr lvl="4"/>
            <a:endParaRPr lang="en-US" b="1" dirty="0"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671868" y="3720830"/>
            <a:ext cx="4443984" cy="272382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u="sng" dirty="0" smtClean="0">
                <a:latin typeface="+mn-lt"/>
              </a:rPr>
              <a:t>GO TO() </a:t>
            </a:r>
            <a:r>
              <a:rPr lang="en-US" u="sng" dirty="0">
                <a:latin typeface="+mn-lt"/>
              </a:rPr>
              <a:t>FUNCTION </a:t>
            </a:r>
            <a:endParaRPr lang="en-US" u="sng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Transfers program flow to a labelled point in the program. </a:t>
            </a:r>
            <a:endParaRPr lang="en-US" b="1" dirty="0">
              <a:latin typeface="+mn-lt"/>
            </a:endParaRPr>
          </a:p>
          <a:p>
            <a:pPr lvl="4"/>
            <a:r>
              <a:rPr lang="en-US" b="1" dirty="0">
                <a:latin typeface="+mn-lt"/>
              </a:rPr>
              <a:t> test: </a:t>
            </a:r>
          </a:p>
          <a:p>
            <a:pPr lvl="5"/>
            <a:r>
              <a:rPr lang="en-US" b="1" dirty="0">
                <a:latin typeface="+mn-lt"/>
              </a:rPr>
              <a:t>…. </a:t>
            </a:r>
          </a:p>
          <a:p>
            <a:pPr lvl="4"/>
            <a:r>
              <a:rPr lang="en-US" b="1" dirty="0" err="1">
                <a:latin typeface="+mn-lt"/>
              </a:rPr>
              <a:t>goto</a:t>
            </a:r>
            <a:r>
              <a:rPr lang="en-US" b="1" dirty="0">
                <a:latin typeface="+mn-lt"/>
              </a:rPr>
              <a:t> test</a:t>
            </a:r>
            <a:r>
              <a:rPr lang="en-US" b="1" dirty="0" smtClean="0">
                <a:latin typeface="+mn-lt"/>
              </a:rPr>
              <a:t>: 	</a:t>
            </a:r>
          </a:p>
          <a:p>
            <a:pPr lvl="4"/>
            <a:endParaRPr lang="en-US" b="1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Jumps to </a:t>
            </a:r>
            <a:r>
              <a:rPr lang="en-US" dirty="0">
                <a:latin typeface="+mn-lt"/>
              </a:rPr>
              <a:t>wherever the label </a:t>
            </a:r>
            <a:r>
              <a:rPr lang="en-US" dirty="0" smtClean="0">
                <a:latin typeface="+mn-lt"/>
              </a:rPr>
              <a:t>indicated</a:t>
            </a:r>
            <a:r>
              <a:rPr lang="en-US" b="1" dirty="0" smtClean="0">
                <a:latin typeface="+mn-lt"/>
              </a:rPr>
              <a:t>. 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922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UNIT </a:t>
            </a:r>
            <a:r>
              <a:rPr lang="en-US" sz="3600" b="1" dirty="0">
                <a:solidFill>
                  <a:prstClr val="white"/>
                </a:solidFill>
              </a:rPr>
              <a:t>4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>
                <a:solidFill>
                  <a:prstClr val="white"/>
                </a:solidFill>
              </a:rPr>
              <a:t>Decision making and control functions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Thank </a:t>
            </a:r>
            <a:r>
              <a:rPr lang="en-US" sz="3600" dirty="0" smtClean="0">
                <a:solidFill>
                  <a:prstClr val="white"/>
                </a:solidFill>
              </a:rPr>
              <a:t>You 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Aim and Agenda of unit </a:t>
            </a:r>
            <a:r>
              <a:rPr lang="en-US" sz="3600" dirty="0" smtClean="0"/>
              <a:t>4  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Study the functions that control the flow and execution of a </a:t>
            </a:r>
            <a:r>
              <a:rPr lang="en-US" dirty="0" smtClean="0"/>
              <a:t>program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2780645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smtClean="0"/>
              <a:t>Study </a:t>
            </a:r>
            <a:r>
              <a:rPr lang="en-US" sz="1800" b="1" dirty="0" smtClean="0"/>
              <a:t>comparison, Boolean and compound </a:t>
            </a:r>
            <a:r>
              <a:rPr lang="en-US" sz="1800" dirty="0" smtClean="0"/>
              <a:t>operators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smtClean="0"/>
              <a:t>Present different kind of </a:t>
            </a:r>
            <a:r>
              <a:rPr lang="en-US" sz="1800" b="1" dirty="0" smtClean="0"/>
              <a:t>sequentially functions</a:t>
            </a:r>
          </a:p>
          <a:p>
            <a:pPr lvl="1"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If () function</a:t>
            </a:r>
          </a:p>
          <a:p>
            <a:pPr lvl="1"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If() else function</a:t>
            </a:r>
          </a:p>
          <a:p>
            <a:pPr lvl="1"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For() function</a:t>
            </a:r>
          </a:p>
          <a:p>
            <a:pPr lvl="1"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While() function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/>
              <a:t>Present different kind of </a:t>
            </a:r>
            <a:r>
              <a:rPr lang="en-US" sz="1800" b="1" dirty="0" smtClean="0"/>
              <a:t>control </a:t>
            </a:r>
            <a:r>
              <a:rPr lang="en-US" sz="1800" b="1" dirty="0"/>
              <a:t>functions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061905" y="830883"/>
            <a:ext cx="2710999" cy="3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aim of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presentation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08016" y="2388363"/>
            <a:ext cx="3018775" cy="3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agenda of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presentation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24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Arduino </a:t>
            </a:r>
            <a:r>
              <a:rPr lang="en-US" sz="2000" dirty="0" smtClean="0">
                <a:latin typeface="+mn-lt"/>
              </a:rPr>
              <a:t>knows </a:t>
            </a:r>
            <a:r>
              <a:rPr lang="en-US" sz="2000" dirty="0">
                <a:latin typeface="+mn-lt"/>
              </a:rPr>
              <a:t>how to make comparisons between numbers or the results of certain functions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Here </a:t>
            </a:r>
            <a:r>
              <a:rPr lang="en-US" sz="2000" dirty="0">
                <a:latin typeface="+mn-lt"/>
              </a:rPr>
              <a:t>are the various comparison operators as well as the signs that represent </a:t>
            </a:r>
            <a:r>
              <a:rPr lang="en-US" sz="2000" dirty="0" smtClean="0">
                <a:latin typeface="+mn-lt"/>
              </a:rPr>
              <a:t>them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COMPARISON </a:t>
            </a:r>
            <a:r>
              <a:rPr lang="es-ES" dirty="0"/>
              <a:t>OPERATORS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473561"/>
              </p:ext>
            </p:extLst>
          </p:nvPr>
        </p:nvGraphicFramePr>
        <p:xfrm>
          <a:off x="1224643" y="2866330"/>
          <a:ext cx="6694714" cy="1551212"/>
        </p:xfrm>
        <a:graphic>
          <a:graphicData uri="http://schemas.openxmlformats.org/drawingml/2006/table">
            <a:tbl>
              <a:tblPr firstRow="1" firstCol="1" bandRow="1"/>
              <a:tblGrid>
                <a:gridCol w="1673315">
                  <a:extLst>
                    <a:ext uri="{9D8B030D-6E8A-4147-A177-3AD203B41FA5}">
                      <a16:colId xmlns:a16="http://schemas.microsoft.com/office/drawing/2014/main" val="1732187745"/>
                    </a:ext>
                  </a:extLst>
                </a:gridCol>
                <a:gridCol w="1673315">
                  <a:extLst>
                    <a:ext uri="{9D8B030D-6E8A-4147-A177-3AD203B41FA5}">
                      <a16:colId xmlns:a16="http://schemas.microsoft.com/office/drawing/2014/main" val="2136918984"/>
                    </a:ext>
                  </a:extLst>
                </a:gridCol>
                <a:gridCol w="1987334">
                  <a:extLst>
                    <a:ext uri="{9D8B030D-6E8A-4147-A177-3AD203B41FA5}">
                      <a16:colId xmlns:a16="http://schemas.microsoft.com/office/drawing/2014/main" val="3351355742"/>
                    </a:ext>
                  </a:extLst>
                </a:gridCol>
                <a:gridCol w="1360750">
                  <a:extLst>
                    <a:ext uri="{9D8B030D-6E8A-4147-A177-3AD203B41FA5}">
                      <a16:colId xmlns:a16="http://schemas.microsoft.com/office/drawing/2014/main" val="1930691392"/>
                    </a:ext>
                  </a:extLst>
                </a:gridCol>
              </a:tblGrid>
              <a:tr h="3878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748960"/>
                  </a:ext>
                </a:extLst>
              </a:tr>
              <a:tr h="3878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Equal to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 =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Different to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!=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27069"/>
                  </a:ext>
                </a:extLst>
              </a:tr>
              <a:tr h="3878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Less than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Greater than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088147"/>
                  </a:ext>
                </a:extLst>
              </a:tr>
              <a:tr h="3878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Less than or equal to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</a:t>
                      </a: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Greater than or equal to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060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50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It’s even possible to relate some of preceding comparisons to each </a:t>
            </a:r>
            <a:r>
              <a:rPr lang="en-US" sz="2000" dirty="0" smtClean="0">
                <a:latin typeface="+mn-lt"/>
              </a:rPr>
              <a:t>other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here </a:t>
            </a:r>
            <a:r>
              <a:rPr lang="en-US" sz="2000" dirty="0">
                <a:latin typeface="+mn-lt"/>
              </a:rPr>
              <a:t>are also only two possible results when two or more expressions are related using these logical operators: “true” o “false</a:t>
            </a:r>
            <a:r>
              <a:rPr lang="en-US" sz="2000" dirty="0" smtClean="0">
                <a:latin typeface="+mn-lt"/>
              </a:rPr>
              <a:t>”.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BOOLEAN </a:t>
            </a:r>
            <a:r>
              <a:rPr lang="es-ES" dirty="0"/>
              <a:t>OPERATORS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610197"/>
              </p:ext>
            </p:extLst>
          </p:nvPr>
        </p:nvGraphicFramePr>
        <p:xfrm>
          <a:off x="3226212" y="2589206"/>
          <a:ext cx="2483109" cy="1293064"/>
        </p:xfrm>
        <a:graphic>
          <a:graphicData uri="http://schemas.openxmlformats.org/drawingml/2006/table">
            <a:tbl>
              <a:tblPr firstRow="1" firstCol="1" bandRow="1"/>
              <a:tblGrid>
                <a:gridCol w="1373326">
                  <a:extLst>
                    <a:ext uri="{9D8B030D-6E8A-4147-A177-3AD203B41FA5}">
                      <a16:colId xmlns:a16="http://schemas.microsoft.com/office/drawing/2014/main" val="1844516903"/>
                    </a:ext>
                  </a:extLst>
                </a:gridCol>
                <a:gridCol w="1109783">
                  <a:extLst>
                    <a:ext uri="{9D8B030D-6E8A-4147-A177-3AD203B41FA5}">
                      <a16:colId xmlns:a16="http://schemas.microsoft.com/office/drawing/2014/main" val="4235055116"/>
                    </a:ext>
                  </a:extLst>
                </a:gridCol>
              </a:tblGrid>
              <a:tr h="323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784676"/>
                  </a:ext>
                </a:extLst>
              </a:tr>
              <a:tr h="323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!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479521"/>
                  </a:ext>
                </a:extLst>
              </a:tr>
              <a:tr h="323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&amp;&amp;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997681"/>
                  </a:ext>
                </a:extLst>
              </a:tr>
              <a:tr h="323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||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018848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377106" y="4802078"/>
            <a:ext cx="8245929" cy="155427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b="1" dirty="0">
                <a:latin typeface="+mn-lt"/>
              </a:rPr>
              <a:t>(</a:t>
            </a:r>
            <a:r>
              <a:rPr lang="es-ES" b="1" dirty="0" err="1">
                <a:latin typeface="+mn-lt"/>
              </a:rPr>
              <a:t>Letter</a:t>
            </a:r>
            <a:r>
              <a:rPr lang="es-ES" b="1" dirty="0">
                <a:latin typeface="+mn-lt"/>
              </a:rPr>
              <a:t> == ‘X’) &amp;&amp; (A &gt; 10)</a:t>
            </a:r>
            <a:r>
              <a:rPr lang="es-ES" dirty="0">
                <a:latin typeface="+mn-lt"/>
              </a:rPr>
              <a:t>				</a:t>
            </a:r>
            <a:r>
              <a:rPr lang="es-ES" dirty="0" smtClean="0">
                <a:latin typeface="+mn-lt"/>
              </a:rPr>
              <a:t>	 </a:t>
            </a:r>
            <a:r>
              <a:rPr lang="es-ES" dirty="0">
                <a:latin typeface="+mn-lt"/>
              </a:rPr>
              <a:t>//False </a:t>
            </a:r>
          </a:p>
          <a:p>
            <a:r>
              <a:rPr lang="es-ES" b="1" dirty="0">
                <a:latin typeface="+mn-lt"/>
              </a:rPr>
              <a:t>(A == 10+3) &amp;&amp; (B &gt;= 12345) &amp;&amp; (</a:t>
            </a:r>
            <a:r>
              <a:rPr lang="es-ES" b="1" dirty="0" err="1">
                <a:latin typeface="+mn-lt"/>
              </a:rPr>
              <a:t>Letter</a:t>
            </a:r>
            <a:r>
              <a:rPr lang="es-ES" b="1" dirty="0">
                <a:latin typeface="+mn-lt"/>
              </a:rPr>
              <a:t> != ‘Q’) </a:t>
            </a:r>
            <a:r>
              <a:rPr lang="es-ES" dirty="0">
                <a:latin typeface="+mn-lt"/>
              </a:rPr>
              <a:t>	</a:t>
            </a:r>
            <a:r>
              <a:rPr lang="es-ES" dirty="0" smtClean="0">
                <a:latin typeface="+mn-lt"/>
              </a:rPr>
              <a:t>	//</a:t>
            </a:r>
            <a:r>
              <a:rPr lang="es-ES" dirty="0">
                <a:latin typeface="+mn-lt"/>
              </a:rPr>
              <a:t>True </a:t>
            </a:r>
          </a:p>
          <a:p>
            <a:r>
              <a:rPr lang="es-ES" b="1" dirty="0">
                <a:latin typeface="+mn-lt"/>
              </a:rPr>
              <a:t>(B &gt; 12300) || (PI = 3.1412)    </a:t>
            </a:r>
            <a:r>
              <a:rPr lang="es-ES" dirty="0">
                <a:latin typeface="+mn-lt"/>
              </a:rPr>
              <a:t>				//True </a:t>
            </a:r>
          </a:p>
          <a:p>
            <a:r>
              <a:rPr lang="es-ES" b="1" dirty="0">
                <a:latin typeface="+mn-lt"/>
              </a:rPr>
              <a:t>(A == B) || (A &gt; 10 + 4)     </a:t>
            </a:r>
            <a:r>
              <a:rPr lang="es-ES" dirty="0">
                <a:latin typeface="+mn-lt"/>
              </a:rPr>
              <a:t>				</a:t>
            </a:r>
            <a:r>
              <a:rPr lang="es-ES" dirty="0" smtClean="0">
                <a:latin typeface="+mn-lt"/>
              </a:rPr>
              <a:t>	//</a:t>
            </a:r>
            <a:r>
              <a:rPr lang="es-ES" dirty="0">
                <a:latin typeface="+mn-lt"/>
              </a:rPr>
              <a:t>False </a:t>
            </a:r>
          </a:p>
          <a:p>
            <a:r>
              <a:rPr lang="es-ES" b="1" dirty="0">
                <a:latin typeface="+mn-lt"/>
              </a:rPr>
              <a:t>!(A == B)       </a:t>
            </a:r>
            <a:r>
              <a:rPr lang="es-ES" dirty="0">
                <a:latin typeface="+mn-lt"/>
              </a:rPr>
              <a:t>						//True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06007" y="3882270"/>
            <a:ext cx="39173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			</a:t>
            </a:r>
            <a:r>
              <a:rPr lang="es-ES" sz="2000" u="sng" dirty="0" smtClean="0">
                <a:latin typeface="+mn-lt"/>
              </a:rPr>
              <a:t>EXAMPLES</a:t>
            </a:r>
            <a:r>
              <a:rPr lang="es-E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164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84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Lots of times you’ll be doing very simple operations with a variable and the result will end up in the same variable.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Remember that you can use the so-called “compound operators” to simplify these expressions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COMPARISON </a:t>
            </a:r>
            <a:r>
              <a:rPr lang="es-ES" dirty="0"/>
              <a:t>OPERATORS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947073"/>
              </p:ext>
            </p:extLst>
          </p:nvPr>
        </p:nvGraphicFramePr>
        <p:xfrm>
          <a:off x="555169" y="2903057"/>
          <a:ext cx="8131630" cy="2762956"/>
        </p:xfrm>
        <a:graphic>
          <a:graphicData uri="http://schemas.openxmlformats.org/drawingml/2006/table">
            <a:tbl>
              <a:tblPr firstRow="1" firstCol="1" bandRow="1"/>
              <a:tblGrid>
                <a:gridCol w="2032466">
                  <a:extLst>
                    <a:ext uri="{9D8B030D-6E8A-4147-A177-3AD203B41FA5}">
                      <a16:colId xmlns:a16="http://schemas.microsoft.com/office/drawing/2014/main" val="3965982590"/>
                    </a:ext>
                  </a:extLst>
                </a:gridCol>
                <a:gridCol w="2032466">
                  <a:extLst>
                    <a:ext uri="{9D8B030D-6E8A-4147-A177-3AD203B41FA5}">
                      <a16:colId xmlns:a16="http://schemas.microsoft.com/office/drawing/2014/main" val="2271260499"/>
                    </a:ext>
                  </a:extLst>
                </a:gridCol>
                <a:gridCol w="2033349">
                  <a:extLst>
                    <a:ext uri="{9D8B030D-6E8A-4147-A177-3AD203B41FA5}">
                      <a16:colId xmlns:a16="http://schemas.microsoft.com/office/drawing/2014/main" val="1022195700"/>
                    </a:ext>
                  </a:extLst>
                </a:gridCol>
                <a:gridCol w="2033349">
                  <a:extLst>
                    <a:ext uri="{9D8B030D-6E8A-4147-A177-3AD203B41FA5}">
                      <a16:colId xmlns:a16="http://schemas.microsoft.com/office/drawing/2014/main" val="294205614"/>
                    </a:ext>
                  </a:extLst>
                </a:gridCol>
              </a:tblGrid>
              <a:tr h="3947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OPERATION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EQUAL TO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164334"/>
                  </a:ext>
                </a:extLst>
              </a:tr>
              <a:tr h="394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increases a unit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X++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X= X + 1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929367"/>
                  </a:ext>
                </a:extLst>
              </a:tr>
              <a:tr h="394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-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decreases a number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Y- -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 = Y - 1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731912"/>
                  </a:ext>
                </a:extLst>
              </a:tr>
              <a:tr h="394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=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addition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X+=Y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= X + Y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835545"/>
                  </a:ext>
                </a:extLst>
              </a:tr>
              <a:tr h="394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-=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subtraction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X-= 3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= X - 3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251744"/>
                  </a:ext>
                </a:extLst>
              </a:tr>
              <a:tr h="394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*=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multiplication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*= Y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= X * Y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31298"/>
                  </a:ext>
                </a:extLst>
              </a:tr>
              <a:tr h="394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/=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division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/= 5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= X / 5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218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4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878351"/>
            <a:ext cx="8454134" cy="19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IF() FUNCTION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This is the most basic and important control </a:t>
            </a:r>
            <a:r>
              <a:rPr lang="en-GB" sz="2000" dirty="0" smtClean="0">
                <a:latin typeface="+mn-lt"/>
              </a:rPr>
              <a:t>function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If the result is “true” it executes all the functions inside the curly braces “{…}”. If the result is “false” the controller doesn’t execute them and the program keeps going.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CONTROL FUNCTION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774" y="3150281"/>
            <a:ext cx="3477985" cy="251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3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939845"/>
            <a:ext cx="8454134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IF() FUNCTION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u="sng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CONTROL FUNCTION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232666" y="1569249"/>
            <a:ext cx="10042071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if(expression)   </a:t>
            </a:r>
          </a:p>
          <a:p>
            <a:r>
              <a:rPr lang="en-US" b="1" dirty="0">
                <a:latin typeface="+mn-lt"/>
              </a:rPr>
              <a:t>{    </a:t>
            </a:r>
            <a:r>
              <a:rPr lang="en-US" b="1" dirty="0" smtClean="0">
                <a:latin typeface="+mn-lt"/>
              </a:rPr>
              <a:t> 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….   </a:t>
            </a:r>
          </a:p>
          <a:p>
            <a:r>
              <a:rPr lang="en-US" b="1" dirty="0">
                <a:latin typeface="+mn-lt"/>
              </a:rPr>
              <a:t>} </a:t>
            </a:r>
          </a:p>
          <a:p>
            <a:r>
              <a:rPr lang="en-US" i="1" dirty="0">
                <a:latin typeface="+mn-lt"/>
              </a:rPr>
              <a:t>expression: </a:t>
            </a:r>
            <a:r>
              <a:rPr lang="en-US" dirty="0" smtClean="0">
                <a:latin typeface="+mn-lt"/>
              </a:rPr>
              <a:t>	establishes </a:t>
            </a:r>
            <a:r>
              <a:rPr lang="en-US" dirty="0">
                <a:latin typeface="+mn-lt"/>
              </a:rPr>
              <a:t>the condition that the Arduino controller has to assess. </a:t>
            </a:r>
            <a:endParaRPr lang="en-US" dirty="0" smtClean="0">
              <a:latin typeface="+mn-lt"/>
            </a:endParaRPr>
          </a:p>
          <a:p>
            <a:r>
              <a:rPr lang="en-US" i="1" dirty="0" smtClean="0">
                <a:latin typeface="+mn-lt"/>
              </a:rPr>
              <a:t>curly </a:t>
            </a:r>
            <a:r>
              <a:rPr lang="en-US" i="1" dirty="0">
                <a:latin typeface="+mn-lt"/>
              </a:rPr>
              <a:t>braces</a:t>
            </a:r>
            <a:r>
              <a:rPr lang="en-US" i="1" dirty="0" smtClean="0">
                <a:latin typeface="+mn-lt"/>
              </a:rPr>
              <a:t>:</a:t>
            </a:r>
            <a:r>
              <a:rPr lang="en-US" dirty="0" smtClean="0">
                <a:latin typeface="+mn-lt"/>
              </a:rPr>
              <a:t>	they </a:t>
            </a:r>
            <a:r>
              <a:rPr lang="en-US" dirty="0">
                <a:latin typeface="+mn-lt"/>
              </a:rPr>
              <a:t>might look like the two slices of bread in a sandwich </a:t>
            </a:r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pPr algn="ctr"/>
            <a:r>
              <a:rPr lang="en-US" sz="2000" b="1" dirty="0" smtClean="0">
                <a:latin typeface="+mn-lt"/>
              </a:rPr>
              <a:t>EXAMPLE: </a:t>
            </a:r>
          </a:p>
          <a:p>
            <a:r>
              <a:rPr lang="en-US" sz="1600" dirty="0" smtClean="0">
                <a:latin typeface="+mn-lt"/>
              </a:rPr>
              <a:t> </a:t>
            </a:r>
            <a:r>
              <a:rPr lang="en-US" sz="1600" b="1" dirty="0">
                <a:latin typeface="+mn-lt"/>
              </a:rPr>
              <a:t>void loop() </a:t>
            </a:r>
          </a:p>
          <a:p>
            <a:r>
              <a:rPr lang="en-US" sz="1600" b="1" dirty="0">
                <a:latin typeface="+mn-lt"/>
              </a:rPr>
              <a:t>{</a:t>
            </a:r>
            <a:r>
              <a:rPr lang="en-US" sz="1600" dirty="0">
                <a:latin typeface="+mn-lt"/>
              </a:rPr>
              <a:t>   </a:t>
            </a:r>
          </a:p>
          <a:p>
            <a:r>
              <a:rPr lang="en-US" sz="1600" b="1" dirty="0">
                <a:latin typeface="+mn-lt"/>
              </a:rPr>
              <a:t>if((A&gt;B) || (C &lt; 25))    </a:t>
            </a:r>
            <a:r>
              <a:rPr lang="en-US" sz="1600" dirty="0">
                <a:latin typeface="+mn-lt"/>
              </a:rPr>
              <a:t>			</a:t>
            </a:r>
            <a:r>
              <a:rPr lang="en-US" sz="1600" dirty="0" smtClean="0">
                <a:latin typeface="+mn-lt"/>
              </a:rPr>
              <a:t>//</a:t>
            </a:r>
            <a:r>
              <a:rPr lang="en-US" sz="1600" dirty="0">
                <a:latin typeface="+mn-lt"/>
              </a:rPr>
              <a:t>If the condition is true…    </a:t>
            </a:r>
          </a:p>
          <a:p>
            <a:r>
              <a:rPr lang="en-US" sz="1600" b="1" dirty="0">
                <a:latin typeface="+mn-lt"/>
              </a:rPr>
              <a:t>{ </a:t>
            </a:r>
            <a:r>
              <a:rPr lang="en-US" sz="1600" dirty="0">
                <a:latin typeface="+mn-lt"/>
              </a:rPr>
              <a:t>    </a:t>
            </a:r>
          </a:p>
          <a:p>
            <a:r>
              <a:rPr lang="en-US" sz="1600" dirty="0">
                <a:latin typeface="+mn-lt"/>
              </a:rPr>
              <a:t> </a:t>
            </a:r>
            <a:r>
              <a:rPr lang="en-US" sz="1600" b="1" dirty="0" err="1" smtClean="0">
                <a:latin typeface="+mn-lt"/>
              </a:rPr>
              <a:t>digitalWrite</a:t>
            </a:r>
            <a:r>
              <a:rPr lang="en-US" sz="1600" b="1" dirty="0" smtClean="0">
                <a:latin typeface="+mn-lt"/>
              </a:rPr>
              <a:t>(6,HIGH</a:t>
            </a:r>
            <a:r>
              <a:rPr lang="en-US" sz="1600" b="1" dirty="0">
                <a:latin typeface="+mn-lt"/>
              </a:rPr>
              <a:t>); 	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//</a:t>
            </a:r>
            <a:r>
              <a:rPr lang="en-US" sz="1600" dirty="0">
                <a:latin typeface="+mn-lt"/>
              </a:rPr>
              <a:t>Switches on pin </a:t>
            </a:r>
            <a:r>
              <a:rPr lang="en-US" sz="1600" dirty="0" smtClean="0">
                <a:latin typeface="+mn-lt"/>
              </a:rPr>
              <a:t>6</a:t>
            </a:r>
          </a:p>
          <a:p>
            <a:r>
              <a:rPr lang="en-US" sz="1600" dirty="0" smtClean="0">
                <a:latin typeface="+mn-lt"/>
              </a:rPr>
              <a:t>      </a:t>
            </a:r>
            <a:endParaRPr lang="en-US" sz="16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C=25;    </a:t>
            </a:r>
            <a:r>
              <a:rPr lang="en-US" sz="1600" dirty="0">
                <a:latin typeface="+mn-lt"/>
              </a:rPr>
              <a:t>				</a:t>
            </a:r>
            <a:r>
              <a:rPr lang="en-US" sz="1600" dirty="0" smtClean="0">
                <a:latin typeface="+mn-lt"/>
              </a:rPr>
              <a:t>//</a:t>
            </a:r>
            <a:r>
              <a:rPr lang="en-US" sz="1600" dirty="0">
                <a:latin typeface="+mn-lt"/>
              </a:rPr>
              <a:t>A value of 25 is stored in the C variable   </a:t>
            </a:r>
          </a:p>
          <a:p>
            <a:r>
              <a:rPr lang="en-US" sz="1600" b="1" dirty="0">
                <a:latin typeface="+mn-lt"/>
              </a:rPr>
              <a:t>}   </a:t>
            </a:r>
          </a:p>
          <a:p>
            <a:r>
              <a:rPr lang="en-US" sz="1600" b="1" dirty="0">
                <a:latin typeface="+mn-lt"/>
              </a:rPr>
              <a:t>....  </a:t>
            </a:r>
            <a:r>
              <a:rPr lang="en-US" sz="1600" dirty="0">
                <a:latin typeface="+mn-lt"/>
              </a:rPr>
              <a:t>   				</a:t>
            </a:r>
            <a:r>
              <a:rPr lang="en-US" sz="1600" dirty="0" smtClean="0">
                <a:latin typeface="+mn-lt"/>
              </a:rPr>
              <a:t>//</a:t>
            </a:r>
            <a:r>
              <a:rPr lang="en-US" sz="1600" dirty="0">
                <a:latin typeface="+mn-lt"/>
              </a:rPr>
              <a:t>Continues the execution.... </a:t>
            </a:r>
          </a:p>
          <a:p>
            <a:r>
              <a:rPr lang="en-US" sz="1600" b="1" dirty="0">
                <a:latin typeface="+mn-lt"/>
              </a:rPr>
              <a:t>}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2666" y="3930004"/>
            <a:ext cx="8609386" cy="250621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59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914204"/>
            <a:ext cx="8454134" cy="26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IF() ELSE FUNCTION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it’s a derivative of the previous if(…) </a:t>
            </a:r>
            <a:r>
              <a:rPr lang="en-US" sz="2000" dirty="0" smtClean="0">
                <a:latin typeface="+mn-lt"/>
              </a:rPr>
              <a:t>function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If </a:t>
            </a:r>
            <a:r>
              <a:rPr lang="en-US" sz="2000" dirty="0">
                <a:latin typeface="+mn-lt"/>
              </a:rPr>
              <a:t>it’s “true”, all the functions in the curly braces “{…}” are executed just the same as with the if(…) function.  </a:t>
            </a:r>
            <a:endParaRPr lang="en-US" sz="20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If the condition is “false” all the functions enclosed by the else {…} braces are executed. Once the functions have been executed, whether or not the condition is true or false, the program keeps going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CONTROL FUNCTION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282" y="3891510"/>
            <a:ext cx="3351285" cy="250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690960"/>
            <a:ext cx="8454134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IF()ELSE FUNCTION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u="sng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CONTROL FUNCTION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68909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232666" y="1191669"/>
            <a:ext cx="1004207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if(expression)</a:t>
            </a:r>
          </a:p>
          <a:p>
            <a:r>
              <a:rPr lang="en-US" b="1" dirty="0">
                <a:latin typeface="+mn-lt"/>
              </a:rPr>
              <a:t>{</a:t>
            </a:r>
          </a:p>
          <a:p>
            <a:r>
              <a:rPr lang="en-US" b="1" dirty="0">
                <a:latin typeface="+mn-lt"/>
              </a:rPr>
              <a:t>   ….</a:t>
            </a:r>
          </a:p>
          <a:p>
            <a:r>
              <a:rPr lang="en-US" b="1" dirty="0" smtClean="0">
                <a:latin typeface="+mn-lt"/>
              </a:rPr>
              <a:t>} 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else </a:t>
            </a:r>
          </a:p>
          <a:p>
            <a:r>
              <a:rPr lang="en-US" b="1" dirty="0">
                <a:latin typeface="+mn-lt"/>
              </a:rPr>
              <a:t>{   </a:t>
            </a:r>
          </a:p>
          <a:p>
            <a:r>
              <a:rPr lang="en-US" b="1" dirty="0">
                <a:latin typeface="+mn-lt"/>
              </a:rPr>
              <a:t>….   </a:t>
            </a:r>
          </a:p>
          <a:p>
            <a:r>
              <a:rPr lang="en-US" b="1" dirty="0" smtClean="0">
                <a:latin typeface="+mn-lt"/>
              </a:rPr>
              <a:t>} </a:t>
            </a:r>
            <a:endParaRPr lang="en-US" b="1" dirty="0">
              <a:latin typeface="+mn-lt"/>
            </a:endParaRPr>
          </a:p>
          <a:p>
            <a:r>
              <a:rPr lang="en-US" i="1" dirty="0" smtClean="0">
                <a:latin typeface="+mn-lt"/>
              </a:rPr>
              <a:t>expression</a:t>
            </a:r>
            <a:r>
              <a:rPr lang="en-US" i="1" dirty="0">
                <a:latin typeface="+mn-lt"/>
              </a:rPr>
              <a:t>: </a:t>
            </a:r>
            <a:r>
              <a:rPr lang="en-US" dirty="0" smtClean="0">
                <a:latin typeface="+mn-lt"/>
              </a:rPr>
              <a:t>	establishes </a:t>
            </a:r>
            <a:r>
              <a:rPr lang="en-US" dirty="0">
                <a:latin typeface="+mn-lt"/>
              </a:rPr>
              <a:t>the condition that the Arduino controller has to assess. </a:t>
            </a:r>
            <a:endParaRPr lang="en-US" dirty="0" smtClean="0">
              <a:latin typeface="+mn-lt"/>
            </a:endParaRPr>
          </a:p>
          <a:p>
            <a:r>
              <a:rPr lang="en-US" i="1" dirty="0" smtClean="0">
                <a:latin typeface="+mn-lt"/>
              </a:rPr>
              <a:t>curly </a:t>
            </a:r>
            <a:r>
              <a:rPr lang="en-US" i="1" dirty="0">
                <a:latin typeface="+mn-lt"/>
              </a:rPr>
              <a:t>braces</a:t>
            </a:r>
            <a:r>
              <a:rPr lang="en-US" i="1" dirty="0" smtClean="0">
                <a:latin typeface="+mn-lt"/>
              </a:rPr>
              <a:t>:</a:t>
            </a:r>
            <a:r>
              <a:rPr lang="en-US" dirty="0" smtClean="0">
                <a:latin typeface="+mn-lt"/>
              </a:rPr>
              <a:t>	they </a:t>
            </a:r>
            <a:r>
              <a:rPr lang="en-US" dirty="0">
                <a:latin typeface="+mn-lt"/>
              </a:rPr>
              <a:t>might look like the two slices of bread in a sandwich </a:t>
            </a:r>
            <a:endParaRPr lang="en-US" dirty="0" smtClean="0">
              <a:latin typeface="+mn-lt"/>
            </a:endParaRPr>
          </a:p>
          <a:p>
            <a:pPr algn="ctr"/>
            <a:r>
              <a:rPr lang="en-US" sz="2000" b="1" dirty="0" smtClean="0">
                <a:latin typeface="+mn-lt"/>
              </a:rPr>
              <a:t>EXAMPLE: </a:t>
            </a:r>
          </a:p>
          <a:p>
            <a:r>
              <a:rPr lang="en-US" sz="1600" dirty="0">
                <a:latin typeface="+mn-lt"/>
              </a:rPr>
              <a:t>if(</a:t>
            </a:r>
            <a:r>
              <a:rPr lang="en-US" sz="1600" dirty="0" err="1">
                <a:latin typeface="+mn-lt"/>
              </a:rPr>
              <a:t>digitalRead</a:t>
            </a:r>
            <a:r>
              <a:rPr lang="en-US" sz="1600" dirty="0">
                <a:latin typeface="+mn-lt"/>
              </a:rPr>
              <a:t>(4) == 1)  		//If pin 4 is on “1” …</a:t>
            </a:r>
          </a:p>
          <a:p>
            <a:r>
              <a:rPr lang="en-US" sz="1600" dirty="0" smtClean="0">
                <a:latin typeface="+mn-lt"/>
              </a:rPr>
              <a:t>{  </a:t>
            </a:r>
            <a:endParaRPr lang="en-US" sz="1600" dirty="0">
              <a:latin typeface="+mn-lt"/>
            </a:endParaRPr>
          </a:p>
          <a:p>
            <a:r>
              <a:rPr lang="en-US" sz="1600" dirty="0" err="1">
                <a:latin typeface="+mn-lt"/>
              </a:rPr>
              <a:t>digitalWrite</a:t>
            </a:r>
            <a:r>
              <a:rPr lang="en-US" sz="1600" dirty="0">
                <a:latin typeface="+mn-lt"/>
              </a:rPr>
              <a:t>(6,HIGH); 			//Enables pin 6  </a:t>
            </a:r>
          </a:p>
          <a:p>
            <a:r>
              <a:rPr lang="en-US" sz="1600" dirty="0" smtClean="0">
                <a:latin typeface="+mn-lt"/>
              </a:rPr>
              <a:t>} </a:t>
            </a:r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else     				//…and if not…  </a:t>
            </a:r>
          </a:p>
          <a:p>
            <a:r>
              <a:rPr lang="en-US" sz="1600" dirty="0" err="1">
                <a:latin typeface="+mn-lt"/>
              </a:rPr>
              <a:t>digitalWrite</a:t>
            </a:r>
            <a:r>
              <a:rPr lang="en-US" sz="1600" dirty="0">
                <a:latin typeface="+mn-lt"/>
              </a:rPr>
              <a:t>(6,LOW); 			//Disables output 6 </a:t>
            </a:r>
          </a:p>
          <a:p>
            <a:r>
              <a:rPr lang="en-US" sz="1600" dirty="0">
                <a:latin typeface="+mn-lt"/>
              </a:rPr>
              <a:t>….  </a:t>
            </a:r>
            <a:r>
              <a:rPr lang="en-US" sz="1600" dirty="0" smtClean="0">
                <a:latin typeface="+mn-lt"/>
              </a:rPr>
              <a:t>	</a:t>
            </a:r>
            <a:r>
              <a:rPr lang="en-US" sz="1600" dirty="0">
                <a:latin typeface="+mn-lt"/>
              </a:rPr>
              <a:t>			//Continues executing the program 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2666" y="4428867"/>
            <a:ext cx="8609386" cy="184629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4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65088</TotalTime>
  <Words>885</Words>
  <Application>Microsoft Office PowerPoint</Application>
  <PresentationFormat>Presentación en pantalla (4:3)</PresentationFormat>
  <Paragraphs>281</Paragraphs>
  <Slides>18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MS PGothic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Presentación de PowerPoint</vt:lpstr>
      <vt:lpstr>Aim and Agenda of unit 4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XABI</cp:lastModifiedBy>
  <cp:revision>1753</cp:revision>
  <cp:lastPrinted>2018-01-26T17:11:53Z</cp:lastPrinted>
  <dcterms:created xsi:type="dcterms:W3CDTF">2010-11-09T19:06:29Z</dcterms:created>
  <dcterms:modified xsi:type="dcterms:W3CDTF">2018-03-01T11:54:06Z</dcterms:modified>
</cp:coreProperties>
</file>