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6" r:id="rId1"/>
    <p:sldMasterId id="2147483678" r:id="rId2"/>
  </p:sldMasterIdLst>
  <p:notesMasterIdLst>
    <p:notesMasterId r:id="rId18"/>
  </p:notesMasterIdLst>
  <p:handoutMasterIdLst>
    <p:handoutMasterId r:id="rId19"/>
  </p:handoutMasterIdLst>
  <p:sldIdLst>
    <p:sldId id="549" r:id="rId3"/>
    <p:sldId id="537" r:id="rId4"/>
    <p:sldId id="482" r:id="rId5"/>
    <p:sldId id="553" r:id="rId6"/>
    <p:sldId id="554" r:id="rId7"/>
    <p:sldId id="556" r:id="rId8"/>
    <p:sldId id="557" r:id="rId9"/>
    <p:sldId id="555" r:id="rId10"/>
    <p:sldId id="558" r:id="rId11"/>
    <p:sldId id="559" r:id="rId12"/>
    <p:sldId id="560" r:id="rId13"/>
    <p:sldId id="561" r:id="rId14"/>
    <p:sldId id="562" r:id="rId15"/>
    <p:sldId id="563" r:id="rId16"/>
    <p:sldId id="552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773">
          <p15:clr>
            <a:srgbClr val="A4A3A4"/>
          </p15:clr>
        </p15:guide>
        <p15:guide id="2" pos="30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 scaleToFitPaper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39913"/>
    <a:srgbClr val="005777"/>
    <a:srgbClr val="BFDDB4"/>
    <a:srgbClr val="E6E6E6"/>
    <a:srgbClr val="DDD9C3"/>
    <a:srgbClr val="DDCFB2"/>
    <a:srgbClr val="FFCC99"/>
    <a:srgbClr val="FF9966"/>
    <a:srgbClr val="006699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5AB1C69-6EDB-4FF4-983F-18BD219EF322}" styleName="Μεσαίο στυλ 2 - Έμφαση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Μεσαίο στυλ 2 - Έμφαση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48" autoAdjust="0"/>
    <p:restoredTop sz="93039" autoAdjust="0"/>
  </p:normalViewPr>
  <p:slideViewPr>
    <p:cSldViewPr snapToGrid="0">
      <p:cViewPr varScale="1">
        <p:scale>
          <a:sx n="58" d="100"/>
          <a:sy n="58" d="100"/>
        </p:scale>
        <p:origin x="90" y="288"/>
      </p:cViewPr>
      <p:guideLst>
        <p:guide orient="horz" pos="773"/>
        <p:guide pos="30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200" d="100"/>
        <a:sy n="200" d="100"/>
      </p:scale>
      <p:origin x="0" y="534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417ADA-1638-0643-890A-87F56AED39E9}" type="datetimeFigureOut">
              <a:rPr lang="en-US" smtClean="0"/>
              <a:t>3/1/2018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9E7830-05BA-0F48-BBED-6CDD62CC991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9601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4BE53219-3A05-3D4B-895A-3050F53C435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4021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4574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2892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6853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0381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247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5297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5527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1920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3981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1196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2436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9368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231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480-73E2-41E9-8038-AB1D1AC0B473}" type="datetime1">
              <a:rPr lang="el-GR" smtClean="0"/>
              <a:t>1/3/2018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‹Nº›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45109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F4110-ADAF-4F03-80B9-170642E5484D}" type="datetime1">
              <a:rPr lang="el-GR" smtClean="0"/>
              <a:t>1/3/2018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‹Nº›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83369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480D3-900E-422F-9FAD-55CC391E966A}" type="datetime1">
              <a:rPr lang="el-GR" smtClean="0"/>
              <a:t>1/3/2018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‹Nº›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703527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052513"/>
            <a:ext cx="4038600" cy="252095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5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dirty="0" err="1" smtClean="0"/>
              <a:t>Kλικ</a:t>
            </a:r>
            <a:r>
              <a:rPr lang="el-GR" dirty="0" smtClean="0"/>
              <a:t> για επεξεργασία των στυλ του υποδείγματος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052513"/>
            <a:ext cx="4038600" cy="252095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5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dirty="0" err="1" smtClean="0"/>
              <a:t>Kλικ</a:t>
            </a:r>
            <a:r>
              <a:rPr lang="el-GR" dirty="0" smtClean="0"/>
              <a:t> για επεξεργασία των στυλ του υποδείγματος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5" name="Θέση αριθμού διαφάνειας 5">
            <a:extLst>
              <a:ext uri="{FF2B5EF4-FFF2-40B4-BE49-F238E27FC236}">
                <a16:creationId xmlns:a16="http://schemas.microsoft.com/office/drawing/2014/main" id="{AB86C6FB-9B8A-4E5E-B1DC-E008F8DF7A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23933" y="6614826"/>
            <a:ext cx="2057400" cy="193762"/>
          </a:xfrm>
          <a:prstGeom prst="rect">
            <a:avLst/>
          </a:prstGeom>
        </p:spPr>
        <p:txBody>
          <a:bodyPr/>
          <a:lstStyle>
            <a:lvl1pPr algn="ctr">
              <a:defRPr sz="1100"/>
            </a:lvl1pPr>
          </a:lstStyle>
          <a:p>
            <a:fld id="{4D2578F2-A3E7-4E4B-81A9-69C31FAEF3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13"/>
          <p:cNvSpPr>
            <a:spLocks noChangeArrowheads="1"/>
          </p:cNvSpPr>
          <p:nvPr userDrawn="1"/>
        </p:nvSpPr>
        <p:spPr bwMode="auto">
          <a:xfrm>
            <a:off x="0" y="396236"/>
            <a:ext cx="9144000" cy="11588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xtLst/>
        </p:spPr>
        <p:txBody>
          <a:bodyPr anchor="ctr" anchorCtr="1"/>
          <a:lstStyle/>
          <a:p>
            <a:pPr algn="ctr"/>
            <a:endParaRPr lang="en-US" sz="1400">
              <a:latin typeface="Trebuchet MS" charset="0"/>
            </a:endParaRPr>
          </a:p>
        </p:txBody>
      </p:sp>
      <p:sp>
        <p:nvSpPr>
          <p:cNvPr id="7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33388"/>
          </a:xfrm>
        </p:spPr>
        <p:txBody>
          <a:bodyPr/>
          <a:lstStyle/>
          <a:p>
            <a:r>
              <a:rPr lang="el-GR" dirty="0" err="1" smtClean="0"/>
              <a:t>Kλικ</a:t>
            </a:r>
            <a:r>
              <a:rPr lang="el-GR" dirty="0" smtClean="0"/>
              <a:t> για επεξεργασία του τίτλου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747359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>
            <a:spLocks noChangeArrowheads="1"/>
          </p:cNvSpPr>
          <p:nvPr userDrawn="1"/>
        </p:nvSpPr>
        <p:spPr bwMode="auto">
          <a:xfrm>
            <a:off x="0" y="396236"/>
            <a:ext cx="9144000" cy="11588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xtLst/>
        </p:spPr>
        <p:txBody>
          <a:bodyPr anchor="ctr" anchorCtr="1"/>
          <a:lstStyle/>
          <a:p>
            <a:pPr algn="ctr"/>
            <a:endParaRPr lang="en-US" sz="1400">
              <a:latin typeface="Trebuchet MS" charset="0"/>
            </a:endParaRPr>
          </a:p>
        </p:txBody>
      </p:sp>
      <p:sp>
        <p:nvSpPr>
          <p:cNvPr id="7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33388"/>
          </a:xfrm>
        </p:spPr>
        <p:txBody>
          <a:bodyPr/>
          <a:lstStyle/>
          <a:p>
            <a:r>
              <a:rPr lang="el-GR" dirty="0" err="1" smtClean="0"/>
              <a:t>Kλικ</a:t>
            </a:r>
            <a:r>
              <a:rPr lang="el-GR" dirty="0" smtClean="0"/>
              <a:t> για επεξεργασία του τίτλου</a:t>
            </a:r>
            <a:endParaRPr lang="el-GR" dirty="0"/>
          </a:p>
        </p:txBody>
      </p:sp>
      <p:sp>
        <p:nvSpPr>
          <p:cNvPr id="8" name="Θέση αριθμού διαφάνειας 5">
            <a:extLst>
              <a:ext uri="{FF2B5EF4-FFF2-40B4-BE49-F238E27FC236}">
                <a16:creationId xmlns:a16="http://schemas.microsoft.com/office/drawing/2014/main" id="{AB86C6FB-9B8A-4E5E-B1DC-E008F8DF7A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23933" y="6614826"/>
            <a:ext cx="2057400" cy="193762"/>
          </a:xfrm>
          <a:prstGeom prst="rect">
            <a:avLst/>
          </a:prstGeom>
        </p:spPr>
        <p:txBody>
          <a:bodyPr/>
          <a:lstStyle>
            <a:lvl1pPr algn="ctr">
              <a:defRPr sz="1100"/>
            </a:lvl1pPr>
          </a:lstStyle>
          <a:p>
            <a:fld id="{4D2578F2-A3E7-4E4B-81A9-69C31FAEF3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7473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95976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79233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</p:spTree>
    <p:extLst>
      <p:ext uri="{BB962C8B-B14F-4D97-AF65-F5344CB8AC3E}">
        <p14:creationId xmlns:p14="http://schemas.microsoft.com/office/powerpoint/2010/main" val="37486995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139443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063566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99391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96169-1127-4362-8540-AC4E97E8AA5C}" type="datetime1">
              <a:rPr lang="el-GR" smtClean="0"/>
              <a:t>1/3/2018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‹Nº›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046306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66251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</p:spTree>
    <p:extLst>
      <p:ext uri="{BB962C8B-B14F-4D97-AF65-F5344CB8AC3E}">
        <p14:creationId xmlns:p14="http://schemas.microsoft.com/office/powerpoint/2010/main" val="33236306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dirty="0" smtClean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</p:spTree>
    <p:extLst>
      <p:ext uri="{BB962C8B-B14F-4D97-AF65-F5344CB8AC3E}">
        <p14:creationId xmlns:p14="http://schemas.microsoft.com/office/powerpoint/2010/main" val="4900131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22641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59886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E6CCA-63C4-4CF9-AE39-DAD6F533A7F9}" type="datetime1">
              <a:rPr lang="el-GR" smtClean="0"/>
              <a:t>1/3/2018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‹Nº›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98929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0574A-DA73-4F45-A5DB-BD9EAE214494}" type="datetime1">
              <a:rPr lang="el-GR" smtClean="0"/>
              <a:t>1/3/2018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‹Nº›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29198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6B3C0-A42E-43C6-B463-F993698F7A97}" type="datetime1">
              <a:rPr lang="el-GR" smtClean="0"/>
              <a:t>1/3/2018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‹Nº›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92417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CD79E-706B-4D49-A0E4-1F8E35DF1797}" type="datetime1">
              <a:rPr lang="el-GR" smtClean="0"/>
              <a:t>1/3/2018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‹Nº›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38556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B233-2020-4E2E-8C15-84DAA0EF36E8}" type="datetime1">
              <a:rPr lang="el-GR" smtClean="0"/>
              <a:t>1/3/2018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‹Nº›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68633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BA766-CA29-40F2-83BC-EF09261BB5FC}" type="datetime1">
              <a:rPr lang="el-GR" smtClean="0"/>
              <a:t>1/3/2018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‹Nº›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64485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D54C4-4236-43A6-B912-090A3C0F9032}" type="datetime1">
              <a:rPr lang="el-GR" smtClean="0"/>
              <a:t>1/3/2018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‹Nº›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32093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4E18B-A9AC-444A-8F3D-6587E3DE7D78}" type="datetime1">
              <a:rPr lang="el-GR" smtClean="0"/>
              <a:t>1/3/2018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B48E73-6241-44FB-9EDB-1A1229FC3D83}" type="slidenum">
              <a:rPr lang="el-GR" smtClean="0"/>
              <a:t>‹Nº›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8642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53" r:id="rId12"/>
    <p:sldLayoutId id="2147483665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396632" y="3174542"/>
            <a:ext cx="2174773" cy="2273625"/>
          </a:xfrm>
          <a:prstGeom prst="rect">
            <a:avLst/>
          </a:prstGeom>
        </p:spPr>
      </p:pic>
      <p:sp>
        <p:nvSpPr>
          <p:cNvPr id="603144" name="Rectangle 8"/>
          <p:cNvSpPr>
            <a:spLocks noChangeArrowheads="1"/>
          </p:cNvSpPr>
          <p:nvPr userDrawn="1"/>
        </p:nvSpPr>
        <p:spPr bwMode="auto">
          <a:xfrm>
            <a:off x="-1" y="5384800"/>
            <a:ext cx="8766770" cy="1282700"/>
          </a:xfrm>
          <a:prstGeom prst="rect">
            <a:avLst/>
          </a:prstGeom>
          <a:solidFill>
            <a:srgbClr val="005777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1616075" eaLnBrk="0" hangingPunct="0">
              <a:lnSpc>
                <a:spcPct val="110000"/>
              </a:lnSpc>
              <a:defRPr/>
            </a:pPr>
            <a:r>
              <a:rPr lang="en-US" sz="18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TEICrete</a:t>
            </a:r>
            <a:r>
              <a:rPr lang="en-US" sz="1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br>
              <a:rPr lang="en-US" sz="1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</a:br>
            <a:r>
              <a:rPr lang="en-US" sz="18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Heraklion</a:t>
            </a:r>
            <a:r>
              <a:rPr lang="en-US" sz="1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Crete, Greece</a:t>
            </a:r>
            <a:endParaRPr lang="el-GR" sz="18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2051" name="Oval 15"/>
          <p:cNvSpPr>
            <a:spLocks noChangeArrowheads="1"/>
          </p:cNvSpPr>
          <p:nvPr userDrawn="1"/>
        </p:nvSpPr>
        <p:spPr bwMode="auto">
          <a:xfrm>
            <a:off x="101600" y="5241925"/>
            <a:ext cx="1487488" cy="1539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solidFill>
                <a:srgbClr val="000000"/>
              </a:solidFill>
            </a:endParaRPr>
          </a:p>
        </p:txBody>
      </p:sp>
      <p:pic>
        <p:nvPicPr>
          <p:cNvPr id="2052" name="Picture 7"/>
          <p:cNvPicPr>
            <a:picLocks noChangeAspect="1" noChangeArrowheads="1"/>
          </p:cNvPicPr>
          <p:nvPr userDrawn="1"/>
        </p:nvPicPr>
        <p:blipFill>
          <a:blip r:embed="rId1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6000" contrast="-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5213350"/>
            <a:ext cx="1573212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tangle 2"/>
          <p:cNvSpPr>
            <a:spLocks noChangeArrowheads="1"/>
          </p:cNvSpPr>
          <p:nvPr userDrawn="1"/>
        </p:nvSpPr>
        <p:spPr bwMode="auto">
          <a:xfrm>
            <a:off x="0" y="1319213"/>
            <a:ext cx="9209088" cy="1774825"/>
          </a:xfrm>
          <a:prstGeom prst="rect">
            <a:avLst/>
          </a:prstGeom>
          <a:solidFill>
            <a:srgbClr val="80808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 sz="1800">
              <a:solidFill>
                <a:srgbClr val="000000"/>
              </a:solidFill>
            </a:endParaRPr>
          </a:p>
        </p:txBody>
      </p:sp>
      <p:sp>
        <p:nvSpPr>
          <p:cNvPr id="2054" name="Rectangle 6"/>
          <p:cNvSpPr>
            <a:spLocks noChangeArrowheads="1"/>
          </p:cNvSpPr>
          <p:nvPr userDrawn="1"/>
        </p:nvSpPr>
        <p:spPr bwMode="auto">
          <a:xfrm>
            <a:off x="-3175" y="1317625"/>
            <a:ext cx="6991350" cy="77788"/>
          </a:xfrm>
          <a:prstGeom prst="rect">
            <a:avLst/>
          </a:prstGeom>
          <a:solidFill>
            <a:srgbClr val="0057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l-GR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731838"/>
          </a:xfrm>
          <a:prstGeom prst="rect">
            <a:avLst/>
          </a:prstGeom>
          <a:solidFill>
            <a:srgbClr val="005777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3175" algn="r" eaLnBrk="0" hangingPunct="0">
              <a:lnSpc>
                <a:spcPct val="110000"/>
              </a:lnSpc>
              <a:defRPr/>
            </a:pPr>
            <a:r>
              <a:rPr lang="en-US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cs typeface="Arial Narrow"/>
              </a:rPr>
              <a:t>Technological Educational Institute of Crete</a:t>
            </a:r>
            <a:endParaRPr lang="el-GR" sz="20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/>
              <a:cs typeface="Arial Narrow"/>
            </a:endParaRPr>
          </a:p>
        </p:txBody>
      </p:sp>
      <p:sp>
        <p:nvSpPr>
          <p:cNvPr id="21" name="Rectangle 5"/>
          <p:cNvSpPr>
            <a:spLocks noChangeArrowheads="1"/>
          </p:cNvSpPr>
          <p:nvPr userDrawn="1"/>
        </p:nvSpPr>
        <p:spPr bwMode="auto">
          <a:xfrm>
            <a:off x="2505075" y="3022600"/>
            <a:ext cx="6667500" cy="7778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kumimoji="1" lang="el-GR" sz="2400" dirty="0">
              <a:solidFill>
                <a:srgbClr val="000000"/>
              </a:solidFill>
              <a:latin typeface="Times New Roman" pitchFamily="18" charset="0"/>
              <a:ea typeface="ＭＳ Ｐゴシック" pitchFamily="-111" charset="-128"/>
              <a:cs typeface="+mn-cs"/>
            </a:endParaRPr>
          </a:p>
        </p:txBody>
      </p:sp>
      <p:pic>
        <p:nvPicPr>
          <p:cNvPr id="11" name="Imagen 34"/>
          <p:cNvPicPr/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2762" y="4559984"/>
            <a:ext cx="3131798" cy="681941"/>
          </a:xfrm>
          <a:prstGeom prst="rect">
            <a:avLst/>
          </a:prstGeom>
        </p:spPr>
      </p:pic>
      <p:pic>
        <p:nvPicPr>
          <p:cNvPr id="12" name="Imagen 50"/>
          <p:cNvPicPr/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1405" y="5467537"/>
            <a:ext cx="3106436" cy="11172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0945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Trebuchet MS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Trebuchet MS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Trebuchet MS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Trebuchet MS" pitchFamily="34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Trebuchet MS" pitchFamily="34" charset="0"/>
        </a:defRPr>
      </a:lvl9pPr>
    </p:titleStyle>
    <p:bodyStyle>
      <a:lvl1pPr marL="269875" indent="-269875" algn="l" rtl="0" eaLnBrk="0" fontAlgn="base" hangingPunct="0">
        <a:spcBef>
          <a:spcPct val="25000"/>
        </a:spcBef>
        <a:spcAft>
          <a:spcPct val="0"/>
        </a:spcAft>
        <a:buFont typeface="Wingdings" charset="0"/>
        <a:buChar char="§"/>
        <a:defRPr sz="17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27063" indent="-1778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□"/>
        <a:defRPr sz="16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500">
          <a:solidFill>
            <a:schemeClr val="tx1"/>
          </a:solidFill>
          <a:latin typeface="+mn-lt"/>
          <a:ea typeface="ＭＳ Ｐゴシック" charset="0"/>
        </a:defRPr>
      </a:lvl3pPr>
      <a:lvl4pPr marL="1550988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ＭＳ Ｐゴシック" charset="0"/>
        </a:defRPr>
      </a:lvl4pPr>
      <a:lvl5pPr marL="1978025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  <a:ea typeface="ＭＳ Ｐゴシック" charset="0"/>
        </a:defRPr>
      </a:lvl5pPr>
      <a:lvl6pPr marL="2435225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6pPr>
      <a:lvl7pPr marL="2892425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7pPr>
      <a:lvl8pPr marL="3349625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8pPr>
      <a:lvl9pPr marL="3806825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346" y="268018"/>
            <a:ext cx="1753789" cy="78437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ounded Rectangle 10"/>
          <p:cNvSpPr/>
          <p:nvPr/>
        </p:nvSpPr>
        <p:spPr>
          <a:xfrm>
            <a:off x="0" y="2419435"/>
            <a:ext cx="9144000" cy="1937982"/>
          </a:xfrm>
          <a:prstGeom prst="roundRect">
            <a:avLst>
              <a:gd name="adj" fmla="val 396"/>
            </a:avLst>
          </a:prstGeom>
          <a:ln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prstClr val="white"/>
                </a:solidFill>
              </a:rPr>
              <a:t>UNIT </a:t>
            </a:r>
            <a:r>
              <a:rPr lang="en-US" sz="3600" b="1" dirty="0">
                <a:solidFill>
                  <a:prstClr val="white"/>
                </a:solidFill>
              </a:rPr>
              <a:t>3</a:t>
            </a:r>
            <a:endParaRPr lang="en-US" sz="3600" b="1" dirty="0" smtClean="0">
              <a:solidFill>
                <a:prstClr val="white"/>
              </a:solidFill>
            </a:endParaRPr>
          </a:p>
          <a:p>
            <a:pPr algn="ctr"/>
            <a:r>
              <a:rPr lang="en-US" sz="3600" dirty="0">
                <a:solidFill>
                  <a:prstClr val="white"/>
                </a:solidFill>
              </a:rPr>
              <a:t>EXPRESSIONS, PAUSES AND SOUNDS</a:t>
            </a:r>
            <a:endParaRPr lang="el-GR" dirty="0"/>
          </a:p>
        </p:txBody>
      </p:sp>
      <p:pic>
        <p:nvPicPr>
          <p:cNvPr id="12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30" y="268018"/>
            <a:ext cx="2956266" cy="75986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50" b="15298"/>
          <a:stretch/>
        </p:blipFill>
        <p:spPr bwMode="auto">
          <a:xfrm>
            <a:off x="536759" y="6038193"/>
            <a:ext cx="1607354" cy="709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openin project: isep-porto-logo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35"/>
          <a:stretch/>
        </p:blipFill>
        <p:spPr bwMode="auto">
          <a:xfrm>
            <a:off x="2582878" y="5913947"/>
            <a:ext cx="1820294" cy="931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openin project: teiofcrete-logo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7" y="5882415"/>
            <a:ext cx="14287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openin project: aproit-logo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1346" y="6085491"/>
            <a:ext cx="1428752" cy="717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5770179"/>
            <a:ext cx="9144000" cy="45719"/>
          </a:xfrm>
          <a:prstGeom prst="rect">
            <a:avLst/>
          </a:prstGeom>
          <a:noFill/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Rectangle 2"/>
          <p:cNvSpPr/>
          <p:nvPr/>
        </p:nvSpPr>
        <p:spPr>
          <a:xfrm>
            <a:off x="0" y="7639"/>
            <a:ext cx="9144000" cy="1180531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36000"/>
                </a:schemeClr>
              </a:gs>
              <a:gs pos="100000">
                <a:schemeClr val="bg1">
                  <a:alpha val="0"/>
                </a:schemeClr>
              </a:gs>
              <a:gs pos="49000">
                <a:schemeClr val="tx2">
                  <a:lumMod val="20000"/>
                  <a:lumOff val="80000"/>
                  <a:alpha val="39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0681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10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smtClean="0"/>
              <a:t>EXPRESSIONS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486838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10</a:t>
            </a:fld>
            <a:endParaRPr lang="el-GR" sz="1000" dirty="0"/>
          </a:p>
        </p:txBody>
      </p:sp>
      <p:sp>
        <p:nvSpPr>
          <p:cNvPr id="12" name="TextBox 3"/>
          <p:cNvSpPr txBox="1"/>
          <p:nvPr/>
        </p:nvSpPr>
        <p:spPr bwMode="auto">
          <a:xfrm>
            <a:off x="422299" y="1600711"/>
            <a:ext cx="8454134" cy="3791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Ø"/>
            </a:pPr>
            <a:r>
              <a:rPr lang="en-US" sz="2000" u="sng" dirty="0" smtClean="0">
                <a:latin typeface="+mn-lt"/>
              </a:rPr>
              <a:t>DELAY() FUNCTION</a:t>
            </a: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Pauses the program for as many milliseconds as you </a:t>
            </a:r>
            <a:r>
              <a:rPr lang="en-US" sz="2000" dirty="0" smtClean="0">
                <a:latin typeface="+mn-lt"/>
              </a:rPr>
              <a:t>indicate</a:t>
            </a:r>
          </a:p>
          <a:p>
            <a:pPr lvl="2" algn="ctr" eaLnBrk="0" hangingPunct="0">
              <a:lnSpc>
                <a:spcPct val="110000"/>
              </a:lnSpc>
              <a:spcBef>
                <a:spcPts val="480"/>
              </a:spcBef>
            </a:pPr>
            <a:r>
              <a:rPr lang="en-US" sz="2000" b="1" i="1" dirty="0" smtClean="0">
                <a:latin typeface="+mn-lt"/>
              </a:rPr>
              <a:t>delays(n</a:t>
            </a:r>
            <a:r>
              <a:rPr lang="en-US" sz="2000" b="1" i="1" dirty="0">
                <a:latin typeface="+mn-lt"/>
              </a:rPr>
              <a:t>); </a:t>
            </a:r>
            <a:endParaRPr lang="en-US" sz="2000" b="1" i="1" dirty="0" smtClean="0">
              <a:latin typeface="+mn-lt"/>
            </a:endParaRPr>
          </a:p>
          <a:p>
            <a:pPr lvl="2" algn="just" eaLnBrk="0" hangingPunct="0">
              <a:lnSpc>
                <a:spcPct val="110000"/>
              </a:lnSpc>
              <a:spcBef>
                <a:spcPts val="480"/>
              </a:spcBef>
            </a:pPr>
            <a:r>
              <a:rPr lang="en-US" sz="2000" i="1" dirty="0" smtClean="0">
                <a:latin typeface="+mn-lt"/>
              </a:rPr>
              <a:t>n</a:t>
            </a:r>
            <a:r>
              <a:rPr lang="en-US" sz="2000" i="1" dirty="0">
                <a:latin typeface="+mn-lt"/>
              </a:rPr>
              <a:t>: 	indicates the number of milliseconds (</a:t>
            </a:r>
            <a:r>
              <a:rPr lang="en-US" sz="2000" i="1" dirty="0" err="1">
                <a:latin typeface="+mn-lt"/>
              </a:rPr>
              <a:t>mS</a:t>
            </a:r>
            <a:r>
              <a:rPr lang="en-US" sz="2000" i="1" dirty="0">
                <a:latin typeface="+mn-lt"/>
              </a:rPr>
              <a:t>) you want to pause </a:t>
            </a:r>
            <a:r>
              <a:rPr lang="en-US" sz="2000" i="1" dirty="0" smtClean="0">
                <a:latin typeface="+mn-lt"/>
              </a:rPr>
              <a:t>	the </a:t>
            </a:r>
            <a:r>
              <a:rPr lang="en-US" sz="2000" i="1" dirty="0">
                <a:latin typeface="+mn-lt"/>
              </a:rPr>
              <a:t>program. These are referred to as long numbers without a </a:t>
            </a:r>
            <a:r>
              <a:rPr lang="en-US" sz="2000" i="1" dirty="0" smtClean="0">
                <a:latin typeface="+mn-lt"/>
              </a:rPr>
              <a:t>	32 </a:t>
            </a:r>
            <a:r>
              <a:rPr lang="en-US" sz="2000" i="1" dirty="0">
                <a:latin typeface="+mn-lt"/>
              </a:rPr>
              <a:t>bit sign or unsigned long numbers</a:t>
            </a:r>
            <a:r>
              <a:rPr lang="en-US" sz="2000" b="1" i="1" dirty="0" smtClean="0">
                <a:latin typeface="+mn-lt"/>
              </a:rPr>
              <a:t>                  </a:t>
            </a:r>
          </a:p>
          <a:p>
            <a:pPr lvl="2" algn="ctr" eaLnBrk="0" hangingPunct="0">
              <a:lnSpc>
                <a:spcPct val="110000"/>
              </a:lnSpc>
              <a:spcBef>
                <a:spcPts val="480"/>
              </a:spcBef>
            </a:pPr>
            <a:r>
              <a:rPr lang="en-US" sz="2000" b="1" dirty="0" smtClean="0">
                <a:latin typeface="+mn-lt"/>
              </a:rPr>
              <a:t>EXAMPLE</a:t>
            </a:r>
          </a:p>
          <a:p>
            <a:pPr eaLnBrk="0" hangingPunct="0">
              <a:lnSpc>
                <a:spcPct val="110000"/>
              </a:lnSpc>
              <a:spcBef>
                <a:spcPts val="480"/>
              </a:spcBef>
            </a:pPr>
            <a:r>
              <a:rPr lang="en-US" sz="1600" b="1" dirty="0">
                <a:latin typeface="+mn-lt"/>
              </a:rPr>
              <a:t> </a:t>
            </a:r>
            <a:r>
              <a:rPr lang="en-US" sz="1600" b="1" dirty="0" smtClean="0">
                <a:latin typeface="+mn-lt"/>
              </a:rPr>
              <a:t>              A </a:t>
            </a:r>
            <a:r>
              <a:rPr lang="en-US" sz="1600" b="1" dirty="0">
                <a:latin typeface="+mn-lt"/>
              </a:rPr>
              <a:t>= 100; </a:t>
            </a:r>
          </a:p>
          <a:p>
            <a:pPr eaLnBrk="0" hangingPunct="0">
              <a:lnSpc>
                <a:spcPct val="110000"/>
              </a:lnSpc>
              <a:spcBef>
                <a:spcPts val="480"/>
              </a:spcBef>
            </a:pPr>
            <a:r>
              <a:rPr lang="en-US" sz="1600" b="1" dirty="0" smtClean="0">
                <a:latin typeface="+mn-lt"/>
              </a:rPr>
              <a:t>               delay (A</a:t>
            </a:r>
            <a:r>
              <a:rPr lang="en-US" sz="1600" b="1" dirty="0">
                <a:latin typeface="+mn-lt"/>
              </a:rPr>
              <a:t>);  </a:t>
            </a:r>
            <a:r>
              <a:rPr lang="en-US" sz="1600" b="1" dirty="0" smtClean="0">
                <a:latin typeface="+mn-lt"/>
              </a:rPr>
              <a:t>	</a:t>
            </a:r>
            <a:r>
              <a:rPr lang="en-US" sz="1600" i="1" dirty="0">
                <a:latin typeface="+mn-lt"/>
              </a:rPr>
              <a:t>//Pauses the program for 100 </a:t>
            </a:r>
            <a:r>
              <a:rPr lang="en-US" sz="1600" i="1" dirty="0" err="1">
                <a:latin typeface="+mn-lt"/>
              </a:rPr>
              <a:t>mS</a:t>
            </a:r>
            <a:r>
              <a:rPr lang="en-US" sz="1600" i="1" dirty="0">
                <a:latin typeface="+mn-lt"/>
              </a:rPr>
              <a:t> = 0.1 second delay(1000)</a:t>
            </a:r>
          </a:p>
          <a:p>
            <a:pPr algn="ctr" eaLnBrk="0" hangingPunct="0">
              <a:lnSpc>
                <a:spcPct val="110000"/>
              </a:lnSpc>
              <a:spcBef>
                <a:spcPts val="480"/>
              </a:spcBef>
            </a:pPr>
            <a:endParaRPr lang="en-US" sz="2000" b="1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37194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11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smtClean="0"/>
              <a:t>EXPRESSIONS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486838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11</a:t>
            </a:fld>
            <a:endParaRPr lang="el-GR" sz="1000" dirty="0"/>
          </a:p>
        </p:txBody>
      </p:sp>
      <p:sp>
        <p:nvSpPr>
          <p:cNvPr id="12" name="TextBox 3"/>
          <p:cNvSpPr txBox="1"/>
          <p:nvPr/>
        </p:nvSpPr>
        <p:spPr bwMode="auto">
          <a:xfrm>
            <a:off x="422299" y="761201"/>
            <a:ext cx="8454134" cy="3459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Ø"/>
            </a:pPr>
            <a:r>
              <a:rPr lang="en-US" sz="2000" u="sng" dirty="0" smtClean="0">
                <a:latin typeface="+mn-lt"/>
              </a:rPr>
              <a:t>MICROS() FUNCTION</a:t>
            </a: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Returns the number of microseconds elapsed since Arduino began running your </a:t>
            </a:r>
            <a:r>
              <a:rPr lang="en-US" sz="2000" dirty="0" smtClean="0">
                <a:latin typeface="+mn-lt"/>
              </a:rPr>
              <a:t>program</a:t>
            </a: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It returns an unsigned long value and the number will overflow (go back to zero) after approximately 70 </a:t>
            </a:r>
            <a:r>
              <a:rPr lang="en-US" sz="2000" dirty="0">
                <a:latin typeface="+mn-lt"/>
              </a:rPr>
              <a:t>minutes</a:t>
            </a:r>
          </a:p>
          <a:p>
            <a:pPr lvl="2" algn="ctr" eaLnBrk="0" hangingPunct="0">
              <a:lnSpc>
                <a:spcPct val="110000"/>
              </a:lnSpc>
              <a:spcBef>
                <a:spcPts val="480"/>
              </a:spcBef>
            </a:pPr>
            <a:r>
              <a:rPr lang="en-US" sz="2000" b="1" i="1" dirty="0" err="1">
                <a:latin typeface="+mn-lt"/>
              </a:rPr>
              <a:t>var</a:t>
            </a:r>
            <a:r>
              <a:rPr lang="en-US" sz="2000" b="1" i="1" dirty="0">
                <a:latin typeface="+mn-lt"/>
              </a:rPr>
              <a:t> =  micros(); </a:t>
            </a:r>
            <a:endParaRPr lang="en-US" sz="2000" b="1" i="1" dirty="0" smtClean="0">
              <a:latin typeface="+mn-lt"/>
            </a:endParaRPr>
          </a:p>
          <a:p>
            <a:pPr lvl="2" eaLnBrk="0" hangingPunct="0">
              <a:lnSpc>
                <a:spcPct val="110000"/>
              </a:lnSpc>
              <a:spcBef>
                <a:spcPts val="480"/>
              </a:spcBef>
            </a:pPr>
            <a:r>
              <a:rPr lang="en-US" sz="2000" i="1" dirty="0" err="1">
                <a:latin typeface="+mn-lt"/>
              </a:rPr>
              <a:t>var</a:t>
            </a:r>
            <a:r>
              <a:rPr lang="en-US" sz="2000" i="1" dirty="0">
                <a:latin typeface="+mn-lt"/>
              </a:rPr>
              <a:t>: 	This is the variable that stores the microseconds (µS) elapsed </a:t>
            </a:r>
            <a:r>
              <a:rPr lang="en-US" sz="2000" i="1" dirty="0" smtClean="0">
                <a:latin typeface="+mn-lt"/>
              </a:rPr>
              <a:t>	since </a:t>
            </a:r>
            <a:r>
              <a:rPr lang="en-US" sz="2000" i="1" dirty="0">
                <a:latin typeface="+mn-lt"/>
              </a:rPr>
              <a:t>the system was restarted. </a:t>
            </a:r>
            <a:endParaRPr lang="en-US" sz="2000" i="1" dirty="0" smtClean="0">
              <a:latin typeface="+mn-lt"/>
            </a:endParaRPr>
          </a:p>
          <a:p>
            <a:pPr algn="ctr" eaLnBrk="0" hangingPunct="0">
              <a:lnSpc>
                <a:spcPct val="110000"/>
              </a:lnSpc>
              <a:spcBef>
                <a:spcPts val="480"/>
              </a:spcBef>
            </a:pPr>
            <a:endParaRPr lang="en-US" sz="2000" b="1" dirty="0" smtClean="0">
              <a:latin typeface="+mn-lt"/>
            </a:endParaRPr>
          </a:p>
        </p:txBody>
      </p:sp>
      <p:sp>
        <p:nvSpPr>
          <p:cNvPr id="9" name="TextBox 3"/>
          <p:cNvSpPr txBox="1"/>
          <p:nvPr/>
        </p:nvSpPr>
        <p:spPr bwMode="auto">
          <a:xfrm>
            <a:off x="422299" y="3715857"/>
            <a:ext cx="8454134" cy="3459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Ø"/>
            </a:pPr>
            <a:r>
              <a:rPr lang="en-US" sz="2000" u="sng" dirty="0" smtClean="0">
                <a:latin typeface="+mn-lt"/>
              </a:rPr>
              <a:t>MILLIS() FUNCTION</a:t>
            </a: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Returns the number of milliseconds (</a:t>
            </a:r>
            <a:r>
              <a:rPr lang="en-US" sz="2000" dirty="0" err="1">
                <a:latin typeface="+mn-lt"/>
              </a:rPr>
              <a:t>mS</a:t>
            </a:r>
            <a:r>
              <a:rPr lang="en-US" sz="2000" dirty="0">
                <a:latin typeface="+mn-lt"/>
              </a:rPr>
              <a:t>) elapsed since Arduino began running your </a:t>
            </a:r>
            <a:r>
              <a:rPr lang="en-US" sz="2000" dirty="0" smtClean="0">
                <a:latin typeface="+mn-lt"/>
              </a:rPr>
              <a:t>program</a:t>
            </a: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It returns an unsigned long value and the number will overflow (go back to zero) after approximately 50 </a:t>
            </a:r>
            <a:r>
              <a:rPr lang="en-US" sz="2000" dirty="0" smtClean="0">
                <a:latin typeface="+mn-lt"/>
              </a:rPr>
              <a:t>days</a:t>
            </a:r>
          </a:p>
          <a:p>
            <a:pPr lvl="2" algn="ctr" eaLnBrk="0" hangingPunct="0">
              <a:lnSpc>
                <a:spcPct val="110000"/>
              </a:lnSpc>
              <a:spcBef>
                <a:spcPts val="480"/>
              </a:spcBef>
            </a:pPr>
            <a:r>
              <a:rPr lang="en-US" sz="2000" b="1" i="1" dirty="0" err="1" smtClean="0">
                <a:latin typeface="+mn-lt"/>
              </a:rPr>
              <a:t>var</a:t>
            </a:r>
            <a:r>
              <a:rPr lang="en-US" sz="2000" b="1" i="1" dirty="0" smtClean="0">
                <a:latin typeface="+mn-lt"/>
              </a:rPr>
              <a:t> </a:t>
            </a:r>
            <a:r>
              <a:rPr lang="en-US" sz="2000" b="1" i="1" dirty="0">
                <a:latin typeface="+mn-lt"/>
              </a:rPr>
              <a:t>=  micros(); </a:t>
            </a:r>
            <a:endParaRPr lang="en-US" sz="2000" b="1" i="1" dirty="0" smtClean="0">
              <a:latin typeface="+mn-lt"/>
            </a:endParaRPr>
          </a:p>
          <a:p>
            <a:pPr lvl="2" eaLnBrk="0" hangingPunct="0">
              <a:lnSpc>
                <a:spcPct val="110000"/>
              </a:lnSpc>
              <a:spcBef>
                <a:spcPts val="480"/>
              </a:spcBef>
            </a:pPr>
            <a:r>
              <a:rPr lang="en-US" sz="2000" i="1" dirty="0" err="1">
                <a:latin typeface="+mn-lt"/>
              </a:rPr>
              <a:t>var</a:t>
            </a:r>
            <a:r>
              <a:rPr lang="en-US" sz="2000" i="1" dirty="0">
                <a:latin typeface="+mn-lt"/>
              </a:rPr>
              <a:t>: 	This is the variable that stores the milliseconds (</a:t>
            </a:r>
            <a:r>
              <a:rPr lang="en-US" sz="2000" i="1" dirty="0" err="1">
                <a:latin typeface="+mn-lt"/>
              </a:rPr>
              <a:t>mS</a:t>
            </a:r>
            <a:r>
              <a:rPr lang="en-US" sz="2000" i="1" dirty="0">
                <a:latin typeface="+mn-lt"/>
              </a:rPr>
              <a:t>) elapsed </a:t>
            </a:r>
            <a:r>
              <a:rPr lang="en-US" sz="2000" i="1" dirty="0" smtClean="0">
                <a:latin typeface="+mn-lt"/>
              </a:rPr>
              <a:t>	since </a:t>
            </a:r>
            <a:r>
              <a:rPr lang="en-US" sz="2000" i="1" dirty="0">
                <a:latin typeface="+mn-lt"/>
              </a:rPr>
              <a:t>the system was restarted. </a:t>
            </a:r>
            <a:endParaRPr lang="en-US" sz="2000" i="1" dirty="0" smtClean="0">
              <a:latin typeface="+mn-lt"/>
            </a:endParaRPr>
          </a:p>
          <a:p>
            <a:pPr algn="ctr" eaLnBrk="0" hangingPunct="0">
              <a:lnSpc>
                <a:spcPct val="110000"/>
              </a:lnSpc>
              <a:spcBef>
                <a:spcPts val="480"/>
              </a:spcBef>
            </a:pPr>
            <a:endParaRPr lang="en-US" sz="2000" b="1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74218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232666" y="958861"/>
            <a:ext cx="8454134" cy="765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2000" dirty="0" smtClean="0">
                <a:latin typeface="+mn-lt"/>
              </a:rPr>
              <a:t>What do you need to create sound?</a:t>
            </a:r>
            <a:endParaRPr lang="en-US" sz="2000" dirty="0">
              <a:latin typeface="+mn-lt"/>
            </a:endParaRP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endParaRPr lang="en-US" sz="1600" dirty="0" smtClean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12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smtClean="0"/>
              <a:t>SOUND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486838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12</a:t>
            </a:fld>
            <a:endParaRPr lang="el-GR" sz="1000" dirty="0"/>
          </a:p>
        </p:txBody>
      </p:sp>
      <p:sp>
        <p:nvSpPr>
          <p:cNvPr id="2" name="Rectángulo 1"/>
          <p:cNvSpPr/>
          <p:nvPr/>
        </p:nvSpPr>
        <p:spPr>
          <a:xfrm>
            <a:off x="522383" y="1480251"/>
            <a:ext cx="8253963" cy="330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dirty="0" smtClean="0">
                <a:latin typeface="+mn-lt"/>
              </a:rPr>
              <a:t>A </a:t>
            </a:r>
            <a:r>
              <a:rPr lang="en-US" dirty="0">
                <a:latin typeface="+mn-lt"/>
              </a:rPr>
              <a:t>device able to vibrate and produce pressure changes or vibrations in the </a:t>
            </a:r>
            <a:r>
              <a:rPr lang="en-US" dirty="0" smtClean="0">
                <a:latin typeface="+mn-lt"/>
              </a:rPr>
              <a:t>air</a:t>
            </a:r>
          </a:p>
          <a:p>
            <a:endParaRPr lang="en-US" dirty="0"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dirty="0">
                <a:latin typeface="+mn-lt"/>
              </a:rPr>
              <a:t>These vibrations reach our ear drums and our brain perceives them as </a:t>
            </a:r>
            <a:r>
              <a:rPr lang="en-US" dirty="0" smtClean="0">
                <a:latin typeface="+mn-lt"/>
              </a:rPr>
              <a:t>sound</a:t>
            </a:r>
          </a:p>
          <a:p>
            <a:endParaRPr lang="en-US" dirty="0"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dirty="0">
                <a:latin typeface="+mn-lt"/>
              </a:rPr>
              <a:t>T</a:t>
            </a:r>
            <a:r>
              <a:rPr lang="en-US" dirty="0" smtClean="0">
                <a:latin typeface="+mn-lt"/>
              </a:rPr>
              <a:t>here </a:t>
            </a:r>
            <a:r>
              <a:rPr lang="en-US" dirty="0">
                <a:latin typeface="+mn-lt"/>
              </a:rPr>
              <a:t>are lots of well known devices that cause changes in the air pressure and thus create waves that carry sound: loud speakers, headphones, buzzers, sirens </a:t>
            </a:r>
            <a:endParaRPr lang="en-US" dirty="0" smtClean="0">
              <a:latin typeface="+mn-lt"/>
            </a:endParaRPr>
          </a:p>
          <a:p>
            <a:endParaRPr lang="en-US" dirty="0"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dirty="0">
                <a:latin typeface="+mn-lt"/>
              </a:rPr>
              <a:t>Humans are able to hear sound frequencies between approximately 20 Hz and 20,000 Hz (20 KHz) or cycles per second. This indicates the frequency or number of times per second a signal passes from “1” to “0”. </a:t>
            </a:r>
          </a:p>
        </p:txBody>
      </p:sp>
      <p:pic>
        <p:nvPicPr>
          <p:cNvPr id="12" name="Imagen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439" y="4816457"/>
            <a:ext cx="5929850" cy="15632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30867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232666" y="958861"/>
            <a:ext cx="8454134" cy="574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2000" dirty="0">
                <a:latin typeface="+mn-lt"/>
              </a:rPr>
              <a:t>Arduino programming language makes it very easy for you to produce all sorts of </a:t>
            </a:r>
            <a:r>
              <a:rPr lang="en-US" sz="2000" dirty="0" smtClean="0">
                <a:latin typeface="+mn-lt"/>
              </a:rPr>
              <a:t>sounds</a:t>
            </a:r>
          </a:p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n-US" sz="2000" dirty="0">
                <a:latin typeface="+mn-lt"/>
              </a:rPr>
              <a:t>All you have to do is </a:t>
            </a:r>
            <a:r>
              <a:rPr lang="en-US" sz="2000" b="1" dirty="0">
                <a:latin typeface="+mn-lt"/>
              </a:rPr>
              <a:t>indicate the F frequency </a:t>
            </a:r>
            <a:r>
              <a:rPr lang="en-US" sz="2000" dirty="0">
                <a:latin typeface="+mn-lt"/>
              </a:rPr>
              <a:t>and </a:t>
            </a:r>
            <a:r>
              <a:rPr lang="en-US" sz="2000" b="1" dirty="0">
                <a:latin typeface="+mn-lt"/>
              </a:rPr>
              <a:t>Arduino will take care of </a:t>
            </a:r>
            <a:r>
              <a:rPr lang="en-US" sz="2000" dirty="0">
                <a:latin typeface="+mn-lt"/>
              </a:rPr>
              <a:t>the rest</a:t>
            </a:r>
            <a:r>
              <a:rPr lang="en-US" sz="2000" dirty="0" smtClean="0">
                <a:latin typeface="+mn-lt"/>
              </a:rPr>
              <a:t>.</a:t>
            </a:r>
          </a:p>
          <a:p>
            <a:pPr lvl="1" algn="just" eaLnBrk="0" hangingPunct="0">
              <a:lnSpc>
                <a:spcPct val="110000"/>
              </a:lnSpc>
              <a:spcBef>
                <a:spcPts val="480"/>
              </a:spcBef>
            </a:pPr>
            <a:endParaRPr lang="en-US" sz="2000" dirty="0">
              <a:latin typeface="+mn-lt"/>
            </a:endParaRPr>
          </a:p>
          <a:p>
            <a:pPr marL="342900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Ø"/>
            </a:pPr>
            <a:r>
              <a:rPr lang="en-US" sz="2000" u="sng" dirty="0" smtClean="0">
                <a:latin typeface="+mn-lt"/>
              </a:rPr>
              <a:t>TONE() FUNCTION </a:t>
            </a:r>
          </a:p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Generates a sound with the required F frequency on the output pin and for the duration indicated. </a:t>
            </a:r>
            <a:endParaRPr lang="en-US" sz="2000" dirty="0" smtClean="0">
              <a:latin typeface="+mn-lt"/>
            </a:endParaRPr>
          </a:p>
          <a:p>
            <a:pPr lvl="1" algn="just" eaLnBrk="0" hangingPunct="0">
              <a:lnSpc>
                <a:spcPct val="110000"/>
              </a:lnSpc>
              <a:spcBef>
                <a:spcPts val="480"/>
              </a:spcBef>
            </a:pPr>
            <a:endParaRPr lang="en-US" sz="2000" dirty="0" smtClean="0">
              <a:latin typeface="+mn-lt"/>
            </a:endParaRPr>
          </a:p>
          <a:p>
            <a:pPr lvl="1" algn="ctr" eaLnBrk="0" hangingPunct="0">
              <a:lnSpc>
                <a:spcPct val="110000"/>
              </a:lnSpc>
              <a:spcBef>
                <a:spcPts val="480"/>
              </a:spcBef>
            </a:pPr>
            <a:r>
              <a:rPr lang="en-US" sz="2000" b="1" i="1" dirty="0">
                <a:latin typeface="+mn-lt"/>
              </a:rPr>
              <a:t>tone(pin, frequency, duration</a:t>
            </a:r>
            <a:r>
              <a:rPr lang="en-US" sz="2000" b="1" i="1" dirty="0" smtClean="0">
                <a:latin typeface="+mn-lt"/>
              </a:rPr>
              <a:t>);</a:t>
            </a:r>
          </a:p>
          <a:p>
            <a:pPr lvl="1" eaLnBrk="0" hangingPunct="0">
              <a:lnSpc>
                <a:spcPct val="110000"/>
              </a:lnSpc>
              <a:spcBef>
                <a:spcPts val="480"/>
              </a:spcBef>
            </a:pPr>
            <a:r>
              <a:rPr lang="en-US" sz="2000" i="1" dirty="0" smtClean="0">
                <a:latin typeface="+mn-lt"/>
              </a:rPr>
              <a:t>pin</a:t>
            </a:r>
            <a:r>
              <a:rPr lang="en-US" sz="2000" i="1" dirty="0">
                <a:latin typeface="+mn-lt"/>
              </a:rPr>
              <a:t>: </a:t>
            </a:r>
            <a:r>
              <a:rPr lang="en-US" sz="2000" i="1" dirty="0" smtClean="0">
                <a:latin typeface="+mn-lt"/>
              </a:rPr>
              <a:t>	</a:t>
            </a:r>
            <a:r>
              <a:rPr lang="en-US" sz="2000" dirty="0">
                <a:latin typeface="+mn-lt"/>
              </a:rPr>
              <a:t>	indicates which pin you’re going to generate the sound on. </a:t>
            </a:r>
          </a:p>
          <a:p>
            <a:pPr lvl="1" eaLnBrk="0" hangingPunct="0">
              <a:lnSpc>
                <a:spcPct val="110000"/>
              </a:lnSpc>
              <a:spcBef>
                <a:spcPts val="480"/>
              </a:spcBef>
            </a:pPr>
            <a:r>
              <a:rPr lang="en-US" sz="2000" i="1" dirty="0">
                <a:latin typeface="+mn-lt"/>
              </a:rPr>
              <a:t>frequency: </a:t>
            </a:r>
            <a:r>
              <a:rPr lang="en-US" sz="2000" dirty="0">
                <a:latin typeface="+mn-lt"/>
              </a:rPr>
              <a:t>	</a:t>
            </a:r>
            <a:r>
              <a:rPr lang="en-US" sz="2000" dirty="0" smtClean="0">
                <a:latin typeface="+mn-lt"/>
              </a:rPr>
              <a:t>represents </a:t>
            </a:r>
            <a:r>
              <a:rPr lang="en-US" sz="2000" dirty="0">
                <a:latin typeface="+mn-lt"/>
              </a:rPr>
              <a:t>the frequency of the tone in Hz (hertz). </a:t>
            </a:r>
            <a:endParaRPr lang="en-US" sz="2000" dirty="0" smtClean="0">
              <a:latin typeface="+mn-lt"/>
            </a:endParaRPr>
          </a:p>
          <a:p>
            <a:pPr lvl="1" eaLnBrk="0" hangingPunct="0">
              <a:lnSpc>
                <a:spcPct val="110000"/>
              </a:lnSpc>
              <a:spcBef>
                <a:spcPts val="480"/>
              </a:spcBef>
            </a:pPr>
            <a:r>
              <a:rPr lang="en-US" sz="2000" i="1" dirty="0" smtClean="0">
                <a:latin typeface="+mn-lt"/>
              </a:rPr>
              <a:t>duration</a:t>
            </a:r>
            <a:r>
              <a:rPr lang="en-US" sz="2000" i="1" dirty="0">
                <a:latin typeface="+mn-lt"/>
              </a:rPr>
              <a:t>: </a:t>
            </a:r>
            <a:r>
              <a:rPr lang="en-US" sz="2000" dirty="0">
                <a:latin typeface="+mn-lt"/>
              </a:rPr>
              <a:t>	This parameter is optional. It’s an unsigned long number that </a:t>
            </a:r>
            <a:r>
              <a:rPr lang="en-US" sz="2000" dirty="0" smtClean="0">
                <a:latin typeface="+mn-lt"/>
              </a:rPr>
              <a:t>			represents </a:t>
            </a:r>
            <a:r>
              <a:rPr lang="en-US" sz="2000" dirty="0">
                <a:latin typeface="+mn-lt"/>
              </a:rPr>
              <a:t>the duration of the tone in </a:t>
            </a:r>
            <a:r>
              <a:rPr lang="en-US" sz="2000" dirty="0" smtClean="0">
                <a:latin typeface="+mn-lt"/>
              </a:rPr>
              <a:t>milliseconds</a:t>
            </a: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endParaRPr lang="en-US" sz="1600" dirty="0" smtClean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13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smtClean="0"/>
              <a:t>SOUND FUNCTIONS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486838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13</a:t>
            </a:fld>
            <a:endParaRPr lang="el-GR" sz="1000" dirty="0"/>
          </a:p>
        </p:txBody>
      </p:sp>
    </p:spTree>
    <p:extLst>
      <p:ext uri="{BB962C8B-B14F-4D97-AF65-F5344CB8AC3E}">
        <p14:creationId xmlns:p14="http://schemas.microsoft.com/office/powerpoint/2010/main" val="3275361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232666" y="958861"/>
            <a:ext cx="8454134" cy="3652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Ø"/>
            </a:pPr>
            <a:r>
              <a:rPr lang="en-US" sz="2000" u="sng" dirty="0" err="1" smtClean="0">
                <a:latin typeface="+mn-lt"/>
              </a:rPr>
              <a:t>noTONE</a:t>
            </a:r>
            <a:r>
              <a:rPr lang="en-US" sz="2000" u="sng" dirty="0" smtClean="0">
                <a:latin typeface="+mn-lt"/>
              </a:rPr>
              <a:t>() FUNCTION </a:t>
            </a:r>
          </a:p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Stops a tone on a designated </a:t>
            </a:r>
            <a:r>
              <a:rPr lang="en-US" sz="2000" dirty="0" smtClean="0">
                <a:latin typeface="+mn-lt"/>
              </a:rPr>
              <a:t>pin</a:t>
            </a:r>
          </a:p>
          <a:p>
            <a:pPr lvl="1" algn="just" eaLnBrk="0" hangingPunct="0">
              <a:lnSpc>
                <a:spcPct val="110000"/>
              </a:lnSpc>
              <a:spcBef>
                <a:spcPts val="480"/>
              </a:spcBef>
            </a:pPr>
            <a:endParaRPr lang="en-US" sz="2000" dirty="0" smtClean="0">
              <a:latin typeface="+mn-lt"/>
            </a:endParaRPr>
          </a:p>
          <a:p>
            <a:pPr lvl="1" algn="ctr" eaLnBrk="0" hangingPunct="0">
              <a:lnSpc>
                <a:spcPct val="110000"/>
              </a:lnSpc>
              <a:spcBef>
                <a:spcPts val="480"/>
              </a:spcBef>
            </a:pPr>
            <a:r>
              <a:rPr lang="en-US" sz="2000" b="1" i="1" dirty="0" smtClean="0">
                <a:latin typeface="+mn-lt"/>
              </a:rPr>
              <a:t>tone(pin);</a:t>
            </a:r>
          </a:p>
          <a:p>
            <a:pPr lvl="1" eaLnBrk="0" hangingPunct="0">
              <a:lnSpc>
                <a:spcPct val="110000"/>
              </a:lnSpc>
              <a:spcBef>
                <a:spcPts val="480"/>
              </a:spcBef>
            </a:pPr>
            <a:r>
              <a:rPr lang="en-US" sz="2000" i="1" dirty="0" smtClean="0">
                <a:latin typeface="+mn-lt"/>
              </a:rPr>
              <a:t>pin</a:t>
            </a:r>
            <a:r>
              <a:rPr lang="en-US" sz="2000" i="1" dirty="0">
                <a:latin typeface="+mn-lt"/>
              </a:rPr>
              <a:t>: </a:t>
            </a:r>
            <a:r>
              <a:rPr lang="en-US" sz="2000" i="1" dirty="0" smtClean="0">
                <a:latin typeface="+mn-lt"/>
              </a:rPr>
              <a:t>	</a:t>
            </a:r>
            <a:r>
              <a:rPr lang="en-US" sz="2000" dirty="0">
                <a:latin typeface="+mn-lt"/>
              </a:rPr>
              <a:t>	represents on which pin the sound is going to be stopped</a:t>
            </a:r>
            <a:r>
              <a:rPr lang="en-US" sz="2000" dirty="0" smtClean="0">
                <a:latin typeface="+mn-lt"/>
              </a:rPr>
              <a:t>.</a:t>
            </a:r>
          </a:p>
          <a:p>
            <a:pPr lvl="1" eaLnBrk="0" hangingPunct="0">
              <a:lnSpc>
                <a:spcPct val="110000"/>
              </a:lnSpc>
              <a:spcBef>
                <a:spcPts val="480"/>
              </a:spcBef>
            </a:pPr>
            <a:endParaRPr lang="en-US" sz="2000" dirty="0" smtClean="0">
              <a:latin typeface="+mn-lt"/>
            </a:endParaRPr>
          </a:p>
          <a:p>
            <a:pPr lvl="1" eaLnBrk="0" hangingPunct="0">
              <a:lnSpc>
                <a:spcPct val="110000"/>
              </a:lnSpc>
              <a:spcBef>
                <a:spcPts val="480"/>
              </a:spcBef>
            </a:pPr>
            <a:endParaRPr lang="en-US" sz="2000" dirty="0">
              <a:latin typeface="+mn-lt"/>
            </a:endParaRPr>
          </a:p>
          <a:p>
            <a:pPr lvl="1" algn="ctr" eaLnBrk="0" hangingPunct="0">
              <a:lnSpc>
                <a:spcPct val="110000"/>
              </a:lnSpc>
              <a:spcBef>
                <a:spcPts val="480"/>
              </a:spcBef>
            </a:pPr>
            <a:r>
              <a:rPr lang="en-US" sz="2000" b="1" dirty="0" smtClean="0">
                <a:latin typeface="+mn-lt"/>
              </a:rPr>
              <a:t>EXAMPLE: </a:t>
            </a:r>
          </a:p>
          <a:p>
            <a:pPr lvl="1" eaLnBrk="0" hangingPunct="0">
              <a:lnSpc>
                <a:spcPct val="110000"/>
              </a:lnSpc>
              <a:spcBef>
                <a:spcPts val="480"/>
              </a:spcBef>
            </a:pPr>
            <a:r>
              <a:rPr lang="en-US" sz="2000" dirty="0" smtClean="0">
                <a:latin typeface="+mn-lt"/>
              </a:rPr>
              <a:t> </a:t>
            </a:r>
            <a:endParaRPr lang="en-US" sz="2000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14</a:t>
            </a:fld>
            <a:endParaRPr lang="el-GR" dirty="0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smtClean="0"/>
              <a:t>SOUND FUNCTIONS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486838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14</a:t>
            </a:fld>
            <a:endParaRPr lang="el-GR" sz="1000" dirty="0"/>
          </a:p>
        </p:txBody>
      </p:sp>
      <p:sp>
        <p:nvSpPr>
          <p:cNvPr id="2" name="Rectángulo 1"/>
          <p:cNvSpPr/>
          <p:nvPr/>
        </p:nvSpPr>
        <p:spPr>
          <a:xfrm>
            <a:off x="232667" y="4317388"/>
            <a:ext cx="8454133" cy="1323439"/>
          </a:xfrm>
          <a:prstGeom prst="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+mn-lt"/>
              </a:rPr>
              <a:t>tone(2,13000</a:t>
            </a:r>
            <a:r>
              <a:rPr lang="en-US" sz="2000" b="1" dirty="0">
                <a:latin typeface="+mn-lt"/>
              </a:rPr>
              <a:t>); </a:t>
            </a:r>
            <a:r>
              <a:rPr lang="en-US" sz="2000" dirty="0">
                <a:latin typeface="+mn-lt"/>
              </a:rPr>
              <a:t>		</a:t>
            </a:r>
            <a:r>
              <a:rPr lang="en-US" sz="2000" i="1" dirty="0">
                <a:latin typeface="+mn-lt"/>
              </a:rPr>
              <a:t>//Generates an indefinite tone 13 KHz tone on pin 2. </a:t>
            </a:r>
          </a:p>
          <a:p>
            <a:r>
              <a:rPr lang="en-US" sz="2000" b="1" dirty="0">
                <a:latin typeface="+mn-lt"/>
              </a:rPr>
              <a:t>….</a:t>
            </a:r>
            <a:r>
              <a:rPr lang="en-US" sz="2000" dirty="0">
                <a:latin typeface="+mn-lt"/>
              </a:rPr>
              <a:t>			 </a:t>
            </a:r>
            <a:r>
              <a:rPr lang="en-US" sz="2000" i="1" dirty="0">
                <a:latin typeface="+mn-lt"/>
              </a:rPr>
              <a:t>//The tone keeps sounding.</a:t>
            </a:r>
          </a:p>
          <a:p>
            <a:r>
              <a:rPr lang="en-US" sz="2000" dirty="0">
                <a:latin typeface="+mn-lt"/>
              </a:rPr>
              <a:t>			 </a:t>
            </a:r>
          </a:p>
          <a:p>
            <a:r>
              <a:rPr lang="en-US" sz="2000" b="1" dirty="0" err="1">
                <a:latin typeface="+mn-lt"/>
              </a:rPr>
              <a:t>noTone</a:t>
            </a:r>
            <a:r>
              <a:rPr lang="en-US" sz="2000" b="1" dirty="0">
                <a:latin typeface="+mn-lt"/>
              </a:rPr>
              <a:t>(2);  </a:t>
            </a:r>
            <a:r>
              <a:rPr lang="en-US" sz="2000" dirty="0">
                <a:latin typeface="+mn-lt"/>
              </a:rPr>
              <a:t>		</a:t>
            </a:r>
            <a:r>
              <a:rPr lang="en-US" sz="2000" i="1" dirty="0">
                <a:latin typeface="+mn-lt"/>
              </a:rPr>
              <a:t>//The tone stops. </a:t>
            </a:r>
          </a:p>
        </p:txBody>
      </p:sp>
    </p:spTree>
    <p:extLst>
      <p:ext uri="{BB962C8B-B14F-4D97-AF65-F5344CB8AC3E}">
        <p14:creationId xmlns:p14="http://schemas.microsoft.com/office/powerpoint/2010/main" val="4184632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7639"/>
            <a:ext cx="9144000" cy="1180531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33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346" y="255760"/>
            <a:ext cx="1753789" cy="78437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ounded Rectangle 10"/>
          <p:cNvSpPr/>
          <p:nvPr/>
        </p:nvSpPr>
        <p:spPr>
          <a:xfrm>
            <a:off x="0" y="2419435"/>
            <a:ext cx="9144000" cy="1937982"/>
          </a:xfrm>
          <a:prstGeom prst="roundRect">
            <a:avLst>
              <a:gd name="adj" fmla="val 396"/>
            </a:avLst>
          </a:prstGeom>
          <a:ln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prstClr val="white"/>
                </a:solidFill>
              </a:rPr>
              <a:t>UNIT </a:t>
            </a:r>
            <a:r>
              <a:rPr lang="en-US" sz="3600" b="1" dirty="0">
                <a:solidFill>
                  <a:prstClr val="white"/>
                </a:solidFill>
              </a:rPr>
              <a:t>3</a:t>
            </a:r>
            <a:r>
              <a:rPr lang="en-US" sz="3600" b="1" dirty="0" smtClean="0">
                <a:solidFill>
                  <a:prstClr val="white"/>
                </a:solidFill>
              </a:rPr>
              <a:t> </a:t>
            </a:r>
            <a:r>
              <a:rPr lang="en-US" sz="3600" b="1" dirty="0">
                <a:solidFill>
                  <a:prstClr val="white"/>
                </a:solidFill>
              </a:rPr>
              <a:t>EXPRESSIONS, PAUSES AND SOUNDS</a:t>
            </a:r>
          </a:p>
          <a:p>
            <a:pPr algn="ctr"/>
            <a:r>
              <a:rPr lang="en-US" sz="3600" dirty="0" smtClean="0">
                <a:solidFill>
                  <a:prstClr val="white"/>
                </a:solidFill>
              </a:rPr>
              <a:t>Thank </a:t>
            </a:r>
            <a:r>
              <a:rPr lang="en-US" sz="3600" dirty="0" smtClean="0">
                <a:solidFill>
                  <a:prstClr val="white"/>
                </a:solidFill>
              </a:rPr>
              <a:t>You </a:t>
            </a:r>
            <a:endParaRPr lang="en-US" sz="3600" dirty="0">
              <a:solidFill>
                <a:prstClr val="white"/>
              </a:solidFill>
            </a:endParaRPr>
          </a:p>
          <a:p>
            <a:pPr algn="ctr"/>
            <a:endParaRPr lang="el-GR" dirty="0"/>
          </a:p>
        </p:txBody>
      </p:sp>
      <p:pic>
        <p:nvPicPr>
          <p:cNvPr id="12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30" y="268018"/>
            <a:ext cx="2956266" cy="75986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50" b="15298"/>
          <a:stretch/>
        </p:blipFill>
        <p:spPr bwMode="auto">
          <a:xfrm>
            <a:off x="536759" y="6038193"/>
            <a:ext cx="1607354" cy="709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openin project: isep-porto-logo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35"/>
          <a:stretch/>
        </p:blipFill>
        <p:spPr bwMode="auto">
          <a:xfrm>
            <a:off x="2582878" y="5913947"/>
            <a:ext cx="1820294" cy="931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openin project: teiofcrete-logo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7" y="5882415"/>
            <a:ext cx="14287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openin project: aproit-logo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1346" y="6085491"/>
            <a:ext cx="1428752" cy="717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5770179"/>
            <a:ext cx="9144000" cy="45719"/>
          </a:xfrm>
          <a:prstGeom prst="rect">
            <a:avLst/>
          </a:prstGeom>
          <a:noFill/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7081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-2"/>
            <a:ext cx="9144000" cy="581777"/>
          </a:xfrm>
          <a:solidFill>
            <a:schemeClr val="bg1">
              <a:lumMod val="85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en-US" sz="3600" dirty="0" smtClean="0"/>
              <a:t>Aim and Agenda of unit </a:t>
            </a:r>
            <a:r>
              <a:rPr lang="en-US" sz="3600" dirty="0" smtClean="0"/>
              <a:t>3  </a:t>
            </a:r>
            <a:endParaRPr lang="el-GR" sz="3600" dirty="0"/>
          </a:p>
        </p:txBody>
      </p:sp>
      <p:sp>
        <p:nvSpPr>
          <p:cNvPr id="11" name="Στρογγυλεμένο ορθογώνιο 7"/>
          <p:cNvSpPr/>
          <p:nvPr/>
        </p:nvSpPr>
        <p:spPr>
          <a:xfrm>
            <a:off x="432080" y="2328577"/>
            <a:ext cx="8434573" cy="3512665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Στρογγυλεμένο ορθογώνιο 6"/>
          <p:cNvSpPr/>
          <p:nvPr/>
        </p:nvSpPr>
        <p:spPr>
          <a:xfrm>
            <a:off x="432080" y="829711"/>
            <a:ext cx="8335926" cy="1360967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Take </a:t>
            </a:r>
            <a:r>
              <a:rPr lang="en-US" dirty="0"/>
              <a:t>a closer look at variables, constants and expressions in </a:t>
            </a:r>
            <a:r>
              <a:rPr lang="en-US" dirty="0" smtClean="0"/>
              <a:t>general.</a:t>
            </a:r>
            <a:endParaRPr lang="en-US" dirty="0"/>
          </a:p>
          <a:p>
            <a:pPr algn="ctr"/>
            <a:r>
              <a:rPr lang="en-US" dirty="0" smtClean="0"/>
              <a:t>Introduce </a:t>
            </a:r>
            <a:r>
              <a:rPr lang="en-US" dirty="0"/>
              <a:t>you to some new functions from the Arduino programming </a:t>
            </a:r>
            <a:r>
              <a:rPr lang="en-US" dirty="0" smtClean="0"/>
              <a:t>language to </a:t>
            </a:r>
            <a:r>
              <a:rPr lang="en-US" dirty="0"/>
              <a:t>create pauses and sounds</a:t>
            </a:r>
            <a:endParaRPr lang="el-GR" dirty="0"/>
          </a:p>
        </p:txBody>
      </p:sp>
      <p:sp>
        <p:nvSpPr>
          <p:cNvPr id="13" name="Σύμβολο κράτησης θέσης περιεχομένου 2"/>
          <p:cNvSpPr txBox="1">
            <a:spLocks/>
          </p:cNvSpPr>
          <p:nvPr/>
        </p:nvSpPr>
        <p:spPr>
          <a:xfrm>
            <a:off x="534566" y="2780645"/>
            <a:ext cx="8229600" cy="35889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endParaRPr lang="en-US" sz="1800" dirty="0" smtClean="0"/>
          </a:p>
          <a:p>
            <a:pPr algn="just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1800" dirty="0" smtClean="0"/>
              <a:t>Present </a:t>
            </a:r>
            <a:r>
              <a:rPr lang="en-US" sz="1800" dirty="0" smtClean="0"/>
              <a:t>what </a:t>
            </a:r>
            <a:r>
              <a:rPr lang="en-US" sz="1800" b="1" dirty="0" smtClean="0"/>
              <a:t>kind of </a:t>
            </a:r>
            <a:r>
              <a:rPr lang="en-US" sz="1800" b="1" dirty="0" smtClean="0"/>
              <a:t>expressions </a:t>
            </a:r>
            <a:r>
              <a:rPr lang="en-US" sz="1800" dirty="0" smtClean="0"/>
              <a:t>we could use with Arduino</a:t>
            </a:r>
            <a:endParaRPr lang="en-US" sz="14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just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1800" dirty="0" smtClean="0"/>
              <a:t>Give the basic </a:t>
            </a:r>
            <a:r>
              <a:rPr lang="en-US" sz="1800" b="1" dirty="0" smtClean="0"/>
              <a:t>functions for use pauses</a:t>
            </a:r>
            <a:endParaRPr lang="en-US" sz="1800" dirty="0" smtClean="0"/>
          </a:p>
          <a:p>
            <a:pPr algn="just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1800" dirty="0"/>
              <a:t>Give the basic </a:t>
            </a:r>
            <a:r>
              <a:rPr lang="en-US" sz="1800" b="1" dirty="0"/>
              <a:t>functions for use </a:t>
            </a:r>
            <a:r>
              <a:rPr lang="en-US" sz="1800" b="1" dirty="0" smtClean="0"/>
              <a:t>sounds</a:t>
            </a:r>
            <a:endParaRPr lang="en-US" sz="1800" dirty="0" smtClean="0"/>
          </a:p>
          <a:p>
            <a:pPr marL="0" indent="0" algn="just">
              <a:lnSpc>
                <a:spcPct val="110000"/>
              </a:lnSpc>
              <a:spcBef>
                <a:spcPts val="480"/>
              </a:spcBef>
              <a:buNone/>
            </a:pPr>
            <a:r>
              <a:rPr lang="en-US" sz="1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endParaRPr lang="el-GR" sz="14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just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endParaRPr lang="el-GR" sz="1800" dirty="0"/>
          </a:p>
        </p:txBody>
      </p:sp>
      <p:sp>
        <p:nvSpPr>
          <p:cNvPr id="14" name="TextBox 13"/>
          <p:cNvSpPr txBox="1"/>
          <p:nvPr/>
        </p:nvSpPr>
        <p:spPr bwMode="auto">
          <a:xfrm>
            <a:off x="3061905" y="830883"/>
            <a:ext cx="2710999" cy="385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R="0" algn="just" defTabSz="914400" rtl="0" eaLnBrk="0" fontAlgn="base" latinLnBrk="0" hangingPunct="0">
              <a:lnSpc>
                <a:spcPct val="110000"/>
              </a:lnSpc>
              <a:spcBef>
                <a:spcPts val="48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aim of</a:t>
            </a:r>
            <a:r>
              <a:rPr kumimoji="0" lang="en-US" sz="1800" b="0" i="1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the presentation</a:t>
            </a:r>
            <a:endParaRPr kumimoji="0" lang="el-GR" sz="1800" b="0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 bwMode="auto">
          <a:xfrm>
            <a:off x="2908016" y="2388363"/>
            <a:ext cx="3018775" cy="385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R="0" algn="just" defTabSz="914400" rtl="0" eaLnBrk="0" fontAlgn="base" latinLnBrk="0" hangingPunct="0">
              <a:lnSpc>
                <a:spcPct val="110000"/>
              </a:lnSpc>
              <a:spcBef>
                <a:spcPts val="48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agenda of</a:t>
            </a:r>
            <a:r>
              <a:rPr kumimoji="0" lang="en-US" sz="1800" b="0" i="1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the presentation</a:t>
            </a:r>
            <a:endParaRPr kumimoji="0" lang="el-GR" sz="1800" b="0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F1B48E73-6241-44FB-9EDB-1A1229FC3D83}" type="slidenum">
              <a:rPr lang="el-GR" smtClean="0"/>
              <a:t>2</a:t>
            </a:fld>
            <a:endParaRPr lang="el-GR"/>
          </a:p>
        </p:txBody>
      </p:sp>
      <p:pic>
        <p:nvPicPr>
          <p:cNvPr id="25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477174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7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2</a:t>
            </a:fld>
            <a:endParaRPr lang="el-GR" sz="1000" dirty="0"/>
          </a:p>
        </p:txBody>
      </p:sp>
    </p:spTree>
    <p:extLst>
      <p:ext uri="{BB962C8B-B14F-4D97-AF65-F5344CB8AC3E}">
        <p14:creationId xmlns:p14="http://schemas.microsoft.com/office/powerpoint/2010/main" val="213500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240700" y="1236937"/>
            <a:ext cx="8454134" cy="765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2000" dirty="0">
                <a:latin typeface="+mn-lt"/>
              </a:rPr>
              <a:t>Arduino language functions you’ve studied until now</a:t>
            </a:r>
            <a:endParaRPr lang="en-US" sz="2000" dirty="0">
              <a:latin typeface="+mn-lt"/>
            </a:endParaRP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endParaRPr lang="en-US" sz="1600" dirty="0" smtClean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3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smtClean="0"/>
              <a:t>EXPRESSIONS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486838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3</a:t>
            </a:fld>
            <a:endParaRPr lang="el-GR" sz="1000" dirty="0"/>
          </a:p>
        </p:txBody>
      </p:sp>
      <p:sp>
        <p:nvSpPr>
          <p:cNvPr id="2" name="Rectángulo 1"/>
          <p:cNvSpPr/>
          <p:nvPr/>
        </p:nvSpPr>
        <p:spPr>
          <a:xfrm>
            <a:off x="522384" y="1709988"/>
            <a:ext cx="8253963" cy="2139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b="1" dirty="0" err="1" smtClean="0">
                <a:latin typeface="+mn-lt"/>
              </a:rPr>
              <a:t>pinMode</a:t>
            </a:r>
            <a:r>
              <a:rPr lang="en-US" b="1" dirty="0" smtClean="0">
                <a:latin typeface="+mn-lt"/>
              </a:rPr>
              <a:t>(pin</a:t>
            </a:r>
            <a:r>
              <a:rPr lang="en-US" b="1" dirty="0">
                <a:latin typeface="+mn-lt"/>
              </a:rPr>
              <a:t>, mode)</a:t>
            </a:r>
            <a:r>
              <a:rPr lang="en-US" dirty="0">
                <a:latin typeface="+mn-lt"/>
              </a:rPr>
              <a:t>:</a:t>
            </a:r>
            <a:r>
              <a:rPr lang="en-US" b="1" dirty="0">
                <a:latin typeface="+mn-lt"/>
              </a:rPr>
              <a:t> </a:t>
            </a:r>
            <a:r>
              <a:rPr lang="en-US" dirty="0">
                <a:latin typeface="+mn-lt"/>
              </a:rPr>
              <a:t>you have to specify the number of the pin you’re referring to and whether it’s an input or an output. </a:t>
            </a:r>
            <a:endParaRPr lang="en-US" dirty="0" smtClean="0">
              <a:latin typeface="+mn-lt"/>
            </a:endParaRPr>
          </a:p>
          <a:p>
            <a:endParaRPr lang="en-US" dirty="0"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b="1" dirty="0" err="1" smtClean="0">
                <a:latin typeface="+mn-lt"/>
              </a:rPr>
              <a:t>digitalRead</a:t>
            </a:r>
            <a:r>
              <a:rPr lang="en-US" b="1" dirty="0" smtClean="0">
                <a:latin typeface="+mn-lt"/>
              </a:rPr>
              <a:t>(pin</a:t>
            </a:r>
            <a:r>
              <a:rPr lang="en-US" b="1" dirty="0">
                <a:latin typeface="+mn-lt"/>
              </a:rPr>
              <a:t>)</a:t>
            </a:r>
            <a:r>
              <a:rPr lang="en-US" dirty="0">
                <a:latin typeface="+mn-lt"/>
              </a:rPr>
              <a:t>: you have to specify which number pin you want to read. </a:t>
            </a:r>
            <a:endParaRPr lang="en-US" dirty="0" smtClean="0">
              <a:latin typeface="+mn-lt"/>
            </a:endParaRPr>
          </a:p>
          <a:p>
            <a:endParaRPr lang="en-US" dirty="0"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b="1" dirty="0" err="1" smtClean="0">
                <a:latin typeface="+mn-lt"/>
              </a:rPr>
              <a:t>digitalWrite</a:t>
            </a:r>
            <a:r>
              <a:rPr lang="en-US" b="1" dirty="0" smtClean="0">
                <a:latin typeface="+mn-lt"/>
              </a:rPr>
              <a:t>(</a:t>
            </a:r>
            <a:r>
              <a:rPr lang="en-US" b="1" dirty="0" err="1" smtClean="0">
                <a:latin typeface="+mn-lt"/>
              </a:rPr>
              <a:t>pin,value</a:t>
            </a:r>
            <a:r>
              <a:rPr lang="en-US" b="1" dirty="0">
                <a:latin typeface="+mn-lt"/>
              </a:rPr>
              <a:t>)</a:t>
            </a:r>
            <a:r>
              <a:rPr lang="en-US" dirty="0">
                <a:latin typeface="+mn-lt"/>
              </a:rPr>
              <a:t>: you have to specify which number pin you want to use to establish the value. </a:t>
            </a:r>
          </a:p>
        </p:txBody>
      </p:sp>
      <p:sp>
        <p:nvSpPr>
          <p:cNvPr id="5" name="Rectángulo 4"/>
          <p:cNvSpPr/>
          <p:nvPr/>
        </p:nvSpPr>
        <p:spPr>
          <a:xfrm>
            <a:off x="381542" y="3979523"/>
            <a:ext cx="81724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latin typeface="+mn-lt"/>
              </a:rPr>
              <a:t>You can express these parameters in different ways</a:t>
            </a:r>
            <a:endParaRPr lang="es-ES" sz="2000" dirty="0">
              <a:latin typeface="+mn-lt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522384" y="4617944"/>
            <a:ext cx="8792519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b="1" dirty="0" smtClean="0">
                <a:latin typeface="+mn-lt"/>
              </a:rPr>
              <a:t>Constant</a:t>
            </a:r>
            <a:r>
              <a:rPr lang="en-US" dirty="0">
                <a:latin typeface="+mn-lt"/>
              </a:rPr>
              <a:t>: </a:t>
            </a:r>
            <a:r>
              <a:rPr lang="en-US" dirty="0" err="1" smtClean="0">
                <a:latin typeface="+mn-lt"/>
              </a:rPr>
              <a:t>digitalRead</a:t>
            </a:r>
            <a:r>
              <a:rPr lang="en-US" dirty="0" smtClean="0">
                <a:latin typeface="+mn-lt"/>
              </a:rPr>
              <a:t>(4) reads the value of input pin number 4. 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b="1" dirty="0" smtClean="0">
                <a:latin typeface="+mn-lt"/>
              </a:rPr>
              <a:t>Variable</a:t>
            </a:r>
            <a:r>
              <a:rPr lang="en-US" dirty="0" smtClean="0">
                <a:latin typeface="+mn-lt"/>
              </a:rPr>
              <a:t>: </a:t>
            </a:r>
            <a:r>
              <a:rPr lang="en-US" dirty="0" err="1" smtClean="0">
                <a:latin typeface="+mn-lt"/>
              </a:rPr>
              <a:t>digitalRead</a:t>
            </a:r>
            <a:r>
              <a:rPr lang="en-US" dirty="0" smtClean="0">
                <a:latin typeface="+mn-lt"/>
              </a:rPr>
              <a:t>(pushbutton), reads the input pin defined in the “pushbutton” variable.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b="1" dirty="0" smtClean="0">
                <a:latin typeface="+mn-lt"/>
              </a:rPr>
              <a:t>Operation</a:t>
            </a:r>
            <a:r>
              <a:rPr lang="en-US" dirty="0" smtClean="0">
                <a:latin typeface="+mn-lt"/>
              </a:rPr>
              <a:t>:, </a:t>
            </a:r>
            <a:r>
              <a:rPr lang="en-US" dirty="0" err="1">
                <a:latin typeface="+mn-lt"/>
              </a:rPr>
              <a:t>digitalRead</a:t>
            </a:r>
            <a:r>
              <a:rPr lang="en-US" dirty="0">
                <a:latin typeface="+mn-lt"/>
              </a:rPr>
              <a:t>((1+1)*2) reads pin 4 as this is the result of (1+1)*2. </a:t>
            </a:r>
          </a:p>
        </p:txBody>
      </p:sp>
    </p:spTree>
    <p:extLst>
      <p:ext uri="{BB962C8B-B14F-4D97-AF65-F5344CB8AC3E}">
        <p14:creationId xmlns:p14="http://schemas.microsoft.com/office/powerpoint/2010/main" val="44240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240700" y="1236937"/>
            <a:ext cx="8454134" cy="3862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2000" u="sng" dirty="0" smtClean="0">
                <a:latin typeface="+mn-lt"/>
              </a:rPr>
              <a:t>CONSTANTS</a:t>
            </a: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A </a:t>
            </a:r>
            <a:r>
              <a:rPr lang="en-US" sz="2000" b="1" dirty="0">
                <a:latin typeface="+mn-lt"/>
              </a:rPr>
              <a:t>program value that never changes </a:t>
            </a:r>
            <a:r>
              <a:rPr lang="en-US" sz="2000" dirty="0">
                <a:latin typeface="+mn-lt"/>
              </a:rPr>
              <a:t>may be used as a “constant</a:t>
            </a:r>
            <a:r>
              <a:rPr lang="en-US" sz="2000" dirty="0" smtClean="0">
                <a:latin typeface="+mn-lt"/>
              </a:rPr>
              <a:t>”</a:t>
            </a: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n-lt"/>
              </a:rPr>
              <a:t>There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smtClean="0">
                <a:latin typeface="+mn-lt"/>
              </a:rPr>
              <a:t>is </a:t>
            </a:r>
            <a:r>
              <a:rPr lang="en-US" sz="2000" b="1" dirty="0">
                <a:latin typeface="+mn-lt"/>
              </a:rPr>
              <a:t>NO way of changing this during the execution </a:t>
            </a:r>
            <a:r>
              <a:rPr lang="en-US" sz="2000" dirty="0">
                <a:latin typeface="+mn-lt"/>
              </a:rPr>
              <a:t>of the </a:t>
            </a:r>
            <a:r>
              <a:rPr lang="en-US" sz="2000" dirty="0" smtClean="0">
                <a:latin typeface="+mn-lt"/>
              </a:rPr>
              <a:t>program</a:t>
            </a: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latin typeface="+mn-lt"/>
              </a:rPr>
              <a:t>I</a:t>
            </a:r>
            <a:r>
              <a:rPr lang="en-US" sz="2000" b="1" dirty="0" smtClean="0">
                <a:latin typeface="+mn-lt"/>
              </a:rPr>
              <a:t>f </a:t>
            </a:r>
            <a:r>
              <a:rPr lang="en-US" sz="2000" b="1" dirty="0">
                <a:latin typeface="+mn-lt"/>
              </a:rPr>
              <a:t>you </a:t>
            </a:r>
            <a:r>
              <a:rPr lang="en-US" sz="2000" b="1" dirty="0" smtClean="0">
                <a:latin typeface="+mn-lt"/>
              </a:rPr>
              <a:t>decide </a:t>
            </a:r>
            <a:r>
              <a:rPr lang="en-US" sz="2000" b="1" dirty="0">
                <a:latin typeface="+mn-lt"/>
              </a:rPr>
              <a:t>to change it you have to modify the program </a:t>
            </a:r>
            <a:r>
              <a:rPr lang="en-US" sz="2000" dirty="0">
                <a:latin typeface="+mn-lt"/>
              </a:rPr>
              <a:t>and record it again onto the controller’s </a:t>
            </a:r>
            <a:r>
              <a:rPr lang="en-US" sz="2000" dirty="0" smtClean="0">
                <a:latin typeface="+mn-lt"/>
              </a:rPr>
              <a:t>memory</a:t>
            </a: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n-lt"/>
              </a:rPr>
              <a:t>They are </a:t>
            </a:r>
            <a:r>
              <a:rPr lang="en-US" sz="2000" b="1" dirty="0">
                <a:latin typeface="+mn-lt"/>
              </a:rPr>
              <a:t>stored in the controller’s FLASH </a:t>
            </a:r>
            <a:r>
              <a:rPr lang="en-US" sz="2000" dirty="0">
                <a:latin typeface="+mn-lt"/>
              </a:rPr>
              <a:t>memory </a:t>
            </a:r>
            <a:r>
              <a:rPr lang="en-US" sz="2000" dirty="0" smtClean="0">
                <a:latin typeface="+mn-lt"/>
              </a:rPr>
              <a:t>program</a:t>
            </a: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+mn-lt"/>
              </a:rPr>
              <a:t>They are </a:t>
            </a:r>
            <a:r>
              <a:rPr lang="en-US" sz="2000" b="1" dirty="0">
                <a:latin typeface="+mn-lt"/>
              </a:rPr>
              <a:t>not volatile </a:t>
            </a:r>
            <a:r>
              <a:rPr lang="en-US" sz="2000" dirty="0">
                <a:latin typeface="+mn-lt"/>
              </a:rPr>
              <a:t>and even when the power is disconnected they maintain their value</a:t>
            </a:r>
            <a:endParaRPr lang="en-US" sz="2000" dirty="0">
              <a:latin typeface="+mn-lt"/>
            </a:endParaRPr>
          </a:p>
          <a:p>
            <a:pPr algn="ctr" eaLnBrk="0" hangingPunct="0">
              <a:lnSpc>
                <a:spcPct val="110000"/>
              </a:lnSpc>
              <a:spcBef>
                <a:spcPts val="480"/>
              </a:spcBef>
            </a:pPr>
            <a:r>
              <a:rPr lang="en-US" sz="2000" b="1" dirty="0" smtClean="0">
                <a:latin typeface="+mn-lt"/>
              </a:rPr>
              <a:t>EXAMPLES</a:t>
            </a:r>
            <a:endParaRPr lang="en-US" sz="2000" b="1" dirty="0" smtClean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4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smtClean="0"/>
              <a:t>EXPRESSIONS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486838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4</a:t>
            </a:fld>
            <a:endParaRPr lang="el-GR" sz="1000" dirty="0"/>
          </a:p>
        </p:txBody>
      </p:sp>
      <p:sp>
        <p:nvSpPr>
          <p:cNvPr id="7" name="Rectángulo 6"/>
          <p:cNvSpPr/>
          <p:nvPr/>
        </p:nvSpPr>
        <p:spPr>
          <a:xfrm>
            <a:off x="1314320" y="5272594"/>
            <a:ext cx="7380514" cy="969496"/>
          </a:xfrm>
          <a:prstGeom prst="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b="1" dirty="0" err="1">
                <a:latin typeface="+mn-lt"/>
              </a:rPr>
              <a:t>digitalRead</a:t>
            </a:r>
            <a:r>
              <a:rPr lang="en-US" b="1" dirty="0">
                <a:latin typeface="+mn-lt"/>
              </a:rPr>
              <a:t>(12)</a:t>
            </a:r>
            <a:r>
              <a:rPr lang="en-US" dirty="0">
                <a:latin typeface="+mn-lt"/>
              </a:rPr>
              <a:t>;			</a:t>
            </a:r>
            <a:r>
              <a:rPr lang="en-US" i="1" dirty="0" smtClean="0">
                <a:latin typeface="+mn-lt"/>
              </a:rPr>
              <a:t>//</a:t>
            </a:r>
            <a:r>
              <a:rPr lang="en-US" i="1" dirty="0">
                <a:latin typeface="+mn-lt"/>
              </a:rPr>
              <a:t>read input pin 12 </a:t>
            </a:r>
          </a:p>
          <a:p>
            <a:r>
              <a:rPr lang="en-US" b="1" dirty="0" err="1">
                <a:latin typeface="+mn-lt"/>
              </a:rPr>
              <a:t>digitalWrite</a:t>
            </a:r>
            <a:r>
              <a:rPr lang="en-US" b="1" dirty="0">
                <a:latin typeface="+mn-lt"/>
              </a:rPr>
              <a:t>(6,HIGH); </a:t>
            </a:r>
            <a:r>
              <a:rPr lang="en-US" dirty="0">
                <a:latin typeface="+mn-lt"/>
              </a:rPr>
              <a:t>		</a:t>
            </a:r>
            <a:r>
              <a:rPr lang="en-US" i="1" dirty="0" smtClean="0">
                <a:latin typeface="+mn-lt"/>
              </a:rPr>
              <a:t>//</a:t>
            </a:r>
            <a:r>
              <a:rPr lang="en-US" i="1" dirty="0">
                <a:latin typeface="+mn-lt"/>
              </a:rPr>
              <a:t>set output pin 6 on level “1” </a:t>
            </a:r>
          </a:p>
          <a:p>
            <a:r>
              <a:rPr lang="en-US" b="1" dirty="0" err="1">
                <a:latin typeface="+mn-lt"/>
              </a:rPr>
              <a:t>pinMode</a:t>
            </a:r>
            <a:r>
              <a:rPr lang="en-US" b="1" dirty="0">
                <a:latin typeface="+mn-lt"/>
              </a:rPr>
              <a:t>(9,OUTPUT)</a:t>
            </a:r>
            <a:r>
              <a:rPr lang="en-US" dirty="0">
                <a:latin typeface="+mn-lt"/>
              </a:rPr>
              <a:t>;		</a:t>
            </a:r>
            <a:r>
              <a:rPr lang="en-US" i="1" dirty="0" smtClean="0">
                <a:latin typeface="+mn-lt"/>
              </a:rPr>
              <a:t>//</a:t>
            </a:r>
            <a:r>
              <a:rPr lang="en-US" i="1" dirty="0">
                <a:latin typeface="+mn-lt"/>
              </a:rPr>
              <a:t>Configure pin 9 as an output  </a:t>
            </a:r>
          </a:p>
        </p:txBody>
      </p:sp>
    </p:spTree>
    <p:extLst>
      <p:ext uri="{BB962C8B-B14F-4D97-AF65-F5344CB8AC3E}">
        <p14:creationId xmlns:p14="http://schemas.microsoft.com/office/powerpoint/2010/main" val="1730251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240700" y="1236937"/>
            <a:ext cx="8454134" cy="2718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2000" u="sng" dirty="0" smtClean="0">
                <a:latin typeface="+mn-lt"/>
              </a:rPr>
              <a:t>VARIABLES</a:t>
            </a: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A</a:t>
            </a:r>
            <a:r>
              <a:rPr lang="en-US" sz="2000" dirty="0" smtClean="0">
                <a:latin typeface="+mn-lt"/>
              </a:rPr>
              <a:t>re </a:t>
            </a:r>
            <a:r>
              <a:rPr lang="en-US" sz="2000" dirty="0">
                <a:latin typeface="+mn-lt"/>
              </a:rPr>
              <a:t>spaces in the controller’s RAM memory specially designed for storing different kinds of </a:t>
            </a:r>
            <a:r>
              <a:rPr lang="en-US" sz="2000" dirty="0" smtClean="0">
                <a:latin typeface="+mn-lt"/>
              </a:rPr>
              <a:t>data</a:t>
            </a: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n-lt"/>
              </a:rPr>
              <a:t>You </a:t>
            </a:r>
            <a:r>
              <a:rPr lang="en-US" sz="2000" dirty="0">
                <a:latin typeface="+mn-lt"/>
              </a:rPr>
              <a:t>can read and write the RAM memory as much as you want as long as you do it the right </a:t>
            </a:r>
            <a:r>
              <a:rPr lang="en-US" sz="2000" dirty="0" smtClean="0">
                <a:latin typeface="+mn-lt"/>
              </a:rPr>
              <a:t>way</a:t>
            </a:r>
          </a:p>
          <a:p>
            <a:pPr algn="ctr" eaLnBrk="0" hangingPunct="0">
              <a:lnSpc>
                <a:spcPct val="110000"/>
              </a:lnSpc>
              <a:spcBef>
                <a:spcPts val="480"/>
              </a:spcBef>
            </a:pPr>
            <a:endParaRPr lang="en-US" sz="2000" b="1" dirty="0" smtClean="0">
              <a:latin typeface="+mn-lt"/>
            </a:endParaRPr>
          </a:p>
          <a:p>
            <a:pPr algn="ctr" eaLnBrk="0" hangingPunct="0">
              <a:lnSpc>
                <a:spcPct val="110000"/>
              </a:lnSpc>
              <a:spcBef>
                <a:spcPts val="480"/>
              </a:spcBef>
            </a:pPr>
            <a:r>
              <a:rPr lang="en-US" sz="2000" b="1" dirty="0" smtClean="0">
                <a:latin typeface="+mn-lt"/>
              </a:rPr>
              <a:t>                  EXAMPLE</a:t>
            </a:r>
            <a:endParaRPr lang="en-US" sz="2000" b="1" dirty="0" smtClean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5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smtClean="0"/>
              <a:t>EXPRESSIONS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486838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5</a:t>
            </a:fld>
            <a:endParaRPr lang="el-GR" sz="1000" dirty="0"/>
          </a:p>
        </p:txBody>
      </p:sp>
      <p:sp>
        <p:nvSpPr>
          <p:cNvPr id="7" name="Rectángulo 6"/>
          <p:cNvSpPr/>
          <p:nvPr/>
        </p:nvSpPr>
        <p:spPr>
          <a:xfrm>
            <a:off x="1314320" y="4029413"/>
            <a:ext cx="7380514" cy="1631216"/>
          </a:xfrm>
          <a:prstGeom prst="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+mn-lt"/>
              </a:rPr>
              <a:t>type name = </a:t>
            </a:r>
            <a:r>
              <a:rPr lang="en-US" sz="2400" b="1" dirty="0" smtClean="0">
                <a:latin typeface="+mn-lt"/>
              </a:rPr>
              <a:t>value</a:t>
            </a:r>
          </a:p>
          <a:p>
            <a:pPr algn="ctr"/>
            <a:endParaRPr lang="en-US" b="1" dirty="0">
              <a:latin typeface="+mn-lt"/>
            </a:endParaRPr>
          </a:p>
          <a:p>
            <a:r>
              <a:rPr lang="en-US" b="1" dirty="0">
                <a:latin typeface="+mn-lt"/>
              </a:rPr>
              <a:t>type: 	</a:t>
            </a:r>
            <a:r>
              <a:rPr lang="en-US" i="1" dirty="0">
                <a:latin typeface="+mn-lt"/>
              </a:rPr>
              <a:t>Establishes the type of data that the variable </a:t>
            </a:r>
            <a:r>
              <a:rPr lang="en-US" i="1" dirty="0" smtClean="0">
                <a:latin typeface="+mn-lt"/>
              </a:rPr>
              <a:t>contains</a:t>
            </a:r>
          </a:p>
          <a:p>
            <a:r>
              <a:rPr lang="en-US" b="1" dirty="0">
                <a:latin typeface="+mn-lt"/>
              </a:rPr>
              <a:t>name: </a:t>
            </a:r>
            <a:r>
              <a:rPr lang="en-US" b="1" dirty="0" smtClean="0">
                <a:latin typeface="+mn-lt"/>
              </a:rPr>
              <a:t>	</a:t>
            </a:r>
            <a:r>
              <a:rPr lang="en-US" i="1" dirty="0" smtClean="0">
                <a:latin typeface="+mn-lt"/>
              </a:rPr>
              <a:t>This </a:t>
            </a:r>
            <a:r>
              <a:rPr lang="en-US" i="1" dirty="0">
                <a:latin typeface="+mn-lt"/>
              </a:rPr>
              <a:t>is the name you assign to the variable or container</a:t>
            </a:r>
            <a:endParaRPr lang="en-US" i="1" dirty="0" smtClean="0">
              <a:latin typeface="+mn-lt"/>
            </a:endParaRPr>
          </a:p>
          <a:p>
            <a:r>
              <a:rPr lang="en-US" b="1" dirty="0" smtClean="0">
                <a:latin typeface="+mn-lt"/>
              </a:rPr>
              <a:t>value</a:t>
            </a:r>
            <a:r>
              <a:rPr lang="en-US" b="1" dirty="0">
                <a:latin typeface="+mn-lt"/>
              </a:rPr>
              <a:t>: </a:t>
            </a:r>
            <a:r>
              <a:rPr lang="en-US" b="1" dirty="0" smtClean="0">
                <a:latin typeface="+mn-lt"/>
              </a:rPr>
              <a:t>	</a:t>
            </a:r>
            <a:r>
              <a:rPr lang="en-US" i="1" dirty="0" smtClean="0">
                <a:latin typeface="+mn-lt"/>
              </a:rPr>
              <a:t>This </a:t>
            </a:r>
            <a:r>
              <a:rPr lang="en-US" i="1" dirty="0">
                <a:latin typeface="+mn-lt"/>
              </a:rPr>
              <a:t>is the content or value we put in the </a:t>
            </a:r>
            <a:r>
              <a:rPr lang="en-US" i="1" dirty="0" smtClean="0">
                <a:latin typeface="+mn-lt"/>
              </a:rPr>
              <a:t>variable</a:t>
            </a:r>
          </a:p>
        </p:txBody>
      </p:sp>
    </p:spTree>
    <p:extLst>
      <p:ext uri="{BB962C8B-B14F-4D97-AF65-F5344CB8AC3E}">
        <p14:creationId xmlns:p14="http://schemas.microsoft.com/office/powerpoint/2010/main" val="3692360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240700" y="1236937"/>
            <a:ext cx="8454134" cy="413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lnSpc>
                <a:spcPct val="110000"/>
              </a:lnSpc>
              <a:spcBef>
                <a:spcPts val="480"/>
              </a:spcBef>
            </a:pPr>
            <a:r>
              <a:rPr lang="en-US" sz="2000" b="1" dirty="0">
                <a:latin typeface="+mn-lt"/>
              </a:rPr>
              <a:t>F</a:t>
            </a:r>
            <a:r>
              <a:rPr lang="en-US" sz="2000" b="1" dirty="0" smtClean="0">
                <a:latin typeface="+mn-lt"/>
              </a:rPr>
              <a:t>ollowing </a:t>
            </a:r>
            <a:r>
              <a:rPr lang="en-US" sz="2000" b="1" dirty="0">
                <a:latin typeface="+mn-lt"/>
              </a:rPr>
              <a:t>table contains a summary of the most common types of variables</a:t>
            </a:r>
            <a:endParaRPr lang="en-US" sz="2000" b="1" dirty="0" smtClean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6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smtClean="0"/>
              <a:t>EXPRESSIONS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486838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6</a:t>
            </a:fld>
            <a:endParaRPr lang="el-GR" sz="1000" dirty="0"/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0528586"/>
              </p:ext>
            </p:extLst>
          </p:nvPr>
        </p:nvGraphicFramePr>
        <p:xfrm>
          <a:off x="718457" y="1781385"/>
          <a:ext cx="7805057" cy="45749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88898">
                  <a:extLst>
                    <a:ext uri="{9D8B030D-6E8A-4147-A177-3AD203B41FA5}">
                      <a16:colId xmlns:a16="http://schemas.microsoft.com/office/drawing/2014/main" val="2666597976"/>
                    </a:ext>
                  </a:extLst>
                </a:gridCol>
                <a:gridCol w="988898">
                  <a:extLst>
                    <a:ext uri="{9D8B030D-6E8A-4147-A177-3AD203B41FA5}">
                      <a16:colId xmlns:a16="http://schemas.microsoft.com/office/drawing/2014/main" val="1115443366"/>
                    </a:ext>
                  </a:extLst>
                </a:gridCol>
                <a:gridCol w="5827261">
                  <a:extLst>
                    <a:ext uri="{9D8B030D-6E8A-4147-A177-3AD203B41FA5}">
                      <a16:colId xmlns:a16="http://schemas.microsoft.com/office/drawing/2014/main" val="3924619576"/>
                    </a:ext>
                  </a:extLst>
                </a:gridCol>
              </a:tblGrid>
              <a:tr h="36256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GB" sz="800" dirty="0" smtClean="0">
                          <a:effectLst/>
                        </a:rPr>
                        <a:t>TYPE</a:t>
                      </a:r>
                      <a:endParaRPr lang="es-ES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025" marR="580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BYTES</a:t>
                      </a:r>
                      <a:endParaRPr lang="es-ES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025" marR="580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DESCRIPTION</a:t>
                      </a:r>
                      <a:endParaRPr lang="es-E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025" marR="58025" marT="0" marB="0" anchor="ctr"/>
                </a:tc>
                <a:extLst>
                  <a:ext uri="{0D108BD9-81ED-4DB2-BD59-A6C34878D82A}">
                    <a16:rowId xmlns:a16="http://schemas.microsoft.com/office/drawing/2014/main" val="3658850431"/>
                  </a:ext>
                </a:extLst>
              </a:tr>
              <a:tr h="88929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char</a:t>
                      </a:r>
                      <a:endParaRPr lang="es-E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025" marR="580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1</a:t>
                      </a:r>
                      <a:endParaRPr lang="es-E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025" marR="5802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A char takes up 1 byte of memory and stores a character value (8 bits). Character literals are written in single quotation marks (‘).The char datatype is a signed type, meaning that it encodes numbers from -128 to 127.</a:t>
                      </a:r>
                      <a:endParaRPr lang="es-E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025" marR="58025" marT="0" marB="0" anchor="ctr"/>
                </a:tc>
                <a:extLst>
                  <a:ext uri="{0D108BD9-81ED-4DB2-BD59-A6C34878D82A}">
                    <a16:rowId xmlns:a16="http://schemas.microsoft.com/office/drawing/2014/main" val="1983758669"/>
                  </a:ext>
                </a:extLst>
              </a:tr>
              <a:tr h="34572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byte</a:t>
                      </a:r>
                      <a:endParaRPr lang="es-E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025" marR="580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1</a:t>
                      </a:r>
                      <a:endParaRPr lang="es-E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025" marR="5802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A byte stores an 8-bit unsigned number and yields a range of 0 to 255 (28-1).</a:t>
                      </a:r>
                      <a:endParaRPr lang="es-E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025" marR="58025" marT="0" marB="0" anchor="ctr"/>
                </a:tc>
                <a:extLst>
                  <a:ext uri="{0D108BD9-81ED-4DB2-BD59-A6C34878D82A}">
                    <a16:rowId xmlns:a16="http://schemas.microsoft.com/office/drawing/2014/main" val="657844135"/>
                  </a:ext>
                </a:extLst>
              </a:tr>
              <a:tr h="52608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int</a:t>
                      </a:r>
                      <a:endParaRPr lang="es-E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025" marR="580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2</a:t>
                      </a:r>
                      <a:endParaRPr lang="es-E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025" marR="5802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Integers are your primary data-type for number storage. They store a signed 16-bit (2-byte) value and yield a range of -32768 to +32767</a:t>
                      </a:r>
                      <a:endParaRPr lang="es-E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025" marR="58025" marT="0" marB="0" anchor="ctr"/>
                </a:tc>
                <a:extLst>
                  <a:ext uri="{0D108BD9-81ED-4DB2-BD59-A6C34878D82A}">
                    <a16:rowId xmlns:a16="http://schemas.microsoft.com/office/drawing/2014/main" val="1979001938"/>
                  </a:ext>
                </a:extLst>
              </a:tr>
              <a:tr h="70769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unsigned int or word</a:t>
                      </a:r>
                      <a:endParaRPr lang="es-E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025" marR="580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2</a:t>
                      </a:r>
                      <a:endParaRPr lang="es-E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025" marR="5802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Stores an 16-bit unsigned number and yields a range of  0 to 65535 (216-1)</a:t>
                      </a:r>
                      <a:endParaRPr lang="es-E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025" marR="58025" marT="0" marB="0" anchor="ctr"/>
                </a:tc>
                <a:extLst>
                  <a:ext uri="{0D108BD9-81ED-4DB2-BD59-A6C34878D82A}">
                    <a16:rowId xmlns:a16="http://schemas.microsoft.com/office/drawing/2014/main" val="1296701746"/>
                  </a:ext>
                </a:extLst>
              </a:tr>
              <a:tr h="52608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long</a:t>
                      </a:r>
                      <a:endParaRPr lang="es-E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025" marR="580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4</a:t>
                      </a:r>
                      <a:endParaRPr lang="es-E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025" marR="5802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These are signed variables that store 32 bits (4 bytes) and yield a range of -2,147,483,648 to 2,147,483,647.</a:t>
                      </a:r>
                      <a:endParaRPr lang="es-E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025" marR="58025" marT="0" marB="0" anchor="ctr"/>
                </a:tc>
                <a:extLst>
                  <a:ext uri="{0D108BD9-81ED-4DB2-BD59-A6C34878D82A}">
                    <a16:rowId xmlns:a16="http://schemas.microsoft.com/office/drawing/2014/main" val="1418355398"/>
                  </a:ext>
                </a:extLst>
              </a:tr>
              <a:tr h="52608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unsigned long</a:t>
                      </a:r>
                      <a:endParaRPr lang="es-E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025" marR="580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4</a:t>
                      </a:r>
                      <a:endParaRPr lang="es-E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025" marR="5802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Unsigned variable that stores 32 bits (4 bytes) and yields a range of 0 to 4,294,967,295 (2^32 - 1). </a:t>
                      </a:r>
                      <a:endParaRPr lang="es-E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025" marR="58025" marT="0" marB="0" anchor="ctr"/>
                </a:tc>
                <a:extLst>
                  <a:ext uri="{0D108BD9-81ED-4DB2-BD59-A6C34878D82A}">
                    <a16:rowId xmlns:a16="http://schemas.microsoft.com/office/drawing/2014/main" val="4024989525"/>
                  </a:ext>
                </a:extLst>
              </a:tr>
              <a:tr h="69144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float</a:t>
                      </a:r>
                      <a:endParaRPr lang="es-E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025" marR="580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4</a:t>
                      </a:r>
                      <a:endParaRPr lang="es-E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025" marR="5802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Floating-point numbers can be as high as 3.4028235E+38 and as low as -3.4028235E+38. They are stored as 32 bits (4 bytes) of information.</a:t>
                      </a:r>
                      <a:endParaRPr lang="es-ES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025" marR="58025" marT="0" marB="0" anchor="ctr"/>
                </a:tc>
                <a:extLst>
                  <a:ext uri="{0D108BD9-81ED-4DB2-BD59-A6C34878D82A}">
                    <a16:rowId xmlns:a16="http://schemas.microsoft.com/office/drawing/2014/main" val="8634911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150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240700" y="1236937"/>
            <a:ext cx="8454134" cy="1913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2000" b="1" dirty="0">
                <a:latin typeface="+mn-lt"/>
              </a:rPr>
              <a:t>“Arrays” are another kind of </a:t>
            </a:r>
            <a:r>
              <a:rPr lang="en-US" sz="2000" b="1" dirty="0" smtClean="0">
                <a:latin typeface="+mn-lt"/>
              </a:rPr>
              <a:t>variable</a:t>
            </a: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+mn-lt"/>
              </a:rPr>
              <a:t>An </a:t>
            </a:r>
            <a:r>
              <a:rPr lang="en-US" sz="2000" dirty="0">
                <a:latin typeface="+mn-lt"/>
              </a:rPr>
              <a:t>array is a group of variables and it may comprise any of the ones in the above </a:t>
            </a:r>
            <a:r>
              <a:rPr lang="en-US" sz="2000" dirty="0" smtClean="0">
                <a:latin typeface="+mn-lt"/>
              </a:rPr>
              <a:t>table</a:t>
            </a: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n-US" sz="2000" dirty="0">
                <a:latin typeface="+mn-lt"/>
              </a:rPr>
              <a:t>To access the contents of the variables you have to indicate their index number</a:t>
            </a:r>
            <a:endParaRPr lang="en-US" sz="2000" dirty="0" smtClean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7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smtClean="0"/>
              <a:t>EXPRESSIONS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486838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7</a:t>
            </a:fld>
            <a:endParaRPr lang="el-GR" sz="1000" dirty="0"/>
          </a:p>
        </p:txBody>
      </p:sp>
      <p:sp>
        <p:nvSpPr>
          <p:cNvPr id="10" name="TextBox 3"/>
          <p:cNvSpPr txBox="1"/>
          <p:nvPr/>
        </p:nvSpPr>
        <p:spPr bwMode="auto">
          <a:xfrm>
            <a:off x="240700" y="3560134"/>
            <a:ext cx="8454134" cy="2251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2000" b="1" dirty="0">
                <a:latin typeface="+mn-lt"/>
              </a:rPr>
              <a:t>Variables may be “global” or “local” depending on where you declare them in the program</a:t>
            </a:r>
            <a:endParaRPr lang="en-US" sz="2000" b="1" dirty="0" smtClean="0">
              <a:latin typeface="+mn-lt"/>
            </a:endParaRP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n-US" sz="2000" b="1" u="sng" dirty="0" err="1">
                <a:latin typeface="+mn-lt"/>
              </a:rPr>
              <a:t>Globals</a:t>
            </a:r>
            <a:r>
              <a:rPr lang="en-US" sz="2000" b="1" dirty="0">
                <a:latin typeface="+mn-lt"/>
              </a:rPr>
              <a:t>: </a:t>
            </a:r>
            <a:r>
              <a:rPr lang="en-US" sz="2000" dirty="0">
                <a:latin typeface="+mn-lt"/>
              </a:rPr>
              <a:t>These are the variables that are declared or defined outside all the functions in the program including setup() and loop</a:t>
            </a:r>
            <a:r>
              <a:rPr lang="en-US" sz="2000" dirty="0" smtClean="0">
                <a:latin typeface="+mn-lt"/>
              </a:rPr>
              <a:t>()</a:t>
            </a: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n-US" sz="2000" b="1" u="sng" dirty="0">
                <a:latin typeface="+mn-lt"/>
              </a:rPr>
              <a:t>Locals</a:t>
            </a:r>
            <a:r>
              <a:rPr lang="en-US" sz="2000" b="1" dirty="0">
                <a:latin typeface="+mn-lt"/>
              </a:rPr>
              <a:t>: </a:t>
            </a:r>
            <a:r>
              <a:rPr lang="en-US" sz="2000" dirty="0">
                <a:latin typeface="+mn-lt"/>
              </a:rPr>
              <a:t>These are the variables that are declared and created within a certain function and may only be used by that function</a:t>
            </a:r>
            <a:endParaRPr lang="en-US" sz="20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07408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240700" y="1236937"/>
            <a:ext cx="8454134" cy="1510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2000" u="sng" dirty="0" smtClean="0">
                <a:latin typeface="+mn-lt"/>
              </a:rPr>
              <a:t>OPERATIONS</a:t>
            </a: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n-lt"/>
              </a:rPr>
              <a:t>The </a:t>
            </a:r>
            <a:r>
              <a:rPr lang="en-US" sz="2000" dirty="0">
                <a:latin typeface="+mn-lt"/>
              </a:rPr>
              <a:t>values you load into the variables can be obtained as a result of doing all sorts of arithmetic operations between variables and/or constants. </a:t>
            </a:r>
            <a:endParaRPr lang="en-US" sz="2000" dirty="0" smtClean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8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smtClean="0"/>
              <a:t>EXPRESSIONS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486838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8</a:t>
            </a:fld>
            <a:endParaRPr lang="el-GR" sz="1000" dirty="0"/>
          </a:p>
        </p:txBody>
      </p:sp>
      <p:sp>
        <p:nvSpPr>
          <p:cNvPr id="7" name="Rectángulo 6"/>
          <p:cNvSpPr/>
          <p:nvPr/>
        </p:nvSpPr>
        <p:spPr>
          <a:xfrm>
            <a:off x="479554" y="2878095"/>
            <a:ext cx="8184891" cy="2431435"/>
          </a:xfrm>
          <a:prstGeom prst="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+mn-lt"/>
              </a:rPr>
              <a:t>These are the most common mathematical operations</a:t>
            </a:r>
            <a:endParaRPr lang="en-US" b="1" dirty="0" smtClean="0">
              <a:latin typeface="+mn-lt"/>
            </a:endParaRPr>
          </a:p>
          <a:p>
            <a:endParaRPr lang="en-US" b="1" dirty="0">
              <a:latin typeface="+mn-lt"/>
            </a:endParaRPr>
          </a:p>
          <a:p>
            <a:r>
              <a:rPr lang="en-US" b="1" dirty="0">
                <a:latin typeface="+mn-lt"/>
              </a:rPr>
              <a:t>= 	Equivalence</a:t>
            </a:r>
          </a:p>
          <a:p>
            <a:r>
              <a:rPr lang="en-US" b="1" dirty="0">
                <a:latin typeface="+mn-lt"/>
              </a:rPr>
              <a:t>+ 	Addition</a:t>
            </a:r>
          </a:p>
          <a:p>
            <a:r>
              <a:rPr lang="en-US" b="1" dirty="0">
                <a:latin typeface="+mn-lt"/>
              </a:rPr>
              <a:t>- 	Subtraction </a:t>
            </a:r>
          </a:p>
          <a:p>
            <a:r>
              <a:rPr lang="en-US" b="1" dirty="0">
                <a:latin typeface="+mn-lt"/>
              </a:rPr>
              <a:t>* 	Multiplication</a:t>
            </a:r>
          </a:p>
          <a:p>
            <a:r>
              <a:rPr lang="en-US" b="1" dirty="0">
                <a:latin typeface="+mn-lt"/>
              </a:rPr>
              <a:t>/ 	Division</a:t>
            </a:r>
          </a:p>
          <a:p>
            <a:r>
              <a:rPr lang="en-US" b="1" dirty="0">
                <a:latin typeface="+mn-lt"/>
              </a:rPr>
              <a:t>% 	Remainder (the remainder of a division between two whole numbers) </a:t>
            </a:r>
            <a:endParaRPr lang="en-US" b="1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27384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240700" y="1236937"/>
            <a:ext cx="8454134" cy="1510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2000" dirty="0" smtClean="0">
                <a:latin typeface="+mn-lt"/>
              </a:rPr>
              <a:t>It’s </a:t>
            </a:r>
            <a:r>
              <a:rPr lang="en-US" sz="2000" dirty="0">
                <a:latin typeface="+mn-lt"/>
              </a:rPr>
              <a:t>often a </a:t>
            </a:r>
            <a:r>
              <a:rPr lang="en-US" sz="2000" b="1" dirty="0">
                <a:latin typeface="+mn-lt"/>
              </a:rPr>
              <a:t>good idea for the controller to do absolutely nothing </a:t>
            </a:r>
            <a:r>
              <a:rPr lang="en-US" sz="2000" dirty="0">
                <a:latin typeface="+mn-lt"/>
              </a:rPr>
              <a:t>useful or, in other words, for it </a:t>
            </a:r>
            <a:r>
              <a:rPr lang="en-US" sz="2000" b="1" dirty="0">
                <a:latin typeface="+mn-lt"/>
              </a:rPr>
              <a:t>to waste a bit of time</a:t>
            </a:r>
            <a:r>
              <a:rPr lang="en-US" sz="2000" dirty="0">
                <a:latin typeface="+mn-lt"/>
              </a:rPr>
              <a:t>. </a:t>
            </a:r>
            <a:endParaRPr lang="en-US" sz="2000" dirty="0" smtClean="0">
              <a:latin typeface="+mn-lt"/>
            </a:endParaRP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2000" dirty="0">
                <a:latin typeface="+mn-lt"/>
              </a:rPr>
              <a:t>Arduino programming language has a number of functions that </a:t>
            </a:r>
            <a:r>
              <a:rPr lang="en-US" sz="2000" b="1" dirty="0">
                <a:latin typeface="+mn-lt"/>
              </a:rPr>
              <a:t>pause the execution</a:t>
            </a:r>
            <a:r>
              <a:rPr lang="en-US" sz="2000" dirty="0">
                <a:latin typeface="+mn-lt"/>
              </a:rPr>
              <a:t> of a program for a set amount of time</a:t>
            </a:r>
            <a:endParaRPr lang="en-US" sz="2000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9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smtClean="0"/>
              <a:t>TIMINGS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486838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9</a:t>
            </a:fld>
            <a:endParaRPr lang="el-GR" sz="1000" dirty="0"/>
          </a:p>
        </p:txBody>
      </p:sp>
      <p:sp>
        <p:nvSpPr>
          <p:cNvPr id="12" name="TextBox 3"/>
          <p:cNvSpPr txBox="1"/>
          <p:nvPr/>
        </p:nvSpPr>
        <p:spPr bwMode="auto">
          <a:xfrm>
            <a:off x="240700" y="2804137"/>
            <a:ext cx="8454134" cy="3791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Ø"/>
            </a:pPr>
            <a:r>
              <a:rPr lang="en-US" sz="2000" u="sng" dirty="0" smtClean="0">
                <a:latin typeface="+mn-lt"/>
              </a:rPr>
              <a:t>DELAYMICROSECONDS() FUNCTION</a:t>
            </a: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Pauses the program for the amount of time (in microseconds) </a:t>
            </a:r>
            <a:r>
              <a:rPr lang="en-US" sz="2000" dirty="0" smtClean="0">
                <a:latin typeface="+mn-lt"/>
              </a:rPr>
              <a:t>specified</a:t>
            </a:r>
          </a:p>
          <a:p>
            <a:pPr lvl="2" algn="ctr" eaLnBrk="0" hangingPunct="0">
              <a:lnSpc>
                <a:spcPct val="110000"/>
              </a:lnSpc>
              <a:spcBef>
                <a:spcPts val="480"/>
              </a:spcBef>
            </a:pPr>
            <a:r>
              <a:rPr lang="en-US" sz="2000" b="1" i="1" dirty="0" err="1" smtClean="0">
                <a:latin typeface="+mn-lt"/>
              </a:rPr>
              <a:t>delayMicroseconds</a:t>
            </a:r>
            <a:r>
              <a:rPr lang="en-US" sz="2000" b="1" i="1" dirty="0" smtClean="0">
                <a:latin typeface="+mn-lt"/>
              </a:rPr>
              <a:t>(n</a:t>
            </a:r>
            <a:r>
              <a:rPr lang="en-US" sz="2000" b="1" i="1" dirty="0">
                <a:latin typeface="+mn-lt"/>
              </a:rPr>
              <a:t>); </a:t>
            </a:r>
            <a:endParaRPr lang="en-US" sz="2000" b="1" i="1" dirty="0" smtClean="0">
              <a:latin typeface="+mn-lt"/>
            </a:endParaRPr>
          </a:p>
          <a:p>
            <a:pPr lvl="2" algn="just" eaLnBrk="0" hangingPunct="0">
              <a:lnSpc>
                <a:spcPct val="110000"/>
              </a:lnSpc>
              <a:spcBef>
                <a:spcPts val="480"/>
              </a:spcBef>
            </a:pPr>
            <a:r>
              <a:rPr lang="en-US" sz="2000" i="1" dirty="0" smtClean="0">
                <a:latin typeface="+mn-lt"/>
              </a:rPr>
              <a:t>n</a:t>
            </a:r>
            <a:r>
              <a:rPr lang="en-US" sz="2000" i="1" dirty="0">
                <a:latin typeface="+mn-lt"/>
              </a:rPr>
              <a:t>: 	indicates the number of milliseconds you want to pause the </a:t>
            </a:r>
            <a:r>
              <a:rPr lang="en-US" sz="2000" i="1" dirty="0" smtClean="0">
                <a:latin typeface="+mn-lt"/>
              </a:rPr>
              <a:t>	program</a:t>
            </a:r>
            <a:r>
              <a:rPr lang="en-US" sz="2000" i="1" dirty="0">
                <a:latin typeface="+mn-lt"/>
              </a:rPr>
              <a:t>. It’s a 16 bit unsigned integer</a:t>
            </a:r>
            <a:endParaRPr lang="en-US" sz="2000" i="1" dirty="0" smtClean="0">
              <a:latin typeface="+mn-lt"/>
            </a:endParaRPr>
          </a:p>
          <a:p>
            <a:pPr algn="ctr" eaLnBrk="0" hangingPunct="0">
              <a:lnSpc>
                <a:spcPct val="110000"/>
              </a:lnSpc>
              <a:spcBef>
                <a:spcPts val="480"/>
              </a:spcBef>
            </a:pPr>
            <a:r>
              <a:rPr lang="en-US" sz="2000" b="1" dirty="0" smtClean="0">
                <a:latin typeface="+mn-lt"/>
              </a:rPr>
              <a:t>                  EXAMPLE</a:t>
            </a:r>
          </a:p>
          <a:p>
            <a:pPr eaLnBrk="0" hangingPunct="0">
              <a:lnSpc>
                <a:spcPct val="110000"/>
              </a:lnSpc>
              <a:spcBef>
                <a:spcPts val="480"/>
              </a:spcBef>
            </a:pPr>
            <a:r>
              <a:rPr lang="en-US" sz="1600" b="1" dirty="0">
                <a:latin typeface="+mn-lt"/>
              </a:rPr>
              <a:t> </a:t>
            </a:r>
            <a:r>
              <a:rPr lang="en-US" sz="1600" b="1" dirty="0" smtClean="0">
                <a:latin typeface="+mn-lt"/>
              </a:rPr>
              <a:t>              A </a:t>
            </a:r>
            <a:r>
              <a:rPr lang="en-US" sz="1600" b="1" dirty="0">
                <a:latin typeface="+mn-lt"/>
              </a:rPr>
              <a:t>= 100; </a:t>
            </a:r>
          </a:p>
          <a:p>
            <a:pPr eaLnBrk="0" hangingPunct="0">
              <a:lnSpc>
                <a:spcPct val="110000"/>
              </a:lnSpc>
              <a:spcBef>
                <a:spcPts val="480"/>
              </a:spcBef>
            </a:pPr>
            <a:r>
              <a:rPr lang="en-US" sz="1600" b="1" dirty="0" smtClean="0">
                <a:latin typeface="+mn-lt"/>
              </a:rPr>
              <a:t>               </a:t>
            </a:r>
            <a:r>
              <a:rPr lang="en-US" sz="1600" b="1" dirty="0" err="1" smtClean="0">
                <a:latin typeface="+mn-lt"/>
              </a:rPr>
              <a:t>delayMicroseconds</a:t>
            </a:r>
            <a:r>
              <a:rPr lang="en-US" sz="1600" b="1" dirty="0" smtClean="0">
                <a:latin typeface="+mn-lt"/>
              </a:rPr>
              <a:t>(A</a:t>
            </a:r>
            <a:r>
              <a:rPr lang="en-US" sz="1600" b="1" dirty="0">
                <a:latin typeface="+mn-lt"/>
              </a:rPr>
              <a:t>);  </a:t>
            </a:r>
            <a:r>
              <a:rPr lang="en-US" sz="1600" b="1" dirty="0" smtClean="0">
                <a:latin typeface="+mn-lt"/>
              </a:rPr>
              <a:t>	</a:t>
            </a:r>
            <a:r>
              <a:rPr lang="en-US" sz="1600" i="1" dirty="0" smtClean="0">
                <a:latin typeface="+mn-lt"/>
              </a:rPr>
              <a:t>//</a:t>
            </a:r>
            <a:r>
              <a:rPr lang="en-US" sz="1600" i="1" dirty="0">
                <a:latin typeface="+mn-lt"/>
              </a:rPr>
              <a:t>pauses the program for 100 µS = 0.1 </a:t>
            </a:r>
            <a:r>
              <a:rPr lang="en-US" sz="1600" i="1" dirty="0" err="1">
                <a:latin typeface="+mn-lt"/>
              </a:rPr>
              <a:t>mS</a:t>
            </a:r>
            <a:r>
              <a:rPr lang="en-US" sz="1600" i="1" dirty="0">
                <a:latin typeface="+mn-lt"/>
              </a:rPr>
              <a:t> = 0.0001 seconds </a:t>
            </a:r>
          </a:p>
          <a:p>
            <a:pPr algn="ctr" eaLnBrk="0" hangingPunct="0">
              <a:lnSpc>
                <a:spcPct val="110000"/>
              </a:lnSpc>
              <a:spcBef>
                <a:spcPts val="480"/>
              </a:spcBef>
            </a:pPr>
            <a:endParaRPr lang="en-US" sz="2000" b="1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40141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Default Design">
  <a:themeElements>
    <a:clrScheme name="3_Default Desig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ADEF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D3F6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efault Design">
      <a:majorFont>
        <a:latin typeface="Trebuchet MS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ADE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D3F6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65017</TotalTime>
  <Words>1098</Words>
  <Application>Microsoft Office PowerPoint</Application>
  <PresentationFormat>Presentación en pantalla (4:3)</PresentationFormat>
  <Paragraphs>194</Paragraphs>
  <Slides>15</Slides>
  <Notes>13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15</vt:i4>
      </vt:variant>
    </vt:vector>
  </HeadingPairs>
  <TitlesOfParts>
    <vt:vector size="25" baseType="lpstr">
      <vt:lpstr>MS PGothic</vt:lpstr>
      <vt:lpstr>Arial</vt:lpstr>
      <vt:lpstr>Arial Narrow</vt:lpstr>
      <vt:lpstr>Book Antiqua</vt:lpstr>
      <vt:lpstr>Calibri</vt:lpstr>
      <vt:lpstr>Times New Roman</vt:lpstr>
      <vt:lpstr>Trebuchet MS</vt:lpstr>
      <vt:lpstr>Wingdings</vt:lpstr>
      <vt:lpstr>Custom Design</vt:lpstr>
      <vt:lpstr>3_Default Design</vt:lpstr>
      <vt:lpstr>Presentación de PowerPoint</vt:lpstr>
      <vt:lpstr>Aim and Agenda of unit 3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tei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circBalance_nodither_ts500_sine_55deg_6sec</dc:title>
  <dc:creator>Michail Sfakiotakis</dc:creator>
  <cp:lastModifiedBy>XABI</cp:lastModifiedBy>
  <cp:revision>1751</cp:revision>
  <cp:lastPrinted>2018-01-26T17:11:53Z</cp:lastPrinted>
  <dcterms:created xsi:type="dcterms:W3CDTF">2010-11-09T19:06:29Z</dcterms:created>
  <dcterms:modified xsi:type="dcterms:W3CDTF">2018-03-01T09:05:26Z</dcterms:modified>
</cp:coreProperties>
</file>