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6" r:id="rId1"/>
    <p:sldMasterId id="2147483678" r:id="rId2"/>
  </p:sldMasterIdLst>
  <p:notesMasterIdLst>
    <p:notesMasterId r:id="rId18"/>
  </p:notesMasterIdLst>
  <p:handoutMasterIdLst>
    <p:handoutMasterId r:id="rId19"/>
  </p:handoutMasterIdLst>
  <p:sldIdLst>
    <p:sldId id="549" r:id="rId3"/>
    <p:sldId id="537" r:id="rId4"/>
    <p:sldId id="482" r:id="rId5"/>
    <p:sldId id="553" r:id="rId6"/>
    <p:sldId id="554" r:id="rId7"/>
    <p:sldId id="555" r:id="rId8"/>
    <p:sldId id="556" r:id="rId9"/>
    <p:sldId id="557" r:id="rId10"/>
    <p:sldId id="558" r:id="rId11"/>
    <p:sldId id="559" r:id="rId12"/>
    <p:sldId id="560" r:id="rId13"/>
    <p:sldId id="562" r:id="rId14"/>
    <p:sldId id="561" r:id="rId15"/>
    <p:sldId id="563" r:id="rId16"/>
    <p:sldId id="552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73">
          <p15:clr>
            <a:srgbClr val="A4A3A4"/>
          </p15:clr>
        </p15:guide>
        <p15:guide id="2" pos="3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9913"/>
    <a:srgbClr val="005777"/>
    <a:srgbClr val="BFDDB4"/>
    <a:srgbClr val="E6E6E6"/>
    <a:srgbClr val="DDD9C3"/>
    <a:srgbClr val="DDCFB2"/>
    <a:srgbClr val="FFCC99"/>
    <a:srgbClr val="FF9966"/>
    <a:srgbClr val="006699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Μεσαίο στυλ 2 - Έμφαση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Μεσαίο στυλ 2 - Έμφαση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48" autoAdjust="0"/>
    <p:restoredTop sz="93039" autoAdjust="0"/>
  </p:normalViewPr>
  <p:slideViewPr>
    <p:cSldViewPr snapToGrid="0">
      <p:cViewPr varScale="1">
        <p:scale>
          <a:sx n="68" d="100"/>
          <a:sy n="68" d="100"/>
        </p:scale>
        <p:origin x="1650" y="66"/>
      </p:cViewPr>
      <p:guideLst>
        <p:guide orient="horz" pos="773"/>
        <p:guide pos="3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200" d="100"/>
        <a:sy n="200" d="100"/>
      </p:scale>
      <p:origin x="0" y="534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17ADA-1638-0643-890A-87F56AED39E9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E7830-05BA-0F48-BBED-6CDD62CC99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60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4BE53219-3A05-3D4B-895A-3050F53C435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02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574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0749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3664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4794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848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529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304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711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987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0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049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8249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954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480-73E2-41E9-8038-AB1D1AC0B473}" type="datetime1">
              <a:rPr lang="el-GR" smtClean="0"/>
              <a:t>1/3/2018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5109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F4110-ADAF-4F03-80B9-170642E5484D}" type="datetime1">
              <a:rPr lang="el-GR" smtClean="0"/>
              <a:t>1/3/2018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369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80D3-900E-422F-9FAD-55CC391E966A}" type="datetime1">
              <a:rPr lang="el-GR" smtClean="0"/>
              <a:t>1/3/2018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0352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052513"/>
            <a:ext cx="4038600" cy="252095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5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38600" cy="252095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5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5" name="Θέση αριθμού διαφάνειας 5">
            <a:extLst>
              <a:ext uri="{FF2B5EF4-FFF2-40B4-BE49-F238E27FC236}">
                <a16:creationId xmlns:a16="http://schemas.microsoft.com/office/drawing/2014/main" id="{AB86C6FB-9B8A-4E5E-B1DC-E008F8DF7A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23933" y="6614826"/>
            <a:ext cx="2057400" cy="193762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fld id="{4D2578F2-A3E7-4E4B-81A9-69C31FAEF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396236"/>
            <a:ext cx="9144000" cy="1158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xtLst/>
        </p:spPr>
        <p:txBody>
          <a:bodyPr anchor="ctr" anchorCtr="1"/>
          <a:lstStyle/>
          <a:p>
            <a:pPr algn="ctr"/>
            <a:endParaRPr lang="en-US" sz="1400">
              <a:latin typeface="Trebuchet MS" charset="0"/>
            </a:endParaRPr>
          </a:p>
        </p:txBody>
      </p:sp>
      <p:sp>
        <p:nvSpPr>
          <p:cNvPr id="7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33388"/>
          </a:xfrm>
        </p:spPr>
        <p:txBody>
          <a:bodyPr/>
          <a:lstStyle/>
          <a:p>
            <a:r>
              <a:rPr lang="el-GR" dirty="0" err="1" smtClean="0"/>
              <a:t>Kλικ</a:t>
            </a:r>
            <a:r>
              <a:rPr lang="el-GR" dirty="0" smtClean="0"/>
              <a:t> για επεξεργασία του τίτλου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74735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396236"/>
            <a:ext cx="9144000" cy="1158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xtLst/>
        </p:spPr>
        <p:txBody>
          <a:bodyPr anchor="ctr" anchorCtr="1"/>
          <a:lstStyle/>
          <a:p>
            <a:pPr algn="ctr"/>
            <a:endParaRPr lang="en-US" sz="1400">
              <a:latin typeface="Trebuchet MS" charset="0"/>
            </a:endParaRPr>
          </a:p>
        </p:txBody>
      </p:sp>
      <p:sp>
        <p:nvSpPr>
          <p:cNvPr id="7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33388"/>
          </a:xfrm>
        </p:spPr>
        <p:txBody>
          <a:bodyPr/>
          <a:lstStyle/>
          <a:p>
            <a:r>
              <a:rPr lang="el-GR" dirty="0" err="1" smtClean="0"/>
              <a:t>Kλικ</a:t>
            </a:r>
            <a:r>
              <a:rPr lang="el-GR" dirty="0" smtClean="0"/>
              <a:t> για επεξεργασία του τίτλου</a:t>
            </a:r>
            <a:endParaRPr lang="el-GR" dirty="0"/>
          </a:p>
        </p:txBody>
      </p:sp>
      <p:sp>
        <p:nvSpPr>
          <p:cNvPr id="8" name="Θέση αριθμού διαφάνειας 5">
            <a:extLst>
              <a:ext uri="{FF2B5EF4-FFF2-40B4-BE49-F238E27FC236}">
                <a16:creationId xmlns:a16="http://schemas.microsoft.com/office/drawing/2014/main" id="{AB86C6FB-9B8A-4E5E-B1DC-E008F8DF7A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23933" y="6614826"/>
            <a:ext cx="2057400" cy="193762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fld id="{4D2578F2-A3E7-4E4B-81A9-69C31FAEF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747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597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9233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748699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3944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63566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9391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6169-1127-4362-8540-AC4E97E8AA5C}" type="datetime1">
              <a:rPr lang="el-GR" smtClean="0"/>
              <a:t>1/3/2018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46306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66251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323630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dirty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490013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22641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9886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6CCA-63C4-4CF9-AE39-DAD6F533A7F9}" type="datetime1">
              <a:rPr lang="el-GR" smtClean="0"/>
              <a:t>1/3/2018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8929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0574A-DA73-4F45-A5DB-BD9EAE214494}" type="datetime1">
              <a:rPr lang="el-GR" smtClean="0"/>
              <a:t>1/3/2018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9198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6B3C0-A42E-43C6-B463-F993698F7A97}" type="datetime1">
              <a:rPr lang="el-GR" smtClean="0"/>
              <a:t>1/3/2018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2417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CD79E-706B-4D49-A0E4-1F8E35DF1797}" type="datetime1">
              <a:rPr lang="el-GR" smtClean="0"/>
              <a:t>1/3/2018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8556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B233-2020-4E2E-8C15-84DAA0EF36E8}" type="datetime1">
              <a:rPr lang="el-GR" smtClean="0"/>
              <a:t>1/3/2018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8633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BA766-CA29-40F2-83BC-EF09261BB5FC}" type="datetime1">
              <a:rPr lang="el-GR" smtClean="0"/>
              <a:t>1/3/2018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4485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D54C4-4236-43A6-B912-090A3C0F9032}" type="datetime1">
              <a:rPr lang="el-GR" smtClean="0"/>
              <a:t>1/3/2018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2093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4E18B-A9AC-444A-8F3D-6587E3DE7D78}" type="datetime1">
              <a:rPr lang="el-GR" smtClean="0"/>
              <a:t>1/3/2018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48E73-6241-44FB-9EDB-1A1229FC3D83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642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53" r:id="rId12"/>
    <p:sldLayoutId id="2147483665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96632" y="3174542"/>
            <a:ext cx="2174773" cy="2273625"/>
          </a:xfrm>
          <a:prstGeom prst="rect">
            <a:avLst/>
          </a:prstGeom>
        </p:spPr>
      </p:pic>
      <p:sp>
        <p:nvSpPr>
          <p:cNvPr id="603144" name="Rectangle 8"/>
          <p:cNvSpPr>
            <a:spLocks noChangeArrowheads="1"/>
          </p:cNvSpPr>
          <p:nvPr userDrawn="1"/>
        </p:nvSpPr>
        <p:spPr bwMode="auto">
          <a:xfrm>
            <a:off x="-1" y="5384800"/>
            <a:ext cx="8766770" cy="1282700"/>
          </a:xfrm>
          <a:prstGeom prst="rect">
            <a:avLst/>
          </a:prstGeom>
          <a:solidFill>
            <a:srgbClr val="00577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1616075" eaLnBrk="0" hangingPunct="0">
              <a:lnSpc>
                <a:spcPct val="110000"/>
              </a:lnSpc>
              <a:defRPr/>
            </a:pPr>
            <a:r>
              <a:rPr lang="en-US" sz="1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TEICrete</a:t>
            </a:r>
            <a:r>
              <a:rPr lang="en-US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br>
              <a:rPr lang="en-US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r>
              <a:rPr lang="en-US" sz="1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Heraklion</a:t>
            </a:r>
            <a:r>
              <a:rPr lang="en-US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Crete, Greece</a:t>
            </a:r>
            <a:endParaRPr lang="el-G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051" name="Oval 15"/>
          <p:cNvSpPr>
            <a:spLocks noChangeArrowheads="1"/>
          </p:cNvSpPr>
          <p:nvPr userDrawn="1"/>
        </p:nvSpPr>
        <p:spPr bwMode="auto">
          <a:xfrm>
            <a:off x="101600" y="5241925"/>
            <a:ext cx="1487488" cy="1539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solidFill>
                <a:srgbClr val="000000"/>
              </a:solidFill>
            </a:endParaRPr>
          </a:p>
        </p:txBody>
      </p:sp>
      <p:pic>
        <p:nvPicPr>
          <p:cNvPr id="2052" name="Picture 7"/>
          <p:cNvPicPr>
            <a:picLocks noChangeAspect="1" noChangeArrowheads="1"/>
          </p:cNvPicPr>
          <p:nvPr userDrawn="1"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6000" contras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5213350"/>
            <a:ext cx="1573212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2"/>
          <p:cNvSpPr>
            <a:spLocks noChangeArrowheads="1"/>
          </p:cNvSpPr>
          <p:nvPr userDrawn="1"/>
        </p:nvSpPr>
        <p:spPr bwMode="auto">
          <a:xfrm>
            <a:off x="0" y="1319213"/>
            <a:ext cx="9209088" cy="1774825"/>
          </a:xfrm>
          <a:prstGeom prst="rect">
            <a:avLst/>
          </a:prstGeom>
          <a:solidFill>
            <a:srgbClr val="80808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z="1800">
              <a:solidFill>
                <a:srgbClr val="000000"/>
              </a:solidFill>
            </a:endParaRPr>
          </a:p>
        </p:txBody>
      </p:sp>
      <p:sp>
        <p:nvSpPr>
          <p:cNvPr id="2054" name="Rectangle 6"/>
          <p:cNvSpPr>
            <a:spLocks noChangeArrowheads="1"/>
          </p:cNvSpPr>
          <p:nvPr userDrawn="1"/>
        </p:nvSpPr>
        <p:spPr bwMode="auto">
          <a:xfrm>
            <a:off x="-3175" y="1317625"/>
            <a:ext cx="6991350" cy="77788"/>
          </a:xfrm>
          <a:prstGeom prst="rect">
            <a:avLst/>
          </a:prstGeom>
          <a:solidFill>
            <a:srgbClr val="005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l-GR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731838"/>
          </a:xfrm>
          <a:prstGeom prst="rect">
            <a:avLst/>
          </a:prstGeom>
          <a:solidFill>
            <a:srgbClr val="00577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3175" algn="r" eaLnBrk="0" hangingPunct="0">
              <a:lnSpc>
                <a:spcPct val="110000"/>
              </a:lnSpc>
              <a:defRPr/>
            </a:pP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Technological Educational Institute of Crete</a:t>
            </a:r>
            <a:endParaRPr lang="el-GR" sz="2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21" name="Rectangle 5"/>
          <p:cNvSpPr>
            <a:spLocks noChangeArrowheads="1"/>
          </p:cNvSpPr>
          <p:nvPr userDrawn="1"/>
        </p:nvSpPr>
        <p:spPr bwMode="auto">
          <a:xfrm>
            <a:off x="2505075" y="3022600"/>
            <a:ext cx="6667500" cy="7778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el-GR" sz="2400" dirty="0">
              <a:solidFill>
                <a:srgbClr val="000000"/>
              </a:solidFill>
              <a:latin typeface="Times New Roman" pitchFamily="18" charset="0"/>
              <a:ea typeface="ＭＳ Ｐゴシック" pitchFamily="-111" charset="-128"/>
              <a:cs typeface="+mn-cs"/>
            </a:endParaRPr>
          </a:p>
        </p:txBody>
      </p:sp>
      <p:pic>
        <p:nvPicPr>
          <p:cNvPr id="11" name="Imagen 34"/>
          <p:cNvPicPr/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762" y="4559984"/>
            <a:ext cx="3131798" cy="681941"/>
          </a:xfrm>
          <a:prstGeom prst="rect">
            <a:avLst/>
          </a:prstGeom>
        </p:spPr>
      </p:pic>
      <p:pic>
        <p:nvPicPr>
          <p:cNvPr id="12" name="Imagen 50"/>
          <p:cNvPicPr/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405" y="5467537"/>
            <a:ext cx="3106436" cy="1117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0945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9pPr>
    </p:titleStyle>
    <p:bodyStyle>
      <a:lvl1pPr marL="269875" indent="-269875" algn="l" rtl="0" eaLnBrk="0" fontAlgn="base" hangingPunct="0">
        <a:spcBef>
          <a:spcPct val="25000"/>
        </a:spcBef>
        <a:spcAft>
          <a:spcPct val="0"/>
        </a:spcAft>
        <a:buFont typeface="Wingdings" charset="0"/>
        <a:buChar char="§"/>
        <a:defRPr sz="17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27063" indent="-1778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□"/>
        <a:defRPr sz="16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ea typeface="ＭＳ Ｐゴシック" charset="0"/>
        </a:defRPr>
      </a:lvl3pPr>
      <a:lvl4pPr marL="1550988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ＭＳ Ｐゴシック" charset="0"/>
        </a:defRPr>
      </a:lvl4pPr>
      <a:lvl5pPr marL="1978025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ＭＳ Ｐゴシック" charset="0"/>
        </a:defRPr>
      </a:lvl5pPr>
      <a:lvl6pPr marL="24352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8924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3496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068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346" y="268018"/>
            <a:ext cx="1753789" cy="78437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ounded Rectangle 10"/>
          <p:cNvSpPr/>
          <p:nvPr/>
        </p:nvSpPr>
        <p:spPr>
          <a:xfrm>
            <a:off x="0" y="2419435"/>
            <a:ext cx="9144000" cy="1937982"/>
          </a:xfrm>
          <a:prstGeom prst="roundRect">
            <a:avLst>
              <a:gd name="adj" fmla="val 396"/>
            </a:avLst>
          </a:prstGeom>
          <a:ln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UNIT </a:t>
            </a:r>
            <a:r>
              <a:rPr lang="en-US" sz="3600" b="1" dirty="0" smtClean="0">
                <a:solidFill>
                  <a:prstClr val="white"/>
                </a:solidFill>
              </a:rPr>
              <a:t>2</a:t>
            </a:r>
          </a:p>
          <a:p>
            <a:pPr algn="ctr"/>
            <a:r>
              <a:rPr lang="en-US" sz="3600" dirty="0" smtClean="0">
                <a:solidFill>
                  <a:prstClr val="white"/>
                </a:solidFill>
              </a:rPr>
              <a:t>Digital </a:t>
            </a:r>
            <a:r>
              <a:rPr lang="en-US" sz="3600" dirty="0">
                <a:solidFill>
                  <a:prstClr val="white"/>
                </a:solidFill>
              </a:rPr>
              <a:t>INPUTS/OUTPUTS </a:t>
            </a:r>
            <a:r>
              <a:rPr lang="en-US" sz="3600" dirty="0" smtClean="0">
                <a:solidFill>
                  <a:prstClr val="white"/>
                </a:solidFill>
              </a:rPr>
              <a:t>and interrupts</a:t>
            </a:r>
            <a:endParaRPr lang="el-GR" dirty="0"/>
          </a:p>
        </p:txBody>
      </p:sp>
      <p:pic>
        <p:nvPicPr>
          <p:cNvPr id="12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30" y="268018"/>
            <a:ext cx="2956266" cy="7598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0" b="15298"/>
          <a:stretch/>
        </p:blipFill>
        <p:spPr bwMode="auto">
          <a:xfrm>
            <a:off x="536759" y="6038193"/>
            <a:ext cx="1607354" cy="709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openin project: isep-porto-logo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5"/>
          <a:stretch/>
        </p:blipFill>
        <p:spPr bwMode="auto">
          <a:xfrm>
            <a:off x="2582878" y="5913947"/>
            <a:ext cx="1820294" cy="9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penin project: teiofcrete-log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7" y="5882415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penin project: aproit-logo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346" y="6085491"/>
            <a:ext cx="1428752" cy="71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770179"/>
            <a:ext cx="9144000" cy="45719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0" y="7639"/>
            <a:ext cx="9144000" cy="118053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36000"/>
                </a:schemeClr>
              </a:gs>
              <a:gs pos="100000">
                <a:schemeClr val="bg1">
                  <a:alpha val="0"/>
                </a:schemeClr>
              </a:gs>
              <a:gs pos="49000">
                <a:schemeClr val="tx2">
                  <a:lumMod val="20000"/>
                  <a:lumOff val="80000"/>
                  <a:alpha val="39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6816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10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-ES" b="1" cap="all" dirty="0" smtClean="0"/>
              <a:t>INTERRUPTS</a:t>
            </a:r>
            <a:endParaRPr lang="es-ES" b="1" cap="all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79184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10</a:t>
            </a:fld>
            <a:endParaRPr lang="el-GR" sz="1000" dirty="0"/>
          </a:p>
        </p:txBody>
      </p:sp>
      <p:sp>
        <p:nvSpPr>
          <p:cNvPr id="6" name="Rectángulo 5"/>
          <p:cNvSpPr/>
          <p:nvPr/>
        </p:nvSpPr>
        <p:spPr>
          <a:xfrm>
            <a:off x="509451" y="901337"/>
            <a:ext cx="81773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+mn-lt"/>
              </a:rPr>
              <a:t>What happens when the controller receives an interrupt? </a:t>
            </a:r>
            <a:endParaRPr lang="es-ES" sz="2400" b="1" dirty="0">
              <a:latin typeface="+mn-lt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7297" y="1467500"/>
            <a:ext cx="3409406" cy="302143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78823" y="4637899"/>
            <a:ext cx="860842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lphaLcPeriod"/>
            </a:pPr>
            <a:r>
              <a:rPr lang="en-US" sz="1400" dirty="0" smtClean="0">
                <a:latin typeface="+mn-lt"/>
              </a:rPr>
              <a:t>The </a:t>
            </a:r>
            <a:r>
              <a:rPr lang="en-US" sz="1400" dirty="0">
                <a:latin typeface="+mn-lt"/>
              </a:rPr>
              <a:t>controller is executing its usual main program. </a:t>
            </a:r>
          </a:p>
          <a:p>
            <a:pPr marL="342900" indent="-342900">
              <a:buFont typeface="+mj-lt"/>
              <a:buAutoNum type="alphaLcPeriod"/>
            </a:pPr>
            <a:r>
              <a:rPr lang="en-US" sz="1400" dirty="0" smtClean="0">
                <a:latin typeface="+mn-lt"/>
              </a:rPr>
              <a:t>At </a:t>
            </a:r>
            <a:r>
              <a:rPr lang="en-US" sz="1400" dirty="0">
                <a:latin typeface="+mn-lt"/>
              </a:rPr>
              <a:t>some point a peripheral requests and causes an interrupt. </a:t>
            </a:r>
          </a:p>
          <a:p>
            <a:pPr marL="342900" indent="-342900">
              <a:buFont typeface="+mj-lt"/>
              <a:buAutoNum type="alphaLcPeriod"/>
            </a:pPr>
            <a:r>
              <a:rPr lang="en-US" sz="1400" dirty="0" smtClean="0">
                <a:latin typeface="+mn-lt"/>
              </a:rPr>
              <a:t>The </a:t>
            </a:r>
            <a:r>
              <a:rPr lang="en-US" sz="1400" dirty="0">
                <a:latin typeface="+mn-lt"/>
              </a:rPr>
              <a:t>controller suspends the main program and goes on to execute a program to deal with the event, also known as an ISR (Interrupt Service Routine). </a:t>
            </a:r>
          </a:p>
          <a:p>
            <a:pPr marL="342900" indent="-342900">
              <a:buFont typeface="+mj-lt"/>
              <a:buAutoNum type="alphaLcPeriod"/>
            </a:pPr>
            <a:r>
              <a:rPr lang="en-US" sz="1400" dirty="0" smtClean="0">
                <a:latin typeface="+mn-lt"/>
              </a:rPr>
              <a:t>Once </a:t>
            </a:r>
            <a:r>
              <a:rPr lang="en-US" sz="1400" dirty="0">
                <a:latin typeface="+mn-lt"/>
              </a:rPr>
              <a:t>the execution of the interrupt handler is finished, the controller returns to the main program. </a:t>
            </a:r>
          </a:p>
          <a:p>
            <a:pPr marL="342900" indent="-342900">
              <a:buFont typeface="+mj-lt"/>
              <a:buAutoNum type="alphaLcPeriod"/>
            </a:pPr>
            <a:r>
              <a:rPr lang="en-US" sz="1400" dirty="0" smtClean="0">
                <a:latin typeface="+mn-lt"/>
              </a:rPr>
              <a:t>The </a:t>
            </a:r>
            <a:r>
              <a:rPr lang="en-US" sz="1400" dirty="0">
                <a:latin typeface="+mn-lt"/>
              </a:rPr>
              <a:t>execution is renewed from where it left off. </a:t>
            </a:r>
          </a:p>
        </p:txBody>
      </p:sp>
    </p:spTree>
    <p:extLst>
      <p:ext uri="{BB962C8B-B14F-4D97-AF65-F5344CB8AC3E}">
        <p14:creationId xmlns:p14="http://schemas.microsoft.com/office/powerpoint/2010/main" val="414998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11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-ES" b="1" cap="all" dirty="0" smtClean="0"/>
              <a:t>INTERRUPTS</a:t>
            </a:r>
            <a:endParaRPr lang="es-ES" b="1" cap="all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79184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11</a:t>
            </a:fld>
            <a:endParaRPr lang="el-GR" sz="1000" dirty="0"/>
          </a:p>
        </p:txBody>
      </p:sp>
      <p:sp>
        <p:nvSpPr>
          <p:cNvPr id="6" name="Rectángulo 5"/>
          <p:cNvSpPr/>
          <p:nvPr/>
        </p:nvSpPr>
        <p:spPr>
          <a:xfrm>
            <a:off x="509451" y="901337"/>
            <a:ext cx="81773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+mn-lt"/>
              </a:rPr>
              <a:t>To manage and use the Arduino UNO interrupts, you’ve got four functions at your disposal</a:t>
            </a:r>
            <a:endParaRPr lang="es-ES" sz="2000" b="1" dirty="0">
              <a:latin typeface="+mn-lt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063611" y="1749751"/>
            <a:ext cx="7171510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u="sng" dirty="0" smtClean="0">
                <a:latin typeface="+mn-lt"/>
              </a:rPr>
              <a:t>Function </a:t>
            </a:r>
            <a:r>
              <a:rPr lang="en-US" u="sng" dirty="0" err="1">
                <a:latin typeface="+mn-lt"/>
              </a:rPr>
              <a:t>attachInterrupt</a:t>
            </a:r>
            <a:r>
              <a:rPr lang="en-US" u="sng" dirty="0">
                <a:latin typeface="+mn-lt"/>
              </a:rPr>
              <a:t>() </a:t>
            </a:r>
            <a:endParaRPr lang="en-US" u="sng" dirty="0" smtClean="0">
              <a:latin typeface="+mn-lt"/>
            </a:endParaRPr>
          </a:p>
          <a:p>
            <a:endParaRPr lang="en-US" u="sng" dirty="0">
              <a:latin typeface="+mn-lt"/>
            </a:endParaRPr>
          </a:p>
          <a:p>
            <a:r>
              <a:rPr lang="en-US" dirty="0">
                <a:latin typeface="+mn-lt"/>
              </a:rPr>
              <a:t>It configures how an interrupt should work</a:t>
            </a:r>
            <a:r>
              <a:rPr lang="en-US" dirty="0" smtClean="0">
                <a:latin typeface="+mn-lt"/>
              </a:rPr>
              <a:t>.</a:t>
            </a:r>
          </a:p>
          <a:p>
            <a:endParaRPr lang="en-US" dirty="0">
              <a:latin typeface="+mn-lt"/>
            </a:endParaRPr>
          </a:p>
          <a:p>
            <a:r>
              <a:rPr lang="en-US" b="1" u="sng" dirty="0">
                <a:latin typeface="+mn-lt"/>
              </a:rPr>
              <a:t>Syntax: </a:t>
            </a:r>
          </a:p>
          <a:p>
            <a:pPr algn="ctr"/>
            <a:r>
              <a:rPr lang="en-US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attachInterrupt</a:t>
            </a:r>
            <a:r>
              <a:rPr lang="en-US" b="1" dirty="0">
                <a:latin typeface="+mn-lt"/>
              </a:rPr>
              <a:t>(pin, ISR, </a:t>
            </a:r>
            <a:r>
              <a:rPr lang="en-US" b="1" dirty="0" err="1">
                <a:latin typeface="+mn-lt"/>
              </a:rPr>
              <a:t>modo</a:t>
            </a:r>
            <a:r>
              <a:rPr lang="en-US" b="1" dirty="0">
                <a:latin typeface="+mn-lt"/>
              </a:rPr>
              <a:t>); </a:t>
            </a:r>
            <a:endParaRPr lang="en-US" b="1" dirty="0" smtClean="0">
              <a:latin typeface="+mn-lt"/>
            </a:endParaRPr>
          </a:p>
          <a:p>
            <a:pPr algn="ctr"/>
            <a:endParaRPr lang="en-US" b="1" dirty="0">
              <a:latin typeface="+mn-lt"/>
            </a:endParaRPr>
          </a:p>
          <a:p>
            <a:r>
              <a:rPr lang="en-US" dirty="0">
                <a:latin typeface="+mn-lt"/>
              </a:rPr>
              <a:t> </a:t>
            </a:r>
            <a:r>
              <a:rPr lang="en-US" b="1" dirty="0">
                <a:latin typeface="+mn-lt"/>
              </a:rPr>
              <a:t>pin</a:t>
            </a:r>
            <a:r>
              <a:rPr lang="en-US" b="1" dirty="0" smtClean="0">
                <a:latin typeface="+mn-lt"/>
              </a:rPr>
              <a:t>: </a:t>
            </a:r>
            <a:r>
              <a:rPr lang="en-US" dirty="0">
                <a:latin typeface="+mn-lt"/>
              </a:rPr>
              <a:t>In the case of Arduino UNO it could be INT0 (D2) or INT1 (D3) </a:t>
            </a:r>
            <a:r>
              <a:rPr lang="en-US" dirty="0" smtClean="0">
                <a:latin typeface="+mn-lt"/>
              </a:rPr>
              <a:t> </a:t>
            </a:r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 </a:t>
            </a:r>
            <a:r>
              <a:rPr lang="en-US" b="1" dirty="0">
                <a:latin typeface="+mn-lt"/>
              </a:rPr>
              <a:t>ISR: </a:t>
            </a:r>
            <a:r>
              <a:rPr lang="en-US" dirty="0">
                <a:latin typeface="+mn-lt"/>
              </a:rPr>
              <a:t>this is the name of the routine or function that must be executed each time the interrupt happens. </a:t>
            </a:r>
          </a:p>
          <a:p>
            <a:r>
              <a:rPr lang="en-US" b="1" dirty="0" smtClean="0">
                <a:latin typeface="+mn-lt"/>
              </a:rPr>
              <a:t>mode</a:t>
            </a:r>
            <a:r>
              <a:rPr lang="en-US" b="1" dirty="0">
                <a:latin typeface="+mn-lt"/>
              </a:rPr>
              <a:t>: </a:t>
            </a:r>
            <a:r>
              <a:rPr lang="en-US" dirty="0">
                <a:latin typeface="+mn-lt"/>
              </a:rPr>
              <a:t>This is when the interrupt  should be triggered:  </a:t>
            </a:r>
          </a:p>
          <a:p>
            <a:r>
              <a:rPr lang="en-US" dirty="0" smtClean="0">
                <a:latin typeface="+mn-lt"/>
              </a:rPr>
              <a:t>	</a:t>
            </a:r>
            <a:r>
              <a:rPr lang="en-US" i="1" dirty="0" smtClean="0">
                <a:latin typeface="+mn-lt"/>
              </a:rPr>
              <a:t>LOW</a:t>
            </a:r>
            <a:r>
              <a:rPr lang="en-US" dirty="0">
                <a:latin typeface="+mn-lt"/>
              </a:rPr>
              <a:t>: when the pin sends through a “0” level.  </a:t>
            </a:r>
          </a:p>
          <a:p>
            <a:r>
              <a:rPr lang="en-US" dirty="0" smtClean="0">
                <a:latin typeface="+mn-lt"/>
              </a:rPr>
              <a:t>	</a:t>
            </a:r>
            <a:r>
              <a:rPr lang="en-US" i="1" dirty="0" smtClean="0">
                <a:latin typeface="+mn-lt"/>
              </a:rPr>
              <a:t>CHANGE</a:t>
            </a:r>
            <a:r>
              <a:rPr lang="en-US" dirty="0">
                <a:latin typeface="+mn-lt"/>
              </a:rPr>
              <a:t>: when a change of status in the pin is detected.  </a:t>
            </a:r>
          </a:p>
          <a:p>
            <a:r>
              <a:rPr lang="en-US" dirty="0" smtClean="0">
                <a:latin typeface="+mn-lt"/>
              </a:rPr>
              <a:t>	</a:t>
            </a:r>
            <a:r>
              <a:rPr lang="en-US" i="1" dirty="0" smtClean="0">
                <a:latin typeface="+mn-lt"/>
              </a:rPr>
              <a:t>RISING</a:t>
            </a:r>
            <a:r>
              <a:rPr lang="en-US" dirty="0">
                <a:latin typeface="+mn-lt"/>
              </a:rPr>
              <a:t>: when the pin detects a rising edge (“0” -&gt; “1”).  </a:t>
            </a:r>
          </a:p>
          <a:p>
            <a:r>
              <a:rPr lang="en-US" dirty="0" smtClean="0">
                <a:latin typeface="+mn-lt"/>
              </a:rPr>
              <a:t>	</a:t>
            </a:r>
            <a:r>
              <a:rPr lang="en-US" i="1" dirty="0" smtClean="0">
                <a:latin typeface="+mn-lt"/>
              </a:rPr>
              <a:t>FALLING</a:t>
            </a:r>
            <a:r>
              <a:rPr lang="en-US" dirty="0">
                <a:latin typeface="+mn-lt"/>
              </a:rPr>
              <a:t>: when the pin detects a falling edge (“1”-&gt; “0</a:t>
            </a:r>
            <a:r>
              <a:rPr lang="en-US" dirty="0"/>
              <a:t>”). </a:t>
            </a:r>
          </a:p>
        </p:txBody>
      </p:sp>
    </p:spTree>
    <p:extLst>
      <p:ext uri="{BB962C8B-B14F-4D97-AF65-F5344CB8AC3E}">
        <p14:creationId xmlns:p14="http://schemas.microsoft.com/office/powerpoint/2010/main" val="237433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12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-ES" b="1" cap="all" dirty="0" smtClean="0"/>
              <a:t>INTERRUPTS</a:t>
            </a:r>
            <a:endParaRPr lang="es-ES" b="1" cap="all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79184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12</a:t>
            </a:fld>
            <a:endParaRPr lang="el-GR" sz="1000" dirty="0"/>
          </a:p>
        </p:txBody>
      </p:sp>
      <p:sp>
        <p:nvSpPr>
          <p:cNvPr id="5" name="Rectángulo 4"/>
          <p:cNvSpPr/>
          <p:nvPr/>
        </p:nvSpPr>
        <p:spPr>
          <a:xfrm>
            <a:off x="1063611" y="1233538"/>
            <a:ext cx="717151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u="sng" dirty="0" smtClean="0">
                <a:latin typeface="+mn-lt"/>
              </a:rPr>
              <a:t>Function </a:t>
            </a:r>
            <a:r>
              <a:rPr lang="en-US" u="sng" dirty="0" err="1">
                <a:latin typeface="+mn-lt"/>
              </a:rPr>
              <a:t>detachInterrupt</a:t>
            </a:r>
            <a:r>
              <a:rPr lang="en-US" u="sng" dirty="0">
                <a:latin typeface="+mn-lt"/>
              </a:rPr>
              <a:t>() </a:t>
            </a:r>
            <a:endParaRPr lang="en-US" u="sng" dirty="0" smtClean="0">
              <a:latin typeface="+mn-lt"/>
            </a:endParaRPr>
          </a:p>
          <a:p>
            <a:endParaRPr lang="en-US" u="sng" dirty="0">
              <a:latin typeface="+mn-lt"/>
            </a:endParaRPr>
          </a:p>
          <a:p>
            <a:r>
              <a:rPr lang="en-US" dirty="0">
                <a:latin typeface="+mn-lt"/>
              </a:rPr>
              <a:t>Turns off an interrupt</a:t>
            </a:r>
            <a:r>
              <a:rPr lang="en-US" dirty="0" smtClean="0">
                <a:latin typeface="+mn-lt"/>
              </a:rPr>
              <a:t>.</a:t>
            </a:r>
          </a:p>
          <a:p>
            <a:endParaRPr lang="en-US" dirty="0">
              <a:latin typeface="+mn-lt"/>
            </a:endParaRPr>
          </a:p>
          <a:p>
            <a:r>
              <a:rPr lang="en-US" b="1" u="sng" dirty="0">
                <a:latin typeface="+mn-lt"/>
              </a:rPr>
              <a:t>Syntax: </a:t>
            </a:r>
          </a:p>
          <a:p>
            <a:pPr algn="ctr"/>
            <a:r>
              <a:rPr lang="en-US" b="1" dirty="0" err="1">
                <a:latin typeface="+mn-lt"/>
              </a:rPr>
              <a:t>detachInterrupt</a:t>
            </a:r>
            <a:r>
              <a:rPr lang="en-US" b="1" dirty="0">
                <a:latin typeface="+mn-lt"/>
              </a:rPr>
              <a:t>(pin); </a:t>
            </a:r>
            <a:endParaRPr lang="en-US" b="1" dirty="0" smtClean="0">
              <a:latin typeface="+mn-lt"/>
            </a:endParaRPr>
          </a:p>
          <a:p>
            <a:pPr algn="ctr"/>
            <a:endParaRPr lang="en-US" b="1" dirty="0">
              <a:latin typeface="+mn-lt"/>
            </a:endParaRPr>
          </a:p>
          <a:p>
            <a:r>
              <a:rPr lang="en-US" dirty="0">
                <a:latin typeface="+mn-lt"/>
              </a:rPr>
              <a:t> </a:t>
            </a:r>
            <a:r>
              <a:rPr lang="en-US" b="1" dirty="0">
                <a:latin typeface="+mn-lt"/>
              </a:rPr>
              <a:t>pin</a:t>
            </a:r>
            <a:r>
              <a:rPr lang="en-US" b="1" dirty="0" smtClean="0">
                <a:latin typeface="+mn-lt"/>
              </a:rPr>
              <a:t>: </a:t>
            </a:r>
            <a:r>
              <a:rPr lang="en-US" dirty="0">
                <a:latin typeface="+mn-lt"/>
              </a:rPr>
              <a:t>In the case of Arduino UNO it could be INT0 (D2) or INT1 (D3) </a:t>
            </a:r>
            <a:r>
              <a:rPr lang="en-US" dirty="0" smtClean="0">
                <a:latin typeface="+mn-lt"/>
              </a:rPr>
              <a:t> </a:t>
            </a:r>
            <a:endParaRPr lang="en-US" dirty="0">
              <a:latin typeface="+mn-lt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063611" y="3835958"/>
            <a:ext cx="7171510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u="sng" dirty="0" smtClean="0">
                <a:latin typeface="+mn-lt"/>
              </a:rPr>
              <a:t>Function interrupts() </a:t>
            </a:r>
          </a:p>
          <a:p>
            <a:endParaRPr lang="en-US" u="sng" dirty="0">
              <a:latin typeface="+mn-lt"/>
            </a:endParaRPr>
          </a:p>
          <a:p>
            <a:r>
              <a:rPr lang="en-US" dirty="0">
                <a:latin typeface="+mn-lt"/>
              </a:rPr>
              <a:t>This turns on the interrupts. Think of it as a kind of general authorization for the interrupts that have been previously configured through </a:t>
            </a:r>
            <a:r>
              <a:rPr lang="en-US" dirty="0" err="1">
                <a:latin typeface="+mn-lt"/>
              </a:rPr>
              <a:t>attachInterrupt</a:t>
            </a:r>
            <a:r>
              <a:rPr lang="en-US" dirty="0">
                <a:latin typeface="+mn-lt"/>
              </a:rPr>
              <a:t>(). </a:t>
            </a:r>
            <a:endParaRPr lang="en-US" dirty="0" smtClean="0">
              <a:latin typeface="+mn-lt"/>
            </a:endParaRPr>
          </a:p>
          <a:p>
            <a:endParaRPr lang="en-US" dirty="0">
              <a:latin typeface="+mn-lt"/>
            </a:endParaRPr>
          </a:p>
          <a:p>
            <a:r>
              <a:rPr lang="en-US" b="1" u="sng" dirty="0">
                <a:latin typeface="+mn-lt"/>
              </a:rPr>
              <a:t>Syntax: </a:t>
            </a:r>
          </a:p>
          <a:p>
            <a:pPr algn="ctr"/>
            <a:r>
              <a:rPr lang="en-US" b="1" dirty="0" smtClean="0">
                <a:latin typeface="+mn-lt"/>
              </a:rPr>
              <a:t>interrupts(); </a:t>
            </a:r>
          </a:p>
          <a:p>
            <a:pPr algn="ctr"/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783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13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-ES" b="1" cap="all" dirty="0" smtClean="0"/>
              <a:t>INTERRUPTS</a:t>
            </a:r>
            <a:endParaRPr lang="es-ES" b="1" cap="all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79184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13</a:t>
            </a:fld>
            <a:endParaRPr lang="el-GR" sz="1000" dirty="0"/>
          </a:p>
        </p:txBody>
      </p:sp>
      <p:sp>
        <p:nvSpPr>
          <p:cNvPr id="13" name="Rectángulo 12"/>
          <p:cNvSpPr/>
          <p:nvPr/>
        </p:nvSpPr>
        <p:spPr>
          <a:xfrm>
            <a:off x="1025434" y="1194757"/>
            <a:ext cx="7171510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u="sng" dirty="0" smtClean="0">
                <a:latin typeface="+mn-lt"/>
              </a:rPr>
              <a:t>Function </a:t>
            </a:r>
            <a:r>
              <a:rPr lang="en-US" u="sng" dirty="0" err="1" smtClean="0">
                <a:latin typeface="+mn-lt"/>
              </a:rPr>
              <a:t>noInterrupts</a:t>
            </a:r>
            <a:r>
              <a:rPr lang="en-US" u="sng" dirty="0" smtClean="0">
                <a:latin typeface="+mn-lt"/>
              </a:rPr>
              <a:t>() </a:t>
            </a:r>
          </a:p>
          <a:p>
            <a:endParaRPr lang="en-US" u="sng" dirty="0">
              <a:latin typeface="+mn-lt"/>
            </a:endParaRPr>
          </a:p>
          <a:p>
            <a:pPr algn="just"/>
            <a:r>
              <a:rPr lang="en-US" dirty="0" smtClean="0">
                <a:latin typeface="+mn-lt"/>
              </a:rPr>
              <a:t>This </a:t>
            </a:r>
            <a:r>
              <a:rPr lang="en-US" dirty="0">
                <a:latin typeface="+mn-lt"/>
              </a:rPr>
              <a:t>turns off all the interrupts. Think of it as a kind of </a:t>
            </a:r>
            <a:r>
              <a:rPr lang="en-US" dirty="0" smtClean="0">
                <a:latin typeface="+mn-lt"/>
              </a:rPr>
              <a:t>general prohibition </a:t>
            </a:r>
            <a:r>
              <a:rPr lang="en-US" dirty="0">
                <a:latin typeface="+mn-lt"/>
              </a:rPr>
              <a:t>that prevents all the interrupts from </a:t>
            </a:r>
            <a:r>
              <a:rPr lang="en-US" dirty="0" smtClean="0">
                <a:latin typeface="+mn-lt"/>
              </a:rPr>
              <a:t>functioning</a:t>
            </a:r>
          </a:p>
          <a:p>
            <a:endParaRPr lang="en-US" dirty="0">
              <a:latin typeface="+mn-lt"/>
            </a:endParaRPr>
          </a:p>
          <a:p>
            <a:r>
              <a:rPr lang="en-US" b="1" u="sng" dirty="0">
                <a:latin typeface="+mn-lt"/>
              </a:rPr>
              <a:t>Syntax: </a:t>
            </a:r>
          </a:p>
          <a:p>
            <a:pPr algn="ctr"/>
            <a:endParaRPr lang="en-US" b="1" dirty="0" smtClean="0">
              <a:latin typeface="+mn-lt"/>
            </a:endParaRPr>
          </a:p>
          <a:p>
            <a:pPr algn="ctr"/>
            <a:r>
              <a:rPr lang="en-US" b="1" dirty="0" err="1" smtClean="0">
                <a:latin typeface="+mn-lt"/>
              </a:rPr>
              <a:t>noInterrupts</a:t>
            </a:r>
            <a:r>
              <a:rPr lang="en-US" b="1" dirty="0" smtClean="0">
                <a:latin typeface="+mn-lt"/>
              </a:rPr>
              <a:t>(); </a:t>
            </a:r>
          </a:p>
          <a:p>
            <a:pPr algn="ctr"/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57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>
          <a:xfrm>
            <a:off x="486669" y="975942"/>
            <a:ext cx="4040188" cy="639762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s-ES" dirty="0" err="1"/>
              <a:t>Limitations</a:t>
            </a:r>
            <a:r>
              <a:rPr lang="es-ES" dirty="0"/>
              <a:t> 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>
          <a:xfrm>
            <a:off x="486669" y="1835240"/>
            <a:ext cx="4040188" cy="3951288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algn="just"/>
            <a:r>
              <a:rPr lang="en-US" sz="2000" dirty="0"/>
              <a:t>d</a:t>
            </a:r>
            <a:r>
              <a:rPr lang="en-US" sz="2000" dirty="0" smtClean="0"/>
              <a:t>elay</a:t>
            </a:r>
            <a:r>
              <a:rPr lang="en-US" sz="2000" dirty="0"/>
              <a:t>() and </a:t>
            </a:r>
            <a:r>
              <a:rPr lang="en-US" sz="2000" dirty="0" err="1"/>
              <a:t>millis</a:t>
            </a:r>
            <a:r>
              <a:rPr lang="en-US" sz="2000" dirty="0"/>
              <a:t>() functions don’t work if they’re already in the interrupt service </a:t>
            </a:r>
            <a:r>
              <a:rPr lang="en-US" sz="2000" dirty="0" smtClean="0"/>
              <a:t>routine</a:t>
            </a:r>
          </a:p>
          <a:p>
            <a:pPr marL="0" indent="0" algn="just">
              <a:buNone/>
            </a:pPr>
            <a:endParaRPr lang="en-US" sz="2000" dirty="0" smtClean="0"/>
          </a:p>
          <a:p>
            <a:pPr algn="just"/>
            <a:r>
              <a:rPr lang="en-US" sz="2000" dirty="0"/>
              <a:t>You can’t transfer parameters to an interrupt service routine and the ISR can’t return anything </a:t>
            </a:r>
            <a:r>
              <a:rPr lang="en-US" sz="2000" dirty="0" smtClean="0"/>
              <a:t>either</a:t>
            </a:r>
          </a:p>
          <a:p>
            <a:pPr algn="just"/>
            <a:endParaRPr lang="en-US" sz="2000" dirty="0" smtClean="0"/>
          </a:p>
          <a:p>
            <a:pPr algn="just"/>
            <a:r>
              <a:rPr lang="en-US" sz="2000" dirty="0"/>
              <a:t>D</a:t>
            </a:r>
            <a:r>
              <a:rPr lang="en-US" sz="2000" dirty="0" smtClean="0"/>
              <a:t>uring </a:t>
            </a:r>
            <a:r>
              <a:rPr lang="en-US" sz="2000" dirty="0"/>
              <a:t>the execution of the interrupt service routine function, the controller suspends the execution of the main program. </a:t>
            </a:r>
            <a:endParaRPr lang="es-ES" sz="2000" dirty="0"/>
          </a:p>
          <a:p>
            <a:pPr marL="0" indent="0" algn="just">
              <a:buNone/>
            </a:pPr>
            <a:endParaRPr lang="es-ES" sz="2000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3"/>
          </p:nvPr>
        </p:nvSpPr>
        <p:spPr>
          <a:xfrm>
            <a:off x="4645025" y="989005"/>
            <a:ext cx="4041775" cy="639762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dirty="0"/>
              <a:t>Advantages </a:t>
            </a:r>
            <a:endParaRPr lang="es-ES" dirty="0"/>
          </a:p>
        </p:txBody>
      </p:sp>
      <p:sp>
        <p:nvSpPr>
          <p:cNvPr id="7" name="Marcador de contenido 6"/>
          <p:cNvSpPr>
            <a:spLocks noGrp="1"/>
          </p:cNvSpPr>
          <p:nvPr>
            <p:ph sz="quarter" idx="4"/>
          </p:nvPr>
        </p:nvSpPr>
        <p:spPr>
          <a:xfrm>
            <a:off x="4645024" y="1835240"/>
            <a:ext cx="4041775" cy="395128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just"/>
            <a:r>
              <a:rPr lang="en-US" sz="2000" dirty="0"/>
              <a:t>Your main program can be doing whatever you like but when the signal reaches it, then, and only then, the controller “responds” to the interrupt and performs the corresponding task</a:t>
            </a:r>
            <a:r>
              <a:rPr lang="en-US" sz="2000" dirty="0" smtClean="0"/>
              <a:t>.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dirty="0"/>
              <a:t>T</a:t>
            </a:r>
            <a:r>
              <a:rPr lang="en-US" sz="2000" dirty="0" smtClean="0"/>
              <a:t>his </a:t>
            </a:r>
            <a:r>
              <a:rPr lang="en-US" sz="2000" dirty="0"/>
              <a:t>means is that there’s no down time because the controller is always doing something useful- as if it were doing a couple of tasks at the same time</a:t>
            </a:r>
            <a:endParaRPr lang="es-E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14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-ES" b="1" cap="all" dirty="0" smtClean="0"/>
              <a:t>INTERRUPTS</a:t>
            </a:r>
            <a:endParaRPr lang="es-ES" b="1" cap="all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79184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14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238353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639"/>
            <a:ext cx="9144000" cy="118053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33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346" y="205715"/>
            <a:ext cx="1753789" cy="78437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ounded Rectangle 10"/>
          <p:cNvSpPr/>
          <p:nvPr/>
        </p:nvSpPr>
        <p:spPr>
          <a:xfrm>
            <a:off x="0" y="2419435"/>
            <a:ext cx="9144000" cy="1937982"/>
          </a:xfrm>
          <a:prstGeom prst="roundRect">
            <a:avLst>
              <a:gd name="adj" fmla="val 396"/>
            </a:avLst>
          </a:prstGeom>
          <a:ln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UNIT </a:t>
            </a:r>
            <a:r>
              <a:rPr lang="en-US" sz="3600" b="1" dirty="0" smtClean="0">
                <a:solidFill>
                  <a:prstClr val="white"/>
                </a:solidFill>
              </a:rPr>
              <a:t>2 </a:t>
            </a:r>
            <a:r>
              <a:rPr lang="en-US" sz="3600" dirty="0">
                <a:solidFill>
                  <a:prstClr val="white"/>
                </a:solidFill>
              </a:rPr>
              <a:t>Digital INPUTS/OUTPUTS and interrupts</a:t>
            </a:r>
            <a:endParaRPr lang="el-GR" sz="3600" dirty="0"/>
          </a:p>
          <a:p>
            <a:pPr algn="ctr"/>
            <a:r>
              <a:rPr lang="en-US" sz="3600" dirty="0" smtClean="0">
                <a:solidFill>
                  <a:prstClr val="white"/>
                </a:solidFill>
              </a:rPr>
              <a:t>Thank You </a:t>
            </a:r>
            <a:endParaRPr lang="en-US" sz="3600" dirty="0">
              <a:solidFill>
                <a:prstClr val="white"/>
              </a:solidFill>
            </a:endParaRPr>
          </a:p>
          <a:p>
            <a:pPr algn="ctr"/>
            <a:endParaRPr lang="el-GR" dirty="0"/>
          </a:p>
        </p:txBody>
      </p:sp>
      <p:pic>
        <p:nvPicPr>
          <p:cNvPr id="12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30" y="268018"/>
            <a:ext cx="2956266" cy="7598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0" b="15298"/>
          <a:stretch/>
        </p:blipFill>
        <p:spPr bwMode="auto">
          <a:xfrm>
            <a:off x="536759" y="6038193"/>
            <a:ext cx="1607354" cy="709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openin project: isep-porto-logo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5"/>
          <a:stretch/>
        </p:blipFill>
        <p:spPr bwMode="auto">
          <a:xfrm>
            <a:off x="2582878" y="5913947"/>
            <a:ext cx="1820294" cy="9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penin project: teiofcrete-log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7" y="5882415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penin project: aproit-logo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346" y="6085491"/>
            <a:ext cx="1428752" cy="71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770179"/>
            <a:ext cx="9144000" cy="45719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081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-2"/>
            <a:ext cx="9144000" cy="581777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/>
              <a:t>Aim and Agenda of unit 2  </a:t>
            </a:r>
            <a:endParaRPr lang="el-GR" sz="3600" dirty="0"/>
          </a:p>
        </p:txBody>
      </p:sp>
      <p:sp>
        <p:nvSpPr>
          <p:cNvPr id="11" name="Στρογγυλεμένο ορθογώνιο 7"/>
          <p:cNvSpPr/>
          <p:nvPr/>
        </p:nvSpPr>
        <p:spPr>
          <a:xfrm>
            <a:off x="432080" y="2328577"/>
            <a:ext cx="8434573" cy="351266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Στρογγυλεμένο ορθογώνιο 6"/>
          <p:cNvSpPr/>
          <p:nvPr/>
        </p:nvSpPr>
        <p:spPr>
          <a:xfrm>
            <a:off x="432080" y="829711"/>
            <a:ext cx="8335926" cy="136096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Clarify </a:t>
            </a:r>
            <a:r>
              <a:rPr lang="en-US" dirty="0"/>
              <a:t>a few ideas on controlling digital devices and explain what pull-up and pull-down resistors are. </a:t>
            </a:r>
            <a:endParaRPr lang="en-US" dirty="0" smtClean="0"/>
          </a:p>
          <a:p>
            <a:pPr algn="ctr"/>
            <a:r>
              <a:rPr lang="en-US" dirty="0" smtClean="0"/>
              <a:t>Have </a:t>
            </a:r>
            <a:r>
              <a:rPr lang="en-US" dirty="0"/>
              <a:t>a close look at </a:t>
            </a:r>
            <a:r>
              <a:rPr lang="en-US" dirty="0" smtClean="0"/>
              <a:t>interrupts</a:t>
            </a:r>
            <a:endParaRPr lang="el-GR" dirty="0"/>
          </a:p>
        </p:txBody>
      </p:sp>
      <p:sp>
        <p:nvSpPr>
          <p:cNvPr id="13" name="Σύμβολο κράτησης θέσης περιεχομένου 2"/>
          <p:cNvSpPr txBox="1">
            <a:spLocks/>
          </p:cNvSpPr>
          <p:nvPr/>
        </p:nvSpPr>
        <p:spPr>
          <a:xfrm>
            <a:off x="534566" y="2780645"/>
            <a:ext cx="8229600" cy="3588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800" dirty="0" smtClean="0"/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1800" dirty="0" smtClean="0"/>
              <a:t>Explain what is active </a:t>
            </a:r>
            <a:r>
              <a:rPr lang="en-US" sz="1800" b="1" dirty="0" smtClean="0"/>
              <a:t>high logic levels </a:t>
            </a:r>
            <a:r>
              <a:rPr lang="en-US" sz="1800" dirty="0" smtClean="0"/>
              <a:t>in digital OUTPUTs</a:t>
            </a:r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1800" dirty="0" smtClean="0"/>
              <a:t>Explain differences between </a:t>
            </a:r>
            <a:r>
              <a:rPr lang="en-US" sz="1800" b="1" dirty="0" smtClean="0"/>
              <a:t>PULL-UP</a:t>
            </a:r>
            <a:r>
              <a:rPr lang="en-US" sz="1800" dirty="0" smtClean="0"/>
              <a:t> and </a:t>
            </a:r>
            <a:r>
              <a:rPr lang="en-US" sz="1800" b="1" dirty="0" smtClean="0"/>
              <a:t>PULL-DOWN</a:t>
            </a:r>
            <a:r>
              <a:rPr lang="en-US" sz="1800" dirty="0" smtClean="0"/>
              <a:t> resistors</a:t>
            </a:r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1800" dirty="0" smtClean="0"/>
              <a:t>Give the basic knowledge about </a:t>
            </a:r>
            <a:r>
              <a:rPr lang="en-US" sz="1800" b="1" dirty="0" smtClean="0"/>
              <a:t>interrupts</a:t>
            </a:r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l-GR" sz="1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l-GR" sz="1800" dirty="0"/>
          </a:p>
        </p:txBody>
      </p:sp>
      <p:sp>
        <p:nvSpPr>
          <p:cNvPr id="14" name="TextBox 13"/>
          <p:cNvSpPr txBox="1"/>
          <p:nvPr/>
        </p:nvSpPr>
        <p:spPr bwMode="auto">
          <a:xfrm>
            <a:off x="3061905" y="830883"/>
            <a:ext cx="2710999" cy="385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just" defTabSz="914400" rtl="0" eaLnBrk="0" fontAlgn="base" latinLnBrk="0" hangingPunct="0">
              <a:lnSpc>
                <a:spcPct val="110000"/>
              </a:lnSpc>
              <a:spcBef>
                <a:spcPts val="48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aim of</a:t>
            </a:r>
            <a:r>
              <a:rPr kumimoji="0" lang="en-US" sz="1800" b="0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presentation</a:t>
            </a:r>
            <a:endParaRPr kumimoji="0" lang="el-GR" sz="18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2908016" y="2388363"/>
            <a:ext cx="3018775" cy="385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just" defTabSz="914400" rtl="0" eaLnBrk="0" fontAlgn="base" latinLnBrk="0" hangingPunct="0">
              <a:lnSpc>
                <a:spcPct val="110000"/>
              </a:lnSpc>
              <a:spcBef>
                <a:spcPts val="48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agenda of</a:t>
            </a:r>
            <a:r>
              <a:rPr kumimoji="0" lang="en-US" sz="1800" b="0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presentation</a:t>
            </a:r>
            <a:endParaRPr kumimoji="0" lang="el-GR" sz="18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1B48E73-6241-44FB-9EDB-1A1229FC3D83}" type="slidenum">
              <a:rPr lang="el-GR" smtClean="0"/>
              <a:t>2</a:t>
            </a:fld>
            <a:endParaRPr lang="el-GR"/>
          </a:p>
        </p:txBody>
      </p:sp>
      <p:pic>
        <p:nvPicPr>
          <p:cNvPr id="25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7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2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213500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2312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 smtClean="0">
                <a:latin typeface="+mn-lt"/>
              </a:rPr>
              <a:t>We </a:t>
            </a:r>
            <a:r>
              <a:rPr lang="en-US" sz="2000" dirty="0">
                <a:latin typeface="+mn-lt"/>
              </a:rPr>
              <a:t>always talk about setting a </a:t>
            </a:r>
            <a:r>
              <a:rPr lang="en-US" sz="2000" b="1" dirty="0">
                <a:latin typeface="+mn-lt"/>
              </a:rPr>
              <a:t>level “1” (+5 V) </a:t>
            </a:r>
            <a:r>
              <a:rPr lang="en-US" sz="2000" dirty="0">
                <a:latin typeface="+mn-lt"/>
              </a:rPr>
              <a:t>every time we want </a:t>
            </a:r>
            <a:r>
              <a:rPr lang="en-US" sz="2000" b="1" dirty="0">
                <a:latin typeface="+mn-lt"/>
              </a:rPr>
              <a:t>to turn something </a:t>
            </a:r>
            <a:r>
              <a:rPr lang="en-US" sz="2000" b="1" dirty="0" smtClean="0">
                <a:latin typeface="+mn-lt"/>
              </a:rPr>
              <a:t>on</a:t>
            </a:r>
            <a:r>
              <a:rPr lang="en-US" sz="2000" dirty="0" smtClean="0">
                <a:latin typeface="+mn-lt"/>
              </a:rPr>
              <a:t> and use </a:t>
            </a:r>
            <a:r>
              <a:rPr lang="en-US" sz="2000" b="1" dirty="0">
                <a:latin typeface="+mn-lt"/>
              </a:rPr>
              <a:t>level “0” (0 V)</a:t>
            </a:r>
            <a:r>
              <a:rPr lang="en-US" sz="2000" dirty="0">
                <a:latin typeface="+mn-lt"/>
              </a:rPr>
              <a:t> for </a:t>
            </a:r>
            <a:r>
              <a:rPr lang="en-US" sz="2000" b="1" dirty="0">
                <a:latin typeface="+mn-lt"/>
              </a:rPr>
              <a:t>turning something </a:t>
            </a:r>
            <a:r>
              <a:rPr lang="en-US" sz="2000" b="1" dirty="0" smtClean="0">
                <a:latin typeface="+mn-lt"/>
              </a:rPr>
              <a:t>off</a:t>
            </a: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>
                <a:latin typeface="+mn-lt"/>
              </a:rPr>
              <a:t>Can’t we do it the other way round? </a:t>
            </a:r>
            <a:endParaRPr lang="en-US" sz="2000" dirty="0" smtClean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>
                <a:latin typeface="+mn-lt"/>
              </a:rPr>
              <a:t>YES!!!! Both level “1” and level “0” are equally representative</a:t>
            </a:r>
            <a:r>
              <a:rPr lang="en-US" sz="2000" dirty="0" smtClean="0">
                <a:latin typeface="+mn-lt"/>
              </a:rPr>
              <a:t>. </a:t>
            </a: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 smtClean="0">
                <a:latin typeface="+mn-lt"/>
              </a:rPr>
              <a:t>The </a:t>
            </a:r>
            <a:r>
              <a:rPr lang="en-US" sz="2000" b="1" dirty="0">
                <a:latin typeface="+mn-lt"/>
              </a:rPr>
              <a:t>anode has to be positive compared to the cathode </a:t>
            </a:r>
            <a:r>
              <a:rPr lang="en-US" sz="2000" dirty="0">
                <a:latin typeface="+mn-lt"/>
              </a:rPr>
              <a:t>to turn on</a:t>
            </a: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 smtClean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3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-ES" b="1" cap="all"/>
              <a:t>Digital Outputs AND LOGIC levels</a:t>
            </a: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79184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3</a:t>
            </a:fld>
            <a:endParaRPr lang="el-GR" sz="10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3364" y="3146691"/>
            <a:ext cx="6728805" cy="1352881"/>
          </a:xfrm>
          <a:prstGeom prst="rect">
            <a:avLst/>
          </a:prstGeom>
        </p:spPr>
      </p:pic>
      <p:sp>
        <p:nvSpPr>
          <p:cNvPr id="5" name="Llamada de flecha hacia arriba 4"/>
          <p:cNvSpPr/>
          <p:nvPr/>
        </p:nvSpPr>
        <p:spPr>
          <a:xfrm>
            <a:off x="413853" y="4136150"/>
            <a:ext cx="4053913" cy="2003566"/>
          </a:xfrm>
          <a:prstGeom prst="upArrowCallout">
            <a:avLst>
              <a:gd name="adj1" fmla="val 34128"/>
              <a:gd name="adj2" fmla="val 14568"/>
              <a:gd name="adj3" fmla="val 25000"/>
              <a:gd name="adj4" fmla="val 75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Send </a:t>
            </a:r>
            <a:r>
              <a:rPr lang="en-US" sz="1400" dirty="0">
                <a:solidFill>
                  <a:schemeClr val="tx1"/>
                </a:solidFill>
              </a:rPr>
              <a:t>a “1” (+5 V) through D4 (pin 7</a:t>
            </a:r>
            <a:r>
              <a:rPr lang="en-US" sz="1400" dirty="0" smtClean="0">
                <a:solidFill>
                  <a:schemeClr val="tx1"/>
                </a:solidFill>
              </a:rPr>
              <a:t>) to </a:t>
            </a:r>
            <a:r>
              <a:rPr lang="en-US" sz="1400" dirty="0">
                <a:solidFill>
                  <a:schemeClr val="tx1"/>
                </a:solidFill>
              </a:rPr>
              <a:t>the cathode to turn on a LED we have to send a “1” (+5 V) through D4 (pin 7)</a:t>
            </a: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12" name="Llamada de flecha hacia arriba 11"/>
          <p:cNvSpPr/>
          <p:nvPr/>
        </p:nvSpPr>
        <p:spPr>
          <a:xfrm>
            <a:off x="4649366" y="4136150"/>
            <a:ext cx="4053913" cy="2003566"/>
          </a:xfrm>
          <a:prstGeom prst="upArrowCallout">
            <a:avLst>
              <a:gd name="adj1" fmla="val 29136"/>
              <a:gd name="adj2" fmla="val 14568"/>
              <a:gd name="adj3" fmla="val 25000"/>
              <a:gd name="adj4" fmla="val 75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Send </a:t>
            </a:r>
            <a:r>
              <a:rPr lang="en-US" sz="1400" dirty="0">
                <a:solidFill>
                  <a:schemeClr val="tx1"/>
                </a:solidFill>
              </a:rPr>
              <a:t>a “0” (0 V) through D4 to the cathode in the circuit </a:t>
            </a:r>
            <a:r>
              <a:rPr lang="en-US" sz="1400" dirty="0" smtClean="0">
                <a:solidFill>
                  <a:schemeClr val="tx1"/>
                </a:solidFill>
              </a:rPr>
              <a:t>as </a:t>
            </a:r>
            <a:r>
              <a:rPr lang="en-US" sz="1400" dirty="0">
                <a:solidFill>
                  <a:schemeClr val="tx1"/>
                </a:solidFill>
              </a:rPr>
              <a:t>the anode is connected to +5 V through the resistor.</a:t>
            </a:r>
            <a:endParaRPr lang="es-E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4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2312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 smtClean="0">
                <a:latin typeface="+mn-lt"/>
              </a:rPr>
              <a:t>We </a:t>
            </a:r>
            <a:r>
              <a:rPr lang="en-US" sz="2000" dirty="0">
                <a:latin typeface="+mn-lt"/>
              </a:rPr>
              <a:t>always talk about setting a </a:t>
            </a:r>
            <a:r>
              <a:rPr lang="en-US" sz="2000" b="1" dirty="0">
                <a:latin typeface="+mn-lt"/>
              </a:rPr>
              <a:t>level “1” (+5 V) </a:t>
            </a:r>
            <a:r>
              <a:rPr lang="en-US" sz="2000" dirty="0">
                <a:latin typeface="+mn-lt"/>
              </a:rPr>
              <a:t>every time we want </a:t>
            </a:r>
            <a:r>
              <a:rPr lang="en-US" sz="2000" b="1" dirty="0">
                <a:latin typeface="+mn-lt"/>
              </a:rPr>
              <a:t>to turn something </a:t>
            </a:r>
            <a:r>
              <a:rPr lang="en-US" sz="2000" b="1" dirty="0" smtClean="0">
                <a:latin typeface="+mn-lt"/>
              </a:rPr>
              <a:t>on</a:t>
            </a:r>
            <a:r>
              <a:rPr lang="en-US" sz="2000" dirty="0" smtClean="0">
                <a:latin typeface="+mn-lt"/>
              </a:rPr>
              <a:t> and use </a:t>
            </a:r>
            <a:r>
              <a:rPr lang="en-US" sz="2000" b="1" dirty="0">
                <a:latin typeface="+mn-lt"/>
              </a:rPr>
              <a:t>level “0” (0 V)</a:t>
            </a:r>
            <a:r>
              <a:rPr lang="en-US" sz="2000" dirty="0">
                <a:latin typeface="+mn-lt"/>
              </a:rPr>
              <a:t> for </a:t>
            </a:r>
            <a:r>
              <a:rPr lang="en-US" sz="2000" b="1" dirty="0">
                <a:latin typeface="+mn-lt"/>
              </a:rPr>
              <a:t>turning something </a:t>
            </a:r>
            <a:r>
              <a:rPr lang="en-US" sz="2000" b="1" dirty="0" smtClean="0">
                <a:latin typeface="+mn-lt"/>
              </a:rPr>
              <a:t>off</a:t>
            </a: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>
                <a:latin typeface="+mn-lt"/>
              </a:rPr>
              <a:t>Can’t we do it the other way round? </a:t>
            </a:r>
            <a:endParaRPr lang="en-US" sz="2000" dirty="0" smtClean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>
                <a:latin typeface="+mn-lt"/>
              </a:rPr>
              <a:t>YES!!!! Both level “1” and level “0” are equally representative</a:t>
            </a:r>
            <a:r>
              <a:rPr lang="en-US" sz="2000" dirty="0" smtClean="0">
                <a:latin typeface="+mn-lt"/>
              </a:rPr>
              <a:t>. </a:t>
            </a: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 smtClean="0">
                <a:latin typeface="+mn-lt"/>
              </a:rPr>
              <a:t>The </a:t>
            </a:r>
            <a:r>
              <a:rPr lang="en-US" sz="2000" b="1" dirty="0">
                <a:latin typeface="+mn-lt"/>
              </a:rPr>
              <a:t>anode has to be positive compared to the cathode </a:t>
            </a:r>
            <a:r>
              <a:rPr lang="en-US" sz="2000" dirty="0">
                <a:latin typeface="+mn-lt"/>
              </a:rPr>
              <a:t>to turn on</a:t>
            </a: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 smtClean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4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-ES" b="1" cap="all"/>
              <a:t>Digital Outputs AND LOGIC levels</a:t>
            </a: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79184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4</a:t>
            </a:fld>
            <a:endParaRPr lang="el-GR" sz="10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3364" y="3146691"/>
            <a:ext cx="6728805" cy="1352881"/>
          </a:xfrm>
          <a:prstGeom prst="rect">
            <a:avLst/>
          </a:prstGeom>
        </p:spPr>
      </p:pic>
      <p:sp>
        <p:nvSpPr>
          <p:cNvPr id="5" name="Llamada de flecha hacia arriba 4"/>
          <p:cNvSpPr/>
          <p:nvPr/>
        </p:nvSpPr>
        <p:spPr>
          <a:xfrm>
            <a:off x="413853" y="4136150"/>
            <a:ext cx="4053913" cy="2003566"/>
          </a:xfrm>
          <a:prstGeom prst="upArrowCallout">
            <a:avLst>
              <a:gd name="adj1" fmla="val 34128"/>
              <a:gd name="adj2" fmla="val 14568"/>
              <a:gd name="adj3" fmla="val 25000"/>
              <a:gd name="adj4" fmla="val 75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Send </a:t>
            </a:r>
            <a:r>
              <a:rPr lang="en-US" sz="1400" dirty="0">
                <a:solidFill>
                  <a:schemeClr val="tx1"/>
                </a:solidFill>
              </a:rPr>
              <a:t>a “1” (+5 V) through D4 (pin 7</a:t>
            </a:r>
            <a:r>
              <a:rPr lang="en-US" sz="1400" dirty="0" smtClean="0">
                <a:solidFill>
                  <a:schemeClr val="tx1"/>
                </a:solidFill>
              </a:rPr>
              <a:t>) to </a:t>
            </a:r>
            <a:r>
              <a:rPr lang="en-US" sz="1400" dirty="0">
                <a:solidFill>
                  <a:schemeClr val="tx1"/>
                </a:solidFill>
              </a:rPr>
              <a:t>the cathode to turn on a LED we have to send a “1” (+5 V) through D4 (pin 7)</a:t>
            </a: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12" name="Llamada de flecha hacia arriba 11"/>
          <p:cNvSpPr/>
          <p:nvPr/>
        </p:nvSpPr>
        <p:spPr>
          <a:xfrm>
            <a:off x="4649366" y="4136150"/>
            <a:ext cx="4053913" cy="2003566"/>
          </a:xfrm>
          <a:prstGeom prst="upArrowCallout">
            <a:avLst>
              <a:gd name="adj1" fmla="val 29136"/>
              <a:gd name="adj2" fmla="val 14568"/>
              <a:gd name="adj3" fmla="val 25000"/>
              <a:gd name="adj4" fmla="val 75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Send </a:t>
            </a:r>
            <a:r>
              <a:rPr lang="en-US" sz="1400" dirty="0">
                <a:solidFill>
                  <a:schemeClr val="tx1"/>
                </a:solidFill>
              </a:rPr>
              <a:t>a “0” (0 V) through D4 to the cathode in the circuit </a:t>
            </a:r>
            <a:r>
              <a:rPr lang="en-US" sz="1400" dirty="0" smtClean="0">
                <a:solidFill>
                  <a:schemeClr val="tx1"/>
                </a:solidFill>
              </a:rPr>
              <a:t>as </a:t>
            </a:r>
            <a:r>
              <a:rPr lang="en-US" sz="1400" dirty="0">
                <a:solidFill>
                  <a:schemeClr val="tx1"/>
                </a:solidFill>
              </a:rPr>
              <a:t>the anode is connected to +5 V through the resistor.</a:t>
            </a:r>
            <a:endParaRPr lang="es-E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37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1913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 smtClean="0">
                <a:latin typeface="+mn-lt"/>
              </a:rPr>
              <a:t>The </a:t>
            </a:r>
            <a:r>
              <a:rPr lang="en-US" sz="2000" b="1" dirty="0">
                <a:latin typeface="+mn-lt"/>
              </a:rPr>
              <a:t>most</a:t>
            </a:r>
            <a:r>
              <a:rPr lang="en-US" sz="2000" dirty="0">
                <a:latin typeface="+mn-lt"/>
              </a:rPr>
              <a:t> </a:t>
            </a:r>
            <a:r>
              <a:rPr lang="en-US" sz="2000" b="1" dirty="0">
                <a:latin typeface="+mn-lt"/>
              </a:rPr>
              <a:t>basic</a:t>
            </a:r>
            <a:r>
              <a:rPr lang="en-US" sz="2000" dirty="0">
                <a:latin typeface="+mn-lt"/>
              </a:rPr>
              <a:t> and </a:t>
            </a:r>
            <a:r>
              <a:rPr lang="en-US" sz="2000" b="1" dirty="0">
                <a:latin typeface="+mn-lt"/>
              </a:rPr>
              <a:t>economical</a:t>
            </a:r>
            <a:r>
              <a:rPr lang="en-US" sz="2000" dirty="0">
                <a:latin typeface="+mn-lt"/>
              </a:rPr>
              <a:t> </a:t>
            </a:r>
            <a:r>
              <a:rPr lang="en-US" sz="2000" b="1" dirty="0">
                <a:latin typeface="+mn-lt"/>
              </a:rPr>
              <a:t>digital input </a:t>
            </a:r>
            <a:r>
              <a:rPr lang="en-US" sz="2000" dirty="0">
                <a:latin typeface="+mn-lt"/>
              </a:rPr>
              <a:t>peripherals are just simple </a:t>
            </a:r>
            <a:r>
              <a:rPr lang="en-US" sz="2000" b="1" dirty="0">
                <a:latin typeface="+mn-lt"/>
              </a:rPr>
              <a:t>pushbuttons</a:t>
            </a:r>
            <a:r>
              <a:rPr lang="en-US" sz="2000" dirty="0">
                <a:latin typeface="+mn-lt"/>
              </a:rPr>
              <a:t> and </a:t>
            </a:r>
            <a:r>
              <a:rPr lang="en-US" sz="2000" b="1" dirty="0" smtClean="0">
                <a:latin typeface="+mn-lt"/>
              </a:rPr>
              <a:t>switches</a:t>
            </a: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 smtClean="0">
                <a:latin typeface="+mn-lt"/>
              </a:rPr>
              <a:t>Pushbutton </a:t>
            </a:r>
            <a:r>
              <a:rPr lang="en-US" sz="2000" dirty="0">
                <a:latin typeface="+mn-lt"/>
              </a:rPr>
              <a:t>has been connected to D2 (pin 5) which is apparently configured as an input. </a:t>
            </a:r>
            <a:endParaRPr lang="en-US" sz="2000" dirty="0" smtClean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2000" b="1" dirty="0" smtClean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5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b="1" cap="all"/>
              <a:t>DIGITAL INPUTS; PULL-UP AND PULL-DOWN RESISTORS</a:t>
            </a:r>
            <a:endParaRPr lang="es-ES" b="1" cap="all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79184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5</a:t>
            </a:fld>
            <a:endParaRPr lang="el-GR" sz="10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7334" y="2842605"/>
            <a:ext cx="5389331" cy="999831"/>
          </a:xfrm>
          <a:prstGeom prst="rect">
            <a:avLst/>
          </a:prstGeom>
        </p:spPr>
      </p:pic>
      <p:sp>
        <p:nvSpPr>
          <p:cNvPr id="7" name="Llamada de flecha hacia arriba 6"/>
          <p:cNvSpPr/>
          <p:nvPr/>
        </p:nvSpPr>
        <p:spPr>
          <a:xfrm>
            <a:off x="1877334" y="3546458"/>
            <a:ext cx="2312125" cy="1697254"/>
          </a:xfrm>
          <a:prstGeom prst="up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When you </a:t>
            </a:r>
            <a:r>
              <a:rPr lang="en-US" sz="1400" dirty="0">
                <a:solidFill>
                  <a:schemeClr val="tx1"/>
                </a:solidFill>
              </a:rPr>
              <a:t>press the pushbutton </a:t>
            </a:r>
            <a:r>
              <a:rPr lang="en-US" sz="1400" dirty="0" smtClean="0">
                <a:solidFill>
                  <a:schemeClr val="tx1"/>
                </a:solidFill>
              </a:rPr>
              <a:t>D2 </a:t>
            </a:r>
            <a:r>
              <a:rPr lang="en-US" sz="1400" dirty="0">
                <a:solidFill>
                  <a:schemeClr val="tx1"/>
                </a:solidFill>
              </a:rPr>
              <a:t>pin connects up with GND (0 V) and is therefore at “0” level</a:t>
            </a: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14" name="Llamada de flecha hacia arriba 13"/>
          <p:cNvSpPr/>
          <p:nvPr/>
        </p:nvSpPr>
        <p:spPr>
          <a:xfrm>
            <a:off x="4804376" y="3546458"/>
            <a:ext cx="2312125" cy="1697254"/>
          </a:xfrm>
          <a:prstGeom prst="up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When you </a:t>
            </a:r>
            <a:r>
              <a:rPr lang="en-US" sz="1400" dirty="0">
                <a:solidFill>
                  <a:schemeClr val="tx1"/>
                </a:solidFill>
              </a:rPr>
              <a:t>press the pushbutton </a:t>
            </a:r>
            <a:r>
              <a:rPr lang="en-US" sz="1400" dirty="0" smtClean="0">
                <a:solidFill>
                  <a:schemeClr val="tx1"/>
                </a:solidFill>
              </a:rPr>
              <a:t>D2 </a:t>
            </a:r>
            <a:r>
              <a:rPr lang="en-US" sz="1400" dirty="0">
                <a:solidFill>
                  <a:schemeClr val="tx1"/>
                </a:solidFill>
              </a:rPr>
              <a:t>pin connects up with </a:t>
            </a:r>
            <a:r>
              <a:rPr lang="en-US" sz="1400" dirty="0" smtClean="0">
                <a:solidFill>
                  <a:schemeClr val="tx1"/>
                </a:solidFill>
              </a:rPr>
              <a:t>5 V </a:t>
            </a:r>
            <a:r>
              <a:rPr lang="en-US" sz="1400" dirty="0">
                <a:solidFill>
                  <a:schemeClr val="tx1"/>
                </a:solidFill>
              </a:rPr>
              <a:t>and is therefore at </a:t>
            </a:r>
            <a:r>
              <a:rPr lang="en-US" sz="1400" dirty="0" smtClean="0">
                <a:solidFill>
                  <a:schemeClr val="tx1"/>
                </a:solidFill>
              </a:rPr>
              <a:t>“1” </a:t>
            </a:r>
            <a:r>
              <a:rPr lang="en-US" sz="1400" dirty="0">
                <a:solidFill>
                  <a:schemeClr val="tx1"/>
                </a:solidFill>
              </a:rPr>
              <a:t>level</a:t>
            </a: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45438" y="5493609"/>
            <a:ext cx="888166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WHAT HAPPENS TO THE PINS IF WE DON’T PRESS EITHER OF THE PUSHBUTTONS IN THE TWO CIRCUITS?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9299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344933" y="1528537"/>
            <a:ext cx="8454134" cy="4140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800" b="1" dirty="0">
                <a:latin typeface="+mn-lt"/>
              </a:rPr>
              <a:t>Absolutely none. The D2 remains disconnected in both cases. We say it’s “floating”. </a:t>
            </a:r>
            <a:endParaRPr lang="en-US" sz="2800" b="1" dirty="0" smtClean="0">
              <a:latin typeface="+mn-lt"/>
            </a:endParaRPr>
          </a:p>
          <a:p>
            <a:pPr algn="just" eaLnBrk="0" hangingPunct="0">
              <a:lnSpc>
                <a:spcPct val="110000"/>
              </a:lnSpc>
              <a:spcBef>
                <a:spcPts val="480"/>
              </a:spcBef>
            </a:pPr>
            <a:endParaRPr lang="en-US" sz="2800" b="1" dirty="0" smtClean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800" b="1" dirty="0" smtClean="0">
                <a:latin typeface="+mn-lt"/>
              </a:rPr>
              <a:t>Which </a:t>
            </a:r>
            <a:r>
              <a:rPr lang="en-US" sz="2800" b="1" dirty="0">
                <a:latin typeface="+mn-lt"/>
              </a:rPr>
              <a:t>one wins: level “1” or level “0”? There’s really no definite </a:t>
            </a:r>
            <a:r>
              <a:rPr lang="en-US" sz="2800" b="1" dirty="0" smtClean="0">
                <a:latin typeface="+mn-lt"/>
              </a:rPr>
              <a:t>answer</a:t>
            </a: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2800" b="1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800" b="1" dirty="0" smtClean="0">
                <a:latin typeface="+mn-lt"/>
              </a:rPr>
              <a:t>Sometimes </a:t>
            </a:r>
            <a:r>
              <a:rPr lang="en-US" sz="2800" b="1" dirty="0">
                <a:latin typeface="+mn-lt"/>
              </a:rPr>
              <a:t>the “1” comes out on top and other times the “0”</a:t>
            </a:r>
            <a:endParaRPr lang="en-US" sz="2800" b="1" dirty="0" smtClean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6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b="1" cap="all"/>
              <a:t>DIGITAL INPUTS; PULL-UP AND PULL-DOWN RESISTORS</a:t>
            </a:r>
            <a:endParaRPr lang="es-ES" b="1" cap="all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79184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6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348948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344933" y="1528537"/>
            <a:ext cx="8454134" cy="1016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800" b="1" dirty="0" smtClean="0">
                <a:latin typeface="+mn-lt"/>
              </a:rPr>
              <a:t>As </a:t>
            </a:r>
            <a:r>
              <a:rPr lang="en-US" sz="2800" b="1" dirty="0">
                <a:latin typeface="+mn-lt"/>
              </a:rPr>
              <a:t>the electrics are concerned, the best thing to do is add a resistor to the circuit.</a:t>
            </a:r>
            <a:endParaRPr lang="en-US" sz="2800" b="1" dirty="0" smtClean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7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b="1" cap="all"/>
              <a:t>DIGITAL INPUTS; PULL-UP AND PULL-DOWN RESISTORS</a:t>
            </a:r>
            <a:endParaRPr lang="es-ES" b="1" cap="all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79184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7</a:t>
            </a:fld>
            <a:endParaRPr lang="el-GR" sz="1000" dirty="0"/>
          </a:p>
        </p:txBody>
      </p:sp>
      <p:pic>
        <p:nvPicPr>
          <p:cNvPr id="9" name="Imagen 8"/>
          <p:cNvPicPr/>
          <p:nvPr/>
        </p:nvPicPr>
        <p:blipFill>
          <a:blip r:embed="rId5"/>
          <a:stretch>
            <a:fillRect/>
          </a:stretch>
        </p:blipFill>
        <p:spPr>
          <a:xfrm>
            <a:off x="888274" y="2633662"/>
            <a:ext cx="7524206" cy="2128120"/>
          </a:xfrm>
          <a:prstGeom prst="rect">
            <a:avLst/>
          </a:prstGeom>
        </p:spPr>
      </p:pic>
      <p:sp>
        <p:nvSpPr>
          <p:cNvPr id="10" name="Llamada de flecha hacia arriba 9"/>
          <p:cNvSpPr/>
          <p:nvPr/>
        </p:nvSpPr>
        <p:spPr>
          <a:xfrm>
            <a:off x="1610419" y="4710439"/>
            <a:ext cx="2312125" cy="1697254"/>
          </a:xfrm>
          <a:prstGeom prst="up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Connected </a:t>
            </a:r>
            <a:r>
              <a:rPr lang="en-US" sz="1400" dirty="0">
                <a:solidFill>
                  <a:schemeClr val="tx1"/>
                </a:solidFill>
              </a:rPr>
              <a:t>to the positive </a:t>
            </a:r>
            <a:r>
              <a:rPr lang="en-US" sz="1400" dirty="0" smtClean="0">
                <a:solidFill>
                  <a:schemeClr val="tx1"/>
                </a:solidFill>
              </a:rPr>
              <a:t>  +</a:t>
            </a:r>
            <a:r>
              <a:rPr lang="en-US" sz="1400" dirty="0">
                <a:solidFill>
                  <a:schemeClr val="tx1"/>
                </a:solidFill>
              </a:rPr>
              <a:t>5 V it’s called a resistor or </a:t>
            </a:r>
            <a:r>
              <a:rPr lang="en-US" sz="1400" b="1" dirty="0">
                <a:solidFill>
                  <a:schemeClr val="tx1"/>
                </a:solidFill>
              </a:rPr>
              <a:t>“PULL-UP”</a:t>
            </a:r>
            <a:endParaRPr lang="es-ES" sz="1400" b="1" dirty="0">
              <a:solidFill>
                <a:schemeClr val="tx1"/>
              </a:solidFill>
            </a:endParaRPr>
          </a:p>
        </p:txBody>
      </p:sp>
      <p:sp>
        <p:nvSpPr>
          <p:cNvPr id="11" name="Llamada de flecha hacia arriba 10"/>
          <p:cNvSpPr/>
          <p:nvPr/>
        </p:nvSpPr>
        <p:spPr>
          <a:xfrm>
            <a:off x="5011449" y="4710439"/>
            <a:ext cx="2312125" cy="1697254"/>
          </a:xfrm>
          <a:prstGeom prst="up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Connected </a:t>
            </a:r>
            <a:r>
              <a:rPr lang="en-US" sz="1400" dirty="0">
                <a:solidFill>
                  <a:schemeClr val="tx1"/>
                </a:solidFill>
              </a:rPr>
              <a:t>to GND or 0 V, it’s called </a:t>
            </a:r>
            <a:r>
              <a:rPr lang="en-US" sz="1400" b="1" dirty="0">
                <a:solidFill>
                  <a:schemeClr val="tx1"/>
                </a:solidFill>
              </a:rPr>
              <a:t>“PULL-DOWN”</a:t>
            </a:r>
            <a:endParaRPr lang="es-E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92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168901" y="1162359"/>
            <a:ext cx="8454134" cy="1608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800" b="1" dirty="0">
                <a:latin typeface="+mn-lt"/>
              </a:rPr>
              <a:t>How does Arduino help us</a:t>
            </a:r>
            <a:r>
              <a:rPr lang="en-US" sz="2800" b="1" dirty="0" smtClean="0">
                <a:latin typeface="+mn-lt"/>
              </a:rPr>
              <a:t>?</a:t>
            </a:r>
          </a:p>
          <a:p>
            <a:pPr marL="1371600" lvl="2" indent="-4572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1800" dirty="0">
                <a:latin typeface="+mn-lt"/>
              </a:rPr>
              <a:t>It provides us with the pull-up resistor and this saves you having to install one externally in your circuits</a:t>
            </a:r>
            <a:r>
              <a:rPr lang="en-US" sz="1800" dirty="0" smtClean="0">
                <a:latin typeface="+mn-lt"/>
              </a:rPr>
              <a:t>.</a:t>
            </a:r>
          </a:p>
          <a:p>
            <a:pPr marL="1371600" lvl="2" indent="-4572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1800" dirty="0" smtClean="0">
                <a:latin typeface="+mn-lt"/>
              </a:rPr>
              <a:t>The </a:t>
            </a:r>
            <a:r>
              <a:rPr lang="en-US" sz="1800" dirty="0">
                <a:latin typeface="+mn-lt"/>
              </a:rPr>
              <a:t>resistor has been integrated in the Arduino controller. </a:t>
            </a:r>
            <a:endParaRPr lang="en-US" sz="1800" dirty="0" smtClean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8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b="1" cap="all"/>
              <a:t>DIGITAL INPUTS; PULL-UP AND PULL-DOWN RESISTORS</a:t>
            </a:r>
            <a:endParaRPr lang="es-ES" b="1" cap="all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79184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8</a:t>
            </a:fld>
            <a:endParaRPr lang="el-GR" sz="10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4738" y="2875508"/>
            <a:ext cx="2441728" cy="2036126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44933" y="4824527"/>
            <a:ext cx="8454134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>
                <a:latin typeface="+mn-lt"/>
              </a:rPr>
              <a:t>You can configure this option using this function: </a:t>
            </a:r>
          </a:p>
          <a:p>
            <a:pPr algn="ctr"/>
            <a:endParaRPr lang="en-US" b="1" dirty="0" smtClean="0">
              <a:latin typeface="+mn-lt"/>
            </a:endParaRPr>
          </a:p>
          <a:p>
            <a:pPr algn="ctr"/>
            <a:r>
              <a:rPr lang="en-US" b="1" dirty="0" err="1" smtClean="0">
                <a:latin typeface="+mn-lt"/>
              </a:rPr>
              <a:t>pinMode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>
                <a:latin typeface="+mn-lt"/>
              </a:rPr>
              <a:t>(n, </a:t>
            </a:r>
            <a:r>
              <a:rPr lang="en-US" b="1" dirty="0" smtClean="0">
                <a:latin typeface="+mn-lt"/>
              </a:rPr>
              <a:t>INPUT_PULLUP)</a:t>
            </a:r>
          </a:p>
          <a:p>
            <a:endParaRPr lang="en-US" dirty="0">
              <a:latin typeface="+mn-lt"/>
            </a:endParaRPr>
          </a:p>
          <a:p>
            <a:r>
              <a:rPr lang="en-US" dirty="0" smtClean="0">
                <a:latin typeface="+mn-lt"/>
              </a:rPr>
              <a:t>n </a:t>
            </a:r>
            <a:r>
              <a:rPr lang="en-US" dirty="0">
                <a:latin typeface="+mn-lt"/>
              </a:rPr>
              <a:t>represents the input pin you want to link to the corresponding pull-up resistor.  </a:t>
            </a:r>
          </a:p>
        </p:txBody>
      </p:sp>
    </p:spTree>
    <p:extLst>
      <p:ext uri="{BB962C8B-B14F-4D97-AF65-F5344CB8AC3E}">
        <p14:creationId xmlns:p14="http://schemas.microsoft.com/office/powerpoint/2010/main" val="336777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9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-ES" b="1" cap="all" dirty="0" smtClean="0"/>
              <a:t>INTERRUPTS</a:t>
            </a:r>
            <a:endParaRPr lang="es-ES" b="1" cap="all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79184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9</a:t>
            </a:fld>
            <a:endParaRPr lang="el-GR" sz="1000" dirty="0"/>
          </a:p>
        </p:txBody>
      </p:sp>
      <p:sp>
        <p:nvSpPr>
          <p:cNvPr id="6" name="Rectángulo 5"/>
          <p:cNvSpPr/>
          <p:nvPr/>
        </p:nvSpPr>
        <p:spPr>
          <a:xfrm>
            <a:off x="509451" y="901337"/>
            <a:ext cx="8177349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An </a:t>
            </a:r>
            <a:r>
              <a:rPr lang="en-US" b="1" dirty="0">
                <a:latin typeface="+mn-lt"/>
              </a:rPr>
              <a:t>interrupt doesn’t necessarily mean that the controller stops</a:t>
            </a:r>
            <a:r>
              <a:rPr lang="en-US" dirty="0">
                <a:latin typeface="+mn-lt"/>
              </a:rPr>
              <a:t> altogether; it </a:t>
            </a:r>
            <a:r>
              <a:rPr lang="en-US" b="1" dirty="0">
                <a:latin typeface="+mn-lt"/>
              </a:rPr>
              <a:t>drops the task it’s doing at that moment and executes another </a:t>
            </a:r>
            <a:r>
              <a:rPr lang="en-US" dirty="0" smtClean="0">
                <a:latin typeface="+mn-lt"/>
              </a:rPr>
              <a:t>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How do we cause an interrupt? </a:t>
            </a:r>
            <a:endParaRPr lang="en-US" dirty="0" smtClean="0">
              <a:latin typeface="+mn-lt"/>
            </a:endParaRP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n-US" dirty="0">
                <a:latin typeface="+mn-lt"/>
              </a:rPr>
              <a:t>The most common way is for external peripherals to send signals through certain controller </a:t>
            </a:r>
            <a:r>
              <a:rPr lang="en-US" dirty="0" smtClean="0">
                <a:latin typeface="+mn-lt"/>
              </a:rPr>
              <a:t>pins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n-US" dirty="0">
                <a:latin typeface="+mn-lt"/>
              </a:rPr>
              <a:t>Arduino UNO has two different interrupt sources or pins: D2/INT0 and D3/INT1</a:t>
            </a:r>
            <a:endParaRPr lang="es-E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9715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efault Design">
  <a:themeElements>
    <a:clrScheme name="3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ADEF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D3F6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Trebuchet MS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DE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D3F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65045</TotalTime>
  <Words>1155</Words>
  <Application>Microsoft Office PowerPoint</Application>
  <PresentationFormat>Presentación en pantalla (4:3)</PresentationFormat>
  <Paragraphs>157</Paragraphs>
  <Slides>15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15</vt:i4>
      </vt:variant>
    </vt:vector>
  </HeadingPairs>
  <TitlesOfParts>
    <vt:vector size="25" baseType="lpstr">
      <vt:lpstr>ＭＳ Ｐゴシック</vt:lpstr>
      <vt:lpstr>Arial</vt:lpstr>
      <vt:lpstr>Arial Narrow</vt:lpstr>
      <vt:lpstr>Book Antiqua</vt:lpstr>
      <vt:lpstr>Calibri</vt:lpstr>
      <vt:lpstr>Times New Roman</vt:lpstr>
      <vt:lpstr>Trebuchet MS</vt:lpstr>
      <vt:lpstr>Wingdings</vt:lpstr>
      <vt:lpstr>Custom Design</vt:lpstr>
      <vt:lpstr>3_Default Design</vt:lpstr>
      <vt:lpstr>Presentación de PowerPoint</vt:lpstr>
      <vt:lpstr>Aim and Agenda of unit 2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tei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circBalance_nodither_ts500_sine_55deg_6sec</dc:title>
  <dc:creator>Michail Sfakiotakis</dc:creator>
  <cp:lastModifiedBy>XABI</cp:lastModifiedBy>
  <cp:revision>1752</cp:revision>
  <cp:lastPrinted>2018-01-26T17:11:53Z</cp:lastPrinted>
  <dcterms:created xsi:type="dcterms:W3CDTF">2010-11-09T19:06:29Z</dcterms:created>
  <dcterms:modified xsi:type="dcterms:W3CDTF">2018-03-01T09:06:05Z</dcterms:modified>
</cp:coreProperties>
</file>