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20"/>
  </p:notesMasterIdLst>
  <p:handoutMasterIdLst>
    <p:handoutMasterId r:id="rId21"/>
  </p:handoutMasterIdLst>
  <p:sldIdLst>
    <p:sldId id="549" r:id="rId3"/>
    <p:sldId id="537" r:id="rId4"/>
    <p:sldId id="482" r:id="rId5"/>
    <p:sldId id="553" r:id="rId6"/>
    <p:sldId id="560" r:id="rId7"/>
    <p:sldId id="559" r:id="rId8"/>
    <p:sldId id="558" r:id="rId9"/>
    <p:sldId id="557" r:id="rId10"/>
    <p:sldId id="563" r:id="rId11"/>
    <p:sldId id="556" r:id="rId12"/>
    <p:sldId id="562" r:id="rId13"/>
    <p:sldId id="564" r:id="rId14"/>
    <p:sldId id="561" r:id="rId15"/>
    <p:sldId id="565" r:id="rId16"/>
    <p:sldId id="566" r:id="rId17"/>
    <p:sldId id="567" r:id="rId18"/>
    <p:sldId id="55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48" autoAdjust="0"/>
    <p:restoredTop sz="93039" autoAdjust="0"/>
  </p:normalViewPr>
  <p:slideViewPr>
    <p:cSldViewPr snapToGrid="0">
      <p:cViewPr varScale="1">
        <p:scale>
          <a:sx n="68" d="100"/>
          <a:sy n="68" d="100"/>
        </p:scale>
        <p:origin x="1650" y="66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64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2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77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61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30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31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72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8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22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57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36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49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t>1/3/2018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t>1/3/2018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t>1/3/2018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t>1/3/2018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t>1/3/2018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t>1/3/2018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t>1/3/2018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t>1/3/2018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t>1/3/2018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t>1/3/2018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t>1/3/2018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t>1/3/2018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UNIT </a:t>
            </a:r>
            <a:r>
              <a:rPr lang="en-US" sz="3600" b="1" dirty="0" smtClean="0">
                <a:solidFill>
                  <a:prstClr val="white"/>
                </a:solidFill>
              </a:rPr>
              <a:t>1</a:t>
            </a: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First programs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1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85651" y="1168631"/>
            <a:ext cx="8454134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u="sng" cap="all" dirty="0"/>
              <a:t>The </a:t>
            </a:r>
            <a:r>
              <a:rPr lang="en-GB" sz="1600" u="sng" cap="all" dirty="0" smtClean="0"/>
              <a:t>PINMODE() Function</a:t>
            </a:r>
          </a:p>
          <a:p>
            <a:pPr lvl="1"/>
            <a:endParaRPr lang="en-GB" sz="1600" cap="all" dirty="0" smtClean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1800" dirty="0">
                <a:latin typeface="+mn-lt"/>
              </a:rPr>
              <a:t>Configure one of the Arduino controller’s pins as an input or an </a:t>
            </a:r>
            <a:r>
              <a:rPr lang="en-US" sz="1800" dirty="0" smtClean="0">
                <a:latin typeface="+mn-lt"/>
              </a:rPr>
              <a:t>output</a:t>
            </a:r>
          </a:p>
          <a:p>
            <a:pPr lvl="3"/>
            <a:endParaRPr lang="en-GB" sz="1800" dirty="0" smtClean="0">
              <a:latin typeface="+mn-lt"/>
            </a:endParaRP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+mn-lt"/>
              </a:rPr>
              <a:t>It usually </a:t>
            </a:r>
            <a:r>
              <a:rPr lang="en-US" sz="1800" dirty="0">
                <a:latin typeface="+mn-lt"/>
              </a:rPr>
              <a:t>comes at the beginning of a program and is included in the setup() </a:t>
            </a:r>
            <a:r>
              <a:rPr lang="en-US" sz="1800" dirty="0" smtClean="0">
                <a:latin typeface="+mn-lt"/>
              </a:rPr>
              <a:t>function</a:t>
            </a:r>
          </a:p>
          <a:p>
            <a:pPr lvl="3"/>
            <a:endParaRPr lang="en-GB" sz="1800" dirty="0">
              <a:latin typeface="+mn-lt"/>
            </a:endParaRP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1800" dirty="0">
                <a:latin typeface="+mn-lt"/>
              </a:rPr>
              <a:t>All the digital pins are automatically configured as inputs when you reset the system. </a:t>
            </a:r>
            <a:endParaRPr lang="en-GB" sz="1600" cap="all" dirty="0" smtClean="0"/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ES" sz="1600" cap="al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cap="all" dirty="0"/>
              <a:t>PROGRAM STATEMENTS</a:t>
            </a:r>
            <a:endParaRPr lang="es-ES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185651" y="3970747"/>
            <a:ext cx="8292143" cy="14619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b="1" dirty="0" err="1"/>
              <a:t>Syntax</a:t>
            </a:r>
            <a:r>
              <a:rPr lang="es-ES" b="1" dirty="0"/>
              <a:t>:</a:t>
            </a:r>
          </a:p>
          <a:p>
            <a:pPr algn="ctr"/>
            <a:r>
              <a:rPr lang="es-ES" dirty="0" smtClean="0"/>
              <a:t>	</a:t>
            </a:r>
            <a:r>
              <a:rPr lang="en-US" b="1" dirty="0" err="1">
                <a:latin typeface="+mn-lt"/>
              </a:rPr>
              <a:t>pinMode</a:t>
            </a:r>
            <a:r>
              <a:rPr lang="en-US" b="1" dirty="0">
                <a:latin typeface="+mn-lt"/>
              </a:rPr>
              <a:t>(</a:t>
            </a:r>
            <a:r>
              <a:rPr lang="en-US" b="1" dirty="0" err="1">
                <a:latin typeface="+mn-lt"/>
              </a:rPr>
              <a:t>pin,mode</a:t>
            </a:r>
            <a:r>
              <a:rPr lang="en-US" b="1" dirty="0" smtClean="0">
                <a:latin typeface="+mn-lt"/>
              </a:rPr>
              <a:t>);</a:t>
            </a:r>
          </a:p>
          <a:p>
            <a:endParaRPr lang="en-US" dirty="0"/>
          </a:p>
          <a:p>
            <a:r>
              <a:rPr lang="en-US" sz="1600" dirty="0">
                <a:latin typeface="+mn-lt"/>
              </a:rPr>
              <a:t>pin: This is the number of the pin we’re going to configure; it may be between 0 and 13 in Arduino </a:t>
            </a:r>
            <a:r>
              <a:rPr lang="en-US" sz="1600" dirty="0" smtClean="0">
                <a:latin typeface="+mn-lt"/>
              </a:rPr>
              <a:t>Mode</a:t>
            </a:r>
            <a:r>
              <a:rPr lang="en-US" sz="1600" dirty="0">
                <a:latin typeface="+mn-lt"/>
              </a:rPr>
              <a:t>: This establishes whether it functions as an INPUT or OUTPUT</a:t>
            </a:r>
            <a:endParaRPr lang="en-US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740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85651" y="1168631"/>
            <a:ext cx="845413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u="sng" cap="all" dirty="0"/>
              <a:t>The </a:t>
            </a:r>
            <a:r>
              <a:rPr lang="en-GB" sz="1600" u="sng" cap="all" dirty="0" err="1" smtClean="0"/>
              <a:t>digitalread</a:t>
            </a:r>
            <a:r>
              <a:rPr lang="en-GB" sz="1600" u="sng" cap="all" dirty="0" smtClean="0"/>
              <a:t>() Function</a:t>
            </a:r>
          </a:p>
          <a:p>
            <a:pPr lvl="1"/>
            <a:endParaRPr lang="en-GB" sz="1600" cap="all" dirty="0" smtClean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1800" dirty="0">
                <a:latin typeface="+mn-lt"/>
              </a:rPr>
              <a:t>This function reads and returns the binary logic state (“1” or “0”, “HIGH” or “LOW”) of any of the Arduino controller pins</a:t>
            </a:r>
            <a:endParaRPr lang="en-GB" sz="1800" dirty="0" smtClean="0">
              <a:latin typeface="+mn-lt"/>
            </a:endParaRPr>
          </a:p>
          <a:p>
            <a:pPr lvl="3"/>
            <a:endParaRPr lang="en-GB" sz="1600" cap="all" dirty="0" smtClean="0"/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ES" sz="1600" cap="al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cap="all" dirty="0"/>
              <a:t>PROGRAM STATEMENTS</a:t>
            </a:r>
            <a:endParaRPr lang="es-ES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185651" y="2798185"/>
            <a:ext cx="8657903" cy="12157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b="1" dirty="0" err="1"/>
              <a:t>Syntax</a:t>
            </a:r>
            <a:r>
              <a:rPr lang="es-ES" b="1" dirty="0"/>
              <a:t>:</a:t>
            </a:r>
          </a:p>
          <a:p>
            <a:pPr algn="ctr"/>
            <a:r>
              <a:rPr lang="es-ES" dirty="0" smtClean="0"/>
              <a:t>	</a:t>
            </a:r>
            <a:r>
              <a:rPr lang="en-US" b="1" dirty="0" err="1" smtClean="0">
                <a:latin typeface="+mn-lt"/>
              </a:rPr>
              <a:t>digitalRead</a:t>
            </a:r>
            <a:r>
              <a:rPr lang="en-US" b="1" dirty="0" smtClean="0">
                <a:latin typeface="+mn-lt"/>
              </a:rPr>
              <a:t>(pin);</a:t>
            </a:r>
          </a:p>
          <a:p>
            <a:pPr algn="ctr"/>
            <a:endParaRPr lang="en-US" b="1" dirty="0">
              <a:latin typeface="+mn-lt"/>
            </a:endParaRPr>
          </a:p>
          <a:p>
            <a:r>
              <a:rPr lang="en-US" sz="1600" dirty="0">
                <a:latin typeface="+mn-lt"/>
              </a:rPr>
              <a:t>pin: This displays the number of the pin we’re going to read; it may be between 0 and 13 in Arduino </a:t>
            </a:r>
            <a:endParaRPr lang="en-US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73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85651" y="1168631"/>
            <a:ext cx="845413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u="sng" cap="all" dirty="0"/>
              <a:t>The </a:t>
            </a:r>
            <a:r>
              <a:rPr lang="en-GB" sz="1600" u="sng" cap="all" dirty="0" err="1" smtClean="0"/>
              <a:t>digitalwrite</a:t>
            </a:r>
            <a:r>
              <a:rPr lang="en-GB" sz="1600" u="sng" cap="all" dirty="0" smtClean="0"/>
              <a:t>() Function</a:t>
            </a:r>
          </a:p>
          <a:p>
            <a:pPr lvl="1"/>
            <a:endParaRPr lang="en-GB" sz="1600" cap="all" dirty="0" smtClean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1800" dirty="0">
                <a:latin typeface="+mn-lt"/>
              </a:rPr>
              <a:t>Writes or sets a binary value (“1” or “0”, “HIGH” or “LOW”) through an </a:t>
            </a:r>
            <a:r>
              <a:rPr lang="en-US" sz="1800" b="1" dirty="0">
                <a:latin typeface="+mn-lt"/>
              </a:rPr>
              <a:t>output pin</a:t>
            </a:r>
            <a:endParaRPr lang="en-GB" sz="1600" b="1" cap="all" dirty="0" smtClean="0"/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ES" sz="1600" cap="al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cap="all" dirty="0"/>
              <a:t>PROGRAM STATEMENTS</a:t>
            </a:r>
            <a:endParaRPr lang="es-ES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185651" y="2798185"/>
            <a:ext cx="8657903" cy="14619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b="1" dirty="0" err="1"/>
              <a:t>Syntax</a:t>
            </a:r>
            <a:r>
              <a:rPr lang="es-ES" b="1" dirty="0"/>
              <a:t>:</a:t>
            </a:r>
          </a:p>
          <a:p>
            <a:pPr algn="ctr"/>
            <a:r>
              <a:rPr lang="es-ES" dirty="0" smtClean="0"/>
              <a:t>	</a:t>
            </a:r>
            <a:r>
              <a:rPr lang="en-US" b="1" dirty="0" err="1">
                <a:latin typeface="+mn-lt"/>
              </a:rPr>
              <a:t>digitalWrite</a:t>
            </a:r>
            <a:r>
              <a:rPr lang="en-US" b="1" dirty="0">
                <a:latin typeface="+mn-lt"/>
              </a:rPr>
              <a:t>(pin, value</a:t>
            </a:r>
            <a:r>
              <a:rPr lang="en-US" b="1" dirty="0" smtClean="0">
                <a:latin typeface="+mn-lt"/>
              </a:rPr>
              <a:t>);</a:t>
            </a:r>
          </a:p>
          <a:p>
            <a:pPr algn="ctr"/>
            <a:endParaRPr lang="en-US" b="1" dirty="0">
              <a:latin typeface="+mn-lt"/>
            </a:endParaRPr>
          </a:p>
          <a:p>
            <a:r>
              <a:rPr lang="en-US" sz="1600" dirty="0">
                <a:latin typeface="+mn-lt"/>
              </a:rPr>
              <a:t>pin: This displays the number of the pin we’re going to read; it may be between 0 and 13 in </a:t>
            </a:r>
            <a:r>
              <a:rPr lang="en-US" sz="1600" dirty="0" smtClean="0">
                <a:latin typeface="+mn-lt"/>
              </a:rPr>
              <a:t>Arduino</a:t>
            </a:r>
          </a:p>
          <a:p>
            <a:r>
              <a:rPr lang="en-GB" sz="1600" dirty="0">
                <a:latin typeface="+mn-lt"/>
              </a:rPr>
              <a:t>Value: Indicates the value to be set (“1” or “0”, “HIGH” or “LOW</a:t>
            </a:r>
            <a:r>
              <a:rPr lang="en-GB" sz="1600" dirty="0" smtClean="0">
                <a:latin typeface="+mn-lt"/>
              </a:rPr>
              <a:t>”).</a:t>
            </a:r>
            <a:endParaRPr lang="es-E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57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85651" y="1168631"/>
            <a:ext cx="8454134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u="sng" cap="all" dirty="0"/>
              <a:t>The </a:t>
            </a:r>
            <a:r>
              <a:rPr lang="en-GB" sz="1600" u="sng" cap="all" dirty="0" smtClean="0"/>
              <a:t>not operator</a:t>
            </a:r>
          </a:p>
          <a:p>
            <a:pPr lvl="1"/>
            <a:endParaRPr lang="en-GB" sz="1600" cap="all" dirty="0" smtClean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1800" dirty="0">
                <a:latin typeface="+mn-lt"/>
              </a:rPr>
              <a:t>This operator </a:t>
            </a:r>
            <a:r>
              <a:rPr lang="en-US" sz="1800" b="1" dirty="0">
                <a:latin typeface="+mn-lt"/>
              </a:rPr>
              <a:t>expresses a negation (NOT) </a:t>
            </a:r>
            <a:r>
              <a:rPr lang="en-US" sz="1800" dirty="0">
                <a:latin typeface="+mn-lt"/>
              </a:rPr>
              <a:t>and is represented by an </a:t>
            </a:r>
            <a:r>
              <a:rPr lang="en-US" sz="1800" b="1" dirty="0">
                <a:latin typeface="+mn-lt"/>
              </a:rPr>
              <a:t>exclamation mark </a:t>
            </a:r>
            <a:r>
              <a:rPr lang="en-US" sz="1800" b="1" dirty="0" smtClean="0">
                <a:latin typeface="+mn-lt"/>
              </a:rPr>
              <a:t>(!)</a:t>
            </a:r>
          </a:p>
          <a:p>
            <a:pPr lvl="3"/>
            <a:endParaRPr lang="en-GB" sz="1800" b="1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cap="all" dirty="0" smtClean="0"/>
              <a:t>Logical operators</a:t>
            </a:r>
            <a:endParaRPr lang="es-ES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1610419" y="2468519"/>
            <a:ext cx="5720520" cy="184665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dirty="0" err="1" smtClean="0"/>
              <a:t>Example</a:t>
            </a:r>
            <a:r>
              <a:rPr lang="es-ES" dirty="0" smtClean="0"/>
              <a:t>:</a:t>
            </a:r>
          </a:p>
          <a:p>
            <a:endParaRPr lang="es-ES" dirty="0"/>
          </a:p>
          <a:p>
            <a:pPr algn="ctr"/>
            <a:r>
              <a:rPr lang="en-GB" b="1" dirty="0">
                <a:latin typeface="+mn-lt"/>
              </a:rPr>
              <a:t>Value = ! </a:t>
            </a:r>
            <a:r>
              <a:rPr lang="en-GB" b="1" dirty="0" err="1">
                <a:latin typeface="+mn-lt"/>
              </a:rPr>
              <a:t>digitalRead</a:t>
            </a:r>
            <a:r>
              <a:rPr lang="en-GB" b="1" dirty="0">
                <a:latin typeface="+mn-lt"/>
              </a:rPr>
              <a:t>(12);</a:t>
            </a:r>
            <a:endParaRPr lang="es-ES" dirty="0">
              <a:latin typeface="+mn-lt"/>
            </a:endParaRPr>
          </a:p>
          <a:p>
            <a:endParaRPr lang="es-ES" dirty="0"/>
          </a:p>
          <a:p>
            <a:pPr algn="ctr"/>
            <a:r>
              <a:rPr lang="es-ES" dirty="0" err="1" smtClean="0">
                <a:latin typeface="+mn-lt"/>
              </a:rPr>
              <a:t>Value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equals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level</a:t>
            </a:r>
            <a:r>
              <a:rPr lang="es-ES" dirty="0" smtClean="0">
                <a:latin typeface="+mn-lt"/>
              </a:rPr>
              <a:t> 1 </a:t>
            </a:r>
            <a:r>
              <a:rPr lang="es-ES" dirty="0" err="1" smtClean="0">
                <a:latin typeface="+mn-lt"/>
              </a:rPr>
              <a:t>if</a:t>
            </a:r>
            <a:r>
              <a:rPr lang="es-ES" dirty="0">
                <a:latin typeface="+mn-lt"/>
              </a:rPr>
              <a:t> 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 pin12 </a:t>
            </a:r>
            <a:r>
              <a:rPr lang="es-ES" dirty="0" err="1" smtClean="0">
                <a:latin typeface="+mn-lt"/>
                <a:sym typeface="Wingdings" panose="05000000000000000000" pitchFamily="2" charset="2"/>
              </a:rPr>
              <a:t>is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 at </a:t>
            </a:r>
            <a:r>
              <a:rPr lang="es-ES" dirty="0" err="1" smtClean="0">
                <a:latin typeface="+mn-lt"/>
                <a:sym typeface="Wingdings" panose="05000000000000000000" pitchFamily="2" charset="2"/>
              </a:rPr>
              <a:t>level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 0</a:t>
            </a:r>
          </a:p>
          <a:p>
            <a:pPr algn="ctr"/>
            <a:r>
              <a:rPr lang="es-ES" dirty="0" err="1">
                <a:latin typeface="+mn-lt"/>
              </a:rPr>
              <a:t>Value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equals</a:t>
            </a:r>
            <a:r>
              <a:rPr lang="es-ES" dirty="0">
                <a:latin typeface="+mn-lt"/>
              </a:rPr>
              <a:t> </a:t>
            </a:r>
            <a:r>
              <a:rPr lang="es-ES" dirty="0" err="1">
                <a:latin typeface="+mn-lt"/>
              </a:rPr>
              <a:t>level</a:t>
            </a:r>
            <a:r>
              <a:rPr lang="es-ES" dirty="0">
                <a:latin typeface="+mn-lt"/>
              </a:rPr>
              <a:t> </a:t>
            </a:r>
            <a:r>
              <a:rPr lang="es-ES" dirty="0" smtClean="0">
                <a:latin typeface="+mn-lt"/>
              </a:rPr>
              <a:t>0 </a:t>
            </a:r>
            <a:r>
              <a:rPr lang="es-ES" dirty="0" err="1">
                <a:latin typeface="+mn-lt"/>
              </a:rPr>
              <a:t>if</a:t>
            </a:r>
            <a:r>
              <a:rPr lang="es-ES" dirty="0">
                <a:latin typeface="+mn-lt"/>
              </a:rPr>
              <a:t> </a:t>
            </a:r>
            <a:r>
              <a:rPr lang="es-ES" dirty="0">
                <a:latin typeface="+mn-lt"/>
                <a:sym typeface="Wingdings" panose="05000000000000000000" pitchFamily="2" charset="2"/>
              </a:rPr>
              <a:t> pin12 </a:t>
            </a:r>
            <a:r>
              <a:rPr lang="es-ES" dirty="0" err="1">
                <a:latin typeface="+mn-lt"/>
                <a:sym typeface="Wingdings" panose="05000000000000000000" pitchFamily="2" charset="2"/>
              </a:rPr>
              <a:t>is</a:t>
            </a:r>
            <a:r>
              <a:rPr lang="es-ES" dirty="0">
                <a:latin typeface="+mn-lt"/>
                <a:sym typeface="Wingdings" panose="05000000000000000000" pitchFamily="2" charset="2"/>
              </a:rPr>
              <a:t> 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at </a:t>
            </a:r>
            <a:r>
              <a:rPr lang="es-ES" dirty="0" err="1">
                <a:latin typeface="+mn-lt"/>
                <a:sym typeface="Wingdings" panose="05000000000000000000" pitchFamily="2" charset="2"/>
              </a:rPr>
              <a:t>level</a:t>
            </a:r>
            <a:r>
              <a:rPr lang="es-ES" dirty="0">
                <a:latin typeface="+mn-lt"/>
                <a:sym typeface="Wingdings" panose="05000000000000000000" pitchFamily="2" charset="2"/>
              </a:rPr>
              <a:t> 1</a:t>
            </a:r>
            <a:endParaRPr lang="es-E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971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cap="all" dirty="0" smtClean="0"/>
              <a:t>Logical operators</a:t>
            </a:r>
            <a:endParaRPr lang="es-ES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14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1214847" y="3400629"/>
            <a:ext cx="6904116" cy="184665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dirty="0" err="1" smtClean="0"/>
              <a:t>Example</a:t>
            </a:r>
            <a:r>
              <a:rPr lang="es-ES" dirty="0" smtClean="0"/>
              <a:t>:</a:t>
            </a:r>
          </a:p>
          <a:p>
            <a:endParaRPr lang="es-ES" dirty="0"/>
          </a:p>
          <a:p>
            <a:pPr algn="ctr"/>
            <a:r>
              <a:rPr lang="en-GB" b="1" dirty="0">
                <a:latin typeface="+mn-lt"/>
              </a:rPr>
              <a:t>Value =</a:t>
            </a:r>
            <a:r>
              <a:rPr lang="en-GB" b="1" dirty="0" err="1">
                <a:latin typeface="+mn-lt"/>
              </a:rPr>
              <a:t>digitalRead</a:t>
            </a:r>
            <a:r>
              <a:rPr lang="en-GB" b="1" dirty="0">
                <a:latin typeface="+mn-lt"/>
              </a:rPr>
              <a:t>(4) &amp;&amp; </a:t>
            </a:r>
            <a:r>
              <a:rPr lang="en-GB" b="1" dirty="0" err="1">
                <a:latin typeface="+mn-lt"/>
              </a:rPr>
              <a:t>digitalRead</a:t>
            </a:r>
            <a:r>
              <a:rPr lang="en-GB" b="1" dirty="0">
                <a:latin typeface="+mn-lt"/>
              </a:rPr>
              <a:t>(8) &amp;&amp; </a:t>
            </a:r>
            <a:r>
              <a:rPr lang="en-GB" b="1" dirty="0" err="1">
                <a:latin typeface="+mn-lt"/>
              </a:rPr>
              <a:t>digitalRead</a:t>
            </a:r>
            <a:r>
              <a:rPr lang="en-GB" b="1" dirty="0">
                <a:latin typeface="+mn-lt"/>
              </a:rPr>
              <a:t>(12</a:t>
            </a:r>
            <a:r>
              <a:rPr lang="en-GB" b="1" dirty="0" smtClean="0">
                <a:latin typeface="+mn-lt"/>
              </a:rPr>
              <a:t>);</a:t>
            </a:r>
          </a:p>
          <a:p>
            <a:pPr algn="ctr"/>
            <a:endParaRPr lang="es-ES" dirty="0"/>
          </a:p>
          <a:p>
            <a:pPr algn="ctr"/>
            <a:r>
              <a:rPr lang="es-ES" dirty="0" err="1" smtClean="0">
                <a:latin typeface="+mn-lt"/>
              </a:rPr>
              <a:t>Value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equals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level</a:t>
            </a:r>
            <a:r>
              <a:rPr lang="es-ES" dirty="0" smtClean="0">
                <a:latin typeface="+mn-lt"/>
              </a:rPr>
              <a:t> 1 </a:t>
            </a:r>
            <a:r>
              <a:rPr lang="es-ES" dirty="0" err="1" smtClean="0">
                <a:latin typeface="+mn-lt"/>
              </a:rPr>
              <a:t>if</a:t>
            </a:r>
            <a:r>
              <a:rPr lang="es-ES" dirty="0">
                <a:latin typeface="+mn-lt"/>
              </a:rPr>
              <a:t> 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es-ES" dirty="0" err="1" smtClean="0">
                <a:latin typeface="+mn-lt"/>
                <a:sym typeface="Wingdings" panose="05000000000000000000" pitchFamily="2" charset="2"/>
              </a:rPr>
              <a:t>pins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 4,8 and 12 are at </a:t>
            </a:r>
            <a:r>
              <a:rPr lang="es-ES" dirty="0" err="1" smtClean="0">
                <a:latin typeface="+mn-lt"/>
                <a:sym typeface="Wingdings" panose="05000000000000000000" pitchFamily="2" charset="2"/>
              </a:rPr>
              <a:t>level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 1</a:t>
            </a:r>
          </a:p>
          <a:p>
            <a:pPr algn="ctr"/>
            <a:r>
              <a:rPr lang="es-ES" dirty="0" err="1" smtClean="0">
                <a:latin typeface="+mn-lt"/>
              </a:rPr>
              <a:t>Value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equals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level</a:t>
            </a:r>
            <a:r>
              <a:rPr lang="es-ES" dirty="0" smtClean="0">
                <a:latin typeface="+mn-lt"/>
              </a:rPr>
              <a:t> 0 </a:t>
            </a:r>
            <a:r>
              <a:rPr lang="es-ES" dirty="0" err="1" smtClean="0">
                <a:latin typeface="+mn-lt"/>
              </a:rPr>
              <a:t>if</a:t>
            </a:r>
            <a:r>
              <a:rPr lang="es-ES" dirty="0" smtClean="0">
                <a:latin typeface="+mn-lt"/>
              </a:rPr>
              <a:t> 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pins 4,8 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>or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12 are at level 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>0</a:t>
            </a:r>
            <a:endParaRPr lang="en-US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95943" y="1168631"/>
            <a:ext cx="772479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u="sng" cap="all" dirty="0"/>
              <a:t>The </a:t>
            </a:r>
            <a:r>
              <a:rPr lang="en-US" sz="1600" u="sng" cap="all" dirty="0" smtClean="0"/>
              <a:t>AND </a:t>
            </a:r>
            <a:r>
              <a:rPr lang="en-US" sz="1600" u="sng" cap="all" dirty="0"/>
              <a:t>operator</a:t>
            </a:r>
          </a:p>
          <a:p>
            <a:endParaRPr lang="en-US" dirty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1800" dirty="0">
                <a:latin typeface="+mn-lt"/>
              </a:rPr>
              <a:t>This operation generates a level “1”, also known as “true”, </a:t>
            </a:r>
            <a:r>
              <a:rPr lang="en-US" sz="1800" b="1" dirty="0">
                <a:latin typeface="+mn-lt"/>
              </a:rPr>
              <a:t>when ALL the elements </a:t>
            </a:r>
            <a:r>
              <a:rPr lang="en-US" sz="1800" dirty="0">
                <a:latin typeface="+mn-lt"/>
              </a:rPr>
              <a:t>that you relate to each other are also </a:t>
            </a:r>
            <a:r>
              <a:rPr lang="en-US" sz="1800" b="1" dirty="0">
                <a:latin typeface="+mn-lt"/>
              </a:rPr>
              <a:t>at level “1</a:t>
            </a:r>
            <a:r>
              <a:rPr lang="en-US" sz="1800" b="1" dirty="0" smtClean="0">
                <a:latin typeface="+mn-lt"/>
              </a:rPr>
              <a:t>”</a:t>
            </a:r>
          </a:p>
          <a:p>
            <a:pPr lvl="3"/>
            <a:endParaRPr lang="en-US" sz="1800" dirty="0" smtClean="0">
              <a:latin typeface="+mn-lt"/>
            </a:endParaRP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GB" sz="1800" dirty="0">
                <a:latin typeface="+mn-lt"/>
              </a:rPr>
              <a:t>It’s </a:t>
            </a:r>
            <a:r>
              <a:rPr lang="en-GB" sz="1800" b="1" dirty="0">
                <a:latin typeface="+mn-lt"/>
              </a:rPr>
              <a:t>represented</a:t>
            </a:r>
            <a:r>
              <a:rPr lang="en-GB" sz="1800" dirty="0">
                <a:latin typeface="+mn-lt"/>
              </a:rPr>
              <a:t> by these symbols: “</a:t>
            </a:r>
            <a:r>
              <a:rPr lang="en-GB" sz="1800" b="1" dirty="0">
                <a:latin typeface="+mn-lt"/>
              </a:rPr>
              <a:t>&amp;&amp;</a:t>
            </a:r>
            <a:r>
              <a:rPr lang="en-GB" sz="1800" dirty="0">
                <a:latin typeface="+mn-lt"/>
              </a:rPr>
              <a:t>”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83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cap="all" dirty="0" smtClean="0"/>
              <a:t>Logical operators</a:t>
            </a:r>
            <a:endParaRPr lang="es-ES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15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1214847" y="3400629"/>
            <a:ext cx="6904116" cy="184665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dirty="0" err="1" smtClean="0"/>
              <a:t>Example</a:t>
            </a:r>
            <a:r>
              <a:rPr lang="es-ES" dirty="0" smtClean="0"/>
              <a:t>:</a:t>
            </a:r>
          </a:p>
          <a:p>
            <a:endParaRPr lang="es-ES" dirty="0"/>
          </a:p>
          <a:p>
            <a:pPr algn="ctr"/>
            <a:r>
              <a:rPr lang="en-GB" b="1" dirty="0">
                <a:latin typeface="+mn-lt"/>
              </a:rPr>
              <a:t>Value =</a:t>
            </a:r>
            <a:r>
              <a:rPr lang="en-GB" b="1" dirty="0" err="1">
                <a:latin typeface="+mn-lt"/>
              </a:rPr>
              <a:t>digitalRead</a:t>
            </a:r>
            <a:r>
              <a:rPr lang="en-GB" b="1" dirty="0">
                <a:latin typeface="+mn-lt"/>
              </a:rPr>
              <a:t>(4) || </a:t>
            </a:r>
            <a:r>
              <a:rPr lang="en-GB" b="1" dirty="0" err="1">
                <a:latin typeface="+mn-lt"/>
              </a:rPr>
              <a:t>digitalRead</a:t>
            </a:r>
            <a:r>
              <a:rPr lang="en-GB" b="1" dirty="0">
                <a:latin typeface="+mn-lt"/>
              </a:rPr>
              <a:t>(8) || </a:t>
            </a:r>
            <a:r>
              <a:rPr lang="en-GB" b="1" dirty="0" err="1">
                <a:latin typeface="+mn-lt"/>
              </a:rPr>
              <a:t>digitalRead</a:t>
            </a:r>
            <a:r>
              <a:rPr lang="en-GB" b="1" dirty="0">
                <a:latin typeface="+mn-lt"/>
              </a:rPr>
              <a:t>(12</a:t>
            </a:r>
            <a:r>
              <a:rPr lang="en-GB" b="1" dirty="0" smtClean="0">
                <a:latin typeface="+mn-lt"/>
              </a:rPr>
              <a:t>);</a:t>
            </a:r>
          </a:p>
          <a:p>
            <a:pPr algn="ctr"/>
            <a:endParaRPr lang="es-ES" dirty="0"/>
          </a:p>
          <a:p>
            <a:pPr algn="ctr"/>
            <a:r>
              <a:rPr lang="es-ES" dirty="0" err="1" smtClean="0">
                <a:latin typeface="+mn-lt"/>
              </a:rPr>
              <a:t>Value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equals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level</a:t>
            </a:r>
            <a:r>
              <a:rPr lang="es-ES" dirty="0" smtClean="0">
                <a:latin typeface="+mn-lt"/>
              </a:rPr>
              <a:t> 1 </a:t>
            </a:r>
            <a:r>
              <a:rPr lang="es-ES" dirty="0" err="1" smtClean="0">
                <a:latin typeface="+mn-lt"/>
              </a:rPr>
              <a:t>if</a:t>
            </a:r>
            <a:r>
              <a:rPr lang="es-ES" dirty="0">
                <a:latin typeface="+mn-lt"/>
              </a:rPr>
              <a:t> 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es-ES" dirty="0" err="1" smtClean="0">
                <a:latin typeface="+mn-lt"/>
                <a:sym typeface="Wingdings" panose="05000000000000000000" pitchFamily="2" charset="2"/>
              </a:rPr>
              <a:t>pins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 4,8 </a:t>
            </a:r>
            <a:r>
              <a:rPr lang="es-ES" dirty="0" err="1" smtClean="0">
                <a:latin typeface="+mn-lt"/>
                <a:sym typeface="Wingdings" panose="05000000000000000000" pitchFamily="2" charset="2"/>
              </a:rPr>
              <a:t>or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 12 are at </a:t>
            </a:r>
            <a:r>
              <a:rPr lang="es-ES" dirty="0" err="1" smtClean="0">
                <a:latin typeface="+mn-lt"/>
                <a:sym typeface="Wingdings" panose="05000000000000000000" pitchFamily="2" charset="2"/>
              </a:rPr>
              <a:t>level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 1</a:t>
            </a:r>
          </a:p>
          <a:p>
            <a:pPr algn="ctr"/>
            <a:r>
              <a:rPr lang="es-ES" dirty="0" err="1" smtClean="0">
                <a:latin typeface="+mn-lt"/>
              </a:rPr>
              <a:t>Value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equals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level</a:t>
            </a:r>
            <a:r>
              <a:rPr lang="es-ES" dirty="0" smtClean="0">
                <a:latin typeface="+mn-lt"/>
              </a:rPr>
              <a:t> 0 </a:t>
            </a:r>
            <a:r>
              <a:rPr lang="es-ES" dirty="0" err="1" smtClean="0">
                <a:latin typeface="+mn-lt"/>
              </a:rPr>
              <a:t>if</a:t>
            </a:r>
            <a:r>
              <a:rPr lang="es-ES" dirty="0" smtClean="0">
                <a:latin typeface="+mn-lt"/>
              </a:rPr>
              <a:t> 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pins 4,8 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>and 12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are at level 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>0</a:t>
            </a:r>
            <a:endParaRPr lang="en-US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95943" y="1168631"/>
            <a:ext cx="772479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u="sng" cap="all" dirty="0"/>
              <a:t>The </a:t>
            </a:r>
            <a:r>
              <a:rPr lang="en-US" sz="1600" u="sng" cap="all" dirty="0" smtClean="0"/>
              <a:t>or </a:t>
            </a:r>
            <a:r>
              <a:rPr lang="en-US" sz="1600" u="sng" cap="all" dirty="0"/>
              <a:t>operator</a:t>
            </a:r>
          </a:p>
          <a:p>
            <a:endParaRPr lang="en-US" dirty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1800" dirty="0">
                <a:latin typeface="+mn-lt"/>
              </a:rPr>
              <a:t>This operation generates a level “1”, also known as “true”, </a:t>
            </a:r>
            <a:r>
              <a:rPr lang="en-US" sz="1800" b="1" dirty="0">
                <a:latin typeface="+mn-lt"/>
              </a:rPr>
              <a:t>when </a:t>
            </a:r>
            <a:r>
              <a:rPr lang="en-US" sz="1800" b="1" dirty="0" smtClean="0">
                <a:latin typeface="+mn-lt"/>
              </a:rPr>
              <a:t>ANY of </a:t>
            </a:r>
            <a:r>
              <a:rPr lang="en-US" sz="1800" b="1" dirty="0">
                <a:latin typeface="+mn-lt"/>
              </a:rPr>
              <a:t>the elements </a:t>
            </a:r>
            <a:r>
              <a:rPr lang="en-US" sz="1800" dirty="0">
                <a:latin typeface="+mn-lt"/>
              </a:rPr>
              <a:t>that you relate to each other are also </a:t>
            </a:r>
            <a:r>
              <a:rPr lang="en-US" sz="1800" b="1" dirty="0">
                <a:latin typeface="+mn-lt"/>
              </a:rPr>
              <a:t>at level “1</a:t>
            </a:r>
            <a:r>
              <a:rPr lang="en-US" sz="1800" b="1" dirty="0" smtClean="0">
                <a:latin typeface="+mn-lt"/>
              </a:rPr>
              <a:t>”</a:t>
            </a:r>
          </a:p>
          <a:p>
            <a:pPr lvl="3"/>
            <a:endParaRPr lang="en-US" sz="1800" dirty="0" smtClean="0">
              <a:latin typeface="+mn-lt"/>
            </a:endParaRP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GB" sz="1800" dirty="0">
                <a:latin typeface="+mn-lt"/>
              </a:rPr>
              <a:t>It’s </a:t>
            </a:r>
            <a:r>
              <a:rPr lang="en-GB" sz="1800" b="1" dirty="0">
                <a:latin typeface="+mn-lt"/>
              </a:rPr>
              <a:t>represented</a:t>
            </a:r>
            <a:r>
              <a:rPr lang="en-GB" sz="1800" dirty="0">
                <a:latin typeface="+mn-lt"/>
              </a:rPr>
              <a:t> by these symbols: </a:t>
            </a:r>
            <a:r>
              <a:rPr lang="en-GB" sz="1800" dirty="0" smtClean="0">
                <a:latin typeface="+mn-lt"/>
              </a:rPr>
              <a:t>“</a:t>
            </a:r>
            <a:r>
              <a:rPr lang="en-GB" sz="1800" b="1" dirty="0" smtClean="0">
                <a:latin typeface="+mn-lt"/>
              </a:rPr>
              <a:t>||</a:t>
            </a:r>
            <a:r>
              <a:rPr lang="en-GB" sz="1800" dirty="0" smtClean="0">
                <a:latin typeface="+mn-lt"/>
              </a:rPr>
              <a:t>”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721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cap="all" dirty="0" smtClean="0"/>
              <a:t>Logical operators</a:t>
            </a:r>
            <a:endParaRPr lang="es-ES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16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1214847" y="3400629"/>
            <a:ext cx="6904116" cy="243143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dirty="0" err="1" smtClean="0"/>
              <a:t>Example</a:t>
            </a:r>
            <a:r>
              <a:rPr lang="es-ES" dirty="0" smtClean="0"/>
              <a:t>:</a:t>
            </a:r>
          </a:p>
          <a:p>
            <a:endParaRPr lang="es-ES" dirty="0"/>
          </a:p>
          <a:p>
            <a:pPr algn="ctr"/>
            <a:r>
              <a:rPr lang="en-GB" b="1" dirty="0">
                <a:latin typeface="+mn-lt"/>
              </a:rPr>
              <a:t>Value = (</a:t>
            </a:r>
            <a:r>
              <a:rPr lang="en-GB" b="1" dirty="0" err="1">
                <a:latin typeface="+mn-lt"/>
              </a:rPr>
              <a:t>digitalRead</a:t>
            </a:r>
            <a:r>
              <a:rPr lang="en-GB" b="1" dirty="0">
                <a:latin typeface="+mn-lt"/>
              </a:rPr>
              <a:t>(8) &amp;&amp; ! </a:t>
            </a:r>
            <a:r>
              <a:rPr lang="en-GB" b="1" dirty="0" err="1">
                <a:latin typeface="+mn-lt"/>
              </a:rPr>
              <a:t>digitalRead</a:t>
            </a:r>
            <a:r>
              <a:rPr lang="en-GB" b="1" dirty="0">
                <a:latin typeface="+mn-lt"/>
              </a:rPr>
              <a:t>(12)) || </a:t>
            </a:r>
            <a:r>
              <a:rPr lang="en-GB" b="1" dirty="0" err="1">
                <a:latin typeface="+mn-lt"/>
              </a:rPr>
              <a:t>digitalRead</a:t>
            </a:r>
            <a:r>
              <a:rPr lang="en-GB" b="1" dirty="0">
                <a:latin typeface="+mn-lt"/>
              </a:rPr>
              <a:t>(4</a:t>
            </a:r>
            <a:r>
              <a:rPr lang="en-GB" b="1" dirty="0" smtClean="0">
                <a:latin typeface="+mn-lt"/>
              </a:rPr>
              <a:t>));</a:t>
            </a:r>
          </a:p>
          <a:p>
            <a:pPr algn="ctr"/>
            <a:endParaRPr lang="es-ES" dirty="0"/>
          </a:p>
          <a:p>
            <a:pPr algn="ctr"/>
            <a:r>
              <a:rPr lang="es-ES" dirty="0" err="1" smtClean="0">
                <a:latin typeface="+mn-lt"/>
              </a:rPr>
              <a:t>Value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equals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level</a:t>
            </a:r>
            <a:r>
              <a:rPr lang="es-ES" dirty="0" smtClean="0">
                <a:latin typeface="+mn-lt"/>
              </a:rPr>
              <a:t> 1 </a:t>
            </a:r>
            <a:r>
              <a:rPr lang="es-ES" dirty="0" err="1" smtClean="0">
                <a:latin typeface="+mn-lt"/>
              </a:rPr>
              <a:t>if</a:t>
            </a:r>
            <a:r>
              <a:rPr lang="es-ES" dirty="0">
                <a:latin typeface="+mn-lt"/>
              </a:rPr>
              <a:t> 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 pin 8 </a:t>
            </a:r>
            <a:r>
              <a:rPr lang="es-ES" dirty="0" err="1" smtClean="0">
                <a:latin typeface="+mn-lt"/>
                <a:sym typeface="Wingdings" panose="05000000000000000000" pitchFamily="2" charset="2"/>
              </a:rPr>
              <a:t>is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 at </a:t>
            </a:r>
            <a:r>
              <a:rPr lang="es-ES" dirty="0" err="1" smtClean="0">
                <a:latin typeface="+mn-lt"/>
                <a:sym typeface="Wingdings" panose="05000000000000000000" pitchFamily="2" charset="2"/>
              </a:rPr>
              <a:t>level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 1 and pin 12 </a:t>
            </a:r>
            <a:r>
              <a:rPr lang="es-ES" dirty="0" err="1" smtClean="0">
                <a:latin typeface="+mn-lt"/>
                <a:sym typeface="Wingdings" panose="05000000000000000000" pitchFamily="2" charset="2"/>
              </a:rPr>
              <a:t>is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 at </a:t>
            </a:r>
            <a:r>
              <a:rPr lang="es-ES" dirty="0" err="1" smtClean="0">
                <a:latin typeface="+mn-lt"/>
                <a:sym typeface="Wingdings" panose="05000000000000000000" pitchFamily="2" charset="2"/>
              </a:rPr>
              <a:t>level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 0 </a:t>
            </a:r>
            <a:r>
              <a:rPr lang="es-ES" dirty="0" err="1" smtClean="0">
                <a:latin typeface="+mn-lt"/>
                <a:sym typeface="Wingdings" panose="05000000000000000000" pitchFamily="2" charset="2"/>
              </a:rPr>
              <a:t>or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 pin 4 </a:t>
            </a:r>
            <a:r>
              <a:rPr lang="es-ES" dirty="0" err="1" smtClean="0">
                <a:latin typeface="+mn-lt"/>
                <a:sym typeface="Wingdings" panose="05000000000000000000" pitchFamily="2" charset="2"/>
              </a:rPr>
              <a:t>is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 at </a:t>
            </a:r>
            <a:r>
              <a:rPr lang="es-ES" dirty="0" err="1" smtClean="0">
                <a:latin typeface="+mn-lt"/>
                <a:sym typeface="Wingdings" panose="05000000000000000000" pitchFamily="2" charset="2"/>
              </a:rPr>
              <a:t>level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 1</a:t>
            </a:r>
          </a:p>
          <a:p>
            <a:pPr algn="ctr"/>
            <a:r>
              <a:rPr lang="es-ES" dirty="0" err="1" smtClean="0">
                <a:latin typeface="+mn-lt"/>
              </a:rPr>
              <a:t>Value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equals</a:t>
            </a:r>
            <a:r>
              <a:rPr lang="es-ES" dirty="0" smtClean="0">
                <a:latin typeface="+mn-lt"/>
              </a:rPr>
              <a:t> </a:t>
            </a:r>
            <a:r>
              <a:rPr lang="es-ES" dirty="0" err="1" smtClean="0">
                <a:latin typeface="+mn-lt"/>
              </a:rPr>
              <a:t>level</a:t>
            </a:r>
            <a:r>
              <a:rPr lang="es-ES" dirty="0" smtClean="0">
                <a:latin typeface="+mn-lt"/>
              </a:rPr>
              <a:t> 0 </a:t>
            </a:r>
            <a:r>
              <a:rPr lang="es-ES" dirty="0" err="1" smtClean="0">
                <a:latin typeface="+mn-lt"/>
              </a:rPr>
              <a:t>if</a:t>
            </a:r>
            <a:r>
              <a:rPr lang="es-ES" dirty="0" smtClean="0">
                <a:latin typeface="+mn-lt"/>
              </a:rPr>
              <a:t> </a:t>
            </a:r>
            <a:r>
              <a:rPr lang="es-ES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pin 8 is at level 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>0 or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pin 12 is at level 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>1 and </a:t>
            </a:r>
            <a:r>
              <a:rPr lang="en-US" dirty="0">
                <a:latin typeface="+mn-lt"/>
                <a:sym typeface="Wingdings" panose="05000000000000000000" pitchFamily="2" charset="2"/>
              </a:rPr>
              <a:t>pin 4 is at level 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>0</a:t>
            </a:r>
            <a:endParaRPr lang="en-US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95943" y="1168631"/>
            <a:ext cx="772479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u="sng" cap="all" dirty="0" smtClean="0"/>
              <a:t>COMBINING </a:t>
            </a:r>
            <a:r>
              <a:rPr lang="en-US" sz="1600" u="sng" cap="all" dirty="0" err="1" smtClean="0"/>
              <a:t>operatorS</a:t>
            </a:r>
            <a:endParaRPr lang="en-US" sz="1600" u="sng" cap="all" dirty="0"/>
          </a:p>
          <a:p>
            <a:endParaRPr lang="en-US" dirty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1800" dirty="0">
                <a:latin typeface="+mn-lt"/>
              </a:rPr>
              <a:t>You can of course combine various logic operators in the same </a:t>
            </a:r>
            <a:r>
              <a:rPr lang="en-US" sz="1800" dirty="0" smtClean="0">
                <a:latin typeface="+mn-lt"/>
              </a:rPr>
              <a:t>function</a:t>
            </a:r>
          </a:p>
          <a:p>
            <a:pPr lvl="3"/>
            <a:endParaRPr lang="en-US" sz="1800" dirty="0" smtClean="0">
              <a:latin typeface="+mn-lt"/>
            </a:endParaRP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1800" dirty="0">
                <a:latin typeface="+mn-lt"/>
              </a:rPr>
              <a:t>You have to use parentheses to establish the order they have to be assessed and calculated</a:t>
            </a:r>
          </a:p>
        </p:txBody>
      </p:sp>
    </p:spTree>
    <p:extLst>
      <p:ext uri="{BB962C8B-B14F-4D97-AF65-F5344CB8AC3E}">
        <p14:creationId xmlns:p14="http://schemas.microsoft.com/office/powerpoint/2010/main" val="5887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55760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UNIT </a:t>
            </a:r>
            <a:r>
              <a:rPr lang="en-US" sz="3600" b="1" dirty="0" smtClean="0">
                <a:solidFill>
                  <a:prstClr val="white"/>
                </a:solidFill>
              </a:rPr>
              <a:t>1: First </a:t>
            </a:r>
            <a:r>
              <a:rPr lang="en-US" sz="3600" b="1" dirty="0">
                <a:solidFill>
                  <a:prstClr val="white"/>
                </a:solidFill>
              </a:rPr>
              <a:t>programs</a:t>
            </a: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Thank You 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Aim and Agenda of unit 1  </a:t>
            </a:r>
            <a:endParaRPr lang="el-GR" sz="3600" dirty="0"/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32080" y="2328577"/>
            <a:ext cx="8434573" cy="35126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2080" y="829711"/>
            <a:ext cx="8335926" cy="136096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</a:t>
            </a:r>
            <a:r>
              <a:rPr lang="en-US" dirty="0"/>
              <a:t>some initial programs that enable you to work quickly and easily with digital input and output (I/O</a:t>
            </a:r>
            <a:r>
              <a:rPr lang="en-US" dirty="0" smtClean="0"/>
              <a:t>). </a:t>
            </a:r>
            <a:r>
              <a:rPr lang="en-GB" dirty="0" smtClean="0"/>
              <a:t>We will </a:t>
            </a:r>
            <a:r>
              <a:rPr lang="en-GB" dirty="0"/>
              <a:t>have a look at the basic statements you need to use digital input and output;</a:t>
            </a:r>
            <a:endParaRPr lang="el-GR" dirty="0"/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534566" y="3438114"/>
            <a:ext cx="8229600" cy="2931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smtClean="0"/>
              <a:t>Explain what a program looks like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smtClean="0"/>
              <a:t>Present program </a:t>
            </a:r>
            <a:r>
              <a:rPr lang="en-US" sz="1800" dirty="0" err="1" smtClean="0"/>
              <a:t>staments</a:t>
            </a:r>
            <a:endParaRPr 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smtClean="0"/>
              <a:t>Logic operators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061905" y="830883"/>
            <a:ext cx="2710999" cy="38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aim of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presentation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908016" y="2388363"/>
            <a:ext cx="3018775" cy="38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agenda of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presentation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1350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76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A PROGRAM LOOKS LIKE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4278" y="866659"/>
            <a:ext cx="6410175" cy="540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246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1800" u="sng" dirty="0" smtClean="0">
                <a:latin typeface="+mn-lt"/>
                <a:cs typeface="Arial" panose="020B0604020202020204" pitchFamily="34" charset="0"/>
              </a:rPr>
              <a:t>COMMENTARY SECTION</a:t>
            </a: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1800" dirty="0" smtClean="0">
                <a:latin typeface="+mn-lt"/>
              </a:rPr>
              <a:t>All </a:t>
            </a:r>
            <a:r>
              <a:rPr lang="en-GB" sz="1800" dirty="0">
                <a:latin typeface="+mn-lt"/>
              </a:rPr>
              <a:t>programs should begin by supplying certain </a:t>
            </a:r>
            <a:r>
              <a:rPr lang="en-GB" sz="1800" dirty="0" smtClean="0">
                <a:latin typeface="+mn-lt"/>
              </a:rPr>
              <a:t>information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1800" dirty="0">
                <a:latin typeface="+mn-lt"/>
              </a:rPr>
              <a:t>This information is called the “Header Comments</a:t>
            </a:r>
            <a:r>
              <a:rPr lang="en-GB" sz="1800" dirty="0" smtClean="0">
                <a:latin typeface="+mn-lt"/>
              </a:rPr>
              <a:t>”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1800" dirty="0">
                <a:latin typeface="+mn-lt"/>
              </a:rPr>
              <a:t>You can include all the comments you want wherever you want as long as they appear between the symbols “/*” and “*/”</a:t>
            </a:r>
            <a:endParaRPr lang="en-GB" sz="18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WHAT A PROGRAM LOOKS LIKE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  <p:grpSp>
        <p:nvGrpSpPr>
          <p:cNvPr id="10" name="Grupo 9"/>
          <p:cNvGrpSpPr/>
          <p:nvPr/>
        </p:nvGrpSpPr>
        <p:grpSpPr>
          <a:xfrm>
            <a:off x="1113410" y="3915819"/>
            <a:ext cx="6917180" cy="2039264"/>
            <a:chOff x="0" y="0"/>
            <a:chExt cx="5991225" cy="1295400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893"/>
            <a:stretch/>
          </p:blipFill>
          <p:spPr bwMode="auto">
            <a:xfrm>
              <a:off x="0" y="0"/>
              <a:ext cx="5743575" cy="12954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Rectángulo 11"/>
            <p:cNvSpPr/>
            <p:nvPr/>
          </p:nvSpPr>
          <p:spPr>
            <a:xfrm>
              <a:off x="0" y="304800"/>
              <a:ext cx="5734050" cy="87630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  <p:sp>
          <p:nvSpPr>
            <p:cNvPr id="13" name="Elipse 12"/>
            <p:cNvSpPr/>
            <p:nvPr/>
          </p:nvSpPr>
          <p:spPr>
            <a:xfrm>
              <a:off x="5486400" y="485775"/>
              <a:ext cx="504825" cy="466725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801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282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1800" u="sng" dirty="0" smtClean="0">
                <a:latin typeface="+mn-lt"/>
              </a:rPr>
              <a:t>VARIABLE AND FUNCTION DECLARATION </a:t>
            </a:r>
            <a:endParaRPr lang="el-GR" sz="1800" u="sng" dirty="0" smtClean="0">
              <a:latin typeface="+mn-lt"/>
            </a:endParaRP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GB" sz="1800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1800" dirty="0" smtClean="0">
                <a:latin typeface="+mn-lt"/>
              </a:rPr>
              <a:t>Use </a:t>
            </a:r>
            <a:r>
              <a:rPr lang="en-GB" sz="1800" dirty="0">
                <a:latin typeface="+mn-lt"/>
              </a:rPr>
              <a:t>this second section to declare variables and </a:t>
            </a:r>
            <a:r>
              <a:rPr lang="en-GB" sz="1800" dirty="0" smtClean="0">
                <a:latin typeface="+mn-lt"/>
              </a:rPr>
              <a:t>functions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1800" dirty="0">
                <a:latin typeface="+mn-lt"/>
              </a:rPr>
              <a:t>Think of a variable as a kind of box or receptacle you assign a name and possibly a value </a:t>
            </a:r>
            <a:r>
              <a:rPr lang="en-GB" sz="1800" dirty="0" smtClean="0">
                <a:latin typeface="+mn-lt"/>
              </a:rPr>
              <a:t>to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+mn-lt"/>
              </a:rPr>
              <a:t>Generally speaking, both the variables and the functions must be declared BEFORE being used in the program. </a:t>
            </a:r>
            <a:endParaRPr lang="en-US" sz="18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-16892" y="0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A PROGRAM LOOKS LIKE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  <p:grpSp>
        <p:nvGrpSpPr>
          <p:cNvPr id="14" name="Grupo 13"/>
          <p:cNvGrpSpPr/>
          <p:nvPr/>
        </p:nvGrpSpPr>
        <p:grpSpPr>
          <a:xfrm>
            <a:off x="1087688" y="3821634"/>
            <a:ext cx="7123355" cy="1418305"/>
            <a:chOff x="0" y="0"/>
            <a:chExt cx="6077585" cy="829310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975" y="0"/>
              <a:ext cx="3858895" cy="829310"/>
            </a:xfrm>
            <a:prstGeom prst="rect">
              <a:avLst/>
            </a:prstGeom>
            <a:noFill/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575"/>
              <a:ext cx="6077585" cy="8001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19701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24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1800" u="sng" dirty="0" smtClean="0">
                <a:latin typeface="+mn-lt"/>
              </a:rPr>
              <a:t>CONFIGURATION TASK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1800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+mn-lt"/>
              </a:rPr>
              <a:t>Programs </a:t>
            </a:r>
            <a:r>
              <a:rPr lang="en-US" sz="1800" dirty="0">
                <a:latin typeface="+mn-lt"/>
              </a:rPr>
              <a:t>written in Arduino language begin by executing a few configuration instructions or functions</a:t>
            </a:r>
            <a:r>
              <a:rPr lang="en-US" sz="1800" dirty="0" smtClean="0">
                <a:latin typeface="+mn-lt"/>
              </a:rPr>
              <a:t>.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+mn-lt"/>
              </a:rPr>
              <a:t>Generally speaking, the configuration statements or functions are only executed once when you RESET the system or connect it to a power source. </a:t>
            </a:r>
            <a:endParaRPr lang="en-US" sz="18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WHAT A PROGRAM LOOKS LIKE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  <p:grpSp>
        <p:nvGrpSpPr>
          <p:cNvPr id="5" name="Grupo 4"/>
          <p:cNvGrpSpPr/>
          <p:nvPr/>
        </p:nvGrpSpPr>
        <p:grpSpPr>
          <a:xfrm>
            <a:off x="1182188" y="3909899"/>
            <a:ext cx="6779623" cy="1907177"/>
            <a:chOff x="1514157" y="2867025"/>
            <a:chExt cx="6115685" cy="1123950"/>
          </a:xfrm>
        </p:grpSpPr>
        <p:pic>
          <p:nvPicPr>
            <p:cNvPr id="10" name="Imagen 9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157" y="2867025"/>
              <a:ext cx="6115685" cy="112395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419" y="2874463"/>
              <a:ext cx="5353050" cy="105473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06906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342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1800" u="sng" dirty="0" smtClean="0">
                <a:latin typeface="+mn-lt"/>
              </a:rPr>
              <a:t>MAIN BODY OF THE PROGRAM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1800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+mn-lt"/>
              </a:rPr>
              <a:t>You </a:t>
            </a:r>
            <a:r>
              <a:rPr lang="en-US" sz="1800" dirty="0">
                <a:latin typeface="+mn-lt"/>
              </a:rPr>
              <a:t>have to write all the instructions, statements and functions that make up your program in this </a:t>
            </a:r>
            <a:r>
              <a:rPr lang="en-US" sz="1800" dirty="0" smtClean="0">
                <a:latin typeface="+mn-lt"/>
              </a:rPr>
              <a:t>section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+mn-lt"/>
              </a:rPr>
              <a:t>The controller executes all the functions that make up the main body of the program as fast as possible. It executes them constantly and indefinitely from first to last. </a:t>
            </a:r>
            <a:endParaRPr lang="en-US" sz="1800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latin typeface="+mn-lt"/>
              </a:rPr>
              <a:t>Important: When declaring the variables and configuration and main program functions, make sure they ALWYS end with this symbol: “;”.</a:t>
            </a:r>
            <a:endParaRPr lang="en-US" sz="18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WHAT A PROGRAM LOOKS LIKE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  <p:grpSp>
        <p:nvGrpSpPr>
          <p:cNvPr id="5" name="Grupo 4"/>
          <p:cNvGrpSpPr/>
          <p:nvPr/>
        </p:nvGrpSpPr>
        <p:grpSpPr>
          <a:xfrm>
            <a:off x="1097280" y="4394171"/>
            <a:ext cx="6949440" cy="1738804"/>
            <a:chOff x="1581150" y="2971800"/>
            <a:chExt cx="5981700" cy="914400"/>
          </a:xfrm>
        </p:grpSpPr>
        <p:grpSp>
          <p:nvGrpSpPr>
            <p:cNvPr id="10" name="Grupo 9"/>
            <p:cNvGrpSpPr/>
            <p:nvPr/>
          </p:nvGrpSpPr>
          <p:grpSpPr>
            <a:xfrm>
              <a:off x="1581150" y="2971800"/>
              <a:ext cx="5981700" cy="914400"/>
              <a:chOff x="0" y="0"/>
              <a:chExt cx="5981700" cy="914400"/>
            </a:xfrm>
          </p:grpSpPr>
          <p:sp>
            <p:nvSpPr>
              <p:cNvPr id="11" name="Rectángulo 10"/>
              <p:cNvSpPr/>
              <p:nvPr/>
            </p:nvSpPr>
            <p:spPr>
              <a:xfrm>
                <a:off x="0" y="0"/>
                <a:ext cx="5772150" cy="9144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ES"/>
              </a:p>
            </p:txBody>
          </p:sp>
          <p:sp>
            <p:nvSpPr>
              <p:cNvPr id="12" name="Elipse 11"/>
              <p:cNvSpPr/>
              <p:nvPr/>
            </p:nvSpPr>
            <p:spPr>
              <a:xfrm>
                <a:off x="5581650" y="285750"/>
                <a:ext cx="400050" cy="424815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Bef>
                    <a:spcPts val="500"/>
                  </a:spcBef>
                  <a:spcAft>
                    <a:spcPts val="1000"/>
                  </a:spcAft>
                </a:pPr>
                <a:r>
                  <a:rPr lang="es-ES" sz="100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pic>
          <p:nvPicPr>
            <p:cNvPr id="13" name="Imagen 12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890" y="3011862"/>
              <a:ext cx="3999276" cy="83427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3303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309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GB" sz="1800" u="sng" dirty="0" smtClean="0">
                <a:latin typeface="+mn-lt"/>
              </a:rPr>
              <a:t>MESSAGES SECTION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GB" sz="1800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1800" dirty="0" smtClean="0">
                <a:latin typeface="+mn-lt"/>
              </a:rPr>
              <a:t>It will </a:t>
            </a:r>
            <a:r>
              <a:rPr lang="en-GB" sz="1800" dirty="0">
                <a:latin typeface="+mn-lt"/>
              </a:rPr>
              <a:t>tell you whether you’re saving, compiling or recording a program on the controller’s </a:t>
            </a:r>
            <a:r>
              <a:rPr lang="en-GB" sz="1800" dirty="0" smtClean="0">
                <a:latin typeface="+mn-lt"/>
              </a:rPr>
              <a:t>memory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1800" dirty="0">
                <a:latin typeface="+mn-lt"/>
              </a:rPr>
              <a:t>It’ll also let you know if there have been compilation errors, the type of error and where they have occurred</a:t>
            </a:r>
            <a:r>
              <a:rPr lang="en-GB" sz="1800" dirty="0" smtClean="0">
                <a:latin typeface="+mn-lt"/>
              </a:rPr>
              <a:t>.</a:t>
            </a:r>
            <a:endParaRPr lang="es-ES" sz="1800" dirty="0" smtClean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1800" dirty="0">
                <a:latin typeface="+mn-lt"/>
              </a:rPr>
              <a:t>“Compile” a program means to translate the one you’ve written using complex Arduino language into binary code (also known as machine language); this is what is actually recorded on the controller’s FLASH memory</a:t>
            </a:r>
            <a:endParaRPr lang="en-US" sz="18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WHAT A PROGRAM LOOKS LIKE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  <p:pic>
        <p:nvPicPr>
          <p:cNvPr id="10" name="Imagen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419" y="4230823"/>
            <a:ext cx="6410175" cy="2060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996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85651" y="1168631"/>
            <a:ext cx="845413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u="sng" cap="all" dirty="0"/>
              <a:t>The setup() </a:t>
            </a:r>
            <a:r>
              <a:rPr lang="en-GB" sz="1600" u="sng" cap="all" dirty="0" smtClean="0"/>
              <a:t>Function</a:t>
            </a:r>
          </a:p>
          <a:p>
            <a:pPr lvl="1"/>
            <a:endParaRPr lang="en-GB" sz="1600" cap="all" dirty="0" smtClean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GB" sz="1800" dirty="0">
                <a:latin typeface="+mn-lt"/>
              </a:rPr>
              <a:t>This function and all the other functions </a:t>
            </a:r>
            <a:r>
              <a:rPr lang="en-GB" sz="1800" b="1" dirty="0">
                <a:latin typeface="+mn-lt"/>
              </a:rPr>
              <a:t>contained in it are </a:t>
            </a:r>
            <a:r>
              <a:rPr lang="en-GB" sz="1800" b="1" u="sng" dirty="0" smtClean="0">
                <a:latin typeface="+mn-lt"/>
              </a:rPr>
              <a:t>ONLY </a:t>
            </a:r>
            <a:r>
              <a:rPr lang="en-GB" sz="1800" b="1" dirty="0" smtClean="0">
                <a:latin typeface="+mn-lt"/>
              </a:rPr>
              <a:t>executed </a:t>
            </a:r>
            <a:r>
              <a:rPr lang="en-GB" sz="1800" b="1" dirty="0">
                <a:latin typeface="+mn-lt"/>
              </a:rPr>
              <a:t>when the system is </a:t>
            </a:r>
            <a:r>
              <a:rPr lang="en-GB" sz="1800" b="1" dirty="0" smtClean="0">
                <a:latin typeface="+mn-lt"/>
              </a:rPr>
              <a:t>reset</a:t>
            </a:r>
          </a:p>
          <a:p>
            <a:pPr lvl="3"/>
            <a:endParaRPr lang="en-GB" sz="1800" dirty="0" smtClean="0">
              <a:latin typeface="+mn-lt"/>
            </a:endParaRP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GB" sz="1800" dirty="0">
                <a:latin typeface="+mn-lt"/>
              </a:rPr>
              <a:t>There are usually a number of other functions within this one: input and output pin configuration, certain variable settings, libraries etc. </a:t>
            </a:r>
            <a:endParaRPr lang="en-GB" sz="1800" dirty="0" smtClean="0">
              <a:latin typeface="+mn-lt"/>
            </a:endParaRPr>
          </a:p>
          <a:p>
            <a:pPr marL="1657350" lvl="3" indent="-285750">
              <a:buFont typeface="Wingdings" panose="05000000000000000000" pitchFamily="2" charset="2"/>
              <a:buChar char="ü"/>
            </a:pPr>
            <a:endParaRPr lang="en-GB" sz="1800" dirty="0">
              <a:latin typeface="+mn-lt"/>
            </a:endParaRP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GB" sz="1800" dirty="0" smtClean="0">
                <a:latin typeface="+mn-lt"/>
              </a:rPr>
              <a:t>You can put whatever statements and functions you like in the setup() function as long as they </a:t>
            </a:r>
            <a:r>
              <a:rPr lang="en-GB" sz="1800" b="1" dirty="0" smtClean="0">
                <a:latin typeface="+mn-lt"/>
              </a:rPr>
              <a:t>are enclosed by  curly braces: “{...}”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endParaRPr lang="en-GB" sz="1600" cap="all" dirty="0" smtClean="0"/>
          </a:p>
          <a:p>
            <a:pPr marL="1200150" lvl="2" indent="-285750">
              <a:buFont typeface="Wingdings" panose="05000000000000000000" pitchFamily="2" charset="2"/>
              <a:buChar char="ü"/>
            </a:pPr>
            <a:endParaRPr lang="es-ES" sz="1600" cap="al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cap="all" dirty="0"/>
              <a:t>PROGRAM STATEMENTS</a:t>
            </a:r>
            <a:endParaRPr lang="es-ES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486838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1711740" y="3970747"/>
            <a:ext cx="5720520" cy="155427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dirty="0" err="1"/>
              <a:t>Syntax</a:t>
            </a:r>
            <a:r>
              <a:rPr lang="es-ES" dirty="0"/>
              <a:t>:</a:t>
            </a:r>
          </a:p>
          <a:p>
            <a:r>
              <a:rPr lang="es-ES" dirty="0" smtClean="0"/>
              <a:t>	</a:t>
            </a:r>
            <a:r>
              <a:rPr lang="es-ES" dirty="0" err="1" smtClean="0"/>
              <a:t>Void</a:t>
            </a:r>
            <a:r>
              <a:rPr lang="es-ES" dirty="0" smtClean="0"/>
              <a:t> </a:t>
            </a:r>
            <a:r>
              <a:rPr lang="es-ES" dirty="0" err="1"/>
              <a:t>setup</a:t>
            </a:r>
            <a:r>
              <a:rPr lang="es-ES" dirty="0"/>
              <a:t>()</a:t>
            </a:r>
          </a:p>
          <a:p>
            <a:r>
              <a:rPr lang="es-ES" dirty="0" smtClean="0"/>
              <a:t>	{</a:t>
            </a:r>
            <a:endParaRPr lang="es-ES" dirty="0"/>
          </a:p>
          <a:p>
            <a:r>
              <a:rPr lang="es-ES" dirty="0" smtClean="0"/>
              <a:t>	.......</a:t>
            </a:r>
          </a:p>
          <a:p>
            <a:r>
              <a:rPr lang="es-ES" dirty="0"/>
              <a:t>	</a:t>
            </a:r>
            <a:r>
              <a:rPr lang="es-ES" dirty="0" smtClean="0"/>
              <a:t>}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787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64993</TotalTime>
  <Words>958</Words>
  <Application>Microsoft Office PowerPoint</Application>
  <PresentationFormat>Presentación en pantalla (4:3)</PresentationFormat>
  <Paragraphs>176</Paragraphs>
  <Slides>17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Arial Narrow</vt:lpstr>
      <vt:lpstr>Book Antiqua</vt:lpstr>
      <vt:lpstr>Calibri</vt:lpstr>
      <vt:lpstr>Times New Roman</vt:lpstr>
      <vt:lpstr>Trebuchet MS</vt:lpstr>
      <vt:lpstr>Wingdings</vt:lpstr>
      <vt:lpstr>Custom Design</vt:lpstr>
      <vt:lpstr>3_Default Design</vt:lpstr>
      <vt:lpstr>Presentación de PowerPoint</vt:lpstr>
      <vt:lpstr>Aim and Agenda of unit 1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XABI</cp:lastModifiedBy>
  <cp:revision>1751</cp:revision>
  <cp:lastPrinted>2018-01-26T17:11:53Z</cp:lastPrinted>
  <dcterms:created xsi:type="dcterms:W3CDTF">2010-11-09T19:06:29Z</dcterms:created>
  <dcterms:modified xsi:type="dcterms:W3CDTF">2018-03-01T09:05:48Z</dcterms:modified>
</cp:coreProperties>
</file>