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 id="2147483678" r:id="rId2"/>
  </p:sldMasterIdLst>
  <p:notesMasterIdLst>
    <p:notesMasterId r:id="rId43"/>
  </p:notesMasterIdLst>
  <p:handoutMasterIdLst>
    <p:handoutMasterId r:id="rId44"/>
  </p:handoutMasterIdLst>
  <p:sldIdLst>
    <p:sldId id="549" r:id="rId3"/>
    <p:sldId id="537" r:id="rId4"/>
    <p:sldId id="584" r:id="rId5"/>
    <p:sldId id="585" r:id="rId6"/>
    <p:sldId id="482" r:id="rId7"/>
    <p:sldId id="553" r:id="rId8"/>
    <p:sldId id="554" r:id="rId9"/>
    <p:sldId id="555" r:id="rId10"/>
    <p:sldId id="556" r:id="rId11"/>
    <p:sldId id="557" r:id="rId12"/>
    <p:sldId id="558" r:id="rId13"/>
    <p:sldId id="559" r:id="rId14"/>
    <p:sldId id="560" r:id="rId15"/>
    <p:sldId id="561" r:id="rId16"/>
    <p:sldId id="562" r:id="rId17"/>
    <p:sldId id="563" r:id="rId18"/>
    <p:sldId id="586" r:id="rId19"/>
    <p:sldId id="564" r:id="rId20"/>
    <p:sldId id="565" r:id="rId21"/>
    <p:sldId id="588" r:id="rId22"/>
    <p:sldId id="589" r:id="rId23"/>
    <p:sldId id="566" r:id="rId24"/>
    <p:sldId id="567" r:id="rId25"/>
    <p:sldId id="568" r:id="rId26"/>
    <p:sldId id="569" r:id="rId27"/>
    <p:sldId id="570" r:id="rId28"/>
    <p:sldId id="571" r:id="rId29"/>
    <p:sldId id="587" r:id="rId30"/>
    <p:sldId id="572" r:id="rId31"/>
    <p:sldId id="573" r:id="rId32"/>
    <p:sldId id="574" r:id="rId33"/>
    <p:sldId id="575" r:id="rId34"/>
    <p:sldId id="576" r:id="rId35"/>
    <p:sldId id="577" r:id="rId36"/>
    <p:sldId id="578" r:id="rId37"/>
    <p:sldId id="579" r:id="rId38"/>
    <p:sldId id="580" r:id="rId39"/>
    <p:sldId id="581" r:id="rId40"/>
    <p:sldId id="582" r:id="rId41"/>
    <p:sldId id="552" r:id="rId42"/>
  </p:sldIdLst>
  <p:sldSz cx="9144000" cy="6858000" type="screen4x3"/>
  <p:notesSz cx="6858000" cy="9144000"/>
  <p:defaultTextStyle>
    <a:defPPr>
      <a:defRPr lang="en-US"/>
    </a:defPPr>
    <a:lvl1pPr algn="l" rtl="0" fontAlgn="base">
      <a:spcBef>
        <a:spcPct val="0"/>
      </a:spcBef>
      <a:spcAft>
        <a:spcPct val="0"/>
      </a:spcAft>
      <a:defRPr sz="19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73">
          <p15:clr>
            <a:srgbClr val="A4A3A4"/>
          </p15:clr>
        </p15:guide>
        <p15:guide id="2" pos="3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9913"/>
    <a:srgbClr val="005777"/>
    <a:srgbClr val="BFDDB4"/>
    <a:srgbClr val="E6E6E6"/>
    <a:srgbClr val="DDD9C3"/>
    <a:srgbClr val="DDCFB2"/>
    <a:srgbClr val="FFCC99"/>
    <a:srgbClr val="FF9966"/>
    <a:srgbClr val="00669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48" autoAdjust="0"/>
    <p:restoredTop sz="93039" autoAdjust="0"/>
  </p:normalViewPr>
  <p:slideViewPr>
    <p:cSldViewPr snapToGrid="0">
      <p:cViewPr varScale="1">
        <p:scale>
          <a:sx n="80" d="100"/>
          <a:sy n="80" d="100"/>
        </p:scale>
        <p:origin x="1692" y="60"/>
      </p:cViewPr>
      <p:guideLst>
        <p:guide orient="horz" pos="773"/>
        <p:guide pos="307"/>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200" d="100"/>
        <a:sy n="200" d="100"/>
      </p:scale>
      <p:origin x="0" y="534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417ADA-1638-0643-890A-87F56AED39E9}" type="datetimeFigureOut">
              <a:rPr lang="en-US" smtClean="0"/>
              <a:t>3/6/2018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9E7830-05BA-0F48-BBED-6CDD62CC9916}" type="slidenum">
              <a:rPr lang="en-US" smtClean="0"/>
              <a:t>‹Nº›</a:t>
            </a:fld>
            <a:endParaRPr lang="en-US"/>
          </a:p>
        </p:txBody>
      </p:sp>
    </p:spTree>
    <p:extLst>
      <p:ext uri="{BB962C8B-B14F-4D97-AF65-F5344CB8AC3E}">
        <p14:creationId xmlns:p14="http://schemas.microsoft.com/office/powerpoint/2010/main" val="306396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BE53219-3A05-3D4B-895A-3050F53C4359}" type="slidenum">
              <a:rPr lang="en-US"/>
              <a:pPr>
                <a:defRPr/>
              </a:pPr>
              <a:t>‹Nº›</a:t>
            </a:fld>
            <a:endParaRPr lang="en-US"/>
          </a:p>
        </p:txBody>
      </p:sp>
    </p:spTree>
    <p:extLst>
      <p:ext uri="{BB962C8B-B14F-4D97-AF65-F5344CB8AC3E}">
        <p14:creationId xmlns:p14="http://schemas.microsoft.com/office/powerpoint/2010/main" val="2070402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a:t>
            </a:fld>
            <a:endParaRPr lang="en-US"/>
          </a:p>
        </p:txBody>
      </p:sp>
    </p:spTree>
    <p:extLst>
      <p:ext uri="{BB962C8B-B14F-4D97-AF65-F5344CB8AC3E}">
        <p14:creationId xmlns:p14="http://schemas.microsoft.com/office/powerpoint/2010/main" val="1060457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12</a:t>
            </a:fld>
            <a:endParaRPr lang="en-US"/>
          </a:p>
        </p:txBody>
      </p:sp>
    </p:spTree>
    <p:extLst>
      <p:ext uri="{BB962C8B-B14F-4D97-AF65-F5344CB8AC3E}">
        <p14:creationId xmlns:p14="http://schemas.microsoft.com/office/powerpoint/2010/main" val="1017338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13</a:t>
            </a:fld>
            <a:endParaRPr lang="en-US"/>
          </a:p>
        </p:txBody>
      </p:sp>
    </p:spTree>
    <p:extLst>
      <p:ext uri="{BB962C8B-B14F-4D97-AF65-F5344CB8AC3E}">
        <p14:creationId xmlns:p14="http://schemas.microsoft.com/office/powerpoint/2010/main" val="3934982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14</a:t>
            </a:fld>
            <a:endParaRPr lang="en-US"/>
          </a:p>
        </p:txBody>
      </p:sp>
    </p:spTree>
    <p:extLst>
      <p:ext uri="{BB962C8B-B14F-4D97-AF65-F5344CB8AC3E}">
        <p14:creationId xmlns:p14="http://schemas.microsoft.com/office/powerpoint/2010/main" val="994010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15</a:t>
            </a:fld>
            <a:endParaRPr lang="en-US"/>
          </a:p>
        </p:txBody>
      </p:sp>
    </p:spTree>
    <p:extLst>
      <p:ext uri="{BB962C8B-B14F-4D97-AF65-F5344CB8AC3E}">
        <p14:creationId xmlns:p14="http://schemas.microsoft.com/office/powerpoint/2010/main" val="3766935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16</a:t>
            </a:fld>
            <a:endParaRPr lang="en-US"/>
          </a:p>
        </p:txBody>
      </p:sp>
    </p:spTree>
    <p:extLst>
      <p:ext uri="{BB962C8B-B14F-4D97-AF65-F5344CB8AC3E}">
        <p14:creationId xmlns:p14="http://schemas.microsoft.com/office/powerpoint/2010/main" val="428102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18</a:t>
            </a:fld>
            <a:endParaRPr lang="en-US"/>
          </a:p>
        </p:txBody>
      </p:sp>
    </p:spTree>
    <p:extLst>
      <p:ext uri="{BB962C8B-B14F-4D97-AF65-F5344CB8AC3E}">
        <p14:creationId xmlns:p14="http://schemas.microsoft.com/office/powerpoint/2010/main" val="830324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19</a:t>
            </a:fld>
            <a:endParaRPr lang="en-US"/>
          </a:p>
        </p:txBody>
      </p:sp>
    </p:spTree>
    <p:extLst>
      <p:ext uri="{BB962C8B-B14F-4D97-AF65-F5344CB8AC3E}">
        <p14:creationId xmlns:p14="http://schemas.microsoft.com/office/powerpoint/2010/main" val="4089665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20</a:t>
            </a:fld>
            <a:endParaRPr lang="en-US"/>
          </a:p>
        </p:txBody>
      </p:sp>
    </p:spTree>
    <p:extLst>
      <p:ext uri="{BB962C8B-B14F-4D97-AF65-F5344CB8AC3E}">
        <p14:creationId xmlns:p14="http://schemas.microsoft.com/office/powerpoint/2010/main" val="1779011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21</a:t>
            </a:fld>
            <a:endParaRPr lang="en-US"/>
          </a:p>
        </p:txBody>
      </p:sp>
    </p:spTree>
    <p:extLst>
      <p:ext uri="{BB962C8B-B14F-4D97-AF65-F5344CB8AC3E}">
        <p14:creationId xmlns:p14="http://schemas.microsoft.com/office/powerpoint/2010/main" val="2875587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22</a:t>
            </a:fld>
            <a:endParaRPr lang="en-US"/>
          </a:p>
        </p:txBody>
      </p:sp>
    </p:spTree>
    <p:extLst>
      <p:ext uri="{BB962C8B-B14F-4D97-AF65-F5344CB8AC3E}">
        <p14:creationId xmlns:p14="http://schemas.microsoft.com/office/powerpoint/2010/main" val="2051609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a:t>
            </a:fld>
            <a:endParaRPr lang="en-US"/>
          </a:p>
        </p:txBody>
      </p:sp>
    </p:spTree>
    <p:extLst>
      <p:ext uri="{BB962C8B-B14F-4D97-AF65-F5344CB8AC3E}">
        <p14:creationId xmlns:p14="http://schemas.microsoft.com/office/powerpoint/2010/main" val="1487043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23</a:t>
            </a:fld>
            <a:endParaRPr lang="en-US"/>
          </a:p>
        </p:txBody>
      </p:sp>
    </p:spTree>
    <p:extLst>
      <p:ext uri="{BB962C8B-B14F-4D97-AF65-F5344CB8AC3E}">
        <p14:creationId xmlns:p14="http://schemas.microsoft.com/office/powerpoint/2010/main" val="935501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24</a:t>
            </a:fld>
            <a:endParaRPr lang="en-US"/>
          </a:p>
        </p:txBody>
      </p:sp>
    </p:spTree>
    <p:extLst>
      <p:ext uri="{BB962C8B-B14F-4D97-AF65-F5344CB8AC3E}">
        <p14:creationId xmlns:p14="http://schemas.microsoft.com/office/powerpoint/2010/main" val="1790492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25</a:t>
            </a:fld>
            <a:endParaRPr lang="en-US"/>
          </a:p>
        </p:txBody>
      </p:sp>
    </p:spTree>
    <p:extLst>
      <p:ext uri="{BB962C8B-B14F-4D97-AF65-F5344CB8AC3E}">
        <p14:creationId xmlns:p14="http://schemas.microsoft.com/office/powerpoint/2010/main" val="2846600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26</a:t>
            </a:fld>
            <a:endParaRPr lang="en-US"/>
          </a:p>
        </p:txBody>
      </p:sp>
    </p:spTree>
    <p:extLst>
      <p:ext uri="{BB962C8B-B14F-4D97-AF65-F5344CB8AC3E}">
        <p14:creationId xmlns:p14="http://schemas.microsoft.com/office/powerpoint/2010/main" val="3639337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27</a:t>
            </a:fld>
            <a:endParaRPr lang="en-US"/>
          </a:p>
        </p:txBody>
      </p:sp>
    </p:spTree>
    <p:extLst>
      <p:ext uri="{BB962C8B-B14F-4D97-AF65-F5344CB8AC3E}">
        <p14:creationId xmlns:p14="http://schemas.microsoft.com/office/powerpoint/2010/main" val="2066829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29</a:t>
            </a:fld>
            <a:endParaRPr lang="en-US"/>
          </a:p>
        </p:txBody>
      </p:sp>
    </p:spTree>
    <p:extLst>
      <p:ext uri="{BB962C8B-B14F-4D97-AF65-F5344CB8AC3E}">
        <p14:creationId xmlns:p14="http://schemas.microsoft.com/office/powerpoint/2010/main" val="1538043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30</a:t>
            </a:fld>
            <a:endParaRPr lang="en-US"/>
          </a:p>
        </p:txBody>
      </p:sp>
    </p:spTree>
    <p:extLst>
      <p:ext uri="{BB962C8B-B14F-4D97-AF65-F5344CB8AC3E}">
        <p14:creationId xmlns:p14="http://schemas.microsoft.com/office/powerpoint/2010/main" val="2622748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31</a:t>
            </a:fld>
            <a:endParaRPr lang="en-US"/>
          </a:p>
        </p:txBody>
      </p:sp>
    </p:spTree>
    <p:extLst>
      <p:ext uri="{BB962C8B-B14F-4D97-AF65-F5344CB8AC3E}">
        <p14:creationId xmlns:p14="http://schemas.microsoft.com/office/powerpoint/2010/main" val="939392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32</a:t>
            </a:fld>
            <a:endParaRPr lang="en-US"/>
          </a:p>
        </p:txBody>
      </p:sp>
    </p:spTree>
    <p:extLst>
      <p:ext uri="{BB962C8B-B14F-4D97-AF65-F5344CB8AC3E}">
        <p14:creationId xmlns:p14="http://schemas.microsoft.com/office/powerpoint/2010/main" val="4149115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33</a:t>
            </a:fld>
            <a:endParaRPr lang="en-US"/>
          </a:p>
        </p:txBody>
      </p:sp>
    </p:spTree>
    <p:extLst>
      <p:ext uri="{BB962C8B-B14F-4D97-AF65-F5344CB8AC3E}">
        <p14:creationId xmlns:p14="http://schemas.microsoft.com/office/powerpoint/2010/main" val="1268146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5</a:t>
            </a:fld>
            <a:endParaRPr lang="en-US"/>
          </a:p>
        </p:txBody>
      </p:sp>
    </p:spTree>
    <p:extLst>
      <p:ext uri="{BB962C8B-B14F-4D97-AF65-F5344CB8AC3E}">
        <p14:creationId xmlns:p14="http://schemas.microsoft.com/office/powerpoint/2010/main" val="11925297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34</a:t>
            </a:fld>
            <a:endParaRPr lang="en-US"/>
          </a:p>
        </p:txBody>
      </p:sp>
    </p:spTree>
    <p:extLst>
      <p:ext uri="{BB962C8B-B14F-4D97-AF65-F5344CB8AC3E}">
        <p14:creationId xmlns:p14="http://schemas.microsoft.com/office/powerpoint/2010/main" val="4162892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35</a:t>
            </a:fld>
            <a:endParaRPr lang="en-US"/>
          </a:p>
        </p:txBody>
      </p:sp>
    </p:spTree>
    <p:extLst>
      <p:ext uri="{BB962C8B-B14F-4D97-AF65-F5344CB8AC3E}">
        <p14:creationId xmlns:p14="http://schemas.microsoft.com/office/powerpoint/2010/main" val="3573127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36</a:t>
            </a:fld>
            <a:endParaRPr lang="en-US"/>
          </a:p>
        </p:txBody>
      </p:sp>
    </p:spTree>
    <p:extLst>
      <p:ext uri="{BB962C8B-B14F-4D97-AF65-F5344CB8AC3E}">
        <p14:creationId xmlns:p14="http://schemas.microsoft.com/office/powerpoint/2010/main" val="194482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37</a:t>
            </a:fld>
            <a:endParaRPr lang="en-US"/>
          </a:p>
        </p:txBody>
      </p:sp>
    </p:spTree>
    <p:extLst>
      <p:ext uri="{BB962C8B-B14F-4D97-AF65-F5344CB8AC3E}">
        <p14:creationId xmlns:p14="http://schemas.microsoft.com/office/powerpoint/2010/main" val="4581104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38</a:t>
            </a:fld>
            <a:endParaRPr lang="en-US"/>
          </a:p>
        </p:txBody>
      </p:sp>
    </p:spTree>
    <p:extLst>
      <p:ext uri="{BB962C8B-B14F-4D97-AF65-F5344CB8AC3E}">
        <p14:creationId xmlns:p14="http://schemas.microsoft.com/office/powerpoint/2010/main" val="25864556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39</a:t>
            </a:fld>
            <a:endParaRPr lang="en-US"/>
          </a:p>
        </p:txBody>
      </p:sp>
    </p:spTree>
    <p:extLst>
      <p:ext uri="{BB962C8B-B14F-4D97-AF65-F5344CB8AC3E}">
        <p14:creationId xmlns:p14="http://schemas.microsoft.com/office/powerpoint/2010/main" val="3184263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6</a:t>
            </a:fld>
            <a:endParaRPr lang="en-US"/>
          </a:p>
        </p:txBody>
      </p:sp>
    </p:spTree>
    <p:extLst>
      <p:ext uri="{BB962C8B-B14F-4D97-AF65-F5344CB8AC3E}">
        <p14:creationId xmlns:p14="http://schemas.microsoft.com/office/powerpoint/2010/main" val="1393591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7</a:t>
            </a:fld>
            <a:endParaRPr lang="en-US"/>
          </a:p>
        </p:txBody>
      </p:sp>
    </p:spTree>
    <p:extLst>
      <p:ext uri="{BB962C8B-B14F-4D97-AF65-F5344CB8AC3E}">
        <p14:creationId xmlns:p14="http://schemas.microsoft.com/office/powerpoint/2010/main" val="3778098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8</a:t>
            </a:fld>
            <a:endParaRPr lang="en-US"/>
          </a:p>
        </p:txBody>
      </p:sp>
    </p:spTree>
    <p:extLst>
      <p:ext uri="{BB962C8B-B14F-4D97-AF65-F5344CB8AC3E}">
        <p14:creationId xmlns:p14="http://schemas.microsoft.com/office/powerpoint/2010/main" val="3484652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9</a:t>
            </a:fld>
            <a:endParaRPr lang="en-US"/>
          </a:p>
        </p:txBody>
      </p:sp>
    </p:spTree>
    <p:extLst>
      <p:ext uri="{BB962C8B-B14F-4D97-AF65-F5344CB8AC3E}">
        <p14:creationId xmlns:p14="http://schemas.microsoft.com/office/powerpoint/2010/main" val="2701457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10</a:t>
            </a:fld>
            <a:endParaRPr lang="en-US"/>
          </a:p>
        </p:txBody>
      </p:sp>
    </p:spTree>
    <p:extLst>
      <p:ext uri="{BB962C8B-B14F-4D97-AF65-F5344CB8AC3E}">
        <p14:creationId xmlns:p14="http://schemas.microsoft.com/office/powerpoint/2010/main" val="3225966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11</a:t>
            </a:fld>
            <a:endParaRPr lang="en-US"/>
          </a:p>
        </p:txBody>
      </p:sp>
    </p:spTree>
    <p:extLst>
      <p:ext uri="{BB962C8B-B14F-4D97-AF65-F5344CB8AC3E}">
        <p14:creationId xmlns:p14="http://schemas.microsoft.com/office/powerpoint/2010/main" val="3905275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41057480-73E2-41E9-8038-AB1D1AC0B473}" type="datetime1">
              <a:rPr lang="el-GR" smtClean="0"/>
              <a:t>6/3/2018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334510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DE6F4110-ADAF-4F03-80B9-170642E5484D}" type="datetime1">
              <a:rPr lang="el-GR" smtClean="0"/>
              <a:t>6/3/2018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328336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41480D3-900E-422F-9FAD-55CC391E966A}" type="datetime1">
              <a:rPr lang="el-GR" smtClean="0"/>
              <a:t>6/3/2018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257035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052513"/>
            <a:ext cx="4038600" cy="2520950"/>
          </a:xfrm>
          <a:prstGeom prst="rect">
            <a:avLst/>
          </a:prstGeo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5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l-GR" dirty="0" err="1"/>
              <a:t>Kλικ</a:t>
            </a:r>
            <a:r>
              <a:rPr lang="el-GR" dirty="0"/>
              <a:t> για επεξεργασία των στυλ του υποδείγματος</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3 - Θέση περιεχομένου"/>
          <p:cNvSpPr>
            <a:spLocks noGrp="1"/>
          </p:cNvSpPr>
          <p:nvPr>
            <p:ph sz="half" idx="2"/>
          </p:nvPr>
        </p:nvSpPr>
        <p:spPr>
          <a:xfrm>
            <a:off x="4648200" y="1052513"/>
            <a:ext cx="4038600" cy="2520950"/>
          </a:xfrm>
          <a:prstGeom prst="rect">
            <a:avLst/>
          </a:prstGeo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5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l-GR" dirty="0" err="1"/>
              <a:t>Kλικ</a:t>
            </a:r>
            <a:r>
              <a:rPr lang="el-GR" dirty="0"/>
              <a:t> για επεξεργασία των στυλ του υποδείγματος</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Θέση αριθμού διαφάνειας 5">
            <a:extLst>
              <a:ext uri="{FF2B5EF4-FFF2-40B4-BE49-F238E27FC236}">
                <a16:creationId xmlns:a16="http://schemas.microsoft.com/office/drawing/2014/main" xmlns="" id="{AB86C6FB-9B8A-4E5E-B1DC-E008F8DF7AED}"/>
              </a:ext>
            </a:extLst>
          </p:cNvPr>
          <p:cNvSpPr>
            <a:spLocks noGrp="1"/>
          </p:cNvSpPr>
          <p:nvPr>
            <p:ph type="sldNum" sz="quarter" idx="4"/>
          </p:nvPr>
        </p:nvSpPr>
        <p:spPr>
          <a:xfrm>
            <a:off x="3823933" y="6614826"/>
            <a:ext cx="2057400" cy="193762"/>
          </a:xfrm>
          <a:prstGeom prst="rect">
            <a:avLst/>
          </a:prstGeom>
        </p:spPr>
        <p:txBody>
          <a:bodyPr/>
          <a:lstStyle>
            <a:lvl1pPr algn="ctr">
              <a:defRPr sz="1100"/>
            </a:lvl1pPr>
          </a:lstStyle>
          <a:p>
            <a:fld id="{4D2578F2-A3E7-4E4B-81A9-69C31FAEF38E}" type="slidenum">
              <a:rPr lang="en-US" smtClean="0">
                <a:solidFill>
                  <a:prstClr val="black">
                    <a:tint val="75000"/>
                  </a:prstClr>
                </a:solidFill>
              </a:rPr>
              <a:pPr/>
              <a:t>‹Nº›</a:t>
            </a:fld>
            <a:endParaRPr lang="en-US" dirty="0">
              <a:solidFill>
                <a:prstClr val="black">
                  <a:tint val="75000"/>
                </a:prstClr>
              </a:solidFill>
            </a:endParaRPr>
          </a:p>
        </p:txBody>
      </p:sp>
      <p:sp>
        <p:nvSpPr>
          <p:cNvPr id="6" name="Rectangle 13"/>
          <p:cNvSpPr>
            <a:spLocks noChangeArrowheads="1"/>
          </p:cNvSpPr>
          <p:nvPr userDrawn="1"/>
        </p:nvSpPr>
        <p:spPr bwMode="auto">
          <a:xfrm>
            <a:off x="0" y="396236"/>
            <a:ext cx="9144000" cy="115887"/>
          </a:xfrm>
          <a:prstGeom prst="rect">
            <a:avLst/>
          </a:prstGeom>
          <a:solidFill>
            <a:schemeClr val="accent5">
              <a:lumMod val="50000"/>
            </a:schemeClr>
          </a:solidFill>
          <a:ln>
            <a:noFill/>
          </a:ln>
          <a:extLst/>
        </p:spPr>
        <p:txBody>
          <a:bodyPr anchor="ctr" anchorCtr="1"/>
          <a:lstStyle/>
          <a:p>
            <a:pPr algn="ctr"/>
            <a:endParaRPr lang="en-US" sz="1400">
              <a:latin typeface="Trebuchet MS" charset="0"/>
            </a:endParaRPr>
          </a:p>
        </p:txBody>
      </p:sp>
      <p:sp>
        <p:nvSpPr>
          <p:cNvPr id="7" name="1 - Τίτλος"/>
          <p:cNvSpPr>
            <a:spLocks noGrp="1"/>
          </p:cNvSpPr>
          <p:nvPr>
            <p:ph type="title"/>
          </p:nvPr>
        </p:nvSpPr>
        <p:spPr>
          <a:xfrm>
            <a:off x="0" y="0"/>
            <a:ext cx="9144000" cy="433388"/>
          </a:xfrm>
        </p:spPr>
        <p:txBody>
          <a:bodyPr/>
          <a:lstStyle/>
          <a:p>
            <a:r>
              <a:rPr lang="el-GR" dirty="0" err="1"/>
              <a:t>Kλικ</a:t>
            </a:r>
            <a:r>
              <a:rPr lang="el-GR" dirty="0"/>
              <a:t> για επεξεργασία του τίτλου</a:t>
            </a:r>
          </a:p>
        </p:txBody>
      </p:sp>
    </p:spTree>
    <p:extLst>
      <p:ext uri="{BB962C8B-B14F-4D97-AF65-F5344CB8AC3E}">
        <p14:creationId xmlns:p14="http://schemas.microsoft.com/office/powerpoint/2010/main" val="3974735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Rectangle 13"/>
          <p:cNvSpPr>
            <a:spLocks noChangeArrowheads="1"/>
          </p:cNvSpPr>
          <p:nvPr userDrawn="1"/>
        </p:nvSpPr>
        <p:spPr bwMode="auto">
          <a:xfrm>
            <a:off x="0" y="396236"/>
            <a:ext cx="9144000" cy="115887"/>
          </a:xfrm>
          <a:prstGeom prst="rect">
            <a:avLst/>
          </a:prstGeom>
          <a:solidFill>
            <a:schemeClr val="accent5">
              <a:lumMod val="50000"/>
            </a:schemeClr>
          </a:solidFill>
          <a:ln>
            <a:noFill/>
          </a:ln>
          <a:extLst/>
        </p:spPr>
        <p:txBody>
          <a:bodyPr anchor="ctr" anchorCtr="1"/>
          <a:lstStyle/>
          <a:p>
            <a:pPr algn="ctr"/>
            <a:endParaRPr lang="en-US" sz="1400">
              <a:latin typeface="Trebuchet MS" charset="0"/>
            </a:endParaRPr>
          </a:p>
        </p:txBody>
      </p:sp>
      <p:sp>
        <p:nvSpPr>
          <p:cNvPr id="7" name="1 - Τίτλος"/>
          <p:cNvSpPr>
            <a:spLocks noGrp="1"/>
          </p:cNvSpPr>
          <p:nvPr>
            <p:ph type="title"/>
          </p:nvPr>
        </p:nvSpPr>
        <p:spPr>
          <a:xfrm>
            <a:off x="0" y="0"/>
            <a:ext cx="9144000" cy="433388"/>
          </a:xfrm>
        </p:spPr>
        <p:txBody>
          <a:bodyPr/>
          <a:lstStyle/>
          <a:p>
            <a:r>
              <a:rPr lang="el-GR" dirty="0" err="1"/>
              <a:t>Kλικ</a:t>
            </a:r>
            <a:r>
              <a:rPr lang="el-GR" dirty="0"/>
              <a:t> για επεξεργασία του τίτλου</a:t>
            </a:r>
          </a:p>
        </p:txBody>
      </p:sp>
      <p:sp>
        <p:nvSpPr>
          <p:cNvPr id="8" name="Θέση αριθμού διαφάνειας 5">
            <a:extLst>
              <a:ext uri="{FF2B5EF4-FFF2-40B4-BE49-F238E27FC236}">
                <a16:creationId xmlns:a16="http://schemas.microsoft.com/office/drawing/2014/main" xmlns="" id="{AB86C6FB-9B8A-4E5E-B1DC-E008F8DF7AED}"/>
              </a:ext>
            </a:extLst>
          </p:cNvPr>
          <p:cNvSpPr>
            <a:spLocks noGrp="1"/>
          </p:cNvSpPr>
          <p:nvPr>
            <p:ph type="sldNum" sz="quarter" idx="4"/>
          </p:nvPr>
        </p:nvSpPr>
        <p:spPr>
          <a:xfrm>
            <a:off x="3823933" y="6614826"/>
            <a:ext cx="2057400" cy="193762"/>
          </a:xfrm>
          <a:prstGeom prst="rect">
            <a:avLst/>
          </a:prstGeom>
        </p:spPr>
        <p:txBody>
          <a:bodyPr/>
          <a:lstStyle>
            <a:lvl1pPr algn="ctr">
              <a:defRPr sz="1100"/>
            </a:lvl1pPr>
          </a:lstStyle>
          <a:p>
            <a:fld id="{4D2578F2-A3E7-4E4B-81A9-69C31FAEF38E}"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827747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59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a:t>Kλικ για επεξεργασία του τίτλου</a:t>
            </a:r>
          </a:p>
        </p:txBody>
      </p:sp>
      <p:sp>
        <p:nvSpPr>
          <p:cNvPr id="3" name="2 - Θέση περιεχομένου"/>
          <p:cNvSpPr>
            <a:spLocks noGrp="1"/>
          </p:cNvSpPr>
          <p:nvPr>
            <p:ph idx="1"/>
          </p:nvPr>
        </p:nvSpPr>
        <p:spPr>
          <a:xfrm>
            <a:off x="457200" y="1600200"/>
            <a:ext cx="8229600" cy="4525963"/>
          </a:xfrm>
          <a:prstGeom prst="rect">
            <a:avLst/>
          </a:prstGeo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1279233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3748699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1813944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1006356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a:t>Kλικ για επεξεργασία του τίτλου</a:t>
            </a:r>
          </a:p>
        </p:txBody>
      </p:sp>
    </p:spTree>
    <p:extLst>
      <p:ext uri="{BB962C8B-B14F-4D97-AF65-F5344CB8AC3E}">
        <p14:creationId xmlns:p14="http://schemas.microsoft.com/office/powerpoint/2010/main" val="2499391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4" name="Date Placeholder 3"/>
          <p:cNvSpPr>
            <a:spLocks noGrp="1"/>
          </p:cNvSpPr>
          <p:nvPr>
            <p:ph type="dt" sz="half" idx="10"/>
          </p:nvPr>
        </p:nvSpPr>
        <p:spPr/>
        <p:txBody>
          <a:bodyPr/>
          <a:lstStyle/>
          <a:p>
            <a:fld id="{A8696169-1127-4362-8540-AC4E97E8AA5C}" type="datetime1">
              <a:rPr lang="el-GR" smtClean="0"/>
              <a:t>6/3/2018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2904630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6625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a:prstGeom prst="rect">
            <a:avLst/>
          </a:prstGeo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3323630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a:prstGeom prst="rect">
            <a:avLst/>
          </a:prstGeo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3 - Θέση κειμένου"/>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490013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1600200"/>
            <a:ext cx="8229600" cy="4525963"/>
          </a:xfrm>
          <a:prstGeom prst="rect">
            <a:avLst/>
          </a:prstGeo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4072264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a:prstGeom prst="rect">
            <a:avLst/>
          </a:prstGeo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a:prstGeom prst="rect">
            <a:avLst/>
          </a:prstGeo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385988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E6CCA-63C4-4CF9-AE39-DAD6F533A7F9}" type="datetime1">
              <a:rPr lang="el-GR" smtClean="0"/>
              <a:t>6/3/2018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349892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42B0574A-DA73-4F45-A5DB-BD9EAE214494}" type="datetime1">
              <a:rPr lang="el-GR" smtClean="0"/>
              <a:t>6/3/2018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1529198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1466B3C0-A42E-43C6-B463-F993698F7A97}" type="datetime1">
              <a:rPr lang="el-GR" smtClean="0"/>
              <a:t>6/3/2018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149241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6CCCD79E-706B-4D49-A0E4-1F8E35DF1797}" type="datetime1">
              <a:rPr lang="el-GR" smtClean="0"/>
              <a:t>6/3/2018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4038556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5B233-2020-4E2E-8C15-84DAA0EF36E8}" type="datetime1">
              <a:rPr lang="el-GR" smtClean="0"/>
              <a:t>6/3/2018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356863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4BA766-CA29-40F2-83BC-EF09261BB5FC}" type="datetime1">
              <a:rPr lang="el-GR" smtClean="0"/>
              <a:t>6/3/2018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96448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2D54C4-4236-43A6-B912-090A3C0F9032}" type="datetime1">
              <a:rPr lang="el-GR" smtClean="0"/>
              <a:t>6/3/2018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1332093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4E18B-A9AC-444A-8F3D-6587E3DE7D78}" type="datetime1">
              <a:rPr lang="el-GR" smtClean="0"/>
              <a:t>6/3/2018</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48E73-6241-44FB-9EDB-1A1229FC3D83}" type="slidenum">
              <a:rPr lang="el-GR" smtClean="0"/>
              <a:t>‹Nº›</a:t>
            </a:fld>
            <a:endParaRPr lang="el-GR"/>
          </a:p>
        </p:txBody>
      </p:sp>
    </p:spTree>
    <p:extLst>
      <p:ext uri="{BB962C8B-B14F-4D97-AF65-F5344CB8AC3E}">
        <p14:creationId xmlns:p14="http://schemas.microsoft.com/office/powerpoint/2010/main" val="15864211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53" r:id="rId12"/>
    <p:sldLayoutId id="2147483665"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a:stretch>
            <a:fillRect/>
          </a:stretch>
        </p:blipFill>
        <p:spPr>
          <a:xfrm>
            <a:off x="3396632" y="3174542"/>
            <a:ext cx="2174773" cy="2273625"/>
          </a:xfrm>
          <a:prstGeom prst="rect">
            <a:avLst/>
          </a:prstGeom>
        </p:spPr>
      </p:pic>
      <p:sp>
        <p:nvSpPr>
          <p:cNvPr id="603144" name="Rectangle 8"/>
          <p:cNvSpPr>
            <a:spLocks noChangeArrowheads="1"/>
          </p:cNvSpPr>
          <p:nvPr userDrawn="1"/>
        </p:nvSpPr>
        <p:spPr bwMode="auto">
          <a:xfrm>
            <a:off x="-1" y="5384800"/>
            <a:ext cx="8766770" cy="1282700"/>
          </a:xfrm>
          <a:prstGeom prst="rect">
            <a:avLst/>
          </a:prstGeom>
          <a:solidFill>
            <a:srgbClr val="005777"/>
          </a:solidFill>
          <a:ln w="9525">
            <a:noFill/>
            <a:miter lim="800000"/>
            <a:headEnd/>
            <a:tailEnd/>
          </a:ln>
        </p:spPr>
        <p:txBody>
          <a:bodyPr wrap="none" anchor="ctr"/>
          <a:lstStyle/>
          <a:p>
            <a:pPr marL="1616075" eaLnBrk="0" hangingPunct="0">
              <a:lnSpc>
                <a:spcPct val="110000"/>
              </a:lnSpc>
              <a:defRPr/>
            </a:pPr>
            <a:r>
              <a:rPr lang="en-US" sz="1800" b="1" dirty="0" err="1">
                <a:solidFill>
                  <a:srgbClr val="FFFFFF"/>
                </a:solidFill>
                <a:effectLst>
                  <a:outerShdw blurRad="38100" dist="38100" dir="2700000" algn="tl">
                    <a:srgbClr val="000000"/>
                  </a:outerShdw>
                </a:effectLst>
                <a:cs typeface="Arial" charset="0"/>
              </a:rPr>
              <a:t>TEICrete</a:t>
            </a:r>
            <a:r>
              <a:rPr lang="en-US" sz="1800" b="1" dirty="0">
                <a:solidFill>
                  <a:srgbClr val="FFFFFF"/>
                </a:solidFill>
                <a:effectLst>
                  <a:outerShdw blurRad="38100" dist="38100" dir="2700000" algn="tl">
                    <a:srgbClr val="000000"/>
                  </a:outerShdw>
                </a:effectLst>
                <a:cs typeface="Arial" charset="0"/>
              </a:rPr>
              <a:t> </a:t>
            </a:r>
            <a:br>
              <a:rPr lang="en-US" sz="1800" b="1" dirty="0">
                <a:solidFill>
                  <a:srgbClr val="FFFFFF"/>
                </a:solidFill>
                <a:effectLst>
                  <a:outerShdw blurRad="38100" dist="38100" dir="2700000" algn="tl">
                    <a:srgbClr val="000000"/>
                  </a:outerShdw>
                </a:effectLst>
                <a:cs typeface="Arial" charset="0"/>
              </a:rPr>
            </a:br>
            <a:r>
              <a:rPr lang="en-US" sz="1800" b="1" dirty="0" err="1">
                <a:solidFill>
                  <a:srgbClr val="FFFFFF"/>
                </a:solidFill>
                <a:effectLst>
                  <a:outerShdw blurRad="38100" dist="38100" dir="2700000" algn="tl">
                    <a:srgbClr val="000000"/>
                  </a:outerShdw>
                </a:effectLst>
                <a:cs typeface="Arial" charset="0"/>
              </a:rPr>
              <a:t>Heraklion</a:t>
            </a:r>
            <a:r>
              <a:rPr lang="en-US" sz="1800" b="1" dirty="0">
                <a:solidFill>
                  <a:srgbClr val="FFFFFF"/>
                </a:solidFill>
                <a:effectLst>
                  <a:outerShdw blurRad="38100" dist="38100" dir="2700000" algn="tl">
                    <a:srgbClr val="000000"/>
                  </a:outerShdw>
                </a:effectLst>
                <a:cs typeface="Arial" charset="0"/>
              </a:rPr>
              <a:t> Crete, Greece</a:t>
            </a:r>
            <a:endParaRPr lang="el-GR" sz="1800" b="1" dirty="0">
              <a:solidFill>
                <a:srgbClr val="FFFFFF"/>
              </a:solidFill>
              <a:effectLst>
                <a:outerShdw blurRad="38100" dist="38100" dir="2700000" algn="tl">
                  <a:srgbClr val="000000"/>
                </a:outerShdw>
              </a:effectLst>
              <a:cs typeface="Arial" charset="0"/>
            </a:endParaRPr>
          </a:p>
        </p:txBody>
      </p:sp>
      <p:sp>
        <p:nvSpPr>
          <p:cNvPr id="2051" name="Oval 15"/>
          <p:cNvSpPr>
            <a:spLocks noChangeArrowheads="1"/>
          </p:cNvSpPr>
          <p:nvPr userDrawn="1"/>
        </p:nvSpPr>
        <p:spPr bwMode="auto">
          <a:xfrm>
            <a:off x="101600" y="5241925"/>
            <a:ext cx="1487488" cy="1539875"/>
          </a:xfrm>
          <a:prstGeom prst="ellipse">
            <a:avLst/>
          </a:prstGeom>
          <a:solidFill>
            <a:schemeClr val="bg1"/>
          </a:solidFill>
          <a:ln w="9525">
            <a:solidFill>
              <a:schemeClr val="bg1"/>
            </a:solidFill>
            <a:round/>
            <a:headEnd/>
            <a:tailEnd/>
          </a:ln>
        </p:spPr>
        <p:txBody>
          <a:bodyPr wrap="none" anchor="ctr"/>
          <a:lstStyle/>
          <a:p>
            <a:endParaRPr lang="el-GR">
              <a:solidFill>
                <a:srgbClr val="000000"/>
              </a:solidFill>
            </a:endParaRPr>
          </a:p>
        </p:txBody>
      </p:sp>
      <p:pic>
        <p:nvPicPr>
          <p:cNvPr id="2052" name="Picture 7"/>
          <p:cNvPicPr>
            <a:picLocks noChangeAspect="1" noChangeArrowheads="1"/>
          </p:cNvPicPr>
          <p:nvPr userDrawn="1"/>
        </p:nvPicPr>
        <p:blipFill>
          <a:blip r:embed="rId14" cstate="email">
            <a:clrChange>
              <a:clrFrom>
                <a:srgbClr val="FFFFFF"/>
              </a:clrFrom>
              <a:clrTo>
                <a:srgbClr val="FFFFFF">
                  <a:alpha val="0"/>
                </a:srgbClr>
              </a:clrTo>
            </a:clrChange>
            <a:lum bright="-26000" contrast="-100000"/>
            <a:extLst>
              <a:ext uri="{28A0092B-C50C-407E-A947-70E740481C1C}">
                <a14:useLocalDpi xmlns:a14="http://schemas.microsoft.com/office/drawing/2010/main" val="0"/>
              </a:ext>
            </a:extLst>
          </a:blip>
          <a:srcRect/>
          <a:stretch>
            <a:fillRect/>
          </a:stretch>
        </p:blipFill>
        <p:spPr bwMode="auto">
          <a:xfrm>
            <a:off x="55563" y="5213350"/>
            <a:ext cx="1573212"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2"/>
          <p:cNvSpPr>
            <a:spLocks noChangeArrowheads="1"/>
          </p:cNvSpPr>
          <p:nvPr userDrawn="1"/>
        </p:nvSpPr>
        <p:spPr bwMode="auto">
          <a:xfrm>
            <a:off x="0" y="1319213"/>
            <a:ext cx="9209088" cy="1774825"/>
          </a:xfrm>
          <a:prstGeom prst="rect">
            <a:avLst/>
          </a:prstGeom>
          <a:solidFill>
            <a:srgbClr val="80808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sz="1800">
              <a:solidFill>
                <a:srgbClr val="000000"/>
              </a:solidFill>
            </a:endParaRPr>
          </a:p>
        </p:txBody>
      </p:sp>
      <p:sp>
        <p:nvSpPr>
          <p:cNvPr id="2054" name="Rectangle 6"/>
          <p:cNvSpPr>
            <a:spLocks noChangeArrowheads="1"/>
          </p:cNvSpPr>
          <p:nvPr userDrawn="1"/>
        </p:nvSpPr>
        <p:spPr bwMode="auto">
          <a:xfrm>
            <a:off x="-3175" y="1317625"/>
            <a:ext cx="6991350" cy="77788"/>
          </a:xfrm>
          <a:prstGeom prst="rect">
            <a:avLst/>
          </a:prstGeom>
          <a:solidFill>
            <a:srgbClr val="0057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l-GR" sz="2400">
              <a:solidFill>
                <a:srgbClr val="000000"/>
              </a:solidFill>
              <a:latin typeface="Times New Roman" charset="0"/>
            </a:endParaRPr>
          </a:p>
        </p:txBody>
      </p:sp>
      <p:sp>
        <p:nvSpPr>
          <p:cNvPr id="2" name="Rectangle 8"/>
          <p:cNvSpPr>
            <a:spLocks noChangeArrowheads="1"/>
          </p:cNvSpPr>
          <p:nvPr userDrawn="1"/>
        </p:nvSpPr>
        <p:spPr bwMode="auto">
          <a:xfrm>
            <a:off x="0" y="0"/>
            <a:ext cx="9144000" cy="731838"/>
          </a:xfrm>
          <a:prstGeom prst="rect">
            <a:avLst/>
          </a:prstGeom>
          <a:solidFill>
            <a:srgbClr val="005777"/>
          </a:solidFill>
          <a:ln w="9525">
            <a:noFill/>
            <a:miter lim="800000"/>
            <a:headEnd/>
            <a:tailEnd/>
          </a:ln>
        </p:spPr>
        <p:txBody>
          <a:bodyPr wrap="none" anchor="ctr"/>
          <a:lstStyle/>
          <a:p>
            <a:pPr marL="3175" algn="r" eaLnBrk="0" hangingPunct="0">
              <a:lnSpc>
                <a:spcPct val="110000"/>
              </a:lnSpc>
              <a:defRPr/>
            </a:pPr>
            <a:r>
              <a:rPr lang="en-US" sz="2000" b="1" dirty="0">
                <a:solidFill>
                  <a:srgbClr val="FFFFFF"/>
                </a:solidFill>
                <a:effectLst>
                  <a:outerShdw blurRad="38100" dist="38100" dir="2700000" algn="tl">
                    <a:srgbClr val="000000"/>
                  </a:outerShdw>
                </a:effectLst>
                <a:latin typeface="Arial Narrow"/>
                <a:cs typeface="Arial Narrow"/>
              </a:rPr>
              <a:t>Technological Educational Institute of Crete</a:t>
            </a:r>
            <a:endParaRPr lang="el-GR" sz="2000" b="1" dirty="0">
              <a:solidFill>
                <a:srgbClr val="FFFFFF"/>
              </a:solidFill>
              <a:effectLst>
                <a:outerShdw blurRad="38100" dist="38100" dir="2700000" algn="tl">
                  <a:srgbClr val="000000"/>
                </a:outerShdw>
              </a:effectLst>
              <a:latin typeface="Arial Narrow"/>
              <a:cs typeface="Arial Narrow"/>
            </a:endParaRPr>
          </a:p>
        </p:txBody>
      </p:sp>
      <p:sp>
        <p:nvSpPr>
          <p:cNvPr id="21" name="Rectangle 5"/>
          <p:cNvSpPr>
            <a:spLocks noChangeArrowheads="1"/>
          </p:cNvSpPr>
          <p:nvPr userDrawn="1"/>
        </p:nvSpPr>
        <p:spPr bwMode="auto">
          <a:xfrm>
            <a:off x="2505075" y="3022600"/>
            <a:ext cx="6667500" cy="77788"/>
          </a:xfrm>
          <a:prstGeom prst="rect">
            <a:avLst/>
          </a:prstGeom>
          <a:solidFill>
            <a:schemeClr val="accent1">
              <a:lumMod val="50000"/>
            </a:schemeClr>
          </a:solidFill>
          <a:ln w="9525">
            <a:noFill/>
            <a:miter lim="800000"/>
            <a:headEnd/>
            <a:tailEnd/>
          </a:ln>
        </p:spPr>
        <p:txBody>
          <a:bodyPr wrap="none" anchor="ctr"/>
          <a:lstStyle/>
          <a:p>
            <a:pPr algn="ctr">
              <a:defRPr/>
            </a:pPr>
            <a:endParaRPr kumimoji="1" lang="el-GR" sz="2400" dirty="0">
              <a:solidFill>
                <a:srgbClr val="000000"/>
              </a:solidFill>
              <a:latin typeface="Times New Roman" pitchFamily="18" charset="0"/>
              <a:ea typeface="ＭＳ Ｐゴシック" pitchFamily="-111" charset="-128"/>
              <a:cs typeface="+mn-cs"/>
            </a:endParaRPr>
          </a:p>
        </p:txBody>
      </p:sp>
      <p:pic>
        <p:nvPicPr>
          <p:cNvPr id="11" name="Imagen 34"/>
          <p:cNvPicPr/>
          <p:nvPr userDrawn="1"/>
        </p:nvPicPr>
        <p:blipFill>
          <a:blip r:embed="rId15" cstate="email">
            <a:extLst>
              <a:ext uri="{28A0092B-C50C-407E-A947-70E740481C1C}">
                <a14:useLocalDpi xmlns:a14="http://schemas.microsoft.com/office/drawing/2010/main" val="0"/>
              </a:ext>
            </a:extLst>
          </a:blip>
          <a:stretch>
            <a:fillRect/>
          </a:stretch>
        </p:blipFill>
        <p:spPr>
          <a:xfrm>
            <a:off x="5592762" y="4559984"/>
            <a:ext cx="3131798" cy="681941"/>
          </a:xfrm>
          <a:prstGeom prst="rect">
            <a:avLst/>
          </a:prstGeom>
        </p:spPr>
      </p:pic>
      <p:pic>
        <p:nvPicPr>
          <p:cNvPr id="12" name="Imagen 50"/>
          <p:cNvPicPr/>
          <p:nvPr userDrawn="1"/>
        </p:nvPicPr>
        <p:blipFill>
          <a:blip r:embed="rId16" cstate="email">
            <a:extLst>
              <a:ext uri="{28A0092B-C50C-407E-A947-70E740481C1C}">
                <a14:useLocalDpi xmlns:a14="http://schemas.microsoft.com/office/drawing/2010/main" val="0"/>
              </a:ext>
            </a:extLst>
          </a:blip>
          <a:stretch>
            <a:fillRect/>
          </a:stretch>
        </p:blipFill>
        <p:spPr>
          <a:xfrm>
            <a:off x="5571405" y="5467537"/>
            <a:ext cx="3106436" cy="1117225"/>
          </a:xfrm>
          <a:prstGeom prst="rect">
            <a:avLst/>
          </a:prstGeom>
          <a:noFill/>
          <a:ln>
            <a:noFill/>
          </a:ln>
        </p:spPr>
      </p:pic>
    </p:spTree>
    <p:extLst>
      <p:ext uri="{BB962C8B-B14F-4D97-AF65-F5344CB8AC3E}">
        <p14:creationId xmlns:p14="http://schemas.microsoft.com/office/powerpoint/2010/main" val="141094559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rtl="0" eaLnBrk="0" fontAlgn="base" hangingPunct="0">
        <a:spcBef>
          <a:spcPct val="0"/>
        </a:spcBef>
        <a:spcAft>
          <a:spcPct val="0"/>
        </a:spcAft>
        <a:defRPr sz="23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2pPr>
      <a:lvl3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3pPr>
      <a:lvl4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4pPr>
      <a:lvl5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5pPr>
      <a:lvl6pPr marL="457200" algn="l" rtl="0" fontAlgn="base">
        <a:spcBef>
          <a:spcPct val="0"/>
        </a:spcBef>
        <a:spcAft>
          <a:spcPct val="0"/>
        </a:spcAft>
        <a:defRPr sz="2300">
          <a:solidFill>
            <a:schemeClr val="tx2"/>
          </a:solidFill>
          <a:latin typeface="Trebuchet MS" pitchFamily="34" charset="0"/>
        </a:defRPr>
      </a:lvl6pPr>
      <a:lvl7pPr marL="914400" algn="l" rtl="0" fontAlgn="base">
        <a:spcBef>
          <a:spcPct val="0"/>
        </a:spcBef>
        <a:spcAft>
          <a:spcPct val="0"/>
        </a:spcAft>
        <a:defRPr sz="2300">
          <a:solidFill>
            <a:schemeClr val="tx2"/>
          </a:solidFill>
          <a:latin typeface="Trebuchet MS" pitchFamily="34" charset="0"/>
        </a:defRPr>
      </a:lvl7pPr>
      <a:lvl8pPr marL="1371600" algn="l" rtl="0" fontAlgn="base">
        <a:spcBef>
          <a:spcPct val="0"/>
        </a:spcBef>
        <a:spcAft>
          <a:spcPct val="0"/>
        </a:spcAft>
        <a:defRPr sz="2300">
          <a:solidFill>
            <a:schemeClr val="tx2"/>
          </a:solidFill>
          <a:latin typeface="Trebuchet MS" pitchFamily="34" charset="0"/>
        </a:defRPr>
      </a:lvl8pPr>
      <a:lvl9pPr marL="1828800" algn="l" rtl="0" fontAlgn="base">
        <a:spcBef>
          <a:spcPct val="0"/>
        </a:spcBef>
        <a:spcAft>
          <a:spcPct val="0"/>
        </a:spcAft>
        <a:defRPr sz="2300">
          <a:solidFill>
            <a:schemeClr val="tx2"/>
          </a:solidFill>
          <a:latin typeface="Trebuchet MS" pitchFamily="34" charset="0"/>
        </a:defRPr>
      </a:lvl9pPr>
    </p:titleStyle>
    <p:bodyStyle>
      <a:lvl1pPr marL="269875" indent="-269875" algn="l" rtl="0" eaLnBrk="0" fontAlgn="base" hangingPunct="0">
        <a:spcBef>
          <a:spcPct val="25000"/>
        </a:spcBef>
        <a:spcAft>
          <a:spcPct val="0"/>
        </a:spcAft>
        <a:buFont typeface="Wingdings" charset="0"/>
        <a:buChar char="§"/>
        <a:defRPr sz="1700">
          <a:solidFill>
            <a:schemeClr val="tx1"/>
          </a:solidFill>
          <a:latin typeface="+mn-lt"/>
          <a:ea typeface="ＭＳ Ｐゴシック" charset="0"/>
          <a:cs typeface="ＭＳ Ｐゴシック" charset="0"/>
        </a:defRPr>
      </a:lvl1pPr>
      <a:lvl2pPr marL="627063" indent="-177800" algn="l" rtl="0" eaLnBrk="0" fontAlgn="base" hangingPunct="0">
        <a:spcBef>
          <a:spcPct val="20000"/>
        </a:spcBef>
        <a:spcAft>
          <a:spcPct val="0"/>
        </a:spcAft>
        <a:buFont typeface="Arial" charset="0"/>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500">
          <a:solidFill>
            <a:schemeClr val="tx1"/>
          </a:solidFill>
          <a:latin typeface="+mn-lt"/>
          <a:ea typeface="ＭＳ Ｐゴシック" charset="0"/>
        </a:defRPr>
      </a:lvl3pPr>
      <a:lvl4pPr marL="1550988" indent="-228600" algn="l" rtl="0" eaLnBrk="0" fontAlgn="base" hangingPunct="0">
        <a:spcBef>
          <a:spcPct val="20000"/>
        </a:spcBef>
        <a:spcAft>
          <a:spcPct val="0"/>
        </a:spcAft>
        <a:buChar char="–"/>
        <a:defRPr sz="1400">
          <a:solidFill>
            <a:schemeClr val="tx1"/>
          </a:solidFill>
          <a:latin typeface="+mn-lt"/>
          <a:ea typeface="ＭＳ Ｐゴシック" charset="0"/>
        </a:defRPr>
      </a:lvl4pPr>
      <a:lvl5pPr marL="1978025" indent="-228600" algn="l" rtl="0" eaLnBrk="0" fontAlgn="base" hangingPunct="0">
        <a:spcBef>
          <a:spcPct val="20000"/>
        </a:spcBef>
        <a:spcAft>
          <a:spcPct val="0"/>
        </a:spcAft>
        <a:buChar char="»"/>
        <a:defRPr sz="1000">
          <a:solidFill>
            <a:schemeClr val="tx1"/>
          </a:solidFill>
          <a:latin typeface="+mn-lt"/>
          <a:ea typeface="ＭＳ Ｐゴシック" charset="0"/>
        </a:defRPr>
      </a:lvl5pPr>
      <a:lvl6pPr marL="2435225" indent="-228600" algn="l" rtl="0" fontAlgn="base">
        <a:spcBef>
          <a:spcPct val="20000"/>
        </a:spcBef>
        <a:spcAft>
          <a:spcPct val="0"/>
        </a:spcAft>
        <a:buChar char="»"/>
        <a:defRPr sz="1000">
          <a:solidFill>
            <a:schemeClr val="tx1"/>
          </a:solidFill>
          <a:latin typeface="+mn-lt"/>
        </a:defRPr>
      </a:lvl6pPr>
      <a:lvl7pPr marL="2892425" indent="-228600" algn="l" rtl="0" fontAlgn="base">
        <a:spcBef>
          <a:spcPct val="20000"/>
        </a:spcBef>
        <a:spcAft>
          <a:spcPct val="0"/>
        </a:spcAft>
        <a:buChar char="»"/>
        <a:defRPr sz="1000">
          <a:solidFill>
            <a:schemeClr val="tx1"/>
          </a:solidFill>
          <a:latin typeface="+mn-lt"/>
        </a:defRPr>
      </a:lvl7pPr>
      <a:lvl8pPr marL="3349625" indent="-228600" algn="l" rtl="0" fontAlgn="base">
        <a:spcBef>
          <a:spcPct val="20000"/>
        </a:spcBef>
        <a:spcAft>
          <a:spcPct val="0"/>
        </a:spcAft>
        <a:buChar char="»"/>
        <a:defRPr sz="1000">
          <a:solidFill>
            <a:schemeClr val="tx1"/>
          </a:solidFill>
          <a:latin typeface="+mn-lt"/>
        </a:defRPr>
      </a:lvl8pPr>
      <a:lvl9pPr marL="3806825" indent="-228600" algn="l" rtl="0" fontAlgn="base">
        <a:spcBef>
          <a:spcPct val="20000"/>
        </a:spcBef>
        <a:spcAft>
          <a:spcPct val="0"/>
        </a:spcAft>
        <a:buChar char="»"/>
        <a:defRPr sz="1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50">
            <a:extLst>
              <a:ext uri="{FF2B5EF4-FFF2-40B4-BE49-F238E27FC236}">
                <a16:creationId xmlns:a16="http://schemas.microsoft.com/office/drawing/2014/main" xmlns="" id="{389AFF6F-B38D-4086-B6E6-9B4D639019EA}"/>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141346" y="268018"/>
            <a:ext cx="1753789" cy="784378"/>
          </a:xfrm>
          <a:prstGeom prst="rect">
            <a:avLst/>
          </a:prstGeom>
          <a:noFill/>
          <a:ln>
            <a:noFill/>
          </a:ln>
        </p:spPr>
      </p:pic>
      <p:sp>
        <p:nvSpPr>
          <p:cNvPr id="11" name="Rounded Rectangle 10"/>
          <p:cNvSpPr/>
          <p:nvPr/>
        </p:nvSpPr>
        <p:spPr>
          <a:xfrm>
            <a:off x="0" y="2419435"/>
            <a:ext cx="9144000" cy="1937982"/>
          </a:xfrm>
          <a:prstGeom prst="roundRect">
            <a:avLst>
              <a:gd name="adj" fmla="val 396"/>
            </a:avLst>
          </a:prstGeom>
          <a:ln>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rPr>
              <a:t>UNIT 14</a:t>
            </a:r>
          </a:p>
          <a:p>
            <a:pPr algn="ctr"/>
            <a:r>
              <a:rPr lang="en-US" sz="3600" dirty="0">
                <a:solidFill>
                  <a:prstClr val="white"/>
                </a:solidFill>
              </a:rPr>
              <a:t>Communication Protocols</a:t>
            </a:r>
            <a:endParaRPr lang="el-GR" dirty="0"/>
          </a:p>
        </p:txBody>
      </p:sp>
      <p:pic>
        <p:nvPicPr>
          <p:cNvPr id="12" name="Imagen 34">
            <a:extLst>
              <a:ext uri="{FF2B5EF4-FFF2-40B4-BE49-F238E27FC236}">
                <a16:creationId xmlns:a16="http://schemas.microsoft.com/office/drawing/2014/main" xmlns="" id="{30534F85-38A1-43D8-B6DB-94CA1D92C64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457930" y="268018"/>
            <a:ext cx="2956266" cy="759862"/>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250" b="15298"/>
          <a:stretch/>
        </p:blipFill>
        <p:spPr bwMode="auto">
          <a:xfrm>
            <a:off x="536759" y="6038193"/>
            <a:ext cx="1607354" cy="70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openin project: isep-porto-logo"/>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3235"/>
          <a:stretch/>
        </p:blipFill>
        <p:spPr bwMode="auto">
          <a:xfrm>
            <a:off x="2582878" y="5913947"/>
            <a:ext cx="1820294" cy="931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in project: teiofcrete-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7" y="5882415"/>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in project: aproit-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41346" y="6085491"/>
            <a:ext cx="1428752" cy="717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70179"/>
            <a:ext cx="9144000" cy="45719"/>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p:cNvSpPr/>
          <p:nvPr/>
        </p:nvSpPr>
        <p:spPr>
          <a:xfrm>
            <a:off x="0" y="7639"/>
            <a:ext cx="9144000" cy="1180531"/>
          </a:xfrm>
          <a:prstGeom prst="rect">
            <a:avLst/>
          </a:prstGeom>
          <a:gradFill flip="none" rotWithShape="1">
            <a:gsLst>
              <a:gs pos="0">
                <a:schemeClr val="tx2">
                  <a:lumMod val="40000"/>
                  <a:lumOff val="60000"/>
                  <a:alpha val="36000"/>
                </a:schemeClr>
              </a:gs>
              <a:gs pos="100000">
                <a:schemeClr val="bg1">
                  <a:alpha val="0"/>
                </a:schemeClr>
              </a:gs>
              <a:gs pos="49000">
                <a:schemeClr val="tx2">
                  <a:lumMod val="20000"/>
                  <a:lumOff val="80000"/>
                  <a:alpha val="3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06816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10</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Bluetooth Exercise: Code (2)</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10</a:t>
            </a:fld>
            <a:endParaRPr lang="el-GR" sz="1000" dirty="0"/>
          </a:p>
        </p:txBody>
      </p:sp>
      <p:sp>
        <p:nvSpPr>
          <p:cNvPr id="9" name="Ορθογώνιο 8">
            <a:extLst>
              <a:ext uri="{FF2B5EF4-FFF2-40B4-BE49-F238E27FC236}">
                <a16:creationId xmlns:a16="http://schemas.microsoft.com/office/drawing/2014/main" xmlns="" id="{4200BF44-83D5-46BE-A437-E23BD236C1BE}"/>
              </a:ext>
            </a:extLst>
          </p:cNvPr>
          <p:cNvSpPr/>
          <p:nvPr/>
        </p:nvSpPr>
        <p:spPr>
          <a:xfrm>
            <a:off x="404037" y="1168631"/>
            <a:ext cx="8335926" cy="5444504"/>
          </a:xfrm>
          <a:prstGeom prst="rect">
            <a:avLst/>
          </a:prstGeom>
        </p:spPr>
        <p:txBody>
          <a:bodyPr wrap="square">
            <a:spAutoFit/>
          </a:bodyPr>
          <a:lstStyle/>
          <a:p>
            <a:pPr algn="just" fontAlgn="auto">
              <a:lnSpc>
                <a:spcPct val="150000"/>
              </a:lnSpc>
              <a:spcBef>
                <a:spcPts val="0"/>
              </a:spcBef>
              <a:spcAft>
                <a:spcPts val="0"/>
              </a:spcAft>
              <a:defRPr/>
            </a:pPr>
            <a:r>
              <a:rPr lang="en-US" sz="1100" dirty="0">
                <a:solidFill>
                  <a:schemeClr val="accent5">
                    <a:lumMod val="75000"/>
                  </a:schemeClr>
                </a:solidFill>
                <a:latin typeface="Consolas" panose="020B0609020204030204" pitchFamily="49" charset="0"/>
              </a:rPr>
              <a:t>void</a:t>
            </a:r>
            <a:r>
              <a:rPr lang="en-US" sz="1100" dirty="0">
                <a:solidFill>
                  <a:schemeClr val="accent4">
                    <a:lumMod val="75000"/>
                  </a:schemeClr>
                </a:solidFill>
                <a:latin typeface="Consolas" panose="020B0609020204030204" pitchFamily="49" charset="0"/>
              </a:rPr>
              <a:t> </a:t>
            </a:r>
            <a:r>
              <a:rPr lang="en-US" sz="1100" dirty="0">
                <a:latin typeface="Consolas" panose="020B0609020204030204" pitchFamily="49" charset="0"/>
              </a:rPr>
              <a:t>loop()</a:t>
            </a:r>
          </a:p>
          <a:p>
            <a:pPr algn="just" fontAlgn="auto">
              <a:lnSpc>
                <a:spcPct val="150000"/>
              </a:lnSpc>
              <a:spcBef>
                <a:spcPts val="0"/>
              </a:spcBef>
              <a:spcAft>
                <a:spcPts val="0"/>
              </a:spcAft>
              <a:defRPr/>
            </a:pPr>
            <a:r>
              <a:rPr lang="en-US" sz="1100" dirty="0">
                <a:latin typeface="Consolas" panose="020B0609020204030204" pitchFamily="49" charset="0"/>
              </a:rPr>
              <a:t>{</a:t>
            </a:r>
          </a:p>
          <a:p>
            <a:pPr algn="just" fontAlgn="auto">
              <a:lnSpc>
                <a:spcPct val="150000"/>
              </a:lnSpc>
              <a:spcBef>
                <a:spcPts val="0"/>
              </a:spcBef>
              <a:spcAft>
                <a:spcPts val="0"/>
              </a:spcAft>
              <a:defRPr/>
            </a:pPr>
            <a:r>
              <a:rPr lang="en-US" sz="1100" dirty="0">
                <a:solidFill>
                  <a:schemeClr val="bg1">
                    <a:lumMod val="65000"/>
                  </a:schemeClr>
                </a:solidFill>
                <a:latin typeface="Consolas" panose="020B0609020204030204" pitchFamily="49" charset="0"/>
              </a:rPr>
              <a:t>	// Check for incoming data. </a:t>
            </a:r>
          </a:p>
          <a:p>
            <a:pPr algn="just" fontAlgn="auto">
              <a:lnSpc>
                <a:spcPct val="150000"/>
              </a:lnSpc>
              <a:spcBef>
                <a:spcPts val="0"/>
              </a:spcBef>
              <a:spcAft>
                <a:spcPts val="0"/>
              </a:spcAft>
              <a:defRPr/>
            </a:pPr>
            <a:r>
              <a:rPr lang="en-US" sz="1100" dirty="0">
                <a:solidFill>
                  <a:schemeClr val="accent4">
                    <a:lumMod val="75000"/>
                  </a:schemeClr>
                </a:solidFill>
                <a:latin typeface="Consolas" panose="020B0609020204030204" pitchFamily="49" charset="0"/>
              </a:rPr>
              <a:t>  	if</a:t>
            </a:r>
            <a:r>
              <a:rPr lang="en-US" sz="1100" dirty="0">
                <a:latin typeface="Consolas" panose="020B0609020204030204" pitchFamily="49" charset="0"/>
              </a:rPr>
              <a:t> (</a:t>
            </a:r>
            <a:r>
              <a:rPr lang="en-US" sz="1100" dirty="0" err="1">
                <a:latin typeface="Consolas" panose="020B0609020204030204" pitchFamily="49" charset="0"/>
              </a:rPr>
              <a:t>bluetooth.</a:t>
            </a:r>
            <a:r>
              <a:rPr lang="en-US" sz="1100" dirty="0" err="1">
                <a:solidFill>
                  <a:schemeClr val="accent2"/>
                </a:solidFill>
                <a:latin typeface="Consolas" panose="020B0609020204030204" pitchFamily="49" charset="0"/>
              </a:rPr>
              <a:t>available</a:t>
            </a:r>
            <a:r>
              <a:rPr lang="en-US" sz="1100" dirty="0">
                <a:latin typeface="Consolas" panose="020B0609020204030204" pitchFamily="49" charset="0"/>
              </a:rPr>
              <a:t>())</a:t>
            </a:r>
          </a:p>
          <a:p>
            <a:pPr algn="just" fontAlgn="auto">
              <a:lnSpc>
                <a:spcPct val="150000"/>
              </a:lnSpc>
              <a:spcBef>
                <a:spcPts val="0"/>
              </a:spcBef>
              <a:spcAft>
                <a:spcPts val="0"/>
              </a:spcAft>
              <a:defRPr/>
            </a:pPr>
            <a:r>
              <a:rPr lang="en-US" sz="1100" dirty="0">
                <a:latin typeface="Consolas" panose="020B0609020204030204" pitchFamily="49" charset="0"/>
              </a:rPr>
              <a:t>  	{</a:t>
            </a:r>
          </a:p>
          <a:p>
            <a:pPr algn="just" fontAlgn="auto">
              <a:lnSpc>
                <a:spcPct val="150000"/>
              </a:lnSpc>
              <a:spcBef>
                <a:spcPts val="0"/>
              </a:spcBef>
              <a:spcAft>
                <a:spcPts val="0"/>
              </a:spcAft>
              <a:defRPr/>
            </a:pPr>
            <a:r>
              <a:rPr lang="en-US" sz="1100" dirty="0">
                <a:solidFill>
                  <a:schemeClr val="bg1">
                    <a:lumMod val="65000"/>
                  </a:schemeClr>
                </a:solidFill>
                <a:latin typeface="Consolas" panose="020B0609020204030204" pitchFamily="49" charset="0"/>
              </a:rPr>
              <a:t>		// Read incoming data.</a:t>
            </a:r>
          </a:p>
          <a:p>
            <a:pPr algn="just" fontAlgn="auto">
              <a:lnSpc>
                <a:spcPct val="150000"/>
              </a:lnSpc>
              <a:spcBef>
                <a:spcPts val="0"/>
              </a:spcBef>
              <a:spcAft>
                <a:spcPts val="0"/>
              </a:spcAft>
              <a:defRPr/>
            </a:pPr>
            <a:r>
              <a:rPr lang="en-US" sz="1100" dirty="0">
                <a:latin typeface="Consolas" panose="020B0609020204030204" pitchFamily="49" charset="0"/>
              </a:rPr>
              <a:t>    		</a:t>
            </a:r>
            <a:r>
              <a:rPr lang="en-US" sz="1100" dirty="0" err="1">
                <a:latin typeface="Consolas" panose="020B0609020204030204" pitchFamily="49" charset="0"/>
              </a:rPr>
              <a:t>bt_input</a:t>
            </a:r>
            <a:r>
              <a:rPr lang="en-US" sz="1100" dirty="0">
                <a:latin typeface="Consolas" panose="020B0609020204030204" pitchFamily="49" charset="0"/>
              </a:rPr>
              <a:t> = </a:t>
            </a:r>
            <a:r>
              <a:rPr lang="en-US" sz="1100" dirty="0" err="1">
                <a:latin typeface="Consolas" panose="020B0609020204030204" pitchFamily="49" charset="0"/>
              </a:rPr>
              <a:t>bluetooth.</a:t>
            </a:r>
            <a:r>
              <a:rPr lang="en-US" sz="1100" dirty="0" err="1">
                <a:solidFill>
                  <a:schemeClr val="accent2"/>
                </a:solidFill>
                <a:latin typeface="Consolas" panose="020B0609020204030204" pitchFamily="49" charset="0"/>
              </a:rPr>
              <a:t>read</a:t>
            </a:r>
            <a:r>
              <a:rPr lang="en-US" sz="1100" dirty="0">
                <a:latin typeface="Consolas" panose="020B0609020204030204" pitchFamily="49" charset="0"/>
              </a:rPr>
              <a:t>();</a:t>
            </a:r>
          </a:p>
          <a:p>
            <a:pPr algn="just" fontAlgn="auto">
              <a:lnSpc>
                <a:spcPct val="150000"/>
              </a:lnSpc>
              <a:spcBef>
                <a:spcPts val="0"/>
              </a:spcBef>
              <a:spcAft>
                <a:spcPts val="0"/>
              </a:spcAft>
              <a:defRPr/>
            </a:pPr>
            <a:r>
              <a:rPr lang="en-US" sz="1100" dirty="0">
                <a:solidFill>
                  <a:schemeClr val="accent5">
                    <a:lumMod val="75000"/>
                  </a:schemeClr>
                </a:solidFill>
                <a:latin typeface="Consolas" panose="020B0609020204030204" pitchFamily="49" charset="0"/>
              </a:rPr>
              <a:t>    		</a:t>
            </a:r>
            <a:r>
              <a:rPr lang="en-US" sz="1100" dirty="0">
                <a:solidFill>
                  <a:schemeClr val="bg1">
                    <a:lumMod val="65000"/>
                  </a:schemeClr>
                </a:solidFill>
                <a:latin typeface="Consolas" panose="020B0609020204030204" pitchFamily="49" charset="0"/>
              </a:rPr>
              <a:t>// If the incoming character is a ‘1’, set GPIO 13 (LED) ‘HIGH’.</a:t>
            </a:r>
          </a:p>
          <a:p>
            <a:pPr algn="just" fontAlgn="auto">
              <a:lnSpc>
                <a:spcPct val="150000"/>
              </a:lnSpc>
              <a:spcBef>
                <a:spcPts val="0"/>
              </a:spcBef>
              <a:spcAft>
                <a:spcPts val="0"/>
              </a:spcAft>
              <a:defRPr/>
            </a:pPr>
            <a:r>
              <a:rPr lang="en-US" sz="1100" dirty="0">
                <a:solidFill>
                  <a:schemeClr val="accent5">
                    <a:lumMod val="75000"/>
                  </a:schemeClr>
                </a:solidFill>
                <a:latin typeface="Consolas" panose="020B0609020204030204" pitchFamily="49" charset="0"/>
              </a:rPr>
              <a:t>    		</a:t>
            </a:r>
            <a:r>
              <a:rPr lang="en-US" sz="1100" dirty="0">
                <a:solidFill>
                  <a:schemeClr val="accent4">
                    <a:lumMod val="75000"/>
                  </a:schemeClr>
                </a:solidFill>
                <a:latin typeface="Consolas" panose="020B0609020204030204" pitchFamily="49" charset="0"/>
              </a:rPr>
              <a:t>if</a:t>
            </a:r>
            <a:r>
              <a:rPr lang="en-US" sz="1100" dirty="0">
                <a:latin typeface="Consolas" panose="020B0609020204030204" pitchFamily="49" charset="0"/>
              </a:rPr>
              <a:t> ((</a:t>
            </a:r>
            <a:r>
              <a:rPr lang="en-US" sz="1100" dirty="0">
                <a:solidFill>
                  <a:schemeClr val="accent5">
                    <a:lumMod val="75000"/>
                  </a:schemeClr>
                </a:solidFill>
                <a:latin typeface="Consolas" panose="020B0609020204030204" pitchFamily="49" charset="0"/>
              </a:rPr>
              <a:t>char</a:t>
            </a:r>
            <a:r>
              <a:rPr lang="en-US" sz="1100" dirty="0">
                <a:latin typeface="Consolas" panose="020B0609020204030204" pitchFamily="49" charset="0"/>
              </a:rPr>
              <a:t>)</a:t>
            </a:r>
            <a:r>
              <a:rPr lang="en-US" sz="1100" dirty="0" err="1">
                <a:latin typeface="Consolas" panose="020B0609020204030204" pitchFamily="49" charset="0"/>
              </a:rPr>
              <a:t>bt_input</a:t>
            </a:r>
            <a:r>
              <a:rPr lang="en-US" sz="1100" dirty="0">
                <a:latin typeface="Consolas" panose="020B0609020204030204" pitchFamily="49" charset="0"/>
              </a:rPr>
              <a:t> == </a:t>
            </a:r>
            <a:r>
              <a:rPr lang="en-US" sz="1100" dirty="0">
                <a:solidFill>
                  <a:schemeClr val="accent5">
                    <a:lumMod val="75000"/>
                  </a:schemeClr>
                </a:solidFill>
                <a:latin typeface="Consolas" panose="020B0609020204030204" pitchFamily="49" charset="0"/>
              </a:rPr>
              <a:t>'1'</a:t>
            </a:r>
            <a:r>
              <a:rPr lang="en-US" sz="1100" dirty="0">
                <a:latin typeface="Consolas" panose="020B0609020204030204" pitchFamily="49" charset="0"/>
              </a:rPr>
              <a:t>)</a:t>
            </a:r>
          </a:p>
          <a:p>
            <a:pPr algn="just" fontAlgn="auto">
              <a:lnSpc>
                <a:spcPct val="150000"/>
              </a:lnSpc>
              <a:spcBef>
                <a:spcPts val="0"/>
              </a:spcBef>
              <a:spcAft>
                <a:spcPts val="0"/>
              </a:spcAft>
              <a:defRPr/>
            </a:pPr>
            <a:r>
              <a:rPr lang="en-US" sz="1100" dirty="0">
                <a:latin typeface="Consolas" panose="020B0609020204030204" pitchFamily="49" charset="0"/>
              </a:rPr>
              <a:t>    		{</a:t>
            </a:r>
          </a:p>
          <a:p>
            <a:pPr algn="just" fontAlgn="auto">
              <a:lnSpc>
                <a:spcPct val="150000"/>
              </a:lnSpc>
              <a:spcBef>
                <a:spcPts val="0"/>
              </a:spcBef>
              <a:spcAft>
                <a:spcPts val="0"/>
              </a:spcAft>
              <a:defRPr/>
            </a:pPr>
            <a:r>
              <a:rPr lang="en-US" sz="1100" dirty="0">
                <a:latin typeface="Consolas" panose="020B0609020204030204" pitchFamily="49" charset="0"/>
              </a:rPr>
              <a:t>      			</a:t>
            </a:r>
            <a:r>
              <a:rPr lang="en-US" sz="1100" dirty="0" err="1">
                <a:solidFill>
                  <a:schemeClr val="accent2"/>
                </a:solidFill>
                <a:latin typeface="Consolas" panose="020B0609020204030204" pitchFamily="49" charset="0"/>
              </a:rPr>
              <a:t>digitalWrite</a:t>
            </a:r>
            <a:r>
              <a:rPr lang="en-US" sz="1100" dirty="0">
                <a:latin typeface="Consolas" panose="020B0609020204030204" pitchFamily="49" charset="0"/>
              </a:rPr>
              <a:t>(13, </a:t>
            </a:r>
            <a:r>
              <a:rPr lang="en-US" sz="1100" dirty="0">
                <a:solidFill>
                  <a:schemeClr val="accent5">
                    <a:lumMod val="75000"/>
                  </a:schemeClr>
                </a:solidFill>
                <a:latin typeface="Consolas" panose="020B0609020204030204" pitchFamily="49" charset="0"/>
              </a:rPr>
              <a:t>HIGH</a:t>
            </a:r>
            <a:r>
              <a:rPr lang="en-US" sz="1100" dirty="0">
                <a:latin typeface="Consolas" panose="020B0609020204030204" pitchFamily="49" charset="0"/>
              </a:rPr>
              <a:t>);</a:t>
            </a:r>
          </a:p>
          <a:p>
            <a:pPr algn="just" fontAlgn="auto">
              <a:lnSpc>
                <a:spcPct val="150000"/>
              </a:lnSpc>
              <a:spcBef>
                <a:spcPts val="0"/>
              </a:spcBef>
              <a:spcAft>
                <a:spcPts val="0"/>
              </a:spcAft>
              <a:defRPr/>
            </a:pPr>
            <a:r>
              <a:rPr lang="en-US" sz="1100" dirty="0">
                <a:latin typeface="Consolas" panose="020B0609020204030204" pitchFamily="49" charset="0"/>
              </a:rPr>
              <a:t>    		}    </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 If the incoming character is a ‘0’, set GPIO 13 (LED) ‘LOW’.</a:t>
            </a:r>
          </a:p>
          <a:p>
            <a:pPr lvl="4" algn="just" fontAlgn="auto">
              <a:lnSpc>
                <a:spcPct val="150000"/>
              </a:lnSpc>
              <a:spcBef>
                <a:spcPts val="0"/>
              </a:spcBef>
              <a:spcAft>
                <a:spcPts val="0"/>
              </a:spcAft>
              <a:defRPr/>
            </a:pPr>
            <a:r>
              <a:rPr lang="en-US" sz="1000" dirty="0">
                <a:solidFill>
                  <a:schemeClr val="accent4">
                    <a:lumMod val="75000"/>
                  </a:schemeClr>
                </a:solidFill>
                <a:latin typeface="Consolas" panose="020B0609020204030204" pitchFamily="49" charset="0"/>
              </a:rPr>
              <a:t>if</a:t>
            </a:r>
            <a:r>
              <a:rPr lang="en-US" sz="1000" dirty="0">
                <a:latin typeface="Consolas" panose="020B0609020204030204" pitchFamily="49" charset="0"/>
              </a:rPr>
              <a:t> ((</a:t>
            </a:r>
            <a:r>
              <a:rPr lang="en-US" sz="1000" dirty="0">
                <a:solidFill>
                  <a:schemeClr val="accent5">
                    <a:lumMod val="75000"/>
                  </a:schemeClr>
                </a:solidFill>
                <a:latin typeface="Consolas" panose="020B0609020204030204" pitchFamily="49" charset="0"/>
              </a:rPr>
              <a:t>char</a:t>
            </a:r>
            <a:r>
              <a:rPr lang="en-US" sz="1000" dirty="0">
                <a:latin typeface="Consolas" panose="020B0609020204030204" pitchFamily="49" charset="0"/>
              </a:rPr>
              <a:t>)</a:t>
            </a:r>
            <a:r>
              <a:rPr lang="en-US" sz="1000" dirty="0" err="1">
                <a:latin typeface="Consolas" panose="020B0609020204030204" pitchFamily="49" charset="0"/>
              </a:rPr>
              <a:t>bt_input</a:t>
            </a:r>
            <a:r>
              <a:rPr lang="en-US" sz="1000" dirty="0">
                <a:latin typeface="Consolas" panose="020B0609020204030204" pitchFamily="49" charset="0"/>
              </a:rPr>
              <a:t> == </a:t>
            </a:r>
            <a:r>
              <a:rPr lang="en-US" sz="1000" dirty="0">
                <a:solidFill>
                  <a:schemeClr val="accent5">
                    <a:lumMod val="75000"/>
                  </a:schemeClr>
                </a:solidFill>
                <a:latin typeface="Consolas" panose="020B0609020204030204" pitchFamily="49" charset="0"/>
              </a:rPr>
              <a:t>'0'</a:t>
            </a:r>
            <a:r>
              <a:rPr lang="en-US" sz="1000" dirty="0">
                <a:latin typeface="Consolas" panose="020B0609020204030204" pitchFamily="49" charset="0"/>
              </a:rPr>
              <a:t>)</a:t>
            </a:r>
          </a:p>
          <a:p>
            <a:pPr lvl="4" algn="just" fontAlgn="auto">
              <a:lnSpc>
                <a:spcPct val="150000"/>
              </a:lnSpc>
              <a:spcBef>
                <a:spcPts val="0"/>
              </a:spcBef>
              <a:spcAft>
                <a:spcPts val="0"/>
              </a:spcAft>
              <a:defRPr/>
            </a:pPr>
            <a:r>
              <a:rPr lang="en-US" sz="1000" dirty="0">
                <a:latin typeface="Consolas" panose="020B0609020204030204" pitchFamily="49" charset="0"/>
              </a:rPr>
              <a:t>{</a:t>
            </a:r>
          </a:p>
          <a:p>
            <a:pPr lvl="4" algn="just" fontAlgn="auto">
              <a:lnSpc>
                <a:spcPct val="150000"/>
              </a:lnSpc>
              <a:spcBef>
                <a:spcPts val="0"/>
              </a:spcBef>
              <a:spcAft>
                <a:spcPts val="0"/>
              </a:spcAft>
              <a:defRPr/>
            </a:pPr>
            <a:r>
              <a:rPr lang="en-US" sz="1000" dirty="0">
                <a:solidFill>
                  <a:schemeClr val="accent2"/>
                </a:solidFill>
                <a:latin typeface="Consolas" panose="020B0609020204030204" pitchFamily="49" charset="0"/>
              </a:rPr>
              <a:t>	</a:t>
            </a:r>
            <a:r>
              <a:rPr lang="en-US" sz="1000" dirty="0" err="1">
                <a:solidFill>
                  <a:schemeClr val="accent2"/>
                </a:solidFill>
                <a:latin typeface="Consolas" panose="020B0609020204030204" pitchFamily="49" charset="0"/>
              </a:rPr>
              <a:t>digitalWrite</a:t>
            </a:r>
            <a:r>
              <a:rPr lang="en-US" sz="1000" dirty="0">
                <a:latin typeface="Consolas" panose="020B0609020204030204" pitchFamily="49" charset="0"/>
              </a:rPr>
              <a:t>(13, </a:t>
            </a:r>
            <a:r>
              <a:rPr lang="en-US" sz="1000" dirty="0">
                <a:solidFill>
                  <a:schemeClr val="accent5">
                    <a:lumMod val="75000"/>
                  </a:schemeClr>
                </a:solidFill>
                <a:latin typeface="Consolas" panose="020B0609020204030204" pitchFamily="49" charset="0"/>
              </a:rPr>
              <a:t>LOW</a:t>
            </a:r>
            <a:r>
              <a:rPr lang="en-US" sz="1000" dirty="0">
                <a:latin typeface="Consolas" panose="020B0609020204030204" pitchFamily="49" charset="0"/>
              </a:rPr>
              <a:t>);</a:t>
            </a:r>
          </a:p>
          <a:p>
            <a:pPr lvl="4" algn="just" fontAlgn="auto">
              <a:lnSpc>
                <a:spcPct val="150000"/>
              </a:lnSpc>
              <a:spcBef>
                <a:spcPts val="0"/>
              </a:spcBef>
              <a:spcAft>
                <a:spcPts val="0"/>
              </a:spcAft>
              <a:defRPr/>
            </a:pP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 Print the character read to the hardware UART for debugging purposes.</a:t>
            </a:r>
          </a:p>
          <a:p>
            <a:pPr algn="just"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Serial</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println</a:t>
            </a:r>
            <a:r>
              <a:rPr lang="en-US" sz="1000" dirty="0">
                <a:latin typeface="Consolas" panose="020B0609020204030204" pitchFamily="49" charset="0"/>
              </a:rPr>
              <a:t>(</a:t>
            </a:r>
            <a:r>
              <a:rPr lang="en-US" sz="1000" dirty="0" err="1">
                <a:latin typeface="Consolas" panose="020B0609020204030204" pitchFamily="49" charset="0"/>
              </a:rPr>
              <a:t>bt_input</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	}</a:t>
            </a:r>
          </a:p>
          <a:p>
            <a:pPr algn="just" fontAlgn="auto">
              <a:lnSpc>
                <a:spcPct val="150000"/>
              </a:lnSpc>
              <a:spcBef>
                <a:spcPts val="0"/>
              </a:spcBef>
              <a:spcAft>
                <a:spcPts val="0"/>
              </a:spcAft>
              <a:defRPr/>
            </a:pPr>
            <a:endParaRPr lang="en-US" sz="1100" dirty="0">
              <a:latin typeface="Calibri" pitchFamily="34" charset="0"/>
            </a:endParaRPr>
          </a:p>
        </p:txBody>
      </p:sp>
    </p:spTree>
    <p:extLst>
      <p:ext uri="{BB962C8B-B14F-4D97-AF65-F5344CB8AC3E}">
        <p14:creationId xmlns:p14="http://schemas.microsoft.com/office/powerpoint/2010/main" val="1874029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11</a:t>
            </a:fld>
            <a:endParaRPr lang="el-GR" dirty="0"/>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Bluetooth Exercise: The Mobile Application</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11</a:t>
            </a:fld>
            <a:endParaRPr lang="el-GR" sz="1000" dirty="0"/>
          </a:p>
        </p:txBody>
      </p:sp>
      <p:sp>
        <p:nvSpPr>
          <p:cNvPr id="10" name="TextBox 11">
            <a:extLst>
              <a:ext uri="{FF2B5EF4-FFF2-40B4-BE49-F238E27FC236}">
                <a16:creationId xmlns:a16="http://schemas.microsoft.com/office/drawing/2014/main" xmlns="" id="{2535E791-FE7C-4B63-B5AE-08FFD5F0EF57}"/>
              </a:ext>
            </a:extLst>
          </p:cNvPr>
          <p:cNvSpPr txBox="1">
            <a:spLocks noChangeArrowheads="1"/>
          </p:cNvSpPr>
          <p:nvPr/>
        </p:nvSpPr>
        <p:spPr bwMode="auto">
          <a:xfrm>
            <a:off x="486561" y="1297746"/>
            <a:ext cx="8200239" cy="4247317"/>
          </a:xfrm>
          <a:prstGeom prst="rect">
            <a:avLst/>
          </a:prstGeom>
          <a:noFill/>
          <a:ln w="9525">
            <a:noFill/>
            <a:miter lim="800000"/>
            <a:headEnd/>
            <a:tailEnd/>
          </a:ln>
        </p:spPr>
        <p:txBody>
          <a:bodyPr wrap="square">
            <a:spAutoFit/>
          </a:bodyPr>
          <a:lstStyle/>
          <a:p>
            <a:pPr algn="just">
              <a:lnSpc>
                <a:spcPct val="150000"/>
              </a:lnSpc>
            </a:pPr>
            <a:r>
              <a:rPr lang="en-US" sz="2000" dirty="0">
                <a:latin typeface="Calibri" pitchFamily="34" charset="0"/>
              </a:rPr>
              <a:t>Various mobile applications exist for communicating </a:t>
            </a:r>
          </a:p>
          <a:p>
            <a:pPr algn="just">
              <a:lnSpc>
                <a:spcPct val="150000"/>
              </a:lnSpc>
            </a:pPr>
            <a:r>
              <a:rPr lang="en-US" sz="2000" dirty="0">
                <a:latin typeface="Calibri" pitchFamily="34" charset="0"/>
              </a:rPr>
              <a:t>over a Bluetooth connection. They are available for</a:t>
            </a:r>
          </a:p>
          <a:p>
            <a:pPr algn="just">
              <a:lnSpc>
                <a:spcPct val="150000"/>
              </a:lnSpc>
            </a:pPr>
            <a:r>
              <a:rPr lang="en-US" sz="2000" dirty="0">
                <a:latin typeface="Calibri" pitchFamily="34" charset="0"/>
              </a:rPr>
              <a:t>most platforms, including Android and iOS.</a:t>
            </a:r>
          </a:p>
          <a:p>
            <a:pPr algn="just">
              <a:lnSpc>
                <a:spcPct val="150000"/>
              </a:lnSpc>
            </a:pPr>
            <a:endParaRPr lang="en-US" sz="2000" dirty="0">
              <a:latin typeface="Calibri" pitchFamily="34" charset="0"/>
            </a:endParaRPr>
          </a:p>
          <a:p>
            <a:pPr algn="just">
              <a:lnSpc>
                <a:spcPct val="150000"/>
              </a:lnSpc>
            </a:pPr>
            <a:r>
              <a:rPr lang="en-US" sz="2000" dirty="0">
                <a:latin typeface="Calibri" pitchFamily="34" charset="0"/>
              </a:rPr>
              <a:t>Since we will be exchanging serial data, and we</a:t>
            </a:r>
          </a:p>
          <a:p>
            <a:pPr algn="just">
              <a:lnSpc>
                <a:spcPct val="150000"/>
              </a:lnSpc>
            </a:pPr>
            <a:r>
              <a:rPr lang="en-US" sz="2000" dirty="0">
                <a:latin typeface="Calibri" pitchFamily="34" charset="0"/>
              </a:rPr>
              <a:t>need a little more control over the process, we picked </a:t>
            </a:r>
            <a:r>
              <a:rPr lang="en-US" sz="2000" b="1" dirty="0">
                <a:latin typeface="Calibri" pitchFamily="34" charset="0"/>
              </a:rPr>
              <a:t>Serial Bluetooth Terminal </a:t>
            </a:r>
            <a:r>
              <a:rPr lang="en-US" sz="2000" dirty="0">
                <a:latin typeface="Calibri" pitchFamily="34" charset="0"/>
              </a:rPr>
              <a:t>for the Android operating system by Kai </a:t>
            </a:r>
            <a:r>
              <a:rPr lang="en-US" sz="2000" dirty="0" err="1">
                <a:latin typeface="Calibri" pitchFamily="34" charset="0"/>
              </a:rPr>
              <a:t>Morich</a:t>
            </a:r>
            <a:r>
              <a:rPr lang="en-US" sz="2000" dirty="0">
                <a:latin typeface="Calibri" pitchFamily="34" charset="0"/>
              </a:rPr>
              <a:t> (available on the Google Play Store). As the name implies, it is a terminal application for serial devices. </a:t>
            </a:r>
          </a:p>
        </p:txBody>
      </p:sp>
      <p:pic>
        <p:nvPicPr>
          <p:cNvPr id="11" name="Εικόνα 5">
            <a:extLst>
              <a:ext uri="{FF2B5EF4-FFF2-40B4-BE49-F238E27FC236}">
                <a16:creationId xmlns:a16="http://schemas.microsoft.com/office/drawing/2014/main" xmlns="" id="{F316B6B2-9604-473E-8869-A27D10E06380}"/>
              </a:ext>
            </a:extLst>
          </p:cNvPr>
          <p:cNvPicPr>
            <a:picLocks noChangeAspect="1"/>
          </p:cNvPicPr>
          <p:nvPr/>
        </p:nvPicPr>
        <p:blipFill>
          <a:blip r:embed="rId5"/>
          <a:srcRect/>
          <a:stretch>
            <a:fillRect/>
          </a:stretch>
        </p:blipFill>
        <p:spPr bwMode="auto">
          <a:xfrm>
            <a:off x="5911307" y="814195"/>
            <a:ext cx="2857500" cy="2857500"/>
          </a:xfrm>
          <a:prstGeom prst="rect">
            <a:avLst/>
          </a:prstGeom>
          <a:noFill/>
          <a:ln w="9525">
            <a:noFill/>
            <a:miter lim="800000"/>
            <a:headEnd/>
            <a:tailEnd/>
          </a:ln>
        </p:spPr>
      </p:pic>
    </p:spTree>
    <p:extLst>
      <p:ext uri="{BB962C8B-B14F-4D97-AF65-F5344CB8AC3E}">
        <p14:creationId xmlns:p14="http://schemas.microsoft.com/office/powerpoint/2010/main" val="3998492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12</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Bluetooth Exercise: The Mobile Application</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12</a:t>
            </a:fld>
            <a:endParaRPr lang="el-GR" sz="1000" dirty="0"/>
          </a:p>
        </p:txBody>
      </p:sp>
      <p:sp>
        <p:nvSpPr>
          <p:cNvPr id="14" name="TextBox 11">
            <a:extLst>
              <a:ext uri="{FF2B5EF4-FFF2-40B4-BE49-F238E27FC236}">
                <a16:creationId xmlns:a16="http://schemas.microsoft.com/office/drawing/2014/main" xmlns="" id="{C1A93469-0A74-41A7-88E3-C2E092A87192}"/>
              </a:ext>
            </a:extLst>
          </p:cNvPr>
          <p:cNvSpPr txBox="1">
            <a:spLocks noChangeArrowheads="1"/>
          </p:cNvSpPr>
          <p:nvPr/>
        </p:nvSpPr>
        <p:spPr bwMode="auto">
          <a:xfrm>
            <a:off x="346745" y="532262"/>
            <a:ext cx="4744499" cy="4201150"/>
          </a:xfrm>
          <a:prstGeom prst="rect">
            <a:avLst/>
          </a:prstGeom>
          <a:noFill/>
          <a:ln w="9525">
            <a:noFill/>
            <a:miter lim="800000"/>
            <a:headEnd/>
            <a:tailEnd/>
          </a:ln>
        </p:spPr>
        <p:txBody>
          <a:bodyPr wrap="square">
            <a:spAutoFit/>
          </a:bodyPr>
          <a:lstStyle/>
          <a:p>
            <a:pPr algn="just">
              <a:lnSpc>
                <a:spcPct val="150000"/>
              </a:lnSpc>
            </a:pPr>
            <a:endParaRPr lang="en-US" dirty="0">
              <a:latin typeface="Calibri" pitchFamily="34" charset="0"/>
            </a:endParaRPr>
          </a:p>
          <a:p>
            <a:pPr algn="just">
              <a:lnSpc>
                <a:spcPct val="150000"/>
              </a:lnSpc>
            </a:pPr>
            <a:r>
              <a:rPr lang="en-US" sz="2000" dirty="0">
                <a:latin typeface="Calibri" pitchFamily="34" charset="0"/>
              </a:rPr>
              <a:t>The application will show an empty terminal screen upon launching. We will need to connect to a Bluetooth device before being able to exchange serial data.</a:t>
            </a:r>
          </a:p>
          <a:p>
            <a:pPr algn="just">
              <a:lnSpc>
                <a:spcPct val="150000"/>
              </a:lnSpc>
            </a:pPr>
            <a:endParaRPr lang="en-US" sz="2000" dirty="0">
              <a:latin typeface="Calibri" pitchFamily="34" charset="0"/>
            </a:endParaRPr>
          </a:p>
          <a:p>
            <a:pPr algn="just">
              <a:lnSpc>
                <a:spcPct val="150000"/>
              </a:lnSpc>
            </a:pPr>
            <a:r>
              <a:rPr lang="en-US" sz="2000" dirty="0">
                <a:latin typeface="Calibri" pitchFamily="34" charset="0"/>
              </a:rPr>
              <a:t>Tap on the icon next to the ‘Terminal’ label to open the application menu. </a:t>
            </a:r>
          </a:p>
          <a:p>
            <a:pPr algn="just">
              <a:lnSpc>
                <a:spcPct val="150000"/>
              </a:lnSpc>
            </a:pPr>
            <a:endParaRPr lang="en-US" dirty="0">
              <a:latin typeface="Calibri" pitchFamily="34" charset="0"/>
            </a:endParaRPr>
          </a:p>
        </p:txBody>
      </p:sp>
      <p:pic>
        <p:nvPicPr>
          <p:cNvPr id="15" name="Εικόνα 2">
            <a:extLst>
              <a:ext uri="{FF2B5EF4-FFF2-40B4-BE49-F238E27FC236}">
                <a16:creationId xmlns:a16="http://schemas.microsoft.com/office/drawing/2014/main" xmlns="" id="{816A66F7-D296-44BF-B298-E0D33146D4D2}"/>
              </a:ext>
            </a:extLst>
          </p:cNvPr>
          <p:cNvPicPr>
            <a:picLocks noChangeAspect="1"/>
          </p:cNvPicPr>
          <p:nvPr/>
        </p:nvPicPr>
        <p:blipFill>
          <a:blip r:embed="rId5"/>
          <a:srcRect/>
          <a:stretch>
            <a:fillRect/>
          </a:stretch>
        </p:blipFill>
        <p:spPr bwMode="auto">
          <a:xfrm>
            <a:off x="5473700" y="1168631"/>
            <a:ext cx="3213100" cy="4016375"/>
          </a:xfrm>
          <a:prstGeom prst="rect">
            <a:avLst/>
          </a:prstGeom>
          <a:noFill/>
          <a:ln w="9525">
            <a:noFill/>
            <a:miter lim="800000"/>
            <a:headEnd/>
            <a:tailEnd/>
          </a:ln>
        </p:spPr>
      </p:pic>
    </p:spTree>
    <p:extLst>
      <p:ext uri="{BB962C8B-B14F-4D97-AF65-F5344CB8AC3E}">
        <p14:creationId xmlns:p14="http://schemas.microsoft.com/office/powerpoint/2010/main" val="2131985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13</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Bluetooth Exercise: The Mobile Application</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13</a:t>
            </a:fld>
            <a:endParaRPr lang="el-GR" sz="1000" dirty="0"/>
          </a:p>
        </p:txBody>
      </p:sp>
      <p:sp>
        <p:nvSpPr>
          <p:cNvPr id="10" name="TextBox 11">
            <a:extLst>
              <a:ext uri="{FF2B5EF4-FFF2-40B4-BE49-F238E27FC236}">
                <a16:creationId xmlns:a16="http://schemas.microsoft.com/office/drawing/2014/main" xmlns="" id="{E02D3FCF-702A-4BA7-BE2C-FC6360C80C05}"/>
              </a:ext>
            </a:extLst>
          </p:cNvPr>
          <p:cNvSpPr txBox="1">
            <a:spLocks noChangeArrowheads="1"/>
          </p:cNvSpPr>
          <p:nvPr/>
        </p:nvSpPr>
        <p:spPr bwMode="auto">
          <a:xfrm>
            <a:off x="457199" y="1114039"/>
            <a:ext cx="4706937" cy="3208571"/>
          </a:xfrm>
          <a:prstGeom prst="rect">
            <a:avLst/>
          </a:prstGeom>
          <a:noFill/>
          <a:ln w="9525">
            <a:noFill/>
            <a:miter lim="800000"/>
            <a:headEnd/>
            <a:tailEnd/>
          </a:ln>
        </p:spPr>
        <p:txBody>
          <a:bodyPr wrap="square">
            <a:spAutoFit/>
          </a:bodyPr>
          <a:lstStyle/>
          <a:p>
            <a:pPr algn="just">
              <a:lnSpc>
                <a:spcPct val="150000"/>
              </a:lnSpc>
            </a:pPr>
            <a:r>
              <a:rPr lang="en-US" sz="2000" dirty="0">
                <a:latin typeface="Calibri" pitchFamily="34" charset="0"/>
              </a:rPr>
              <a:t>As soon as the menu shows up, tap on ‘Devices’.</a:t>
            </a:r>
          </a:p>
          <a:p>
            <a:pPr algn="just">
              <a:lnSpc>
                <a:spcPct val="150000"/>
              </a:lnSpc>
            </a:pPr>
            <a:endParaRPr lang="en-US" dirty="0">
              <a:latin typeface="Calibri" pitchFamily="34" charset="0"/>
            </a:endParaRPr>
          </a:p>
          <a:p>
            <a:pPr algn="just">
              <a:lnSpc>
                <a:spcPct val="150000"/>
              </a:lnSpc>
            </a:pPr>
            <a:endParaRPr lang="en-US" dirty="0">
              <a:latin typeface="Calibri" pitchFamily="34" charset="0"/>
            </a:endParaRPr>
          </a:p>
          <a:p>
            <a:pPr algn="just">
              <a:lnSpc>
                <a:spcPct val="150000"/>
              </a:lnSpc>
            </a:pPr>
            <a:endParaRPr lang="en-US" dirty="0">
              <a:latin typeface="Calibri" pitchFamily="34" charset="0"/>
            </a:endParaRPr>
          </a:p>
          <a:p>
            <a:pPr algn="just">
              <a:lnSpc>
                <a:spcPct val="150000"/>
              </a:lnSpc>
            </a:pPr>
            <a:endParaRPr lang="en-US" dirty="0">
              <a:latin typeface="Calibri" pitchFamily="34" charset="0"/>
            </a:endParaRPr>
          </a:p>
          <a:p>
            <a:pPr algn="just">
              <a:lnSpc>
                <a:spcPct val="150000"/>
              </a:lnSpc>
            </a:pPr>
            <a:endParaRPr lang="en-US" dirty="0">
              <a:latin typeface="Calibri" pitchFamily="34" charset="0"/>
            </a:endParaRPr>
          </a:p>
        </p:txBody>
      </p:sp>
      <p:pic>
        <p:nvPicPr>
          <p:cNvPr id="11" name="Εικόνα 2">
            <a:extLst>
              <a:ext uri="{FF2B5EF4-FFF2-40B4-BE49-F238E27FC236}">
                <a16:creationId xmlns:a16="http://schemas.microsoft.com/office/drawing/2014/main" xmlns="" id="{F0F0014F-C1EC-48E2-964E-54C860637172}"/>
              </a:ext>
            </a:extLst>
          </p:cNvPr>
          <p:cNvPicPr>
            <a:picLocks noChangeAspect="1"/>
          </p:cNvPicPr>
          <p:nvPr/>
        </p:nvPicPr>
        <p:blipFill>
          <a:blip r:embed="rId5"/>
          <a:srcRect/>
          <a:stretch>
            <a:fillRect/>
          </a:stretch>
        </p:blipFill>
        <p:spPr bwMode="auto">
          <a:xfrm>
            <a:off x="5476875" y="1114039"/>
            <a:ext cx="3209925" cy="4016375"/>
          </a:xfrm>
          <a:prstGeom prst="rect">
            <a:avLst/>
          </a:prstGeom>
          <a:noFill/>
          <a:ln w="9525">
            <a:noFill/>
            <a:miter lim="800000"/>
            <a:headEnd/>
            <a:tailEnd/>
          </a:ln>
        </p:spPr>
      </p:pic>
    </p:spTree>
    <p:extLst>
      <p:ext uri="{BB962C8B-B14F-4D97-AF65-F5344CB8AC3E}">
        <p14:creationId xmlns:p14="http://schemas.microsoft.com/office/powerpoint/2010/main" val="2309912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14</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Bluetooth Exercise: The Mobile Application</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14</a:t>
            </a:fld>
            <a:endParaRPr lang="el-GR" sz="1000" dirty="0"/>
          </a:p>
        </p:txBody>
      </p:sp>
      <p:sp>
        <p:nvSpPr>
          <p:cNvPr id="12" name="TextBox 11">
            <a:extLst>
              <a:ext uri="{FF2B5EF4-FFF2-40B4-BE49-F238E27FC236}">
                <a16:creationId xmlns:a16="http://schemas.microsoft.com/office/drawing/2014/main" xmlns="" id="{B7863FB6-B5BC-4528-A7C4-62D4CCEBB063}"/>
              </a:ext>
            </a:extLst>
          </p:cNvPr>
          <p:cNvSpPr txBox="1">
            <a:spLocks noChangeArrowheads="1"/>
          </p:cNvSpPr>
          <p:nvPr/>
        </p:nvSpPr>
        <p:spPr bwMode="auto">
          <a:xfrm>
            <a:off x="478173" y="809243"/>
            <a:ext cx="8208628" cy="1429622"/>
          </a:xfrm>
          <a:prstGeom prst="rect">
            <a:avLst/>
          </a:prstGeom>
          <a:noFill/>
          <a:ln w="9525">
            <a:noFill/>
            <a:miter lim="800000"/>
            <a:headEnd/>
            <a:tailEnd/>
          </a:ln>
        </p:spPr>
        <p:txBody>
          <a:bodyPr wrap="square">
            <a:spAutoFit/>
          </a:bodyPr>
          <a:lstStyle/>
          <a:p>
            <a:pPr algn="just">
              <a:lnSpc>
                <a:spcPct val="150000"/>
              </a:lnSpc>
            </a:pPr>
            <a:r>
              <a:rPr lang="en-US" sz="2000" dirty="0">
                <a:latin typeface="Calibri" pitchFamily="34" charset="0"/>
              </a:rPr>
              <a:t>(</a:t>
            </a:r>
            <a:r>
              <a:rPr lang="en-US" sz="2000" b="1" dirty="0">
                <a:latin typeface="Calibri" pitchFamily="34" charset="0"/>
              </a:rPr>
              <a:t>1</a:t>
            </a:r>
            <a:r>
              <a:rPr lang="en-US" sz="2000" dirty="0">
                <a:latin typeface="Calibri" pitchFamily="34" charset="0"/>
              </a:rPr>
              <a:t>) Select between Bluetooth Classic or BLE (depending on the module that you have used) and then (</a:t>
            </a:r>
            <a:r>
              <a:rPr lang="en-US" sz="2000" b="1" dirty="0">
                <a:latin typeface="Calibri" pitchFamily="34" charset="0"/>
              </a:rPr>
              <a:t>2</a:t>
            </a:r>
            <a:r>
              <a:rPr lang="en-US" sz="2000" dirty="0">
                <a:latin typeface="Calibri" pitchFamily="34" charset="0"/>
              </a:rPr>
              <a:t>) tap on its name. Finally, (</a:t>
            </a:r>
            <a:r>
              <a:rPr lang="en-US" sz="2000" b="1" dirty="0">
                <a:latin typeface="Calibri" pitchFamily="34" charset="0"/>
              </a:rPr>
              <a:t>3</a:t>
            </a:r>
            <a:r>
              <a:rPr lang="en-US" sz="2000" dirty="0">
                <a:latin typeface="Calibri" pitchFamily="34" charset="0"/>
              </a:rPr>
              <a:t>) tap again on the menu icon and select ‘Terminal’ to get back to the main screen.</a:t>
            </a:r>
          </a:p>
        </p:txBody>
      </p:sp>
      <p:pic>
        <p:nvPicPr>
          <p:cNvPr id="13" name="Εικόνα 5">
            <a:extLst>
              <a:ext uri="{FF2B5EF4-FFF2-40B4-BE49-F238E27FC236}">
                <a16:creationId xmlns:a16="http://schemas.microsoft.com/office/drawing/2014/main" xmlns="" id="{3F9882B8-C400-4A06-97CB-31AE9A30A636}"/>
              </a:ext>
            </a:extLst>
          </p:cNvPr>
          <p:cNvPicPr>
            <a:picLocks noChangeAspect="1"/>
          </p:cNvPicPr>
          <p:nvPr/>
        </p:nvPicPr>
        <p:blipFill>
          <a:blip r:embed="rId5"/>
          <a:srcRect/>
          <a:stretch>
            <a:fillRect/>
          </a:stretch>
        </p:blipFill>
        <p:spPr bwMode="auto">
          <a:xfrm>
            <a:off x="1610419" y="2484332"/>
            <a:ext cx="6210375" cy="3494030"/>
          </a:xfrm>
          <a:prstGeom prst="rect">
            <a:avLst/>
          </a:prstGeom>
          <a:noFill/>
          <a:ln w="9525">
            <a:noFill/>
            <a:miter lim="800000"/>
            <a:headEnd/>
            <a:tailEnd/>
          </a:ln>
        </p:spPr>
      </p:pic>
    </p:spTree>
    <p:extLst>
      <p:ext uri="{BB962C8B-B14F-4D97-AF65-F5344CB8AC3E}">
        <p14:creationId xmlns:p14="http://schemas.microsoft.com/office/powerpoint/2010/main" val="1162302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15</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Bluetooth Exercise: The Mobile Application</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15</a:t>
            </a:fld>
            <a:endParaRPr lang="el-GR" sz="1000" dirty="0"/>
          </a:p>
        </p:txBody>
      </p:sp>
      <p:sp>
        <p:nvSpPr>
          <p:cNvPr id="10" name="TextBox 11">
            <a:extLst>
              <a:ext uri="{FF2B5EF4-FFF2-40B4-BE49-F238E27FC236}">
                <a16:creationId xmlns:a16="http://schemas.microsoft.com/office/drawing/2014/main" xmlns="" id="{4E126F3E-7C31-47EF-BC83-F423C1F9701B}"/>
              </a:ext>
            </a:extLst>
          </p:cNvPr>
          <p:cNvSpPr txBox="1">
            <a:spLocks noChangeArrowheads="1"/>
          </p:cNvSpPr>
          <p:nvPr/>
        </p:nvSpPr>
        <p:spPr bwMode="auto">
          <a:xfrm>
            <a:off x="457200" y="1114039"/>
            <a:ext cx="8229600" cy="3323987"/>
          </a:xfrm>
          <a:prstGeom prst="rect">
            <a:avLst/>
          </a:prstGeom>
          <a:noFill/>
          <a:ln w="9525">
            <a:noFill/>
            <a:miter lim="800000"/>
            <a:headEnd/>
            <a:tailEnd/>
          </a:ln>
        </p:spPr>
        <p:txBody>
          <a:bodyPr wrap="square">
            <a:spAutoFit/>
          </a:bodyPr>
          <a:lstStyle/>
          <a:p>
            <a:pPr algn="just">
              <a:lnSpc>
                <a:spcPct val="150000"/>
              </a:lnSpc>
            </a:pPr>
            <a:r>
              <a:rPr lang="en-US" sz="2000" dirty="0">
                <a:latin typeface="Calibri" pitchFamily="34" charset="0"/>
              </a:rPr>
              <a:t>The last step is to tap on the ‘Connect’ icon.</a:t>
            </a:r>
          </a:p>
          <a:p>
            <a:pPr algn="just">
              <a:lnSpc>
                <a:spcPct val="150000"/>
              </a:lnSpc>
            </a:pPr>
            <a:r>
              <a:rPr lang="en-US" sz="2000" dirty="0">
                <a:latin typeface="Calibri" pitchFamily="34" charset="0"/>
              </a:rPr>
              <a:t>This will establish the connection between your</a:t>
            </a:r>
          </a:p>
          <a:p>
            <a:pPr algn="just">
              <a:lnSpc>
                <a:spcPct val="150000"/>
              </a:lnSpc>
            </a:pPr>
            <a:r>
              <a:rPr lang="en-US" sz="2000" dirty="0">
                <a:latin typeface="Calibri" pitchFamily="34" charset="0"/>
              </a:rPr>
              <a:t>device and the Bluetooth module that you</a:t>
            </a:r>
          </a:p>
          <a:p>
            <a:pPr algn="just">
              <a:lnSpc>
                <a:spcPct val="150000"/>
              </a:lnSpc>
            </a:pPr>
            <a:r>
              <a:rPr lang="en-US" sz="2000" dirty="0">
                <a:latin typeface="Calibri" pitchFamily="34" charset="0"/>
              </a:rPr>
              <a:t>selected.</a:t>
            </a:r>
          </a:p>
          <a:p>
            <a:pPr algn="just">
              <a:lnSpc>
                <a:spcPct val="150000"/>
              </a:lnSpc>
            </a:pPr>
            <a:endParaRPr lang="en-US" sz="2000" dirty="0">
              <a:latin typeface="Calibri" pitchFamily="34" charset="0"/>
            </a:endParaRPr>
          </a:p>
          <a:p>
            <a:pPr algn="just">
              <a:lnSpc>
                <a:spcPct val="150000"/>
              </a:lnSpc>
            </a:pPr>
            <a:r>
              <a:rPr lang="en-US" sz="2000" dirty="0">
                <a:latin typeface="Calibri" pitchFamily="34" charset="0"/>
              </a:rPr>
              <a:t>That’s it! Now the application is ready to exchange data with the Bluetooth module.</a:t>
            </a:r>
          </a:p>
        </p:txBody>
      </p:sp>
      <p:pic>
        <p:nvPicPr>
          <p:cNvPr id="11" name="Εικόνα 2">
            <a:extLst>
              <a:ext uri="{FF2B5EF4-FFF2-40B4-BE49-F238E27FC236}">
                <a16:creationId xmlns:a16="http://schemas.microsoft.com/office/drawing/2014/main" xmlns="" id="{7B579A69-82D2-4A5E-8B57-01CD730EEC49}"/>
              </a:ext>
            </a:extLst>
          </p:cNvPr>
          <p:cNvPicPr>
            <a:picLocks noChangeAspect="1"/>
          </p:cNvPicPr>
          <p:nvPr/>
        </p:nvPicPr>
        <p:blipFill>
          <a:blip r:embed="rId5"/>
          <a:srcRect/>
          <a:stretch>
            <a:fillRect/>
          </a:stretch>
        </p:blipFill>
        <p:spPr bwMode="auto">
          <a:xfrm>
            <a:off x="5539960" y="1322001"/>
            <a:ext cx="3213100" cy="1814513"/>
          </a:xfrm>
          <a:prstGeom prst="rect">
            <a:avLst/>
          </a:prstGeom>
          <a:noFill/>
          <a:ln w="9525">
            <a:noFill/>
            <a:miter lim="800000"/>
            <a:headEnd/>
            <a:tailEnd/>
          </a:ln>
        </p:spPr>
      </p:pic>
    </p:spTree>
    <p:extLst>
      <p:ext uri="{BB962C8B-B14F-4D97-AF65-F5344CB8AC3E}">
        <p14:creationId xmlns:p14="http://schemas.microsoft.com/office/powerpoint/2010/main" val="2973992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16</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Bluetooth Exercise: Conclusion</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16</a:t>
            </a:fld>
            <a:endParaRPr lang="el-GR" sz="1000" dirty="0"/>
          </a:p>
        </p:txBody>
      </p:sp>
      <p:sp>
        <p:nvSpPr>
          <p:cNvPr id="12" name="TextBox 11">
            <a:extLst>
              <a:ext uri="{FF2B5EF4-FFF2-40B4-BE49-F238E27FC236}">
                <a16:creationId xmlns:a16="http://schemas.microsoft.com/office/drawing/2014/main" xmlns="" id="{2CA59AFF-0078-44A8-AB6C-E5FBC00AAB33}"/>
              </a:ext>
            </a:extLst>
          </p:cNvPr>
          <p:cNvSpPr txBox="1">
            <a:spLocks noChangeArrowheads="1"/>
          </p:cNvSpPr>
          <p:nvPr/>
        </p:nvSpPr>
        <p:spPr bwMode="auto">
          <a:xfrm>
            <a:off x="324749" y="1114039"/>
            <a:ext cx="8369301" cy="5081519"/>
          </a:xfrm>
          <a:prstGeom prst="rect">
            <a:avLst/>
          </a:prstGeom>
          <a:noFill/>
          <a:ln w="9525">
            <a:noFill/>
            <a:miter lim="800000"/>
            <a:headEnd/>
            <a:tailEnd/>
          </a:ln>
        </p:spPr>
        <p:txBody>
          <a:bodyPr wrap="square">
            <a:spAutoFit/>
          </a:bodyPr>
          <a:lstStyle/>
          <a:p>
            <a:pPr algn="just">
              <a:lnSpc>
                <a:spcPct val="150000"/>
              </a:lnSpc>
            </a:pPr>
            <a:r>
              <a:rPr lang="en-US" sz="2000" dirty="0">
                <a:latin typeface="Calibri" pitchFamily="34" charset="0"/>
              </a:rPr>
              <a:t>If you have compiled and</a:t>
            </a:r>
          </a:p>
          <a:p>
            <a:pPr algn="just">
              <a:lnSpc>
                <a:spcPct val="150000"/>
              </a:lnSpc>
            </a:pPr>
            <a:r>
              <a:rPr lang="en-US" sz="2000" dirty="0">
                <a:latin typeface="Calibri" pitchFamily="34" charset="0"/>
              </a:rPr>
              <a:t>uploaded the provided code</a:t>
            </a:r>
          </a:p>
          <a:p>
            <a:pPr algn="just">
              <a:lnSpc>
                <a:spcPct val="150000"/>
              </a:lnSpc>
            </a:pPr>
            <a:r>
              <a:rPr lang="en-US" sz="2000" dirty="0">
                <a:latin typeface="Calibri" pitchFamily="34" charset="0"/>
              </a:rPr>
              <a:t>on your Arduino board,</a:t>
            </a:r>
          </a:p>
          <a:p>
            <a:pPr algn="just">
              <a:lnSpc>
                <a:spcPct val="150000"/>
              </a:lnSpc>
            </a:pPr>
            <a:r>
              <a:rPr lang="en-US" sz="2000" dirty="0">
                <a:latin typeface="Calibri" pitchFamily="34" charset="0"/>
              </a:rPr>
              <a:t>you should now be able to</a:t>
            </a:r>
          </a:p>
          <a:p>
            <a:pPr algn="just">
              <a:lnSpc>
                <a:spcPct val="150000"/>
              </a:lnSpc>
            </a:pPr>
            <a:r>
              <a:rPr lang="en-US" sz="2000" dirty="0">
                <a:latin typeface="Calibri" pitchFamily="34" charset="0"/>
              </a:rPr>
              <a:t>see the incoming data on</a:t>
            </a:r>
          </a:p>
          <a:p>
            <a:pPr algn="just">
              <a:lnSpc>
                <a:spcPct val="150000"/>
              </a:lnSpc>
            </a:pPr>
            <a:r>
              <a:rPr lang="en-US" sz="2000" dirty="0">
                <a:latin typeface="Calibri" pitchFamily="34" charset="0"/>
              </a:rPr>
              <a:t>the application’s terminal.</a:t>
            </a:r>
          </a:p>
          <a:p>
            <a:pPr algn="just">
              <a:lnSpc>
                <a:spcPct val="150000"/>
              </a:lnSpc>
            </a:pPr>
            <a:endParaRPr lang="en-US" sz="2000" dirty="0">
              <a:latin typeface="Calibri" pitchFamily="34" charset="0"/>
            </a:endParaRPr>
          </a:p>
          <a:p>
            <a:pPr algn="just">
              <a:lnSpc>
                <a:spcPct val="150000"/>
              </a:lnSpc>
            </a:pPr>
            <a:r>
              <a:rPr lang="en-US" sz="2000" dirty="0">
                <a:latin typeface="Calibri" pitchFamily="34" charset="0"/>
              </a:rPr>
              <a:t>Apart from that, you</a:t>
            </a:r>
          </a:p>
          <a:p>
            <a:pPr algn="just">
              <a:lnSpc>
                <a:spcPct val="150000"/>
              </a:lnSpc>
            </a:pPr>
            <a:r>
              <a:rPr lang="en-US" sz="2000" dirty="0">
                <a:latin typeface="Calibri" pitchFamily="34" charset="0"/>
              </a:rPr>
              <a:t>should be able to change the status of the connected LED by simply sending a single-character string of ‘1’ or ‘0’. </a:t>
            </a:r>
          </a:p>
          <a:p>
            <a:pPr algn="just">
              <a:lnSpc>
                <a:spcPct val="150000"/>
              </a:lnSpc>
            </a:pPr>
            <a:endParaRPr lang="en-US" sz="1800" dirty="0">
              <a:latin typeface="Calibri" pitchFamily="34" charset="0"/>
            </a:endParaRPr>
          </a:p>
        </p:txBody>
      </p:sp>
      <p:pic>
        <p:nvPicPr>
          <p:cNvPr id="15" name="Εικόνα 8">
            <a:extLst>
              <a:ext uri="{FF2B5EF4-FFF2-40B4-BE49-F238E27FC236}">
                <a16:creationId xmlns:a16="http://schemas.microsoft.com/office/drawing/2014/main" xmlns="" id="{E21CBA71-5D23-4080-B573-E6E3B23F0BC8}"/>
              </a:ext>
            </a:extLst>
          </p:cNvPr>
          <p:cNvPicPr>
            <a:picLocks noChangeAspect="1"/>
          </p:cNvPicPr>
          <p:nvPr/>
        </p:nvPicPr>
        <p:blipFill>
          <a:blip r:embed="rId5"/>
          <a:srcRect/>
          <a:stretch>
            <a:fillRect/>
          </a:stretch>
        </p:blipFill>
        <p:spPr bwMode="auto">
          <a:xfrm>
            <a:off x="3551228" y="1114039"/>
            <a:ext cx="5500627" cy="3094709"/>
          </a:xfrm>
          <a:prstGeom prst="rect">
            <a:avLst/>
          </a:prstGeom>
          <a:noFill/>
          <a:ln w="9525">
            <a:noFill/>
            <a:miter lim="800000"/>
            <a:headEnd/>
            <a:tailEnd/>
          </a:ln>
        </p:spPr>
      </p:pic>
      <p:sp>
        <p:nvSpPr>
          <p:cNvPr id="16" name="TextBox 1">
            <a:extLst>
              <a:ext uri="{FF2B5EF4-FFF2-40B4-BE49-F238E27FC236}">
                <a16:creationId xmlns:a16="http://schemas.microsoft.com/office/drawing/2014/main" xmlns="" id="{93775D26-0311-4777-8649-CB2C69F3677B}"/>
              </a:ext>
            </a:extLst>
          </p:cNvPr>
          <p:cNvSpPr txBox="1">
            <a:spLocks noChangeArrowheads="1"/>
          </p:cNvSpPr>
          <p:nvPr/>
        </p:nvSpPr>
        <p:spPr bwMode="auto">
          <a:xfrm>
            <a:off x="6434778" y="3307974"/>
            <a:ext cx="1543050" cy="369888"/>
          </a:xfrm>
          <a:prstGeom prst="rect">
            <a:avLst/>
          </a:prstGeom>
          <a:noFill/>
          <a:ln w="9525">
            <a:noFill/>
            <a:miter lim="800000"/>
            <a:headEnd/>
            <a:tailEnd/>
          </a:ln>
        </p:spPr>
        <p:txBody>
          <a:bodyPr wrap="none">
            <a:spAutoFit/>
          </a:bodyPr>
          <a:lstStyle/>
          <a:p>
            <a:r>
              <a:rPr lang="en-US" dirty="0">
                <a:solidFill>
                  <a:srgbClr val="FF0000"/>
                </a:solidFill>
                <a:latin typeface="Calibri" pitchFamily="34" charset="0"/>
              </a:rPr>
              <a:t>SEND BUTTON</a:t>
            </a:r>
          </a:p>
        </p:txBody>
      </p:sp>
      <p:cxnSp>
        <p:nvCxnSpPr>
          <p:cNvPr id="17" name="Ευθύγραμμο βέλος σύνδεσης 16">
            <a:extLst>
              <a:ext uri="{FF2B5EF4-FFF2-40B4-BE49-F238E27FC236}">
                <a16:creationId xmlns:a16="http://schemas.microsoft.com/office/drawing/2014/main" xmlns="" id="{A3E47412-B253-4985-80E3-77E281609ED5}"/>
              </a:ext>
            </a:extLst>
          </p:cNvPr>
          <p:cNvCxnSpPr>
            <a:cxnSpLocks/>
          </p:cNvCxnSpPr>
          <p:nvPr/>
        </p:nvCxnSpPr>
        <p:spPr>
          <a:xfrm>
            <a:off x="7892103" y="3509587"/>
            <a:ext cx="38576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873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50">
            <a:extLst>
              <a:ext uri="{FF2B5EF4-FFF2-40B4-BE49-F238E27FC236}">
                <a16:creationId xmlns:a16="http://schemas.microsoft.com/office/drawing/2014/main" xmlns="" id="{389AFF6F-B38D-4086-B6E6-9B4D639019EA}"/>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141346" y="268018"/>
            <a:ext cx="1753789" cy="784378"/>
          </a:xfrm>
          <a:prstGeom prst="rect">
            <a:avLst/>
          </a:prstGeom>
          <a:noFill/>
          <a:ln>
            <a:noFill/>
          </a:ln>
        </p:spPr>
      </p:pic>
      <p:sp>
        <p:nvSpPr>
          <p:cNvPr id="11" name="Rounded Rectangle 10"/>
          <p:cNvSpPr/>
          <p:nvPr/>
        </p:nvSpPr>
        <p:spPr>
          <a:xfrm>
            <a:off x="0" y="2419435"/>
            <a:ext cx="9144000" cy="1937982"/>
          </a:xfrm>
          <a:prstGeom prst="roundRect">
            <a:avLst>
              <a:gd name="adj" fmla="val 396"/>
            </a:avLst>
          </a:prstGeom>
          <a:ln>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rPr>
              <a:t>ETHERNET</a:t>
            </a:r>
            <a:endParaRPr lang="el-GR" dirty="0"/>
          </a:p>
        </p:txBody>
      </p:sp>
      <p:pic>
        <p:nvPicPr>
          <p:cNvPr id="12" name="Imagen 34">
            <a:extLst>
              <a:ext uri="{FF2B5EF4-FFF2-40B4-BE49-F238E27FC236}">
                <a16:creationId xmlns:a16="http://schemas.microsoft.com/office/drawing/2014/main" xmlns="" id="{30534F85-38A1-43D8-B6DB-94CA1D92C64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457930" y="268018"/>
            <a:ext cx="2956266" cy="759862"/>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250" b="15298"/>
          <a:stretch/>
        </p:blipFill>
        <p:spPr bwMode="auto">
          <a:xfrm>
            <a:off x="536759" y="6038193"/>
            <a:ext cx="1607354" cy="70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openin project: isep-porto-logo"/>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3235"/>
          <a:stretch/>
        </p:blipFill>
        <p:spPr bwMode="auto">
          <a:xfrm>
            <a:off x="2582878" y="5913947"/>
            <a:ext cx="1820294" cy="931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in project: teiofcrete-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7" y="5882415"/>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in project: aproit-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41346" y="6085491"/>
            <a:ext cx="1428752" cy="717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70179"/>
            <a:ext cx="9144000" cy="45719"/>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p:cNvSpPr/>
          <p:nvPr/>
        </p:nvSpPr>
        <p:spPr>
          <a:xfrm>
            <a:off x="0" y="7639"/>
            <a:ext cx="9144000" cy="1180531"/>
          </a:xfrm>
          <a:prstGeom prst="rect">
            <a:avLst/>
          </a:prstGeom>
          <a:gradFill flip="none" rotWithShape="1">
            <a:gsLst>
              <a:gs pos="0">
                <a:schemeClr val="tx2">
                  <a:lumMod val="40000"/>
                  <a:lumOff val="60000"/>
                  <a:alpha val="36000"/>
                </a:schemeClr>
              </a:gs>
              <a:gs pos="100000">
                <a:schemeClr val="bg1">
                  <a:alpha val="0"/>
                </a:schemeClr>
              </a:gs>
              <a:gs pos="49000">
                <a:schemeClr val="tx2">
                  <a:lumMod val="20000"/>
                  <a:lumOff val="80000"/>
                  <a:alpha val="3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67248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72514" y="1063249"/>
            <a:ext cx="8191495" cy="470898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a:lnSpc>
                <a:spcPct val="150000"/>
              </a:lnSpc>
              <a:buFont typeface="Wingdings" panose="05000000000000000000" pitchFamily="2" charset="2"/>
              <a:buChar char="§"/>
            </a:pPr>
            <a:r>
              <a:rPr lang="en-US" sz="2000" dirty="0">
                <a:latin typeface="Calibri" pitchFamily="34" charset="0"/>
              </a:rPr>
              <a:t>Ethernet is another popular and convenient communication protocol since it enables wired communication with the world of internet. By using Ethernet, an Arduino application can communicate with any TCP/IP–based  application including rich web applications. </a:t>
            </a:r>
          </a:p>
          <a:p>
            <a:pPr marL="342900" indent="-342900" algn="just">
              <a:lnSpc>
                <a:spcPct val="150000"/>
              </a:lnSpc>
              <a:buFont typeface="Wingdings" panose="05000000000000000000" pitchFamily="2" charset="2"/>
              <a:buChar char="§"/>
            </a:pPr>
            <a:r>
              <a:rPr lang="en-US" sz="2000" dirty="0">
                <a:latin typeface="Calibri" pitchFamily="34" charset="0"/>
              </a:rPr>
              <a:t>The available Ethernet Shield is an affordable, reliable and easily-programmable way to enrich an Arduino-based application with Ethernet capabilities. </a:t>
            </a:r>
          </a:p>
          <a:p>
            <a:pPr marL="342900" indent="-342900" algn="just">
              <a:lnSpc>
                <a:spcPct val="150000"/>
              </a:lnSpc>
              <a:buFont typeface="Wingdings" panose="05000000000000000000" pitchFamily="2" charset="2"/>
              <a:buChar char="§"/>
            </a:pPr>
            <a:r>
              <a:rPr lang="en-US" sz="2000" dirty="0">
                <a:latin typeface="Calibri" pitchFamily="34" charset="0"/>
              </a:rPr>
              <a:t>We are going to use the Ethernet Shield in order to achieve bidirectional communication with the custom web application we have developed for this purpose.</a:t>
            </a:r>
          </a:p>
        </p:txBody>
      </p:sp>
      <p:sp>
        <p:nvSpPr>
          <p:cNvPr id="3" name="Slide Number Placeholder 2"/>
          <p:cNvSpPr>
            <a:spLocks noGrp="1"/>
          </p:cNvSpPr>
          <p:nvPr>
            <p:ph type="sldNum" sz="quarter" idx="12"/>
          </p:nvPr>
        </p:nvSpPr>
        <p:spPr/>
        <p:txBody>
          <a:bodyPr/>
          <a:lstStyle/>
          <a:p>
            <a:fld id="{F1B48E73-6241-44FB-9EDB-1A1229FC3D83}" type="slidenum">
              <a:rPr lang="el-GR" smtClean="0"/>
              <a:t>18</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ETHERNET - Introduction</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18</a:t>
            </a:fld>
            <a:endParaRPr lang="el-GR" sz="1000" dirty="0"/>
          </a:p>
        </p:txBody>
      </p:sp>
    </p:spTree>
    <p:extLst>
      <p:ext uri="{BB962C8B-B14F-4D97-AF65-F5344CB8AC3E}">
        <p14:creationId xmlns:p14="http://schemas.microsoft.com/office/powerpoint/2010/main" val="3468197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503338" y="1236937"/>
            <a:ext cx="8191495" cy="419961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285750" indent="-285750" algn="just">
              <a:lnSpc>
                <a:spcPct val="150000"/>
              </a:lnSpc>
              <a:buFont typeface="Wingdings" panose="05000000000000000000" pitchFamily="2" charset="2"/>
              <a:buChar char="§"/>
            </a:pPr>
            <a:r>
              <a:rPr lang="en-US" sz="2000" dirty="0">
                <a:latin typeface="Calibri" pitchFamily="34" charset="0"/>
              </a:rPr>
              <a:t>In this exercise we will combine an Arduino development board with an Arduino Ethernet Shield. The Arduino board upon pressing of a button will be taking brightness levels readings from a LDR, and then sending the data over to the Ethernet Shield via SPI. The Ethernet Shield, on the other hand, will be transmitting the data to an HTTP server hosting a webpage configured to accept the data.</a:t>
            </a:r>
          </a:p>
          <a:p>
            <a:pPr marL="285750" indent="-285750" algn="just">
              <a:lnSpc>
                <a:spcPct val="150000"/>
              </a:lnSpc>
              <a:buFont typeface="Wingdings" panose="05000000000000000000" pitchFamily="2" charset="2"/>
              <a:buChar char="§"/>
            </a:pPr>
            <a:endParaRPr lang="en-US" sz="2000" dirty="0">
              <a:latin typeface="Calibri" pitchFamily="34" charset="0"/>
            </a:endParaRPr>
          </a:p>
          <a:p>
            <a:pPr marL="285750" indent="-285750" algn="just">
              <a:lnSpc>
                <a:spcPct val="150000"/>
              </a:lnSpc>
              <a:buFont typeface="Wingdings" panose="05000000000000000000" pitchFamily="2" charset="2"/>
              <a:buChar char="§"/>
            </a:pPr>
            <a:r>
              <a:rPr lang="en-US" sz="2000" dirty="0">
                <a:latin typeface="Calibri" pitchFamily="34" charset="0"/>
              </a:rPr>
              <a:t>The user will have the option to control a LED connected to the Arduino board from the webpage by clicking on the appropriate link.</a:t>
            </a:r>
          </a:p>
        </p:txBody>
      </p:sp>
      <p:sp>
        <p:nvSpPr>
          <p:cNvPr id="3" name="Slide Number Placeholder 2"/>
          <p:cNvSpPr>
            <a:spLocks noGrp="1"/>
          </p:cNvSpPr>
          <p:nvPr>
            <p:ph type="sldNum" sz="quarter" idx="12"/>
          </p:nvPr>
        </p:nvSpPr>
        <p:spPr/>
        <p:txBody>
          <a:bodyPr/>
          <a:lstStyle/>
          <a:p>
            <a:fld id="{F1B48E73-6241-44FB-9EDB-1A1229FC3D83}" type="slidenum">
              <a:rPr lang="el-GR" smtClean="0"/>
              <a:t>19</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ETHERNET Exercise: Description</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19</a:t>
            </a:fld>
            <a:endParaRPr lang="el-GR" sz="1000" dirty="0"/>
          </a:p>
        </p:txBody>
      </p:sp>
    </p:spTree>
    <p:extLst>
      <p:ext uri="{BB962C8B-B14F-4D97-AF65-F5344CB8AC3E}">
        <p14:creationId xmlns:p14="http://schemas.microsoft.com/office/powerpoint/2010/main" val="2771805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 name="Τίτλος 1"/>
          <p:cNvSpPr>
            <a:spLocks noGrp="1"/>
          </p:cNvSpPr>
          <p:nvPr>
            <p:ph type="title"/>
          </p:nvPr>
        </p:nvSpPr>
        <p:spPr>
          <a:xfrm>
            <a:off x="0" y="-2"/>
            <a:ext cx="9144000" cy="581777"/>
          </a:xfrm>
          <a:solidFill>
            <a:schemeClr val="bg1">
              <a:lumMod val="85000"/>
            </a:schemeClr>
          </a:solidFill>
        </p:spPr>
        <p:txBody>
          <a:bodyPr>
            <a:normAutofit fontScale="90000"/>
          </a:bodyPr>
          <a:lstStyle/>
          <a:p>
            <a:pPr algn="l"/>
            <a:r>
              <a:rPr lang="en-US" sz="3600" dirty="0"/>
              <a:t>Aim of Unit 14  </a:t>
            </a:r>
            <a:endParaRPr lang="el-GR" sz="3600" dirty="0"/>
          </a:p>
        </p:txBody>
      </p:sp>
      <p:sp>
        <p:nvSpPr>
          <p:cNvPr id="12" name="Στρογγυλεμένο ορθογώνιο 6"/>
          <p:cNvSpPr/>
          <p:nvPr/>
        </p:nvSpPr>
        <p:spPr>
          <a:xfrm>
            <a:off x="485243" y="936439"/>
            <a:ext cx="8335926" cy="106620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Familiarization of students with the most popular communication protocols for Internet of Things’ application development, namely: Bluetooth, Ethernet and WiFi.</a:t>
            </a:r>
          </a:p>
        </p:txBody>
      </p:sp>
      <p:sp>
        <p:nvSpPr>
          <p:cNvPr id="13" name="Σύμβολο κράτησης θέσης περιεχομένου 2"/>
          <p:cNvSpPr txBox="1">
            <a:spLocks/>
          </p:cNvSpPr>
          <p:nvPr/>
        </p:nvSpPr>
        <p:spPr>
          <a:xfrm>
            <a:off x="485243" y="2370596"/>
            <a:ext cx="8229600" cy="18227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10000"/>
              </a:lnSpc>
              <a:spcBef>
                <a:spcPts val="480"/>
              </a:spcBef>
              <a:buNone/>
            </a:pPr>
            <a:endParaRPr lang="el-GR" sz="1800" dirty="0"/>
          </a:p>
        </p:txBody>
      </p:sp>
      <p:sp>
        <p:nvSpPr>
          <p:cNvPr id="14" name="TextBox 13"/>
          <p:cNvSpPr txBox="1"/>
          <p:nvPr/>
        </p:nvSpPr>
        <p:spPr bwMode="auto">
          <a:xfrm>
            <a:off x="3239300" y="937611"/>
            <a:ext cx="2462534" cy="38177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R="0" algn="just" defTabSz="914400" rtl="0" eaLnBrk="0" fontAlgn="base" latinLnBrk="0" hangingPunct="0">
              <a:lnSpc>
                <a:spcPct val="110000"/>
              </a:lnSpc>
              <a:spcBef>
                <a:spcPts val="480"/>
              </a:spcBef>
              <a:spcAft>
                <a:spcPct val="0"/>
              </a:spcAft>
              <a:buClrTx/>
              <a:buSzTx/>
              <a:tabLst/>
            </a:pPr>
            <a:r>
              <a:rPr lang="en-US" sz="1800" b="1" i="1" kern="0" dirty="0">
                <a:latin typeface="+mn-lt"/>
                <a:ea typeface="+mn-ea"/>
                <a:cs typeface="+mn-cs"/>
              </a:rPr>
              <a:t>A</a:t>
            </a:r>
            <a:r>
              <a:rPr kumimoji="0" lang="en-US" sz="1800" b="1" i="1" u="none" strike="noStrike" kern="0" cap="none" spc="0" normalizeH="0" baseline="0" noProof="0" dirty="0" err="1">
                <a:ln>
                  <a:noFill/>
                </a:ln>
                <a:solidFill>
                  <a:schemeClr val="tx1"/>
                </a:solidFill>
                <a:effectLst/>
                <a:uLnTx/>
                <a:uFillTx/>
                <a:latin typeface="+mn-lt"/>
                <a:ea typeface="+mn-ea"/>
                <a:cs typeface="+mn-cs"/>
              </a:rPr>
              <a:t>im</a:t>
            </a:r>
            <a:r>
              <a:rPr kumimoji="0" lang="en-US" sz="1800" b="1" i="1" u="none" strike="noStrike" kern="0" cap="none" spc="0" normalizeH="0" baseline="0" noProof="0" dirty="0">
                <a:ln>
                  <a:noFill/>
                </a:ln>
                <a:solidFill>
                  <a:schemeClr val="tx1"/>
                </a:solidFill>
                <a:effectLst/>
                <a:uLnTx/>
                <a:uFillTx/>
                <a:latin typeface="+mn-lt"/>
                <a:ea typeface="+mn-ea"/>
                <a:cs typeface="+mn-cs"/>
              </a:rPr>
              <a:t> of</a:t>
            </a:r>
            <a:r>
              <a:rPr kumimoji="0" lang="en-US" sz="1800" b="1" i="1" u="none" strike="noStrike" kern="0" cap="none" spc="0" normalizeH="0" noProof="0" dirty="0">
                <a:ln>
                  <a:noFill/>
                </a:ln>
                <a:solidFill>
                  <a:schemeClr val="tx1"/>
                </a:solidFill>
                <a:effectLst/>
                <a:uLnTx/>
                <a:uFillTx/>
                <a:latin typeface="+mn-lt"/>
                <a:ea typeface="+mn-ea"/>
                <a:cs typeface="+mn-cs"/>
              </a:rPr>
              <a:t> the presentation</a:t>
            </a:r>
            <a:endParaRPr kumimoji="0" lang="el-GR" sz="1800" b="1" i="1" u="none" strike="noStrike" kern="0" cap="none" spc="0" normalizeH="0" baseline="0" noProof="0" dirty="0">
              <a:ln>
                <a:noFill/>
              </a:ln>
              <a:solidFill>
                <a:schemeClr val="tx1"/>
              </a:solidFill>
              <a:effectLst/>
              <a:uLnTx/>
              <a:uFillTx/>
              <a:latin typeface="+mn-lt"/>
              <a:ea typeface="+mn-ea"/>
              <a:cs typeface="+mn-cs"/>
            </a:endParaRPr>
          </a:p>
        </p:txBody>
      </p:sp>
      <p:sp>
        <p:nvSpPr>
          <p:cNvPr id="24" name="Slide Number Placeholder 2"/>
          <p:cNvSpPr>
            <a:spLocks noGrp="1"/>
          </p:cNvSpPr>
          <p:nvPr>
            <p:ph type="sldNum" sz="quarter" idx="12"/>
          </p:nvPr>
        </p:nvSpPr>
        <p:spPr>
          <a:xfrm>
            <a:off x="6553200" y="6356350"/>
            <a:ext cx="2133600" cy="365125"/>
          </a:xfrm>
        </p:spPr>
        <p:txBody>
          <a:bodyPr/>
          <a:lstStyle/>
          <a:p>
            <a:fld id="{F1B48E73-6241-44FB-9EDB-1A1229FC3D83}" type="slidenum">
              <a:rPr lang="el-GR" smtClean="0"/>
              <a:t>2</a:t>
            </a:fld>
            <a:endParaRPr lang="el-GR"/>
          </a:p>
        </p:txBody>
      </p:sp>
      <p:pic>
        <p:nvPicPr>
          <p:cNvPr id="25"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6"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7"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a:t>
            </a:fld>
            <a:endParaRPr lang="el-GR" sz="1000" dirty="0"/>
          </a:p>
        </p:txBody>
      </p:sp>
      <p:grpSp>
        <p:nvGrpSpPr>
          <p:cNvPr id="4" name="Ομάδα 3">
            <a:extLst>
              <a:ext uri="{FF2B5EF4-FFF2-40B4-BE49-F238E27FC236}">
                <a16:creationId xmlns:a16="http://schemas.microsoft.com/office/drawing/2014/main" xmlns="" id="{4622F079-2642-4EEB-8C22-7809E331B8D8}"/>
              </a:ext>
            </a:extLst>
          </p:cNvPr>
          <p:cNvGrpSpPr/>
          <p:nvPr/>
        </p:nvGrpSpPr>
        <p:grpSpPr>
          <a:xfrm>
            <a:off x="485243" y="2879817"/>
            <a:ext cx="8374498" cy="3588955"/>
            <a:chOff x="435705" y="2780645"/>
            <a:chExt cx="8374498" cy="3588955"/>
          </a:xfrm>
        </p:grpSpPr>
        <p:sp>
          <p:nvSpPr>
            <p:cNvPr id="17" name="Στρογγυλεμένο ορθογώνιο 7">
              <a:extLst>
                <a:ext uri="{FF2B5EF4-FFF2-40B4-BE49-F238E27FC236}">
                  <a16:creationId xmlns:a16="http://schemas.microsoft.com/office/drawing/2014/main" xmlns="" id="{3AC07904-AD1C-4576-B74D-DB4B4810EDC7}"/>
                </a:ext>
              </a:extLst>
            </p:cNvPr>
            <p:cNvSpPr/>
            <p:nvPr/>
          </p:nvSpPr>
          <p:spPr>
            <a:xfrm>
              <a:off x="435705" y="2780645"/>
              <a:ext cx="8374498" cy="2157274"/>
            </a:xfrm>
            <a:prstGeom prst="roundRect">
              <a:avLst>
                <a:gd name="adj" fmla="val 1694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Σύμβολο κράτησης θέσης περιεχομένου 2">
              <a:extLst>
                <a:ext uri="{FF2B5EF4-FFF2-40B4-BE49-F238E27FC236}">
                  <a16:creationId xmlns:a16="http://schemas.microsoft.com/office/drawing/2014/main" xmlns="" id="{01B1CE7F-D9A1-4568-9109-54206B95D939}"/>
                </a:ext>
              </a:extLst>
            </p:cNvPr>
            <p:cNvSpPr txBox="1">
              <a:spLocks/>
            </p:cNvSpPr>
            <p:nvPr/>
          </p:nvSpPr>
          <p:spPr>
            <a:xfrm>
              <a:off x="534566" y="3314277"/>
              <a:ext cx="8229600" cy="30553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0000"/>
                </a:lnSpc>
                <a:spcBef>
                  <a:spcPts val="480"/>
                </a:spcBef>
                <a:buFont typeface="Wingdings" pitchFamily="2" charset="2"/>
                <a:buChar char="§"/>
              </a:pPr>
              <a:r>
                <a:rPr lang="en-US" sz="1800" dirty="0"/>
                <a:t>Interfacing Arduino with a Mobile Application via Bluetooth</a:t>
              </a:r>
            </a:p>
            <a:p>
              <a:pPr algn="just">
                <a:lnSpc>
                  <a:spcPct val="110000"/>
                </a:lnSpc>
                <a:spcBef>
                  <a:spcPts val="480"/>
                </a:spcBef>
                <a:buFont typeface="Wingdings" pitchFamily="2" charset="2"/>
                <a:buChar char="§"/>
              </a:pPr>
              <a:r>
                <a:rPr lang="en-US" sz="1800" dirty="0"/>
                <a:t>Interfacing Arduino with a Web Application via Ethernet</a:t>
              </a:r>
              <a:endParaRPr lang="en-US" sz="1400" dirty="0">
                <a:solidFill>
                  <a:schemeClr val="accent5">
                    <a:lumMod val="75000"/>
                  </a:schemeClr>
                </a:solidFill>
              </a:endParaRPr>
            </a:p>
            <a:p>
              <a:pPr algn="just">
                <a:lnSpc>
                  <a:spcPct val="110000"/>
                </a:lnSpc>
                <a:spcBef>
                  <a:spcPts val="480"/>
                </a:spcBef>
                <a:buFont typeface="Wingdings" pitchFamily="2" charset="2"/>
                <a:buChar char="§"/>
              </a:pPr>
              <a:r>
                <a:rPr lang="en-US" sz="1800" dirty="0"/>
                <a:t>Interfacing Arduino with a Web Application via </a:t>
              </a:r>
              <a:r>
                <a:rPr lang="en-US" sz="1800" dirty="0" err="1"/>
                <a:t>WiFi</a:t>
              </a:r>
              <a:endParaRPr lang="en-US" sz="1800" dirty="0"/>
            </a:p>
            <a:p>
              <a:pPr algn="just">
                <a:lnSpc>
                  <a:spcPct val="110000"/>
                </a:lnSpc>
                <a:spcBef>
                  <a:spcPts val="480"/>
                </a:spcBef>
                <a:buFont typeface="Wingdings" pitchFamily="2" charset="2"/>
                <a:buChar char="§"/>
              </a:pPr>
              <a:r>
                <a:rPr lang="en-US" sz="1800" dirty="0"/>
                <a:t>Try some example exercises.</a:t>
              </a:r>
              <a:endParaRPr lang="el-GR" sz="1400" dirty="0">
                <a:solidFill>
                  <a:schemeClr val="accent5">
                    <a:lumMod val="75000"/>
                  </a:schemeClr>
                </a:solidFill>
              </a:endParaRPr>
            </a:p>
            <a:p>
              <a:pPr algn="just">
                <a:lnSpc>
                  <a:spcPct val="110000"/>
                </a:lnSpc>
                <a:spcBef>
                  <a:spcPts val="480"/>
                </a:spcBef>
                <a:buFont typeface="Wingdings" pitchFamily="2" charset="2"/>
                <a:buChar char="§"/>
              </a:pPr>
              <a:endParaRPr lang="el-GR" sz="1800" dirty="0"/>
            </a:p>
          </p:txBody>
        </p:sp>
        <p:sp>
          <p:nvSpPr>
            <p:cNvPr id="19" name="TextBox 18">
              <a:extLst>
                <a:ext uri="{FF2B5EF4-FFF2-40B4-BE49-F238E27FC236}">
                  <a16:creationId xmlns:a16="http://schemas.microsoft.com/office/drawing/2014/main" xmlns="" id="{DB97EF76-A85E-434A-98AC-DDC3193E3207}"/>
                </a:ext>
              </a:extLst>
            </p:cNvPr>
            <p:cNvSpPr txBox="1"/>
            <p:nvPr/>
          </p:nvSpPr>
          <p:spPr bwMode="auto">
            <a:xfrm>
              <a:off x="3006599" y="2839925"/>
              <a:ext cx="2821606" cy="38177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R="0" algn="just" defTabSz="914400" rtl="0" eaLnBrk="0" fontAlgn="base" latinLnBrk="0" hangingPunct="0">
                <a:lnSpc>
                  <a:spcPct val="110000"/>
                </a:lnSpc>
                <a:spcBef>
                  <a:spcPts val="480"/>
                </a:spcBef>
                <a:spcAft>
                  <a:spcPct val="0"/>
                </a:spcAft>
                <a:buClrTx/>
                <a:buSzTx/>
                <a:tabLst/>
              </a:pPr>
              <a:r>
                <a:rPr lang="en-US" sz="1800" b="1" i="1" kern="0" dirty="0">
                  <a:latin typeface="+mn-lt"/>
                  <a:ea typeface="+mn-ea"/>
                  <a:cs typeface="+mn-cs"/>
                </a:rPr>
                <a:t>A</a:t>
              </a:r>
              <a:r>
                <a:rPr kumimoji="0" lang="en-US" sz="1800" b="1" i="1" u="none" strike="noStrike" kern="0" cap="none" spc="0" normalizeH="0" baseline="0" noProof="0" dirty="0" err="1">
                  <a:ln>
                    <a:noFill/>
                  </a:ln>
                  <a:solidFill>
                    <a:schemeClr val="tx1"/>
                  </a:solidFill>
                  <a:effectLst/>
                  <a:uLnTx/>
                  <a:uFillTx/>
                  <a:latin typeface="+mn-lt"/>
                  <a:ea typeface="+mn-ea"/>
                  <a:cs typeface="+mn-cs"/>
                </a:rPr>
                <a:t>genda</a:t>
              </a:r>
              <a:r>
                <a:rPr kumimoji="0" lang="en-US" sz="1800" b="1" i="1" u="none" strike="noStrike" kern="0" cap="none" spc="0" normalizeH="0" baseline="0" noProof="0" dirty="0">
                  <a:ln>
                    <a:noFill/>
                  </a:ln>
                  <a:solidFill>
                    <a:schemeClr val="tx1"/>
                  </a:solidFill>
                  <a:effectLst/>
                  <a:uLnTx/>
                  <a:uFillTx/>
                  <a:latin typeface="+mn-lt"/>
                  <a:ea typeface="+mn-ea"/>
                  <a:cs typeface="+mn-cs"/>
                </a:rPr>
                <a:t> of</a:t>
              </a:r>
              <a:r>
                <a:rPr kumimoji="0" lang="en-US" sz="1800" b="1" i="1" u="none" strike="noStrike" kern="0" cap="none" spc="0" normalizeH="0" noProof="0" dirty="0">
                  <a:ln>
                    <a:noFill/>
                  </a:ln>
                  <a:solidFill>
                    <a:schemeClr val="tx1"/>
                  </a:solidFill>
                  <a:effectLst/>
                  <a:uLnTx/>
                  <a:uFillTx/>
                  <a:latin typeface="+mn-lt"/>
                  <a:ea typeface="+mn-ea"/>
                  <a:cs typeface="+mn-cs"/>
                </a:rPr>
                <a:t> the presentation</a:t>
              </a:r>
              <a:endParaRPr kumimoji="0" lang="el-GR" sz="1800" b="1" i="1" u="none" strike="noStrike" kern="0" cap="none" spc="0" normalizeH="0" baseline="0" noProof="0" dirty="0">
                <a:ln>
                  <a:noFill/>
                </a:ln>
                <a:solidFill>
                  <a:schemeClr val="tx1"/>
                </a:solidFill>
                <a:effectLst/>
                <a:uLnTx/>
                <a:uFillTx/>
                <a:latin typeface="+mn-lt"/>
                <a:ea typeface="+mn-ea"/>
                <a:cs typeface="+mn-cs"/>
              </a:endParaRPr>
            </a:p>
          </p:txBody>
        </p:sp>
      </p:grpSp>
    </p:spTree>
    <p:extLst>
      <p:ext uri="{BB962C8B-B14F-4D97-AF65-F5344CB8AC3E}">
        <p14:creationId xmlns:p14="http://schemas.microsoft.com/office/powerpoint/2010/main" val="2135005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20</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ETHERNET Exercise: Schematic</a:t>
            </a:r>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20</a:t>
            </a:fld>
            <a:endParaRPr lang="el-GR" sz="1000" dirty="0"/>
          </a:p>
        </p:txBody>
      </p:sp>
      <p:pic>
        <p:nvPicPr>
          <p:cNvPr id="9" name="Εικόνα 8">
            <a:extLst>
              <a:ext uri="{FF2B5EF4-FFF2-40B4-BE49-F238E27FC236}">
                <a16:creationId xmlns:a16="http://schemas.microsoft.com/office/drawing/2014/main" xmlns="" id="{7D90A339-1D07-4FF7-AB71-A7594D4B393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27000" y="1417133"/>
            <a:ext cx="3597729" cy="4049267"/>
          </a:xfrm>
          <a:prstGeom prst="rect">
            <a:avLst/>
          </a:prstGeom>
        </p:spPr>
      </p:pic>
      <p:sp>
        <p:nvSpPr>
          <p:cNvPr id="10" name="TextBox 9">
            <a:extLst>
              <a:ext uri="{FF2B5EF4-FFF2-40B4-BE49-F238E27FC236}">
                <a16:creationId xmlns:a16="http://schemas.microsoft.com/office/drawing/2014/main" xmlns="" id="{F3269C7B-B51E-499C-AA3D-90318FB81718}"/>
              </a:ext>
            </a:extLst>
          </p:cNvPr>
          <p:cNvSpPr txBox="1"/>
          <p:nvPr/>
        </p:nvSpPr>
        <p:spPr>
          <a:xfrm>
            <a:off x="119271" y="1422682"/>
            <a:ext cx="5019674" cy="2723823"/>
          </a:xfrm>
          <a:prstGeom prst="rect">
            <a:avLst/>
          </a:prstGeom>
          <a:noFill/>
        </p:spPr>
        <p:txBody>
          <a:bodyPr wrap="square" rtlCol="0">
            <a:spAutoFit/>
          </a:bodyPr>
          <a:lstStyle/>
          <a:p>
            <a:pPr algn="just">
              <a:lnSpc>
                <a:spcPct val="150000"/>
              </a:lnSpc>
            </a:pPr>
            <a:r>
              <a:rPr lang="en-US" dirty="0"/>
              <a:t>The LDR (R1) alongside with R2 form a voltage divider from which we will be taking analog voltage readings.</a:t>
            </a:r>
          </a:p>
          <a:p>
            <a:pPr algn="just">
              <a:lnSpc>
                <a:spcPct val="150000"/>
              </a:lnSpc>
            </a:pPr>
            <a:endParaRPr lang="en-US" dirty="0"/>
          </a:p>
          <a:p>
            <a:pPr algn="just">
              <a:lnSpc>
                <a:spcPct val="150000"/>
              </a:lnSpc>
            </a:pPr>
            <a:r>
              <a:rPr lang="en-US" dirty="0"/>
              <a:t>The switch (S1) will trigger an interrupt on GPIO pin 2 when clicked.</a:t>
            </a:r>
          </a:p>
        </p:txBody>
      </p:sp>
    </p:spTree>
    <p:extLst>
      <p:ext uri="{BB962C8B-B14F-4D97-AF65-F5344CB8AC3E}">
        <p14:creationId xmlns:p14="http://schemas.microsoft.com/office/powerpoint/2010/main" val="2480924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21</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ETHERNET Exercise: Breadboard</a:t>
            </a:r>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21</a:t>
            </a:fld>
            <a:endParaRPr lang="el-GR" sz="1000" dirty="0"/>
          </a:p>
        </p:txBody>
      </p:sp>
      <p:pic>
        <p:nvPicPr>
          <p:cNvPr id="11" name="Εικόνα 10">
            <a:extLst>
              <a:ext uri="{FF2B5EF4-FFF2-40B4-BE49-F238E27FC236}">
                <a16:creationId xmlns:a16="http://schemas.microsoft.com/office/drawing/2014/main" xmlns="" id="{500C8CD5-5B03-47BA-80EA-91100BC149A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226200" y="1452124"/>
            <a:ext cx="6691600" cy="4781348"/>
          </a:xfrm>
          <a:prstGeom prst="rect">
            <a:avLst/>
          </a:prstGeom>
        </p:spPr>
      </p:pic>
      <p:sp>
        <p:nvSpPr>
          <p:cNvPr id="12" name="TextBox 11">
            <a:extLst>
              <a:ext uri="{FF2B5EF4-FFF2-40B4-BE49-F238E27FC236}">
                <a16:creationId xmlns:a16="http://schemas.microsoft.com/office/drawing/2014/main" xmlns="" id="{B06C471F-3884-4CE6-AAED-0014B5BDF202}"/>
              </a:ext>
            </a:extLst>
          </p:cNvPr>
          <p:cNvSpPr txBox="1"/>
          <p:nvPr/>
        </p:nvSpPr>
        <p:spPr>
          <a:xfrm>
            <a:off x="358556" y="820746"/>
            <a:ext cx="8229598" cy="1408078"/>
          </a:xfrm>
          <a:prstGeom prst="rect">
            <a:avLst/>
          </a:prstGeom>
          <a:noFill/>
        </p:spPr>
        <p:txBody>
          <a:bodyPr wrap="square" rtlCol="0">
            <a:spAutoFit/>
          </a:bodyPr>
          <a:lstStyle/>
          <a:p>
            <a:pPr algn="just">
              <a:lnSpc>
                <a:spcPct val="150000"/>
              </a:lnSpc>
            </a:pPr>
            <a:r>
              <a:rPr lang="en-US" dirty="0"/>
              <a:t>The same circuit presented on a breadboard for easier prototyping.</a:t>
            </a:r>
          </a:p>
          <a:p>
            <a:pPr algn="just">
              <a:lnSpc>
                <a:spcPct val="150000"/>
              </a:lnSpc>
            </a:pPr>
            <a:endParaRPr lang="en-US" dirty="0"/>
          </a:p>
          <a:p>
            <a:pPr algn="just">
              <a:lnSpc>
                <a:spcPct val="150000"/>
              </a:lnSpc>
            </a:pPr>
            <a:endParaRPr lang="en-US" dirty="0"/>
          </a:p>
        </p:txBody>
      </p:sp>
    </p:spTree>
    <p:extLst>
      <p:ext uri="{BB962C8B-B14F-4D97-AF65-F5344CB8AC3E}">
        <p14:creationId xmlns:p14="http://schemas.microsoft.com/office/powerpoint/2010/main" val="2751485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22</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Ethernet Exercise: Code (1)</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22</a:t>
            </a:fld>
            <a:endParaRPr lang="el-GR" sz="1000" dirty="0"/>
          </a:p>
        </p:txBody>
      </p:sp>
      <p:sp>
        <p:nvSpPr>
          <p:cNvPr id="2" name="Ορθογώνιο 1">
            <a:extLst>
              <a:ext uri="{FF2B5EF4-FFF2-40B4-BE49-F238E27FC236}">
                <a16:creationId xmlns:a16="http://schemas.microsoft.com/office/drawing/2014/main" xmlns="" id="{2FFAD60E-F13F-4575-A9C9-442BE7480AB4}"/>
              </a:ext>
            </a:extLst>
          </p:cNvPr>
          <p:cNvSpPr/>
          <p:nvPr/>
        </p:nvSpPr>
        <p:spPr>
          <a:xfrm>
            <a:off x="489908" y="1168631"/>
            <a:ext cx="3746532" cy="3970318"/>
          </a:xfrm>
          <a:prstGeom prst="rect">
            <a:avLst/>
          </a:prstGeom>
        </p:spPr>
        <p:txBody>
          <a:bodyPr wrap="square">
            <a:spAutoFit/>
          </a:bodyPr>
          <a:lstStyle/>
          <a:p>
            <a:pPr algn="just" fontAlgn="auto">
              <a:lnSpc>
                <a:spcPct val="150000"/>
              </a:lnSpc>
              <a:spcBef>
                <a:spcPts val="0"/>
              </a:spcBef>
              <a:spcAft>
                <a:spcPts val="0"/>
              </a:spcAft>
              <a:defRPr/>
            </a:pPr>
            <a:r>
              <a:rPr lang="en-US" sz="1050" dirty="0">
                <a:solidFill>
                  <a:schemeClr val="bg1">
                    <a:lumMod val="65000"/>
                  </a:schemeClr>
                </a:solidFill>
                <a:latin typeface="Consolas" panose="020B0609020204030204" pitchFamily="49" charset="0"/>
              </a:rPr>
              <a:t>// The Ethernet Shield uses SPI to communicate // with the Arduino board.</a:t>
            </a:r>
          </a:p>
          <a:p>
            <a:pPr algn="just" fontAlgn="auto">
              <a:lnSpc>
                <a:spcPct val="150000"/>
              </a:lnSpc>
              <a:spcBef>
                <a:spcPts val="0"/>
              </a:spcBef>
              <a:spcAft>
                <a:spcPts val="0"/>
              </a:spcAft>
              <a:defRPr/>
            </a:pPr>
            <a:r>
              <a:rPr lang="en-US" sz="1050" dirty="0">
                <a:solidFill>
                  <a:schemeClr val="accent4">
                    <a:lumMod val="75000"/>
                  </a:schemeClr>
                </a:solidFill>
                <a:latin typeface="Consolas" panose="020B0609020204030204" pitchFamily="49" charset="0"/>
              </a:rPr>
              <a:t>#include </a:t>
            </a:r>
            <a:r>
              <a:rPr lang="en-US" sz="1050" dirty="0">
                <a:latin typeface="Consolas" panose="020B0609020204030204" pitchFamily="49" charset="0"/>
              </a:rPr>
              <a:t>&lt;</a:t>
            </a:r>
            <a:r>
              <a:rPr lang="en-US" sz="1050" dirty="0" err="1">
                <a:solidFill>
                  <a:schemeClr val="accent2"/>
                </a:solidFill>
                <a:latin typeface="Consolas" panose="020B0609020204030204" pitchFamily="49" charset="0"/>
              </a:rPr>
              <a:t>SPI</a:t>
            </a:r>
            <a:r>
              <a:rPr lang="en-US" sz="1050" dirty="0" err="1">
                <a:latin typeface="Consolas" panose="020B0609020204030204" pitchFamily="49" charset="0"/>
              </a:rPr>
              <a:t>.h</a:t>
            </a:r>
            <a:r>
              <a:rPr lang="en-US" sz="1050" dirty="0">
                <a:latin typeface="Consolas" panose="020B0609020204030204" pitchFamily="49" charset="0"/>
              </a:rPr>
              <a:t>&gt;</a:t>
            </a:r>
          </a:p>
          <a:p>
            <a:pPr algn="just" fontAlgn="auto">
              <a:lnSpc>
                <a:spcPct val="150000"/>
              </a:lnSpc>
              <a:spcBef>
                <a:spcPts val="0"/>
              </a:spcBef>
              <a:spcAft>
                <a:spcPts val="0"/>
              </a:spcAft>
              <a:defRPr/>
            </a:pPr>
            <a:r>
              <a:rPr lang="en-US" sz="1050" dirty="0">
                <a:solidFill>
                  <a:schemeClr val="accent4">
                    <a:lumMod val="75000"/>
                  </a:schemeClr>
                </a:solidFill>
                <a:latin typeface="Consolas" panose="020B0609020204030204" pitchFamily="49" charset="0"/>
              </a:rPr>
              <a:t>#include </a:t>
            </a:r>
            <a:r>
              <a:rPr lang="en-US" sz="1050" dirty="0">
                <a:latin typeface="Consolas" panose="020B0609020204030204" pitchFamily="49" charset="0"/>
              </a:rPr>
              <a:t>&lt;</a:t>
            </a:r>
            <a:r>
              <a:rPr lang="en-US" sz="1050" dirty="0" err="1">
                <a:solidFill>
                  <a:schemeClr val="accent5">
                    <a:lumMod val="75000"/>
                  </a:schemeClr>
                </a:solidFill>
                <a:latin typeface="Consolas" panose="020B0609020204030204" pitchFamily="49" charset="0"/>
              </a:rPr>
              <a:t>String</a:t>
            </a:r>
            <a:r>
              <a:rPr lang="en-US" sz="1050" dirty="0" err="1">
                <a:latin typeface="Consolas" panose="020B0609020204030204" pitchFamily="49" charset="0"/>
              </a:rPr>
              <a:t>.h</a:t>
            </a:r>
            <a:r>
              <a:rPr lang="en-US" sz="1050" dirty="0">
                <a:latin typeface="Consolas" panose="020B0609020204030204" pitchFamily="49" charset="0"/>
              </a:rPr>
              <a:t>&gt;</a:t>
            </a:r>
          </a:p>
          <a:p>
            <a:pPr algn="just" fontAlgn="auto">
              <a:lnSpc>
                <a:spcPct val="150000"/>
              </a:lnSpc>
              <a:spcBef>
                <a:spcPts val="0"/>
              </a:spcBef>
              <a:spcAft>
                <a:spcPts val="0"/>
              </a:spcAft>
              <a:defRPr/>
            </a:pPr>
            <a:r>
              <a:rPr lang="en-US" sz="1050" dirty="0">
                <a:solidFill>
                  <a:schemeClr val="accent4">
                    <a:lumMod val="75000"/>
                  </a:schemeClr>
                </a:solidFill>
                <a:latin typeface="Consolas" panose="020B0609020204030204" pitchFamily="49" charset="0"/>
              </a:rPr>
              <a:t>#include </a:t>
            </a:r>
            <a:r>
              <a:rPr lang="en-US" sz="1050" dirty="0">
                <a:latin typeface="Consolas" panose="020B0609020204030204" pitchFamily="49" charset="0"/>
              </a:rPr>
              <a:t>&lt;</a:t>
            </a:r>
            <a:r>
              <a:rPr lang="en-US" sz="1050" dirty="0" err="1">
                <a:solidFill>
                  <a:schemeClr val="accent2"/>
                </a:solidFill>
                <a:latin typeface="Consolas" panose="020B0609020204030204" pitchFamily="49" charset="0"/>
              </a:rPr>
              <a:t>Ethernet</a:t>
            </a:r>
            <a:r>
              <a:rPr lang="en-US" sz="1050" dirty="0" err="1">
                <a:latin typeface="Consolas" panose="020B0609020204030204" pitchFamily="49" charset="0"/>
              </a:rPr>
              <a:t>.h</a:t>
            </a:r>
            <a:r>
              <a:rPr lang="en-US" sz="1050" dirty="0">
                <a:latin typeface="Consolas" panose="020B0609020204030204" pitchFamily="49" charset="0"/>
              </a:rPr>
              <a:t>&gt;</a:t>
            </a:r>
          </a:p>
          <a:p>
            <a:pPr algn="just" fontAlgn="auto">
              <a:lnSpc>
                <a:spcPct val="150000"/>
              </a:lnSpc>
              <a:spcBef>
                <a:spcPts val="0"/>
              </a:spcBef>
              <a:spcAft>
                <a:spcPts val="0"/>
              </a:spcAft>
              <a:defRPr/>
            </a:pPr>
            <a:r>
              <a:rPr lang="el-GR" sz="1050" dirty="0">
                <a:solidFill>
                  <a:schemeClr val="bg1">
                    <a:lumMod val="65000"/>
                  </a:schemeClr>
                </a:solidFill>
                <a:latin typeface="Consolas" panose="020B0609020204030204" pitchFamily="49" charset="0"/>
              </a:rPr>
              <a:t>// </a:t>
            </a:r>
            <a:r>
              <a:rPr lang="en-US" sz="1050" dirty="0">
                <a:solidFill>
                  <a:schemeClr val="bg1">
                    <a:lumMod val="65000"/>
                  </a:schemeClr>
                </a:solidFill>
                <a:latin typeface="Consolas" panose="020B0609020204030204" pitchFamily="49" charset="0"/>
              </a:rPr>
              <a:t>Buffer will store the server’s response.</a:t>
            </a:r>
          </a:p>
          <a:p>
            <a:pPr algn="just" fontAlgn="auto">
              <a:lnSpc>
                <a:spcPct val="150000"/>
              </a:lnSpc>
              <a:spcBef>
                <a:spcPts val="0"/>
              </a:spcBef>
              <a:spcAft>
                <a:spcPts val="0"/>
              </a:spcAft>
              <a:defRPr/>
            </a:pPr>
            <a:r>
              <a:rPr lang="en-US" sz="1050" dirty="0">
                <a:solidFill>
                  <a:schemeClr val="accent5">
                    <a:lumMod val="75000"/>
                  </a:schemeClr>
                </a:solidFill>
                <a:latin typeface="Consolas" panose="020B0609020204030204" pitchFamily="49" charset="0"/>
              </a:rPr>
              <a:t>char</a:t>
            </a:r>
            <a:r>
              <a:rPr lang="en-US" sz="1050" dirty="0">
                <a:latin typeface="Consolas" panose="020B0609020204030204" pitchFamily="49" charset="0"/>
              </a:rPr>
              <a:t> buffer;</a:t>
            </a:r>
          </a:p>
          <a:p>
            <a:pPr algn="just" fontAlgn="auto">
              <a:lnSpc>
                <a:spcPct val="150000"/>
              </a:lnSpc>
              <a:spcBef>
                <a:spcPts val="0"/>
              </a:spcBef>
              <a:spcAft>
                <a:spcPts val="0"/>
              </a:spcAft>
              <a:defRPr/>
            </a:pPr>
            <a:r>
              <a:rPr lang="en-US" sz="1050" dirty="0">
                <a:solidFill>
                  <a:schemeClr val="bg1">
                    <a:lumMod val="65000"/>
                  </a:schemeClr>
                </a:solidFill>
                <a:latin typeface="Consolas" panose="020B0609020204030204" pitchFamily="49" charset="0"/>
              </a:rPr>
              <a:t>// Button is a flag variable.</a:t>
            </a:r>
          </a:p>
          <a:p>
            <a:pPr algn="just" fontAlgn="auto">
              <a:lnSpc>
                <a:spcPct val="150000"/>
              </a:lnSpc>
              <a:spcBef>
                <a:spcPts val="0"/>
              </a:spcBef>
              <a:spcAft>
                <a:spcPts val="0"/>
              </a:spcAft>
              <a:defRPr/>
            </a:pPr>
            <a:r>
              <a:rPr lang="en-US" sz="1050" dirty="0">
                <a:solidFill>
                  <a:schemeClr val="accent5">
                    <a:lumMod val="75000"/>
                  </a:schemeClr>
                </a:solidFill>
                <a:latin typeface="Consolas" panose="020B0609020204030204" pitchFamily="49" charset="0"/>
              </a:rPr>
              <a:t>bool</a:t>
            </a:r>
            <a:r>
              <a:rPr lang="en-US" sz="1050" dirty="0">
                <a:latin typeface="Consolas" panose="020B0609020204030204" pitchFamily="49" charset="0"/>
              </a:rPr>
              <a:t> button;</a:t>
            </a:r>
          </a:p>
          <a:p>
            <a:pPr algn="just" fontAlgn="auto">
              <a:lnSpc>
                <a:spcPct val="150000"/>
              </a:lnSpc>
              <a:spcBef>
                <a:spcPts val="0"/>
              </a:spcBef>
              <a:spcAft>
                <a:spcPts val="0"/>
              </a:spcAft>
              <a:defRPr/>
            </a:pPr>
            <a:r>
              <a:rPr lang="en-US" sz="1050" dirty="0">
                <a:solidFill>
                  <a:schemeClr val="bg1">
                    <a:lumMod val="65000"/>
                  </a:schemeClr>
                </a:solidFill>
                <a:latin typeface="Consolas" panose="020B0609020204030204" pitchFamily="49" charset="0"/>
              </a:rPr>
              <a:t>// Button and LED GPIO pins.</a:t>
            </a:r>
          </a:p>
          <a:p>
            <a:pPr algn="just" fontAlgn="auto">
              <a:lnSpc>
                <a:spcPct val="150000"/>
              </a:lnSpc>
              <a:spcBef>
                <a:spcPts val="0"/>
              </a:spcBef>
              <a:spcAft>
                <a:spcPts val="0"/>
              </a:spcAft>
              <a:defRPr/>
            </a:pPr>
            <a:r>
              <a:rPr lang="en-US" sz="1050" dirty="0" err="1">
                <a:solidFill>
                  <a:schemeClr val="accent5">
                    <a:lumMod val="75000"/>
                  </a:schemeClr>
                </a:solidFill>
                <a:latin typeface="Consolas" panose="020B0609020204030204" pitchFamily="49" charset="0"/>
              </a:rPr>
              <a:t>const</a:t>
            </a:r>
            <a:r>
              <a:rPr lang="en-US" sz="1050" dirty="0">
                <a:solidFill>
                  <a:schemeClr val="accent5">
                    <a:lumMod val="75000"/>
                  </a:schemeClr>
                </a:solidFill>
                <a:latin typeface="Consolas" panose="020B0609020204030204" pitchFamily="49" charset="0"/>
              </a:rPr>
              <a:t> byte </a:t>
            </a:r>
            <a:r>
              <a:rPr lang="en-US" sz="1050" dirty="0" err="1">
                <a:latin typeface="Consolas" panose="020B0609020204030204" pitchFamily="49" charset="0"/>
              </a:rPr>
              <a:t>GPIO_led</a:t>
            </a:r>
            <a:r>
              <a:rPr lang="en-US" sz="1050" dirty="0">
                <a:latin typeface="Consolas" panose="020B0609020204030204" pitchFamily="49" charset="0"/>
              </a:rPr>
              <a:t> = 8;</a:t>
            </a:r>
          </a:p>
          <a:p>
            <a:pPr algn="just" fontAlgn="auto">
              <a:lnSpc>
                <a:spcPct val="150000"/>
              </a:lnSpc>
              <a:spcBef>
                <a:spcPts val="0"/>
              </a:spcBef>
              <a:spcAft>
                <a:spcPts val="0"/>
              </a:spcAft>
              <a:defRPr/>
            </a:pPr>
            <a:r>
              <a:rPr lang="en-US" sz="1050" dirty="0" err="1">
                <a:solidFill>
                  <a:schemeClr val="accent5">
                    <a:lumMod val="75000"/>
                  </a:schemeClr>
                </a:solidFill>
                <a:latin typeface="Consolas" panose="020B0609020204030204" pitchFamily="49" charset="0"/>
              </a:rPr>
              <a:t>const</a:t>
            </a:r>
            <a:r>
              <a:rPr lang="en-US" sz="1050" dirty="0">
                <a:solidFill>
                  <a:schemeClr val="accent5">
                    <a:lumMod val="75000"/>
                  </a:schemeClr>
                </a:solidFill>
                <a:latin typeface="Consolas" panose="020B0609020204030204" pitchFamily="49" charset="0"/>
              </a:rPr>
              <a:t> byte </a:t>
            </a:r>
            <a:r>
              <a:rPr lang="en-US" sz="1050" dirty="0" err="1">
                <a:latin typeface="Consolas" panose="020B0609020204030204" pitchFamily="49" charset="0"/>
              </a:rPr>
              <a:t>GPIO_btn</a:t>
            </a:r>
            <a:r>
              <a:rPr lang="en-US" sz="1050" dirty="0">
                <a:latin typeface="Consolas" panose="020B0609020204030204" pitchFamily="49" charset="0"/>
              </a:rPr>
              <a:t> = 2;</a:t>
            </a:r>
          </a:p>
          <a:p>
            <a:pPr algn="just" fontAlgn="auto">
              <a:lnSpc>
                <a:spcPct val="150000"/>
              </a:lnSpc>
              <a:spcBef>
                <a:spcPts val="0"/>
              </a:spcBef>
              <a:spcAft>
                <a:spcPts val="0"/>
              </a:spcAft>
              <a:defRPr/>
            </a:pPr>
            <a:r>
              <a:rPr lang="en-US" sz="1050" dirty="0">
                <a:solidFill>
                  <a:schemeClr val="bg1">
                    <a:lumMod val="65000"/>
                  </a:schemeClr>
                </a:solidFill>
                <a:latin typeface="Consolas" panose="020B0609020204030204" pitchFamily="49" charset="0"/>
              </a:rPr>
              <a:t>// Request interval timer.</a:t>
            </a:r>
          </a:p>
          <a:p>
            <a:pPr algn="just" fontAlgn="auto">
              <a:lnSpc>
                <a:spcPct val="150000"/>
              </a:lnSpc>
              <a:spcBef>
                <a:spcPts val="0"/>
              </a:spcBef>
              <a:spcAft>
                <a:spcPts val="0"/>
              </a:spcAft>
              <a:defRPr/>
            </a:pPr>
            <a:r>
              <a:rPr lang="en-US" sz="1050" dirty="0">
                <a:solidFill>
                  <a:schemeClr val="accent5">
                    <a:lumMod val="75000"/>
                  </a:schemeClr>
                </a:solidFill>
                <a:latin typeface="Consolas" panose="020B0609020204030204" pitchFamily="49" charset="0"/>
              </a:rPr>
              <a:t>unsigned long </a:t>
            </a:r>
            <a:r>
              <a:rPr lang="en-US" sz="1050" dirty="0" err="1">
                <a:latin typeface="Consolas" panose="020B0609020204030204" pitchFamily="49" charset="0"/>
              </a:rPr>
              <a:t>request_timer</a:t>
            </a:r>
            <a:r>
              <a:rPr lang="en-US" sz="1050" dirty="0">
                <a:latin typeface="Consolas" panose="020B0609020204030204" pitchFamily="49" charset="0"/>
              </a:rPr>
              <a:t>;</a:t>
            </a:r>
          </a:p>
          <a:p>
            <a:pPr algn="just" fontAlgn="auto">
              <a:lnSpc>
                <a:spcPct val="150000"/>
              </a:lnSpc>
              <a:spcBef>
                <a:spcPts val="0"/>
              </a:spcBef>
              <a:spcAft>
                <a:spcPts val="0"/>
              </a:spcAft>
              <a:defRPr/>
            </a:pPr>
            <a:r>
              <a:rPr lang="en-US" sz="1050" dirty="0">
                <a:solidFill>
                  <a:schemeClr val="bg1">
                    <a:lumMod val="65000"/>
                  </a:schemeClr>
                </a:solidFill>
                <a:latin typeface="Consolas" panose="020B0609020204030204" pitchFamily="49" charset="0"/>
              </a:rPr>
              <a:t>// Server response timeout timer.</a:t>
            </a:r>
          </a:p>
          <a:p>
            <a:pPr algn="just" fontAlgn="auto">
              <a:lnSpc>
                <a:spcPct val="150000"/>
              </a:lnSpc>
              <a:spcBef>
                <a:spcPts val="0"/>
              </a:spcBef>
              <a:spcAft>
                <a:spcPts val="0"/>
              </a:spcAft>
              <a:defRPr/>
            </a:pPr>
            <a:r>
              <a:rPr lang="en-US" sz="1050" dirty="0">
                <a:solidFill>
                  <a:schemeClr val="accent5">
                    <a:lumMod val="75000"/>
                  </a:schemeClr>
                </a:solidFill>
                <a:latin typeface="Consolas" panose="020B0609020204030204" pitchFamily="49" charset="0"/>
              </a:rPr>
              <a:t>unsigned long </a:t>
            </a:r>
            <a:r>
              <a:rPr lang="en-US" sz="1050" dirty="0" err="1">
                <a:latin typeface="Consolas" panose="020B0609020204030204" pitchFamily="49" charset="0"/>
              </a:rPr>
              <a:t>timeout_timer</a:t>
            </a:r>
            <a:r>
              <a:rPr lang="en-US" sz="1050" dirty="0">
                <a:latin typeface="Consolas" panose="020B0609020204030204" pitchFamily="49" charset="0"/>
              </a:rPr>
              <a:t>;</a:t>
            </a:r>
            <a:endParaRPr lang="en-US" sz="1050" dirty="0"/>
          </a:p>
        </p:txBody>
      </p:sp>
      <p:sp>
        <p:nvSpPr>
          <p:cNvPr id="12" name="TextBox 11">
            <a:extLst>
              <a:ext uri="{FF2B5EF4-FFF2-40B4-BE49-F238E27FC236}">
                <a16:creationId xmlns:a16="http://schemas.microsoft.com/office/drawing/2014/main" xmlns="" id="{E5AA937D-FC74-4331-84F6-902D3F7D6407}"/>
              </a:ext>
            </a:extLst>
          </p:cNvPr>
          <p:cNvSpPr txBox="1"/>
          <p:nvPr/>
        </p:nvSpPr>
        <p:spPr>
          <a:xfrm>
            <a:off x="4181448" y="1168631"/>
            <a:ext cx="4945660" cy="3970318"/>
          </a:xfrm>
          <a:prstGeom prst="rect">
            <a:avLst/>
          </a:prstGeom>
          <a:noFill/>
        </p:spPr>
        <p:txBody>
          <a:bodyPr wrap="square">
            <a:spAutoFit/>
          </a:bodyPr>
          <a:lstStyle/>
          <a:p>
            <a:pPr algn="just" fontAlgn="auto">
              <a:lnSpc>
                <a:spcPct val="150000"/>
              </a:lnSpc>
              <a:spcBef>
                <a:spcPts val="0"/>
              </a:spcBef>
              <a:spcAft>
                <a:spcPts val="0"/>
              </a:spcAft>
              <a:defRPr/>
            </a:pPr>
            <a:r>
              <a:rPr lang="en-US" sz="1050" dirty="0">
                <a:solidFill>
                  <a:schemeClr val="bg1">
                    <a:lumMod val="65000"/>
                  </a:schemeClr>
                </a:solidFill>
                <a:latin typeface="Consolas" panose="020B0609020204030204" pitchFamily="49" charset="0"/>
              </a:rPr>
              <a:t>// Your Ethernet Shield’s MAC address. Usually found on a sticker</a:t>
            </a:r>
          </a:p>
          <a:p>
            <a:pPr algn="just" fontAlgn="auto">
              <a:lnSpc>
                <a:spcPct val="150000"/>
              </a:lnSpc>
              <a:spcBef>
                <a:spcPts val="0"/>
              </a:spcBef>
              <a:spcAft>
                <a:spcPts val="0"/>
              </a:spcAft>
              <a:defRPr/>
            </a:pPr>
            <a:r>
              <a:rPr lang="en-US" sz="1050" dirty="0">
                <a:solidFill>
                  <a:schemeClr val="bg1">
                    <a:lumMod val="65000"/>
                  </a:schemeClr>
                </a:solidFill>
                <a:latin typeface="Consolas" panose="020B0609020204030204" pitchFamily="49" charset="0"/>
              </a:rPr>
              <a:t>// underneath the shield. If not available, enter your own. </a:t>
            </a:r>
            <a:endParaRPr lang="en-US" sz="1050" dirty="0">
              <a:latin typeface="Consolas" panose="020B0609020204030204" pitchFamily="49" charset="0"/>
            </a:endParaRPr>
          </a:p>
          <a:p>
            <a:pPr algn="just" fontAlgn="auto">
              <a:lnSpc>
                <a:spcPct val="150000"/>
              </a:lnSpc>
              <a:spcBef>
                <a:spcPts val="0"/>
              </a:spcBef>
              <a:spcAft>
                <a:spcPts val="0"/>
              </a:spcAft>
              <a:defRPr/>
            </a:pPr>
            <a:r>
              <a:rPr lang="en-US" sz="1050" dirty="0">
                <a:solidFill>
                  <a:schemeClr val="accent5">
                    <a:lumMod val="75000"/>
                  </a:schemeClr>
                </a:solidFill>
                <a:latin typeface="Consolas" panose="020B0609020204030204" pitchFamily="49" charset="0"/>
              </a:rPr>
              <a:t>byte</a:t>
            </a:r>
            <a:r>
              <a:rPr lang="en-US" sz="1050" dirty="0">
                <a:latin typeface="Consolas" panose="020B0609020204030204" pitchFamily="49" charset="0"/>
              </a:rPr>
              <a:t> mac[] = { 0xFF, 0xFF, 0xFF, 0xFF, 0xFF, 0xFF };</a:t>
            </a:r>
          </a:p>
          <a:p>
            <a:pPr algn="just" fontAlgn="auto">
              <a:lnSpc>
                <a:spcPct val="150000"/>
              </a:lnSpc>
              <a:spcBef>
                <a:spcPts val="0"/>
              </a:spcBef>
              <a:spcAft>
                <a:spcPts val="0"/>
              </a:spcAft>
              <a:defRPr/>
            </a:pPr>
            <a:r>
              <a:rPr lang="en-US" sz="1050" dirty="0">
                <a:solidFill>
                  <a:schemeClr val="bg1">
                    <a:lumMod val="65000"/>
                  </a:schemeClr>
                </a:solidFill>
                <a:latin typeface="Consolas" panose="020B0609020204030204" pitchFamily="49" charset="0"/>
              </a:rPr>
              <a:t>// The domain / server to connect to, and its port.</a:t>
            </a:r>
          </a:p>
          <a:p>
            <a:pPr algn="just" fontAlgn="auto">
              <a:lnSpc>
                <a:spcPct val="150000"/>
              </a:lnSpc>
              <a:spcBef>
                <a:spcPts val="0"/>
              </a:spcBef>
              <a:spcAft>
                <a:spcPts val="0"/>
              </a:spcAft>
              <a:defRPr/>
            </a:pPr>
            <a:r>
              <a:rPr lang="en-US" sz="1050" dirty="0" err="1">
                <a:solidFill>
                  <a:schemeClr val="accent5">
                    <a:lumMod val="75000"/>
                  </a:schemeClr>
                </a:solidFill>
                <a:latin typeface="Consolas" panose="020B0609020204030204" pitchFamily="49" charset="0"/>
              </a:rPr>
              <a:t>const</a:t>
            </a:r>
            <a:r>
              <a:rPr lang="en-US" sz="1050" dirty="0">
                <a:solidFill>
                  <a:schemeClr val="accent5">
                    <a:lumMod val="75000"/>
                  </a:schemeClr>
                </a:solidFill>
                <a:latin typeface="Consolas" panose="020B0609020204030204" pitchFamily="49" charset="0"/>
              </a:rPr>
              <a:t> char </a:t>
            </a:r>
            <a:r>
              <a:rPr lang="en-US" sz="1050" dirty="0">
                <a:latin typeface="Consolas" panose="020B0609020204030204" pitchFamily="49" charset="0"/>
              </a:rPr>
              <a:t>host[] = "</a:t>
            </a:r>
            <a:r>
              <a:rPr lang="en-US" sz="1050" dirty="0">
                <a:solidFill>
                  <a:schemeClr val="accent5">
                    <a:lumMod val="75000"/>
                  </a:schemeClr>
                </a:solidFill>
                <a:latin typeface="Consolas" panose="020B0609020204030204" pitchFamily="49" charset="0"/>
              </a:rPr>
              <a:t>spyrosrallis.com</a:t>
            </a:r>
            <a:r>
              <a:rPr lang="en-US" sz="1050" dirty="0">
                <a:latin typeface="Consolas" panose="020B0609020204030204" pitchFamily="49" charset="0"/>
              </a:rPr>
              <a:t>";</a:t>
            </a:r>
          </a:p>
          <a:p>
            <a:pPr algn="just" fontAlgn="auto">
              <a:lnSpc>
                <a:spcPct val="150000"/>
              </a:lnSpc>
              <a:spcBef>
                <a:spcPts val="0"/>
              </a:spcBef>
              <a:spcAft>
                <a:spcPts val="0"/>
              </a:spcAft>
              <a:defRPr/>
            </a:pPr>
            <a:r>
              <a:rPr lang="en-US" sz="1050" dirty="0" err="1">
                <a:solidFill>
                  <a:schemeClr val="accent5">
                    <a:lumMod val="75000"/>
                  </a:schemeClr>
                </a:solidFill>
                <a:latin typeface="Consolas" panose="020B0609020204030204" pitchFamily="49" charset="0"/>
              </a:rPr>
              <a:t>const</a:t>
            </a:r>
            <a:r>
              <a:rPr lang="en-US" sz="1050" dirty="0">
                <a:solidFill>
                  <a:schemeClr val="accent5">
                    <a:lumMod val="75000"/>
                  </a:schemeClr>
                </a:solidFill>
                <a:latin typeface="Consolas" panose="020B0609020204030204" pitchFamily="49" charset="0"/>
              </a:rPr>
              <a:t> byte </a:t>
            </a:r>
            <a:r>
              <a:rPr lang="en-US" sz="1050" dirty="0">
                <a:latin typeface="Consolas" panose="020B0609020204030204" pitchFamily="49" charset="0"/>
              </a:rPr>
              <a:t>port   = 80;</a:t>
            </a:r>
          </a:p>
          <a:p>
            <a:pPr algn="just" fontAlgn="auto">
              <a:lnSpc>
                <a:spcPct val="150000"/>
              </a:lnSpc>
              <a:spcBef>
                <a:spcPts val="0"/>
              </a:spcBef>
              <a:spcAft>
                <a:spcPts val="0"/>
              </a:spcAft>
              <a:defRPr/>
            </a:pPr>
            <a:r>
              <a:rPr lang="en-US" sz="1050" dirty="0">
                <a:solidFill>
                  <a:schemeClr val="bg1">
                    <a:lumMod val="65000"/>
                  </a:schemeClr>
                </a:solidFill>
                <a:latin typeface="Consolas" panose="020B0609020204030204" pitchFamily="49" charset="0"/>
              </a:rPr>
              <a:t>// Unique device identifier. For the purpose of this exercise, a</a:t>
            </a:r>
          </a:p>
          <a:p>
            <a:pPr algn="just" fontAlgn="auto">
              <a:lnSpc>
                <a:spcPct val="150000"/>
              </a:lnSpc>
              <a:spcBef>
                <a:spcPts val="0"/>
              </a:spcBef>
              <a:spcAft>
                <a:spcPts val="0"/>
              </a:spcAft>
              <a:defRPr/>
            </a:pPr>
            <a:r>
              <a:rPr lang="en-US" sz="1050" dirty="0">
                <a:solidFill>
                  <a:schemeClr val="bg1">
                    <a:lumMod val="65000"/>
                  </a:schemeClr>
                </a:solidFill>
                <a:latin typeface="Consolas" panose="020B0609020204030204" pitchFamily="49" charset="0"/>
              </a:rPr>
              <a:t>// value between 0-255 is adequate. </a:t>
            </a:r>
          </a:p>
          <a:p>
            <a:pPr algn="just" fontAlgn="auto">
              <a:lnSpc>
                <a:spcPct val="150000"/>
              </a:lnSpc>
              <a:spcBef>
                <a:spcPts val="0"/>
              </a:spcBef>
              <a:spcAft>
                <a:spcPts val="0"/>
              </a:spcAft>
              <a:defRPr/>
            </a:pPr>
            <a:r>
              <a:rPr lang="en-US" sz="1050" dirty="0" err="1">
                <a:solidFill>
                  <a:schemeClr val="accent5">
                    <a:lumMod val="75000"/>
                  </a:schemeClr>
                </a:solidFill>
                <a:latin typeface="Consolas" panose="020B0609020204030204" pitchFamily="49" charset="0"/>
              </a:rPr>
              <a:t>const</a:t>
            </a:r>
            <a:r>
              <a:rPr lang="en-US" sz="1050" dirty="0">
                <a:solidFill>
                  <a:schemeClr val="accent5">
                    <a:lumMod val="75000"/>
                  </a:schemeClr>
                </a:solidFill>
                <a:latin typeface="Consolas" panose="020B0609020204030204" pitchFamily="49" charset="0"/>
              </a:rPr>
              <a:t> byte </a:t>
            </a:r>
            <a:r>
              <a:rPr lang="en-US" sz="1050" dirty="0">
                <a:latin typeface="Consolas" panose="020B0609020204030204" pitchFamily="49" charset="0"/>
              </a:rPr>
              <a:t>device = 1;</a:t>
            </a:r>
          </a:p>
          <a:p>
            <a:pPr algn="just" fontAlgn="auto">
              <a:lnSpc>
                <a:spcPct val="150000"/>
              </a:lnSpc>
              <a:spcBef>
                <a:spcPts val="0"/>
              </a:spcBef>
              <a:spcAft>
                <a:spcPts val="0"/>
              </a:spcAft>
              <a:defRPr/>
            </a:pPr>
            <a:r>
              <a:rPr lang="en-US" sz="1050" dirty="0">
                <a:solidFill>
                  <a:schemeClr val="bg1">
                    <a:lumMod val="65000"/>
                  </a:schemeClr>
                </a:solidFill>
                <a:latin typeface="Consolas" panose="020B0609020204030204" pitchFamily="49" charset="0"/>
              </a:rPr>
              <a:t>// The IP address that we’re going to request from the router. If</a:t>
            </a:r>
          </a:p>
          <a:p>
            <a:pPr algn="just" fontAlgn="auto">
              <a:lnSpc>
                <a:spcPct val="150000"/>
              </a:lnSpc>
              <a:spcBef>
                <a:spcPts val="0"/>
              </a:spcBef>
              <a:spcAft>
                <a:spcPts val="0"/>
              </a:spcAft>
              <a:defRPr/>
            </a:pPr>
            <a:r>
              <a:rPr lang="en-US" sz="1050" dirty="0">
                <a:solidFill>
                  <a:schemeClr val="bg1">
                    <a:lumMod val="65000"/>
                  </a:schemeClr>
                </a:solidFill>
                <a:latin typeface="Consolas" panose="020B0609020204030204" pitchFamily="49" charset="0"/>
              </a:rPr>
              <a:t>// using DHCP, this might not be required.</a:t>
            </a:r>
          </a:p>
          <a:p>
            <a:pPr algn="just" fontAlgn="auto">
              <a:lnSpc>
                <a:spcPct val="150000"/>
              </a:lnSpc>
              <a:spcBef>
                <a:spcPts val="0"/>
              </a:spcBef>
              <a:spcAft>
                <a:spcPts val="0"/>
              </a:spcAft>
              <a:defRPr/>
            </a:pPr>
            <a:r>
              <a:rPr lang="en-US" sz="1050" dirty="0" err="1">
                <a:solidFill>
                  <a:schemeClr val="accent2"/>
                </a:solidFill>
                <a:latin typeface="Consolas" panose="020B0609020204030204" pitchFamily="49" charset="0"/>
              </a:rPr>
              <a:t>IPAddress</a:t>
            </a:r>
            <a:r>
              <a:rPr lang="en-US" sz="1050" dirty="0">
                <a:latin typeface="Consolas" panose="020B0609020204030204" pitchFamily="49" charset="0"/>
              </a:rPr>
              <a:t> </a:t>
            </a:r>
            <a:r>
              <a:rPr lang="en-US" sz="1050" dirty="0" err="1">
                <a:latin typeface="Consolas" panose="020B0609020204030204" pitchFamily="49" charset="0"/>
              </a:rPr>
              <a:t>ip</a:t>
            </a:r>
            <a:r>
              <a:rPr lang="en-US" sz="1050" dirty="0">
                <a:latin typeface="Consolas" panose="020B0609020204030204" pitchFamily="49" charset="0"/>
              </a:rPr>
              <a:t> ( xxx, xxx, xxx, xxx );</a:t>
            </a:r>
          </a:p>
          <a:p>
            <a:pPr algn="just" fontAlgn="auto">
              <a:lnSpc>
                <a:spcPct val="150000"/>
              </a:lnSpc>
              <a:spcBef>
                <a:spcPts val="0"/>
              </a:spcBef>
              <a:spcAft>
                <a:spcPts val="0"/>
              </a:spcAft>
              <a:defRPr/>
            </a:pPr>
            <a:r>
              <a:rPr lang="en-US" sz="1050" dirty="0">
                <a:solidFill>
                  <a:schemeClr val="bg1">
                    <a:lumMod val="65000"/>
                  </a:schemeClr>
                </a:solidFill>
                <a:latin typeface="Consolas" panose="020B0609020204030204" pitchFamily="49" charset="0"/>
              </a:rPr>
              <a:t>// Initialization of the </a:t>
            </a:r>
            <a:r>
              <a:rPr lang="en-US" sz="1050" dirty="0" err="1">
                <a:solidFill>
                  <a:schemeClr val="bg1">
                    <a:lumMod val="65000"/>
                  </a:schemeClr>
                </a:solidFill>
                <a:latin typeface="Consolas" panose="020B0609020204030204" pitchFamily="49" charset="0"/>
              </a:rPr>
              <a:t>EthernetClient</a:t>
            </a:r>
            <a:r>
              <a:rPr lang="en-US" sz="1050" dirty="0">
                <a:solidFill>
                  <a:schemeClr val="bg1">
                    <a:lumMod val="65000"/>
                  </a:schemeClr>
                </a:solidFill>
                <a:latin typeface="Consolas" panose="020B0609020204030204" pitchFamily="49" charset="0"/>
              </a:rPr>
              <a:t> object. Required for</a:t>
            </a:r>
          </a:p>
          <a:p>
            <a:pPr algn="just" fontAlgn="auto">
              <a:lnSpc>
                <a:spcPct val="150000"/>
              </a:lnSpc>
              <a:spcBef>
                <a:spcPts val="0"/>
              </a:spcBef>
              <a:spcAft>
                <a:spcPts val="0"/>
              </a:spcAft>
              <a:defRPr/>
            </a:pPr>
            <a:r>
              <a:rPr lang="en-US" sz="1050" dirty="0">
                <a:solidFill>
                  <a:schemeClr val="bg1">
                    <a:lumMod val="65000"/>
                  </a:schemeClr>
                </a:solidFill>
                <a:latin typeface="Consolas" panose="020B0609020204030204" pitchFamily="49" charset="0"/>
              </a:rPr>
              <a:t>// connecting to, and communicating through the network.</a:t>
            </a:r>
          </a:p>
          <a:p>
            <a:pPr algn="just" fontAlgn="auto">
              <a:lnSpc>
                <a:spcPct val="150000"/>
              </a:lnSpc>
              <a:spcBef>
                <a:spcPts val="0"/>
              </a:spcBef>
              <a:spcAft>
                <a:spcPts val="0"/>
              </a:spcAft>
              <a:defRPr/>
            </a:pPr>
            <a:r>
              <a:rPr lang="en-US" sz="1050" dirty="0" err="1">
                <a:solidFill>
                  <a:schemeClr val="accent2"/>
                </a:solidFill>
                <a:latin typeface="Consolas" panose="020B0609020204030204" pitchFamily="49" charset="0"/>
              </a:rPr>
              <a:t>EthernetClient</a:t>
            </a:r>
            <a:r>
              <a:rPr lang="en-US" sz="1050" dirty="0">
                <a:latin typeface="Consolas" panose="020B0609020204030204" pitchFamily="49" charset="0"/>
              </a:rPr>
              <a:t> client;</a:t>
            </a:r>
          </a:p>
          <a:p>
            <a:pPr fontAlgn="auto">
              <a:lnSpc>
                <a:spcPct val="150000"/>
              </a:lnSpc>
              <a:spcBef>
                <a:spcPts val="0"/>
              </a:spcBef>
              <a:spcAft>
                <a:spcPts val="0"/>
              </a:spcAft>
              <a:defRPr/>
            </a:pPr>
            <a:endParaRPr lang="en-US" sz="1050" dirty="0">
              <a:latin typeface="Consolas" panose="020B0609020204030204" pitchFamily="49" charset="0"/>
            </a:endParaRPr>
          </a:p>
        </p:txBody>
      </p:sp>
    </p:spTree>
    <p:extLst>
      <p:ext uri="{BB962C8B-B14F-4D97-AF65-F5344CB8AC3E}">
        <p14:creationId xmlns:p14="http://schemas.microsoft.com/office/powerpoint/2010/main" val="1439492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23</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Ethernet Exercise: Code (2)</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23</a:t>
            </a:fld>
            <a:endParaRPr lang="el-GR" sz="1000" dirty="0"/>
          </a:p>
        </p:txBody>
      </p:sp>
      <p:sp>
        <p:nvSpPr>
          <p:cNvPr id="10" name="TextBox 9">
            <a:extLst>
              <a:ext uri="{FF2B5EF4-FFF2-40B4-BE49-F238E27FC236}">
                <a16:creationId xmlns:a16="http://schemas.microsoft.com/office/drawing/2014/main" xmlns="" id="{BBFF909D-2075-4A09-93C1-1B64B13C03A9}"/>
              </a:ext>
            </a:extLst>
          </p:cNvPr>
          <p:cNvSpPr txBox="1"/>
          <p:nvPr/>
        </p:nvSpPr>
        <p:spPr>
          <a:xfrm>
            <a:off x="492154" y="1451296"/>
            <a:ext cx="4079846" cy="3093154"/>
          </a:xfrm>
          <a:prstGeom prst="rect">
            <a:avLst/>
          </a:prstGeom>
          <a:noFill/>
        </p:spPr>
        <p:txBody>
          <a:bodyPr wrap="square">
            <a:spAutoFit/>
          </a:bodyPr>
          <a:lstStyle/>
          <a:p>
            <a:pPr algn="just" fontAlgn="auto">
              <a:lnSpc>
                <a:spcPct val="150000"/>
              </a:lnSpc>
              <a:spcBef>
                <a:spcPts val="0"/>
              </a:spcBef>
              <a:spcAft>
                <a:spcPts val="0"/>
              </a:spcAft>
              <a:defRPr/>
            </a:pPr>
            <a:r>
              <a:rPr lang="en-US" sz="1000" dirty="0">
                <a:solidFill>
                  <a:schemeClr val="accent5">
                    <a:lumMod val="75000"/>
                  </a:schemeClr>
                </a:solidFill>
                <a:latin typeface="Consolas" panose="020B0609020204030204" pitchFamily="49" charset="0"/>
              </a:rPr>
              <a:t>void</a:t>
            </a:r>
            <a:r>
              <a:rPr lang="en-US" sz="1000" dirty="0">
                <a:latin typeface="Consolas" panose="020B0609020204030204" pitchFamily="49" charset="0"/>
              </a:rPr>
              <a:t> </a:t>
            </a:r>
            <a:r>
              <a:rPr lang="en-US" sz="1000" dirty="0">
                <a:solidFill>
                  <a:schemeClr val="accent4">
                    <a:lumMod val="75000"/>
                  </a:schemeClr>
                </a:solidFill>
                <a:latin typeface="Consolas" panose="020B0609020204030204" pitchFamily="49" charset="0"/>
              </a:rPr>
              <a:t>setup</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	</a:t>
            </a:r>
            <a:r>
              <a:rPr lang="en-US" sz="1000" dirty="0">
                <a:solidFill>
                  <a:schemeClr val="bg1">
                    <a:lumMod val="65000"/>
                  </a:schemeClr>
                </a:solidFill>
                <a:latin typeface="Consolas" panose="020B0609020204030204" pitchFamily="49" charset="0"/>
              </a:rPr>
              <a:t>// Register </a:t>
            </a:r>
            <a:r>
              <a:rPr lang="en-US" sz="1000" dirty="0" err="1">
                <a:solidFill>
                  <a:schemeClr val="bg1">
                    <a:lumMod val="65000"/>
                  </a:schemeClr>
                </a:solidFill>
                <a:latin typeface="Consolas" panose="020B0609020204030204" pitchFamily="49" charset="0"/>
              </a:rPr>
              <a:t>GPIO_btn</a:t>
            </a:r>
            <a:r>
              <a:rPr lang="en-US" sz="1000" dirty="0">
                <a:solidFill>
                  <a:schemeClr val="bg1">
                    <a:lumMod val="65000"/>
                  </a:schemeClr>
                </a:solidFill>
                <a:latin typeface="Consolas" panose="020B0609020204030204" pitchFamily="49" charset="0"/>
              </a:rPr>
              <a:t> as an input and </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 attach an interrupt to it to run on</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 rising edge.</a:t>
            </a:r>
            <a:endParaRPr lang="en-US" sz="1000" dirty="0">
              <a:latin typeface="Consolas" panose="020B0609020204030204" pitchFamily="49" charset="0"/>
            </a:endParaRPr>
          </a:p>
          <a:p>
            <a:pPr algn="just"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pinMode</a:t>
            </a:r>
            <a:r>
              <a:rPr lang="en-US" sz="1000" dirty="0">
                <a:latin typeface="Consolas" panose="020B0609020204030204" pitchFamily="49" charset="0"/>
              </a:rPr>
              <a:t>(</a:t>
            </a:r>
            <a:r>
              <a:rPr lang="en-US" sz="1000" dirty="0" err="1">
                <a:latin typeface="Consolas" panose="020B0609020204030204" pitchFamily="49" charset="0"/>
              </a:rPr>
              <a:t>GPIO_btn</a:t>
            </a:r>
            <a:r>
              <a:rPr lang="en-US" sz="1000" dirty="0">
                <a:latin typeface="Consolas" panose="020B0609020204030204" pitchFamily="49" charset="0"/>
              </a:rPr>
              <a:t>, </a:t>
            </a:r>
            <a:r>
              <a:rPr lang="en-US" sz="1000" dirty="0">
                <a:solidFill>
                  <a:schemeClr val="accent5">
                    <a:lumMod val="75000"/>
                  </a:schemeClr>
                </a:solidFill>
                <a:latin typeface="Consolas" panose="020B0609020204030204" pitchFamily="49" charset="0"/>
              </a:rPr>
              <a:t>INPUT</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attachInterrupt</a:t>
            </a:r>
            <a:r>
              <a:rPr lang="en-US" sz="1000" dirty="0">
                <a:latin typeface="Consolas" panose="020B0609020204030204" pitchFamily="49" charset="0"/>
              </a:rPr>
              <a:t>(</a:t>
            </a:r>
            <a:r>
              <a:rPr lang="en-US" sz="1000" dirty="0" err="1">
                <a:solidFill>
                  <a:schemeClr val="accent2"/>
                </a:solidFill>
                <a:latin typeface="Consolas" panose="020B0609020204030204" pitchFamily="49" charset="0"/>
              </a:rPr>
              <a:t>digitalPinToInterrupt</a:t>
            </a:r>
            <a:r>
              <a:rPr lang="en-US" sz="1000" dirty="0">
                <a:latin typeface="Consolas" panose="020B0609020204030204" pitchFamily="49" charset="0"/>
              </a:rPr>
              <a:t>(2), 	</a:t>
            </a:r>
            <a:r>
              <a:rPr lang="en-US" sz="1000" dirty="0" err="1">
                <a:latin typeface="Consolas" panose="020B0609020204030204" pitchFamily="49" charset="0"/>
              </a:rPr>
              <a:t>button_click</a:t>
            </a:r>
            <a:r>
              <a:rPr lang="en-US" sz="1000" dirty="0">
                <a:latin typeface="Consolas" panose="020B0609020204030204" pitchFamily="49" charset="0"/>
              </a:rPr>
              <a:t>, </a:t>
            </a:r>
            <a:r>
              <a:rPr lang="en-US" sz="1000" dirty="0">
                <a:solidFill>
                  <a:schemeClr val="accent5">
                    <a:lumMod val="75000"/>
                  </a:schemeClr>
                </a:solidFill>
                <a:latin typeface="Consolas" panose="020B0609020204030204" pitchFamily="49" charset="0"/>
              </a:rPr>
              <a:t>RISING</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 Register </a:t>
            </a:r>
            <a:r>
              <a:rPr lang="en-US" sz="1000" dirty="0" err="1">
                <a:solidFill>
                  <a:schemeClr val="bg1">
                    <a:lumMod val="65000"/>
                  </a:schemeClr>
                </a:solidFill>
                <a:latin typeface="Consolas" panose="020B0609020204030204" pitchFamily="49" charset="0"/>
              </a:rPr>
              <a:t>GPIO_led</a:t>
            </a:r>
            <a:r>
              <a:rPr lang="en-US" sz="1000" dirty="0">
                <a:solidFill>
                  <a:schemeClr val="bg1">
                    <a:lumMod val="65000"/>
                  </a:schemeClr>
                </a:solidFill>
                <a:latin typeface="Consolas" panose="020B0609020204030204" pitchFamily="49" charset="0"/>
              </a:rPr>
              <a:t> as an output.</a:t>
            </a:r>
          </a:p>
          <a:p>
            <a:pPr algn="just"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pinMode</a:t>
            </a:r>
            <a:r>
              <a:rPr lang="en-US" sz="1000" dirty="0">
                <a:latin typeface="Consolas" panose="020B0609020204030204" pitchFamily="49" charset="0"/>
              </a:rPr>
              <a:t>(</a:t>
            </a:r>
            <a:r>
              <a:rPr lang="en-US" sz="1000" dirty="0" err="1">
                <a:latin typeface="Consolas" panose="020B0609020204030204" pitchFamily="49" charset="0"/>
              </a:rPr>
              <a:t>GPIO_led</a:t>
            </a:r>
            <a:r>
              <a:rPr lang="en-US" sz="1000" dirty="0">
                <a:latin typeface="Consolas" panose="020B0609020204030204" pitchFamily="49" charset="0"/>
              </a:rPr>
              <a:t>, </a:t>
            </a:r>
            <a:r>
              <a:rPr lang="en-US" sz="1000" dirty="0">
                <a:solidFill>
                  <a:schemeClr val="accent5">
                    <a:lumMod val="75000"/>
                  </a:schemeClr>
                </a:solidFill>
                <a:latin typeface="Consolas" panose="020B0609020204030204" pitchFamily="49" charset="0"/>
              </a:rPr>
              <a:t>OUTPUT</a:t>
            </a:r>
            <a:r>
              <a:rPr lang="en-US" sz="1000" dirty="0">
                <a:latin typeface="Consolas" panose="020B0609020204030204" pitchFamily="49" charset="0"/>
              </a:rPr>
              <a:t>);</a:t>
            </a:r>
          </a:p>
          <a:p>
            <a:pPr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 Initialize the hardware UART with a 		// baud rate of 115200 bps.</a:t>
            </a:r>
          </a:p>
          <a:p>
            <a:pPr algn="just"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Serial</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begin</a:t>
            </a:r>
            <a:r>
              <a:rPr lang="en-US" sz="1000" dirty="0">
                <a:latin typeface="Consolas" panose="020B0609020204030204" pitchFamily="49" charset="0"/>
              </a:rPr>
              <a:t>(115200);</a:t>
            </a:r>
          </a:p>
          <a:p>
            <a:pPr algn="just" fontAlgn="auto">
              <a:lnSpc>
                <a:spcPct val="150000"/>
              </a:lnSpc>
              <a:spcBef>
                <a:spcPts val="0"/>
              </a:spcBef>
              <a:spcAft>
                <a:spcPts val="0"/>
              </a:spcAft>
              <a:defRPr/>
            </a:pPr>
            <a:endParaRPr lang="en-US" sz="1000" dirty="0">
              <a:latin typeface="Consolas" panose="020B0609020204030204" pitchFamily="49" charset="0"/>
            </a:endParaRPr>
          </a:p>
        </p:txBody>
      </p:sp>
      <p:sp>
        <p:nvSpPr>
          <p:cNvPr id="11" name="TextBox 10">
            <a:extLst>
              <a:ext uri="{FF2B5EF4-FFF2-40B4-BE49-F238E27FC236}">
                <a16:creationId xmlns:a16="http://schemas.microsoft.com/office/drawing/2014/main" xmlns="" id="{4A308934-E449-443C-816D-C199971E9C0C}"/>
              </a:ext>
            </a:extLst>
          </p:cNvPr>
          <p:cNvSpPr txBox="1"/>
          <p:nvPr/>
        </p:nvSpPr>
        <p:spPr>
          <a:xfrm>
            <a:off x="492154" y="4186526"/>
            <a:ext cx="4572000" cy="2169825"/>
          </a:xfrm>
          <a:prstGeom prst="rect">
            <a:avLst/>
          </a:prstGeom>
          <a:noFill/>
        </p:spPr>
        <p:txBody>
          <a:bodyPr>
            <a:spAutoFit/>
          </a:bodyPr>
          <a:lstStyle/>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 Connect to the network.</a:t>
            </a:r>
            <a:endParaRPr lang="en-US" sz="1000" dirty="0">
              <a:latin typeface="Consolas" panose="020B0609020204030204" pitchFamily="49" charset="0"/>
            </a:endParaRPr>
          </a:p>
          <a:p>
            <a:pPr algn="just"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Ethernet</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begin</a:t>
            </a:r>
            <a:r>
              <a:rPr lang="en-US" sz="1000" dirty="0">
                <a:latin typeface="Consolas" panose="020B0609020204030204" pitchFamily="49" charset="0"/>
              </a:rPr>
              <a:t>(mac, </a:t>
            </a:r>
            <a:r>
              <a:rPr lang="en-US" sz="1000" dirty="0" err="1">
                <a:latin typeface="Consolas" panose="020B0609020204030204" pitchFamily="49" charset="0"/>
              </a:rPr>
              <a:t>ip</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Serial</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print</a:t>
            </a:r>
            <a:r>
              <a:rPr lang="en-US" sz="1000" dirty="0">
                <a:latin typeface="Consolas" panose="020B0609020204030204" pitchFamily="49" charset="0"/>
              </a:rPr>
              <a:t>("</a:t>
            </a:r>
            <a:r>
              <a:rPr lang="en-US" sz="1000" dirty="0">
                <a:solidFill>
                  <a:schemeClr val="accent5">
                    <a:lumMod val="75000"/>
                  </a:schemeClr>
                </a:solidFill>
                <a:latin typeface="Consolas" panose="020B0609020204030204" pitchFamily="49" charset="0"/>
              </a:rPr>
              <a:t>Your IP Address is: </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 Print the local IP. If you are behind a NAT</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 router, this will print the NAT IP, not the 	// external IP.</a:t>
            </a:r>
            <a:endParaRPr lang="en-US" sz="1000" dirty="0">
              <a:latin typeface="Consolas" panose="020B0609020204030204" pitchFamily="49" charset="0"/>
            </a:endParaRPr>
          </a:p>
          <a:p>
            <a:pPr algn="just"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Serial</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print</a:t>
            </a:r>
            <a:r>
              <a:rPr lang="en-US" sz="1000" dirty="0">
                <a:latin typeface="Consolas" panose="020B0609020204030204" pitchFamily="49" charset="0"/>
              </a:rPr>
              <a:t>(</a:t>
            </a:r>
            <a:r>
              <a:rPr lang="en-US" sz="1000" dirty="0" err="1">
                <a:solidFill>
                  <a:schemeClr val="accent2"/>
                </a:solidFill>
                <a:latin typeface="Consolas" panose="020B0609020204030204" pitchFamily="49" charset="0"/>
              </a:rPr>
              <a:t>Ethernet</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localIP</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Serial</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print</a:t>
            </a:r>
            <a:r>
              <a:rPr lang="en-US" sz="1000" dirty="0">
                <a:latin typeface="Consolas" panose="020B0609020204030204" pitchFamily="49" charset="0"/>
              </a:rPr>
              <a:t>("</a:t>
            </a:r>
            <a:r>
              <a:rPr lang="en-US" sz="1000" dirty="0">
                <a:solidFill>
                  <a:schemeClr val="accent5">
                    <a:lumMod val="75000"/>
                  </a:schemeClr>
                </a:solidFill>
                <a:latin typeface="Consolas" panose="020B0609020204030204" pitchFamily="49" charset="0"/>
              </a:rPr>
              <a:t>\r\n</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a:t>
            </a:r>
          </a:p>
        </p:txBody>
      </p:sp>
    </p:spTree>
    <p:extLst>
      <p:ext uri="{BB962C8B-B14F-4D97-AF65-F5344CB8AC3E}">
        <p14:creationId xmlns:p14="http://schemas.microsoft.com/office/powerpoint/2010/main" val="1762716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24</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Ethernet Exercise: Code (3)</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24</a:t>
            </a:fld>
            <a:endParaRPr lang="el-GR" sz="1000" dirty="0"/>
          </a:p>
        </p:txBody>
      </p:sp>
      <p:sp>
        <p:nvSpPr>
          <p:cNvPr id="12" name="TextBox 11">
            <a:extLst>
              <a:ext uri="{FF2B5EF4-FFF2-40B4-BE49-F238E27FC236}">
                <a16:creationId xmlns:a16="http://schemas.microsoft.com/office/drawing/2014/main" xmlns="" id="{9AB7ACAC-DA8D-4712-B516-8DA9EC3602B3}"/>
              </a:ext>
            </a:extLst>
          </p:cNvPr>
          <p:cNvSpPr txBox="1"/>
          <p:nvPr/>
        </p:nvSpPr>
        <p:spPr>
          <a:xfrm>
            <a:off x="550877" y="920241"/>
            <a:ext cx="4572000" cy="3785652"/>
          </a:xfrm>
          <a:prstGeom prst="rect">
            <a:avLst/>
          </a:prstGeom>
          <a:noFill/>
        </p:spPr>
        <p:txBody>
          <a:bodyPr>
            <a:spAutoFit/>
          </a:bodyPr>
          <a:lstStyle/>
          <a:p>
            <a:pPr algn="just" fontAlgn="auto">
              <a:lnSpc>
                <a:spcPct val="150000"/>
              </a:lnSpc>
              <a:spcBef>
                <a:spcPts val="0"/>
              </a:spcBef>
              <a:spcAft>
                <a:spcPts val="0"/>
              </a:spcAft>
              <a:defRPr/>
            </a:pPr>
            <a:r>
              <a:rPr lang="en-US" sz="1000" dirty="0">
                <a:latin typeface="Consolas" panose="020B0609020204030204" pitchFamily="49" charset="0"/>
              </a:rPr>
              <a:t>void </a:t>
            </a:r>
            <a:r>
              <a:rPr lang="en-US" sz="1000" dirty="0">
                <a:solidFill>
                  <a:schemeClr val="accent4">
                    <a:lumMod val="75000"/>
                  </a:schemeClr>
                </a:solidFill>
                <a:latin typeface="Consolas" panose="020B0609020204030204" pitchFamily="49" charset="0"/>
              </a:rPr>
              <a:t>loop</a:t>
            </a:r>
            <a:r>
              <a:rPr lang="en-US" sz="1000" dirty="0">
                <a:latin typeface="Consolas" panose="020B0609020204030204" pitchFamily="49" charset="0"/>
              </a:rPr>
              <a:t>() {</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Stop any previous connection kept-alive.</a:t>
            </a:r>
          </a:p>
          <a:p>
            <a:pPr algn="just" fontAlgn="auto">
              <a:lnSpc>
                <a:spcPct val="150000"/>
              </a:lnSpc>
              <a:spcBef>
                <a:spcPts val="0"/>
              </a:spcBef>
              <a:spcAft>
                <a:spcPts val="0"/>
              </a:spcAft>
              <a:defRPr/>
            </a:pPr>
            <a:r>
              <a:rPr lang="en-US" sz="1000" dirty="0" err="1">
                <a:solidFill>
                  <a:schemeClr val="accent2"/>
                </a:solidFill>
                <a:latin typeface="Consolas" panose="020B0609020204030204" pitchFamily="49" charset="0"/>
              </a:rPr>
              <a:t>client</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stop</a:t>
            </a:r>
            <a:r>
              <a:rPr lang="en-US" sz="1000" dirty="0">
                <a:latin typeface="Consolas" panose="020B0609020204030204" pitchFamily="49" charset="0"/>
              </a:rPr>
              <a:t>();</a:t>
            </a:r>
            <a:r>
              <a:rPr lang="en-US" sz="1000" dirty="0">
                <a:solidFill>
                  <a:schemeClr val="bg1">
                    <a:lumMod val="65000"/>
                  </a:schemeClr>
                </a:solidFill>
                <a:latin typeface="Consolas" panose="020B0609020204030204" pitchFamily="49" charset="0"/>
              </a:rPr>
              <a:t> 	</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Connect to the server.</a:t>
            </a:r>
            <a:endParaRPr lang="en-US" sz="1000" dirty="0">
              <a:latin typeface="Consolas" panose="020B0609020204030204" pitchFamily="49" charset="0"/>
            </a:endParaRPr>
          </a:p>
          <a:p>
            <a:pPr algn="just" fontAlgn="auto">
              <a:lnSpc>
                <a:spcPct val="150000"/>
              </a:lnSpc>
              <a:spcBef>
                <a:spcPts val="0"/>
              </a:spcBef>
              <a:spcAft>
                <a:spcPts val="0"/>
              </a:spcAft>
              <a:defRPr/>
            </a:pPr>
            <a:r>
              <a:rPr lang="en-US" sz="1000" dirty="0" err="1">
                <a:solidFill>
                  <a:schemeClr val="accent2"/>
                </a:solidFill>
                <a:latin typeface="Consolas" panose="020B0609020204030204" pitchFamily="49" charset="0"/>
              </a:rPr>
              <a:t>client</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connect</a:t>
            </a:r>
            <a:r>
              <a:rPr lang="en-US" sz="1000" dirty="0">
                <a:latin typeface="Consolas" panose="020B0609020204030204" pitchFamily="49" charset="0"/>
              </a:rPr>
              <a:t>(host, port);</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Upon successful connection send the request.</a:t>
            </a:r>
            <a:endParaRPr lang="en-US" sz="1000" dirty="0">
              <a:latin typeface="Consolas" panose="020B0609020204030204" pitchFamily="49" charset="0"/>
            </a:endParaRPr>
          </a:p>
          <a:p>
            <a:pPr algn="just" fontAlgn="auto">
              <a:lnSpc>
                <a:spcPct val="150000"/>
              </a:lnSpc>
              <a:spcBef>
                <a:spcPts val="0"/>
              </a:spcBef>
              <a:spcAft>
                <a:spcPts val="0"/>
              </a:spcAft>
              <a:defRPr/>
            </a:pPr>
            <a:r>
              <a:rPr lang="en-US" sz="1000" dirty="0">
                <a:solidFill>
                  <a:schemeClr val="accent4">
                    <a:lumMod val="75000"/>
                  </a:schemeClr>
                </a:solidFill>
                <a:latin typeface="Consolas" panose="020B0609020204030204" pitchFamily="49" charset="0"/>
              </a:rPr>
              <a:t>if</a:t>
            </a:r>
            <a:r>
              <a:rPr lang="en-US" sz="1000" dirty="0">
                <a:latin typeface="Consolas" panose="020B0609020204030204" pitchFamily="49" charset="0"/>
              </a:rPr>
              <a:t> ( </a:t>
            </a:r>
            <a:r>
              <a:rPr lang="en-US" sz="1000" dirty="0" err="1">
                <a:solidFill>
                  <a:schemeClr val="accent2"/>
                </a:solidFill>
                <a:latin typeface="Consolas" panose="020B0609020204030204" pitchFamily="49" charset="0"/>
              </a:rPr>
              <a:t>client</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connected</a:t>
            </a:r>
            <a:r>
              <a:rPr lang="en-US" sz="1000" dirty="0">
                <a:latin typeface="Consolas" panose="020B0609020204030204" pitchFamily="49" charset="0"/>
              </a:rPr>
              <a:t>() ) {</a:t>
            </a:r>
          </a:p>
          <a:p>
            <a:pPr algn="just"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client</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print</a:t>
            </a:r>
            <a:r>
              <a:rPr lang="en-US" sz="1000" dirty="0">
                <a:latin typeface="Consolas" panose="020B0609020204030204" pitchFamily="49" charset="0"/>
              </a:rPr>
              <a:t>((</a:t>
            </a:r>
            <a:r>
              <a:rPr lang="en-US" sz="1000" dirty="0">
                <a:solidFill>
                  <a:schemeClr val="accent5">
                    <a:lumMod val="75000"/>
                  </a:schemeClr>
                </a:solidFill>
                <a:latin typeface="Consolas" panose="020B0609020204030204" pitchFamily="49" charset="0"/>
              </a:rPr>
              <a:t>String</a:t>
            </a:r>
            <a:r>
              <a:rPr lang="en-US" sz="1000" dirty="0">
                <a:latin typeface="Consolas" panose="020B0609020204030204" pitchFamily="49" charset="0"/>
              </a:rPr>
              <a:t>)"</a:t>
            </a:r>
            <a:r>
              <a:rPr lang="en-US" sz="1000" dirty="0">
                <a:solidFill>
                  <a:schemeClr val="accent5">
                    <a:lumMod val="75000"/>
                  </a:schemeClr>
                </a:solidFill>
                <a:latin typeface="Consolas" panose="020B0609020204030204" pitchFamily="49" charset="0"/>
              </a:rPr>
              <a:t>GET /	</a:t>
            </a:r>
            <a:r>
              <a:rPr lang="en-US" sz="1000" dirty="0" err="1">
                <a:solidFill>
                  <a:schemeClr val="accent5">
                    <a:lumMod val="75000"/>
                  </a:schemeClr>
                </a:solidFill>
                <a:latin typeface="Consolas" panose="020B0609020204030204" pitchFamily="49" charset="0"/>
              </a:rPr>
              <a:t>arduino</a:t>
            </a:r>
            <a:r>
              <a:rPr lang="en-US" sz="1000" dirty="0">
                <a:solidFill>
                  <a:schemeClr val="accent5">
                    <a:lumMod val="75000"/>
                  </a:schemeClr>
                </a:solidFill>
                <a:latin typeface="Consolas" panose="020B0609020204030204" pitchFamily="49" charset="0"/>
              </a:rPr>
              <a:t>/</a:t>
            </a:r>
            <a:r>
              <a:rPr lang="en-US" sz="1000" dirty="0" err="1">
                <a:solidFill>
                  <a:schemeClr val="accent5">
                    <a:lumMod val="75000"/>
                  </a:schemeClr>
                </a:solidFill>
                <a:latin typeface="Consolas" panose="020B0609020204030204" pitchFamily="49" charset="0"/>
              </a:rPr>
              <a:t>getdata.php?deviceid</a:t>
            </a:r>
            <a:r>
              <a:rPr lang="en-US" sz="1000" dirty="0">
                <a:solidFill>
                  <a:schemeClr val="accent5">
                    <a:lumMod val="75000"/>
                  </a:schemeClr>
                </a:solidFill>
                <a:latin typeface="Consolas" panose="020B0609020204030204" pitchFamily="49" charset="0"/>
              </a:rPr>
              <a:t>=</a:t>
            </a:r>
            <a:r>
              <a:rPr lang="en-US" sz="1000" dirty="0">
                <a:latin typeface="Consolas" panose="020B0609020204030204" pitchFamily="49" charset="0"/>
              </a:rPr>
              <a:t>" + 		</a:t>
            </a:r>
            <a:r>
              <a:rPr lang="en-US" sz="1000" dirty="0">
                <a:solidFill>
                  <a:schemeClr val="accent5">
                    <a:lumMod val="75000"/>
                  </a:schemeClr>
                </a:solidFill>
                <a:latin typeface="Consolas" panose="020B0609020204030204" pitchFamily="49" charset="0"/>
              </a:rPr>
              <a:t>String</a:t>
            </a:r>
            <a:r>
              <a:rPr lang="en-US" sz="1000" dirty="0">
                <a:latin typeface="Consolas" panose="020B0609020204030204" pitchFamily="49" charset="0"/>
              </a:rPr>
              <a:t>(device) + " </a:t>
            </a:r>
            <a:r>
              <a:rPr lang="en-US" sz="1000" dirty="0">
                <a:solidFill>
                  <a:schemeClr val="accent5">
                    <a:lumMod val="75000"/>
                  </a:schemeClr>
                </a:solidFill>
                <a:latin typeface="Consolas" panose="020B0609020204030204" pitchFamily="49" charset="0"/>
              </a:rPr>
              <a:t>HTTP/1.0\r\n</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             	+ "</a:t>
            </a:r>
            <a:r>
              <a:rPr lang="en-US" sz="1000" dirty="0">
                <a:solidFill>
                  <a:schemeClr val="accent5">
                    <a:lumMod val="75000"/>
                  </a:schemeClr>
                </a:solidFill>
                <a:latin typeface="Consolas" panose="020B0609020204030204" pitchFamily="49" charset="0"/>
              </a:rPr>
              <a:t>User-Agent: Arduino\r\n</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             	+ “</a:t>
            </a:r>
            <a:r>
              <a:rPr lang="en-US" sz="1000" dirty="0">
                <a:solidFill>
                  <a:schemeClr val="accent5">
                    <a:lumMod val="75000"/>
                  </a:schemeClr>
                </a:solidFill>
                <a:latin typeface="Consolas" panose="020B0609020204030204" pitchFamily="49" charset="0"/>
              </a:rPr>
              <a:t>Host: </a:t>
            </a:r>
            <a:r>
              <a:rPr lang="en-US" sz="1000" dirty="0">
                <a:latin typeface="Consolas" panose="020B0609020204030204" pitchFamily="49" charset="0"/>
              </a:rPr>
              <a:t>" + host + "</a:t>
            </a:r>
            <a:r>
              <a:rPr lang="en-US" sz="1000" dirty="0">
                <a:solidFill>
                  <a:schemeClr val="accent5">
                    <a:lumMod val="75000"/>
                  </a:schemeClr>
                </a:solidFill>
                <a:latin typeface="Consolas" panose="020B0609020204030204" pitchFamily="49" charset="0"/>
              </a:rPr>
              <a:t>\r\n</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             	+ "</a:t>
            </a:r>
            <a:r>
              <a:rPr lang="en-US" sz="1000" dirty="0">
                <a:solidFill>
                  <a:schemeClr val="accent5">
                    <a:lumMod val="75000"/>
                  </a:schemeClr>
                </a:solidFill>
                <a:latin typeface="Consolas" panose="020B0609020204030204" pitchFamily="49" charset="0"/>
              </a:rPr>
              <a:t>Connection: close\r\n\r\n</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 Store the time of the request.</a:t>
            </a:r>
            <a:endParaRPr lang="en-US" sz="1000" dirty="0">
              <a:latin typeface="Consolas" panose="020B0609020204030204" pitchFamily="49" charset="0"/>
            </a:endParaRPr>
          </a:p>
          <a:p>
            <a:pPr algn="just" fontAlgn="auto">
              <a:lnSpc>
                <a:spcPct val="150000"/>
              </a:lnSpc>
              <a:spcBef>
                <a:spcPts val="0"/>
              </a:spcBef>
              <a:spcAft>
                <a:spcPts val="0"/>
              </a:spcAft>
              <a:defRPr/>
            </a:pPr>
            <a:r>
              <a:rPr lang="en-US" sz="1000" dirty="0">
                <a:latin typeface="Consolas" panose="020B0609020204030204" pitchFamily="49" charset="0"/>
              </a:rPr>
              <a:t>    	</a:t>
            </a:r>
            <a:r>
              <a:rPr lang="en-US" sz="1000" dirty="0" err="1">
                <a:latin typeface="Consolas" panose="020B0609020204030204" pitchFamily="49" charset="0"/>
              </a:rPr>
              <a:t>timeout_timer</a:t>
            </a:r>
            <a:r>
              <a:rPr lang="en-US" sz="1000" dirty="0">
                <a:latin typeface="Consolas" panose="020B0609020204030204" pitchFamily="49" charset="0"/>
              </a:rPr>
              <a:t> = </a:t>
            </a:r>
            <a:r>
              <a:rPr lang="en-US" sz="1000" dirty="0" err="1">
                <a:solidFill>
                  <a:schemeClr val="accent2"/>
                </a:solidFill>
                <a:latin typeface="Consolas" panose="020B0609020204030204" pitchFamily="49" charset="0"/>
              </a:rPr>
              <a:t>millis</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 }</a:t>
            </a:r>
          </a:p>
        </p:txBody>
      </p:sp>
      <p:sp>
        <p:nvSpPr>
          <p:cNvPr id="13" name="TextBox 12">
            <a:extLst>
              <a:ext uri="{FF2B5EF4-FFF2-40B4-BE49-F238E27FC236}">
                <a16:creationId xmlns:a16="http://schemas.microsoft.com/office/drawing/2014/main" xmlns="" id="{613102E5-5AD3-4759-BED7-2A03B3702F49}"/>
              </a:ext>
            </a:extLst>
          </p:cNvPr>
          <p:cNvSpPr txBox="1"/>
          <p:nvPr/>
        </p:nvSpPr>
        <p:spPr>
          <a:xfrm>
            <a:off x="3924300" y="938992"/>
            <a:ext cx="5257800" cy="3323987"/>
          </a:xfrm>
          <a:prstGeom prst="rect">
            <a:avLst/>
          </a:prstGeom>
          <a:noFill/>
        </p:spPr>
        <p:txBody>
          <a:bodyPr>
            <a:spAutoFit/>
          </a:bodyPr>
          <a:lstStyle/>
          <a:p>
            <a:pPr algn="just" fontAlgn="auto">
              <a:lnSpc>
                <a:spcPct val="150000"/>
              </a:lnSpc>
              <a:spcBef>
                <a:spcPts val="0"/>
              </a:spcBef>
              <a:spcAft>
                <a:spcPts val="0"/>
              </a:spcAft>
              <a:defRPr/>
            </a:pPr>
            <a:r>
              <a:rPr lang="en-US" sz="1000" dirty="0">
                <a:latin typeface="Consolas" panose="020B0609020204030204" pitchFamily="49" charset="0"/>
              </a:rPr>
              <a:t>	</a:t>
            </a:r>
            <a:r>
              <a:rPr lang="en-US" sz="1000" dirty="0">
                <a:solidFill>
                  <a:schemeClr val="accent4">
                    <a:lumMod val="75000"/>
                  </a:schemeClr>
                </a:solidFill>
                <a:latin typeface="Consolas" panose="020B0609020204030204" pitchFamily="49" charset="0"/>
              </a:rPr>
              <a:t>else</a:t>
            </a:r>
            <a:r>
              <a:rPr lang="en-US" sz="1000" dirty="0">
                <a:latin typeface="Consolas" panose="020B0609020204030204" pitchFamily="49" charset="0"/>
              </a:rPr>
              <a:t> {</a:t>
            </a:r>
          </a:p>
          <a:p>
            <a:pPr algn="just"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Serial</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println</a:t>
            </a:r>
            <a:r>
              <a:rPr lang="en-US" sz="1000" dirty="0">
                <a:latin typeface="Consolas" panose="020B0609020204030204" pitchFamily="49" charset="0"/>
              </a:rPr>
              <a:t>("</a:t>
            </a:r>
            <a:r>
              <a:rPr lang="en-US" sz="1000" dirty="0">
                <a:solidFill>
                  <a:schemeClr val="accent5">
                    <a:lumMod val="75000"/>
                  </a:schemeClr>
                </a:solidFill>
                <a:latin typeface="Consolas" panose="020B0609020204030204" pitchFamily="49" charset="0"/>
              </a:rPr>
              <a:t>Client not connected.</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		</a:t>
            </a:r>
            <a:r>
              <a:rPr lang="en-US" sz="1000" dirty="0">
                <a:solidFill>
                  <a:schemeClr val="accent4">
                    <a:lumMod val="75000"/>
                  </a:schemeClr>
                </a:solidFill>
                <a:latin typeface="Consolas" panose="020B0609020204030204" pitchFamily="49" charset="0"/>
              </a:rPr>
              <a:t>return</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	}</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 While the server has not responded…</a:t>
            </a:r>
          </a:p>
          <a:p>
            <a:pPr algn="just" fontAlgn="auto">
              <a:lnSpc>
                <a:spcPct val="150000"/>
              </a:lnSpc>
              <a:spcBef>
                <a:spcPts val="0"/>
              </a:spcBef>
              <a:spcAft>
                <a:spcPts val="0"/>
              </a:spcAft>
              <a:defRPr/>
            </a:pPr>
            <a:r>
              <a:rPr lang="en-US" sz="1000" dirty="0">
                <a:latin typeface="Consolas" panose="020B0609020204030204" pitchFamily="49" charset="0"/>
              </a:rPr>
              <a:t>	</a:t>
            </a:r>
            <a:r>
              <a:rPr lang="en-US" sz="1000" dirty="0">
                <a:solidFill>
                  <a:schemeClr val="accent4">
                    <a:lumMod val="75000"/>
                  </a:schemeClr>
                </a:solidFill>
                <a:latin typeface="Consolas" panose="020B0609020204030204" pitchFamily="49" charset="0"/>
              </a:rPr>
              <a:t>while</a:t>
            </a:r>
            <a:r>
              <a:rPr lang="en-US" sz="1000" dirty="0">
                <a:latin typeface="Consolas" panose="020B0609020204030204" pitchFamily="49" charset="0"/>
              </a:rPr>
              <a:t> ( !</a:t>
            </a:r>
            <a:r>
              <a:rPr lang="en-US" sz="1000" dirty="0" err="1">
                <a:solidFill>
                  <a:schemeClr val="accent2"/>
                </a:solidFill>
                <a:latin typeface="Consolas" panose="020B0609020204030204" pitchFamily="49" charset="0"/>
              </a:rPr>
              <a:t>client</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available</a:t>
            </a:r>
            <a:r>
              <a:rPr lang="en-US" sz="1000" dirty="0">
                <a:latin typeface="Consolas" panose="020B0609020204030204" pitchFamily="49" charset="0"/>
              </a:rPr>
              <a:t>()) {</a:t>
            </a:r>
          </a:p>
          <a:p>
            <a:pPr algn="just" fontAlgn="auto">
              <a:lnSpc>
                <a:spcPct val="150000"/>
              </a:lnSpc>
              <a:spcBef>
                <a:spcPts val="0"/>
              </a:spcBef>
              <a:spcAft>
                <a:spcPts val="0"/>
              </a:spcAft>
              <a:defRPr/>
            </a:pPr>
            <a:r>
              <a:rPr lang="en-US" sz="1000" dirty="0">
                <a:latin typeface="Consolas" panose="020B0609020204030204" pitchFamily="49" charset="0"/>
              </a:rPr>
              <a:t>		</a:t>
            </a:r>
            <a:r>
              <a:rPr lang="en-US" sz="1000" dirty="0">
                <a:solidFill>
                  <a:schemeClr val="accent4">
                    <a:lumMod val="75000"/>
                  </a:schemeClr>
                </a:solidFill>
                <a:latin typeface="Consolas" panose="020B0609020204030204" pitchFamily="49" charset="0"/>
              </a:rPr>
              <a:t>if</a:t>
            </a:r>
            <a:r>
              <a:rPr lang="en-US" sz="1000" dirty="0">
                <a:latin typeface="Consolas" panose="020B0609020204030204" pitchFamily="49" charset="0"/>
              </a:rPr>
              <a:t> ( </a:t>
            </a:r>
            <a:r>
              <a:rPr lang="en-US" sz="1000" dirty="0" err="1">
                <a:solidFill>
                  <a:schemeClr val="accent2"/>
                </a:solidFill>
                <a:latin typeface="Consolas" panose="020B0609020204030204" pitchFamily="49" charset="0"/>
              </a:rPr>
              <a:t>millis</a:t>
            </a:r>
            <a:r>
              <a:rPr lang="en-US" sz="1000" dirty="0">
                <a:latin typeface="Consolas" panose="020B0609020204030204" pitchFamily="49" charset="0"/>
              </a:rPr>
              <a:t>() &gt; </a:t>
            </a:r>
            <a:r>
              <a:rPr lang="en-US" sz="1000" dirty="0" err="1">
                <a:latin typeface="Consolas" panose="020B0609020204030204" pitchFamily="49" charset="0"/>
              </a:rPr>
              <a:t>timeout_timer</a:t>
            </a:r>
            <a:r>
              <a:rPr lang="en-US" sz="1000" dirty="0">
                <a:latin typeface="Consolas" panose="020B0609020204030204" pitchFamily="49" charset="0"/>
              </a:rPr>
              <a:t> + 5000 )</a:t>
            </a:r>
          </a:p>
          <a:p>
            <a:pPr lvl="1" algn="just" fontAlgn="auto">
              <a:lnSpc>
                <a:spcPct val="150000"/>
              </a:lnSpc>
              <a:spcBef>
                <a:spcPts val="0"/>
              </a:spcBef>
              <a:spcAft>
                <a:spcPts val="0"/>
              </a:spcAft>
              <a:defRPr/>
            </a:pPr>
            <a:r>
              <a:rPr lang="en-US" sz="1000" dirty="0">
                <a:latin typeface="Consolas" panose="020B0609020204030204" pitchFamily="49" charset="0"/>
              </a:rPr>
              <a:t>		{</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 Request timed-out.</a:t>
            </a:r>
            <a:endParaRPr lang="en-US" sz="1000" dirty="0">
              <a:latin typeface="Consolas" panose="020B0609020204030204" pitchFamily="49" charset="0"/>
            </a:endParaRPr>
          </a:p>
          <a:p>
            <a:pPr algn="just" fontAlgn="auto">
              <a:lnSpc>
                <a:spcPct val="150000"/>
              </a:lnSpc>
              <a:spcBef>
                <a:spcPts val="0"/>
              </a:spcBef>
              <a:spcAft>
                <a:spcPts val="0"/>
              </a:spcAft>
              <a:defRPr/>
            </a:pPr>
            <a:r>
              <a:rPr lang="en-US" sz="1000" dirty="0">
                <a:latin typeface="Consolas" panose="020B0609020204030204" pitchFamily="49" charset="0"/>
              </a:rPr>
              <a:t>			</a:t>
            </a:r>
            <a:r>
              <a:rPr lang="en-US" sz="1000" dirty="0">
                <a:solidFill>
                  <a:schemeClr val="accent4">
                    <a:lumMod val="75000"/>
                  </a:schemeClr>
                </a:solidFill>
                <a:latin typeface="Consolas" panose="020B0609020204030204" pitchFamily="49" charset="0"/>
              </a:rPr>
              <a:t>return</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		}</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 …wait for a response.</a:t>
            </a:r>
            <a:endParaRPr lang="en-US" sz="1000" dirty="0">
              <a:latin typeface="Consolas" panose="020B0609020204030204" pitchFamily="49" charset="0"/>
            </a:endParaRPr>
          </a:p>
          <a:p>
            <a:pPr algn="just" fontAlgn="auto">
              <a:lnSpc>
                <a:spcPct val="150000"/>
              </a:lnSpc>
              <a:spcBef>
                <a:spcPts val="0"/>
              </a:spcBef>
              <a:spcAft>
                <a:spcPts val="0"/>
              </a:spcAft>
              <a:defRPr/>
            </a:pPr>
            <a:r>
              <a:rPr lang="en-US" sz="1000" dirty="0">
                <a:latin typeface="Consolas" panose="020B0609020204030204" pitchFamily="49" charset="0"/>
              </a:rPr>
              <a:t>    		</a:t>
            </a:r>
            <a:r>
              <a:rPr lang="en-US" sz="1000" dirty="0">
                <a:solidFill>
                  <a:schemeClr val="accent2"/>
                </a:solidFill>
                <a:latin typeface="Consolas" panose="020B0609020204030204" pitchFamily="49" charset="0"/>
              </a:rPr>
              <a:t>delay</a:t>
            </a:r>
            <a:r>
              <a:rPr lang="en-US" sz="1000" dirty="0">
                <a:latin typeface="Consolas" panose="020B0609020204030204" pitchFamily="49" charset="0"/>
              </a:rPr>
              <a:t>(10);</a:t>
            </a:r>
          </a:p>
          <a:p>
            <a:pPr algn="just" fontAlgn="auto">
              <a:lnSpc>
                <a:spcPct val="150000"/>
              </a:lnSpc>
              <a:spcBef>
                <a:spcPts val="0"/>
              </a:spcBef>
              <a:spcAft>
                <a:spcPts val="0"/>
              </a:spcAft>
              <a:defRPr/>
            </a:pPr>
            <a:r>
              <a:rPr lang="en-US" sz="1000" dirty="0">
                <a:latin typeface="Consolas" panose="020B0609020204030204" pitchFamily="49" charset="0"/>
              </a:rPr>
              <a:t>  	}</a:t>
            </a:r>
          </a:p>
        </p:txBody>
      </p:sp>
    </p:spTree>
    <p:extLst>
      <p:ext uri="{BB962C8B-B14F-4D97-AF65-F5344CB8AC3E}">
        <p14:creationId xmlns:p14="http://schemas.microsoft.com/office/powerpoint/2010/main" val="2603813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Ethernet Exercise: Code (4)</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25</a:t>
            </a:fld>
            <a:endParaRPr lang="el-GR" sz="1000" dirty="0"/>
          </a:p>
        </p:txBody>
      </p:sp>
      <p:sp>
        <p:nvSpPr>
          <p:cNvPr id="10" name="TextBox 9">
            <a:extLst>
              <a:ext uri="{FF2B5EF4-FFF2-40B4-BE49-F238E27FC236}">
                <a16:creationId xmlns:a16="http://schemas.microsoft.com/office/drawing/2014/main" xmlns="" id="{576D1F4E-0F58-4F74-993B-3D70540DDD04}"/>
              </a:ext>
            </a:extLst>
          </p:cNvPr>
          <p:cNvSpPr txBox="1"/>
          <p:nvPr/>
        </p:nvSpPr>
        <p:spPr>
          <a:xfrm>
            <a:off x="243280" y="1331090"/>
            <a:ext cx="4328719" cy="3323987"/>
          </a:xfrm>
          <a:prstGeom prst="rect">
            <a:avLst/>
          </a:prstGeom>
          <a:noFill/>
        </p:spPr>
        <p:txBody>
          <a:bodyPr wrap="square">
            <a:spAutoFit/>
          </a:bodyPr>
          <a:lstStyle/>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If the server responded, read the response 	</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character-by-character. Only the last character 	</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will be stored in buffer.</a:t>
            </a:r>
          </a:p>
          <a:p>
            <a:pPr algn="just" fontAlgn="auto">
              <a:lnSpc>
                <a:spcPct val="150000"/>
              </a:lnSpc>
              <a:spcBef>
                <a:spcPts val="0"/>
              </a:spcBef>
              <a:spcAft>
                <a:spcPts val="0"/>
              </a:spcAft>
              <a:defRPr/>
            </a:pPr>
            <a:r>
              <a:rPr lang="en-US" sz="1000" dirty="0">
                <a:solidFill>
                  <a:schemeClr val="accent4">
                    <a:lumMod val="75000"/>
                  </a:schemeClr>
                </a:solidFill>
                <a:latin typeface="Consolas" panose="020B0609020204030204" pitchFamily="49" charset="0"/>
              </a:rPr>
              <a:t>while</a:t>
            </a:r>
            <a:r>
              <a:rPr lang="en-US" sz="1000" dirty="0">
                <a:latin typeface="Consolas" panose="020B0609020204030204" pitchFamily="49" charset="0"/>
              </a:rPr>
              <a:t> ( </a:t>
            </a:r>
            <a:r>
              <a:rPr lang="en-US" sz="1000" dirty="0" err="1">
                <a:solidFill>
                  <a:schemeClr val="accent2"/>
                </a:solidFill>
                <a:latin typeface="Consolas" panose="020B0609020204030204" pitchFamily="49" charset="0"/>
              </a:rPr>
              <a:t>client</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available</a:t>
            </a:r>
            <a:r>
              <a:rPr lang="en-US" sz="1000" dirty="0">
                <a:latin typeface="Consolas" panose="020B0609020204030204" pitchFamily="49" charset="0"/>
              </a:rPr>
              <a:t>() ) {</a:t>
            </a:r>
          </a:p>
          <a:p>
            <a:pPr algn="just" fontAlgn="auto">
              <a:lnSpc>
                <a:spcPct val="150000"/>
              </a:lnSpc>
              <a:spcBef>
                <a:spcPts val="0"/>
              </a:spcBef>
              <a:spcAft>
                <a:spcPts val="0"/>
              </a:spcAft>
              <a:defRPr/>
            </a:pPr>
            <a:r>
              <a:rPr lang="en-US" sz="1000" dirty="0">
                <a:latin typeface="Consolas" panose="020B0609020204030204" pitchFamily="49" charset="0"/>
              </a:rPr>
              <a:t>	buffer = </a:t>
            </a:r>
            <a:r>
              <a:rPr lang="en-US" sz="1000" dirty="0" err="1">
                <a:solidFill>
                  <a:schemeClr val="accent2"/>
                </a:solidFill>
                <a:latin typeface="Consolas" panose="020B0609020204030204" pitchFamily="49" charset="0"/>
              </a:rPr>
              <a:t>client</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read</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If the buffer is ‘1’, turn the LED on.</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Else, turn it off. </a:t>
            </a:r>
            <a:endParaRPr lang="en-US" sz="1000" dirty="0">
              <a:latin typeface="Consolas" panose="020B0609020204030204" pitchFamily="49" charset="0"/>
            </a:endParaRPr>
          </a:p>
          <a:p>
            <a:pPr algn="just" fontAlgn="auto">
              <a:lnSpc>
                <a:spcPct val="150000"/>
              </a:lnSpc>
              <a:spcBef>
                <a:spcPts val="0"/>
              </a:spcBef>
              <a:spcAft>
                <a:spcPts val="0"/>
              </a:spcAft>
              <a:defRPr/>
            </a:pPr>
            <a:r>
              <a:rPr lang="en-US" sz="1000" dirty="0">
                <a:solidFill>
                  <a:schemeClr val="accent4">
                    <a:lumMod val="75000"/>
                  </a:schemeClr>
                </a:solidFill>
                <a:latin typeface="Consolas" panose="020B0609020204030204" pitchFamily="49" charset="0"/>
              </a:rPr>
              <a:t>if</a:t>
            </a:r>
            <a:r>
              <a:rPr lang="en-US" sz="1000" dirty="0">
                <a:latin typeface="Consolas" panose="020B0609020204030204" pitchFamily="49" charset="0"/>
              </a:rPr>
              <a:t> (buffer == '1’) {</a:t>
            </a:r>
          </a:p>
          <a:p>
            <a:pPr lvl="1" algn="just" fontAlgn="auto">
              <a:lnSpc>
                <a:spcPct val="150000"/>
              </a:lnSpc>
              <a:spcBef>
                <a:spcPts val="0"/>
              </a:spcBef>
              <a:spcAft>
                <a:spcPts val="0"/>
              </a:spcAft>
              <a:defRPr/>
            </a:pPr>
            <a:r>
              <a:rPr lang="en-US" sz="1000" dirty="0" err="1">
                <a:solidFill>
                  <a:schemeClr val="accent2"/>
                </a:solidFill>
                <a:latin typeface="Consolas" panose="020B0609020204030204" pitchFamily="49" charset="0"/>
              </a:rPr>
              <a:t>digitalWrite</a:t>
            </a:r>
            <a:r>
              <a:rPr lang="en-US" sz="1000" dirty="0">
                <a:latin typeface="Consolas" panose="020B0609020204030204" pitchFamily="49" charset="0"/>
              </a:rPr>
              <a:t>(</a:t>
            </a:r>
            <a:r>
              <a:rPr lang="en-US" sz="1000" dirty="0" err="1">
                <a:latin typeface="Consolas" panose="020B0609020204030204" pitchFamily="49" charset="0"/>
              </a:rPr>
              <a:t>GPIO_led</a:t>
            </a:r>
            <a:r>
              <a:rPr lang="en-US" sz="1000" dirty="0">
                <a:latin typeface="Consolas" panose="020B0609020204030204" pitchFamily="49" charset="0"/>
              </a:rPr>
              <a:t>, </a:t>
            </a:r>
            <a:r>
              <a:rPr lang="en-US" sz="1000" dirty="0">
                <a:solidFill>
                  <a:schemeClr val="accent5">
                    <a:lumMod val="75000"/>
                  </a:schemeClr>
                </a:solidFill>
                <a:latin typeface="Consolas" panose="020B0609020204030204" pitchFamily="49" charset="0"/>
              </a:rPr>
              <a:t>HIGH</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solidFill>
                  <a:schemeClr val="accent4">
                    <a:lumMod val="75000"/>
                  </a:schemeClr>
                </a:solidFill>
                <a:latin typeface="Consolas" panose="020B0609020204030204" pitchFamily="49" charset="0"/>
              </a:rPr>
              <a:t>else</a:t>
            </a:r>
            <a:r>
              <a:rPr lang="en-US" sz="1000" dirty="0">
                <a:latin typeface="Consolas" panose="020B0609020204030204" pitchFamily="49" charset="0"/>
              </a:rPr>
              <a:t> {</a:t>
            </a:r>
          </a:p>
          <a:p>
            <a:pPr algn="just"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digitalWrite</a:t>
            </a:r>
            <a:r>
              <a:rPr lang="en-US" sz="1000" dirty="0">
                <a:latin typeface="Consolas" panose="020B0609020204030204" pitchFamily="49" charset="0"/>
              </a:rPr>
              <a:t>(</a:t>
            </a:r>
            <a:r>
              <a:rPr lang="en-US" sz="1000" dirty="0" err="1">
                <a:latin typeface="Consolas" panose="020B0609020204030204" pitchFamily="49" charset="0"/>
              </a:rPr>
              <a:t>GPIO_led</a:t>
            </a:r>
            <a:r>
              <a:rPr lang="en-US" sz="1000" dirty="0">
                <a:latin typeface="Consolas" panose="020B0609020204030204" pitchFamily="49" charset="0"/>
              </a:rPr>
              <a:t>, </a:t>
            </a:r>
            <a:r>
              <a:rPr lang="en-US" sz="1000" dirty="0">
                <a:solidFill>
                  <a:schemeClr val="accent5">
                    <a:lumMod val="75000"/>
                  </a:schemeClr>
                </a:solidFill>
                <a:latin typeface="Consolas" panose="020B0609020204030204" pitchFamily="49" charset="0"/>
              </a:rPr>
              <a:t>LOW</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a:t>
            </a:r>
          </a:p>
        </p:txBody>
      </p:sp>
      <p:sp>
        <p:nvSpPr>
          <p:cNvPr id="11" name="TextBox 10">
            <a:extLst>
              <a:ext uri="{FF2B5EF4-FFF2-40B4-BE49-F238E27FC236}">
                <a16:creationId xmlns:a16="http://schemas.microsoft.com/office/drawing/2014/main" xmlns="" id="{82E699CC-7E2F-478C-BB17-90AAC9F6C19E}"/>
              </a:ext>
            </a:extLst>
          </p:cNvPr>
          <p:cNvSpPr txBox="1"/>
          <p:nvPr/>
        </p:nvSpPr>
        <p:spPr>
          <a:xfrm>
            <a:off x="3924300" y="1331090"/>
            <a:ext cx="5257800" cy="3554819"/>
          </a:xfrm>
          <a:prstGeom prst="rect">
            <a:avLst/>
          </a:prstGeom>
          <a:noFill/>
        </p:spPr>
        <p:txBody>
          <a:bodyPr>
            <a:spAutoFit/>
          </a:bodyPr>
          <a:lstStyle/>
          <a:p>
            <a:pPr algn="just" fontAlgn="auto">
              <a:lnSpc>
                <a:spcPct val="150000"/>
              </a:lnSpc>
              <a:spcBef>
                <a:spcPts val="0"/>
              </a:spcBef>
              <a:spcAft>
                <a:spcPts val="0"/>
              </a:spcAft>
              <a:defRPr/>
            </a:pPr>
            <a:r>
              <a:rPr lang="en-US" sz="1000" dirty="0">
                <a:solidFill>
                  <a:schemeClr val="accent4">
                    <a:lumMod val="75000"/>
                  </a:schemeClr>
                </a:solidFill>
                <a:latin typeface="Consolas" panose="020B0609020204030204" pitchFamily="49" charset="0"/>
              </a:rPr>
              <a:t>if</a:t>
            </a:r>
            <a:r>
              <a:rPr lang="en-US" sz="1000" dirty="0">
                <a:latin typeface="Consolas" panose="020B0609020204030204" pitchFamily="49" charset="0"/>
              </a:rPr>
              <a:t> ( button ) {</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 Stop any previous connection kept-alive.</a:t>
            </a:r>
            <a:endParaRPr lang="en-US" sz="1000" dirty="0">
              <a:latin typeface="Consolas" panose="020B0609020204030204" pitchFamily="49" charset="0"/>
            </a:endParaRPr>
          </a:p>
          <a:p>
            <a:pPr algn="just"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client</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stop</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 Connect to the server.</a:t>
            </a:r>
            <a:endParaRPr lang="en-US" sz="1000" dirty="0">
              <a:latin typeface="Consolas" panose="020B0609020204030204" pitchFamily="49" charset="0"/>
            </a:endParaRPr>
          </a:p>
          <a:p>
            <a:pPr algn="just"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client</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connect</a:t>
            </a:r>
            <a:r>
              <a:rPr lang="en-US" sz="1000" dirty="0">
                <a:latin typeface="Consolas" panose="020B0609020204030204" pitchFamily="49" charset="0"/>
              </a:rPr>
              <a:t>(host, port);</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 Upon successful connection send the request.</a:t>
            </a:r>
            <a:endParaRPr lang="en-US" sz="1000" dirty="0">
              <a:latin typeface="Consolas" panose="020B0609020204030204" pitchFamily="49" charset="0"/>
            </a:endParaRPr>
          </a:p>
          <a:p>
            <a:pPr algn="just" fontAlgn="auto">
              <a:lnSpc>
                <a:spcPct val="150000"/>
              </a:lnSpc>
              <a:spcBef>
                <a:spcPts val="0"/>
              </a:spcBef>
              <a:spcAft>
                <a:spcPts val="0"/>
              </a:spcAft>
              <a:defRPr/>
            </a:pPr>
            <a:r>
              <a:rPr lang="en-US" sz="1000" dirty="0">
                <a:latin typeface="Consolas" panose="020B0609020204030204" pitchFamily="49" charset="0"/>
              </a:rPr>
              <a:t>	</a:t>
            </a:r>
            <a:r>
              <a:rPr lang="en-US" sz="1000" dirty="0">
                <a:solidFill>
                  <a:schemeClr val="accent4">
                    <a:lumMod val="75000"/>
                  </a:schemeClr>
                </a:solidFill>
                <a:latin typeface="Consolas" panose="020B0609020204030204" pitchFamily="49" charset="0"/>
              </a:rPr>
              <a:t>if</a:t>
            </a:r>
            <a:r>
              <a:rPr lang="en-US" sz="1000" dirty="0">
                <a:latin typeface="Consolas" panose="020B0609020204030204" pitchFamily="49" charset="0"/>
              </a:rPr>
              <a:t> ( </a:t>
            </a:r>
            <a:r>
              <a:rPr lang="en-US" sz="1000" dirty="0" err="1">
                <a:solidFill>
                  <a:schemeClr val="accent2"/>
                </a:solidFill>
                <a:latin typeface="Consolas" panose="020B0609020204030204" pitchFamily="49" charset="0"/>
              </a:rPr>
              <a:t>client</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connected</a:t>
            </a:r>
            <a:r>
              <a:rPr lang="en-US" sz="1000" dirty="0">
                <a:latin typeface="Consolas" panose="020B0609020204030204" pitchFamily="49" charset="0"/>
              </a:rPr>
              <a:t>() ) {</a:t>
            </a:r>
          </a:p>
          <a:p>
            <a:pPr algn="just"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client</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print</a:t>
            </a:r>
            <a:r>
              <a:rPr lang="en-US" sz="1000" dirty="0">
                <a:latin typeface="Consolas" panose="020B0609020204030204" pitchFamily="49" charset="0"/>
              </a:rPr>
              <a:t>((</a:t>
            </a:r>
            <a:r>
              <a:rPr lang="en-US" sz="1000" dirty="0">
                <a:solidFill>
                  <a:schemeClr val="accent5">
                    <a:lumMod val="75000"/>
                  </a:schemeClr>
                </a:solidFill>
                <a:latin typeface="Consolas" panose="020B0609020204030204" pitchFamily="49" charset="0"/>
              </a:rPr>
              <a:t>String</a:t>
            </a:r>
            <a:r>
              <a:rPr lang="en-US" sz="1000" dirty="0">
                <a:latin typeface="Consolas" panose="020B0609020204030204" pitchFamily="49" charset="0"/>
              </a:rPr>
              <a:t>)"</a:t>
            </a:r>
            <a:r>
              <a:rPr lang="en-US" sz="1000" dirty="0">
                <a:solidFill>
                  <a:schemeClr val="accent5">
                    <a:lumMod val="75000"/>
                  </a:schemeClr>
                </a:solidFill>
                <a:latin typeface="Consolas" panose="020B0609020204030204" pitchFamily="49" charset="0"/>
              </a:rPr>
              <a:t>GET 				/</a:t>
            </a:r>
            <a:r>
              <a:rPr lang="en-US" sz="1000" dirty="0" err="1">
                <a:solidFill>
                  <a:schemeClr val="accent5">
                    <a:lumMod val="75000"/>
                  </a:schemeClr>
                </a:solidFill>
                <a:latin typeface="Consolas" panose="020B0609020204030204" pitchFamily="49" charset="0"/>
              </a:rPr>
              <a:t>arduino</a:t>
            </a:r>
            <a:r>
              <a:rPr lang="en-US" sz="1000" dirty="0">
                <a:solidFill>
                  <a:schemeClr val="accent5">
                    <a:lumMod val="75000"/>
                  </a:schemeClr>
                </a:solidFill>
                <a:latin typeface="Consolas" panose="020B0609020204030204" pitchFamily="49" charset="0"/>
              </a:rPr>
              <a:t>/</a:t>
            </a:r>
            <a:r>
              <a:rPr lang="en-US" sz="1000" dirty="0" err="1">
                <a:solidFill>
                  <a:schemeClr val="accent5">
                    <a:lumMod val="75000"/>
                  </a:schemeClr>
                </a:solidFill>
                <a:latin typeface="Consolas" panose="020B0609020204030204" pitchFamily="49" charset="0"/>
              </a:rPr>
              <a:t>setdata.php?deviceid</a:t>
            </a:r>
            <a:r>
              <a:rPr lang="en-US" sz="1000" dirty="0">
                <a:solidFill>
                  <a:schemeClr val="accent5">
                    <a:lumMod val="75000"/>
                  </a:schemeClr>
                </a:solidFill>
                <a:latin typeface="Consolas" panose="020B0609020204030204" pitchFamily="49" charset="0"/>
              </a:rPr>
              <a:t>=</a:t>
            </a:r>
            <a:r>
              <a:rPr lang="en-US" sz="1000" dirty="0">
                <a:latin typeface="Consolas" panose="020B0609020204030204" pitchFamily="49" charset="0"/>
              </a:rPr>
              <a:t>" + 			</a:t>
            </a:r>
            <a:r>
              <a:rPr lang="en-US" sz="1000" dirty="0">
                <a:solidFill>
                  <a:schemeClr val="accent5">
                    <a:lumMod val="75000"/>
                  </a:schemeClr>
                </a:solidFill>
                <a:latin typeface="Consolas" panose="020B0609020204030204" pitchFamily="49" charset="0"/>
              </a:rPr>
              <a:t>String</a:t>
            </a:r>
            <a:r>
              <a:rPr lang="en-US" sz="1000" dirty="0">
                <a:latin typeface="Consolas" panose="020B0609020204030204" pitchFamily="49" charset="0"/>
              </a:rPr>
              <a:t>(device) + "</a:t>
            </a:r>
            <a:r>
              <a:rPr lang="en-US" sz="1000" dirty="0">
                <a:solidFill>
                  <a:schemeClr val="accent5">
                    <a:lumMod val="75000"/>
                  </a:schemeClr>
                </a:solidFill>
                <a:latin typeface="Consolas" panose="020B0609020204030204" pitchFamily="49" charset="0"/>
              </a:rPr>
              <a:t>&amp;data=</a:t>
            </a:r>
            <a:r>
              <a:rPr lang="en-US" sz="1000" dirty="0">
                <a:latin typeface="Consolas" panose="020B0609020204030204" pitchFamily="49" charset="0"/>
              </a:rPr>
              <a:t>" + 			</a:t>
            </a:r>
            <a:r>
              <a:rPr lang="en-US" sz="1000" dirty="0">
                <a:solidFill>
                  <a:schemeClr val="accent5">
                    <a:lumMod val="75000"/>
                  </a:schemeClr>
                </a:solidFill>
                <a:latin typeface="Consolas" panose="020B0609020204030204" pitchFamily="49" charset="0"/>
              </a:rPr>
              <a:t>String</a:t>
            </a:r>
            <a:r>
              <a:rPr lang="en-US" sz="1000" dirty="0">
                <a:latin typeface="Consolas" panose="020B0609020204030204" pitchFamily="49" charset="0"/>
              </a:rPr>
              <a:t>(</a:t>
            </a:r>
            <a:r>
              <a:rPr lang="en-US" sz="1000" dirty="0" err="1">
                <a:solidFill>
                  <a:schemeClr val="accent2"/>
                </a:solidFill>
                <a:latin typeface="Consolas" panose="020B0609020204030204" pitchFamily="49" charset="0"/>
              </a:rPr>
              <a:t>analogRead</a:t>
            </a:r>
            <a:r>
              <a:rPr lang="en-US" sz="1000" dirty="0">
                <a:latin typeface="Consolas" panose="020B0609020204030204" pitchFamily="49" charset="0"/>
              </a:rPr>
              <a:t>(A0)) + " </a:t>
            </a:r>
            <a:r>
              <a:rPr lang="en-US" sz="1000" dirty="0">
                <a:solidFill>
                  <a:schemeClr val="accent5">
                    <a:lumMod val="75000"/>
                  </a:schemeClr>
                </a:solidFill>
                <a:latin typeface="Consolas" panose="020B0609020204030204" pitchFamily="49" charset="0"/>
              </a:rPr>
              <a:t>HTTP/1.0\r\n</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                   	+ "</a:t>
            </a:r>
            <a:r>
              <a:rPr lang="en-US" sz="1000" dirty="0">
                <a:solidFill>
                  <a:schemeClr val="accent5">
                    <a:lumMod val="75000"/>
                  </a:schemeClr>
                </a:solidFill>
                <a:latin typeface="Consolas" panose="020B0609020204030204" pitchFamily="49" charset="0"/>
              </a:rPr>
              <a:t>User-Agent: Arduino\r\n</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                   	+ “</a:t>
            </a:r>
            <a:r>
              <a:rPr lang="en-US" sz="1000" dirty="0">
                <a:solidFill>
                  <a:schemeClr val="accent5">
                    <a:lumMod val="75000"/>
                  </a:schemeClr>
                </a:solidFill>
                <a:latin typeface="Consolas" panose="020B0609020204030204" pitchFamily="49" charset="0"/>
              </a:rPr>
              <a:t>Host: " + host + "\r\n</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                   	+ "</a:t>
            </a:r>
            <a:r>
              <a:rPr lang="en-US" sz="1000" dirty="0">
                <a:solidFill>
                  <a:schemeClr val="accent5">
                    <a:lumMod val="75000"/>
                  </a:schemeClr>
                </a:solidFill>
                <a:latin typeface="Consolas" panose="020B0609020204030204" pitchFamily="49" charset="0"/>
              </a:rPr>
              <a:t>Connection: close\r\n\r\n</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a:t>
            </a:r>
          </a:p>
        </p:txBody>
      </p:sp>
    </p:spTree>
    <p:extLst>
      <p:ext uri="{BB962C8B-B14F-4D97-AF65-F5344CB8AC3E}">
        <p14:creationId xmlns:p14="http://schemas.microsoft.com/office/powerpoint/2010/main" val="4018893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Ethernet Exercise: Code (5)</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26</a:t>
            </a:fld>
            <a:endParaRPr lang="el-GR" sz="1000" dirty="0"/>
          </a:p>
        </p:txBody>
      </p:sp>
      <p:sp>
        <p:nvSpPr>
          <p:cNvPr id="12" name="TextBox 11">
            <a:extLst>
              <a:ext uri="{FF2B5EF4-FFF2-40B4-BE49-F238E27FC236}">
                <a16:creationId xmlns:a16="http://schemas.microsoft.com/office/drawing/2014/main" xmlns="" id="{9FBE6CB6-4821-48BD-A091-92ABB60AA96A}"/>
              </a:ext>
            </a:extLst>
          </p:cNvPr>
          <p:cNvSpPr txBox="1"/>
          <p:nvPr/>
        </p:nvSpPr>
        <p:spPr>
          <a:xfrm>
            <a:off x="505320" y="1162933"/>
            <a:ext cx="4867275" cy="2400657"/>
          </a:xfrm>
          <a:prstGeom prst="rect">
            <a:avLst/>
          </a:prstGeom>
          <a:noFill/>
        </p:spPr>
        <p:txBody>
          <a:bodyPr>
            <a:spAutoFit/>
          </a:bodyPr>
          <a:lstStyle/>
          <a:p>
            <a:pPr algn="just" fontAlgn="auto">
              <a:lnSpc>
                <a:spcPct val="150000"/>
              </a:lnSpc>
              <a:spcBef>
                <a:spcPts val="0"/>
              </a:spcBef>
              <a:spcAft>
                <a:spcPts val="0"/>
              </a:spcAft>
              <a:defRPr/>
            </a:pPr>
            <a:r>
              <a:rPr lang="en-US" sz="2000" b="1" dirty="0">
                <a:latin typeface="Consolas" panose="020B0609020204030204" pitchFamily="49" charset="0"/>
              </a:rPr>
              <a:t>	</a:t>
            </a:r>
            <a:r>
              <a:rPr lang="en-US" sz="1000" dirty="0">
                <a:solidFill>
                  <a:schemeClr val="accent4">
                    <a:lumMod val="75000"/>
                  </a:schemeClr>
                </a:solidFill>
                <a:latin typeface="Consolas" panose="020B0609020204030204" pitchFamily="49" charset="0"/>
              </a:rPr>
              <a:t>else</a:t>
            </a:r>
            <a:r>
              <a:rPr lang="en-US" sz="1000" dirty="0">
                <a:latin typeface="Consolas" panose="020B0609020204030204" pitchFamily="49" charset="0"/>
              </a:rPr>
              <a:t> {</a:t>
            </a:r>
          </a:p>
          <a:p>
            <a:pPr lvl="1" algn="just"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Serial</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println</a:t>
            </a:r>
            <a:r>
              <a:rPr lang="en-US" sz="1000" dirty="0">
                <a:latin typeface="Consolas" panose="020B0609020204030204" pitchFamily="49" charset="0"/>
              </a:rPr>
              <a:t>("</a:t>
            </a:r>
            <a:r>
              <a:rPr lang="en-US" sz="1000" dirty="0">
                <a:solidFill>
                  <a:schemeClr val="accent5">
                    <a:lumMod val="75000"/>
                  </a:schemeClr>
                </a:solidFill>
                <a:latin typeface="Consolas" panose="020B0609020204030204" pitchFamily="49" charset="0"/>
              </a:rPr>
              <a:t>Client not connected.</a:t>
            </a:r>
            <a:r>
              <a:rPr lang="en-US" sz="1000" dirty="0">
                <a:latin typeface="Consolas" panose="020B0609020204030204" pitchFamily="49" charset="0"/>
              </a:rPr>
              <a:t>");</a:t>
            </a:r>
          </a:p>
          <a:p>
            <a:pPr lvl="1" algn="just" fontAlgn="auto">
              <a:lnSpc>
                <a:spcPct val="150000"/>
              </a:lnSpc>
              <a:spcBef>
                <a:spcPts val="0"/>
              </a:spcBef>
              <a:spcAft>
                <a:spcPts val="0"/>
              </a:spcAft>
              <a:defRPr/>
            </a:pPr>
            <a:r>
              <a:rPr lang="en-US" sz="1000" dirty="0">
                <a:latin typeface="Consolas" panose="020B0609020204030204" pitchFamily="49" charset="0"/>
              </a:rPr>
              <a:t>	</a:t>
            </a:r>
            <a:r>
              <a:rPr lang="en-US" sz="1000" dirty="0">
                <a:solidFill>
                  <a:schemeClr val="accent4">
                    <a:lumMod val="75000"/>
                  </a:schemeClr>
                </a:solidFill>
                <a:latin typeface="Consolas" panose="020B0609020204030204" pitchFamily="49" charset="0"/>
              </a:rPr>
              <a:t>return</a:t>
            </a:r>
            <a:r>
              <a:rPr lang="en-US" sz="1000" dirty="0">
                <a:latin typeface="Consolas" panose="020B0609020204030204" pitchFamily="49" charset="0"/>
              </a:rPr>
              <a:t>;</a:t>
            </a:r>
          </a:p>
          <a:p>
            <a:pPr lvl="1" algn="just" fontAlgn="auto">
              <a:lnSpc>
                <a:spcPct val="150000"/>
              </a:lnSpc>
              <a:spcBef>
                <a:spcPts val="0"/>
              </a:spcBef>
              <a:spcAft>
                <a:spcPts val="0"/>
              </a:spcAft>
              <a:defRPr/>
            </a:pPr>
            <a:r>
              <a:rPr lang="en-US" sz="1000" dirty="0">
                <a:latin typeface="Consolas" panose="020B0609020204030204" pitchFamily="49" charset="0"/>
              </a:rPr>
              <a:t>	}</a:t>
            </a:r>
          </a:p>
          <a:p>
            <a:pPr algn="just" fontAlgn="auto">
              <a:lnSpc>
                <a:spcPct val="150000"/>
              </a:lnSpc>
              <a:spcBef>
                <a:spcPts val="0"/>
              </a:spcBef>
              <a:spcAft>
                <a:spcPts val="0"/>
              </a:spcAft>
              <a:defRPr/>
            </a:pPr>
            <a:r>
              <a:rPr lang="en-US" sz="1000" dirty="0">
                <a:latin typeface="Consolas" panose="020B0609020204030204" pitchFamily="49" charset="0"/>
              </a:rPr>
              <a:t>	button = </a:t>
            </a:r>
            <a:r>
              <a:rPr lang="en-US" sz="1000" dirty="0">
                <a:solidFill>
                  <a:schemeClr val="accent5">
                    <a:lumMod val="75000"/>
                  </a:schemeClr>
                </a:solidFill>
                <a:latin typeface="Consolas" panose="020B0609020204030204" pitchFamily="49" charset="0"/>
              </a:rPr>
              <a:t>false</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	} </a:t>
            </a:r>
            <a:r>
              <a:rPr lang="en-US" sz="1000" dirty="0">
                <a:solidFill>
                  <a:schemeClr val="bg1">
                    <a:lumMod val="65000"/>
                  </a:schemeClr>
                </a:solidFill>
                <a:latin typeface="Consolas" panose="020B0609020204030204" pitchFamily="49" charset="0"/>
              </a:rPr>
              <a:t>// if ( button ) </a:t>
            </a:r>
            <a:endParaRPr lang="en-US" sz="1000" dirty="0">
              <a:latin typeface="Consolas" panose="020B0609020204030204" pitchFamily="49" charset="0"/>
            </a:endParaRPr>
          </a:p>
          <a:p>
            <a:pPr algn="just"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Ethernet</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maintain</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 	</a:t>
            </a:r>
            <a:r>
              <a:rPr lang="en-US" sz="1000" dirty="0">
                <a:solidFill>
                  <a:schemeClr val="accent2"/>
                </a:solidFill>
                <a:latin typeface="Consolas" panose="020B0609020204030204" pitchFamily="49" charset="0"/>
              </a:rPr>
              <a:t>delay</a:t>
            </a:r>
            <a:r>
              <a:rPr lang="en-US" sz="1000" dirty="0">
                <a:latin typeface="Consolas" panose="020B0609020204030204" pitchFamily="49" charset="0"/>
              </a:rPr>
              <a:t>(500);</a:t>
            </a:r>
          </a:p>
          <a:p>
            <a:pPr algn="just" fontAlgn="auto">
              <a:lnSpc>
                <a:spcPct val="150000"/>
              </a:lnSpc>
              <a:spcBef>
                <a:spcPts val="0"/>
              </a:spcBef>
              <a:spcAft>
                <a:spcPts val="0"/>
              </a:spcAft>
              <a:defRPr/>
            </a:pPr>
            <a:r>
              <a:rPr lang="en-US" sz="1000" dirty="0">
                <a:latin typeface="Consolas" panose="020B0609020204030204" pitchFamily="49" charset="0"/>
              </a:rPr>
              <a:t>} </a:t>
            </a:r>
            <a:r>
              <a:rPr lang="en-US" sz="1000" dirty="0">
                <a:solidFill>
                  <a:schemeClr val="bg1">
                    <a:lumMod val="65000"/>
                  </a:schemeClr>
                </a:solidFill>
                <a:latin typeface="Consolas" panose="020B0609020204030204" pitchFamily="49" charset="0"/>
              </a:rPr>
              <a:t>// loop()</a:t>
            </a:r>
          </a:p>
        </p:txBody>
      </p:sp>
      <p:sp>
        <p:nvSpPr>
          <p:cNvPr id="13" name="TextBox 12">
            <a:extLst>
              <a:ext uri="{FF2B5EF4-FFF2-40B4-BE49-F238E27FC236}">
                <a16:creationId xmlns:a16="http://schemas.microsoft.com/office/drawing/2014/main" xmlns="" id="{8A50D3CB-A429-4914-A16C-473774503AB6}"/>
              </a:ext>
            </a:extLst>
          </p:cNvPr>
          <p:cNvSpPr txBox="1"/>
          <p:nvPr/>
        </p:nvSpPr>
        <p:spPr>
          <a:xfrm>
            <a:off x="4572000" y="1311893"/>
            <a:ext cx="4291013" cy="2400657"/>
          </a:xfrm>
          <a:prstGeom prst="rect">
            <a:avLst/>
          </a:prstGeom>
          <a:noFill/>
        </p:spPr>
        <p:txBody>
          <a:bodyPr>
            <a:spAutoFit/>
          </a:bodyPr>
          <a:lstStyle/>
          <a:p>
            <a:pPr algn="just" fontAlgn="auto">
              <a:lnSpc>
                <a:spcPct val="150000"/>
              </a:lnSpc>
              <a:spcBef>
                <a:spcPts val="0"/>
              </a:spcBef>
              <a:spcAft>
                <a:spcPts val="0"/>
              </a:spcAft>
              <a:defRPr/>
            </a:pPr>
            <a:r>
              <a:rPr lang="en-US" sz="1000" dirty="0">
                <a:solidFill>
                  <a:schemeClr val="accent5">
                    <a:lumMod val="75000"/>
                  </a:schemeClr>
                </a:solidFill>
                <a:latin typeface="Consolas" panose="020B0609020204030204" pitchFamily="49" charset="0"/>
              </a:rPr>
              <a:t>void</a:t>
            </a:r>
            <a:r>
              <a:rPr lang="en-US" sz="1000" dirty="0">
                <a:latin typeface="Consolas" panose="020B0609020204030204" pitchFamily="49" charset="0"/>
              </a:rPr>
              <a:t> </a:t>
            </a:r>
            <a:r>
              <a:rPr lang="en-US" sz="1000" dirty="0" err="1">
                <a:latin typeface="Consolas" panose="020B0609020204030204" pitchFamily="49" charset="0"/>
              </a:rPr>
              <a:t>button_click</a:t>
            </a:r>
            <a:r>
              <a:rPr lang="en-US" sz="1000" dirty="0">
                <a:latin typeface="Consolas" panose="020B0609020204030204" pitchFamily="49" charset="0"/>
              </a:rPr>
              <a:t>(</a:t>
            </a:r>
            <a:r>
              <a:rPr lang="en-US" sz="1000" dirty="0">
                <a:solidFill>
                  <a:schemeClr val="accent5">
                    <a:lumMod val="75000"/>
                  </a:schemeClr>
                </a:solidFill>
                <a:latin typeface="Consolas" panose="020B0609020204030204" pitchFamily="49" charset="0"/>
              </a:rPr>
              <a:t>void</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a:t>
            </a:r>
            <a:r>
              <a:rPr lang="en-US" sz="1000" dirty="0">
                <a:solidFill>
                  <a:schemeClr val="bg1">
                    <a:lumMod val="65000"/>
                  </a:schemeClr>
                </a:solidFill>
                <a:latin typeface="Consolas" panose="020B0609020204030204" pitchFamily="49" charset="0"/>
              </a:rPr>
              <a:t>	// If more than 0.5s have elapsed from the 	// previous request, set the flag to true and 	// capture the current request time.</a:t>
            </a:r>
            <a:endParaRPr lang="en-US" sz="1000" dirty="0">
              <a:latin typeface="Consolas" panose="020B0609020204030204" pitchFamily="49" charset="0"/>
            </a:endParaRPr>
          </a:p>
          <a:p>
            <a:pPr algn="just" fontAlgn="auto">
              <a:lnSpc>
                <a:spcPct val="150000"/>
              </a:lnSpc>
              <a:spcBef>
                <a:spcPts val="0"/>
              </a:spcBef>
              <a:spcAft>
                <a:spcPts val="0"/>
              </a:spcAft>
              <a:defRPr/>
            </a:pPr>
            <a:r>
              <a:rPr lang="en-US" sz="1000" dirty="0">
                <a:latin typeface="Consolas" panose="020B0609020204030204" pitchFamily="49" charset="0"/>
              </a:rPr>
              <a:t>	</a:t>
            </a:r>
            <a:r>
              <a:rPr lang="en-US" sz="1000" dirty="0">
                <a:solidFill>
                  <a:schemeClr val="accent4">
                    <a:lumMod val="75000"/>
                  </a:schemeClr>
                </a:solidFill>
                <a:latin typeface="Consolas" panose="020B0609020204030204" pitchFamily="49" charset="0"/>
              </a:rPr>
              <a:t>if</a:t>
            </a: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millis</a:t>
            </a:r>
            <a:r>
              <a:rPr lang="en-US" sz="1000" dirty="0">
                <a:latin typeface="Consolas" panose="020B0609020204030204" pitchFamily="49" charset="0"/>
              </a:rPr>
              <a:t>() &gt; </a:t>
            </a:r>
            <a:r>
              <a:rPr lang="en-US" sz="1000" dirty="0" err="1">
                <a:latin typeface="Consolas" panose="020B0609020204030204" pitchFamily="49" charset="0"/>
              </a:rPr>
              <a:t>request_timer</a:t>
            </a:r>
            <a:r>
              <a:rPr lang="en-US" sz="1000" dirty="0">
                <a:latin typeface="Consolas" panose="020B0609020204030204" pitchFamily="49" charset="0"/>
              </a:rPr>
              <a:t> + 500)</a:t>
            </a:r>
          </a:p>
          <a:p>
            <a:pPr algn="just" fontAlgn="auto">
              <a:lnSpc>
                <a:spcPct val="150000"/>
              </a:lnSpc>
              <a:spcBef>
                <a:spcPts val="0"/>
              </a:spcBef>
              <a:spcAft>
                <a:spcPts val="0"/>
              </a:spcAft>
              <a:defRPr/>
            </a:pPr>
            <a:r>
              <a:rPr lang="en-US" sz="1000" dirty="0">
                <a:latin typeface="Consolas" panose="020B0609020204030204" pitchFamily="49" charset="0"/>
              </a:rPr>
              <a:t>	{</a:t>
            </a:r>
          </a:p>
          <a:p>
            <a:pPr algn="just" fontAlgn="auto">
              <a:lnSpc>
                <a:spcPct val="150000"/>
              </a:lnSpc>
              <a:spcBef>
                <a:spcPts val="0"/>
              </a:spcBef>
              <a:spcAft>
                <a:spcPts val="0"/>
              </a:spcAft>
              <a:defRPr/>
            </a:pPr>
            <a:r>
              <a:rPr lang="en-US" sz="1000" dirty="0">
                <a:latin typeface="Consolas" panose="020B0609020204030204" pitchFamily="49" charset="0"/>
              </a:rPr>
              <a:t>		</a:t>
            </a:r>
            <a:r>
              <a:rPr lang="en-US" sz="1000" dirty="0" err="1">
                <a:latin typeface="Consolas" panose="020B0609020204030204" pitchFamily="49" charset="0"/>
              </a:rPr>
              <a:t>request_timer</a:t>
            </a:r>
            <a:r>
              <a:rPr lang="en-US" sz="1000" dirty="0">
                <a:latin typeface="Consolas" panose="020B0609020204030204" pitchFamily="49" charset="0"/>
              </a:rPr>
              <a:t> = </a:t>
            </a:r>
            <a:r>
              <a:rPr lang="en-US" sz="1000" dirty="0" err="1">
                <a:solidFill>
                  <a:schemeClr val="accent2"/>
                </a:solidFill>
                <a:latin typeface="Consolas" panose="020B0609020204030204" pitchFamily="49" charset="0"/>
              </a:rPr>
              <a:t>millis</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		button        = </a:t>
            </a:r>
            <a:r>
              <a:rPr lang="en-US" sz="1000" dirty="0">
                <a:solidFill>
                  <a:schemeClr val="accent5">
                    <a:lumMod val="75000"/>
                  </a:schemeClr>
                </a:solidFill>
                <a:latin typeface="Consolas" panose="020B0609020204030204" pitchFamily="49" charset="0"/>
              </a:rPr>
              <a:t>true</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	}</a:t>
            </a:r>
          </a:p>
          <a:p>
            <a:pPr algn="just" fontAlgn="auto">
              <a:lnSpc>
                <a:spcPct val="150000"/>
              </a:lnSpc>
              <a:spcBef>
                <a:spcPts val="0"/>
              </a:spcBef>
              <a:spcAft>
                <a:spcPts val="0"/>
              </a:spcAft>
              <a:defRPr/>
            </a:pPr>
            <a:r>
              <a:rPr lang="en-US" sz="1000" dirty="0">
                <a:latin typeface="Consolas" panose="020B0609020204030204" pitchFamily="49" charset="0"/>
              </a:rPr>
              <a:t>}</a:t>
            </a:r>
          </a:p>
        </p:txBody>
      </p:sp>
    </p:spTree>
    <p:extLst>
      <p:ext uri="{BB962C8B-B14F-4D97-AF65-F5344CB8AC3E}">
        <p14:creationId xmlns:p14="http://schemas.microsoft.com/office/powerpoint/2010/main" val="1358559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Ethernet Exercise: Conclusion</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27</a:t>
            </a:fld>
            <a:endParaRPr lang="el-GR" sz="1000" dirty="0"/>
          </a:p>
        </p:txBody>
      </p:sp>
      <p:sp>
        <p:nvSpPr>
          <p:cNvPr id="10" name="TextBox 11">
            <a:extLst>
              <a:ext uri="{FF2B5EF4-FFF2-40B4-BE49-F238E27FC236}">
                <a16:creationId xmlns:a16="http://schemas.microsoft.com/office/drawing/2014/main" xmlns="" id="{47BA0DEB-187E-48DC-92F8-8F217E705956}"/>
              </a:ext>
            </a:extLst>
          </p:cNvPr>
          <p:cNvSpPr txBox="1">
            <a:spLocks noChangeArrowheads="1"/>
          </p:cNvSpPr>
          <p:nvPr/>
        </p:nvSpPr>
        <p:spPr bwMode="auto">
          <a:xfrm>
            <a:off x="202915" y="898649"/>
            <a:ext cx="4125913" cy="5863144"/>
          </a:xfrm>
          <a:prstGeom prst="rect">
            <a:avLst/>
          </a:prstGeom>
          <a:noFill/>
          <a:ln w="9525">
            <a:noFill/>
            <a:miter lim="800000"/>
            <a:headEnd/>
            <a:tailEnd/>
          </a:ln>
        </p:spPr>
        <p:txBody>
          <a:bodyPr>
            <a:spAutoFit/>
          </a:bodyPr>
          <a:lstStyle/>
          <a:p>
            <a:pPr algn="just">
              <a:lnSpc>
                <a:spcPct val="150000"/>
              </a:lnSpc>
            </a:pPr>
            <a:r>
              <a:rPr lang="en-US" sz="1800" dirty="0">
                <a:latin typeface="Calibri" pitchFamily="34" charset="0"/>
              </a:rPr>
              <a:t>Upon successful completion of the</a:t>
            </a:r>
          </a:p>
          <a:p>
            <a:pPr algn="just">
              <a:lnSpc>
                <a:spcPct val="150000"/>
              </a:lnSpc>
            </a:pPr>
            <a:r>
              <a:rPr lang="en-US" sz="1800" dirty="0">
                <a:latin typeface="Calibri" pitchFamily="34" charset="0"/>
              </a:rPr>
              <a:t>exercise, you should be able to see</a:t>
            </a:r>
          </a:p>
          <a:p>
            <a:pPr algn="just">
              <a:lnSpc>
                <a:spcPct val="150000"/>
              </a:lnSpc>
            </a:pPr>
            <a:r>
              <a:rPr lang="en-US" sz="1800" dirty="0">
                <a:latin typeface="Calibri" pitchFamily="34" charset="0"/>
              </a:rPr>
              <a:t>the values from the LDR appearing on</a:t>
            </a:r>
          </a:p>
          <a:p>
            <a:pPr algn="just">
              <a:lnSpc>
                <a:spcPct val="150000"/>
              </a:lnSpc>
            </a:pPr>
            <a:r>
              <a:rPr lang="en-US" sz="1800" dirty="0">
                <a:latin typeface="Calibri" pitchFamily="34" charset="0"/>
              </a:rPr>
              <a:t>The webpage every time you trigger</a:t>
            </a:r>
          </a:p>
          <a:p>
            <a:pPr algn="just">
              <a:lnSpc>
                <a:spcPct val="150000"/>
              </a:lnSpc>
            </a:pPr>
            <a:r>
              <a:rPr lang="en-US" sz="1800" dirty="0">
                <a:latin typeface="Calibri" pitchFamily="34" charset="0"/>
              </a:rPr>
              <a:t> the interrupt by clicking the button.</a:t>
            </a:r>
          </a:p>
          <a:p>
            <a:pPr algn="just">
              <a:lnSpc>
                <a:spcPct val="150000"/>
              </a:lnSpc>
            </a:pPr>
            <a:r>
              <a:rPr lang="en-US" sz="1800" dirty="0">
                <a:latin typeface="Calibri" pitchFamily="34" charset="0"/>
              </a:rPr>
              <a:t>Note that since the webpage does not</a:t>
            </a:r>
          </a:p>
          <a:p>
            <a:pPr algn="just">
              <a:lnSpc>
                <a:spcPct val="150000"/>
              </a:lnSpc>
            </a:pPr>
            <a:r>
              <a:rPr lang="en-US" sz="1800" dirty="0">
                <a:latin typeface="Calibri" pitchFamily="34" charset="0"/>
              </a:rPr>
              <a:t>reload dynamically, you need to refresh</a:t>
            </a:r>
          </a:p>
          <a:p>
            <a:pPr algn="just">
              <a:lnSpc>
                <a:spcPct val="150000"/>
              </a:lnSpc>
            </a:pPr>
            <a:r>
              <a:rPr lang="en-US" sz="1800" dirty="0">
                <a:latin typeface="Calibri" pitchFamily="34" charset="0"/>
              </a:rPr>
              <a:t>it by hand. </a:t>
            </a:r>
          </a:p>
          <a:p>
            <a:pPr algn="just">
              <a:lnSpc>
                <a:spcPct val="150000"/>
              </a:lnSpc>
            </a:pPr>
            <a:r>
              <a:rPr lang="en-US" sz="1800" dirty="0">
                <a:latin typeface="Calibri" pitchFamily="34" charset="0"/>
              </a:rPr>
              <a:t>Also, you should be able to change </a:t>
            </a:r>
          </a:p>
          <a:p>
            <a:pPr algn="just">
              <a:lnSpc>
                <a:spcPct val="150000"/>
              </a:lnSpc>
            </a:pPr>
            <a:r>
              <a:rPr lang="en-US" sz="1800" dirty="0">
                <a:latin typeface="Calibri" pitchFamily="34" charset="0"/>
              </a:rPr>
              <a:t>the status of the connected LED by </a:t>
            </a:r>
          </a:p>
          <a:p>
            <a:pPr algn="just">
              <a:lnSpc>
                <a:spcPct val="150000"/>
              </a:lnSpc>
            </a:pPr>
            <a:r>
              <a:rPr lang="en-US" sz="1800" dirty="0">
                <a:latin typeface="Calibri" pitchFamily="34" charset="0"/>
              </a:rPr>
              <a:t>simply clicking the ‘ON’ / ‘OFF’ links </a:t>
            </a:r>
          </a:p>
          <a:p>
            <a:pPr algn="just">
              <a:lnSpc>
                <a:spcPct val="150000"/>
              </a:lnSpc>
            </a:pPr>
            <a:r>
              <a:rPr lang="en-US" sz="1800" dirty="0">
                <a:latin typeface="Calibri" pitchFamily="34" charset="0"/>
              </a:rPr>
              <a:t>on the webpage under your client’s </a:t>
            </a:r>
          </a:p>
          <a:p>
            <a:pPr algn="just">
              <a:lnSpc>
                <a:spcPct val="150000"/>
              </a:lnSpc>
            </a:pPr>
            <a:r>
              <a:rPr lang="en-US" sz="1800" dirty="0">
                <a:latin typeface="Calibri" pitchFamily="34" charset="0"/>
              </a:rPr>
              <a:t>name.</a:t>
            </a:r>
          </a:p>
          <a:p>
            <a:pPr algn="just">
              <a:lnSpc>
                <a:spcPct val="150000"/>
              </a:lnSpc>
            </a:pPr>
            <a:endParaRPr lang="en-US" sz="1600" dirty="0">
              <a:latin typeface="Calibri" pitchFamily="34" charset="0"/>
            </a:endParaRPr>
          </a:p>
        </p:txBody>
      </p:sp>
      <p:pic>
        <p:nvPicPr>
          <p:cNvPr id="11" name="Εικόνα 2">
            <a:extLst>
              <a:ext uri="{FF2B5EF4-FFF2-40B4-BE49-F238E27FC236}">
                <a16:creationId xmlns:a16="http://schemas.microsoft.com/office/drawing/2014/main" xmlns="" id="{A511607A-0A45-4CBA-B49B-0FCDBD94F7A5}"/>
              </a:ext>
            </a:extLst>
          </p:cNvPr>
          <p:cNvPicPr>
            <a:picLocks noChangeAspect="1"/>
          </p:cNvPicPr>
          <p:nvPr/>
        </p:nvPicPr>
        <p:blipFill>
          <a:blip r:embed="rId5"/>
          <a:srcRect/>
          <a:stretch>
            <a:fillRect/>
          </a:stretch>
        </p:blipFill>
        <p:spPr bwMode="auto">
          <a:xfrm>
            <a:off x="4184935" y="1168631"/>
            <a:ext cx="4756150" cy="3535363"/>
          </a:xfrm>
          <a:prstGeom prst="rect">
            <a:avLst/>
          </a:prstGeom>
          <a:noFill/>
          <a:ln w="9525">
            <a:noFill/>
            <a:miter lim="800000"/>
            <a:headEnd/>
            <a:tailEnd/>
          </a:ln>
        </p:spPr>
      </p:pic>
      <p:pic>
        <p:nvPicPr>
          <p:cNvPr id="15" name="Εικόνα 2">
            <a:extLst>
              <a:ext uri="{FF2B5EF4-FFF2-40B4-BE49-F238E27FC236}">
                <a16:creationId xmlns:a16="http://schemas.microsoft.com/office/drawing/2014/main" xmlns="" id="{4DA074A0-86BB-467A-A8E0-8FDAC0D104A7}"/>
              </a:ext>
            </a:extLst>
          </p:cNvPr>
          <p:cNvPicPr>
            <a:picLocks noChangeAspect="1"/>
          </p:cNvPicPr>
          <p:nvPr/>
        </p:nvPicPr>
        <p:blipFill>
          <a:blip r:embed="rId6"/>
          <a:srcRect/>
          <a:stretch>
            <a:fillRect/>
          </a:stretch>
        </p:blipFill>
        <p:spPr bwMode="auto">
          <a:xfrm>
            <a:off x="4171681" y="4508728"/>
            <a:ext cx="4756150" cy="1817010"/>
          </a:xfrm>
          <a:prstGeom prst="rect">
            <a:avLst/>
          </a:prstGeom>
          <a:noFill/>
          <a:ln w="9525">
            <a:noFill/>
            <a:miter lim="800000"/>
            <a:headEnd/>
            <a:tailEnd/>
          </a:ln>
        </p:spPr>
      </p:pic>
    </p:spTree>
    <p:extLst>
      <p:ext uri="{BB962C8B-B14F-4D97-AF65-F5344CB8AC3E}">
        <p14:creationId xmlns:p14="http://schemas.microsoft.com/office/powerpoint/2010/main" val="2200507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50">
            <a:extLst>
              <a:ext uri="{FF2B5EF4-FFF2-40B4-BE49-F238E27FC236}">
                <a16:creationId xmlns:a16="http://schemas.microsoft.com/office/drawing/2014/main" xmlns="" id="{389AFF6F-B38D-4086-B6E6-9B4D639019EA}"/>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141346" y="268018"/>
            <a:ext cx="1753789" cy="784378"/>
          </a:xfrm>
          <a:prstGeom prst="rect">
            <a:avLst/>
          </a:prstGeom>
          <a:noFill/>
          <a:ln>
            <a:noFill/>
          </a:ln>
        </p:spPr>
      </p:pic>
      <p:sp>
        <p:nvSpPr>
          <p:cNvPr id="11" name="Rounded Rectangle 10"/>
          <p:cNvSpPr/>
          <p:nvPr/>
        </p:nvSpPr>
        <p:spPr>
          <a:xfrm>
            <a:off x="0" y="2419435"/>
            <a:ext cx="9144000" cy="1937982"/>
          </a:xfrm>
          <a:prstGeom prst="roundRect">
            <a:avLst>
              <a:gd name="adj" fmla="val 396"/>
            </a:avLst>
          </a:prstGeom>
          <a:ln>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prstClr val="white"/>
                </a:solidFill>
              </a:rPr>
              <a:t>WiFi</a:t>
            </a:r>
            <a:endParaRPr lang="el-GR" dirty="0"/>
          </a:p>
        </p:txBody>
      </p:sp>
      <p:pic>
        <p:nvPicPr>
          <p:cNvPr id="12" name="Imagen 34">
            <a:extLst>
              <a:ext uri="{FF2B5EF4-FFF2-40B4-BE49-F238E27FC236}">
                <a16:creationId xmlns:a16="http://schemas.microsoft.com/office/drawing/2014/main" xmlns="" id="{30534F85-38A1-43D8-B6DB-94CA1D92C64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457930" y="268018"/>
            <a:ext cx="2956266" cy="759862"/>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250" b="15298"/>
          <a:stretch/>
        </p:blipFill>
        <p:spPr bwMode="auto">
          <a:xfrm>
            <a:off x="536759" y="6038193"/>
            <a:ext cx="1607354" cy="70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openin project: isep-porto-logo"/>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3235"/>
          <a:stretch/>
        </p:blipFill>
        <p:spPr bwMode="auto">
          <a:xfrm>
            <a:off x="2582878" y="5913947"/>
            <a:ext cx="1820294" cy="931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in project: teiofcrete-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7" y="5882415"/>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in project: aproit-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41346" y="6085491"/>
            <a:ext cx="1428752" cy="717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70179"/>
            <a:ext cx="9144000" cy="45719"/>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p:cNvSpPr/>
          <p:nvPr/>
        </p:nvSpPr>
        <p:spPr>
          <a:xfrm>
            <a:off x="0" y="7639"/>
            <a:ext cx="9144000" cy="1180531"/>
          </a:xfrm>
          <a:prstGeom prst="rect">
            <a:avLst/>
          </a:prstGeom>
          <a:gradFill flip="none" rotWithShape="1">
            <a:gsLst>
              <a:gs pos="0">
                <a:schemeClr val="tx2">
                  <a:lumMod val="40000"/>
                  <a:lumOff val="60000"/>
                  <a:alpha val="36000"/>
                </a:schemeClr>
              </a:gs>
              <a:gs pos="100000">
                <a:schemeClr val="bg1">
                  <a:alpha val="0"/>
                </a:schemeClr>
              </a:gs>
              <a:gs pos="49000">
                <a:schemeClr val="tx2">
                  <a:lumMod val="20000"/>
                  <a:lumOff val="80000"/>
                  <a:alpha val="3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7247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29</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err="1"/>
              <a:t>WiFi</a:t>
            </a:r>
            <a:r>
              <a:rPr lang="en-US" dirty="0"/>
              <a:t> - Introduction</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29</a:t>
            </a:fld>
            <a:endParaRPr lang="el-GR" sz="1000" dirty="0"/>
          </a:p>
        </p:txBody>
      </p:sp>
      <p:sp>
        <p:nvSpPr>
          <p:cNvPr id="12" name="TextBox 21">
            <a:extLst>
              <a:ext uri="{FF2B5EF4-FFF2-40B4-BE49-F238E27FC236}">
                <a16:creationId xmlns:a16="http://schemas.microsoft.com/office/drawing/2014/main" xmlns="" id="{AD20D996-E5CA-47BE-9DD9-DDADB4F98AE5}"/>
              </a:ext>
            </a:extLst>
          </p:cNvPr>
          <p:cNvSpPr txBox="1">
            <a:spLocks noChangeArrowheads="1"/>
          </p:cNvSpPr>
          <p:nvPr/>
        </p:nvSpPr>
        <p:spPr bwMode="auto">
          <a:xfrm>
            <a:off x="344499" y="926767"/>
            <a:ext cx="8278536" cy="5122941"/>
          </a:xfrm>
          <a:prstGeom prst="rect">
            <a:avLst/>
          </a:prstGeom>
          <a:noFill/>
          <a:ln w="9525">
            <a:noFill/>
            <a:miter lim="800000"/>
            <a:headEnd/>
            <a:tailEnd/>
          </a:ln>
        </p:spPr>
        <p:txBody>
          <a:bodyPr wrap="square">
            <a:spAutoFit/>
          </a:bodyPr>
          <a:lstStyle/>
          <a:p>
            <a:pPr marL="285750" indent="-285750" algn="just">
              <a:lnSpc>
                <a:spcPct val="150000"/>
              </a:lnSpc>
              <a:buFont typeface="Wingdings" panose="05000000000000000000" pitchFamily="2" charset="2"/>
              <a:buChar char="§"/>
            </a:pPr>
            <a:r>
              <a:rPr lang="en-US" sz="2000" dirty="0">
                <a:latin typeface="Calibri" pitchFamily="34" charset="0"/>
              </a:rPr>
              <a:t>WiFi is the most popular wireless communication protocol since it enables wireless access to the world of Internet, is free of charge and available at almost any public or private space. However, it is not so power effective for IoT applications running on batteries. </a:t>
            </a:r>
          </a:p>
          <a:p>
            <a:pPr marL="171450" indent="-171450" algn="just">
              <a:lnSpc>
                <a:spcPct val="150000"/>
              </a:lnSpc>
              <a:buFont typeface="Wingdings" panose="05000000000000000000" pitchFamily="2" charset="2"/>
              <a:buChar char="§"/>
            </a:pPr>
            <a:endParaRPr lang="en-US" sz="2000" dirty="0">
              <a:latin typeface="Calibri" pitchFamily="34" charset="0"/>
            </a:endParaRPr>
          </a:p>
          <a:p>
            <a:pPr marL="285750" indent="-285750" algn="just">
              <a:lnSpc>
                <a:spcPct val="150000"/>
              </a:lnSpc>
              <a:buFont typeface="Wingdings" panose="05000000000000000000" pitchFamily="2" charset="2"/>
              <a:buChar char="§"/>
            </a:pPr>
            <a:r>
              <a:rPr lang="en-US" sz="2000" dirty="0">
                <a:latin typeface="Calibri" pitchFamily="34" charset="0"/>
              </a:rPr>
              <a:t>For interfacing Arduino with  WiFi there is not a straightforward option, since the available WiFi Shield is rather expensive for it to be popular. The most popular alternative is based on the ESP8266 microcontroller, which is very affordable and reliable. But ESP8266 being a microcontroller by itself and not an Arduino peripheral, utilizing it as a WiFi extension for Arduino is possible, but quite tricky.</a:t>
            </a:r>
          </a:p>
        </p:txBody>
      </p:sp>
    </p:spTree>
    <p:extLst>
      <p:ext uri="{BB962C8B-B14F-4D97-AF65-F5344CB8AC3E}">
        <p14:creationId xmlns:p14="http://schemas.microsoft.com/office/powerpoint/2010/main" val="954206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476252" y="1318978"/>
            <a:ext cx="8191495" cy="439453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269875" indent="-269875" algn="just" eaLnBrk="0" hangingPunct="0">
              <a:lnSpc>
                <a:spcPct val="110000"/>
              </a:lnSpc>
              <a:spcBef>
                <a:spcPts val="480"/>
              </a:spcBef>
              <a:buFont typeface="Wingdings" pitchFamily="2" charset="2"/>
              <a:buChar char="§"/>
            </a:pPr>
            <a:r>
              <a:rPr lang="en-US" sz="2000" dirty="0">
                <a:latin typeface="+mn-lt"/>
              </a:rPr>
              <a:t>Aim of this UNIT is to familiarize students with most popular communication protocols for developing Internet of Things applications, namely Bluetooth, Ethernet and </a:t>
            </a:r>
            <a:r>
              <a:rPr lang="en-US" sz="2000" dirty="0" err="1">
                <a:latin typeface="+mn-lt"/>
              </a:rPr>
              <a:t>WiFi</a:t>
            </a:r>
            <a:r>
              <a:rPr lang="en-US" sz="2000" dirty="0">
                <a:latin typeface="+mn-lt"/>
              </a:rPr>
              <a:t>.</a:t>
            </a:r>
          </a:p>
          <a:p>
            <a:pPr marL="269875" indent="-269875" algn="just" eaLnBrk="0" hangingPunct="0">
              <a:lnSpc>
                <a:spcPct val="110000"/>
              </a:lnSpc>
              <a:spcBef>
                <a:spcPts val="480"/>
              </a:spcBef>
              <a:buFont typeface="Wingdings" pitchFamily="2" charset="2"/>
              <a:buChar char="§"/>
            </a:pPr>
            <a:endParaRPr lang="en-US" sz="2000" dirty="0">
              <a:latin typeface="+mn-lt"/>
            </a:endParaRPr>
          </a:p>
          <a:p>
            <a:pPr marL="269875" indent="-269875" algn="just" eaLnBrk="0" hangingPunct="0">
              <a:lnSpc>
                <a:spcPct val="110000"/>
              </a:lnSpc>
              <a:spcBef>
                <a:spcPts val="480"/>
              </a:spcBef>
              <a:buFont typeface="Wingdings" pitchFamily="2" charset="2"/>
              <a:buChar char="§"/>
            </a:pPr>
            <a:r>
              <a:rPr lang="en-US" sz="2000" dirty="0">
                <a:latin typeface="+mn-lt"/>
              </a:rPr>
              <a:t>We will practice these protocols through a simple bidirectional communication scenario that involves an Arduino development board and a mobile (for Bluetooth) or web application (for Ethernet and </a:t>
            </a:r>
            <a:r>
              <a:rPr lang="en-US" sz="2000" dirty="0" err="1">
                <a:latin typeface="+mn-lt"/>
              </a:rPr>
              <a:t>WiFi</a:t>
            </a:r>
            <a:r>
              <a:rPr lang="en-US" sz="2000" dirty="0">
                <a:latin typeface="+mn-lt"/>
              </a:rPr>
              <a:t>) exchanging sensor data and remotely controlling the status of a LED.</a:t>
            </a:r>
          </a:p>
          <a:p>
            <a:pPr marL="269875" indent="-269875" algn="just" eaLnBrk="0" hangingPunct="0">
              <a:lnSpc>
                <a:spcPct val="110000"/>
              </a:lnSpc>
              <a:spcBef>
                <a:spcPts val="480"/>
              </a:spcBef>
              <a:buFont typeface="Wingdings" pitchFamily="2" charset="2"/>
              <a:buChar char="§"/>
            </a:pPr>
            <a:endParaRPr lang="en-US" sz="2000" dirty="0">
              <a:latin typeface="+mn-lt"/>
            </a:endParaRPr>
          </a:p>
          <a:p>
            <a:pPr marL="269875" indent="-269875" algn="just" eaLnBrk="0" hangingPunct="0">
              <a:lnSpc>
                <a:spcPct val="110000"/>
              </a:lnSpc>
              <a:spcBef>
                <a:spcPts val="480"/>
              </a:spcBef>
              <a:buFont typeface="Wingdings" pitchFamily="2" charset="2"/>
              <a:buChar char="§"/>
            </a:pPr>
            <a:r>
              <a:rPr lang="en-US" sz="2000" dirty="0">
                <a:latin typeface="+mn-lt"/>
              </a:rPr>
              <a:t>Taking into account the scope of </a:t>
            </a:r>
            <a:r>
              <a:rPr lang="en-US" sz="2000" dirty="0" err="1">
                <a:latin typeface="+mn-lt"/>
              </a:rPr>
              <a:t>OpenIn</a:t>
            </a:r>
            <a:r>
              <a:rPr lang="en-US" sz="2000" dirty="0">
                <a:latin typeface="+mn-lt"/>
              </a:rPr>
              <a:t>, the emphasis of the Unit will be given on the Arduino programming. Hence, we will be demonstrating the mobile and web applications without focusing on their development. </a:t>
            </a:r>
          </a:p>
        </p:txBody>
      </p:sp>
      <p:sp>
        <p:nvSpPr>
          <p:cNvPr id="3" name="Slide Number Placeholder 2"/>
          <p:cNvSpPr>
            <a:spLocks noGrp="1"/>
          </p:cNvSpPr>
          <p:nvPr>
            <p:ph type="sldNum" sz="quarter" idx="12"/>
          </p:nvPr>
        </p:nvSpPr>
        <p:spPr/>
        <p:txBody>
          <a:bodyPr/>
          <a:lstStyle/>
          <a:p>
            <a:fld id="{F1B48E73-6241-44FB-9EDB-1A1229FC3D83}" type="slidenum">
              <a:rPr lang="el-GR" smtClean="0"/>
              <a:t>3</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Introduction</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a:t>
            </a:fld>
            <a:endParaRPr lang="el-GR" sz="1000" dirty="0"/>
          </a:p>
        </p:txBody>
      </p:sp>
    </p:spTree>
    <p:extLst>
      <p:ext uri="{BB962C8B-B14F-4D97-AF65-F5344CB8AC3E}">
        <p14:creationId xmlns:p14="http://schemas.microsoft.com/office/powerpoint/2010/main" val="3298935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30</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err="1"/>
              <a:t>WiFi</a:t>
            </a:r>
            <a:r>
              <a:rPr lang="en-US" dirty="0"/>
              <a:t> - Introduction</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30</a:t>
            </a:fld>
            <a:endParaRPr lang="el-GR" sz="1000" dirty="0"/>
          </a:p>
        </p:txBody>
      </p:sp>
      <p:sp>
        <p:nvSpPr>
          <p:cNvPr id="9" name="TextBox 21">
            <a:extLst>
              <a:ext uri="{FF2B5EF4-FFF2-40B4-BE49-F238E27FC236}">
                <a16:creationId xmlns:a16="http://schemas.microsoft.com/office/drawing/2014/main" xmlns="" id="{D3FB6475-5C0F-4E48-AF4B-BFE1902D38A9}"/>
              </a:ext>
            </a:extLst>
          </p:cNvPr>
          <p:cNvSpPr txBox="1">
            <a:spLocks noChangeArrowheads="1"/>
          </p:cNvSpPr>
          <p:nvPr/>
        </p:nvSpPr>
        <p:spPr bwMode="auto">
          <a:xfrm>
            <a:off x="534566" y="1168631"/>
            <a:ext cx="8229600" cy="4199611"/>
          </a:xfrm>
          <a:prstGeom prst="rect">
            <a:avLst/>
          </a:prstGeom>
          <a:noFill/>
          <a:ln w="9525">
            <a:noFill/>
            <a:miter lim="800000"/>
            <a:headEnd/>
            <a:tailEnd/>
          </a:ln>
        </p:spPr>
        <p:txBody>
          <a:bodyPr wrap="square">
            <a:spAutoFit/>
          </a:bodyPr>
          <a:lstStyle/>
          <a:p>
            <a:pPr marL="285750" indent="-285750" algn="just">
              <a:lnSpc>
                <a:spcPct val="150000"/>
              </a:lnSpc>
              <a:buFont typeface="Wingdings" panose="05000000000000000000" pitchFamily="2" charset="2"/>
              <a:buChar char="§"/>
            </a:pPr>
            <a:r>
              <a:rPr lang="en-US" sz="2000" dirty="0">
                <a:latin typeface="Calibri" pitchFamily="34" charset="0"/>
              </a:rPr>
              <a:t>Instead, several ESP8266-based boards have been developed for facilitating communication via WiFi. Most of these boards are Arduino-friendly, which means that they can be programmed with the Arduino IDE after its extension with the required libraries.</a:t>
            </a:r>
          </a:p>
          <a:p>
            <a:pPr marL="171450" indent="-171450" algn="just">
              <a:lnSpc>
                <a:spcPct val="150000"/>
              </a:lnSpc>
              <a:buFont typeface="Wingdings" panose="05000000000000000000" pitchFamily="2" charset="2"/>
              <a:buChar char="§"/>
            </a:pPr>
            <a:endParaRPr lang="en-US" sz="2000" dirty="0">
              <a:latin typeface="Calibri" pitchFamily="34" charset="0"/>
            </a:endParaRPr>
          </a:p>
          <a:p>
            <a:pPr marL="285750" indent="-285750" algn="just">
              <a:lnSpc>
                <a:spcPct val="150000"/>
              </a:lnSpc>
              <a:buFont typeface="Wingdings" panose="05000000000000000000" pitchFamily="2" charset="2"/>
              <a:buChar char="§"/>
            </a:pPr>
            <a:r>
              <a:rPr lang="en-US" sz="2000" dirty="0">
                <a:latin typeface="Calibri" pitchFamily="34" charset="0"/>
              </a:rPr>
              <a:t>Here we are going to use such a board, namely the ESP32 (which is the newer –and more promising- version of the ESP8266). Using this board we will enable bidirectional communication via WiFi with the same web application we used at the Unit of Ethernet.</a:t>
            </a:r>
          </a:p>
        </p:txBody>
      </p:sp>
    </p:spTree>
    <p:extLst>
      <p:ext uri="{BB962C8B-B14F-4D97-AF65-F5344CB8AC3E}">
        <p14:creationId xmlns:p14="http://schemas.microsoft.com/office/powerpoint/2010/main" val="2595919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31</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WiFi Exercise: Description</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31</a:t>
            </a:fld>
            <a:endParaRPr lang="el-GR" sz="1000" dirty="0"/>
          </a:p>
        </p:txBody>
      </p:sp>
      <p:sp>
        <p:nvSpPr>
          <p:cNvPr id="10" name="TextBox 21">
            <a:extLst>
              <a:ext uri="{FF2B5EF4-FFF2-40B4-BE49-F238E27FC236}">
                <a16:creationId xmlns:a16="http://schemas.microsoft.com/office/drawing/2014/main" xmlns="" id="{E8AB57FE-1E00-4110-B84E-6B29F9213E24}"/>
              </a:ext>
            </a:extLst>
          </p:cNvPr>
          <p:cNvSpPr txBox="1">
            <a:spLocks noChangeArrowheads="1"/>
          </p:cNvSpPr>
          <p:nvPr/>
        </p:nvSpPr>
        <p:spPr bwMode="auto">
          <a:xfrm>
            <a:off x="641525" y="1168631"/>
            <a:ext cx="8015681" cy="4661276"/>
          </a:xfrm>
          <a:prstGeom prst="rect">
            <a:avLst/>
          </a:prstGeom>
          <a:noFill/>
          <a:ln w="9525">
            <a:noFill/>
            <a:miter lim="800000"/>
            <a:headEnd/>
            <a:tailEnd/>
          </a:ln>
        </p:spPr>
        <p:txBody>
          <a:bodyPr wrap="square">
            <a:spAutoFit/>
          </a:bodyPr>
          <a:lstStyle/>
          <a:p>
            <a:pPr marL="285750" indent="-285750" algn="just">
              <a:lnSpc>
                <a:spcPct val="150000"/>
              </a:lnSpc>
              <a:buFont typeface="Wingdings" panose="05000000000000000000" pitchFamily="2" charset="2"/>
              <a:buChar char="§"/>
            </a:pPr>
            <a:r>
              <a:rPr lang="en-US" sz="2000" dirty="0">
                <a:latin typeface="Calibri" pitchFamily="34" charset="0"/>
              </a:rPr>
              <a:t>This exercise, while not using an Arduino board, is very similar to the previous one (11(b)). This time we will use the ESP32-DEVKIT a WiFi-capable development board by doit.am. </a:t>
            </a:r>
            <a:endParaRPr lang="el-GR" sz="2000" dirty="0">
              <a:latin typeface="Calibri" pitchFamily="34" charset="0"/>
            </a:endParaRPr>
          </a:p>
          <a:p>
            <a:pPr marL="285750" indent="-285750" algn="just">
              <a:lnSpc>
                <a:spcPct val="150000"/>
              </a:lnSpc>
              <a:buFont typeface="Wingdings" panose="05000000000000000000" pitchFamily="2" charset="2"/>
              <a:buChar char="§"/>
            </a:pPr>
            <a:endParaRPr lang="en-US" sz="2000" dirty="0">
              <a:latin typeface="Calibri" pitchFamily="34" charset="0"/>
            </a:endParaRPr>
          </a:p>
          <a:p>
            <a:pPr marL="285750" indent="-285750" algn="just">
              <a:lnSpc>
                <a:spcPct val="150000"/>
              </a:lnSpc>
              <a:buFont typeface="Wingdings" panose="05000000000000000000" pitchFamily="2" charset="2"/>
              <a:buChar char="§"/>
            </a:pPr>
            <a:r>
              <a:rPr lang="en-US" sz="2000" dirty="0">
                <a:latin typeface="Calibri" pitchFamily="34" charset="0"/>
              </a:rPr>
              <a:t>The exercise follows the same scenario: upon pressing of a button we will be measuring the brightness levels produced from a LDR. The data will be sent to an HTTP server hosting a webpage specially designed for the exercise via a WiFi link. The user will have the option to control a LED connected to the ESP32-DEVKIT board from the webpage by clicking on the appropriate link.</a:t>
            </a:r>
          </a:p>
        </p:txBody>
      </p:sp>
    </p:spTree>
    <p:extLst>
      <p:ext uri="{BB962C8B-B14F-4D97-AF65-F5344CB8AC3E}">
        <p14:creationId xmlns:p14="http://schemas.microsoft.com/office/powerpoint/2010/main" val="2509661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32</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WiFi Exercise: Schematic</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32</a:t>
            </a:fld>
            <a:endParaRPr lang="el-GR" sz="1000" dirty="0"/>
          </a:p>
        </p:txBody>
      </p:sp>
      <p:sp>
        <p:nvSpPr>
          <p:cNvPr id="10" name="TextBox 21">
            <a:extLst>
              <a:ext uri="{FF2B5EF4-FFF2-40B4-BE49-F238E27FC236}">
                <a16:creationId xmlns:a16="http://schemas.microsoft.com/office/drawing/2014/main" xmlns="" id="{E8AB57FE-1E00-4110-B84E-6B29F9213E24}"/>
              </a:ext>
            </a:extLst>
          </p:cNvPr>
          <p:cNvSpPr txBox="1">
            <a:spLocks noChangeArrowheads="1"/>
          </p:cNvSpPr>
          <p:nvPr/>
        </p:nvSpPr>
        <p:spPr bwMode="auto">
          <a:xfrm>
            <a:off x="641525" y="1168631"/>
            <a:ext cx="8015681" cy="792781"/>
          </a:xfrm>
          <a:prstGeom prst="rect">
            <a:avLst/>
          </a:prstGeom>
          <a:noFill/>
          <a:ln w="9525">
            <a:noFill/>
            <a:miter lim="800000"/>
            <a:headEnd/>
            <a:tailEnd/>
          </a:ln>
        </p:spPr>
        <p:txBody>
          <a:bodyPr wrap="square">
            <a:spAutoFit/>
          </a:bodyPr>
          <a:lstStyle/>
          <a:p>
            <a:pPr algn="just">
              <a:lnSpc>
                <a:spcPct val="150000"/>
              </a:lnSpc>
            </a:pPr>
            <a:r>
              <a:rPr lang="en-US" sz="1600" dirty="0">
                <a:latin typeface="Calibri" pitchFamily="34" charset="0"/>
              </a:rPr>
              <a:t>The LDR (R1) alongside with R2 form a voltage divider from which we will be measuring voltage levels. The switch (S1) will trigger an interrupt on GPIO pin 25 when clicked.</a:t>
            </a:r>
          </a:p>
        </p:txBody>
      </p:sp>
      <p:pic>
        <p:nvPicPr>
          <p:cNvPr id="9" name="Εικόνα 2">
            <a:extLst>
              <a:ext uri="{FF2B5EF4-FFF2-40B4-BE49-F238E27FC236}">
                <a16:creationId xmlns:a16="http://schemas.microsoft.com/office/drawing/2014/main" xmlns="" id="{378F9169-53B1-4895-A815-B0AA18F77A14}"/>
              </a:ext>
            </a:extLst>
          </p:cNvPr>
          <p:cNvPicPr>
            <a:picLocks noChangeAspect="1"/>
          </p:cNvPicPr>
          <p:nvPr/>
        </p:nvPicPr>
        <p:blipFill>
          <a:blip r:embed="rId5"/>
          <a:srcRect/>
          <a:stretch>
            <a:fillRect/>
          </a:stretch>
        </p:blipFill>
        <p:spPr bwMode="auto">
          <a:xfrm>
            <a:off x="2773362" y="2054602"/>
            <a:ext cx="4184029" cy="4243115"/>
          </a:xfrm>
          <a:prstGeom prst="rect">
            <a:avLst/>
          </a:prstGeom>
          <a:noFill/>
          <a:ln w="9525">
            <a:noFill/>
            <a:miter lim="800000"/>
            <a:headEnd/>
            <a:tailEnd/>
          </a:ln>
        </p:spPr>
      </p:pic>
    </p:spTree>
    <p:extLst>
      <p:ext uri="{BB962C8B-B14F-4D97-AF65-F5344CB8AC3E}">
        <p14:creationId xmlns:p14="http://schemas.microsoft.com/office/powerpoint/2010/main" val="2618503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33</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WiFi Exercise: Breadboard</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33</a:t>
            </a:fld>
            <a:endParaRPr lang="el-GR" sz="1000" dirty="0"/>
          </a:p>
        </p:txBody>
      </p:sp>
      <p:sp>
        <p:nvSpPr>
          <p:cNvPr id="10" name="TextBox 21">
            <a:extLst>
              <a:ext uri="{FF2B5EF4-FFF2-40B4-BE49-F238E27FC236}">
                <a16:creationId xmlns:a16="http://schemas.microsoft.com/office/drawing/2014/main" xmlns="" id="{E8AB57FE-1E00-4110-B84E-6B29F9213E24}"/>
              </a:ext>
            </a:extLst>
          </p:cNvPr>
          <p:cNvSpPr txBox="1">
            <a:spLocks noChangeArrowheads="1"/>
          </p:cNvSpPr>
          <p:nvPr/>
        </p:nvSpPr>
        <p:spPr bwMode="auto">
          <a:xfrm>
            <a:off x="641525" y="1168631"/>
            <a:ext cx="8015681" cy="1200329"/>
          </a:xfrm>
          <a:prstGeom prst="rect">
            <a:avLst/>
          </a:prstGeom>
          <a:noFill/>
          <a:ln w="9525">
            <a:noFill/>
            <a:miter lim="800000"/>
            <a:headEnd/>
            <a:tailEnd/>
          </a:ln>
        </p:spPr>
        <p:txBody>
          <a:bodyPr wrap="square">
            <a:spAutoFit/>
          </a:bodyPr>
          <a:lstStyle/>
          <a:p>
            <a:pPr algn="just">
              <a:lnSpc>
                <a:spcPct val="150000"/>
              </a:lnSpc>
            </a:pPr>
            <a:r>
              <a:rPr lang="en-US" sz="1600" dirty="0">
                <a:latin typeface="Calibri" pitchFamily="34" charset="0"/>
              </a:rPr>
              <a:t>The same circuit presented on a breadboard for easier prototyping. Note that since the ESP32-DEVKIT board comes equipped with male pin headers we will be needing male-to-female jumper cables.</a:t>
            </a:r>
          </a:p>
        </p:txBody>
      </p:sp>
      <p:pic>
        <p:nvPicPr>
          <p:cNvPr id="11" name="Εικόνα 2">
            <a:extLst>
              <a:ext uri="{FF2B5EF4-FFF2-40B4-BE49-F238E27FC236}">
                <a16:creationId xmlns:a16="http://schemas.microsoft.com/office/drawing/2014/main" xmlns="" id="{F6C8DDF8-6718-448D-8889-BBCA7FBB8325}"/>
              </a:ext>
            </a:extLst>
          </p:cNvPr>
          <p:cNvPicPr>
            <a:picLocks noChangeAspect="1"/>
          </p:cNvPicPr>
          <p:nvPr/>
        </p:nvPicPr>
        <p:blipFill>
          <a:blip r:embed="rId5"/>
          <a:srcRect/>
          <a:stretch>
            <a:fillRect/>
          </a:stretch>
        </p:blipFill>
        <p:spPr bwMode="auto">
          <a:xfrm>
            <a:off x="1074315" y="2520950"/>
            <a:ext cx="7150100" cy="3835400"/>
          </a:xfrm>
          <a:prstGeom prst="rect">
            <a:avLst/>
          </a:prstGeom>
          <a:noFill/>
          <a:ln w="9525">
            <a:noFill/>
            <a:miter lim="800000"/>
            <a:headEnd/>
            <a:tailEnd/>
          </a:ln>
        </p:spPr>
      </p:pic>
    </p:spTree>
    <p:extLst>
      <p:ext uri="{BB962C8B-B14F-4D97-AF65-F5344CB8AC3E}">
        <p14:creationId xmlns:p14="http://schemas.microsoft.com/office/powerpoint/2010/main" val="2529702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34</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WiFi Exercise: Code (1)</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34</a:t>
            </a:fld>
            <a:endParaRPr lang="el-GR" sz="1000" dirty="0"/>
          </a:p>
        </p:txBody>
      </p:sp>
      <p:sp>
        <p:nvSpPr>
          <p:cNvPr id="12" name="TextBox 11">
            <a:extLst>
              <a:ext uri="{FF2B5EF4-FFF2-40B4-BE49-F238E27FC236}">
                <a16:creationId xmlns:a16="http://schemas.microsoft.com/office/drawing/2014/main" xmlns="" id="{306A872A-EF52-400E-9E48-A158A92A01B6}"/>
              </a:ext>
            </a:extLst>
          </p:cNvPr>
          <p:cNvSpPr txBox="1"/>
          <p:nvPr/>
        </p:nvSpPr>
        <p:spPr>
          <a:xfrm>
            <a:off x="378234" y="1535552"/>
            <a:ext cx="4193766" cy="3554819"/>
          </a:xfrm>
          <a:prstGeom prst="rect">
            <a:avLst/>
          </a:prstGeom>
          <a:noFill/>
        </p:spPr>
        <p:txBody>
          <a:bodyPr wrap="square">
            <a:spAutoFit/>
          </a:bodyPr>
          <a:lstStyle/>
          <a:p>
            <a:pPr algn="just" fontAlgn="auto">
              <a:lnSpc>
                <a:spcPct val="150000"/>
              </a:lnSpc>
              <a:spcBef>
                <a:spcPts val="0"/>
              </a:spcBef>
              <a:spcAft>
                <a:spcPts val="0"/>
              </a:spcAft>
              <a:defRPr/>
            </a:pPr>
            <a:r>
              <a:rPr lang="en-US" sz="1000" dirty="0">
                <a:solidFill>
                  <a:schemeClr val="accent4">
                    <a:lumMod val="75000"/>
                  </a:schemeClr>
                </a:solidFill>
                <a:latin typeface="Consolas" panose="020B0609020204030204" pitchFamily="49" charset="0"/>
              </a:rPr>
              <a:t>#include </a:t>
            </a:r>
            <a:r>
              <a:rPr lang="en-US" sz="1000" dirty="0">
                <a:latin typeface="Consolas" panose="020B0609020204030204" pitchFamily="49" charset="0"/>
              </a:rPr>
              <a:t>&lt;</a:t>
            </a:r>
            <a:r>
              <a:rPr lang="en-US" sz="1000" dirty="0" err="1">
                <a:solidFill>
                  <a:schemeClr val="accent2"/>
                </a:solidFill>
                <a:latin typeface="Consolas" panose="020B0609020204030204" pitchFamily="49" charset="0"/>
              </a:rPr>
              <a:t>WiFi</a:t>
            </a:r>
            <a:r>
              <a:rPr lang="en-US" sz="1000" dirty="0" err="1">
                <a:latin typeface="Consolas" panose="020B0609020204030204" pitchFamily="49" charset="0"/>
              </a:rPr>
              <a:t>.h</a:t>
            </a:r>
            <a:r>
              <a:rPr lang="en-US" sz="1000" dirty="0">
                <a:latin typeface="Consolas" panose="020B0609020204030204" pitchFamily="49" charset="0"/>
              </a:rPr>
              <a:t>&gt;</a:t>
            </a:r>
          </a:p>
          <a:p>
            <a:pPr algn="just" fontAlgn="auto">
              <a:lnSpc>
                <a:spcPct val="150000"/>
              </a:lnSpc>
              <a:spcBef>
                <a:spcPts val="0"/>
              </a:spcBef>
              <a:spcAft>
                <a:spcPts val="0"/>
              </a:spcAft>
              <a:defRPr/>
            </a:pPr>
            <a:r>
              <a:rPr lang="el-GR" sz="1000" dirty="0">
                <a:solidFill>
                  <a:schemeClr val="bg1">
                    <a:lumMod val="65000"/>
                  </a:schemeClr>
                </a:solidFill>
                <a:latin typeface="Consolas" panose="020B0609020204030204" pitchFamily="49" charset="0"/>
              </a:rPr>
              <a:t>// </a:t>
            </a:r>
            <a:r>
              <a:rPr lang="en-US" sz="1000" dirty="0">
                <a:solidFill>
                  <a:schemeClr val="bg1">
                    <a:lumMod val="65000"/>
                  </a:schemeClr>
                </a:solidFill>
                <a:latin typeface="Consolas" panose="020B0609020204030204" pitchFamily="49" charset="0"/>
              </a:rPr>
              <a:t>Buffer will store the server’s response.</a:t>
            </a:r>
          </a:p>
          <a:p>
            <a:pPr algn="just" fontAlgn="auto">
              <a:lnSpc>
                <a:spcPct val="150000"/>
              </a:lnSpc>
              <a:spcBef>
                <a:spcPts val="0"/>
              </a:spcBef>
              <a:spcAft>
                <a:spcPts val="0"/>
              </a:spcAft>
              <a:defRPr/>
            </a:pPr>
            <a:r>
              <a:rPr lang="en-US" sz="1000" dirty="0">
                <a:solidFill>
                  <a:schemeClr val="accent5">
                    <a:lumMod val="75000"/>
                  </a:schemeClr>
                </a:solidFill>
                <a:latin typeface="Consolas" panose="020B0609020204030204" pitchFamily="49" charset="0"/>
              </a:rPr>
              <a:t>char</a:t>
            </a:r>
            <a:r>
              <a:rPr lang="en-US" sz="1000" dirty="0">
                <a:latin typeface="Consolas" panose="020B0609020204030204" pitchFamily="49" charset="0"/>
              </a:rPr>
              <a:t> buffer;</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Button is a flag variable.</a:t>
            </a:r>
          </a:p>
          <a:p>
            <a:pPr algn="just" fontAlgn="auto">
              <a:lnSpc>
                <a:spcPct val="150000"/>
              </a:lnSpc>
              <a:spcBef>
                <a:spcPts val="0"/>
              </a:spcBef>
              <a:spcAft>
                <a:spcPts val="0"/>
              </a:spcAft>
              <a:defRPr/>
            </a:pPr>
            <a:r>
              <a:rPr lang="en-US" sz="1000" dirty="0">
                <a:solidFill>
                  <a:schemeClr val="accent5">
                    <a:lumMod val="75000"/>
                  </a:schemeClr>
                </a:solidFill>
                <a:latin typeface="Consolas" panose="020B0609020204030204" pitchFamily="49" charset="0"/>
              </a:rPr>
              <a:t>bool</a:t>
            </a:r>
            <a:r>
              <a:rPr lang="en-US" sz="1000" dirty="0">
                <a:latin typeface="Consolas" panose="020B0609020204030204" pitchFamily="49" charset="0"/>
              </a:rPr>
              <a:t> button;</a:t>
            </a:r>
          </a:p>
          <a:p>
            <a:pPr algn="just" fontAlgn="auto">
              <a:lnSpc>
                <a:spcPct val="150000"/>
              </a:lnSpc>
              <a:spcBef>
                <a:spcPts val="0"/>
              </a:spcBef>
              <a:spcAft>
                <a:spcPts val="0"/>
              </a:spcAft>
              <a:defRPr/>
            </a:pPr>
            <a:endParaRPr lang="en-US" sz="1000" dirty="0">
              <a:latin typeface="Consolas" panose="020B0609020204030204" pitchFamily="49" charset="0"/>
            </a:endParaRP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Button and LED GPIO pins.</a:t>
            </a:r>
          </a:p>
          <a:p>
            <a:pPr algn="just" fontAlgn="auto">
              <a:lnSpc>
                <a:spcPct val="150000"/>
              </a:lnSpc>
              <a:spcBef>
                <a:spcPts val="0"/>
              </a:spcBef>
              <a:spcAft>
                <a:spcPts val="0"/>
              </a:spcAft>
              <a:defRPr/>
            </a:pPr>
            <a:r>
              <a:rPr lang="en-US" sz="1000" dirty="0" err="1">
                <a:solidFill>
                  <a:schemeClr val="accent5">
                    <a:lumMod val="75000"/>
                  </a:schemeClr>
                </a:solidFill>
                <a:latin typeface="Consolas" panose="020B0609020204030204" pitchFamily="49" charset="0"/>
              </a:rPr>
              <a:t>const</a:t>
            </a:r>
            <a:r>
              <a:rPr lang="en-US" sz="1000" dirty="0">
                <a:solidFill>
                  <a:schemeClr val="accent5">
                    <a:lumMod val="75000"/>
                  </a:schemeClr>
                </a:solidFill>
                <a:latin typeface="Consolas" panose="020B0609020204030204" pitchFamily="49" charset="0"/>
              </a:rPr>
              <a:t> byte </a:t>
            </a:r>
            <a:r>
              <a:rPr lang="en-US" sz="1000" dirty="0" err="1">
                <a:latin typeface="Consolas" panose="020B0609020204030204" pitchFamily="49" charset="0"/>
              </a:rPr>
              <a:t>GPIO_led</a:t>
            </a:r>
            <a:r>
              <a:rPr lang="en-US" sz="1000" dirty="0">
                <a:latin typeface="Consolas" panose="020B0609020204030204" pitchFamily="49" charset="0"/>
              </a:rPr>
              <a:t> = 2;</a:t>
            </a:r>
          </a:p>
          <a:p>
            <a:pPr algn="just" fontAlgn="auto">
              <a:lnSpc>
                <a:spcPct val="150000"/>
              </a:lnSpc>
              <a:spcBef>
                <a:spcPts val="0"/>
              </a:spcBef>
              <a:spcAft>
                <a:spcPts val="0"/>
              </a:spcAft>
              <a:defRPr/>
            </a:pPr>
            <a:r>
              <a:rPr lang="en-US" sz="1000" dirty="0" err="1">
                <a:solidFill>
                  <a:schemeClr val="accent5">
                    <a:lumMod val="75000"/>
                  </a:schemeClr>
                </a:solidFill>
                <a:latin typeface="Consolas" panose="020B0609020204030204" pitchFamily="49" charset="0"/>
              </a:rPr>
              <a:t>const</a:t>
            </a:r>
            <a:r>
              <a:rPr lang="en-US" sz="1000" dirty="0">
                <a:solidFill>
                  <a:schemeClr val="accent5">
                    <a:lumMod val="75000"/>
                  </a:schemeClr>
                </a:solidFill>
                <a:latin typeface="Consolas" panose="020B0609020204030204" pitchFamily="49" charset="0"/>
              </a:rPr>
              <a:t> byte </a:t>
            </a:r>
            <a:r>
              <a:rPr lang="en-US" sz="1000" dirty="0" err="1">
                <a:latin typeface="Consolas" panose="020B0609020204030204" pitchFamily="49" charset="0"/>
              </a:rPr>
              <a:t>GPIO_btn</a:t>
            </a:r>
            <a:r>
              <a:rPr lang="en-US" sz="1000" dirty="0">
                <a:latin typeface="Consolas" panose="020B0609020204030204" pitchFamily="49" charset="0"/>
              </a:rPr>
              <a:t> = 25;</a:t>
            </a:r>
          </a:p>
          <a:p>
            <a:pPr algn="just" fontAlgn="auto">
              <a:lnSpc>
                <a:spcPct val="150000"/>
              </a:lnSpc>
              <a:spcBef>
                <a:spcPts val="0"/>
              </a:spcBef>
              <a:spcAft>
                <a:spcPts val="0"/>
              </a:spcAft>
              <a:defRPr/>
            </a:pPr>
            <a:endParaRPr lang="en-US" sz="1000" dirty="0">
              <a:latin typeface="Consolas" panose="020B0609020204030204" pitchFamily="49" charset="0"/>
            </a:endParaRP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Request interval timer.</a:t>
            </a:r>
          </a:p>
          <a:p>
            <a:pPr algn="just" fontAlgn="auto">
              <a:lnSpc>
                <a:spcPct val="150000"/>
              </a:lnSpc>
              <a:spcBef>
                <a:spcPts val="0"/>
              </a:spcBef>
              <a:spcAft>
                <a:spcPts val="0"/>
              </a:spcAft>
              <a:defRPr/>
            </a:pPr>
            <a:r>
              <a:rPr lang="en-US" sz="1000" dirty="0">
                <a:solidFill>
                  <a:schemeClr val="accent5">
                    <a:lumMod val="75000"/>
                  </a:schemeClr>
                </a:solidFill>
                <a:latin typeface="Consolas" panose="020B0609020204030204" pitchFamily="49" charset="0"/>
              </a:rPr>
              <a:t>unsigned long </a:t>
            </a:r>
            <a:r>
              <a:rPr lang="en-US" sz="1000" dirty="0" err="1">
                <a:latin typeface="Consolas" panose="020B0609020204030204" pitchFamily="49" charset="0"/>
              </a:rPr>
              <a:t>request_timer</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Server response timeout timer.</a:t>
            </a:r>
          </a:p>
          <a:p>
            <a:pPr algn="just" fontAlgn="auto">
              <a:lnSpc>
                <a:spcPct val="150000"/>
              </a:lnSpc>
              <a:spcBef>
                <a:spcPts val="0"/>
              </a:spcBef>
              <a:spcAft>
                <a:spcPts val="0"/>
              </a:spcAft>
              <a:defRPr/>
            </a:pPr>
            <a:r>
              <a:rPr lang="en-US" sz="1000" dirty="0">
                <a:solidFill>
                  <a:schemeClr val="accent5">
                    <a:lumMod val="75000"/>
                  </a:schemeClr>
                </a:solidFill>
                <a:latin typeface="Consolas" panose="020B0609020204030204" pitchFamily="49" charset="0"/>
              </a:rPr>
              <a:t>unsigned long </a:t>
            </a:r>
            <a:r>
              <a:rPr lang="en-US" sz="1000" dirty="0" err="1">
                <a:latin typeface="Consolas" panose="020B0609020204030204" pitchFamily="49" charset="0"/>
              </a:rPr>
              <a:t>timeout_timer</a:t>
            </a:r>
            <a:r>
              <a:rPr lang="en-US" sz="1000" dirty="0">
                <a:latin typeface="Consolas" panose="020B0609020204030204" pitchFamily="49" charset="0"/>
              </a:rPr>
              <a:t>;</a:t>
            </a:r>
          </a:p>
          <a:p>
            <a:pPr fontAlgn="auto">
              <a:lnSpc>
                <a:spcPct val="150000"/>
              </a:lnSpc>
              <a:spcBef>
                <a:spcPts val="0"/>
              </a:spcBef>
              <a:spcAft>
                <a:spcPts val="0"/>
              </a:spcAft>
              <a:defRPr/>
            </a:pPr>
            <a:endParaRPr lang="en-US" sz="1000" dirty="0">
              <a:latin typeface="Consolas" panose="020B0609020204030204" pitchFamily="49" charset="0"/>
            </a:endParaRPr>
          </a:p>
        </p:txBody>
      </p:sp>
      <p:sp>
        <p:nvSpPr>
          <p:cNvPr id="13" name="TextBox 12">
            <a:extLst>
              <a:ext uri="{FF2B5EF4-FFF2-40B4-BE49-F238E27FC236}">
                <a16:creationId xmlns:a16="http://schemas.microsoft.com/office/drawing/2014/main" xmlns="" id="{9E87F6A1-C3C5-4488-AAD3-0BA9F34EBFE9}"/>
              </a:ext>
            </a:extLst>
          </p:cNvPr>
          <p:cNvSpPr txBox="1"/>
          <p:nvPr/>
        </p:nvSpPr>
        <p:spPr>
          <a:xfrm>
            <a:off x="4572001" y="1535552"/>
            <a:ext cx="4114799" cy="3335528"/>
          </a:xfrm>
          <a:prstGeom prst="rect">
            <a:avLst/>
          </a:prstGeom>
          <a:noFill/>
        </p:spPr>
        <p:txBody>
          <a:bodyPr wrap="square">
            <a:spAutoFit/>
          </a:bodyPr>
          <a:lstStyle/>
          <a:p>
            <a:pPr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The network’s SSID and password.</a:t>
            </a:r>
            <a:endParaRPr lang="en-US" sz="1000" dirty="0">
              <a:latin typeface="Consolas" panose="020B0609020204030204" pitchFamily="49" charset="0"/>
            </a:endParaRPr>
          </a:p>
          <a:p>
            <a:pPr algn="just" fontAlgn="auto">
              <a:lnSpc>
                <a:spcPct val="150000"/>
              </a:lnSpc>
              <a:spcBef>
                <a:spcPts val="0"/>
              </a:spcBef>
              <a:spcAft>
                <a:spcPts val="0"/>
              </a:spcAft>
              <a:defRPr/>
            </a:pPr>
            <a:r>
              <a:rPr lang="en-US" sz="1000" dirty="0" err="1">
                <a:solidFill>
                  <a:schemeClr val="accent5">
                    <a:lumMod val="75000"/>
                  </a:schemeClr>
                </a:solidFill>
                <a:latin typeface="Consolas" panose="020B0609020204030204" pitchFamily="49" charset="0"/>
              </a:rPr>
              <a:t>const</a:t>
            </a:r>
            <a:r>
              <a:rPr lang="en-US" sz="1000" dirty="0">
                <a:solidFill>
                  <a:schemeClr val="accent5">
                    <a:lumMod val="75000"/>
                  </a:schemeClr>
                </a:solidFill>
                <a:latin typeface="Consolas" panose="020B0609020204030204" pitchFamily="49" charset="0"/>
              </a:rPr>
              <a:t> char </a:t>
            </a:r>
            <a:r>
              <a:rPr lang="en-US" sz="1000" dirty="0" err="1">
                <a:latin typeface="Consolas" panose="020B0609020204030204" pitchFamily="49" charset="0"/>
              </a:rPr>
              <a:t>ssid</a:t>
            </a:r>
            <a:r>
              <a:rPr lang="en-US" sz="1000" dirty="0">
                <a:latin typeface="Consolas" panose="020B0609020204030204" pitchFamily="49" charset="0"/>
              </a:rPr>
              <a:t>[] = "</a:t>
            </a:r>
            <a:r>
              <a:rPr lang="en-US" sz="1000" dirty="0" err="1">
                <a:solidFill>
                  <a:schemeClr val="accent5">
                    <a:lumMod val="75000"/>
                  </a:schemeClr>
                </a:solidFill>
                <a:latin typeface="Consolas" panose="020B0609020204030204" pitchFamily="49" charset="0"/>
              </a:rPr>
              <a:t>ssid</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err="1">
                <a:solidFill>
                  <a:schemeClr val="accent5">
                    <a:lumMod val="75000"/>
                  </a:schemeClr>
                </a:solidFill>
                <a:latin typeface="Consolas" panose="020B0609020204030204" pitchFamily="49" charset="0"/>
              </a:rPr>
              <a:t>const</a:t>
            </a:r>
            <a:r>
              <a:rPr lang="en-US" sz="1000" dirty="0">
                <a:solidFill>
                  <a:schemeClr val="accent5">
                    <a:lumMod val="75000"/>
                  </a:schemeClr>
                </a:solidFill>
                <a:latin typeface="Consolas" panose="020B0609020204030204" pitchFamily="49" charset="0"/>
              </a:rPr>
              <a:t> char </a:t>
            </a:r>
            <a:r>
              <a:rPr lang="en-US" sz="1000" dirty="0">
                <a:latin typeface="Consolas" panose="020B0609020204030204" pitchFamily="49" charset="0"/>
              </a:rPr>
              <a:t>pass[] = "</a:t>
            </a:r>
            <a:r>
              <a:rPr lang="en-US" sz="1000" dirty="0">
                <a:solidFill>
                  <a:schemeClr val="accent5">
                    <a:lumMod val="75000"/>
                  </a:schemeClr>
                </a:solidFill>
                <a:latin typeface="Consolas" panose="020B0609020204030204" pitchFamily="49" charset="0"/>
              </a:rPr>
              <a:t>pass</a:t>
            </a:r>
            <a:r>
              <a:rPr lang="en-US" sz="1000" dirty="0">
                <a:latin typeface="Consolas" panose="020B0609020204030204" pitchFamily="49" charset="0"/>
              </a:rPr>
              <a:t>";</a:t>
            </a:r>
          </a:p>
          <a:p>
            <a:pPr algn="just" fontAlgn="auto">
              <a:lnSpc>
                <a:spcPct val="150000"/>
              </a:lnSpc>
              <a:spcBef>
                <a:spcPts val="0"/>
              </a:spcBef>
              <a:spcAft>
                <a:spcPts val="0"/>
              </a:spcAft>
              <a:defRPr/>
            </a:pPr>
            <a:endParaRPr lang="en-US" sz="1000" dirty="0">
              <a:latin typeface="Consolas" panose="020B0609020204030204" pitchFamily="49" charset="0"/>
            </a:endParaRP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The domain / server to connect to, and its port.</a:t>
            </a:r>
          </a:p>
          <a:p>
            <a:pPr algn="just" fontAlgn="auto">
              <a:lnSpc>
                <a:spcPct val="150000"/>
              </a:lnSpc>
              <a:spcBef>
                <a:spcPts val="0"/>
              </a:spcBef>
              <a:spcAft>
                <a:spcPts val="0"/>
              </a:spcAft>
              <a:defRPr/>
            </a:pPr>
            <a:r>
              <a:rPr lang="en-US" sz="1000" dirty="0" err="1">
                <a:solidFill>
                  <a:schemeClr val="accent5">
                    <a:lumMod val="75000"/>
                  </a:schemeClr>
                </a:solidFill>
                <a:latin typeface="Consolas" panose="020B0609020204030204" pitchFamily="49" charset="0"/>
              </a:rPr>
              <a:t>const</a:t>
            </a:r>
            <a:r>
              <a:rPr lang="en-US" sz="1000" dirty="0">
                <a:solidFill>
                  <a:schemeClr val="accent5">
                    <a:lumMod val="75000"/>
                  </a:schemeClr>
                </a:solidFill>
                <a:latin typeface="Consolas" panose="020B0609020204030204" pitchFamily="49" charset="0"/>
              </a:rPr>
              <a:t> char </a:t>
            </a:r>
            <a:r>
              <a:rPr lang="en-US" sz="1000" dirty="0">
                <a:latin typeface="Consolas" panose="020B0609020204030204" pitchFamily="49" charset="0"/>
              </a:rPr>
              <a:t>host[] = "</a:t>
            </a:r>
            <a:r>
              <a:rPr lang="en-US" sz="1000" dirty="0">
                <a:solidFill>
                  <a:schemeClr val="accent5">
                    <a:lumMod val="75000"/>
                  </a:schemeClr>
                </a:solidFill>
                <a:latin typeface="Consolas" panose="020B0609020204030204" pitchFamily="49" charset="0"/>
              </a:rPr>
              <a:t>spyrosrallis.com</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err="1">
                <a:solidFill>
                  <a:schemeClr val="accent5">
                    <a:lumMod val="75000"/>
                  </a:schemeClr>
                </a:solidFill>
                <a:latin typeface="Consolas" panose="020B0609020204030204" pitchFamily="49" charset="0"/>
              </a:rPr>
              <a:t>const</a:t>
            </a:r>
            <a:r>
              <a:rPr lang="en-US" sz="1000" dirty="0">
                <a:solidFill>
                  <a:schemeClr val="accent5">
                    <a:lumMod val="75000"/>
                  </a:schemeClr>
                </a:solidFill>
                <a:latin typeface="Consolas" panose="020B0609020204030204" pitchFamily="49" charset="0"/>
              </a:rPr>
              <a:t> byte </a:t>
            </a:r>
            <a:r>
              <a:rPr lang="en-US" sz="1000" dirty="0">
                <a:latin typeface="Consolas" panose="020B0609020204030204" pitchFamily="49" charset="0"/>
              </a:rPr>
              <a:t>port   = 80;</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Unique device identifier. For the purpose of this</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exercise, a value between 0-255 is adequate. </a:t>
            </a:r>
          </a:p>
          <a:p>
            <a:pPr algn="just" fontAlgn="auto">
              <a:lnSpc>
                <a:spcPct val="150000"/>
              </a:lnSpc>
              <a:spcBef>
                <a:spcPts val="0"/>
              </a:spcBef>
              <a:spcAft>
                <a:spcPts val="0"/>
              </a:spcAft>
              <a:defRPr/>
            </a:pPr>
            <a:r>
              <a:rPr lang="en-US" sz="1000" dirty="0" err="1">
                <a:solidFill>
                  <a:schemeClr val="accent5">
                    <a:lumMod val="75000"/>
                  </a:schemeClr>
                </a:solidFill>
                <a:latin typeface="Consolas" panose="020B0609020204030204" pitchFamily="49" charset="0"/>
              </a:rPr>
              <a:t>const</a:t>
            </a:r>
            <a:r>
              <a:rPr lang="en-US" sz="1000" dirty="0">
                <a:solidFill>
                  <a:schemeClr val="accent5">
                    <a:lumMod val="75000"/>
                  </a:schemeClr>
                </a:solidFill>
                <a:latin typeface="Consolas" panose="020B0609020204030204" pitchFamily="49" charset="0"/>
              </a:rPr>
              <a:t> byte </a:t>
            </a:r>
            <a:r>
              <a:rPr lang="en-US" sz="1000" dirty="0">
                <a:latin typeface="Consolas" panose="020B0609020204030204" pitchFamily="49" charset="0"/>
              </a:rPr>
              <a:t>device = 1;</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Initialization of the </a:t>
            </a:r>
            <a:r>
              <a:rPr lang="en-US" sz="1000" dirty="0" err="1">
                <a:solidFill>
                  <a:schemeClr val="bg1">
                    <a:lumMod val="65000"/>
                  </a:schemeClr>
                </a:solidFill>
                <a:latin typeface="Consolas" panose="020B0609020204030204" pitchFamily="49" charset="0"/>
              </a:rPr>
              <a:t>WiFiClient</a:t>
            </a:r>
            <a:r>
              <a:rPr lang="en-US" sz="1000" dirty="0">
                <a:solidFill>
                  <a:schemeClr val="bg1">
                    <a:lumMod val="65000"/>
                  </a:schemeClr>
                </a:solidFill>
                <a:latin typeface="Consolas" panose="020B0609020204030204" pitchFamily="49" charset="0"/>
              </a:rPr>
              <a:t> object. Required for // connecting to, and communicating through the network.</a:t>
            </a:r>
          </a:p>
          <a:p>
            <a:pPr algn="just" fontAlgn="auto">
              <a:lnSpc>
                <a:spcPct val="150000"/>
              </a:lnSpc>
              <a:spcBef>
                <a:spcPts val="0"/>
              </a:spcBef>
              <a:spcAft>
                <a:spcPts val="0"/>
              </a:spcAft>
              <a:defRPr/>
            </a:pPr>
            <a:r>
              <a:rPr lang="en-US" sz="1000" dirty="0" err="1">
                <a:solidFill>
                  <a:schemeClr val="accent2"/>
                </a:solidFill>
                <a:latin typeface="Consolas" panose="020B0609020204030204" pitchFamily="49" charset="0"/>
              </a:rPr>
              <a:t>WiFiClient</a:t>
            </a:r>
            <a:r>
              <a:rPr lang="en-US" sz="1000" dirty="0">
                <a:latin typeface="Consolas" panose="020B0609020204030204" pitchFamily="49" charset="0"/>
              </a:rPr>
              <a:t> client;</a:t>
            </a:r>
          </a:p>
          <a:p>
            <a:pPr algn="just" fontAlgn="auto">
              <a:lnSpc>
                <a:spcPct val="150000"/>
              </a:lnSpc>
              <a:spcBef>
                <a:spcPts val="0"/>
              </a:spcBef>
              <a:spcAft>
                <a:spcPts val="0"/>
              </a:spcAft>
              <a:defRPr/>
            </a:pPr>
            <a:endParaRPr lang="en-US" sz="1050" dirty="0">
              <a:latin typeface="Consolas" panose="020B0609020204030204" pitchFamily="49" charset="0"/>
            </a:endParaRPr>
          </a:p>
        </p:txBody>
      </p:sp>
    </p:spTree>
    <p:extLst>
      <p:ext uri="{BB962C8B-B14F-4D97-AF65-F5344CB8AC3E}">
        <p14:creationId xmlns:p14="http://schemas.microsoft.com/office/powerpoint/2010/main" val="2031949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35</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WiFi Exercise: Code (2)</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35</a:t>
            </a:fld>
            <a:endParaRPr lang="el-GR" sz="1000" dirty="0"/>
          </a:p>
        </p:txBody>
      </p:sp>
      <p:sp>
        <p:nvSpPr>
          <p:cNvPr id="10" name="TextBox 9">
            <a:extLst>
              <a:ext uri="{FF2B5EF4-FFF2-40B4-BE49-F238E27FC236}">
                <a16:creationId xmlns:a16="http://schemas.microsoft.com/office/drawing/2014/main" xmlns="" id="{2E388606-4BDF-4DAE-A1E6-978CD5D89BDD}"/>
              </a:ext>
            </a:extLst>
          </p:cNvPr>
          <p:cNvSpPr txBox="1"/>
          <p:nvPr/>
        </p:nvSpPr>
        <p:spPr>
          <a:xfrm>
            <a:off x="341467" y="785327"/>
            <a:ext cx="3889066" cy="3554819"/>
          </a:xfrm>
          <a:prstGeom prst="rect">
            <a:avLst/>
          </a:prstGeom>
          <a:noFill/>
        </p:spPr>
        <p:txBody>
          <a:bodyPr wrap="square">
            <a:spAutoFit/>
          </a:bodyPr>
          <a:lstStyle/>
          <a:p>
            <a:pPr fontAlgn="auto">
              <a:lnSpc>
                <a:spcPct val="150000"/>
              </a:lnSpc>
              <a:spcBef>
                <a:spcPts val="0"/>
              </a:spcBef>
              <a:spcAft>
                <a:spcPts val="0"/>
              </a:spcAft>
              <a:defRPr/>
            </a:pPr>
            <a:r>
              <a:rPr lang="en-US" sz="1000" dirty="0">
                <a:solidFill>
                  <a:schemeClr val="accent5">
                    <a:lumMod val="75000"/>
                  </a:schemeClr>
                </a:solidFill>
                <a:latin typeface="Consolas" panose="020B0609020204030204" pitchFamily="49" charset="0"/>
              </a:rPr>
              <a:t>void</a:t>
            </a:r>
            <a:r>
              <a:rPr lang="en-US" sz="1000" dirty="0">
                <a:latin typeface="Consolas" panose="020B0609020204030204" pitchFamily="49" charset="0"/>
              </a:rPr>
              <a:t> </a:t>
            </a:r>
            <a:r>
              <a:rPr lang="en-US" sz="1000" dirty="0">
                <a:solidFill>
                  <a:schemeClr val="accent4">
                    <a:lumMod val="75000"/>
                  </a:schemeClr>
                </a:solidFill>
                <a:latin typeface="Consolas" panose="020B0609020204030204" pitchFamily="49" charset="0"/>
              </a:rPr>
              <a:t>setup</a:t>
            </a:r>
            <a:r>
              <a:rPr lang="en-US" sz="1000" dirty="0">
                <a:latin typeface="Consolas" panose="020B0609020204030204" pitchFamily="49" charset="0"/>
              </a:rPr>
              <a:t>()</a:t>
            </a:r>
          </a:p>
          <a:p>
            <a:pPr fontAlgn="auto">
              <a:lnSpc>
                <a:spcPct val="150000"/>
              </a:lnSpc>
              <a:spcBef>
                <a:spcPts val="0"/>
              </a:spcBef>
              <a:spcAft>
                <a:spcPts val="0"/>
              </a:spcAft>
              <a:defRPr/>
            </a:pPr>
            <a:r>
              <a:rPr lang="en-US" sz="1000" dirty="0">
                <a:latin typeface="Consolas" panose="020B0609020204030204" pitchFamily="49" charset="0"/>
              </a:rPr>
              <a:t>{</a:t>
            </a:r>
            <a:r>
              <a:rPr lang="en-US" sz="1000" dirty="0">
                <a:solidFill>
                  <a:schemeClr val="bg1">
                    <a:lumMod val="65000"/>
                  </a:schemeClr>
                </a:solidFill>
                <a:latin typeface="Consolas" panose="020B0609020204030204" pitchFamily="49" charset="0"/>
              </a:rPr>
              <a:t>// Register </a:t>
            </a:r>
            <a:r>
              <a:rPr lang="en-US" sz="1000" dirty="0" err="1">
                <a:solidFill>
                  <a:schemeClr val="bg1">
                    <a:lumMod val="65000"/>
                  </a:schemeClr>
                </a:solidFill>
                <a:latin typeface="Consolas" panose="020B0609020204030204" pitchFamily="49" charset="0"/>
              </a:rPr>
              <a:t>GPIO_btn</a:t>
            </a:r>
            <a:r>
              <a:rPr lang="en-US" sz="1000" dirty="0">
                <a:solidFill>
                  <a:schemeClr val="bg1">
                    <a:lumMod val="65000"/>
                  </a:schemeClr>
                </a:solidFill>
                <a:latin typeface="Consolas" panose="020B0609020204030204" pitchFamily="49" charset="0"/>
              </a:rPr>
              <a:t> as an input and attach an // interrupt to it to run on rising edge.</a:t>
            </a:r>
          </a:p>
          <a:p>
            <a:pPr fontAlgn="auto">
              <a:lnSpc>
                <a:spcPct val="150000"/>
              </a:lnSpc>
              <a:spcBef>
                <a:spcPts val="0"/>
              </a:spcBef>
              <a:spcAft>
                <a:spcPts val="0"/>
              </a:spcAft>
              <a:defRPr/>
            </a:pPr>
            <a:r>
              <a:rPr lang="en-US" sz="1000" dirty="0" err="1">
                <a:solidFill>
                  <a:schemeClr val="accent2"/>
                </a:solidFill>
                <a:latin typeface="Consolas" panose="020B0609020204030204" pitchFamily="49" charset="0"/>
              </a:rPr>
              <a:t>pinMode</a:t>
            </a:r>
            <a:r>
              <a:rPr lang="en-US" sz="1000" dirty="0">
                <a:latin typeface="Consolas" panose="020B0609020204030204" pitchFamily="49" charset="0"/>
              </a:rPr>
              <a:t>(</a:t>
            </a:r>
            <a:r>
              <a:rPr lang="en-US" sz="1000" dirty="0" err="1">
                <a:latin typeface="Consolas" panose="020B0609020204030204" pitchFamily="49" charset="0"/>
              </a:rPr>
              <a:t>GPIO_btn</a:t>
            </a:r>
            <a:r>
              <a:rPr lang="en-US" sz="1000" dirty="0">
                <a:latin typeface="Consolas" panose="020B0609020204030204" pitchFamily="49" charset="0"/>
              </a:rPr>
              <a:t>,  </a:t>
            </a:r>
            <a:r>
              <a:rPr lang="en-US" sz="1000" dirty="0">
                <a:solidFill>
                  <a:schemeClr val="accent5">
                    <a:lumMod val="75000"/>
                  </a:schemeClr>
                </a:solidFill>
                <a:latin typeface="Consolas" panose="020B0609020204030204" pitchFamily="49" charset="0"/>
              </a:rPr>
              <a:t>INPUT</a:t>
            </a:r>
            <a:r>
              <a:rPr lang="en-US" sz="1000" dirty="0">
                <a:latin typeface="Consolas" panose="020B0609020204030204" pitchFamily="49" charset="0"/>
              </a:rPr>
              <a:t>);</a:t>
            </a:r>
          </a:p>
          <a:p>
            <a:pPr fontAlgn="auto">
              <a:lnSpc>
                <a:spcPct val="150000"/>
              </a:lnSpc>
              <a:spcBef>
                <a:spcPts val="0"/>
              </a:spcBef>
              <a:spcAft>
                <a:spcPts val="0"/>
              </a:spcAft>
              <a:defRPr/>
            </a:pPr>
            <a:r>
              <a:rPr lang="en-US" sz="1000" dirty="0" err="1">
                <a:solidFill>
                  <a:schemeClr val="accent2"/>
                </a:solidFill>
                <a:latin typeface="Consolas" panose="020B0609020204030204" pitchFamily="49" charset="0"/>
              </a:rPr>
              <a:t>attachInterrupt</a:t>
            </a:r>
            <a:r>
              <a:rPr lang="en-US" sz="1000" dirty="0">
                <a:latin typeface="Consolas" panose="020B0609020204030204" pitchFamily="49" charset="0"/>
              </a:rPr>
              <a:t>(</a:t>
            </a:r>
            <a:r>
              <a:rPr lang="en-US" sz="1000" dirty="0" err="1">
                <a:solidFill>
                  <a:schemeClr val="accent2"/>
                </a:solidFill>
                <a:latin typeface="Consolas" panose="020B0609020204030204" pitchFamily="49" charset="0"/>
              </a:rPr>
              <a:t>digitalPinToInterrupt</a:t>
            </a:r>
            <a:r>
              <a:rPr lang="en-US" sz="1000" dirty="0">
                <a:latin typeface="Consolas" panose="020B0609020204030204" pitchFamily="49" charset="0"/>
              </a:rPr>
              <a:t>(</a:t>
            </a:r>
            <a:r>
              <a:rPr lang="en-US" sz="1000" dirty="0" err="1">
                <a:latin typeface="Consolas" panose="020B0609020204030204" pitchFamily="49" charset="0"/>
              </a:rPr>
              <a:t>GPIO_btn</a:t>
            </a:r>
            <a:r>
              <a:rPr lang="en-US" sz="1000" dirty="0">
                <a:latin typeface="Consolas" panose="020B0609020204030204" pitchFamily="49" charset="0"/>
              </a:rPr>
              <a:t>), </a:t>
            </a:r>
            <a:r>
              <a:rPr lang="en-US" sz="1000" dirty="0" err="1">
                <a:latin typeface="Consolas" panose="020B0609020204030204" pitchFamily="49" charset="0"/>
              </a:rPr>
              <a:t>button_click</a:t>
            </a:r>
            <a:r>
              <a:rPr lang="en-US" sz="1000" dirty="0">
                <a:latin typeface="Consolas" panose="020B0609020204030204" pitchFamily="49" charset="0"/>
              </a:rPr>
              <a:t>, </a:t>
            </a:r>
            <a:r>
              <a:rPr lang="en-US" sz="1000" dirty="0">
                <a:solidFill>
                  <a:schemeClr val="accent5">
                    <a:lumMod val="75000"/>
                  </a:schemeClr>
                </a:solidFill>
                <a:latin typeface="Consolas" panose="020B0609020204030204" pitchFamily="49" charset="0"/>
              </a:rPr>
              <a:t>RISING</a:t>
            </a:r>
            <a:r>
              <a:rPr lang="en-US" sz="1000" dirty="0">
                <a:latin typeface="Consolas" panose="020B0609020204030204" pitchFamily="49" charset="0"/>
              </a:rPr>
              <a:t>);</a:t>
            </a:r>
          </a:p>
          <a:p>
            <a:pPr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Register </a:t>
            </a:r>
            <a:r>
              <a:rPr lang="en-US" sz="1000" dirty="0" err="1">
                <a:solidFill>
                  <a:schemeClr val="bg1">
                    <a:lumMod val="65000"/>
                  </a:schemeClr>
                </a:solidFill>
                <a:latin typeface="Consolas" panose="020B0609020204030204" pitchFamily="49" charset="0"/>
              </a:rPr>
              <a:t>GPIO_led</a:t>
            </a:r>
            <a:r>
              <a:rPr lang="en-US" sz="1000" dirty="0">
                <a:solidFill>
                  <a:schemeClr val="bg1">
                    <a:lumMod val="65000"/>
                  </a:schemeClr>
                </a:solidFill>
                <a:latin typeface="Consolas" panose="020B0609020204030204" pitchFamily="49" charset="0"/>
              </a:rPr>
              <a:t> as an output.</a:t>
            </a:r>
          </a:p>
          <a:p>
            <a:pPr fontAlgn="auto">
              <a:lnSpc>
                <a:spcPct val="150000"/>
              </a:lnSpc>
              <a:spcBef>
                <a:spcPts val="0"/>
              </a:spcBef>
              <a:spcAft>
                <a:spcPts val="0"/>
              </a:spcAft>
              <a:defRPr/>
            </a:pPr>
            <a:r>
              <a:rPr lang="en-US" sz="1000" dirty="0" err="1">
                <a:solidFill>
                  <a:schemeClr val="accent2"/>
                </a:solidFill>
                <a:latin typeface="Consolas" panose="020B0609020204030204" pitchFamily="49" charset="0"/>
              </a:rPr>
              <a:t>pinMode</a:t>
            </a:r>
            <a:r>
              <a:rPr lang="en-US" sz="1000" dirty="0">
                <a:latin typeface="Consolas" panose="020B0609020204030204" pitchFamily="49" charset="0"/>
              </a:rPr>
              <a:t>(</a:t>
            </a:r>
            <a:r>
              <a:rPr lang="en-US" sz="1000" dirty="0" err="1">
                <a:latin typeface="Consolas" panose="020B0609020204030204" pitchFamily="49" charset="0"/>
              </a:rPr>
              <a:t>GPIO_led</a:t>
            </a:r>
            <a:r>
              <a:rPr lang="en-US" sz="1000" dirty="0">
                <a:latin typeface="Consolas" panose="020B0609020204030204" pitchFamily="49" charset="0"/>
              </a:rPr>
              <a:t>, </a:t>
            </a:r>
            <a:r>
              <a:rPr lang="en-US" sz="1000" dirty="0">
                <a:solidFill>
                  <a:schemeClr val="accent5">
                    <a:lumMod val="75000"/>
                  </a:schemeClr>
                </a:solidFill>
                <a:latin typeface="Consolas" panose="020B0609020204030204" pitchFamily="49" charset="0"/>
              </a:rPr>
              <a:t>OUTPUT</a:t>
            </a:r>
            <a:r>
              <a:rPr lang="en-US" sz="1000" dirty="0">
                <a:latin typeface="Consolas" panose="020B0609020204030204" pitchFamily="49" charset="0"/>
              </a:rPr>
              <a:t>);</a:t>
            </a:r>
          </a:p>
          <a:p>
            <a:pPr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Initialize the hardware UART with a baud rate 	// of 115200 bps.</a:t>
            </a:r>
          </a:p>
          <a:p>
            <a:pPr fontAlgn="auto">
              <a:lnSpc>
                <a:spcPct val="150000"/>
              </a:lnSpc>
              <a:spcBef>
                <a:spcPts val="0"/>
              </a:spcBef>
              <a:spcAft>
                <a:spcPts val="0"/>
              </a:spcAft>
              <a:defRPr/>
            </a:pPr>
            <a:r>
              <a:rPr lang="en-US" sz="1000" dirty="0" err="1">
                <a:solidFill>
                  <a:schemeClr val="accent2"/>
                </a:solidFill>
                <a:latin typeface="Consolas" panose="020B0609020204030204" pitchFamily="49" charset="0"/>
              </a:rPr>
              <a:t>Serial</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begin</a:t>
            </a:r>
            <a:r>
              <a:rPr lang="en-US" sz="1000" dirty="0">
                <a:latin typeface="Consolas" panose="020B0609020204030204" pitchFamily="49" charset="0"/>
              </a:rPr>
              <a:t>(115200);</a:t>
            </a:r>
            <a:r>
              <a:rPr lang="en-US" sz="1000" dirty="0">
                <a:solidFill>
                  <a:schemeClr val="bg1">
                    <a:lumMod val="65000"/>
                  </a:schemeClr>
                </a:solidFill>
                <a:latin typeface="Consolas" panose="020B0609020204030204" pitchFamily="49" charset="0"/>
              </a:rPr>
              <a:t/>
            </a:r>
            <a:br>
              <a:rPr lang="en-US" sz="1000" dirty="0">
                <a:solidFill>
                  <a:schemeClr val="bg1">
                    <a:lumMod val="65000"/>
                  </a:schemeClr>
                </a:solidFill>
                <a:latin typeface="Consolas" panose="020B0609020204030204" pitchFamily="49" charset="0"/>
              </a:rPr>
            </a:br>
            <a:r>
              <a:rPr lang="en-US" sz="1000" dirty="0">
                <a:solidFill>
                  <a:schemeClr val="bg1">
                    <a:lumMod val="65000"/>
                  </a:schemeClr>
                </a:solidFill>
                <a:latin typeface="Consolas" panose="020B0609020204030204" pitchFamily="49" charset="0"/>
              </a:rPr>
              <a:t>// Print debugging info.</a:t>
            </a:r>
          </a:p>
          <a:p>
            <a:pPr fontAlgn="auto">
              <a:lnSpc>
                <a:spcPct val="150000"/>
              </a:lnSpc>
              <a:spcBef>
                <a:spcPts val="0"/>
              </a:spcBef>
              <a:spcAft>
                <a:spcPts val="0"/>
              </a:spcAft>
              <a:defRPr/>
            </a:pPr>
            <a:r>
              <a:rPr lang="en-US" sz="1000" dirty="0" err="1">
                <a:solidFill>
                  <a:schemeClr val="accent2"/>
                </a:solidFill>
                <a:latin typeface="Consolas" panose="020B0609020204030204" pitchFamily="49" charset="0"/>
              </a:rPr>
              <a:t>Serial</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print</a:t>
            </a:r>
            <a:r>
              <a:rPr lang="en-US" sz="1000" dirty="0">
                <a:latin typeface="Consolas" panose="020B0609020204030204" pitchFamily="49" charset="0"/>
              </a:rPr>
              <a:t>("</a:t>
            </a:r>
            <a:r>
              <a:rPr lang="en-US" sz="1000" dirty="0">
                <a:solidFill>
                  <a:schemeClr val="accent5">
                    <a:lumMod val="75000"/>
                  </a:schemeClr>
                </a:solidFill>
                <a:latin typeface="Consolas" panose="020B0609020204030204" pitchFamily="49" charset="0"/>
              </a:rPr>
              <a:t>Connecting to </a:t>
            </a:r>
            <a:r>
              <a:rPr lang="en-US" sz="1000" dirty="0">
                <a:latin typeface="Consolas" panose="020B0609020204030204" pitchFamily="49" charset="0"/>
              </a:rPr>
              <a:t>");</a:t>
            </a:r>
          </a:p>
          <a:p>
            <a:pPr fontAlgn="auto">
              <a:lnSpc>
                <a:spcPct val="150000"/>
              </a:lnSpc>
              <a:spcBef>
                <a:spcPts val="0"/>
              </a:spcBef>
              <a:spcAft>
                <a:spcPts val="0"/>
              </a:spcAft>
              <a:defRPr/>
            </a:pPr>
            <a:r>
              <a:rPr lang="en-US" sz="1000" dirty="0" err="1">
                <a:solidFill>
                  <a:schemeClr val="accent2"/>
                </a:solidFill>
                <a:latin typeface="Consolas" panose="020B0609020204030204" pitchFamily="49" charset="0"/>
              </a:rPr>
              <a:t>Serial</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print</a:t>
            </a:r>
            <a:r>
              <a:rPr lang="en-US" sz="1000" dirty="0">
                <a:latin typeface="Consolas" panose="020B0609020204030204" pitchFamily="49" charset="0"/>
              </a:rPr>
              <a:t>(</a:t>
            </a:r>
            <a:r>
              <a:rPr lang="en-US" sz="1000" dirty="0" err="1">
                <a:latin typeface="Consolas" panose="020B0609020204030204" pitchFamily="49" charset="0"/>
              </a:rPr>
              <a:t>ssid</a:t>
            </a:r>
            <a:r>
              <a:rPr lang="en-US" sz="1000" dirty="0">
                <a:latin typeface="Consolas" panose="020B0609020204030204" pitchFamily="49" charset="0"/>
              </a:rPr>
              <a:t>);</a:t>
            </a:r>
          </a:p>
          <a:p>
            <a:pPr fontAlgn="auto">
              <a:lnSpc>
                <a:spcPct val="150000"/>
              </a:lnSpc>
              <a:spcBef>
                <a:spcPts val="0"/>
              </a:spcBef>
              <a:spcAft>
                <a:spcPts val="0"/>
              </a:spcAft>
              <a:defRPr/>
            </a:pPr>
            <a:r>
              <a:rPr lang="en-US" sz="1000" dirty="0" err="1">
                <a:solidFill>
                  <a:schemeClr val="accent2"/>
                </a:solidFill>
                <a:latin typeface="Consolas" panose="020B0609020204030204" pitchFamily="49" charset="0"/>
              </a:rPr>
              <a:t>Serial</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print</a:t>
            </a:r>
            <a:r>
              <a:rPr lang="en-US" sz="1000" dirty="0">
                <a:latin typeface="Consolas" panose="020B0609020204030204" pitchFamily="49" charset="0"/>
              </a:rPr>
              <a:t>(" </a:t>
            </a:r>
            <a:r>
              <a:rPr lang="en-US" sz="1000" dirty="0">
                <a:solidFill>
                  <a:schemeClr val="accent5">
                    <a:lumMod val="75000"/>
                  </a:schemeClr>
                </a:solidFill>
                <a:latin typeface="Consolas" panose="020B0609020204030204" pitchFamily="49" charset="0"/>
              </a:rPr>
              <a:t>.</a:t>
            </a:r>
            <a:r>
              <a:rPr lang="en-US" sz="1000" dirty="0">
                <a:latin typeface="Consolas" panose="020B0609020204030204" pitchFamily="49" charset="0"/>
              </a:rPr>
              <a:t>");</a:t>
            </a:r>
          </a:p>
        </p:txBody>
      </p:sp>
      <p:sp>
        <p:nvSpPr>
          <p:cNvPr id="11" name="TextBox 10">
            <a:extLst>
              <a:ext uri="{FF2B5EF4-FFF2-40B4-BE49-F238E27FC236}">
                <a16:creationId xmlns:a16="http://schemas.microsoft.com/office/drawing/2014/main" xmlns="" id="{E02026EA-324C-486A-8A46-C88C5CF9D803}"/>
              </a:ext>
            </a:extLst>
          </p:cNvPr>
          <p:cNvSpPr txBox="1"/>
          <p:nvPr/>
        </p:nvSpPr>
        <p:spPr>
          <a:xfrm>
            <a:off x="4572000" y="785327"/>
            <a:ext cx="4438511" cy="4016484"/>
          </a:xfrm>
          <a:prstGeom prst="rect">
            <a:avLst/>
          </a:prstGeom>
          <a:noFill/>
        </p:spPr>
        <p:txBody>
          <a:bodyPr wrap="square">
            <a:spAutoFit/>
          </a:bodyPr>
          <a:lstStyle/>
          <a:p>
            <a:pPr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 Attempt to connect to the </a:t>
            </a:r>
            <a:r>
              <a:rPr lang="en-US" sz="1000" dirty="0" err="1">
                <a:solidFill>
                  <a:schemeClr val="bg1">
                    <a:lumMod val="65000"/>
                  </a:schemeClr>
                </a:solidFill>
                <a:latin typeface="Consolas" panose="020B0609020204030204" pitchFamily="49" charset="0"/>
              </a:rPr>
              <a:t>WiFi</a:t>
            </a:r>
            <a:r>
              <a:rPr lang="en-US" sz="1000" dirty="0">
                <a:solidFill>
                  <a:schemeClr val="bg1">
                    <a:lumMod val="65000"/>
                  </a:schemeClr>
                </a:solidFill>
                <a:latin typeface="Consolas" panose="020B0609020204030204" pitchFamily="49" charset="0"/>
              </a:rPr>
              <a:t> network.</a:t>
            </a:r>
          </a:p>
          <a:p>
            <a:pPr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WiFi</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begin</a:t>
            </a:r>
            <a:r>
              <a:rPr lang="en-US" sz="1000" dirty="0">
                <a:latin typeface="Consolas" panose="020B0609020204030204" pitchFamily="49" charset="0"/>
              </a:rPr>
              <a:t>(</a:t>
            </a:r>
            <a:r>
              <a:rPr lang="en-US" sz="1000" dirty="0" err="1">
                <a:latin typeface="Consolas" panose="020B0609020204030204" pitchFamily="49" charset="0"/>
              </a:rPr>
              <a:t>ssid</a:t>
            </a:r>
            <a:r>
              <a:rPr lang="en-US" sz="1000" dirty="0">
                <a:latin typeface="Consolas" panose="020B0609020204030204" pitchFamily="49" charset="0"/>
              </a:rPr>
              <a:t>, pass);</a:t>
            </a:r>
          </a:p>
          <a:p>
            <a:pPr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 While not connected, wait. Check every 0.5s.</a:t>
            </a:r>
          </a:p>
          <a:p>
            <a:pPr fontAlgn="auto">
              <a:lnSpc>
                <a:spcPct val="150000"/>
              </a:lnSpc>
              <a:spcBef>
                <a:spcPts val="0"/>
              </a:spcBef>
              <a:spcAft>
                <a:spcPts val="0"/>
              </a:spcAft>
              <a:defRPr/>
            </a:pPr>
            <a:r>
              <a:rPr lang="en-US" sz="1000" dirty="0">
                <a:latin typeface="Consolas" panose="020B0609020204030204" pitchFamily="49" charset="0"/>
              </a:rPr>
              <a:t>	</a:t>
            </a:r>
            <a:r>
              <a:rPr lang="en-US" sz="1000" dirty="0">
                <a:solidFill>
                  <a:schemeClr val="accent4">
                    <a:lumMod val="75000"/>
                  </a:schemeClr>
                </a:solidFill>
                <a:latin typeface="Consolas" panose="020B0609020204030204" pitchFamily="49" charset="0"/>
              </a:rPr>
              <a:t>while</a:t>
            </a:r>
            <a:r>
              <a:rPr lang="en-US" sz="1000" dirty="0">
                <a:latin typeface="Consolas" panose="020B0609020204030204" pitchFamily="49" charset="0"/>
              </a:rPr>
              <a:t> ( </a:t>
            </a:r>
            <a:r>
              <a:rPr lang="en-US" sz="1000" dirty="0" err="1">
                <a:solidFill>
                  <a:schemeClr val="accent2"/>
                </a:solidFill>
                <a:latin typeface="Consolas" panose="020B0609020204030204" pitchFamily="49" charset="0"/>
              </a:rPr>
              <a:t>WiFi</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status</a:t>
            </a:r>
            <a:r>
              <a:rPr lang="en-US" sz="1000" dirty="0">
                <a:latin typeface="Consolas" panose="020B0609020204030204" pitchFamily="49" charset="0"/>
              </a:rPr>
              <a:t>() != WL_CONNECTED )</a:t>
            </a:r>
          </a:p>
          <a:p>
            <a:pPr fontAlgn="auto">
              <a:lnSpc>
                <a:spcPct val="150000"/>
              </a:lnSpc>
              <a:spcBef>
                <a:spcPts val="0"/>
              </a:spcBef>
              <a:spcAft>
                <a:spcPts val="0"/>
              </a:spcAft>
              <a:defRPr/>
            </a:pPr>
            <a:r>
              <a:rPr lang="en-US" sz="1000" dirty="0">
                <a:latin typeface="Consolas" panose="020B0609020204030204" pitchFamily="49" charset="0"/>
              </a:rPr>
              <a:t>	{</a:t>
            </a:r>
          </a:p>
          <a:p>
            <a:pPr fontAlgn="auto">
              <a:lnSpc>
                <a:spcPct val="150000"/>
              </a:lnSpc>
              <a:spcBef>
                <a:spcPts val="0"/>
              </a:spcBef>
              <a:spcAft>
                <a:spcPts val="0"/>
              </a:spcAft>
              <a:defRPr/>
            </a:pPr>
            <a:r>
              <a:rPr lang="en-US" sz="1000" dirty="0">
                <a:latin typeface="Consolas" panose="020B0609020204030204" pitchFamily="49" charset="0"/>
              </a:rPr>
              <a:t>		</a:t>
            </a:r>
            <a:r>
              <a:rPr lang="en-US" sz="1000" dirty="0">
                <a:solidFill>
                  <a:schemeClr val="accent2"/>
                </a:solidFill>
                <a:latin typeface="Consolas" panose="020B0609020204030204" pitchFamily="49" charset="0"/>
              </a:rPr>
              <a:t>delay</a:t>
            </a:r>
            <a:r>
              <a:rPr lang="en-US" sz="1000" dirty="0">
                <a:latin typeface="Consolas" panose="020B0609020204030204" pitchFamily="49" charset="0"/>
              </a:rPr>
              <a:t>(500);</a:t>
            </a:r>
          </a:p>
          <a:p>
            <a:pPr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Serial</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print</a:t>
            </a:r>
            <a:r>
              <a:rPr lang="en-US" sz="1000" dirty="0">
                <a:latin typeface="Consolas" panose="020B0609020204030204" pitchFamily="49" charset="0"/>
              </a:rPr>
              <a:t>("</a:t>
            </a:r>
            <a:r>
              <a:rPr lang="en-US" sz="1000" dirty="0">
                <a:solidFill>
                  <a:schemeClr val="accent5">
                    <a:lumMod val="75000"/>
                  </a:schemeClr>
                </a:solidFill>
                <a:latin typeface="Consolas" panose="020B0609020204030204" pitchFamily="49" charset="0"/>
              </a:rPr>
              <a:t>.</a:t>
            </a:r>
            <a:r>
              <a:rPr lang="en-US" sz="1000" dirty="0">
                <a:latin typeface="Consolas" panose="020B0609020204030204" pitchFamily="49" charset="0"/>
              </a:rPr>
              <a:t>");</a:t>
            </a:r>
          </a:p>
          <a:p>
            <a:pPr fontAlgn="auto">
              <a:lnSpc>
                <a:spcPct val="150000"/>
              </a:lnSpc>
              <a:spcBef>
                <a:spcPts val="0"/>
              </a:spcBef>
              <a:spcAft>
                <a:spcPts val="0"/>
              </a:spcAft>
              <a:defRPr/>
            </a:pPr>
            <a:r>
              <a:rPr lang="en-US" sz="1000" dirty="0">
                <a:latin typeface="Consolas" panose="020B0609020204030204" pitchFamily="49" charset="0"/>
              </a:rPr>
              <a:t>	}</a:t>
            </a:r>
          </a:p>
          <a:p>
            <a:pPr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 Upon successful connection, print a message.</a:t>
            </a:r>
          </a:p>
          <a:p>
            <a:pPr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Serial</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print</a:t>
            </a:r>
            <a:r>
              <a:rPr lang="en-US" sz="1000" dirty="0">
                <a:latin typeface="Consolas" panose="020B0609020204030204" pitchFamily="49" charset="0"/>
              </a:rPr>
              <a:t>("</a:t>
            </a:r>
            <a:r>
              <a:rPr lang="en-US" sz="1000" dirty="0">
                <a:solidFill>
                  <a:schemeClr val="accent5">
                    <a:lumMod val="75000"/>
                  </a:schemeClr>
                </a:solidFill>
                <a:latin typeface="Consolas" panose="020B0609020204030204" pitchFamily="49" charset="0"/>
              </a:rPr>
              <a:t>\r\n</a:t>
            </a:r>
            <a:r>
              <a:rPr lang="en-US" sz="1000" dirty="0">
                <a:latin typeface="Consolas" panose="020B0609020204030204" pitchFamily="49" charset="0"/>
              </a:rPr>
              <a:t>");</a:t>
            </a:r>
          </a:p>
          <a:p>
            <a:pPr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Serial</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print</a:t>
            </a:r>
            <a:r>
              <a:rPr lang="en-US" sz="1000" dirty="0">
                <a:latin typeface="Consolas" panose="020B0609020204030204" pitchFamily="49" charset="0"/>
              </a:rPr>
              <a:t>("</a:t>
            </a:r>
            <a:r>
              <a:rPr lang="en-US" sz="1000" dirty="0">
                <a:solidFill>
                  <a:schemeClr val="accent5">
                    <a:lumMod val="75000"/>
                  </a:schemeClr>
                </a:solidFill>
                <a:latin typeface="Consolas" panose="020B0609020204030204" pitchFamily="49" charset="0"/>
              </a:rPr>
              <a:t>Connected </a:t>
            </a:r>
            <a:r>
              <a:rPr lang="en-US" sz="1000" dirty="0" err="1">
                <a:solidFill>
                  <a:schemeClr val="accent5">
                    <a:lumMod val="75000"/>
                  </a:schemeClr>
                </a:solidFill>
                <a:latin typeface="Consolas" panose="020B0609020204030204" pitchFamily="49" charset="0"/>
              </a:rPr>
              <a:t>succesfully</a:t>
            </a:r>
            <a:r>
              <a:rPr lang="en-US" sz="1000" dirty="0">
                <a:solidFill>
                  <a:schemeClr val="accent5">
                    <a:lumMod val="75000"/>
                  </a:schemeClr>
                </a:solidFill>
                <a:latin typeface="Consolas" panose="020B0609020204030204" pitchFamily="49" charset="0"/>
              </a:rPr>
              <a:t>! Your IP Address is: </a:t>
            </a:r>
            <a:r>
              <a:rPr lang="en-US" sz="1000" dirty="0">
                <a:latin typeface="Consolas" panose="020B0609020204030204" pitchFamily="49" charset="0"/>
              </a:rPr>
              <a:t>");</a:t>
            </a:r>
          </a:p>
          <a:p>
            <a:pPr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 Print the local IP. If you are behind a NAT router, this 	// will print the NAT IP, not the external IP.</a:t>
            </a:r>
          </a:p>
          <a:p>
            <a:pPr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Serial</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print</a:t>
            </a:r>
            <a:r>
              <a:rPr lang="en-US" sz="1000" dirty="0">
                <a:latin typeface="Consolas" panose="020B0609020204030204" pitchFamily="49" charset="0"/>
              </a:rPr>
              <a:t>(</a:t>
            </a:r>
            <a:r>
              <a:rPr lang="en-US" sz="1000" dirty="0" err="1">
                <a:solidFill>
                  <a:schemeClr val="accent2"/>
                </a:solidFill>
                <a:latin typeface="Consolas" panose="020B0609020204030204" pitchFamily="49" charset="0"/>
              </a:rPr>
              <a:t>WiFi</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localIP</a:t>
            </a:r>
            <a:r>
              <a:rPr lang="en-US" sz="1000" dirty="0">
                <a:latin typeface="Consolas" panose="020B0609020204030204" pitchFamily="49" charset="0"/>
              </a:rPr>
              <a:t>());</a:t>
            </a:r>
          </a:p>
          <a:p>
            <a:pPr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Serial</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print</a:t>
            </a:r>
            <a:r>
              <a:rPr lang="en-US" sz="1000" dirty="0">
                <a:latin typeface="Consolas" panose="020B0609020204030204" pitchFamily="49" charset="0"/>
              </a:rPr>
              <a:t>("</a:t>
            </a:r>
            <a:r>
              <a:rPr lang="en-US" sz="1000" dirty="0">
                <a:solidFill>
                  <a:schemeClr val="accent5">
                    <a:lumMod val="75000"/>
                  </a:schemeClr>
                </a:solidFill>
                <a:latin typeface="Consolas" panose="020B0609020204030204" pitchFamily="49" charset="0"/>
              </a:rPr>
              <a:t>\r\n</a:t>
            </a:r>
            <a:r>
              <a:rPr lang="en-US" sz="1000" dirty="0">
                <a:latin typeface="Consolas" panose="020B0609020204030204" pitchFamily="49" charset="0"/>
              </a:rPr>
              <a:t>");</a:t>
            </a:r>
          </a:p>
          <a:p>
            <a:pPr fontAlgn="auto">
              <a:lnSpc>
                <a:spcPct val="150000"/>
              </a:lnSpc>
              <a:spcBef>
                <a:spcPts val="0"/>
              </a:spcBef>
              <a:spcAft>
                <a:spcPts val="0"/>
              </a:spcAft>
              <a:defRPr/>
            </a:pPr>
            <a:r>
              <a:rPr lang="en-US" sz="1000" dirty="0">
                <a:latin typeface="Consolas" panose="020B0609020204030204" pitchFamily="49" charset="0"/>
              </a:rPr>
              <a:t>}</a:t>
            </a:r>
            <a:endParaRPr lang="en-US" sz="1050" dirty="0">
              <a:latin typeface="Consolas" panose="020B0609020204030204" pitchFamily="49" charset="0"/>
            </a:endParaRPr>
          </a:p>
        </p:txBody>
      </p:sp>
    </p:spTree>
    <p:extLst>
      <p:ext uri="{BB962C8B-B14F-4D97-AF65-F5344CB8AC3E}">
        <p14:creationId xmlns:p14="http://schemas.microsoft.com/office/powerpoint/2010/main" val="1464947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36</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WiFi Exercise: Code (3)</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36</a:t>
            </a:fld>
            <a:endParaRPr lang="el-GR" sz="1000" dirty="0"/>
          </a:p>
        </p:txBody>
      </p:sp>
      <p:sp>
        <p:nvSpPr>
          <p:cNvPr id="12" name="TextBox 11">
            <a:extLst>
              <a:ext uri="{FF2B5EF4-FFF2-40B4-BE49-F238E27FC236}">
                <a16:creationId xmlns:a16="http://schemas.microsoft.com/office/drawing/2014/main" xmlns="" id="{D7636B72-011C-426C-B3FA-BCD4CF7870FA}"/>
              </a:ext>
            </a:extLst>
          </p:cNvPr>
          <p:cNvSpPr txBox="1"/>
          <p:nvPr/>
        </p:nvSpPr>
        <p:spPr>
          <a:xfrm>
            <a:off x="0" y="1358040"/>
            <a:ext cx="3911982" cy="4708981"/>
          </a:xfrm>
          <a:prstGeom prst="rect">
            <a:avLst/>
          </a:prstGeom>
          <a:noFill/>
        </p:spPr>
        <p:txBody>
          <a:bodyPr wrap="square">
            <a:spAutoFit/>
          </a:bodyPr>
          <a:lstStyle/>
          <a:p>
            <a:pPr fontAlgn="auto">
              <a:lnSpc>
                <a:spcPct val="150000"/>
              </a:lnSpc>
              <a:spcBef>
                <a:spcPts val="0"/>
              </a:spcBef>
              <a:spcAft>
                <a:spcPts val="0"/>
              </a:spcAft>
              <a:defRPr/>
            </a:pPr>
            <a:r>
              <a:rPr lang="en-US" sz="1000" dirty="0">
                <a:solidFill>
                  <a:schemeClr val="accent5">
                    <a:lumMod val="75000"/>
                  </a:schemeClr>
                </a:solidFill>
                <a:latin typeface="Consolas" panose="020B0609020204030204" pitchFamily="49" charset="0"/>
              </a:rPr>
              <a:t>void</a:t>
            </a:r>
            <a:r>
              <a:rPr lang="en-US" sz="1000" dirty="0">
                <a:latin typeface="Consolas" panose="020B0609020204030204" pitchFamily="49" charset="0"/>
              </a:rPr>
              <a:t> </a:t>
            </a:r>
            <a:r>
              <a:rPr lang="en-US" sz="1000" dirty="0">
                <a:solidFill>
                  <a:schemeClr val="accent4">
                    <a:lumMod val="75000"/>
                  </a:schemeClr>
                </a:solidFill>
                <a:latin typeface="Consolas" panose="020B0609020204030204" pitchFamily="49" charset="0"/>
              </a:rPr>
              <a:t>loop</a:t>
            </a:r>
            <a:r>
              <a:rPr lang="en-US" sz="1000" dirty="0">
                <a:latin typeface="Consolas" panose="020B0609020204030204" pitchFamily="49" charset="0"/>
              </a:rPr>
              <a:t>() {</a:t>
            </a:r>
          </a:p>
          <a:p>
            <a:pPr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 Stop any previous connection kept-alive.</a:t>
            </a:r>
          </a:p>
          <a:p>
            <a:pPr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client</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stop</a:t>
            </a:r>
            <a:r>
              <a:rPr lang="en-US" sz="1000" dirty="0">
                <a:latin typeface="Consolas" panose="020B0609020204030204" pitchFamily="49" charset="0"/>
              </a:rPr>
              <a:t>();</a:t>
            </a:r>
          </a:p>
          <a:p>
            <a:pPr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 Connect to the server.</a:t>
            </a:r>
          </a:p>
          <a:p>
            <a:pPr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client</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connect</a:t>
            </a:r>
            <a:r>
              <a:rPr lang="en-US" sz="1000" dirty="0">
                <a:latin typeface="Consolas" panose="020B0609020204030204" pitchFamily="49" charset="0"/>
              </a:rPr>
              <a:t>(host, port);</a:t>
            </a:r>
          </a:p>
          <a:p>
            <a:pPr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 Upon successful connection send the request.</a:t>
            </a:r>
          </a:p>
          <a:p>
            <a:pPr fontAlgn="auto">
              <a:lnSpc>
                <a:spcPct val="150000"/>
              </a:lnSpc>
              <a:spcBef>
                <a:spcPts val="0"/>
              </a:spcBef>
              <a:spcAft>
                <a:spcPts val="0"/>
              </a:spcAft>
              <a:defRPr/>
            </a:pPr>
            <a:r>
              <a:rPr lang="en-US" sz="1000" dirty="0">
                <a:latin typeface="Consolas" panose="020B0609020204030204" pitchFamily="49" charset="0"/>
              </a:rPr>
              <a:t>  	</a:t>
            </a:r>
            <a:r>
              <a:rPr lang="en-US" sz="1000" dirty="0">
                <a:solidFill>
                  <a:schemeClr val="accent4">
                    <a:lumMod val="75000"/>
                  </a:schemeClr>
                </a:solidFill>
                <a:latin typeface="Consolas" panose="020B0609020204030204" pitchFamily="49" charset="0"/>
              </a:rPr>
              <a:t>if</a:t>
            </a:r>
            <a:r>
              <a:rPr lang="en-US" sz="1000" dirty="0">
                <a:latin typeface="Consolas" panose="020B0609020204030204" pitchFamily="49" charset="0"/>
              </a:rPr>
              <a:t> ( </a:t>
            </a:r>
            <a:r>
              <a:rPr lang="en-US" sz="1000" dirty="0" err="1">
                <a:solidFill>
                  <a:schemeClr val="accent2"/>
                </a:solidFill>
                <a:latin typeface="Consolas" panose="020B0609020204030204" pitchFamily="49" charset="0"/>
              </a:rPr>
              <a:t>client</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connected</a:t>
            </a:r>
            <a:r>
              <a:rPr lang="en-US" sz="1000" dirty="0">
                <a:latin typeface="Consolas" panose="020B0609020204030204" pitchFamily="49" charset="0"/>
              </a:rPr>
              <a:t>() ) {</a:t>
            </a:r>
          </a:p>
          <a:p>
            <a:pPr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client</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print</a:t>
            </a:r>
            <a:r>
              <a:rPr lang="en-US" sz="1000" dirty="0">
                <a:latin typeface="Consolas" panose="020B0609020204030204" pitchFamily="49" charset="0"/>
              </a:rPr>
              <a:t>(</a:t>
            </a:r>
            <a:r>
              <a:rPr lang="en-US" sz="1000" dirty="0">
                <a:solidFill>
                  <a:schemeClr val="accent5">
                    <a:lumMod val="75000"/>
                  </a:schemeClr>
                </a:solidFill>
                <a:latin typeface="Consolas" panose="020B0609020204030204" pitchFamily="49" charset="0"/>
              </a:rPr>
              <a:t>String</a:t>
            </a:r>
            <a:r>
              <a:rPr lang="en-US" sz="1000" dirty="0">
                <a:latin typeface="Consolas" panose="020B0609020204030204" pitchFamily="49" charset="0"/>
              </a:rPr>
              <a:t>("</a:t>
            </a:r>
            <a:r>
              <a:rPr lang="en-US" sz="1000" dirty="0">
                <a:solidFill>
                  <a:schemeClr val="accent5">
                    <a:lumMod val="75000"/>
                  </a:schemeClr>
                </a:solidFill>
                <a:latin typeface="Consolas" panose="020B0609020204030204" pitchFamily="49" charset="0"/>
              </a:rPr>
              <a:t>GET</a:t>
            </a:r>
            <a:r>
              <a:rPr lang="en-US" sz="1000" dirty="0">
                <a:latin typeface="Consolas" panose="020B0609020204030204" pitchFamily="49" charset="0"/>
              </a:rPr>
              <a:t> ") + 		"</a:t>
            </a:r>
            <a:r>
              <a:rPr lang="en-US" sz="1000" dirty="0">
                <a:solidFill>
                  <a:schemeClr val="accent5">
                    <a:lumMod val="75000"/>
                  </a:schemeClr>
                </a:solidFill>
                <a:latin typeface="Consolas" panose="020B0609020204030204" pitchFamily="49" charset="0"/>
              </a:rPr>
              <a:t>/</a:t>
            </a:r>
            <a:r>
              <a:rPr lang="en-US" sz="1000" dirty="0" err="1">
                <a:solidFill>
                  <a:schemeClr val="accent5">
                    <a:lumMod val="75000"/>
                  </a:schemeClr>
                </a:solidFill>
                <a:latin typeface="Consolas" panose="020B0609020204030204" pitchFamily="49" charset="0"/>
              </a:rPr>
              <a:t>arduino</a:t>
            </a:r>
            <a:r>
              <a:rPr lang="en-US" sz="1000" dirty="0">
                <a:solidFill>
                  <a:schemeClr val="accent5">
                    <a:lumMod val="75000"/>
                  </a:schemeClr>
                </a:solidFill>
                <a:latin typeface="Consolas" panose="020B0609020204030204" pitchFamily="49" charset="0"/>
              </a:rPr>
              <a:t>/</a:t>
            </a:r>
            <a:r>
              <a:rPr lang="en-US" sz="1000" dirty="0" err="1">
                <a:solidFill>
                  <a:schemeClr val="accent5">
                    <a:lumMod val="75000"/>
                  </a:schemeClr>
                </a:solidFill>
                <a:latin typeface="Consolas" panose="020B0609020204030204" pitchFamily="49" charset="0"/>
              </a:rPr>
              <a:t>getdata.php?deviceid</a:t>
            </a:r>
            <a:r>
              <a:rPr lang="en-US" sz="1000" dirty="0">
                <a:solidFill>
                  <a:schemeClr val="accent5">
                    <a:lumMod val="75000"/>
                  </a:schemeClr>
                </a:solidFill>
                <a:latin typeface="Consolas" panose="020B0609020204030204" pitchFamily="49" charset="0"/>
              </a:rPr>
              <a:t>=</a:t>
            </a:r>
            <a:r>
              <a:rPr lang="en-US" sz="1000" dirty="0">
                <a:latin typeface="Consolas" panose="020B0609020204030204" pitchFamily="49" charset="0"/>
              </a:rPr>
              <a:t>" + 		</a:t>
            </a:r>
            <a:r>
              <a:rPr lang="en-US" sz="1000" dirty="0">
                <a:solidFill>
                  <a:schemeClr val="accent5">
                    <a:lumMod val="75000"/>
                  </a:schemeClr>
                </a:solidFill>
                <a:latin typeface="Consolas" panose="020B0609020204030204" pitchFamily="49" charset="0"/>
              </a:rPr>
              <a:t>String</a:t>
            </a:r>
            <a:r>
              <a:rPr lang="en-US" sz="1000" dirty="0">
                <a:latin typeface="Consolas" panose="020B0609020204030204" pitchFamily="49" charset="0"/>
              </a:rPr>
              <a:t>(device) + " </a:t>
            </a:r>
            <a:r>
              <a:rPr lang="en-US" sz="1000" dirty="0">
                <a:solidFill>
                  <a:schemeClr val="accent5">
                    <a:lumMod val="75000"/>
                  </a:schemeClr>
                </a:solidFill>
                <a:latin typeface="Consolas" panose="020B0609020204030204" pitchFamily="49" charset="0"/>
              </a:rPr>
              <a:t>HTTP/1.0\r\n</a:t>
            </a:r>
            <a:r>
              <a:rPr lang="en-US" sz="1000" dirty="0">
                <a:latin typeface="Consolas" panose="020B0609020204030204" pitchFamily="49" charset="0"/>
              </a:rPr>
              <a:t>"</a:t>
            </a:r>
          </a:p>
          <a:p>
            <a:pPr fontAlgn="auto">
              <a:lnSpc>
                <a:spcPct val="150000"/>
              </a:lnSpc>
              <a:spcBef>
                <a:spcPts val="0"/>
              </a:spcBef>
              <a:spcAft>
                <a:spcPts val="0"/>
              </a:spcAft>
              <a:defRPr/>
            </a:pPr>
            <a:r>
              <a:rPr lang="en-US" sz="1000" dirty="0">
                <a:latin typeface="Consolas" panose="020B0609020204030204" pitchFamily="49" charset="0"/>
              </a:rPr>
              <a:t>                 	+ "</a:t>
            </a:r>
            <a:r>
              <a:rPr lang="en-US" sz="1000" dirty="0">
                <a:solidFill>
                  <a:schemeClr val="accent5">
                    <a:lumMod val="75000"/>
                  </a:schemeClr>
                </a:solidFill>
                <a:latin typeface="Consolas" panose="020B0609020204030204" pitchFamily="49" charset="0"/>
              </a:rPr>
              <a:t>User-Agent: ESP32\r\n</a:t>
            </a:r>
            <a:r>
              <a:rPr lang="en-US" sz="1000" dirty="0">
                <a:latin typeface="Consolas" panose="020B0609020204030204" pitchFamily="49" charset="0"/>
              </a:rPr>
              <a:t>"</a:t>
            </a:r>
          </a:p>
          <a:p>
            <a:pPr fontAlgn="auto">
              <a:lnSpc>
                <a:spcPct val="150000"/>
              </a:lnSpc>
              <a:spcBef>
                <a:spcPts val="0"/>
              </a:spcBef>
              <a:spcAft>
                <a:spcPts val="0"/>
              </a:spcAft>
              <a:defRPr/>
            </a:pPr>
            <a:r>
              <a:rPr lang="en-US" sz="1000" dirty="0">
                <a:latin typeface="Consolas" panose="020B0609020204030204" pitchFamily="49" charset="0"/>
              </a:rPr>
              <a:t>                 	+ "</a:t>
            </a:r>
            <a:r>
              <a:rPr lang="en-US" sz="1000" dirty="0">
                <a:solidFill>
                  <a:schemeClr val="accent5">
                    <a:lumMod val="75000"/>
                  </a:schemeClr>
                </a:solidFill>
                <a:latin typeface="Consolas" panose="020B0609020204030204" pitchFamily="49" charset="0"/>
              </a:rPr>
              <a:t>Host: " + host + "\r\n</a:t>
            </a:r>
            <a:r>
              <a:rPr lang="en-US" sz="1000" dirty="0">
                <a:latin typeface="Consolas" panose="020B0609020204030204" pitchFamily="49" charset="0"/>
              </a:rPr>
              <a:t>"</a:t>
            </a:r>
          </a:p>
          <a:p>
            <a:pPr fontAlgn="auto">
              <a:lnSpc>
                <a:spcPct val="150000"/>
              </a:lnSpc>
              <a:spcBef>
                <a:spcPts val="0"/>
              </a:spcBef>
              <a:spcAft>
                <a:spcPts val="0"/>
              </a:spcAft>
              <a:defRPr/>
            </a:pPr>
            <a:r>
              <a:rPr lang="en-US" sz="1000" dirty="0">
                <a:latin typeface="Consolas" panose="020B0609020204030204" pitchFamily="49" charset="0"/>
              </a:rPr>
              <a:t>                 	+ "</a:t>
            </a:r>
            <a:r>
              <a:rPr lang="en-US" sz="1000" dirty="0">
                <a:solidFill>
                  <a:schemeClr val="accent5">
                    <a:lumMod val="75000"/>
                  </a:schemeClr>
                </a:solidFill>
                <a:latin typeface="Consolas" panose="020B0609020204030204" pitchFamily="49" charset="0"/>
              </a:rPr>
              <a:t>Connection: close\r\n\r\n</a:t>
            </a:r>
            <a:r>
              <a:rPr lang="en-US" sz="1000" dirty="0">
                <a:latin typeface="Consolas" panose="020B0609020204030204" pitchFamily="49" charset="0"/>
              </a:rPr>
              <a:t>");</a:t>
            </a:r>
          </a:p>
          <a:p>
            <a:pPr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 Store the time of the request.</a:t>
            </a:r>
          </a:p>
          <a:p>
            <a:pPr fontAlgn="auto">
              <a:lnSpc>
                <a:spcPct val="150000"/>
              </a:lnSpc>
              <a:spcBef>
                <a:spcPts val="0"/>
              </a:spcBef>
              <a:spcAft>
                <a:spcPts val="0"/>
              </a:spcAft>
              <a:defRPr/>
            </a:pPr>
            <a:r>
              <a:rPr lang="en-US" sz="1000" dirty="0">
                <a:latin typeface="Consolas" panose="020B0609020204030204" pitchFamily="49" charset="0"/>
              </a:rPr>
              <a:t>		</a:t>
            </a:r>
            <a:r>
              <a:rPr lang="en-US" sz="1000" dirty="0" err="1">
                <a:latin typeface="Consolas" panose="020B0609020204030204" pitchFamily="49" charset="0"/>
              </a:rPr>
              <a:t>timeout_timer</a:t>
            </a:r>
            <a:r>
              <a:rPr lang="en-US" sz="1000" dirty="0">
                <a:latin typeface="Consolas" panose="020B0609020204030204" pitchFamily="49" charset="0"/>
              </a:rPr>
              <a:t> = </a:t>
            </a:r>
            <a:r>
              <a:rPr lang="en-US" sz="1000" dirty="0" err="1">
                <a:solidFill>
                  <a:schemeClr val="accent2"/>
                </a:solidFill>
                <a:latin typeface="Consolas" panose="020B0609020204030204" pitchFamily="49" charset="0"/>
              </a:rPr>
              <a:t>millis</a:t>
            </a:r>
            <a:r>
              <a:rPr lang="en-US" sz="1000" dirty="0">
                <a:latin typeface="Consolas" panose="020B0609020204030204" pitchFamily="49" charset="0"/>
              </a:rPr>
              <a:t>();</a:t>
            </a:r>
          </a:p>
        </p:txBody>
      </p:sp>
      <p:sp>
        <p:nvSpPr>
          <p:cNvPr id="13" name="TextBox 12">
            <a:extLst>
              <a:ext uri="{FF2B5EF4-FFF2-40B4-BE49-F238E27FC236}">
                <a16:creationId xmlns:a16="http://schemas.microsoft.com/office/drawing/2014/main" xmlns="" id="{68619242-0B06-4E63-B53B-DAB9129310FE}"/>
              </a:ext>
            </a:extLst>
          </p:cNvPr>
          <p:cNvSpPr txBox="1"/>
          <p:nvPr/>
        </p:nvSpPr>
        <p:spPr>
          <a:xfrm>
            <a:off x="4091883" y="1358040"/>
            <a:ext cx="5035225" cy="3716402"/>
          </a:xfrm>
          <a:prstGeom prst="rect">
            <a:avLst/>
          </a:prstGeom>
          <a:noFill/>
        </p:spPr>
        <p:txBody>
          <a:bodyPr wrap="square">
            <a:spAutoFit/>
          </a:bodyPr>
          <a:lstStyle/>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While the server has not responded…</a:t>
            </a:r>
          </a:p>
          <a:p>
            <a:pPr fontAlgn="auto">
              <a:lnSpc>
                <a:spcPct val="150000"/>
              </a:lnSpc>
              <a:spcBef>
                <a:spcPts val="0"/>
              </a:spcBef>
              <a:spcAft>
                <a:spcPts val="0"/>
              </a:spcAft>
              <a:defRPr/>
            </a:pPr>
            <a:r>
              <a:rPr lang="en-US" sz="1050" dirty="0">
                <a:solidFill>
                  <a:schemeClr val="accent4">
                    <a:lumMod val="75000"/>
                  </a:schemeClr>
                </a:solidFill>
                <a:latin typeface="Consolas" panose="020B0609020204030204" pitchFamily="49" charset="0"/>
              </a:rPr>
              <a:t>while</a:t>
            </a:r>
            <a:r>
              <a:rPr lang="en-US" sz="1050" dirty="0">
                <a:latin typeface="Consolas" panose="020B0609020204030204" pitchFamily="49" charset="0"/>
              </a:rPr>
              <a:t> ( !</a:t>
            </a:r>
            <a:r>
              <a:rPr lang="en-US" sz="1050" dirty="0" err="1">
                <a:solidFill>
                  <a:schemeClr val="accent2"/>
                </a:solidFill>
                <a:latin typeface="Consolas" panose="020B0609020204030204" pitchFamily="49" charset="0"/>
              </a:rPr>
              <a:t>client</a:t>
            </a:r>
            <a:r>
              <a:rPr lang="en-US" sz="1050" dirty="0" err="1">
                <a:latin typeface="Consolas" panose="020B0609020204030204" pitchFamily="49" charset="0"/>
              </a:rPr>
              <a:t>.</a:t>
            </a:r>
            <a:r>
              <a:rPr lang="en-US" sz="1050" dirty="0" err="1">
                <a:solidFill>
                  <a:schemeClr val="accent2"/>
                </a:solidFill>
                <a:latin typeface="Consolas" panose="020B0609020204030204" pitchFamily="49" charset="0"/>
              </a:rPr>
              <a:t>available</a:t>
            </a:r>
            <a:r>
              <a:rPr lang="en-US" sz="1050" dirty="0">
                <a:latin typeface="Consolas" panose="020B0609020204030204" pitchFamily="49" charset="0"/>
              </a:rPr>
              <a:t>()) {</a:t>
            </a:r>
          </a:p>
          <a:p>
            <a:pPr fontAlgn="auto">
              <a:lnSpc>
                <a:spcPct val="150000"/>
              </a:lnSpc>
              <a:spcBef>
                <a:spcPts val="0"/>
              </a:spcBef>
              <a:spcAft>
                <a:spcPts val="0"/>
              </a:spcAft>
              <a:defRPr/>
            </a:pPr>
            <a:r>
              <a:rPr lang="en-US" sz="1050" dirty="0">
                <a:latin typeface="Consolas" panose="020B0609020204030204" pitchFamily="49" charset="0"/>
              </a:rPr>
              <a:t>      if (</a:t>
            </a:r>
            <a:r>
              <a:rPr lang="en-US" sz="1050" dirty="0" err="1">
                <a:solidFill>
                  <a:schemeClr val="accent2"/>
                </a:solidFill>
                <a:latin typeface="Consolas" panose="020B0609020204030204" pitchFamily="49" charset="0"/>
              </a:rPr>
              <a:t>millis</a:t>
            </a:r>
            <a:r>
              <a:rPr lang="en-US" sz="1050" dirty="0">
                <a:latin typeface="Consolas" panose="020B0609020204030204" pitchFamily="49" charset="0"/>
              </a:rPr>
              <a:t>() &gt; </a:t>
            </a:r>
            <a:r>
              <a:rPr lang="en-US" sz="1050" dirty="0" err="1">
                <a:latin typeface="Consolas" panose="020B0609020204030204" pitchFamily="49" charset="0"/>
              </a:rPr>
              <a:t>timeout_timer</a:t>
            </a:r>
            <a:r>
              <a:rPr lang="en-US" sz="1050" dirty="0">
                <a:latin typeface="Consolas" panose="020B0609020204030204" pitchFamily="49" charset="0"/>
              </a:rPr>
              <a:t> + 5000) {</a:t>
            </a:r>
          </a:p>
          <a:p>
            <a:pPr fontAlgn="auto">
              <a:lnSpc>
                <a:spcPct val="150000"/>
              </a:lnSpc>
              <a:spcBef>
                <a:spcPts val="0"/>
              </a:spcBef>
              <a:spcAft>
                <a:spcPts val="0"/>
              </a:spcAft>
              <a:defRPr/>
            </a:pPr>
            <a:r>
              <a:rPr lang="en-US" sz="1050" dirty="0">
                <a:solidFill>
                  <a:schemeClr val="bg1">
                    <a:lumMod val="65000"/>
                  </a:schemeClr>
                </a:solidFill>
                <a:latin typeface="Consolas" panose="020B0609020204030204" pitchFamily="49" charset="0"/>
              </a:rPr>
              <a:t>        	// Request timed-out.</a:t>
            </a:r>
            <a:r>
              <a:rPr lang="en-US" sz="1050" dirty="0">
                <a:latin typeface="Consolas" panose="020B0609020204030204" pitchFamily="49" charset="0"/>
              </a:rPr>
              <a:t>			</a:t>
            </a:r>
            <a:r>
              <a:rPr lang="en-US" sz="1050" dirty="0">
                <a:solidFill>
                  <a:schemeClr val="accent4">
                    <a:lumMod val="75000"/>
                  </a:schemeClr>
                </a:solidFill>
                <a:latin typeface="Consolas" panose="020B0609020204030204" pitchFamily="49" charset="0"/>
              </a:rPr>
              <a:t>return</a:t>
            </a:r>
            <a:r>
              <a:rPr lang="en-US" sz="1050" dirty="0">
                <a:latin typeface="Consolas" panose="020B0609020204030204" pitchFamily="49" charset="0"/>
              </a:rPr>
              <a:t>;</a:t>
            </a:r>
          </a:p>
          <a:p>
            <a:pPr fontAlgn="auto">
              <a:lnSpc>
                <a:spcPct val="150000"/>
              </a:lnSpc>
              <a:spcBef>
                <a:spcPts val="0"/>
              </a:spcBef>
              <a:spcAft>
                <a:spcPts val="0"/>
              </a:spcAft>
              <a:defRPr/>
            </a:pPr>
            <a:r>
              <a:rPr lang="en-US" sz="1050" dirty="0">
                <a:latin typeface="Consolas" panose="020B0609020204030204" pitchFamily="49" charset="0"/>
              </a:rPr>
              <a:t>      }</a:t>
            </a:r>
          </a:p>
          <a:p>
            <a:pPr fontAlgn="auto">
              <a:lnSpc>
                <a:spcPct val="150000"/>
              </a:lnSpc>
              <a:spcBef>
                <a:spcPts val="0"/>
              </a:spcBef>
              <a:spcAft>
                <a:spcPts val="0"/>
              </a:spcAft>
              <a:defRPr/>
            </a:pPr>
            <a:r>
              <a:rPr lang="en-US" sz="1050" dirty="0">
                <a:solidFill>
                  <a:schemeClr val="bg1">
                    <a:lumMod val="65000"/>
                  </a:schemeClr>
                </a:solidFill>
                <a:latin typeface="Consolas" panose="020B0609020204030204" pitchFamily="49" charset="0"/>
              </a:rPr>
              <a:t>      // …wait for a response.</a:t>
            </a:r>
          </a:p>
          <a:p>
            <a:pPr fontAlgn="auto">
              <a:lnSpc>
                <a:spcPct val="150000"/>
              </a:lnSpc>
              <a:spcBef>
                <a:spcPts val="0"/>
              </a:spcBef>
              <a:spcAft>
                <a:spcPts val="0"/>
              </a:spcAft>
              <a:defRPr/>
            </a:pPr>
            <a:r>
              <a:rPr lang="en-US" sz="1050" dirty="0">
                <a:latin typeface="Consolas" panose="020B0609020204030204" pitchFamily="49" charset="0"/>
              </a:rPr>
              <a:t>      </a:t>
            </a:r>
            <a:r>
              <a:rPr lang="en-US" sz="1050" dirty="0">
                <a:solidFill>
                  <a:schemeClr val="accent2"/>
                </a:solidFill>
                <a:latin typeface="Consolas" panose="020B0609020204030204" pitchFamily="49" charset="0"/>
              </a:rPr>
              <a:t>delay</a:t>
            </a:r>
            <a:r>
              <a:rPr lang="en-US" sz="1050" dirty="0">
                <a:latin typeface="Consolas" panose="020B0609020204030204" pitchFamily="49" charset="0"/>
              </a:rPr>
              <a:t>(10);</a:t>
            </a:r>
          </a:p>
          <a:p>
            <a:pPr fontAlgn="auto">
              <a:lnSpc>
                <a:spcPct val="150000"/>
              </a:lnSpc>
              <a:spcBef>
                <a:spcPts val="0"/>
              </a:spcBef>
              <a:spcAft>
                <a:spcPts val="0"/>
              </a:spcAft>
              <a:defRPr/>
            </a:pPr>
            <a:r>
              <a:rPr lang="en-US" sz="1050" dirty="0">
                <a:latin typeface="Consolas" panose="020B0609020204030204" pitchFamily="49" charset="0"/>
              </a:rPr>
              <a:t>}</a:t>
            </a:r>
          </a:p>
          <a:p>
            <a:pPr fontAlgn="auto">
              <a:lnSpc>
                <a:spcPct val="150000"/>
              </a:lnSpc>
              <a:spcBef>
                <a:spcPts val="0"/>
              </a:spcBef>
              <a:spcAft>
                <a:spcPts val="0"/>
              </a:spcAft>
              <a:defRPr/>
            </a:pPr>
            <a:r>
              <a:rPr lang="en-US" sz="1050" dirty="0">
                <a:solidFill>
                  <a:schemeClr val="bg1">
                    <a:lumMod val="65000"/>
                  </a:schemeClr>
                </a:solidFill>
                <a:latin typeface="Consolas" panose="020B0609020204030204" pitchFamily="49" charset="0"/>
              </a:rPr>
              <a:t>// If the server responded, read the response 		</a:t>
            </a:r>
          </a:p>
          <a:p>
            <a:pPr fontAlgn="auto">
              <a:lnSpc>
                <a:spcPct val="150000"/>
              </a:lnSpc>
              <a:spcBef>
                <a:spcPts val="0"/>
              </a:spcBef>
              <a:spcAft>
                <a:spcPts val="0"/>
              </a:spcAft>
              <a:defRPr/>
            </a:pPr>
            <a:r>
              <a:rPr lang="en-US" sz="1050" dirty="0">
                <a:solidFill>
                  <a:schemeClr val="bg1">
                    <a:lumMod val="65000"/>
                  </a:schemeClr>
                </a:solidFill>
                <a:latin typeface="Consolas" panose="020B0609020204030204" pitchFamily="49" charset="0"/>
              </a:rPr>
              <a:t>// character-by-character. Only the last character 	</a:t>
            </a:r>
          </a:p>
          <a:p>
            <a:pPr fontAlgn="auto">
              <a:lnSpc>
                <a:spcPct val="150000"/>
              </a:lnSpc>
              <a:spcBef>
                <a:spcPts val="0"/>
              </a:spcBef>
              <a:spcAft>
                <a:spcPts val="0"/>
              </a:spcAft>
              <a:defRPr/>
            </a:pPr>
            <a:r>
              <a:rPr lang="en-US" sz="1050" dirty="0">
                <a:solidFill>
                  <a:schemeClr val="bg1">
                    <a:lumMod val="65000"/>
                  </a:schemeClr>
                </a:solidFill>
                <a:latin typeface="Consolas" panose="020B0609020204030204" pitchFamily="49" charset="0"/>
              </a:rPr>
              <a:t>// will be stored in buffer.</a:t>
            </a:r>
          </a:p>
          <a:p>
            <a:pPr fontAlgn="auto">
              <a:lnSpc>
                <a:spcPct val="150000"/>
              </a:lnSpc>
              <a:spcBef>
                <a:spcPts val="0"/>
              </a:spcBef>
              <a:spcAft>
                <a:spcPts val="0"/>
              </a:spcAft>
              <a:defRPr/>
            </a:pPr>
            <a:r>
              <a:rPr lang="en-US" sz="1050" dirty="0">
                <a:solidFill>
                  <a:schemeClr val="accent4">
                    <a:lumMod val="75000"/>
                  </a:schemeClr>
                </a:solidFill>
                <a:latin typeface="Consolas" panose="020B0609020204030204" pitchFamily="49" charset="0"/>
              </a:rPr>
              <a:t>while</a:t>
            </a:r>
            <a:r>
              <a:rPr lang="en-US" sz="1050" dirty="0">
                <a:latin typeface="Consolas" panose="020B0609020204030204" pitchFamily="49" charset="0"/>
              </a:rPr>
              <a:t> ( </a:t>
            </a:r>
            <a:r>
              <a:rPr lang="en-US" sz="1050" dirty="0" err="1">
                <a:solidFill>
                  <a:schemeClr val="accent2"/>
                </a:solidFill>
                <a:latin typeface="Consolas" panose="020B0609020204030204" pitchFamily="49" charset="0"/>
              </a:rPr>
              <a:t>client</a:t>
            </a:r>
            <a:r>
              <a:rPr lang="en-US" sz="1050" dirty="0" err="1">
                <a:latin typeface="Consolas" panose="020B0609020204030204" pitchFamily="49" charset="0"/>
              </a:rPr>
              <a:t>.</a:t>
            </a:r>
            <a:r>
              <a:rPr lang="en-US" sz="1050" dirty="0" err="1">
                <a:solidFill>
                  <a:schemeClr val="accent2"/>
                </a:solidFill>
                <a:latin typeface="Consolas" panose="020B0609020204030204" pitchFamily="49" charset="0"/>
              </a:rPr>
              <a:t>available</a:t>
            </a:r>
            <a:r>
              <a:rPr lang="en-US" sz="1050" dirty="0">
                <a:latin typeface="Consolas" panose="020B0609020204030204" pitchFamily="49" charset="0"/>
              </a:rPr>
              <a:t>() ) {</a:t>
            </a:r>
          </a:p>
          <a:p>
            <a:pPr fontAlgn="auto">
              <a:lnSpc>
                <a:spcPct val="150000"/>
              </a:lnSpc>
              <a:spcBef>
                <a:spcPts val="0"/>
              </a:spcBef>
              <a:spcAft>
                <a:spcPts val="0"/>
              </a:spcAft>
              <a:defRPr/>
            </a:pPr>
            <a:r>
              <a:rPr lang="en-US" sz="1050" dirty="0">
                <a:latin typeface="Consolas" panose="020B0609020204030204" pitchFamily="49" charset="0"/>
              </a:rPr>
              <a:t>      buffer = </a:t>
            </a:r>
            <a:r>
              <a:rPr lang="en-US" sz="1050" dirty="0" err="1">
                <a:solidFill>
                  <a:schemeClr val="accent2"/>
                </a:solidFill>
                <a:latin typeface="Consolas" panose="020B0609020204030204" pitchFamily="49" charset="0"/>
              </a:rPr>
              <a:t>client</a:t>
            </a:r>
            <a:r>
              <a:rPr lang="en-US" sz="1050" dirty="0" err="1">
                <a:latin typeface="Consolas" panose="020B0609020204030204" pitchFamily="49" charset="0"/>
              </a:rPr>
              <a:t>.</a:t>
            </a:r>
            <a:r>
              <a:rPr lang="en-US" sz="1050" dirty="0" err="1">
                <a:solidFill>
                  <a:schemeClr val="accent2"/>
                </a:solidFill>
                <a:latin typeface="Consolas" panose="020B0609020204030204" pitchFamily="49" charset="0"/>
              </a:rPr>
              <a:t>read</a:t>
            </a:r>
            <a:r>
              <a:rPr lang="en-US" sz="1050" dirty="0">
                <a:latin typeface="Consolas" panose="020B0609020204030204" pitchFamily="49" charset="0"/>
              </a:rPr>
              <a:t>();</a:t>
            </a:r>
          </a:p>
          <a:p>
            <a:pPr fontAlgn="auto">
              <a:lnSpc>
                <a:spcPct val="150000"/>
              </a:lnSpc>
              <a:spcBef>
                <a:spcPts val="0"/>
              </a:spcBef>
              <a:spcAft>
                <a:spcPts val="0"/>
              </a:spcAft>
              <a:defRPr/>
            </a:pPr>
            <a:r>
              <a:rPr lang="en-US" sz="1050" dirty="0">
                <a:latin typeface="Consolas" panose="020B0609020204030204" pitchFamily="49" charset="0"/>
              </a:rPr>
              <a:t>}</a:t>
            </a:r>
          </a:p>
        </p:txBody>
      </p:sp>
    </p:spTree>
    <p:extLst>
      <p:ext uri="{BB962C8B-B14F-4D97-AF65-F5344CB8AC3E}">
        <p14:creationId xmlns:p14="http://schemas.microsoft.com/office/powerpoint/2010/main" val="608551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37</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WiFi Exercise: Code (4)</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37</a:t>
            </a:fld>
            <a:endParaRPr lang="el-GR" sz="1000" dirty="0"/>
          </a:p>
        </p:txBody>
      </p:sp>
      <p:sp>
        <p:nvSpPr>
          <p:cNvPr id="10" name="TextBox 9">
            <a:extLst>
              <a:ext uri="{FF2B5EF4-FFF2-40B4-BE49-F238E27FC236}">
                <a16:creationId xmlns:a16="http://schemas.microsoft.com/office/drawing/2014/main" xmlns="" id="{431103BC-8640-4434-B0DA-B42D285F805A}"/>
              </a:ext>
            </a:extLst>
          </p:cNvPr>
          <p:cNvSpPr txBox="1"/>
          <p:nvPr/>
        </p:nvSpPr>
        <p:spPr>
          <a:xfrm>
            <a:off x="357510" y="1168631"/>
            <a:ext cx="4296992" cy="3323987"/>
          </a:xfrm>
          <a:prstGeom prst="rect">
            <a:avLst/>
          </a:prstGeom>
          <a:noFill/>
        </p:spPr>
        <p:txBody>
          <a:bodyPr wrap="square">
            <a:spAutoFit/>
          </a:bodyPr>
          <a:lstStyle/>
          <a:p>
            <a:pPr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 If the buffer is ‘1’, turn the LED on. 	// Else, turn it off. </a:t>
            </a:r>
          </a:p>
          <a:p>
            <a:pPr fontAlgn="auto">
              <a:lnSpc>
                <a:spcPct val="150000"/>
              </a:lnSpc>
              <a:spcBef>
                <a:spcPts val="0"/>
              </a:spcBef>
              <a:spcAft>
                <a:spcPts val="0"/>
              </a:spcAft>
              <a:defRPr/>
            </a:pPr>
            <a:r>
              <a:rPr lang="en-US" sz="1000" dirty="0">
                <a:latin typeface="Consolas" panose="020B0609020204030204" pitchFamily="49" charset="0"/>
              </a:rPr>
              <a:t>	</a:t>
            </a:r>
            <a:r>
              <a:rPr lang="en-US" sz="1000" dirty="0">
                <a:solidFill>
                  <a:schemeClr val="accent4">
                    <a:lumMod val="75000"/>
                  </a:schemeClr>
                </a:solidFill>
                <a:latin typeface="Consolas" panose="020B0609020204030204" pitchFamily="49" charset="0"/>
              </a:rPr>
              <a:t>if</a:t>
            </a:r>
            <a:r>
              <a:rPr lang="en-US" sz="1000" dirty="0">
                <a:latin typeface="Consolas" panose="020B0609020204030204" pitchFamily="49" charset="0"/>
              </a:rPr>
              <a:t> (buffer == ‘</a:t>
            </a:r>
            <a:r>
              <a:rPr lang="en-US" sz="1000" dirty="0">
                <a:solidFill>
                  <a:schemeClr val="accent5">
                    <a:lumMod val="75000"/>
                  </a:schemeClr>
                </a:solidFill>
                <a:latin typeface="Consolas" panose="020B0609020204030204" pitchFamily="49" charset="0"/>
              </a:rPr>
              <a:t>1</a:t>
            </a:r>
            <a:r>
              <a:rPr lang="en-US" sz="1000" dirty="0">
                <a:latin typeface="Consolas" panose="020B0609020204030204" pitchFamily="49" charset="0"/>
              </a:rPr>
              <a:t>’) {</a:t>
            </a:r>
          </a:p>
          <a:p>
            <a:pPr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digitalWrite</a:t>
            </a:r>
            <a:r>
              <a:rPr lang="en-US" sz="1000" dirty="0">
                <a:latin typeface="Consolas" panose="020B0609020204030204" pitchFamily="49" charset="0"/>
              </a:rPr>
              <a:t>(</a:t>
            </a:r>
            <a:r>
              <a:rPr lang="en-US" sz="1000" dirty="0" err="1">
                <a:latin typeface="Consolas" panose="020B0609020204030204" pitchFamily="49" charset="0"/>
              </a:rPr>
              <a:t>GPIO_led</a:t>
            </a:r>
            <a:r>
              <a:rPr lang="en-US" sz="1000" dirty="0">
                <a:latin typeface="Consolas" panose="020B0609020204030204" pitchFamily="49" charset="0"/>
              </a:rPr>
              <a:t>, </a:t>
            </a:r>
            <a:r>
              <a:rPr lang="en-US" sz="1000" dirty="0">
                <a:solidFill>
                  <a:schemeClr val="accent5">
                    <a:lumMod val="75000"/>
                  </a:schemeClr>
                </a:solidFill>
                <a:latin typeface="Consolas" panose="020B0609020204030204" pitchFamily="49" charset="0"/>
              </a:rPr>
              <a:t>HIGH</a:t>
            </a:r>
            <a:r>
              <a:rPr lang="en-US" sz="1000" dirty="0">
                <a:latin typeface="Consolas" panose="020B0609020204030204" pitchFamily="49" charset="0"/>
              </a:rPr>
              <a:t>);</a:t>
            </a:r>
          </a:p>
          <a:p>
            <a:pPr fontAlgn="auto">
              <a:lnSpc>
                <a:spcPct val="150000"/>
              </a:lnSpc>
              <a:spcBef>
                <a:spcPts val="0"/>
              </a:spcBef>
              <a:spcAft>
                <a:spcPts val="0"/>
              </a:spcAft>
              <a:defRPr/>
            </a:pPr>
            <a:r>
              <a:rPr lang="en-US" sz="1000" dirty="0">
                <a:latin typeface="Consolas" panose="020B0609020204030204" pitchFamily="49" charset="0"/>
              </a:rPr>
              <a:t>	}</a:t>
            </a:r>
          </a:p>
          <a:p>
            <a:pPr fontAlgn="auto">
              <a:lnSpc>
                <a:spcPct val="150000"/>
              </a:lnSpc>
              <a:spcBef>
                <a:spcPts val="0"/>
              </a:spcBef>
              <a:spcAft>
                <a:spcPts val="0"/>
              </a:spcAft>
              <a:defRPr/>
            </a:pPr>
            <a:r>
              <a:rPr lang="en-US" sz="1000" dirty="0">
                <a:latin typeface="Consolas" panose="020B0609020204030204" pitchFamily="49" charset="0"/>
              </a:rPr>
              <a:t>	</a:t>
            </a:r>
            <a:r>
              <a:rPr lang="en-US" sz="1000" dirty="0">
                <a:solidFill>
                  <a:schemeClr val="accent4">
                    <a:lumMod val="75000"/>
                  </a:schemeClr>
                </a:solidFill>
                <a:latin typeface="Consolas" panose="020B0609020204030204" pitchFamily="49" charset="0"/>
              </a:rPr>
              <a:t>else</a:t>
            </a:r>
            <a:r>
              <a:rPr lang="en-US" sz="1000" dirty="0">
                <a:latin typeface="Consolas" panose="020B0609020204030204" pitchFamily="49" charset="0"/>
              </a:rPr>
              <a:t> {</a:t>
            </a:r>
          </a:p>
          <a:p>
            <a:pPr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digitalWrite</a:t>
            </a:r>
            <a:r>
              <a:rPr lang="en-US" sz="1000" dirty="0">
                <a:latin typeface="Consolas" panose="020B0609020204030204" pitchFamily="49" charset="0"/>
              </a:rPr>
              <a:t>(</a:t>
            </a:r>
            <a:r>
              <a:rPr lang="en-US" sz="1000" dirty="0" err="1">
                <a:latin typeface="Consolas" panose="020B0609020204030204" pitchFamily="49" charset="0"/>
              </a:rPr>
              <a:t>GPIO_led</a:t>
            </a:r>
            <a:r>
              <a:rPr lang="en-US" sz="1000" dirty="0">
                <a:latin typeface="Consolas" panose="020B0609020204030204" pitchFamily="49" charset="0"/>
              </a:rPr>
              <a:t>, </a:t>
            </a:r>
            <a:r>
              <a:rPr lang="en-US" sz="1000" dirty="0">
                <a:solidFill>
                  <a:schemeClr val="accent5">
                    <a:lumMod val="75000"/>
                  </a:schemeClr>
                </a:solidFill>
                <a:latin typeface="Consolas" panose="020B0609020204030204" pitchFamily="49" charset="0"/>
              </a:rPr>
              <a:t>LOW</a:t>
            </a:r>
            <a:r>
              <a:rPr lang="en-US" sz="1000" dirty="0">
                <a:latin typeface="Consolas" panose="020B0609020204030204" pitchFamily="49" charset="0"/>
              </a:rPr>
              <a:t>);</a:t>
            </a:r>
          </a:p>
          <a:p>
            <a:pPr fontAlgn="auto">
              <a:lnSpc>
                <a:spcPct val="150000"/>
              </a:lnSpc>
              <a:spcBef>
                <a:spcPts val="0"/>
              </a:spcBef>
              <a:spcAft>
                <a:spcPts val="0"/>
              </a:spcAft>
              <a:defRPr/>
            </a:pPr>
            <a:r>
              <a:rPr lang="en-US" sz="1000" dirty="0">
                <a:latin typeface="Consolas" panose="020B0609020204030204" pitchFamily="49" charset="0"/>
              </a:rPr>
              <a:t>	}</a:t>
            </a:r>
          </a:p>
          <a:p>
            <a:pPr fontAlgn="auto">
              <a:lnSpc>
                <a:spcPct val="150000"/>
              </a:lnSpc>
              <a:spcBef>
                <a:spcPts val="0"/>
              </a:spcBef>
              <a:spcAft>
                <a:spcPts val="0"/>
              </a:spcAft>
              <a:defRPr/>
            </a:pPr>
            <a:r>
              <a:rPr lang="en-US" sz="1000" dirty="0">
                <a:latin typeface="Consolas" panose="020B0609020204030204" pitchFamily="49" charset="0"/>
              </a:rPr>
              <a:t>} </a:t>
            </a:r>
          </a:p>
          <a:p>
            <a:pPr fontAlgn="auto">
              <a:lnSpc>
                <a:spcPct val="150000"/>
              </a:lnSpc>
              <a:spcBef>
                <a:spcPts val="0"/>
              </a:spcBef>
              <a:spcAft>
                <a:spcPts val="0"/>
              </a:spcAft>
              <a:defRPr/>
            </a:pPr>
            <a:r>
              <a:rPr lang="en-US" sz="1000" dirty="0">
                <a:solidFill>
                  <a:schemeClr val="accent4">
                    <a:lumMod val="75000"/>
                  </a:schemeClr>
                </a:solidFill>
                <a:latin typeface="Consolas" panose="020B0609020204030204" pitchFamily="49" charset="0"/>
              </a:rPr>
              <a:t>else</a:t>
            </a:r>
          </a:p>
          <a:p>
            <a:pPr fontAlgn="auto">
              <a:lnSpc>
                <a:spcPct val="150000"/>
              </a:lnSpc>
              <a:spcBef>
                <a:spcPts val="0"/>
              </a:spcBef>
              <a:spcAft>
                <a:spcPts val="0"/>
              </a:spcAft>
              <a:defRPr/>
            </a:pPr>
            <a:r>
              <a:rPr lang="en-US" sz="1000" dirty="0">
                <a:latin typeface="Consolas" panose="020B0609020204030204" pitchFamily="49" charset="0"/>
              </a:rPr>
              <a:t>{</a:t>
            </a:r>
          </a:p>
          <a:p>
            <a:pPr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Serial</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println</a:t>
            </a:r>
            <a:r>
              <a:rPr lang="en-US" sz="1000" dirty="0">
                <a:latin typeface="Consolas" panose="020B0609020204030204" pitchFamily="49" charset="0"/>
              </a:rPr>
              <a:t>("</a:t>
            </a:r>
            <a:r>
              <a:rPr lang="en-US" sz="1000" dirty="0">
                <a:solidFill>
                  <a:schemeClr val="accent5">
                    <a:lumMod val="75000"/>
                  </a:schemeClr>
                </a:solidFill>
                <a:latin typeface="Consolas" panose="020B0609020204030204" pitchFamily="49" charset="0"/>
              </a:rPr>
              <a:t>Connection failed.</a:t>
            </a:r>
            <a:r>
              <a:rPr lang="en-US" sz="1000" dirty="0">
                <a:latin typeface="Consolas" panose="020B0609020204030204" pitchFamily="49" charset="0"/>
              </a:rPr>
              <a:t>");</a:t>
            </a:r>
          </a:p>
          <a:p>
            <a:pPr fontAlgn="auto">
              <a:lnSpc>
                <a:spcPct val="150000"/>
              </a:lnSpc>
              <a:spcBef>
                <a:spcPts val="0"/>
              </a:spcBef>
              <a:spcAft>
                <a:spcPts val="0"/>
              </a:spcAft>
              <a:defRPr/>
            </a:pPr>
            <a:r>
              <a:rPr lang="en-US" sz="1000" dirty="0">
                <a:latin typeface="Consolas" panose="020B0609020204030204" pitchFamily="49" charset="0"/>
              </a:rPr>
              <a:t>	</a:t>
            </a:r>
            <a:r>
              <a:rPr lang="en-US" sz="1000" dirty="0">
                <a:solidFill>
                  <a:schemeClr val="accent4">
                    <a:lumMod val="75000"/>
                  </a:schemeClr>
                </a:solidFill>
                <a:latin typeface="Consolas" panose="020B0609020204030204" pitchFamily="49" charset="0"/>
              </a:rPr>
              <a:t>return</a:t>
            </a:r>
            <a:r>
              <a:rPr lang="en-US" sz="1000" dirty="0">
                <a:latin typeface="Consolas" panose="020B0609020204030204" pitchFamily="49" charset="0"/>
              </a:rPr>
              <a:t>;</a:t>
            </a:r>
          </a:p>
          <a:p>
            <a:pPr fontAlgn="auto">
              <a:lnSpc>
                <a:spcPct val="150000"/>
              </a:lnSpc>
              <a:spcBef>
                <a:spcPts val="0"/>
              </a:spcBef>
              <a:spcAft>
                <a:spcPts val="0"/>
              </a:spcAft>
              <a:defRPr/>
            </a:pPr>
            <a:r>
              <a:rPr lang="en-US" sz="1000" dirty="0">
                <a:latin typeface="Consolas" panose="020B0609020204030204" pitchFamily="49" charset="0"/>
              </a:rPr>
              <a:t>} </a:t>
            </a:r>
            <a:r>
              <a:rPr lang="en-US" sz="1000" dirty="0">
                <a:solidFill>
                  <a:schemeClr val="bg1">
                    <a:lumMod val="65000"/>
                  </a:schemeClr>
                </a:solidFill>
                <a:latin typeface="Consolas" panose="020B0609020204030204" pitchFamily="49" charset="0"/>
              </a:rPr>
              <a:t>// if ( </a:t>
            </a:r>
            <a:r>
              <a:rPr lang="en-US" sz="1000" dirty="0" err="1">
                <a:solidFill>
                  <a:schemeClr val="bg1">
                    <a:lumMod val="65000"/>
                  </a:schemeClr>
                </a:solidFill>
                <a:latin typeface="Consolas" panose="020B0609020204030204" pitchFamily="49" charset="0"/>
              </a:rPr>
              <a:t>client.connected</a:t>
            </a:r>
            <a:r>
              <a:rPr lang="en-US" sz="1000" dirty="0">
                <a:solidFill>
                  <a:schemeClr val="bg1">
                    <a:lumMod val="65000"/>
                  </a:schemeClr>
                </a:solidFill>
                <a:latin typeface="Consolas" panose="020B0609020204030204" pitchFamily="49" charset="0"/>
              </a:rPr>
              <a:t>() </a:t>
            </a:r>
          </a:p>
        </p:txBody>
      </p:sp>
      <p:sp>
        <p:nvSpPr>
          <p:cNvPr id="11" name="TextBox 10">
            <a:extLst>
              <a:ext uri="{FF2B5EF4-FFF2-40B4-BE49-F238E27FC236}">
                <a16:creationId xmlns:a16="http://schemas.microsoft.com/office/drawing/2014/main" xmlns="" id="{8D48E375-57BC-4D03-B917-2711BF82F355}"/>
              </a:ext>
            </a:extLst>
          </p:cNvPr>
          <p:cNvSpPr txBox="1"/>
          <p:nvPr/>
        </p:nvSpPr>
        <p:spPr>
          <a:xfrm>
            <a:off x="4654502" y="1223223"/>
            <a:ext cx="4472606" cy="4212692"/>
          </a:xfrm>
          <a:prstGeom prst="rect">
            <a:avLst/>
          </a:prstGeom>
          <a:noFill/>
        </p:spPr>
        <p:txBody>
          <a:bodyPr wrap="square">
            <a:spAutoFit/>
          </a:bodyPr>
          <a:lstStyle/>
          <a:p>
            <a:pPr fontAlgn="auto">
              <a:lnSpc>
                <a:spcPct val="150000"/>
              </a:lnSpc>
              <a:spcBef>
                <a:spcPts val="0"/>
              </a:spcBef>
              <a:spcAft>
                <a:spcPts val="0"/>
              </a:spcAft>
              <a:defRPr/>
            </a:pPr>
            <a:r>
              <a:rPr lang="en-US" sz="1050" dirty="0">
                <a:solidFill>
                  <a:schemeClr val="accent4">
                    <a:lumMod val="75000"/>
                  </a:schemeClr>
                </a:solidFill>
                <a:latin typeface="Consolas" panose="020B0609020204030204" pitchFamily="49" charset="0"/>
              </a:rPr>
              <a:t>if</a:t>
            </a:r>
            <a:r>
              <a:rPr lang="en-US" sz="1050" dirty="0">
                <a:latin typeface="Consolas" panose="020B0609020204030204" pitchFamily="49" charset="0"/>
              </a:rPr>
              <a:t> ( button ) {</a:t>
            </a:r>
          </a:p>
          <a:p>
            <a:pPr fontAlgn="auto">
              <a:lnSpc>
                <a:spcPct val="150000"/>
              </a:lnSpc>
              <a:spcBef>
                <a:spcPts val="0"/>
              </a:spcBef>
              <a:spcAft>
                <a:spcPts val="0"/>
              </a:spcAft>
              <a:defRPr/>
            </a:pPr>
            <a:r>
              <a:rPr lang="en-US" sz="1050" dirty="0">
                <a:solidFill>
                  <a:schemeClr val="bg1">
                    <a:lumMod val="65000"/>
                  </a:schemeClr>
                </a:solidFill>
                <a:latin typeface="Consolas" panose="020B0609020204030204" pitchFamily="49" charset="0"/>
              </a:rPr>
              <a:t>	// Stop any previous connection kept-alive.</a:t>
            </a:r>
            <a:endParaRPr lang="en-US" sz="1050" dirty="0">
              <a:latin typeface="Consolas" panose="020B0609020204030204" pitchFamily="49" charset="0"/>
            </a:endParaRPr>
          </a:p>
          <a:p>
            <a:pPr fontAlgn="auto">
              <a:lnSpc>
                <a:spcPct val="150000"/>
              </a:lnSpc>
              <a:spcBef>
                <a:spcPts val="0"/>
              </a:spcBef>
              <a:spcAft>
                <a:spcPts val="0"/>
              </a:spcAft>
              <a:defRPr/>
            </a:pPr>
            <a:r>
              <a:rPr lang="en-US" sz="1050" dirty="0">
                <a:latin typeface="Consolas" panose="020B0609020204030204" pitchFamily="49" charset="0"/>
              </a:rPr>
              <a:t>	</a:t>
            </a:r>
            <a:r>
              <a:rPr lang="en-US" sz="1050" dirty="0" err="1">
                <a:solidFill>
                  <a:schemeClr val="accent2"/>
                </a:solidFill>
                <a:latin typeface="Consolas" panose="020B0609020204030204" pitchFamily="49" charset="0"/>
              </a:rPr>
              <a:t>client</a:t>
            </a:r>
            <a:r>
              <a:rPr lang="en-US" sz="1050" dirty="0" err="1">
                <a:latin typeface="Consolas" panose="020B0609020204030204" pitchFamily="49" charset="0"/>
              </a:rPr>
              <a:t>.</a:t>
            </a:r>
            <a:r>
              <a:rPr lang="en-US" sz="1050" dirty="0" err="1">
                <a:solidFill>
                  <a:schemeClr val="accent2"/>
                </a:solidFill>
                <a:latin typeface="Consolas" panose="020B0609020204030204" pitchFamily="49" charset="0"/>
              </a:rPr>
              <a:t>stop</a:t>
            </a:r>
            <a:r>
              <a:rPr lang="en-US" sz="1050" dirty="0">
                <a:latin typeface="Consolas" panose="020B0609020204030204" pitchFamily="49" charset="0"/>
              </a:rPr>
              <a:t>();</a:t>
            </a:r>
          </a:p>
          <a:p>
            <a:pPr fontAlgn="auto">
              <a:lnSpc>
                <a:spcPct val="150000"/>
              </a:lnSpc>
              <a:spcBef>
                <a:spcPts val="0"/>
              </a:spcBef>
              <a:spcAft>
                <a:spcPts val="0"/>
              </a:spcAft>
              <a:defRPr/>
            </a:pPr>
            <a:r>
              <a:rPr lang="en-US" sz="1050" dirty="0">
                <a:solidFill>
                  <a:schemeClr val="bg1">
                    <a:lumMod val="65000"/>
                  </a:schemeClr>
                </a:solidFill>
                <a:latin typeface="Consolas" panose="020B0609020204030204" pitchFamily="49" charset="0"/>
              </a:rPr>
              <a:t> 	// Connect to the server.</a:t>
            </a:r>
            <a:endParaRPr lang="en-US" sz="1050" dirty="0">
              <a:latin typeface="Consolas" panose="020B0609020204030204" pitchFamily="49" charset="0"/>
            </a:endParaRPr>
          </a:p>
          <a:p>
            <a:pPr fontAlgn="auto">
              <a:lnSpc>
                <a:spcPct val="150000"/>
              </a:lnSpc>
              <a:spcBef>
                <a:spcPts val="0"/>
              </a:spcBef>
              <a:spcAft>
                <a:spcPts val="0"/>
              </a:spcAft>
              <a:defRPr/>
            </a:pPr>
            <a:r>
              <a:rPr lang="en-US" sz="1050" dirty="0">
                <a:latin typeface="Consolas" panose="020B0609020204030204" pitchFamily="49" charset="0"/>
              </a:rPr>
              <a:t>	</a:t>
            </a:r>
            <a:r>
              <a:rPr lang="en-US" sz="1050" dirty="0" err="1">
                <a:solidFill>
                  <a:schemeClr val="accent2"/>
                </a:solidFill>
                <a:latin typeface="Consolas" panose="020B0609020204030204" pitchFamily="49" charset="0"/>
              </a:rPr>
              <a:t>client</a:t>
            </a:r>
            <a:r>
              <a:rPr lang="en-US" sz="1050" dirty="0" err="1">
                <a:latin typeface="Consolas" panose="020B0609020204030204" pitchFamily="49" charset="0"/>
              </a:rPr>
              <a:t>.</a:t>
            </a:r>
            <a:r>
              <a:rPr lang="en-US" sz="1050" dirty="0" err="1">
                <a:solidFill>
                  <a:schemeClr val="accent2"/>
                </a:solidFill>
                <a:latin typeface="Consolas" panose="020B0609020204030204" pitchFamily="49" charset="0"/>
              </a:rPr>
              <a:t>connect</a:t>
            </a:r>
            <a:r>
              <a:rPr lang="en-US" sz="1050" dirty="0">
                <a:latin typeface="Consolas" panose="020B0609020204030204" pitchFamily="49" charset="0"/>
              </a:rPr>
              <a:t>(host, port);</a:t>
            </a:r>
          </a:p>
          <a:p>
            <a:pPr fontAlgn="auto">
              <a:lnSpc>
                <a:spcPct val="150000"/>
              </a:lnSpc>
              <a:spcBef>
                <a:spcPts val="0"/>
              </a:spcBef>
              <a:spcAft>
                <a:spcPts val="0"/>
              </a:spcAft>
              <a:defRPr/>
            </a:pPr>
            <a:r>
              <a:rPr lang="en-US" sz="1050" dirty="0">
                <a:solidFill>
                  <a:schemeClr val="bg1">
                    <a:lumMod val="65000"/>
                  </a:schemeClr>
                </a:solidFill>
                <a:latin typeface="Consolas" panose="020B0609020204030204" pitchFamily="49" charset="0"/>
              </a:rPr>
              <a:t>	// Upon successful connection send the request.</a:t>
            </a:r>
            <a:endParaRPr lang="en-US" sz="1050" dirty="0">
              <a:latin typeface="Consolas" panose="020B0609020204030204" pitchFamily="49" charset="0"/>
            </a:endParaRPr>
          </a:p>
          <a:p>
            <a:pPr fontAlgn="auto">
              <a:lnSpc>
                <a:spcPct val="150000"/>
              </a:lnSpc>
              <a:spcBef>
                <a:spcPts val="0"/>
              </a:spcBef>
              <a:spcAft>
                <a:spcPts val="0"/>
              </a:spcAft>
              <a:defRPr/>
            </a:pPr>
            <a:r>
              <a:rPr lang="en-US" sz="1050" dirty="0">
                <a:latin typeface="Consolas" panose="020B0609020204030204" pitchFamily="49" charset="0"/>
              </a:rPr>
              <a:t>	</a:t>
            </a:r>
            <a:r>
              <a:rPr lang="en-US" sz="1050" dirty="0">
                <a:solidFill>
                  <a:schemeClr val="accent4">
                    <a:lumMod val="75000"/>
                  </a:schemeClr>
                </a:solidFill>
                <a:latin typeface="Consolas" panose="020B0609020204030204" pitchFamily="49" charset="0"/>
              </a:rPr>
              <a:t>if</a:t>
            </a:r>
            <a:r>
              <a:rPr lang="en-US" sz="1050" dirty="0">
                <a:latin typeface="Consolas" panose="020B0609020204030204" pitchFamily="49" charset="0"/>
              </a:rPr>
              <a:t> ( </a:t>
            </a:r>
            <a:r>
              <a:rPr lang="en-US" sz="1050" dirty="0" err="1">
                <a:solidFill>
                  <a:schemeClr val="accent2"/>
                </a:solidFill>
                <a:latin typeface="Consolas" panose="020B0609020204030204" pitchFamily="49" charset="0"/>
              </a:rPr>
              <a:t>client</a:t>
            </a:r>
            <a:r>
              <a:rPr lang="en-US" sz="1050" dirty="0" err="1">
                <a:latin typeface="Consolas" panose="020B0609020204030204" pitchFamily="49" charset="0"/>
              </a:rPr>
              <a:t>.</a:t>
            </a:r>
            <a:r>
              <a:rPr lang="en-US" sz="1050" dirty="0" err="1">
                <a:solidFill>
                  <a:schemeClr val="accent2"/>
                </a:solidFill>
                <a:latin typeface="Consolas" panose="020B0609020204030204" pitchFamily="49" charset="0"/>
              </a:rPr>
              <a:t>connected</a:t>
            </a:r>
            <a:r>
              <a:rPr lang="en-US" sz="1050" dirty="0">
                <a:latin typeface="Consolas" panose="020B0609020204030204" pitchFamily="49" charset="0"/>
              </a:rPr>
              <a:t>() ) {</a:t>
            </a:r>
          </a:p>
          <a:p>
            <a:pPr fontAlgn="auto">
              <a:lnSpc>
                <a:spcPct val="150000"/>
              </a:lnSpc>
              <a:spcBef>
                <a:spcPts val="0"/>
              </a:spcBef>
              <a:spcAft>
                <a:spcPts val="0"/>
              </a:spcAft>
              <a:defRPr/>
            </a:pPr>
            <a:r>
              <a:rPr lang="en-US" sz="1050" dirty="0">
                <a:latin typeface="Consolas" panose="020B0609020204030204" pitchFamily="49" charset="0"/>
              </a:rPr>
              <a:t>		</a:t>
            </a:r>
            <a:r>
              <a:rPr lang="en-US" sz="1050" dirty="0" err="1">
                <a:solidFill>
                  <a:schemeClr val="accent2"/>
                </a:solidFill>
                <a:latin typeface="Consolas" panose="020B0609020204030204" pitchFamily="49" charset="0"/>
              </a:rPr>
              <a:t>client</a:t>
            </a:r>
            <a:r>
              <a:rPr lang="en-US" sz="1050" dirty="0" err="1">
                <a:latin typeface="Consolas" panose="020B0609020204030204" pitchFamily="49" charset="0"/>
              </a:rPr>
              <a:t>.</a:t>
            </a:r>
            <a:r>
              <a:rPr lang="en-US" sz="1050" dirty="0" err="1">
                <a:solidFill>
                  <a:schemeClr val="accent2"/>
                </a:solidFill>
                <a:latin typeface="Consolas" panose="020B0609020204030204" pitchFamily="49" charset="0"/>
              </a:rPr>
              <a:t>print</a:t>
            </a:r>
            <a:r>
              <a:rPr lang="en-US" sz="1050" dirty="0">
                <a:latin typeface="Consolas" panose="020B0609020204030204" pitchFamily="49" charset="0"/>
              </a:rPr>
              <a:t>(</a:t>
            </a:r>
            <a:r>
              <a:rPr lang="en-US" sz="1050" dirty="0">
                <a:solidFill>
                  <a:schemeClr val="accent5">
                    <a:lumMod val="75000"/>
                  </a:schemeClr>
                </a:solidFill>
                <a:latin typeface="Consolas" panose="020B0609020204030204" pitchFamily="49" charset="0"/>
              </a:rPr>
              <a:t>String</a:t>
            </a:r>
            <a:r>
              <a:rPr lang="en-US" sz="1050" dirty="0">
                <a:latin typeface="Consolas" panose="020B0609020204030204" pitchFamily="49" charset="0"/>
              </a:rPr>
              <a:t>("</a:t>
            </a:r>
            <a:r>
              <a:rPr lang="en-US" sz="1050" dirty="0">
                <a:solidFill>
                  <a:schemeClr val="accent5">
                    <a:lumMod val="75000"/>
                  </a:schemeClr>
                </a:solidFill>
                <a:latin typeface="Consolas" panose="020B0609020204030204" pitchFamily="49" charset="0"/>
              </a:rPr>
              <a:t>GET</a:t>
            </a:r>
            <a:r>
              <a:rPr lang="en-US" sz="1050" dirty="0">
                <a:latin typeface="Consolas" panose="020B0609020204030204" pitchFamily="49" charset="0"/>
              </a:rPr>
              <a:t> ") + 			"</a:t>
            </a:r>
            <a:r>
              <a:rPr lang="en-US" sz="1050" dirty="0">
                <a:solidFill>
                  <a:schemeClr val="accent5">
                    <a:lumMod val="75000"/>
                  </a:schemeClr>
                </a:solidFill>
                <a:latin typeface="Consolas" panose="020B0609020204030204" pitchFamily="49" charset="0"/>
              </a:rPr>
              <a:t>/</a:t>
            </a:r>
            <a:r>
              <a:rPr lang="en-US" sz="1050" dirty="0" err="1">
                <a:solidFill>
                  <a:schemeClr val="accent5">
                    <a:lumMod val="75000"/>
                  </a:schemeClr>
                </a:solidFill>
                <a:latin typeface="Consolas" panose="020B0609020204030204" pitchFamily="49" charset="0"/>
              </a:rPr>
              <a:t>arduino</a:t>
            </a:r>
            <a:r>
              <a:rPr lang="en-US" sz="1050" dirty="0">
                <a:solidFill>
                  <a:schemeClr val="accent5">
                    <a:lumMod val="75000"/>
                  </a:schemeClr>
                </a:solidFill>
                <a:latin typeface="Consolas" panose="020B0609020204030204" pitchFamily="49" charset="0"/>
              </a:rPr>
              <a:t>/</a:t>
            </a:r>
            <a:r>
              <a:rPr lang="en-US" sz="1050" dirty="0" err="1">
                <a:solidFill>
                  <a:schemeClr val="accent5">
                    <a:lumMod val="75000"/>
                  </a:schemeClr>
                </a:solidFill>
                <a:latin typeface="Consolas" panose="020B0609020204030204" pitchFamily="49" charset="0"/>
              </a:rPr>
              <a:t>setdata.php?deviceid</a:t>
            </a:r>
            <a:r>
              <a:rPr lang="en-US" sz="1050" dirty="0">
                <a:solidFill>
                  <a:schemeClr val="accent5">
                    <a:lumMod val="75000"/>
                  </a:schemeClr>
                </a:solidFill>
                <a:latin typeface="Consolas" panose="020B0609020204030204" pitchFamily="49" charset="0"/>
              </a:rPr>
              <a:t>=</a:t>
            </a:r>
            <a:r>
              <a:rPr lang="en-US" sz="1050" dirty="0">
                <a:latin typeface="Consolas" panose="020B0609020204030204" pitchFamily="49" charset="0"/>
              </a:rPr>
              <a:t>" + </a:t>
            </a:r>
            <a:r>
              <a:rPr lang="en-US" sz="1050" dirty="0">
                <a:solidFill>
                  <a:schemeClr val="accent5">
                    <a:lumMod val="75000"/>
                  </a:schemeClr>
                </a:solidFill>
                <a:latin typeface="Consolas" panose="020B0609020204030204" pitchFamily="49" charset="0"/>
              </a:rPr>
              <a:t>String</a:t>
            </a:r>
            <a:r>
              <a:rPr lang="en-US" sz="1050" dirty="0">
                <a:latin typeface="Consolas" panose="020B0609020204030204" pitchFamily="49" charset="0"/>
              </a:rPr>
              <a:t>(device) 		+ "</a:t>
            </a:r>
            <a:r>
              <a:rPr lang="en-US" sz="1050" dirty="0">
                <a:solidFill>
                  <a:schemeClr val="accent5">
                    <a:lumMod val="75000"/>
                  </a:schemeClr>
                </a:solidFill>
                <a:latin typeface="Consolas" panose="020B0609020204030204" pitchFamily="49" charset="0"/>
              </a:rPr>
              <a:t>&amp;data=</a:t>
            </a:r>
            <a:r>
              <a:rPr lang="en-US" sz="1050" dirty="0">
                <a:latin typeface="Consolas" panose="020B0609020204030204" pitchFamily="49" charset="0"/>
              </a:rPr>
              <a:t>" + </a:t>
            </a:r>
            <a:r>
              <a:rPr lang="en-US" sz="1050" dirty="0" err="1">
                <a:solidFill>
                  <a:schemeClr val="accent2"/>
                </a:solidFill>
                <a:latin typeface="Consolas" panose="020B0609020204030204" pitchFamily="49" charset="0"/>
              </a:rPr>
              <a:t>analogRead</a:t>
            </a:r>
            <a:r>
              <a:rPr lang="en-US" sz="1050" dirty="0">
                <a:latin typeface="Consolas" panose="020B0609020204030204" pitchFamily="49" charset="0"/>
              </a:rPr>
              <a:t>(35) + " </a:t>
            </a:r>
            <a:r>
              <a:rPr lang="en-US" sz="1050" dirty="0">
                <a:solidFill>
                  <a:schemeClr val="accent5">
                    <a:lumMod val="75000"/>
                  </a:schemeClr>
                </a:solidFill>
                <a:latin typeface="Consolas" panose="020B0609020204030204" pitchFamily="49" charset="0"/>
              </a:rPr>
              <a:t>HTTP/1.0\r\n</a:t>
            </a:r>
            <a:r>
              <a:rPr lang="en-US" sz="1050" dirty="0">
                <a:latin typeface="Consolas" panose="020B0609020204030204" pitchFamily="49" charset="0"/>
              </a:rPr>
              <a:t>"</a:t>
            </a:r>
          </a:p>
          <a:p>
            <a:pPr fontAlgn="auto">
              <a:lnSpc>
                <a:spcPct val="150000"/>
              </a:lnSpc>
              <a:spcBef>
                <a:spcPts val="0"/>
              </a:spcBef>
              <a:spcAft>
                <a:spcPts val="0"/>
              </a:spcAft>
              <a:defRPr/>
            </a:pPr>
            <a:r>
              <a:rPr lang="en-US" sz="1050" dirty="0">
                <a:latin typeface="Consolas" panose="020B0609020204030204" pitchFamily="49" charset="0"/>
              </a:rPr>
              <a:t>                   	+ "</a:t>
            </a:r>
            <a:r>
              <a:rPr lang="en-US" sz="1050" dirty="0">
                <a:solidFill>
                  <a:schemeClr val="accent5">
                    <a:lumMod val="75000"/>
                  </a:schemeClr>
                </a:solidFill>
                <a:latin typeface="Consolas" panose="020B0609020204030204" pitchFamily="49" charset="0"/>
              </a:rPr>
              <a:t>User-Agent: ESP32\r\n</a:t>
            </a:r>
            <a:r>
              <a:rPr lang="en-US" sz="1050" dirty="0">
                <a:latin typeface="Consolas" panose="020B0609020204030204" pitchFamily="49" charset="0"/>
              </a:rPr>
              <a:t>"</a:t>
            </a:r>
          </a:p>
          <a:p>
            <a:pPr fontAlgn="auto">
              <a:lnSpc>
                <a:spcPct val="150000"/>
              </a:lnSpc>
              <a:spcBef>
                <a:spcPts val="0"/>
              </a:spcBef>
              <a:spcAft>
                <a:spcPts val="0"/>
              </a:spcAft>
              <a:defRPr/>
            </a:pPr>
            <a:r>
              <a:rPr lang="en-US" sz="1050" dirty="0">
                <a:latin typeface="Consolas" panose="020B0609020204030204" pitchFamily="49" charset="0"/>
              </a:rPr>
              <a:t>                   	+ "</a:t>
            </a:r>
            <a:r>
              <a:rPr lang="en-US" sz="1050" dirty="0">
                <a:solidFill>
                  <a:schemeClr val="accent5">
                    <a:lumMod val="75000"/>
                  </a:schemeClr>
                </a:solidFill>
                <a:latin typeface="Consolas" panose="020B0609020204030204" pitchFamily="49" charset="0"/>
              </a:rPr>
              <a:t>Host: </a:t>
            </a:r>
            <a:r>
              <a:rPr lang="en-US" sz="1050" dirty="0">
                <a:latin typeface="Consolas" panose="020B0609020204030204" pitchFamily="49" charset="0"/>
              </a:rPr>
              <a:t>" + host + "</a:t>
            </a:r>
            <a:r>
              <a:rPr lang="en-US" sz="1050" dirty="0">
                <a:solidFill>
                  <a:schemeClr val="accent5">
                    <a:lumMod val="75000"/>
                  </a:schemeClr>
                </a:solidFill>
                <a:latin typeface="Consolas" panose="020B0609020204030204" pitchFamily="49" charset="0"/>
              </a:rPr>
              <a:t>\r\n</a:t>
            </a:r>
            <a:r>
              <a:rPr lang="en-US" sz="1050" dirty="0">
                <a:latin typeface="Consolas" panose="020B0609020204030204" pitchFamily="49" charset="0"/>
              </a:rPr>
              <a:t>"</a:t>
            </a:r>
          </a:p>
          <a:p>
            <a:pPr fontAlgn="auto">
              <a:lnSpc>
                <a:spcPct val="150000"/>
              </a:lnSpc>
              <a:spcBef>
                <a:spcPts val="0"/>
              </a:spcBef>
              <a:spcAft>
                <a:spcPts val="0"/>
              </a:spcAft>
              <a:defRPr/>
            </a:pPr>
            <a:r>
              <a:rPr lang="en-US" sz="1050" dirty="0">
                <a:latin typeface="Consolas" panose="020B0609020204030204" pitchFamily="49" charset="0"/>
              </a:rPr>
              <a:t>                   	+ "</a:t>
            </a:r>
            <a:r>
              <a:rPr lang="en-US" sz="1050" dirty="0">
                <a:solidFill>
                  <a:schemeClr val="accent5">
                    <a:lumMod val="75000"/>
                  </a:schemeClr>
                </a:solidFill>
                <a:latin typeface="Consolas" panose="020B0609020204030204" pitchFamily="49" charset="0"/>
              </a:rPr>
              <a:t>Connection: close\r\n\r\n</a:t>
            </a:r>
            <a:r>
              <a:rPr lang="en-US" sz="1050" dirty="0">
                <a:latin typeface="Consolas" panose="020B0609020204030204" pitchFamily="49" charset="0"/>
              </a:rPr>
              <a:t>");</a:t>
            </a:r>
          </a:p>
          <a:p>
            <a:pPr fontAlgn="auto">
              <a:lnSpc>
                <a:spcPct val="150000"/>
              </a:lnSpc>
              <a:spcBef>
                <a:spcPts val="0"/>
              </a:spcBef>
              <a:spcAft>
                <a:spcPts val="0"/>
              </a:spcAft>
              <a:defRPr/>
            </a:pPr>
            <a:r>
              <a:rPr lang="en-US" sz="1050" dirty="0">
                <a:latin typeface="Consolas" panose="020B0609020204030204" pitchFamily="49" charset="0"/>
              </a:rPr>
              <a:t>    }</a:t>
            </a:r>
          </a:p>
        </p:txBody>
      </p:sp>
    </p:spTree>
    <p:extLst>
      <p:ext uri="{BB962C8B-B14F-4D97-AF65-F5344CB8AC3E}">
        <p14:creationId xmlns:p14="http://schemas.microsoft.com/office/powerpoint/2010/main" val="2236172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38</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WiFi Exercise: Code (5)</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38</a:t>
            </a:fld>
            <a:endParaRPr lang="el-GR" sz="1000" dirty="0"/>
          </a:p>
        </p:txBody>
      </p:sp>
      <p:sp>
        <p:nvSpPr>
          <p:cNvPr id="12" name="TextBox 11">
            <a:extLst>
              <a:ext uri="{FF2B5EF4-FFF2-40B4-BE49-F238E27FC236}">
                <a16:creationId xmlns:a16="http://schemas.microsoft.com/office/drawing/2014/main" xmlns="" id="{0C9DF8C3-E9B2-47C0-B267-F5601FA915B6}"/>
              </a:ext>
            </a:extLst>
          </p:cNvPr>
          <p:cNvSpPr txBox="1"/>
          <p:nvPr/>
        </p:nvSpPr>
        <p:spPr>
          <a:xfrm>
            <a:off x="460638" y="1115589"/>
            <a:ext cx="8666470" cy="4478149"/>
          </a:xfrm>
          <a:prstGeom prst="rect">
            <a:avLst/>
          </a:prstGeom>
          <a:noFill/>
        </p:spPr>
        <p:txBody>
          <a:bodyPr wrap="square">
            <a:spAutoFit/>
          </a:bodyPr>
          <a:lstStyle/>
          <a:p>
            <a:pPr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a:t>
            </a:r>
            <a:r>
              <a:rPr lang="en-US" sz="1000" dirty="0">
                <a:solidFill>
                  <a:schemeClr val="accent4">
                    <a:lumMod val="75000"/>
                  </a:schemeClr>
                </a:solidFill>
                <a:latin typeface="Consolas" panose="020B0609020204030204" pitchFamily="49" charset="0"/>
              </a:rPr>
              <a:t>else</a:t>
            </a:r>
            <a:r>
              <a:rPr lang="en-US" sz="1000" dirty="0">
                <a:latin typeface="Consolas" panose="020B0609020204030204" pitchFamily="49" charset="0"/>
              </a:rPr>
              <a:t> {</a:t>
            </a:r>
          </a:p>
          <a:p>
            <a:pPr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Serial</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println</a:t>
            </a:r>
            <a:r>
              <a:rPr lang="en-US" sz="1000" dirty="0">
                <a:latin typeface="Consolas" panose="020B0609020204030204" pitchFamily="49" charset="0"/>
              </a:rPr>
              <a:t>("</a:t>
            </a:r>
            <a:r>
              <a:rPr lang="en-US" sz="1000" dirty="0">
                <a:solidFill>
                  <a:schemeClr val="accent5">
                    <a:lumMod val="75000"/>
                  </a:schemeClr>
                </a:solidFill>
                <a:latin typeface="Consolas" panose="020B0609020204030204" pitchFamily="49" charset="0"/>
              </a:rPr>
              <a:t>Connection failed.</a:t>
            </a:r>
            <a:r>
              <a:rPr lang="en-US" sz="1000" dirty="0">
                <a:latin typeface="Consolas" panose="020B0609020204030204" pitchFamily="49" charset="0"/>
              </a:rPr>
              <a:t>");</a:t>
            </a:r>
          </a:p>
          <a:p>
            <a:pPr fontAlgn="auto">
              <a:lnSpc>
                <a:spcPct val="150000"/>
              </a:lnSpc>
              <a:spcBef>
                <a:spcPts val="0"/>
              </a:spcBef>
              <a:spcAft>
                <a:spcPts val="0"/>
              </a:spcAft>
              <a:defRPr/>
            </a:pPr>
            <a:r>
              <a:rPr lang="en-US" sz="1000" dirty="0">
                <a:latin typeface="Consolas" panose="020B0609020204030204" pitchFamily="49" charset="0"/>
              </a:rPr>
              <a:t>		</a:t>
            </a:r>
            <a:r>
              <a:rPr lang="en-US" sz="1000" dirty="0">
                <a:solidFill>
                  <a:schemeClr val="accent4">
                    <a:lumMod val="75000"/>
                  </a:schemeClr>
                </a:solidFill>
                <a:latin typeface="Consolas" panose="020B0609020204030204" pitchFamily="49" charset="0"/>
              </a:rPr>
              <a:t>return</a:t>
            </a:r>
            <a:r>
              <a:rPr lang="en-US" sz="1000" dirty="0">
                <a:latin typeface="Consolas" panose="020B0609020204030204" pitchFamily="49" charset="0"/>
              </a:rPr>
              <a:t>;</a:t>
            </a:r>
          </a:p>
          <a:p>
            <a:pPr fontAlgn="auto">
              <a:lnSpc>
                <a:spcPct val="150000"/>
              </a:lnSpc>
              <a:spcBef>
                <a:spcPts val="0"/>
              </a:spcBef>
              <a:spcAft>
                <a:spcPts val="0"/>
              </a:spcAft>
              <a:defRPr/>
            </a:pPr>
            <a:r>
              <a:rPr lang="en-US" sz="1000" dirty="0">
                <a:latin typeface="Consolas" panose="020B0609020204030204" pitchFamily="49" charset="0"/>
              </a:rPr>
              <a:t>	}</a:t>
            </a:r>
          </a:p>
          <a:p>
            <a:pPr fontAlgn="auto">
              <a:lnSpc>
                <a:spcPct val="150000"/>
              </a:lnSpc>
              <a:spcBef>
                <a:spcPts val="0"/>
              </a:spcBef>
              <a:spcAft>
                <a:spcPts val="0"/>
              </a:spcAft>
              <a:defRPr/>
            </a:pPr>
            <a:r>
              <a:rPr lang="en-US" sz="1000" dirty="0">
                <a:latin typeface="Consolas" panose="020B0609020204030204" pitchFamily="49" charset="0"/>
              </a:rPr>
              <a:t>	button = </a:t>
            </a:r>
            <a:r>
              <a:rPr lang="en-US" sz="1000" dirty="0">
                <a:solidFill>
                  <a:schemeClr val="accent5">
                    <a:lumMod val="75000"/>
                  </a:schemeClr>
                </a:solidFill>
                <a:latin typeface="Consolas" panose="020B0609020204030204" pitchFamily="49" charset="0"/>
              </a:rPr>
              <a:t>false</a:t>
            </a:r>
            <a:r>
              <a:rPr lang="en-US" sz="1000" dirty="0">
                <a:latin typeface="Consolas" panose="020B0609020204030204" pitchFamily="49" charset="0"/>
              </a:rPr>
              <a:t>;</a:t>
            </a:r>
          </a:p>
          <a:p>
            <a:pPr fontAlgn="auto">
              <a:lnSpc>
                <a:spcPct val="150000"/>
              </a:lnSpc>
              <a:spcBef>
                <a:spcPts val="0"/>
              </a:spcBef>
              <a:spcAft>
                <a:spcPts val="0"/>
              </a:spcAft>
              <a:defRPr/>
            </a:pPr>
            <a:r>
              <a:rPr lang="en-US" sz="1000" dirty="0">
                <a:latin typeface="Consolas" panose="020B0609020204030204" pitchFamily="49" charset="0"/>
              </a:rPr>
              <a:t>} </a:t>
            </a:r>
            <a:r>
              <a:rPr lang="en-US" sz="1000" dirty="0">
                <a:solidFill>
                  <a:schemeClr val="bg1">
                    <a:lumMod val="65000"/>
                  </a:schemeClr>
                </a:solidFill>
                <a:latin typeface="Consolas" panose="020B0609020204030204" pitchFamily="49" charset="0"/>
              </a:rPr>
              <a:t>// if ( button ) </a:t>
            </a:r>
          </a:p>
          <a:p>
            <a:pPr fontAlgn="auto">
              <a:lnSpc>
                <a:spcPct val="150000"/>
              </a:lnSpc>
              <a:spcBef>
                <a:spcPts val="0"/>
              </a:spcBef>
              <a:spcAft>
                <a:spcPts val="0"/>
              </a:spcAft>
              <a:defRPr/>
            </a:pPr>
            <a:r>
              <a:rPr lang="en-US" sz="1000" dirty="0">
                <a:solidFill>
                  <a:schemeClr val="accent2"/>
                </a:solidFill>
                <a:latin typeface="Consolas" panose="020B0609020204030204" pitchFamily="49" charset="0"/>
              </a:rPr>
              <a:t>delay</a:t>
            </a:r>
            <a:r>
              <a:rPr lang="en-US" sz="1000" dirty="0">
                <a:latin typeface="Consolas" panose="020B0609020204030204" pitchFamily="49" charset="0"/>
              </a:rPr>
              <a:t>(500);</a:t>
            </a:r>
          </a:p>
          <a:p>
            <a:pPr fontAlgn="auto">
              <a:lnSpc>
                <a:spcPct val="150000"/>
              </a:lnSpc>
              <a:spcBef>
                <a:spcPts val="0"/>
              </a:spcBef>
              <a:spcAft>
                <a:spcPts val="0"/>
              </a:spcAft>
              <a:defRPr/>
            </a:pPr>
            <a:r>
              <a:rPr lang="en-US" sz="1000" dirty="0">
                <a:latin typeface="Consolas" panose="020B0609020204030204" pitchFamily="49" charset="0"/>
              </a:rPr>
              <a:t>} </a:t>
            </a:r>
            <a:r>
              <a:rPr lang="en-US" sz="1000" dirty="0">
                <a:solidFill>
                  <a:schemeClr val="bg1">
                    <a:lumMod val="65000"/>
                  </a:schemeClr>
                </a:solidFill>
                <a:latin typeface="Consolas" panose="020B0609020204030204" pitchFamily="49" charset="0"/>
              </a:rPr>
              <a:t>// loop()</a:t>
            </a:r>
          </a:p>
          <a:p>
            <a:pPr fontAlgn="auto">
              <a:lnSpc>
                <a:spcPct val="150000"/>
              </a:lnSpc>
              <a:spcBef>
                <a:spcPts val="0"/>
              </a:spcBef>
              <a:spcAft>
                <a:spcPts val="0"/>
              </a:spcAft>
              <a:defRPr/>
            </a:pPr>
            <a:r>
              <a:rPr lang="en-US" sz="1000" dirty="0">
                <a:solidFill>
                  <a:schemeClr val="accent5">
                    <a:lumMod val="75000"/>
                  </a:schemeClr>
                </a:solidFill>
                <a:latin typeface="Consolas" panose="020B0609020204030204" pitchFamily="49" charset="0"/>
              </a:rPr>
              <a:t>void</a:t>
            </a:r>
            <a:r>
              <a:rPr lang="en-US" sz="1000" dirty="0">
                <a:latin typeface="Consolas" panose="020B0609020204030204" pitchFamily="49" charset="0"/>
              </a:rPr>
              <a:t> </a:t>
            </a:r>
            <a:r>
              <a:rPr lang="en-US" sz="1000" dirty="0" err="1">
                <a:solidFill>
                  <a:schemeClr val="accent4">
                    <a:lumMod val="75000"/>
                  </a:schemeClr>
                </a:solidFill>
                <a:latin typeface="Consolas" panose="020B0609020204030204" pitchFamily="49" charset="0"/>
              </a:rPr>
              <a:t>button_click</a:t>
            </a:r>
            <a:r>
              <a:rPr lang="en-US" sz="1000" dirty="0">
                <a:latin typeface="Consolas" panose="020B0609020204030204" pitchFamily="49" charset="0"/>
              </a:rPr>
              <a:t>(</a:t>
            </a:r>
            <a:r>
              <a:rPr lang="en-US" sz="1000" dirty="0">
                <a:solidFill>
                  <a:schemeClr val="accent5">
                    <a:lumMod val="75000"/>
                  </a:schemeClr>
                </a:solidFill>
                <a:latin typeface="Consolas" panose="020B0609020204030204" pitchFamily="49" charset="0"/>
              </a:rPr>
              <a:t>void</a:t>
            </a:r>
            <a:r>
              <a:rPr lang="en-US" sz="1000" dirty="0">
                <a:latin typeface="Consolas" panose="020B0609020204030204" pitchFamily="49" charset="0"/>
              </a:rPr>
              <a:t>)</a:t>
            </a:r>
          </a:p>
          <a:p>
            <a:pPr fontAlgn="auto">
              <a:lnSpc>
                <a:spcPct val="150000"/>
              </a:lnSpc>
              <a:spcBef>
                <a:spcPts val="0"/>
              </a:spcBef>
              <a:spcAft>
                <a:spcPts val="0"/>
              </a:spcAft>
              <a:defRPr/>
            </a:pPr>
            <a:r>
              <a:rPr lang="en-US" sz="1000" dirty="0">
                <a:latin typeface="Consolas" panose="020B0609020204030204" pitchFamily="49" charset="0"/>
              </a:rPr>
              <a:t>{</a:t>
            </a:r>
          </a:p>
          <a:p>
            <a:pPr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If more than 0.5s have elapsed from the previous request, set the flag to true and capture the current request time.</a:t>
            </a:r>
          </a:p>
          <a:p>
            <a:pPr lvl="1" fontAlgn="auto">
              <a:lnSpc>
                <a:spcPct val="150000"/>
              </a:lnSpc>
              <a:spcBef>
                <a:spcPts val="0"/>
              </a:spcBef>
              <a:spcAft>
                <a:spcPts val="0"/>
              </a:spcAft>
              <a:defRPr/>
            </a:pPr>
            <a:r>
              <a:rPr lang="en-US" sz="1000" dirty="0">
                <a:solidFill>
                  <a:schemeClr val="accent4">
                    <a:lumMod val="75000"/>
                  </a:schemeClr>
                </a:solidFill>
                <a:latin typeface="Consolas" panose="020B0609020204030204" pitchFamily="49" charset="0"/>
              </a:rPr>
              <a:t>if</a:t>
            </a: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millis</a:t>
            </a:r>
            <a:r>
              <a:rPr lang="en-US" sz="1000" dirty="0">
                <a:latin typeface="Consolas" panose="020B0609020204030204" pitchFamily="49" charset="0"/>
              </a:rPr>
              <a:t>() &gt;  </a:t>
            </a:r>
            <a:r>
              <a:rPr lang="en-US" sz="1000" dirty="0" err="1">
                <a:latin typeface="Consolas" panose="020B0609020204030204" pitchFamily="49" charset="0"/>
              </a:rPr>
              <a:t>request_timer</a:t>
            </a:r>
            <a:r>
              <a:rPr lang="en-US" sz="1000" dirty="0">
                <a:latin typeface="Consolas" panose="020B0609020204030204" pitchFamily="49" charset="0"/>
              </a:rPr>
              <a:t> + 500)</a:t>
            </a:r>
          </a:p>
          <a:p>
            <a:pPr lvl="1" fontAlgn="auto">
              <a:lnSpc>
                <a:spcPct val="150000"/>
              </a:lnSpc>
              <a:spcBef>
                <a:spcPts val="0"/>
              </a:spcBef>
              <a:spcAft>
                <a:spcPts val="0"/>
              </a:spcAft>
              <a:defRPr/>
            </a:pPr>
            <a:r>
              <a:rPr lang="en-US" sz="1000" dirty="0">
                <a:latin typeface="Consolas" panose="020B0609020204030204" pitchFamily="49" charset="0"/>
              </a:rPr>
              <a:t>{</a:t>
            </a:r>
          </a:p>
          <a:p>
            <a:pPr lvl="1" fontAlgn="auto">
              <a:lnSpc>
                <a:spcPct val="150000"/>
              </a:lnSpc>
              <a:spcBef>
                <a:spcPts val="0"/>
              </a:spcBef>
              <a:spcAft>
                <a:spcPts val="0"/>
              </a:spcAft>
              <a:defRPr/>
            </a:pPr>
            <a:r>
              <a:rPr lang="en-US" sz="1000" dirty="0">
                <a:latin typeface="Consolas" panose="020B0609020204030204" pitchFamily="49" charset="0"/>
              </a:rPr>
              <a:t>	</a:t>
            </a:r>
            <a:r>
              <a:rPr lang="en-US" sz="1000" dirty="0" err="1">
                <a:latin typeface="Consolas" panose="020B0609020204030204" pitchFamily="49" charset="0"/>
              </a:rPr>
              <a:t>request_timer</a:t>
            </a:r>
            <a:r>
              <a:rPr lang="en-US" sz="1000" dirty="0">
                <a:latin typeface="Consolas" panose="020B0609020204030204" pitchFamily="49" charset="0"/>
              </a:rPr>
              <a:t> = </a:t>
            </a:r>
            <a:r>
              <a:rPr lang="en-US" sz="1000" dirty="0" err="1">
                <a:solidFill>
                  <a:schemeClr val="accent2"/>
                </a:solidFill>
                <a:latin typeface="Consolas" panose="020B0609020204030204" pitchFamily="49" charset="0"/>
              </a:rPr>
              <a:t>millis</a:t>
            </a:r>
            <a:r>
              <a:rPr lang="en-US" sz="1000" dirty="0">
                <a:latin typeface="Consolas" panose="020B0609020204030204" pitchFamily="49" charset="0"/>
              </a:rPr>
              <a:t>();</a:t>
            </a:r>
          </a:p>
          <a:p>
            <a:pPr lvl="1" fontAlgn="auto">
              <a:lnSpc>
                <a:spcPct val="150000"/>
              </a:lnSpc>
              <a:spcBef>
                <a:spcPts val="0"/>
              </a:spcBef>
              <a:spcAft>
                <a:spcPts val="0"/>
              </a:spcAft>
              <a:defRPr/>
            </a:pPr>
            <a:r>
              <a:rPr lang="en-US" sz="1000" dirty="0">
                <a:latin typeface="Consolas" panose="020B0609020204030204" pitchFamily="49" charset="0"/>
              </a:rPr>
              <a:t>	button        = </a:t>
            </a:r>
            <a:r>
              <a:rPr lang="en-US" sz="1000" dirty="0">
                <a:solidFill>
                  <a:schemeClr val="accent5">
                    <a:lumMod val="75000"/>
                  </a:schemeClr>
                </a:solidFill>
                <a:latin typeface="Consolas" panose="020B0609020204030204" pitchFamily="49" charset="0"/>
              </a:rPr>
              <a:t>true</a:t>
            </a:r>
            <a:r>
              <a:rPr lang="en-US" sz="1000" dirty="0">
                <a:latin typeface="Consolas" panose="020B0609020204030204" pitchFamily="49" charset="0"/>
              </a:rPr>
              <a:t>;</a:t>
            </a:r>
          </a:p>
          <a:p>
            <a:pPr lvl="1" fontAlgn="auto">
              <a:lnSpc>
                <a:spcPct val="150000"/>
              </a:lnSpc>
              <a:spcBef>
                <a:spcPts val="0"/>
              </a:spcBef>
              <a:spcAft>
                <a:spcPts val="0"/>
              </a:spcAft>
              <a:defRPr/>
            </a:pPr>
            <a:r>
              <a:rPr lang="en-US" sz="1000" dirty="0">
                <a:latin typeface="Consolas" panose="020B0609020204030204" pitchFamily="49" charset="0"/>
              </a:rPr>
              <a:t>}</a:t>
            </a:r>
          </a:p>
          <a:p>
            <a:pPr fontAlgn="auto">
              <a:lnSpc>
                <a:spcPct val="150000"/>
              </a:lnSpc>
              <a:spcBef>
                <a:spcPts val="0"/>
              </a:spcBef>
              <a:spcAft>
                <a:spcPts val="0"/>
              </a:spcAft>
              <a:defRPr/>
            </a:pPr>
            <a:r>
              <a:rPr lang="en-US" sz="1000" dirty="0">
                <a:latin typeface="Consolas" panose="020B0609020204030204" pitchFamily="49" charset="0"/>
              </a:rPr>
              <a:t>}</a:t>
            </a:r>
          </a:p>
          <a:p>
            <a:pPr fontAlgn="auto">
              <a:lnSpc>
                <a:spcPct val="150000"/>
              </a:lnSpc>
              <a:spcBef>
                <a:spcPts val="0"/>
              </a:spcBef>
              <a:spcAft>
                <a:spcPts val="0"/>
              </a:spcAft>
              <a:defRPr/>
            </a:pPr>
            <a:endParaRPr lang="en-US" sz="1000" dirty="0">
              <a:latin typeface="Consolas" panose="020B0609020204030204" pitchFamily="49" charset="0"/>
            </a:endParaRPr>
          </a:p>
          <a:p>
            <a:pPr fontAlgn="auto">
              <a:lnSpc>
                <a:spcPct val="150000"/>
              </a:lnSpc>
              <a:spcBef>
                <a:spcPts val="0"/>
              </a:spcBef>
              <a:spcAft>
                <a:spcPts val="0"/>
              </a:spcAft>
              <a:defRPr/>
            </a:pPr>
            <a:endParaRPr lang="en-US" sz="1000" dirty="0">
              <a:solidFill>
                <a:schemeClr val="bg1">
                  <a:lumMod val="65000"/>
                </a:schemeClr>
              </a:solidFill>
              <a:latin typeface="Consolas" panose="020B0609020204030204" pitchFamily="49" charset="0"/>
            </a:endParaRPr>
          </a:p>
        </p:txBody>
      </p:sp>
    </p:spTree>
    <p:extLst>
      <p:ext uri="{BB962C8B-B14F-4D97-AF65-F5344CB8AC3E}">
        <p14:creationId xmlns:p14="http://schemas.microsoft.com/office/powerpoint/2010/main" val="522162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39</a:t>
            </a:fld>
            <a:endParaRPr lang="el-GR" dirty="0"/>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WiFi Exercise: Breadboard</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39</a:t>
            </a:fld>
            <a:endParaRPr lang="el-GR" sz="1000" dirty="0"/>
          </a:p>
        </p:txBody>
      </p:sp>
      <p:sp>
        <p:nvSpPr>
          <p:cNvPr id="9" name="TextBox 11">
            <a:extLst>
              <a:ext uri="{FF2B5EF4-FFF2-40B4-BE49-F238E27FC236}">
                <a16:creationId xmlns:a16="http://schemas.microsoft.com/office/drawing/2014/main" xmlns="" id="{8F783512-37D2-47D1-9BA7-B73CCD9949A6}"/>
              </a:ext>
            </a:extLst>
          </p:cNvPr>
          <p:cNvSpPr txBox="1">
            <a:spLocks noChangeArrowheads="1"/>
          </p:cNvSpPr>
          <p:nvPr/>
        </p:nvSpPr>
        <p:spPr bwMode="auto">
          <a:xfrm>
            <a:off x="457200" y="786927"/>
            <a:ext cx="2767013" cy="5963427"/>
          </a:xfrm>
          <a:prstGeom prst="rect">
            <a:avLst/>
          </a:prstGeom>
          <a:noFill/>
          <a:ln w="9525">
            <a:noFill/>
            <a:miter lim="800000"/>
            <a:headEnd/>
            <a:tailEnd/>
          </a:ln>
        </p:spPr>
        <p:txBody>
          <a:bodyPr wrap="square">
            <a:spAutoFit/>
          </a:bodyPr>
          <a:lstStyle/>
          <a:p>
            <a:pPr algn="just">
              <a:lnSpc>
                <a:spcPct val="150000"/>
              </a:lnSpc>
            </a:pPr>
            <a:r>
              <a:rPr lang="en-US" sz="1600" dirty="0">
                <a:latin typeface="Calibri" pitchFamily="34" charset="0"/>
              </a:rPr>
              <a:t>You should now be able to see the values from the LDR appearing on the webpage every time you trigger the interrupt by clicking the button. Note that since the webpage does not reload dynamically, you need to refresh it by hand. </a:t>
            </a:r>
          </a:p>
          <a:p>
            <a:pPr algn="just">
              <a:lnSpc>
                <a:spcPct val="150000"/>
              </a:lnSpc>
            </a:pPr>
            <a:r>
              <a:rPr lang="en-US" sz="1600" dirty="0">
                <a:latin typeface="Calibri" pitchFamily="34" charset="0"/>
              </a:rPr>
              <a:t>Also, you should be able to change the status of the connected LED by simply clicking the ‘ON’ / ‘OFF’ buttons on the webpage under your client’s name.</a:t>
            </a:r>
          </a:p>
          <a:p>
            <a:pPr algn="just">
              <a:lnSpc>
                <a:spcPct val="150000"/>
              </a:lnSpc>
            </a:pPr>
            <a:endParaRPr lang="en-US" sz="1600" dirty="0">
              <a:latin typeface="Calibri" pitchFamily="34" charset="0"/>
            </a:endParaRPr>
          </a:p>
        </p:txBody>
      </p:sp>
      <p:pic>
        <p:nvPicPr>
          <p:cNvPr id="10" name="Εικόνα 6">
            <a:extLst>
              <a:ext uri="{FF2B5EF4-FFF2-40B4-BE49-F238E27FC236}">
                <a16:creationId xmlns:a16="http://schemas.microsoft.com/office/drawing/2014/main" xmlns="" id="{DB7F6A16-AB02-4C8E-8CC6-C0EE1E32C5E9}"/>
              </a:ext>
            </a:extLst>
          </p:cNvPr>
          <p:cNvPicPr>
            <a:picLocks noChangeAspect="1"/>
          </p:cNvPicPr>
          <p:nvPr/>
        </p:nvPicPr>
        <p:blipFill>
          <a:blip r:embed="rId5"/>
          <a:srcRect/>
          <a:stretch>
            <a:fillRect/>
          </a:stretch>
        </p:blipFill>
        <p:spPr bwMode="auto">
          <a:xfrm>
            <a:off x="3529013" y="952027"/>
            <a:ext cx="5157787" cy="3832225"/>
          </a:xfrm>
          <a:prstGeom prst="rect">
            <a:avLst/>
          </a:prstGeom>
          <a:noFill/>
          <a:ln w="9525">
            <a:noFill/>
            <a:miter lim="800000"/>
            <a:headEnd/>
            <a:tailEnd/>
          </a:ln>
        </p:spPr>
      </p:pic>
      <p:pic>
        <p:nvPicPr>
          <p:cNvPr id="13" name="Εικόνα 6">
            <a:extLst>
              <a:ext uri="{FF2B5EF4-FFF2-40B4-BE49-F238E27FC236}">
                <a16:creationId xmlns:a16="http://schemas.microsoft.com/office/drawing/2014/main" xmlns="" id="{DAA6E4D7-3AF5-4130-B77F-7107ED3D5433}"/>
              </a:ext>
            </a:extLst>
          </p:cNvPr>
          <p:cNvPicPr>
            <a:picLocks noChangeAspect="1"/>
          </p:cNvPicPr>
          <p:nvPr/>
        </p:nvPicPr>
        <p:blipFill>
          <a:blip r:embed="rId6"/>
          <a:srcRect/>
          <a:stretch>
            <a:fillRect/>
          </a:stretch>
        </p:blipFill>
        <p:spPr bwMode="auto">
          <a:xfrm>
            <a:off x="3925677" y="4525878"/>
            <a:ext cx="4761123" cy="1830472"/>
          </a:xfrm>
          <a:prstGeom prst="rect">
            <a:avLst/>
          </a:prstGeom>
          <a:noFill/>
          <a:ln w="9525">
            <a:noFill/>
            <a:miter lim="800000"/>
            <a:headEnd/>
            <a:tailEnd/>
          </a:ln>
        </p:spPr>
      </p:pic>
    </p:spTree>
    <p:extLst>
      <p:ext uri="{BB962C8B-B14F-4D97-AF65-F5344CB8AC3E}">
        <p14:creationId xmlns:p14="http://schemas.microsoft.com/office/powerpoint/2010/main" val="2645231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50">
            <a:extLst>
              <a:ext uri="{FF2B5EF4-FFF2-40B4-BE49-F238E27FC236}">
                <a16:creationId xmlns:a16="http://schemas.microsoft.com/office/drawing/2014/main" xmlns="" id="{389AFF6F-B38D-4086-B6E6-9B4D639019EA}"/>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141346" y="268018"/>
            <a:ext cx="1753789" cy="784378"/>
          </a:xfrm>
          <a:prstGeom prst="rect">
            <a:avLst/>
          </a:prstGeom>
          <a:noFill/>
          <a:ln>
            <a:noFill/>
          </a:ln>
        </p:spPr>
      </p:pic>
      <p:sp>
        <p:nvSpPr>
          <p:cNvPr id="11" name="Rounded Rectangle 10"/>
          <p:cNvSpPr/>
          <p:nvPr/>
        </p:nvSpPr>
        <p:spPr>
          <a:xfrm>
            <a:off x="0" y="2419435"/>
            <a:ext cx="9144000" cy="1937982"/>
          </a:xfrm>
          <a:prstGeom prst="roundRect">
            <a:avLst>
              <a:gd name="adj" fmla="val 396"/>
            </a:avLst>
          </a:prstGeom>
          <a:ln>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rPr>
              <a:t>BLUETOOTH</a:t>
            </a:r>
            <a:endParaRPr lang="el-GR" dirty="0"/>
          </a:p>
        </p:txBody>
      </p:sp>
      <p:pic>
        <p:nvPicPr>
          <p:cNvPr id="12" name="Imagen 34">
            <a:extLst>
              <a:ext uri="{FF2B5EF4-FFF2-40B4-BE49-F238E27FC236}">
                <a16:creationId xmlns:a16="http://schemas.microsoft.com/office/drawing/2014/main" xmlns="" id="{30534F85-38A1-43D8-B6DB-94CA1D92C64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457930" y="268018"/>
            <a:ext cx="2956266" cy="759862"/>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250" b="15298"/>
          <a:stretch/>
        </p:blipFill>
        <p:spPr bwMode="auto">
          <a:xfrm>
            <a:off x="536759" y="6038193"/>
            <a:ext cx="1607354" cy="70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openin project: isep-porto-logo"/>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3235"/>
          <a:stretch/>
        </p:blipFill>
        <p:spPr bwMode="auto">
          <a:xfrm>
            <a:off x="2582878" y="5913947"/>
            <a:ext cx="1820294" cy="931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in project: teiofcrete-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7" y="5882415"/>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in project: aproit-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41346" y="6085491"/>
            <a:ext cx="1428752" cy="717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70179"/>
            <a:ext cx="9144000" cy="45719"/>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p:cNvSpPr/>
          <p:nvPr/>
        </p:nvSpPr>
        <p:spPr>
          <a:xfrm>
            <a:off x="0" y="7639"/>
            <a:ext cx="9144000" cy="1180531"/>
          </a:xfrm>
          <a:prstGeom prst="rect">
            <a:avLst/>
          </a:prstGeom>
          <a:gradFill flip="none" rotWithShape="1">
            <a:gsLst>
              <a:gs pos="0">
                <a:schemeClr val="tx2">
                  <a:lumMod val="40000"/>
                  <a:lumOff val="60000"/>
                  <a:alpha val="36000"/>
                </a:schemeClr>
              </a:gs>
              <a:gs pos="100000">
                <a:schemeClr val="bg1">
                  <a:alpha val="0"/>
                </a:schemeClr>
              </a:gs>
              <a:gs pos="49000">
                <a:schemeClr val="tx2">
                  <a:lumMod val="20000"/>
                  <a:lumOff val="80000"/>
                  <a:alpha val="3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196393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639"/>
            <a:ext cx="9144000" cy="1180531"/>
          </a:xfrm>
          <a:prstGeom prst="rect">
            <a:avLst/>
          </a:prstGeom>
          <a:gradFill flip="none" rotWithShape="1">
            <a:gsLst>
              <a:gs pos="0">
                <a:schemeClr val="accent1"/>
              </a:gs>
              <a:gs pos="33000">
                <a:schemeClr val="accent1">
                  <a:lumMod val="40000"/>
                  <a:lumOff val="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Imagen 50">
            <a:extLst>
              <a:ext uri="{FF2B5EF4-FFF2-40B4-BE49-F238E27FC236}">
                <a16:creationId xmlns:a16="http://schemas.microsoft.com/office/drawing/2014/main" xmlns="" id="{389AFF6F-B38D-4086-B6E6-9B4D639019EA}"/>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141346" y="1371600"/>
            <a:ext cx="1753789" cy="784378"/>
          </a:xfrm>
          <a:prstGeom prst="rect">
            <a:avLst/>
          </a:prstGeom>
          <a:noFill/>
          <a:ln>
            <a:noFill/>
          </a:ln>
        </p:spPr>
      </p:pic>
      <p:sp>
        <p:nvSpPr>
          <p:cNvPr id="11" name="Rounded Rectangle 10"/>
          <p:cNvSpPr/>
          <p:nvPr/>
        </p:nvSpPr>
        <p:spPr>
          <a:xfrm>
            <a:off x="0" y="2419435"/>
            <a:ext cx="9144000" cy="1937982"/>
          </a:xfrm>
          <a:prstGeom prst="roundRect">
            <a:avLst>
              <a:gd name="adj" fmla="val 396"/>
            </a:avLst>
          </a:prstGeom>
          <a:ln>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rPr>
              <a:t>UNIT 14</a:t>
            </a:r>
            <a:br>
              <a:rPr lang="en-US" sz="3600" b="1" dirty="0">
                <a:solidFill>
                  <a:prstClr val="white"/>
                </a:solidFill>
              </a:rPr>
            </a:br>
            <a:r>
              <a:rPr lang="en-US" sz="3600" b="1" dirty="0">
                <a:solidFill>
                  <a:prstClr val="white"/>
                </a:solidFill>
              </a:rPr>
              <a:t>Communication Protocols</a:t>
            </a:r>
          </a:p>
          <a:p>
            <a:pPr algn="ctr"/>
            <a:r>
              <a:rPr lang="en-US" sz="3600" dirty="0">
                <a:solidFill>
                  <a:prstClr val="white"/>
                </a:solidFill>
              </a:rPr>
              <a:t>Thank You</a:t>
            </a:r>
            <a:endParaRPr lang="el-GR" dirty="0"/>
          </a:p>
        </p:txBody>
      </p:sp>
      <p:pic>
        <p:nvPicPr>
          <p:cNvPr id="12" name="Imagen 34">
            <a:extLst>
              <a:ext uri="{FF2B5EF4-FFF2-40B4-BE49-F238E27FC236}">
                <a16:creationId xmlns:a16="http://schemas.microsoft.com/office/drawing/2014/main" xmlns="" id="{30534F85-38A1-43D8-B6DB-94CA1D92C64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457930" y="268018"/>
            <a:ext cx="2956266" cy="759862"/>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250" b="15298"/>
          <a:stretch/>
        </p:blipFill>
        <p:spPr bwMode="auto">
          <a:xfrm>
            <a:off x="536759" y="6038193"/>
            <a:ext cx="1607354" cy="70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openin project: isep-porto-logo"/>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3235"/>
          <a:stretch/>
        </p:blipFill>
        <p:spPr bwMode="auto">
          <a:xfrm>
            <a:off x="2582878" y="5913947"/>
            <a:ext cx="1820294" cy="931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in project: teiofcrete-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7" y="5882415"/>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in project: aproit-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41346" y="6085491"/>
            <a:ext cx="1428752" cy="717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70179"/>
            <a:ext cx="9144000" cy="45719"/>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7081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503338" y="1236937"/>
            <a:ext cx="8191495" cy="439453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269875" indent="-269875" algn="just" eaLnBrk="0" hangingPunct="0">
              <a:lnSpc>
                <a:spcPct val="110000"/>
              </a:lnSpc>
              <a:spcBef>
                <a:spcPts val="480"/>
              </a:spcBef>
              <a:buFont typeface="Wingdings" pitchFamily="2" charset="2"/>
              <a:buChar char="§"/>
            </a:pPr>
            <a:r>
              <a:rPr lang="en-US" sz="2000" dirty="0">
                <a:latin typeface="+mn-lt"/>
              </a:rPr>
              <a:t>Bluetooth is a popular and convenient communication protocol, with most smartphones and tablets integrating such an interface.</a:t>
            </a:r>
          </a:p>
          <a:p>
            <a:pPr marL="269875" indent="-269875" algn="just" eaLnBrk="0" hangingPunct="0">
              <a:lnSpc>
                <a:spcPct val="110000"/>
              </a:lnSpc>
              <a:spcBef>
                <a:spcPts val="480"/>
              </a:spcBef>
              <a:buFont typeface="Wingdings" pitchFamily="2" charset="2"/>
              <a:buChar char="§"/>
            </a:pPr>
            <a:endParaRPr lang="en-US" sz="2000" dirty="0">
              <a:latin typeface="+mn-lt"/>
            </a:endParaRPr>
          </a:p>
          <a:p>
            <a:pPr marL="269875" indent="-269875" algn="just" eaLnBrk="0" hangingPunct="0">
              <a:lnSpc>
                <a:spcPct val="110000"/>
              </a:lnSpc>
              <a:spcBef>
                <a:spcPts val="480"/>
              </a:spcBef>
              <a:buFont typeface="Wingdings" pitchFamily="2" charset="2"/>
              <a:buChar char="§"/>
            </a:pPr>
            <a:r>
              <a:rPr lang="en-US" sz="2000" dirty="0">
                <a:latin typeface="+mn-lt"/>
              </a:rPr>
              <a:t>Bluetooth is also a very convenient protocol for Arduino-based applications, since the commercially available modules are affordable and easy to interface with and program, using serial communication protocols (such as UART).</a:t>
            </a:r>
          </a:p>
          <a:p>
            <a:pPr marL="269875" indent="-269875" algn="just" eaLnBrk="0" hangingPunct="0">
              <a:lnSpc>
                <a:spcPct val="110000"/>
              </a:lnSpc>
              <a:spcBef>
                <a:spcPts val="480"/>
              </a:spcBef>
              <a:buFont typeface="Wingdings" pitchFamily="2" charset="2"/>
              <a:buChar char="§"/>
            </a:pPr>
            <a:endParaRPr lang="en-US" sz="2000" dirty="0">
              <a:latin typeface="+mn-lt"/>
            </a:endParaRPr>
          </a:p>
          <a:p>
            <a:pPr marL="269875" indent="-269875" algn="just" eaLnBrk="0" hangingPunct="0">
              <a:lnSpc>
                <a:spcPct val="110000"/>
              </a:lnSpc>
              <a:spcBef>
                <a:spcPts val="480"/>
              </a:spcBef>
              <a:buFont typeface="Wingdings" pitchFamily="2" charset="2"/>
              <a:buChar char="§"/>
            </a:pPr>
            <a:r>
              <a:rPr lang="en-US" sz="2000" dirty="0">
                <a:latin typeface="+mn-lt"/>
              </a:rPr>
              <a:t>In this scenario, we are going to user the widely available HC-05 Bluetooth module alongside with the Serial Bluetooth Terminal application for the Android operating system available on the Google Play store for data exchanging between the Arduino and a mobile phone, or tablet. </a:t>
            </a:r>
          </a:p>
        </p:txBody>
      </p:sp>
      <p:sp>
        <p:nvSpPr>
          <p:cNvPr id="3" name="Slide Number Placeholder 2"/>
          <p:cNvSpPr>
            <a:spLocks noGrp="1"/>
          </p:cNvSpPr>
          <p:nvPr>
            <p:ph type="sldNum" sz="quarter" idx="12"/>
          </p:nvPr>
        </p:nvSpPr>
        <p:spPr/>
        <p:txBody>
          <a:bodyPr/>
          <a:lstStyle/>
          <a:p>
            <a:fld id="{F1B48E73-6241-44FB-9EDB-1A1229FC3D83}" type="slidenum">
              <a:rPr lang="el-GR" smtClean="0"/>
              <a:t>5</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Bluetooth</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5</a:t>
            </a:fld>
            <a:endParaRPr lang="el-GR" sz="1000" dirty="0"/>
          </a:p>
        </p:txBody>
      </p:sp>
    </p:spTree>
    <p:extLst>
      <p:ext uri="{BB962C8B-B14F-4D97-AF65-F5344CB8AC3E}">
        <p14:creationId xmlns:p14="http://schemas.microsoft.com/office/powerpoint/2010/main" val="44240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6</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Bluetooth Exercise: Description</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6</a:t>
            </a:fld>
            <a:endParaRPr lang="el-GR" sz="1000" dirty="0"/>
          </a:p>
        </p:txBody>
      </p:sp>
      <p:sp>
        <p:nvSpPr>
          <p:cNvPr id="9" name="Ορθογώνιο 8">
            <a:extLst>
              <a:ext uri="{FF2B5EF4-FFF2-40B4-BE49-F238E27FC236}">
                <a16:creationId xmlns:a16="http://schemas.microsoft.com/office/drawing/2014/main" xmlns="" id="{4200BF44-83D5-46BE-A437-E23BD236C1BE}"/>
              </a:ext>
            </a:extLst>
          </p:cNvPr>
          <p:cNvSpPr/>
          <p:nvPr/>
        </p:nvSpPr>
        <p:spPr>
          <a:xfrm>
            <a:off x="404037" y="1168631"/>
            <a:ext cx="8335926" cy="3175228"/>
          </a:xfrm>
          <a:prstGeom prst="rect">
            <a:avLst/>
          </a:prstGeom>
        </p:spPr>
        <p:txBody>
          <a:bodyPr wrap="square">
            <a:spAutoFit/>
          </a:bodyPr>
          <a:lstStyle/>
          <a:p>
            <a:pPr marL="269875" indent="-269875" algn="just" eaLnBrk="0" hangingPunct="0">
              <a:lnSpc>
                <a:spcPct val="110000"/>
              </a:lnSpc>
              <a:spcBef>
                <a:spcPts val="480"/>
              </a:spcBef>
              <a:buFont typeface="Wingdings" pitchFamily="2" charset="2"/>
              <a:buChar char="§"/>
            </a:pPr>
            <a:r>
              <a:rPr lang="en-US" sz="2000" dirty="0">
                <a:latin typeface="+mn-lt"/>
              </a:rPr>
              <a:t>We will practice these protocols through a simple bidirectional communication scenario that involves an Arduino development board and a mobile (for Bluetooth) or web application (for Ethernet and WiFi) exchanging sensor data, and remotely controlling the status of a LED.</a:t>
            </a:r>
          </a:p>
          <a:p>
            <a:pPr marL="269875" indent="-269875" algn="just" eaLnBrk="0" hangingPunct="0">
              <a:lnSpc>
                <a:spcPct val="110000"/>
              </a:lnSpc>
              <a:spcBef>
                <a:spcPts val="480"/>
              </a:spcBef>
              <a:buFont typeface="Wingdings" pitchFamily="2" charset="2"/>
              <a:buChar char="§"/>
            </a:pPr>
            <a:endParaRPr lang="en-US" sz="2000" dirty="0">
              <a:latin typeface="+mn-lt"/>
            </a:endParaRPr>
          </a:p>
          <a:p>
            <a:pPr marL="269875" indent="-269875" algn="just" eaLnBrk="0" hangingPunct="0">
              <a:lnSpc>
                <a:spcPct val="110000"/>
              </a:lnSpc>
              <a:spcBef>
                <a:spcPts val="480"/>
              </a:spcBef>
              <a:buFont typeface="Wingdings" pitchFamily="2" charset="2"/>
              <a:buChar char="§"/>
            </a:pPr>
            <a:r>
              <a:rPr lang="en-US" sz="2000" dirty="0">
                <a:latin typeface="+mn-lt"/>
              </a:rPr>
              <a:t>Taking into account the scope of OpenIn, we will be demonstrating the mobile and web applications without focusing on their development.</a:t>
            </a:r>
          </a:p>
          <a:p>
            <a:pPr algn="just"/>
            <a:endParaRPr lang="en-US" dirty="0">
              <a:latin typeface="+mj-lt"/>
            </a:endParaRPr>
          </a:p>
          <a:p>
            <a:pPr algn="just"/>
            <a:endParaRPr lang="en-US" dirty="0">
              <a:latin typeface="+mj-lt"/>
            </a:endParaRPr>
          </a:p>
        </p:txBody>
      </p:sp>
    </p:spTree>
    <p:extLst>
      <p:ext uri="{BB962C8B-B14F-4D97-AF65-F5344CB8AC3E}">
        <p14:creationId xmlns:p14="http://schemas.microsoft.com/office/powerpoint/2010/main" val="2528699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7</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Bluetooth Exercise: Schematic</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7</a:t>
            </a:fld>
            <a:endParaRPr lang="el-GR" sz="1000" dirty="0"/>
          </a:p>
        </p:txBody>
      </p:sp>
      <p:sp>
        <p:nvSpPr>
          <p:cNvPr id="9" name="Ορθογώνιο 8">
            <a:extLst>
              <a:ext uri="{FF2B5EF4-FFF2-40B4-BE49-F238E27FC236}">
                <a16:creationId xmlns:a16="http://schemas.microsoft.com/office/drawing/2014/main" xmlns="" id="{4200BF44-83D5-46BE-A437-E23BD236C1BE}"/>
              </a:ext>
            </a:extLst>
          </p:cNvPr>
          <p:cNvSpPr/>
          <p:nvPr/>
        </p:nvSpPr>
        <p:spPr>
          <a:xfrm>
            <a:off x="404037" y="810827"/>
            <a:ext cx="8335926" cy="1429622"/>
          </a:xfrm>
          <a:prstGeom prst="rect">
            <a:avLst/>
          </a:prstGeom>
        </p:spPr>
        <p:txBody>
          <a:bodyPr wrap="square">
            <a:spAutoFit/>
          </a:bodyPr>
          <a:lstStyle/>
          <a:p>
            <a:pPr algn="just">
              <a:lnSpc>
                <a:spcPct val="150000"/>
              </a:lnSpc>
            </a:pPr>
            <a:r>
              <a:rPr lang="en-US" sz="2000" dirty="0">
                <a:latin typeface="Calibri" pitchFamily="34" charset="0"/>
              </a:rPr>
              <a:t>The </a:t>
            </a:r>
            <a:r>
              <a:rPr lang="en-US" sz="2000" b="1" dirty="0">
                <a:latin typeface="Calibri" pitchFamily="34" charset="0"/>
              </a:rPr>
              <a:t>HC-05 </a:t>
            </a:r>
            <a:r>
              <a:rPr lang="en-US" sz="2000" dirty="0">
                <a:latin typeface="Calibri" pitchFamily="34" charset="0"/>
              </a:rPr>
              <a:t>is a Bluetooth Classic module available from various distributors. The LDR (R2) alongside with R3 form a voltage divider from which we will be taking analog voltage readings.</a:t>
            </a:r>
          </a:p>
        </p:txBody>
      </p:sp>
      <p:pic>
        <p:nvPicPr>
          <p:cNvPr id="11" name="Εικόνα 2">
            <a:extLst>
              <a:ext uri="{FF2B5EF4-FFF2-40B4-BE49-F238E27FC236}">
                <a16:creationId xmlns:a16="http://schemas.microsoft.com/office/drawing/2014/main" xmlns="" id="{202382CE-A9D9-41C3-B906-E303F50AB34E}"/>
              </a:ext>
            </a:extLst>
          </p:cNvPr>
          <p:cNvPicPr>
            <a:picLocks noChangeAspect="1"/>
          </p:cNvPicPr>
          <p:nvPr/>
        </p:nvPicPr>
        <p:blipFill>
          <a:blip r:embed="rId5"/>
          <a:srcRect/>
          <a:stretch>
            <a:fillRect/>
          </a:stretch>
        </p:blipFill>
        <p:spPr bwMode="auto">
          <a:xfrm>
            <a:off x="2311400" y="2291899"/>
            <a:ext cx="4241800" cy="4048125"/>
          </a:xfrm>
          <a:prstGeom prst="rect">
            <a:avLst/>
          </a:prstGeom>
          <a:noFill/>
          <a:ln w="9525">
            <a:noFill/>
            <a:miter lim="800000"/>
            <a:headEnd/>
            <a:tailEnd/>
          </a:ln>
        </p:spPr>
      </p:pic>
    </p:spTree>
    <p:extLst>
      <p:ext uri="{BB962C8B-B14F-4D97-AF65-F5344CB8AC3E}">
        <p14:creationId xmlns:p14="http://schemas.microsoft.com/office/powerpoint/2010/main" val="1459687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8</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Bluetooth Exercise: Breadboard</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8</a:t>
            </a:fld>
            <a:endParaRPr lang="el-GR" sz="1000" dirty="0"/>
          </a:p>
        </p:txBody>
      </p:sp>
      <p:sp>
        <p:nvSpPr>
          <p:cNvPr id="9" name="Ορθογώνιο 8">
            <a:extLst>
              <a:ext uri="{FF2B5EF4-FFF2-40B4-BE49-F238E27FC236}">
                <a16:creationId xmlns:a16="http://schemas.microsoft.com/office/drawing/2014/main" xmlns="" id="{4200BF44-83D5-46BE-A437-E23BD236C1BE}"/>
              </a:ext>
            </a:extLst>
          </p:cNvPr>
          <p:cNvSpPr/>
          <p:nvPr/>
        </p:nvSpPr>
        <p:spPr>
          <a:xfrm>
            <a:off x="404037" y="1168631"/>
            <a:ext cx="8335926" cy="506292"/>
          </a:xfrm>
          <a:prstGeom prst="rect">
            <a:avLst/>
          </a:prstGeom>
        </p:spPr>
        <p:txBody>
          <a:bodyPr wrap="square">
            <a:spAutoFit/>
          </a:bodyPr>
          <a:lstStyle/>
          <a:p>
            <a:pPr algn="just">
              <a:lnSpc>
                <a:spcPct val="150000"/>
              </a:lnSpc>
            </a:pPr>
            <a:r>
              <a:rPr lang="en-US" sz="2000" dirty="0">
                <a:latin typeface="Calibri" pitchFamily="34" charset="0"/>
              </a:rPr>
              <a:t>The same circuit presented on a breadboard for easier prototyping.</a:t>
            </a:r>
          </a:p>
        </p:txBody>
      </p:sp>
      <p:pic>
        <p:nvPicPr>
          <p:cNvPr id="10" name="Εικόνα 2">
            <a:extLst>
              <a:ext uri="{FF2B5EF4-FFF2-40B4-BE49-F238E27FC236}">
                <a16:creationId xmlns:a16="http://schemas.microsoft.com/office/drawing/2014/main" xmlns="" id="{B753302E-52B8-4833-99DB-48A393308409}"/>
              </a:ext>
            </a:extLst>
          </p:cNvPr>
          <p:cNvPicPr>
            <a:picLocks noChangeAspect="1"/>
          </p:cNvPicPr>
          <p:nvPr/>
        </p:nvPicPr>
        <p:blipFill>
          <a:blip r:embed="rId5"/>
          <a:srcRect/>
          <a:stretch>
            <a:fillRect/>
          </a:stretch>
        </p:blipFill>
        <p:spPr bwMode="auto">
          <a:xfrm>
            <a:off x="1470993" y="1841693"/>
            <a:ext cx="6296266" cy="4413606"/>
          </a:xfrm>
          <a:prstGeom prst="rect">
            <a:avLst/>
          </a:prstGeom>
          <a:noFill/>
          <a:ln w="9525">
            <a:noFill/>
            <a:miter lim="800000"/>
            <a:headEnd/>
            <a:tailEnd/>
          </a:ln>
        </p:spPr>
      </p:pic>
    </p:spTree>
    <p:extLst>
      <p:ext uri="{BB962C8B-B14F-4D97-AF65-F5344CB8AC3E}">
        <p14:creationId xmlns:p14="http://schemas.microsoft.com/office/powerpoint/2010/main" val="54007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9</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a:t>Bluetooth Exercise: Code (1)</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9</a:t>
            </a:fld>
            <a:endParaRPr lang="el-GR" sz="1000" dirty="0"/>
          </a:p>
        </p:txBody>
      </p:sp>
      <p:sp>
        <p:nvSpPr>
          <p:cNvPr id="9" name="Ορθογώνιο 8">
            <a:extLst>
              <a:ext uri="{FF2B5EF4-FFF2-40B4-BE49-F238E27FC236}">
                <a16:creationId xmlns:a16="http://schemas.microsoft.com/office/drawing/2014/main" xmlns="" id="{4200BF44-83D5-46BE-A437-E23BD236C1BE}"/>
              </a:ext>
            </a:extLst>
          </p:cNvPr>
          <p:cNvSpPr/>
          <p:nvPr/>
        </p:nvSpPr>
        <p:spPr>
          <a:xfrm>
            <a:off x="404037" y="1168631"/>
            <a:ext cx="8335926" cy="5170646"/>
          </a:xfrm>
          <a:prstGeom prst="rect">
            <a:avLst/>
          </a:prstGeom>
        </p:spPr>
        <p:txBody>
          <a:bodyPr wrap="square">
            <a:spAutoFit/>
          </a:bodyPr>
          <a:lstStyle/>
          <a:p>
            <a:pPr algn="just" fontAlgn="auto">
              <a:lnSpc>
                <a:spcPct val="150000"/>
              </a:lnSpc>
              <a:spcBef>
                <a:spcPts val="0"/>
              </a:spcBef>
              <a:spcAft>
                <a:spcPts val="0"/>
              </a:spcAft>
              <a:defRPr/>
            </a:pPr>
            <a:r>
              <a:rPr lang="en-US" sz="1100" dirty="0">
                <a:solidFill>
                  <a:schemeClr val="accent4">
                    <a:lumMod val="75000"/>
                  </a:schemeClr>
                </a:solidFill>
                <a:latin typeface="Consolas" panose="020B0609020204030204" pitchFamily="49" charset="0"/>
              </a:rPr>
              <a:t>#include </a:t>
            </a:r>
            <a:r>
              <a:rPr lang="en-US" sz="1100" dirty="0">
                <a:latin typeface="Consolas" panose="020B0609020204030204" pitchFamily="49" charset="0"/>
              </a:rPr>
              <a:t>&lt;</a:t>
            </a:r>
            <a:r>
              <a:rPr lang="en-US" sz="1100" dirty="0" err="1">
                <a:solidFill>
                  <a:schemeClr val="accent2"/>
                </a:solidFill>
                <a:latin typeface="Consolas" panose="020B0609020204030204" pitchFamily="49" charset="0"/>
              </a:rPr>
              <a:t>SoftwareSerial</a:t>
            </a:r>
            <a:r>
              <a:rPr lang="en-US" sz="1100" dirty="0" err="1">
                <a:latin typeface="Consolas" panose="020B0609020204030204" pitchFamily="49" charset="0"/>
              </a:rPr>
              <a:t>.h</a:t>
            </a:r>
            <a:r>
              <a:rPr lang="en-US" sz="1100" dirty="0">
                <a:latin typeface="Consolas" panose="020B0609020204030204" pitchFamily="49" charset="0"/>
              </a:rPr>
              <a:t>&gt;</a:t>
            </a:r>
          </a:p>
          <a:p>
            <a:pPr algn="just" fontAlgn="auto">
              <a:lnSpc>
                <a:spcPct val="150000"/>
              </a:lnSpc>
              <a:spcBef>
                <a:spcPts val="0"/>
              </a:spcBef>
              <a:spcAft>
                <a:spcPts val="0"/>
              </a:spcAft>
              <a:defRPr/>
            </a:pPr>
            <a:r>
              <a:rPr lang="en-US" sz="1100" dirty="0">
                <a:solidFill>
                  <a:schemeClr val="bg1">
                    <a:lumMod val="65000"/>
                  </a:schemeClr>
                </a:solidFill>
                <a:latin typeface="Consolas" panose="020B0609020204030204" pitchFamily="49" charset="0"/>
              </a:rPr>
              <a:t>// Initialize a software UART on GPIO 10, 11.</a:t>
            </a:r>
          </a:p>
          <a:p>
            <a:pPr algn="just" fontAlgn="auto">
              <a:lnSpc>
                <a:spcPct val="150000"/>
              </a:lnSpc>
              <a:spcBef>
                <a:spcPts val="0"/>
              </a:spcBef>
              <a:spcAft>
                <a:spcPts val="0"/>
              </a:spcAft>
              <a:defRPr/>
            </a:pPr>
            <a:r>
              <a:rPr lang="en-US" sz="1100" dirty="0">
                <a:solidFill>
                  <a:schemeClr val="bg1">
                    <a:lumMod val="65000"/>
                  </a:schemeClr>
                </a:solidFill>
                <a:latin typeface="Consolas" panose="020B0609020204030204" pitchFamily="49" charset="0"/>
              </a:rPr>
              <a:t>// Since the hardware UART (GPIO pins 0, 1) will be used by USB for programming and debugging,</a:t>
            </a:r>
          </a:p>
          <a:p>
            <a:pPr algn="just" fontAlgn="auto">
              <a:lnSpc>
                <a:spcPct val="150000"/>
              </a:lnSpc>
              <a:spcBef>
                <a:spcPts val="0"/>
              </a:spcBef>
              <a:spcAft>
                <a:spcPts val="0"/>
              </a:spcAft>
              <a:defRPr/>
            </a:pPr>
            <a:r>
              <a:rPr lang="en-US" sz="1100" dirty="0">
                <a:solidFill>
                  <a:schemeClr val="bg1">
                    <a:lumMod val="65000"/>
                  </a:schemeClr>
                </a:solidFill>
                <a:latin typeface="Consolas" panose="020B0609020204030204" pitchFamily="49" charset="0"/>
              </a:rPr>
              <a:t>// we’ll be needing another UART port.</a:t>
            </a:r>
          </a:p>
          <a:p>
            <a:pPr algn="just" fontAlgn="auto">
              <a:lnSpc>
                <a:spcPct val="150000"/>
              </a:lnSpc>
              <a:spcBef>
                <a:spcPts val="0"/>
              </a:spcBef>
              <a:spcAft>
                <a:spcPts val="0"/>
              </a:spcAft>
              <a:defRPr/>
            </a:pPr>
            <a:r>
              <a:rPr lang="en-US" sz="1100" dirty="0" err="1">
                <a:solidFill>
                  <a:schemeClr val="accent2"/>
                </a:solidFill>
                <a:latin typeface="Consolas" panose="020B0609020204030204" pitchFamily="49" charset="0"/>
              </a:rPr>
              <a:t>SoftwareSerial</a:t>
            </a:r>
            <a:r>
              <a:rPr lang="en-US" sz="1100" dirty="0">
                <a:latin typeface="Consolas" panose="020B0609020204030204" pitchFamily="49" charset="0"/>
              </a:rPr>
              <a:t> </a:t>
            </a:r>
            <a:r>
              <a:rPr lang="en-US" sz="1100" dirty="0" err="1">
                <a:latin typeface="Consolas" panose="020B0609020204030204" pitchFamily="49" charset="0"/>
              </a:rPr>
              <a:t>bluetooth</a:t>
            </a:r>
            <a:r>
              <a:rPr lang="en-US" sz="1100" dirty="0">
                <a:latin typeface="Consolas" panose="020B0609020204030204" pitchFamily="49" charset="0"/>
              </a:rPr>
              <a:t>(10, 11); </a:t>
            </a:r>
            <a:r>
              <a:rPr lang="en-US" sz="1100" dirty="0">
                <a:solidFill>
                  <a:schemeClr val="bg1">
                    <a:lumMod val="65000"/>
                  </a:schemeClr>
                </a:solidFill>
                <a:latin typeface="Consolas" panose="020B0609020204030204" pitchFamily="49" charset="0"/>
              </a:rPr>
              <a:t>// 10 = RX, 11 = TX</a:t>
            </a:r>
          </a:p>
          <a:p>
            <a:pPr algn="just" fontAlgn="auto">
              <a:lnSpc>
                <a:spcPct val="150000"/>
              </a:lnSpc>
              <a:spcBef>
                <a:spcPts val="0"/>
              </a:spcBef>
              <a:spcAft>
                <a:spcPts val="0"/>
              </a:spcAft>
              <a:defRPr/>
            </a:pPr>
            <a:endParaRPr lang="en-US" sz="1100" dirty="0">
              <a:latin typeface="Consolas" panose="020B0609020204030204" pitchFamily="49" charset="0"/>
            </a:endParaRPr>
          </a:p>
          <a:p>
            <a:pPr algn="just" fontAlgn="auto">
              <a:lnSpc>
                <a:spcPct val="150000"/>
              </a:lnSpc>
              <a:spcBef>
                <a:spcPts val="0"/>
              </a:spcBef>
              <a:spcAft>
                <a:spcPts val="0"/>
              </a:spcAft>
              <a:defRPr/>
            </a:pPr>
            <a:r>
              <a:rPr lang="en-US" sz="1100" dirty="0">
                <a:solidFill>
                  <a:schemeClr val="accent5">
                    <a:lumMod val="75000"/>
                  </a:schemeClr>
                </a:solidFill>
                <a:latin typeface="Consolas" panose="020B0609020204030204" pitchFamily="49" charset="0"/>
              </a:rPr>
              <a:t>byte</a:t>
            </a:r>
            <a:r>
              <a:rPr lang="en-US" sz="1100" dirty="0">
                <a:latin typeface="Consolas" panose="020B0609020204030204" pitchFamily="49" charset="0"/>
              </a:rPr>
              <a:t>          </a:t>
            </a:r>
            <a:r>
              <a:rPr lang="en-US" sz="1100" dirty="0" err="1">
                <a:latin typeface="Consolas" panose="020B0609020204030204" pitchFamily="49" charset="0"/>
              </a:rPr>
              <a:t>bt_input</a:t>
            </a:r>
            <a:r>
              <a:rPr lang="en-US" sz="1100" dirty="0">
                <a:latin typeface="Consolas" panose="020B0609020204030204" pitchFamily="49" charset="0"/>
              </a:rPr>
              <a:t> ;</a:t>
            </a:r>
            <a:endParaRPr lang="en-US" sz="1100" dirty="0">
              <a:solidFill>
                <a:schemeClr val="bg1">
                  <a:lumMod val="65000"/>
                </a:schemeClr>
              </a:solidFill>
              <a:latin typeface="Consolas" panose="020B0609020204030204" pitchFamily="49" charset="0"/>
            </a:endParaRPr>
          </a:p>
          <a:p>
            <a:pPr algn="just" fontAlgn="auto">
              <a:lnSpc>
                <a:spcPct val="150000"/>
              </a:lnSpc>
              <a:spcBef>
                <a:spcPts val="0"/>
              </a:spcBef>
              <a:spcAft>
                <a:spcPts val="0"/>
              </a:spcAft>
              <a:defRPr/>
            </a:pPr>
            <a:r>
              <a:rPr lang="en-US" sz="1100" dirty="0">
                <a:solidFill>
                  <a:schemeClr val="accent5">
                    <a:lumMod val="75000"/>
                  </a:schemeClr>
                </a:solidFill>
                <a:latin typeface="Consolas" panose="020B0609020204030204" pitchFamily="49" charset="0"/>
              </a:rPr>
              <a:t>double</a:t>
            </a:r>
            <a:r>
              <a:rPr lang="en-US" sz="1100" dirty="0">
                <a:latin typeface="Consolas" panose="020B0609020204030204" pitchFamily="49" charset="0"/>
              </a:rPr>
              <a:t>        </a:t>
            </a:r>
            <a:r>
              <a:rPr lang="en-US" sz="1100" dirty="0" err="1">
                <a:latin typeface="Consolas" panose="020B0609020204030204" pitchFamily="49" charset="0"/>
              </a:rPr>
              <a:t>ldr_input</a:t>
            </a:r>
            <a:r>
              <a:rPr lang="en-US" sz="1100" dirty="0">
                <a:latin typeface="Consolas" panose="020B0609020204030204" pitchFamily="49" charset="0"/>
              </a:rPr>
              <a:t>; </a:t>
            </a:r>
          </a:p>
          <a:p>
            <a:pPr algn="just" fontAlgn="auto">
              <a:lnSpc>
                <a:spcPct val="150000"/>
              </a:lnSpc>
              <a:spcBef>
                <a:spcPts val="0"/>
              </a:spcBef>
              <a:spcAft>
                <a:spcPts val="0"/>
              </a:spcAft>
              <a:defRPr/>
            </a:pPr>
            <a:r>
              <a:rPr lang="en-US" sz="1100" dirty="0">
                <a:solidFill>
                  <a:schemeClr val="accent5">
                    <a:lumMod val="75000"/>
                  </a:schemeClr>
                </a:solidFill>
                <a:latin typeface="Consolas" panose="020B0609020204030204" pitchFamily="49" charset="0"/>
              </a:rPr>
              <a:t>unsigned</a:t>
            </a:r>
            <a:r>
              <a:rPr lang="en-US" sz="1100" dirty="0">
                <a:latin typeface="Consolas" panose="020B0609020204030204" pitchFamily="49" charset="0"/>
              </a:rPr>
              <a:t> </a:t>
            </a:r>
            <a:r>
              <a:rPr lang="en-US" sz="1100" dirty="0">
                <a:solidFill>
                  <a:schemeClr val="accent5">
                    <a:lumMod val="75000"/>
                  </a:schemeClr>
                </a:solidFill>
                <a:latin typeface="Consolas" panose="020B0609020204030204" pitchFamily="49" charset="0"/>
              </a:rPr>
              <a:t>long</a:t>
            </a:r>
            <a:r>
              <a:rPr lang="en-US" sz="1100" dirty="0">
                <a:latin typeface="Consolas" panose="020B0609020204030204" pitchFamily="49" charset="0"/>
              </a:rPr>
              <a:t> </a:t>
            </a:r>
            <a:r>
              <a:rPr lang="en-US" sz="1100" dirty="0" err="1">
                <a:latin typeface="Consolas" panose="020B0609020204030204" pitchFamily="49" charset="0"/>
              </a:rPr>
              <a:t>prev_time</a:t>
            </a:r>
            <a:r>
              <a:rPr lang="en-US" sz="1100" dirty="0">
                <a:latin typeface="Consolas" panose="020B0609020204030204" pitchFamily="49" charset="0"/>
              </a:rPr>
              <a:t> = 0; </a:t>
            </a:r>
          </a:p>
          <a:p>
            <a:pPr algn="just" fontAlgn="auto">
              <a:lnSpc>
                <a:spcPct val="150000"/>
              </a:lnSpc>
              <a:spcBef>
                <a:spcPts val="0"/>
              </a:spcBef>
              <a:spcAft>
                <a:spcPts val="0"/>
              </a:spcAft>
              <a:defRPr/>
            </a:pPr>
            <a:r>
              <a:rPr lang="en-US" sz="1100" dirty="0">
                <a:solidFill>
                  <a:schemeClr val="accent5">
                    <a:lumMod val="75000"/>
                  </a:schemeClr>
                </a:solidFill>
                <a:latin typeface="Consolas" panose="020B0609020204030204" pitchFamily="49" charset="0"/>
              </a:rPr>
              <a:t>unsigned</a:t>
            </a:r>
            <a:r>
              <a:rPr lang="en-US" sz="1100" dirty="0">
                <a:latin typeface="Consolas" panose="020B0609020204030204" pitchFamily="49" charset="0"/>
              </a:rPr>
              <a:t> </a:t>
            </a:r>
            <a:r>
              <a:rPr lang="en-US" sz="1100" dirty="0">
                <a:solidFill>
                  <a:schemeClr val="accent5">
                    <a:lumMod val="75000"/>
                  </a:schemeClr>
                </a:solidFill>
                <a:latin typeface="Consolas" panose="020B0609020204030204" pitchFamily="49" charset="0"/>
              </a:rPr>
              <a:t>long</a:t>
            </a:r>
            <a:r>
              <a:rPr lang="en-US" sz="1100" dirty="0">
                <a:latin typeface="Consolas" panose="020B0609020204030204" pitchFamily="49" charset="0"/>
              </a:rPr>
              <a:t> </a:t>
            </a:r>
            <a:r>
              <a:rPr lang="en-US" sz="1100" dirty="0" err="1">
                <a:latin typeface="Consolas" panose="020B0609020204030204" pitchFamily="49" charset="0"/>
              </a:rPr>
              <a:t>curr_time</a:t>
            </a:r>
            <a:r>
              <a:rPr lang="en-US" sz="1100" dirty="0">
                <a:latin typeface="Consolas" panose="020B0609020204030204" pitchFamily="49" charset="0"/>
              </a:rPr>
              <a:t> = 0;</a:t>
            </a:r>
          </a:p>
          <a:p>
            <a:pPr algn="just" fontAlgn="auto">
              <a:lnSpc>
                <a:spcPct val="150000"/>
              </a:lnSpc>
              <a:spcBef>
                <a:spcPts val="0"/>
              </a:spcBef>
              <a:spcAft>
                <a:spcPts val="0"/>
              </a:spcAft>
              <a:defRPr/>
            </a:pPr>
            <a:r>
              <a:rPr lang="en-US" sz="1100" dirty="0">
                <a:solidFill>
                  <a:schemeClr val="accent5">
                    <a:lumMod val="75000"/>
                  </a:schemeClr>
                </a:solidFill>
                <a:latin typeface="Consolas" panose="020B0609020204030204" pitchFamily="49" charset="0"/>
              </a:rPr>
              <a:t>void</a:t>
            </a:r>
            <a:r>
              <a:rPr lang="en-US" sz="1100" dirty="0">
                <a:solidFill>
                  <a:schemeClr val="accent4">
                    <a:lumMod val="75000"/>
                  </a:schemeClr>
                </a:solidFill>
                <a:latin typeface="Consolas" panose="020B0609020204030204" pitchFamily="49" charset="0"/>
              </a:rPr>
              <a:t> </a:t>
            </a:r>
            <a:r>
              <a:rPr lang="en-US" sz="1100" dirty="0">
                <a:latin typeface="Consolas" panose="020B0609020204030204" pitchFamily="49" charset="0"/>
              </a:rPr>
              <a:t>setup()</a:t>
            </a:r>
          </a:p>
          <a:p>
            <a:pPr algn="just" fontAlgn="auto">
              <a:lnSpc>
                <a:spcPct val="150000"/>
              </a:lnSpc>
              <a:spcBef>
                <a:spcPts val="0"/>
              </a:spcBef>
              <a:spcAft>
                <a:spcPts val="0"/>
              </a:spcAft>
              <a:defRPr/>
            </a:pPr>
            <a:r>
              <a:rPr lang="en-US" sz="1100" dirty="0">
                <a:latin typeface="Consolas" panose="020B0609020204030204" pitchFamily="49" charset="0"/>
              </a:rPr>
              <a:t>{	</a:t>
            </a:r>
            <a:r>
              <a:rPr lang="en-US" sz="1100" dirty="0" err="1">
                <a:solidFill>
                  <a:schemeClr val="accent2"/>
                </a:solidFill>
                <a:latin typeface="Consolas" panose="020B0609020204030204" pitchFamily="49" charset="0"/>
              </a:rPr>
              <a:t>pinMode</a:t>
            </a:r>
            <a:r>
              <a:rPr lang="en-US" sz="1100" dirty="0">
                <a:latin typeface="Consolas" panose="020B0609020204030204" pitchFamily="49" charset="0"/>
              </a:rPr>
              <a:t>(13,</a:t>
            </a:r>
            <a:r>
              <a:rPr lang="en-US" sz="1100" dirty="0">
                <a:solidFill>
                  <a:schemeClr val="accent4">
                    <a:lumMod val="75000"/>
                  </a:schemeClr>
                </a:solidFill>
                <a:latin typeface="Consolas" panose="020B0609020204030204" pitchFamily="49" charset="0"/>
              </a:rPr>
              <a:t> </a:t>
            </a:r>
            <a:r>
              <a:rPr lang="en-US" sz="1100" dirty="0">
                <a:solidFill>
                  <a:schemeClr val="accent5">
                    <a:lumMod val="75000"/>
                  </a:schemeClr>
                </a:solidFill>
                <a:latin typeface="Consolas" panose="020B0609020204030204" pitchFamily="49" charset="0"/>
              </a:rPr>
              <a:t>OUTPUT</a:t>
            </a:r>
            <a:r>
              <a:rPr lang="en-US" sz="1100" dirty="0">
                <a:latin typeface="Consolas" panose="020B0609020204030204" pitchFamily="49" charset="0"/>
              </a:rPr>
              <a:t>); </a:t>
            </a:r>
            <a:r>
              <a:rPr lang="en-US" sz="1100" dirty="0">
                <a:solidFill>
                  <a:schemeClr val="bg1">
                    <a:lumMod val="65000"/>
                  </a:schemeClr>
                </a:solidFill>
                <a:latin typeface="Consolas" panose="020B0609020204030204" pitchFamily="49" charset="0"/>
              </a:rPr>
              <a:t>// Register GPIO 13 (the LED) as an output.</a:t>
            </a:r>
            <a:endParaRPr lang="en-US" sz="1100" dirty="0">
              <a:latin typeface="Consolas" panose="020B0609020204030204" pitchFamily="49" charset="0"/>
            </a:endParaRPr>
          </a:p>
          <a:p>
            <a:pPr algn="just" fontAlgn="auto">
              <a:lnSpc>
                <a:spcPct val="150000"/>
              </a:lnSpc>
              <a:spcBef>
                <a:spcPts val="0"/>
              </a:spcBef>
              <a:spcAft>
                <a:spcPts val="0"/>
              </a:spcAft>
              <a:defRPr/>
            </a:pPr>
            <a:r>
              <a:rPr lang="en-US" sz="1100" dirty="0">
                <a:solidFill>
                  <a:schemeClr val="accent4">
                    <a:lumMod val="75000"/>
                  </a:schemeClr>
                </a:solidFill>
                <a:latin typeface="Consolas" panose="020B0609020204030204" pitchFamily="49" charset="0"/>
              </a:rPr>
              <a:t>	</a:t>
            </a:r>
            <a:r>
              <a:rPr lang="en-US" sz="1100" dirty="0">
                <a:solidFill>
                  <a:schemeClr val="bg1">
                    <a:lumMod val="65000"/>
                  </a:schemeClr>
                </a:solidFill>
                <a:latin typeface="Consolas" panose="020B0609020204030204" pitchFamily="49" charset="0"/>
              </a:rPr>
              <a:t>// Initialize Bluetooth communication with a baud-rate of 9600 bps on the software UART port.</a:t>
            </a:r>
          </a:p>
          <a:p>
            <a:pPr algn="just" fontAlgn="auto">
              <a:lnSpc>
                <a:spcPct val="150000"/>
              </a:lnSpc>
              <a:spcBef>
                <a:spcPts val="0"/>
              </a:spcBef>
              <a:spcAft>
                <a:spcPts val="0"/>
              </a:spcAft>
              <a:defRPr/>
            </a:pPr>
            <a:r>
              <a:rPr lang="en-US" sz="1100" dirty="0">
                <a:latin typeface="Consolas" panose="020B0609020204030204" pitchFamily="49" charset="0"/>
              </a:rPr>
              <a:t>	</a:t>
            </a:r>
            <a:r>
              <a:rPr lang="en-US" sz="1100" dirty="0" err="1">
                <a:latin typeface="Consolas" panose="020B0609020204030204" pitchFamily="49" charset="0"/>
              </a:rPr>
              <a:t>bluetooth</a:t>
            </a:r>
            <a:r>
              <a:rPr lang="en-US" sz="1100" dirty="0" err="1">
                <a:solidFill>
                  <a:schemeClr val="accent4">
                    <a:lumMod val="75000"/>
                  </a:schemeClr>
                </a:solidFill>
                <a:latin typeface="Consolas" panose="020B0609020204030204" pitchFamily="49" charset="0"/>
              </a:rPr>
              <a:t>.</a:t>
            </a:r>
            <a:r>
              <a:rPr lang="en-US" sz="1100" dirty="0" err="1">
                <a:solidFill>
                  <a:schemeClr val="accent2"/>
                </a:solidFill>
                <a:latin typeface="Consolas" panose="020B0609020204030204" pitchFamily="49" charset="0"/>
              </a:rPr>
              <a:t>begin</a:t>
            </a:r>
            <a:r>
              <a:rPr lang="en-US" sz="1100" dirty="0">
                <a:latin typeface="Consolas" panose="020B0609020204030204" pitchFamily="49" charset="0"/>
              </a:rPr>
              <a:t>(9600);</a:t>
            </a:r>
          </a:p>
          <a:p>
            <a:pPr algn="just" fontAlgn="auto">
              <a:lnSpc>
                <a:spcPct val="150000"/>
              </a:lnSpc>
              <a:spcBef>
                <a:spcPts val="0"/>
              </a:spcBef>
              <a:spcAft>
                <a:spcPts val="0"/>
              </a:spcAft>
              <a:defRPr/>
            </a:pPr>
            <a:r>
              <a:rPr lang="en-US" sz="1100" dirty="0">
                <a:solidFill>
                  <a:schemeClr val="accent4">
                    <a:lumMod val="75000"/>
                  </a:schemeClr>
                </a:solidFill>
                <a:latin typeface="Consolas" panose="020B0609020204030204" pitchFamily="49" charset="0"/>
              </a:rPr>
              <a:t>	</a:t>
            </a:r>
            <a:r>
              <a:rPr lang="en-US" sz="1100" dirty="0">
                <a:solidFill>
                  <a:schemeClr val="bg1">
                    <a:lumMod val="65000"/>
                  </a:schemeClr>
                </a:solidFill>
                <a:latin typeface="Consolas" panose="020B0609020204030204" pitchFamily="49" charset="0"/>
              </a:rPr>
              <a:t>// Initialize serial communication (hardware UART) with a baud-rate of 9600 bps.</a:t>
            </a:r>
          </a:p>
          <a:p>
            <a:pPr algn="just" fontAlgn="auto">
              <a:lnSpc>
                <a:spcPct val="150000"/>
              </a:lnSpc>
              <a:spcBef>
                <a:spcPts val="0"/>
              </a:spcBef>
              <a:spcAft>
                <a:spcPts val="0"/>
              </a:spcAft>
              <a:defRPr/>
            </a:pPr>
            <a:r>
              <a:rPr lang="en-US" sz="1100" dirty="0">
                <a:solidFill>
                  <a:schemeClr val="accent2"/>
                </a:solidFill>
                <a:latin typeface="Consolas" panose="020B0609020204030204" pitchFamily="49" charset="0"/>
              </a:rPr>
              <a:t>	</a:t>
            </a:r>
            <a:r>
              <a:rPr lang="en-US" sz="1100" dirty="0" err="1">
                <a:solidFill>
                  <a:schemeClr val="accent2"/>
                </a:solidFill>
                <a:latin typeface="Consolas" panose="020B0609020204030204" pitchFamily="49" charset="0"/>
              </a:rPr>
              <a:t>Serial</a:t>
            </a:r>
            <a:r>
              <a:rPr lang="en-US" sz="1100" dirty="0" err="1">
                <a:solidFill>
                  <a:schemeClr val="accent4">
                    <a:lumMod val="75000"/>
                  </a:schemeClr>
                </a:solidFill>
                <a:latin typeface="Consolas" panose="020B0609020204030204" pitchFamily="49" charset="0"/>
              </a:rPr>
              <a:t>.</a:t>
            </a:r>
            <a:r>
              <a:rPr lang="en-US" sz="1100" dirty="0" err="1">
                <a:solidFill>
                  <a:schemeClr val="accent2"/>
                </a:solidFill>
                <a:latin typeface="Consolas" panose="020B0609020204030204" pitchFamily="49" charset="0"/>
              </a:rPr>
              <a:t>begin</a:t>
            </a:r>
            <a:r>
              <a:rPr lang="en-US" sz="1100" dirty="0">
                <a:latin typeface="Consolas" panose="020B0609020204030204" pitchFamily="49" charset="0"/>
              </a:rPr>
              <a:t>(9600);</a:t>
            </a:r>
          </a:p>
          <a:p>
            <a:pPr algn="just" fontAlgn="auto">
              <a:lnSpc>
                <a:spcPct val="150000"/>
              </a:lnSpc>
              <a:spcBef>
                <a:spcPts val="0"/>
              </a:spcBef>
              <a:spcAft>
                <a:spcPts val="0"/>
              </a:spcAft>
              <a:defRPr/>
            </a:pPr>
            <a:r>
              <a:rPr lang="en-US" sz="1100" dirty="0">
                <a:solidFill>
                  <a:schemeClr val="accent4">
                    <a:lumMod val="75000"/>
                  </a:schemeClr>
                </a:solidFill>
                <a:latin typeface="Consolas" panose="020B0609020204030204" pitchFamily="49" charset="0"/>
              </a:rPr>
              <a:t>	</a:t>
            </a:r>
            <a:r>
              <a:rPr lang="en-US" sz="1100" dirty="0">
                <a:solidFill>
                  <a:schemeClr val="bg1">
                    <a:lumMod val="65000"/>
                  </a:schemeClr>
                </a:solidFill>
                <a:latin typeface="Consolas" panose="020B0609020204030204" pitchFamily="49" charset="0"/>
              </a:rPr>
              <a:t>// Trigger a small delay for everything to settle.</a:t>
            </a:r>
          </a:p>
          <a:p>
            <a:pPr algn="just" fontAlgn="auto">
              <a:lnSpc>
                <a:spcPct val="150000"/>
              </a:lnSpc>
              <a:spcBef>
                <a:spcPts val="0"/>
              </a:spcBef>
              <a:spcAft>
                <a:spcPts val="0"/>
              </a:spcAft>
              <a:defRPr/>
            </a:pPr>
            <a:r>
              <a:rPr lang="en-US" sz="1100" dirty="0">
                <a:solidFill>
                  <a:schemeClr val="accent2"/>
                </a:solidFill>
                <a:latin typeface="Consolas" panose="020B0609020204030204" pitchFamily="49" charset="0"/>
              </a:rPr>
              <a:t>	delay</a:t>
            </a:r>
            <a:r>
              <a:rPr lang="en-US" sz="1100" dirty="0">
                <a:latin typeface="Consolas" panose="020B0609020204030204" pitchFamily="49" charset="0"/>
              </a:rPr>
              <a:t>(500);</a:t>
            </a:r>
          </a:p>
          <a:p>
            <a:pPr algn="just" fontAlgn="auto">
              <a:lnSpc>
                <a:spcPct val="150000"/>
              </a:lnSpc>
              <a:spcBef>
                <a:spcPts val="0"/>
              </a:spcBef>
              <a:spcAft>
                <a:spcPts val="0"/>
              </a:spcAft>
              <a:defRPr/>
            </a:pPr>
            <a:r>
              <a:rPr lang="en-US" sz="1100" dirty="0">
                <a:latin typeface="Consolas" panose="020B0609020204030204" pitchFamily="49" charset="0"/>
              </a:rPr>
              <a:t>}</a:t>
            </a:r>
          </a:p>
          <a:p>
            <a:pPr algn="just" fontAlgn="auto">
              <a:lnSpc>
                <a:spcPct val="150000"/>
              </a:lnSpc>
              <a:spcBef>
                <a:spcPts val="0"/>
              </a:spcBef>
              <a:spcAft>
                <a:spcPts val="0"/>
              </a:spcAft>
              <a:defRPr/>
            </a:pPr>
            <a:endParaRPr lang="en-US" sz="1100" dirty="0">
              <a:latin typeface="Calibri" pitchFamily="34" charset="0"/>
            </a:endParaRPr>
          </a:p>
        </p:txBody>
      </p:sp>
    </p:spTree>
    <p:extLst>
      <p:ext uri="{BB962C8B-B14F-4D97-AF65-F5344CB8AC3E}">
        <p14:creationId xmlns:p14="http://schemas.microsoft.com/office/powerpoint/2010/main" val="4846633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3_Default Design 13">
      <a:dk1>
        <a:srgbClr val="000000"/>
      </a:dk1>
      <a:lt1>
        <a:srgbClr val="FFFFFF"/>
      </a:lt1>
      <a:dk2>
        <a:srgbClr val="000000"/>
      </a:dk2>
      <a:lt2>
        <a:srgbClr val="808080"/>
      </a:lt2>
      <a:accent1>
        <a:srgbClr val="00ADEF"/>
      </a:accent1>
      <a:accent2>
        <a:srgbClr val="333399"/>
      </a:accent2>
      <a:accent3>
        <a:srgbClr val="FFFFFF"/>
      </a:accent3>
      <a:accent4>
        <a:srgbClr val="000000"/>
      </a:accent4>
      <a:accent5>
        <a:srgbClr val="AAD3F6"/>
      </a:accent5>
      <a:accent6>
        <a:srgbClr val="2D2D8A"/>
      </a:accent6>
      <a:hlink>
        <a:srgbClr val="009999"/>
      </a:hlink>
      <a:folHlink>
        <a:srgbClr val="99CC00"/>
      </a:folHlink>
    </a:clrScheme>
    <a:fontScheme name="3_Default Design">
      <a:majorFont>
        <a:latin typeface="Trebuchet M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808080"/>
        </a:lt2>
        <a:accent1>
          <a:srgbClr val="00ADEF"/>
        </a:accent1>
        <a:accent2>
          <a:srgbClr val="333399"/>
        </a:accent2>
        <a:accent3>
          <a:srgbClr val="FFFFFF"/>
        </a:accent3>
        <a:accent4>
          <a:srgbClr val="000000"/>
        </a:accent4>
        <a:accent5>
          <a:srgbClr val="AAD3F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65036</TotalTime>
  <Words>2358</Words>
  <Application>Microsoft Office PowerPoint</Application>
  <PresentationFormat>Presentación en pantalla (4:3)</PresentationFormat>
  <Paragraphs>513</Paragraphs>
  <Slides>40</Slides>
  <Notes>35</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40</vt:i4>
      </vt:variant>
    </vt:vector>
  </HeadingPairs>
  <TitlesOfParts>
    <vt:vector size="51" baseType="lpstr">
      <vt:lpstr>ＭＳ Ｐゴシック</vt:lpstr>
      <vt:lpstr>Arial</vt:lpstr>
      <vt:lpstr>Arial Narrow</vt:lpstr>
      <vt:lpstr>Book Antiqua</vt:lpstr>
      <vt:lpstr>Calibri</vt:lpstr>
      <vt:lpstr>Consolas</vt:lpstr>
      <vt:lpstr>Times New Roman</vt:lpstr>
      <vt:lpstr>Trebuchet MS</vt:lpstr>
      <vt:lpstr>Wingdings</vt:lpstr>
      <vt:lpstr>Custom Design</vt:lpstr>
      <vt:lpstr>3_Default Design</vt:lpstr>
      <vt:lpstr>Presentación de PowerPoint</vt:lpstr>
      <vt:lpstr>Aim of Unit 14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tei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circBalance_nodither_ts500_sine_55deg_6sec</dc:title>
  <dc:creator>Michail Sfakiotakis</dc:creator>
  <cp:lastModifiedBy>Anabel</cp:lastModifiedBy>
  <cp:revision>1769</cp:revision>
  <cp:lastPrinted>2018-01-26T17:11:53Z</cp:lastPrinted>
  <dcterms:created xsi:type="dcterms:W3CDTF">2010-11-09T19:06:29Z</dcterms:created>
  <dcterms:modified xsi:type="dcterms:W3CDTF">2018-03-06T16:10:23Z</dcterms:modified>
</cp:coreProperties>
</file>