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 id="2147483678" r:id="rId2"/>
  </p:sldMasterIdLst>
  <p:notesMasterIdLst>
    <p:notesMasterId r:id="rId51"/>
  </p:notesMasterIdLst>
  <p:handoutMasterIdLst>
    <p:handoutMasterId r:id="rId52"/>
  </p:handoutMasterIdLst>
  <p:sldIdLst>
    <p:sldId id="549" r:id="rId3"/>
    <p:sldId id="537" r:id="rId4"/>
    <p:sldId id="482" r:id="rId5"/>
    <p:sldId id="553" r:id="rId6"/>
    <p:sldId id="565" r:id="rId7"/>
    <p:sldId id="554" r:id="rId8"/>
    <p:sldId id="566" r:id="rId9"/>
    <p:sldId id="567" r:id="rId10"/>
    <p:sldId id="568" r:id="rId11"/>
    <p:sldId id="569" r:id="rId12"/>
    <p:sldId id="570" r:id="rId13"/>
    <p:sldId id="571" r:id="rId14"/>
    <p:sldId id="572" r:id="rId15"/>
    <p:sldId id="573" r:id="rId16"/>
    <p:sldId id="574" r:id="rId17"/>
    <p:sldId id="575" r:id="rId18"/>
    <p:sldId id="576" r:id="rId19"/>
    <p:sldId id="577" r:id="rId20"/>
    <p:sldId id="578" r:id="rId21"/>
    <p:sldId id="579" r:id="rId22"/>
    <p:sldId id="580" r:id="rId23"/>
    <p:sldId id="581" r:id="rId24"/>
    <p:sldId id="582" r:id="rId25"/>
    <p:sldId id="583" r:id="rId26"/>
    <p:sldId id="584" r:id="rId27"/>
    <p:sldId id="585" r:id="rId28"/>
    <p:sldId id="586" r:id="rId29"/>
    <p:sldId id="587" r:id="rId30"/>
    <p:sldId id="588" r:id="rId31"/>
    <p:sldId id="589" r:id="rId32"/>
    <p:sldId id="590" r:id="rId33"/>
    <p:sldId id="591" r:id="rId34"/>
    <p:sldId id="592" r:id="rId35"/>
    <p:sldId id="593" r:id="rId36"/>
    <p:sldId id="594" r:id="rId37"/>
    <p:sldId id="595" r:id="rId38"/>
    <p:sldId id="596" r:id="rId39"/>
    <p:sldId id="597" r:id="rId40"/>
    <p:sldId id="598" r:id="rId41"/>
    <p:sldId id="599" r:id="rId42"/>
    <p:sldId id="601" r:id="rId43"/>
    <p:sldId id="600" r:id="rId44"/>
    <p:sldId id="602" r:id="rId45"/>
    <p:sldId id="603" r:id="rId46"/>
    <p:sldId id="604" r:id="rId47"/>
    <p:sldId id="605" r:id="rId48"/>
    <p:sldId id="606" r:id="rId49"/>
    <p:sldId id="552" r:id="rId50"/>
  </p:sldIdLst>
  <p:sldSz cx="9144000" cy="6858000" type="screen4x3"/>
  <p:notesSz cx="6858000" cy="9144000"/>
  <p:defaultTextStyle>
    <a:defPPr>
      <a:defRPr lang="en-US"/>
    </a:defPPr>
    <a:lvl1pPr algn="l" rtl="0" fontAlgn="base">
      <a:spcBef>
        <a:spcPct val="0"/>
      </a:spcBef>
      <a:spcAft>
        <a:spcPct val="0"/>
      </a:spcAft>
      <a:defRPr sz="19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773">
          <p15:clr>
            <a:srgbClr val="A4A3A4"/>
          </p15:clr>
        </p15:guide>
        <p15:guide id="2" pos="3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9913"/>
    <a:srgbClr val="005777"/>
    <a:srgbClr val="BFDDB4"/>
    <a:srgbClr val="E6E6E6"/>
    <a:srgbClr val="DDD9C3"/>
    <a:srgbClr val="DDCFB2"/>
    <a:srgbClr val="FFCC99"/>
    <a:srgbClr val="FF9966"/>
    <a:srgbClr val="006699"/>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039" autoAdjust="0"/>
  </p:normalViewPr>
  <p:slideViewPr>
    <p:cSldViewPr snapToGrid="0">
      <p:cViewPr varScale="1">
        <p:scale>
          <a:sx n="71" d="100"/>
          <a:sy n="71" d="100"/>
        </p:scale>
        <p:origin x="696" y="60"/>
      </p:cViewPr>
      <p:guideLst>
        <p:guide orient="horz" pos="773"/>
        <p:guide pos="307"/>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200" d="100"/>
        <a:sy n="200" d="100"/>
      </p:scale>
      <p:origin x="0" y="534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417ADA-1638-0643-890A-87F56AED39E9}" type="datetimeFigureOut">
              <a:rPr lang="en-US" smtClean="0"/>
              <a:t>2/26/2018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9E7830-05BA-0F48-BBED-6CDD62CC9916}" type="slidenum">
              <a:rPr lang="en-US" smtClean="0"/>
              <a:t>‹nº›</a:t>
            </a:fld>
            <a:endParaRPr lang="en-US"/>
          </a:p>
        </p:txBody>
      </p:sp>
    </p:spTree>
    <p:extLst>
      <p:ext uri="{BB962C8B-B14F-4D97-AF65-F5344CB8AC3E}">
        <p14:creationId xmlns:p14="http://schemas.microsoft.com/office/powerpoint/2010/main" val="306396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4BE53219-3A05-3D4B-895A-3050F53C4359}" type="slidenum">
              <a:rPr lang="en-US"/>
              <a:pPr>
                <a:defRPr/>
              </a:pPr>
              <a:t>‹nº›</a:t>
            </a:fld>
            <a:endParaRPr lang="en-US"/>
          </a:p>
        </p:txBody>
      </p:sp>
    </p:spTree>
    <p:extLst>
      <p:ext uri="{BB962C8B-B14F-4D97-AF65-F5344CB8AC3E}">
        <p14:creationId xmlns:p14="http://schemas.microsoft.com/office/powerpoint/2010/main" val="2070402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a:t>
            </a:fld>
            <a:endParaRPr lang="en-US"/>
          </a:p>
        </p:txBody>
      </p:sp>
    </p:spTree>
    <p:extLst>
      <p:ext uri="{BB962C8B-B14F-4D97-AF65-F5344CB8AC3E}">
        <p14:creationId xmlns:p14="http://schemas.microsoft.com/office/powerpoint/2010/main" val="1060457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11</a:t>
            </a:fld>
            <a:endParaRPr lang="en-US"/>
          </a:p>
        </p:txBody>
      </p:sp>
    </p:spTree>
    <p:extLst>
      <p:ext uri="{BB962C8B-B14F-4D97-AF65-F5344CB8AC3E}">
        <p14:creationId xmlns:p14="http://schemas.microsoft.com/office/powerpoint/2010/main" val="3595038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12</a:t>
            </a:fld>
            <a:endParaRPr lang="en-US"/>
          </a:p>
        </p:txBody>
      </p:sp>
    </p:spTree>
    <p:extLst>
      <p:ext uri="{BB962C8B-B14F-4D97-AF65-F5344CB8AC3E}">
        <p14:creationId xmlns:p14="http://schemas.microsoft.com/office/powerpoint/2010/main" val="2720401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13</a:t>
            </a:fld>
            <a:endParaRPr lang="en-US"/>
          </a:p>
        </p:txBody>
      </p:sp>
    </p:spTree>
    <p:extLst>
      <p:ext uri="{BB962C8B-B14F-4D97-AF65-F5344CB8AC3E}">
        <p14:creationId xmlns:p14="http://schemas.microsoft.com/office/powerpoint/2010/main" val="812214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14</a:t>
            </a:fld>
            <a:endParaRPr lang="en-US"/>
          </a:p>
        </p:txBody>
      </p:sp>
    </p:spTree>
    <p:extLst>
      <p:ext uri="{BB962C8B-B14F-4D97-AF65-F5344CB8AC3E}">
        <p14:creationId xmlns:p14="http://schemas.microsoft.com/office/powerpoint/2010/main" val="3716303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15</a:t>
            </a:fld>
            <a:endParaRPr lang="en-US"/>
          </a:p>
        </p:txBody>
      </p:sp>
    </p:spTree>
    <p:extLst>
      <p:ext uri="{BB962C8B-B14F-4D97-AF65-F5344CB8AC3E}">
        <p14:creationId xmlns:p14="http://schemas.microsoft.com/office/powerpoint/2010/main" val="2765508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16</a:t>
            </a:fld>
            <a:endParaRPr lang="en-US"/>
          </a:p>
        </p:txBody>
      </p:sp>
    </p:spTree>
    <p:extLst>
      <p:ext uri="{BB962C8B-B14F-4D97-AF65-F5344CB8AC3E}">
        <p14:creationId xmlns:p14="http://schemas.microsoft.com/office/powerpoint/2010/main" val="3270062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17</a:t>
            </a:fld>
            <a:endParaRPr lang="en-US"/>
          </a:p>
        </p:txBody>
      </p:sp>
    </p:spTree>
    <p:extLst>
      <p:ext uri="{BB962C8B-B14F-4D97-AF65-F5344CB8AC3E}">
        <p14:creationId xmlns:p14="http://schemas.microsoft.com/office/powerpoint/2010/main" val="2043383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18</a:t>
            </a:fld>
            <a:endParaRPr lang="en-US"/>
          </a:p>
        </p:txBody>
      </p:sp>
    </p:spTree>
    <p:extLst>
      <p:ext uri="{BB962C8B-B14F-4D97-AF65-F5344CB8AC3E}">
        <p14:creationId xmlns:p14="http://schemas.microsoft.com/office/powerpoint/2010/main" val="252332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19</a:t>
            </a:fld>
            <a:endParaRPr lang="en-US"/>
          </a:p>
        </p:txBody>
      </p:sp>
    </p:spTree>
    <p:extLst>
      <p:ext uri="{BB962C8B-B14F-4D97-AF65-F5344CB8AC3E}">
        <p14:creationId xmlns:p14="http://schemas.microsoft.com/office/powerpoint/2010/main" val="434269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20</a:t>
            </a:fld>
            <a:endParaRPr lang="en-US"/>
          </a:p>
        </p:txBody>
      </p:sp>
    </p:spTree>
    <p:extLst>
      <p:ext uri="{BB962C8B-B14F-4D97-AF65-F5344CB8AC3E}">
        <p14:creationId xmlns:p14="http://schemas.microsoft.com/office/powerpoint/2010/main" val="342692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a:t>
            </a:fld>
            <a:endParaRPr lang="en-US"/>
          </a:p>
        </p:txBody>
      </p:sp>
    </p:spTree>
    <p:extLst>
      <p:ext uri="{BB962C8B-B14F-4D97-AF65-F5344CB8AC3E}">
        <p14:creationId xmlns:p14="http://schemas.microsoft.com/office/powerpoint/2010/main" val="1192529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21</a:t>
            </a:fld>
            <a:endParaRPr lang="en-US"/>
          </a:p>
        </p:txBody>
      </p:sp>
    </p:spTree>
    <p:extLst>
      <p:ext uri="{BB962C8B-B14F-4D97-AF65-F5344CB8AC3E}">
        <p14:creationId xmlns:p14="http://schemas.microsoft.com/office/powerpoint/2010/main" val="3223383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22</a:t>
            </a:fld>
            <a:endParaRPr lang="en-US"/>
          </a:p>
        </p:txBody>
      </p:sp>
    </p:spTree>
    <p:extLst>
      <p:ext uri="{BB962C8B-B14F-4D97-AF65-F5344CB8AC3E}">
        <p14:creationId xmlns:p14="http://schemas.microsoft.com/office/powerpoint/2010/main" val="2216921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23</a:t>
            </a:fld>
            <a:endParaRPr lang="en-US"/>
          </a:p>
        </p:txBody>
      </p:sp>
    </p:spTree>
    <p:extLst>
      <p:ext uri="{BB962C8B-B14F-4D97-AF65-F5344CB8AC3E}">
        <p14:creationId xmlns:p14="http://schemas.microsoft.com/office/powerpoint/2010/main" val="1039803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24</a:t>
            </a:fld>
            <a:endParaRPr lang="en-US"/>
          </a:p>
        </p:txBody>
      </p:sp>
    </p:spTree>
    <p:extLst>
      <p:ext uri="{BB962C8B-B14F-4D97-AF65-F5344CB8AC3E}">
        <p14:creationId xmlns:p14="http://schemas.microsoft.com/office/powerpoint/2010/main" val="2733986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25</a:t>
            </a:fld>
            <a:endParaRPr lang="en-US"/>
          </a:p>
        </p:txBody>
      </p:sp>
    </p:spTree>
    <p:extLst>
      <p:ext uri="{BB962C8B-B14F-4D97-AF65-F5344CB8AC3E}">
        <p14:creationId xmlns:p14="http://schemas.microsoft.com/office/powerpoint/2010/main" val="1535678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26</a:t>
            </a:fld>
            <a:endParaRPr lang="en-US"/>
          </a:p>
        </p:txBody>
      </p:sp>
    </p:spTree>
    <p:extLst>
      <p:ext uri="{BB962C8B-B14F-4D97-AF65-F5344CB8AC3E}">
        <p14:creationId xmlns:p14="http://schemas.microsoft.com/office/powerpoint/2010/main" val="41356734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27</a:t>
            </a:fld>
            <a:endParaRPr lang="en-US"/>
          </a:p>
        </p:txBody>
      </p:sp>
    </p:spTree>
    <p:extLst>
      <p:ext uri="{BB962C8B-B14F-4D97-AF65-F5344CB8AC3E}">
        <p14:creationId xmlns:p14="http://schemas.microsoft.com/office/powerpoint/2010/main" val="18471255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28</a:t>
            </a:fld>
            <a:endParaRPr lang="en-US"/>
          </a:p>
        </p:txBody>
      </p:sp>
    </p:spTree>
    <p:extLst>
      <p:ext uri="{BB962C8B-B14F-4D97-AF65-F5344CB8AC3E}">
        <p14:creationId xmlns:p14="http://schemas.microsoft.com/office/powerpoint/2010/main" val="34066474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29</a:t>
            </a:fld>
            <a:endParaRPr lang="en-US"/>
          </a:p>
        </p:txBody>
      </p:sp>
    </p:spTree>
    <p:extLst>
      <p:ext uri="{BB962C8B-B14F-4D97-AF65-F5344CB8AC3E}">
        <p14:creationId xmlns:p14="http://schemas.microsoft.com/office/powerpoint/2010/main" val="7913806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30</a:t>
            </a:fld>
            <a:endParaRPr lang="en-US"/>
          </a:p>
        </p:txBody>
      </p:sp>
    </p:spTree>
    <p:extLst>
      <p:ext uri="{BB962C8B-B14F-4D97-AF65-F5344CB8AC3E}">
        <p14:creationId xmlns:p14="http://schemas.microsoft.com/office/powerpoint/2010/main" val="697681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4</a:t>
            </a:fld>
            <a:endParaRPr lang="en-US"/>
          </a:p>
        </p:txBody>
      </p:sp>
    </p:spTree>
    <p:extLst>
      <p:ext uri="{BB962C8B-B14F-4D97-AF65-F5344CB8AC3E}">
        <p14:creationId xmlns:p14="http://schemas.microsoft.com/office/powerpoint/2010/main" val="9728682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31</a:t>
            </a:fld>
            <a:endParaRPr lang="en-US"/>
          </a:p>
        </p:txBody>
      </p:sp>
    </p:spTree>
    <p:extLst>
      <p:ext uri="{BB962C8B-B14F-4D97-AF65-F5344CB8AC3E}">
        <p14:creationId xmlns:p14="http://schemas.microsoft.com/office/powerpoint/2010/main" val="11873424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32</a:t>
            </a:fld>
            <a:endParaRPr lang="en-US"/>
          </a:p>
        </p:txBody>
      </p:sp>
    </p:spTree>
    <p:extLst>
      <p:ext uri="{BB962C8B-B14F-4D97-AF65-F5344CB8AC3E}">
        <p14:creationId xmlns:p14="http://schemas.microsoft.com/office/powerpoint/2010/main" val="4384151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33</a:t>
            </a:fld>
            <a:endParaRPr lang="en-US"/>
          </a:p>
        </p:txBody>
      </p:sp>
    </p:spTree>
    <p:extLst>
      <p:ext uri="{BB962C8B-B14F-4D97-AF65-F5344CB8AC3E}">
        <p14:creationId xmlns:p14="http://schemas.microsoft.com/office/powerpoint/2010/main" val="29620934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34</a:t>
            </a:fld>
            <a:endParaRPr lang="en-US"/>
          </a:p>
        </p:txBody>
      </p:sp>
    </p:spTree>
    <p:extLst>
      <p:ext uri="{BB962C8B-B14F-4D97-AF65-F5344CB8AC3E}">
        <p14:creationId xmlns:p14="http://schemas.microsoft.com/office/powerpoint/2010/main" val="24275245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35</a:t>
            </a:fld>
            <a:endParaRPr lang="en-US"/>
          </a:p>
        </p:txBody>
      </p:sp>
    </p:spTree>
    <p:extLst>
      <p:ext uri="{BB962C8B-B14F-4D97-AF65-F5344CB8AC3E}">
        <p14:creationId xmlns:p14="http://schemas.microsoft.com/office/powerpoint/2010/main" val="22086530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36</a:t>
            </a:fld>
            <a:endParaRPr lang="en-US"/>
          </a:p>
        </p:txBody>
      </p:sp>
    </p:spTree>
    <p:extLst>
      <p:ext uri="{BB962C8B-B14F-4D97-AF65-F5344CB8AC3E}">
        <p14:creationId xmlns:p14="http://schemas.microsoft.com/office/powerpoint/2010/main" val="40306019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37</a:t>
            </a:fld>
            <a:endParaRPr lang="en-US"/>
          </a:p>
        </p:txBody>
      </p:sp>
    </p:spTree>
    <p:extLst>
      <p:ext uri="{BB962C8B-B14F-4D97-AF65-F5344CB8AC3E}">
        <p14:creationId xmlns:p14="http://schemas.microsoft.com/office/powerpoint/2010/main" val="8303591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38</a:t>
            </a:fld>
            <a:endParaRPr lang="en-US"/>
          </a:p>
        </p:txBody>
      </p:sp>
    </p:spTree>
    <p:extLst>
      <p:ext uri="{BB962C8B-B14F-4D97-AF65-F5344CB8AC3E}">
        <p14:creationId xmlns:p14="http://schemas.microsoft.com/office/powerpoint/2010/main" val="29217439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39</a:t>
            </a:fld>
            <a:endParaRPr lang="en-US"/>
          </a:p>
        </p:txBody>
      </p:sp>
    </p:spTree>
    <p:extLst>
      <p:ext uri="{BB962C8B-B14F-4D97-AF65-F5344CB8AC3E}">
        <p14:creationId xmlns:p14="http://schemas.microsoft.com/office/powerpoint/2010/main" val="25554977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40</a:t>
            </a:fld>
            <a:endParaRPr lang="en-US"/>
          </a:p>
        </p:txBody>
      </p:sp>
    </p:spTree>
    <p:extLst>
      <p:ext uri="{BB962C8B-B14F-4D97-AF65-F5344CB8AC3E}">
        <p14:creationId xmlns:p14="http://schemas.microsoft.com/office/powerpoint/2010/main" val="3284004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5</a:t>
            </a:fld>
            <a:endParaRPr lang="en-US"/>
          </a:p>
        </p:txBody>
      </p:sp>
    </p:spTree>
    <p:extLst>
      <p:ext uri="{BB962C8B-B14F-4D97-AF65-F5344CB8AC3E}">
        <p14:creationId xmlns:p14="http://schemas.microsoft.com/office/powerpoint/2010/main" val="1182981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41</a:t>
            </a:fld>
            <a:endParaRPr lang="en-US"/>
          </a:p>
        </p:txBody>
      </p:sp>
    </p:spTree>
    <p:extLst>
      <p:ext uri="{BB962C8B-B14F-4D97-AF65-F5344CB8AC3E}">
        <p14:creationId xmlns:p14="http://schemas.microsoft.com/office/powerpoint/2010/main" val="11521476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42</a:t>
            </a:fld>
            <a:endParaRPr lang="en-US"/>
          </a:p>
        </p:txBody>
      </p:sp>
    </p:spTree>
    <p:extLst>
      <p:ext uri="{BB962C8B-B14F-4D97-AF65-F5344CB8AC3E}">
        <p14:creationId xmlns:p14="http://schemas.microsoft.com/office/powerpoint/2010/main" val="29726366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43</a:t>
            </a:fld>
            <a:endParaRPr lang="en-US"/>
          </a:p>
        </p:txBody>
      </p:sp>
    </p:spTree>
    <p:extLst>
      <p:ext uri="{BB962C8B-B14F-4D97-AF65-F5344CB8AC3E}">
        <p14:creationId xmlns:p14="http://schemas.microsoft.com/office/powerpoint/2010/main" val="24591273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44</a:t>
            </a:fld>
            <a:endParaRPr lang="en-US"/>
          </a:p>
        </p:txBody>
      </p:sp>
    </p:spTree>
    <p:extLst>
      <p:ext uri="{BB962C8B-B14F-4D97-AF65-F5344CB8AC3E}">
        <p14:creationId xmlns:p14="http://schemas.microsoft.com/office/powerpoint/2010/main" val="40943612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45</a:t>
            </a:fld>
            <a:endParaRPr lang="en-US"/>
          </a:p>
        </p:txBody>
      </p:sp>
    </p:spTree>
    <p:extLst>
      <p:ext uri="{BB962C8B-B14F-4D97-AF65-F5344CB8AC3E}">
        <p14:creationId xmlns:p14="http://schemas.microsoft.com/office/powerpoint/2010/main" val="13694193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46</a:t>
            </a:fld>
            <a:endParaRPr lang="en-US"/>
          </a:p>
        </p:txBody>
      </p:sp>
    </p:spTree>
    <p:extLst>
      <p:ext uri="{BB962C8B-B14F-4D97-AF65-F5344CB8AC3E}">
        <p14:creationId xmlns:p14="http://schemas.microsoft.com/office/powerpoint/2010/main" val="9634676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47</a:t>
            </a:fld>
            <a:endParaRPr lang="en-US"/>
          </a:p>
        </p:txBody>
      </p:sp>
    </p:spTree>
    <p:extLst>
      <p:ext uri="{BB962C8B-B14F-4D97-AF65-F5344CB8AC3E}">
        <p14:creationId xmlns:p14="http://schemas.microsoft.com/office/powerpoint/2010/main" val="3844350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6</a:t>
            </a:fld>
            <a:endParaRPr lang="en-US"/>
          </a:p>
        </p:txBody>
      </p:sp>
    </p:spTree>
    <p:extLst>
      <p:ext uri="{BB962C8B-B14F-4D97-AF65-F5344CB8AC3E}">
        <p14:creationId xmlns:p14="http://schemas.microsoft.com/office/powerpoint/2010/main" val="1661846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7</a:t>
            </a:fld>
            <a:endParaRPr lang="en-US"/>
          </a:p>
        </p:txBody>
      </p:sp>
    </p:spTree>
    <p:extLst>
      <p:ext uri="{BB962C8B-B14F-4D97-AF65-F5344CB8AC3E}">
        <p14:creationId xmlns:p14="http://schemas.microsoft.com/office/powerpoint/2010/main" val="3371972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8</a:t>
            </a:fld>
            <a:endParaRPr lang="en-US"/>
          </a:p>
        </p:txBody>
      </p:sp>
    </p:spTree>
    <p:extLst>
      <p:ext uri="{BB962C8B-B14F-4D97-AF65-F5344CB8AC3E}">
        <p14:creationId xmlns:p14="http://schemas.microsoft.com/office/powerpoint/2010/main" val="2630204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9</a:t>
            </a:fld>
            <a:endParaRPr lang="en-US"/>
          </a:p>
        </p:txBody>
      </p:sp>
    </p:spTree>
    <p:extLst>
      <p:ext uri="{BB962C8B-B14F-4D97-AF65-F5344CB8AC3E}">
        <p14:creationId xmlns:p14="http://schemas.microsoft.com/office/powerpoint/2010/main" val="268406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10</a:t>
            </a:fld>
            <a:endParaRPr lang="en-US"/>
          </a:p>
        </p:txBody>
      </p:sp>
    </p:spTree>
    <p:extLst>
      <p:ext uri="{BB962C8B-B14F-4D97-AF65-F5344CB8AC3E}">
        <p14:creationId xmlns:p14="http://schemas.microsoft.com/office/powerpoint/2010/main" val="3440734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41057480-73E2-41E9-8038-AB1D1AC0B473}" type="datetime1">
              <a:rPr lang="el-GR" smtClean="0"/>
              <a:t>26/2/2018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3345109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DE6F4110-ADAF-4F03-80B9-170642E5484D}" type="datetime1">
              <a:rPr lang="el-GR" smtClean="0"/>
              <a:t>26/2/2018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3283369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C41480D3-900E-422F-9FAD-55CC391E966A}" type="datetime1">
              <a:rPr lang="el-GR" smtClean="0"/>
              <a:t>26/2/2018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257035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052513"/>
            <a:ext cx="4038600" cy="2520950"/>
          </a:xfrm>
          <a:prstGeom prst="rect">
            <a:avLst/>
          </a:prstGeo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500">
                <a:latin typeface="Arial" pitchFamily="34" charset="0"/>
                <a:cs typeface="Arial" pitchFamily="34" charset="0"/>
              </a:defRPr>
            </a:lvl4pPr>
            <a:lvl5pPr>
              <a:defRPr sz="1400">
                <a:latin typeface="Arial" pitchFamily="34" charset="0"/>
                <a:cs typeface="Arial" pitchFamily="34" charset="0"/>
              </a:defRPr>
            </a:lvl5pPr>
            <a:lvl6pPr>
              <a:defRPr sz="1800"/>
            </a:lvl6pPr>
            <a:lvl7pPr>
              <a:defRPr sz="1800"/>
            </a:lvl7pPr>
            <a:lvl8pPr>
              <a:defRPr sz="1800"/>
            </a:lvl8pPr>
            <a:lvl9pPr>
              <a:defRPr sz="1800"/>
            </a:lvl9pPr>
          </a:lstStyle>
          <a:p>
            <a:pPr lvl="0"/>
            <a:r>
              <a:rPr lang="el-GR" dirty="0" err="1" smtClean="0"/>
              <a:t>Kλικ</a:t>
            </a:r>
            <a:r>
              <a:rPr lang="el-GR" dirty="0" smtClean="0"/>
              <a:t> για επεξεργασία των στυλ του υποδείγματος</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3 - Θέση περιεχομένου"/>
          <p:cNvSpPr>
            <a:spLocks noGrp="1"/>
          </p:cNvSpPr>
          <p:nvPr>
            <p:ph sz="half" idx="2"/>
          </p:nvPr>
        </p:nvSpPr>
        <p:spPr>
          <a:xfrm>
            <a:off x="4648200" y="1052513"/>
            <a:ext cx="4038600" cy="2520950"/>
          </a:xfrm>
          <a:prstGeom prst="rect">
            <a:avLst/>
          </a:prstGeo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500">
                <a:latin typeface="Arial" pitchFamily="34" charset="0"/>
                <a:cs typeface="Arial" pitchFamily="34" charset="0"/>
              </a:defRPr>
            </a:lvl4pPr>
            <a:lvl5pPr>
              <a:defRPr sz="1400">
                <a:latin typeface="Arial" pitchFamily="34" charset="0"/>
                <a:cs typeface="Arial" pitchFamily="34" charset="0"/>
              </a:defRPr>
            </a:lvl5pPr>
            <a:lvl6pPr>
              <a:defRPr sz="1800"/>
            </a:lvl6pPr>
            <a:lvl7pPr>
              <a:defRPr sz="1800"/>
            </a:lvl7pPr>
            <a:lvl8pPr>
              <a:defRPr sz="1800"/>
            </a:lvl8pPr>
            <a:lvl9pPr>
              <a:defRPr sz="1800"/>
            </a:lvl9pPr>
          </a:lstStyle>
          <a:p>
            <a:pPr lvl="0"/>
            <a:r>
              <a:rPr lang="el-GR" dirty="0" err="1" smtClean="0"/>
              <a:t>Kλικ</a:t>
            </a:r>
            <a:r>
              <a:rPr lang="el-GR" dirty="0" smtClean="0"/>
              <a:t> για επεξεργασία των στυλ του υποδείγματος</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5" name="Θέση αριθμού διαφάνειας 5">
            <a:extLst>
              <a:ext uri="{FF2B5EF4-FFF2-40B4-BE49-F238E27FC236}">
                <a16:creationId xmlns="" xmlns:a16="http://schemas.microsoft.com/office/drawing/2014/main" id="{AB86C6FB-9B8A-4E5E-B1DC-E008F8DF7AED}"/>
              </a:ext>
            </a:extLst>
          </p:cNvPr>
          <p:cNvSpPr>
            <a:spLocks noGrp="1"/>
          </p:cNvSpPr>
          <p:nvPr>
            <p:ph type="sldNum" sz="quarter" idx="4"/>
          </p:nvPr>
        </p:nvSpPr>
        <p:spPr>
          <a:xfrm>
            <a:off x="3823933" y="6614826"/>
            <a:ext cx="2057400" cy="193762"/>
          </a:xfrm>
          <a:prstGeom prst="rect">
            <a:avLst/>
          </a:prstGeom>
        </p:spPr>
        <p:txBody>
          <a:bodyPr/>
          <a:lstStyle>
            <a:lvl1pPr algn="ctr">
              <a:defRPr sz="1100"/>
            </a:lvl1pPr>
          </a:lstStyle>
          <a:p>
            <a:fld id="{4D2578F2-A3E7-4E4B-81A9-69C31FAEF38E}" type="slidenum">
              <a:rPr lang="en-US" smtClean="0">
                <a:solidFill>
                  <a:prstClr val="black">
                    <a:tint val="75000"/>
                  </a:prstClr>
                </a:solidFill>
              </a:rPr>
              <a:pPr/>
              <a:t>‹nº›</a:t>
            </a:fld>
            <a:endParaRPr lang="en-US" dirty="0">
              <a:solidFill>
                <a:prstClr val="black">
                  <a:tint val="75000"/>
                </a:prstClr>
              </a:solidFill>
            </a:endParaRPr>
          </a:p>
        </p:txBody>
      </p:sp>
      <p:sp>
        <p:nvSpPr>
          <p:cNvPr id="6" name="Rectangle 13"/>
          <p:cNvSpPr>
            <a:spLocks noChangeArrowheads="1"/>
          </p:cNvSpPr>
          <p:nvPr userDrawn="1"/>
        </p:nvSpPr>
        <p:spPr bwMode="auto">
          <a:xfrm>
            <a:off x="0" y="396236"/>
            <a:ext cx="9144000" cy="115887"/>
          </a:xfrm>
          <a:prstGeom prst="rect">
            <a:avLst/>
          </a:prstGeom>
          <a:solidFill>
            <a:schemeClr val="accent5">
              <a:lumMod val="50000"/>
            </a:schemeClr>
          </a:solidFill>
          <a:ln>
            <a:noFill/>
          </a:ln>
          <a:extLst/>
        </p:spPr>
        <p:txBody>
          <a:bodyPr anchor="ctr" anchorCtr="1"/>
          <a:lstStyle/>
          <a:p>
            <a:pPr algn="ctr"/>
            <a:endParaRPr lang="en-US" sz="1400">
              <a:latin typeface="Trebuchet MS" charset="0"/>
            </a:endParaRPr>
          </a:p>
        </p:txBody>
      </p:sp>
      <p:sp>
        <p:nvSpPr>
          <p:cNvPr id="7" name="1 - Τίτλος"/>
          <p:cNvSpPr>
            <a:spLocks noGrp="1"/>
          </p:cNvSpPr>
          <p:nvPr>
            <p:ph type="title"/>
          </p:nvPr>
        </p:nvSpPr>
        <p:spPr>
          <a:xfrm>
            <a:off x="0" y="0"/>
            <a:ext cx="9144000" cy="433388"/>
          </a:xfrm>
        </p:spPr>
        <p:txBody>
          <a:bodyPr/>
          <a:lstStyle/>
          <a:p>
            <a:r>
              <a:rPr lang="el-GR" dirty="0" err="1" smtClean="0"/>
              <a:t>Kλικ</a:t>
            </a:r>
            <a:r>
              <a:rPr lang="el-GR" dirty="0" smtClean="0"/>
              <a:t> για επεξεργασία του τίτλου</a:t>
            </a:r>
            <a:endParaRPr lang="el-GR" dirty="0"/>
          </a:p>
        </p:txBody>
      </p:sp>
    </p:spTree>
    <p:extLst>
      <p:ext uri="{BB962C8B-B14F-4D97-AF65-F5344CB8AC3E}">
        <p14:creationId xmlns:p14="http://schemas.microsoft.com/office/powerpoint/2010/main" val="3974735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Rectangle 13"/>
          <p:cNvSpPr>
            <a:spLocks noChangeArrowheads="1"/>
          </p:cNvSpPr>
          <p:nvPr userDrawn="1"/>
        </p:nvSpPr>
        <p:spPr bwMode="auto">
          <a:xfrm>
            <a:off x="0" y="396236"/>
            <a:ext cx="9144000" cy="115887"/>
          </a:xfrm>
          <a:prstGeom prst="rect">
            <a:avLst/>
          </a:prstGeom>
          <a:solidFill>
            <a:schemeClr val="accent5">
              <a:lumMod val="50000"/>
            </a:schemeClr>
          </a:solidFill>
          <a:ln>
            <a:noFill/>
          </a:ln>
          <a:extLst/>
        </p:spPr>
        <p:txBody>
          <a:bodyPr anchor="ctr" anchorCtr="1"/>
          <a:lstStyle/>
          <a:p>
            <a:pPr algn="ctr"/>
            <a:endParaRPr lang="en-US" sz="1400">
              <a:latin typeface="Trebuchet MS" charset="0"/>
            </a:endParaRPr>
          </a:p>
        </p:txBody>
      </p:sp>
      <p:sp>
        <p:nvSpPr>
          <p:cNvPr id="7" name="1 - Τίτλος"/>
          <p:cNvSpPr>
            <a:spLocks noGrp="1"/>
          </p:cNvSpPr>
          <p:nvPr>
            <p:ph type="title"/>
          </p:nvPr>
        </p:nvSpPr>
        <p:spPr>
          <a:xfrm>
            <a:off x="0" y="0"/>
            <a:ext cx="9144000" cy="433388"/>
          </a:xfrm>
        </p:spPr>
        <p:txBody>
          <a:bodyPr/>
          <a:lstStyle/>
          <a:p>
            <a:r>
              <a:rPr lang="el-GR" dirty="0" err="1" smtClean="0"/>
              <a:t>Kλικ</a:t>
            </a:r>
            <a:r>
              <a:rPr lang="el-GR" dirty="0" smtClean="0"/>
              <a:t> για επεξεργασία του τίτλου</a:t>
            </a:r>
            <a:endParaRPr lang="el-GR" dirty="0"/>
          </a:p>
        </p:txBody>
      </p:sp>
      <p:sp>
        <p:nvSpPr>
          <p:cNvPr id="8" name="Θέση αριθμού διαφάνειας 5">
            <a:extLst>
              <a:ext uri="{FF2B5EF4-FFF2-40B4-BE49-F238E27FC236}">
                <a16:creationId xmlns="" xmlns:a16="http://schemas.microsoft.com/office/drawing/2014/main" id="{AB86C6FB-9B8A-4E5E-B1DC-E008F8DF7AED}"/>
              </a:ext>
            </a:extLst>
          </p:cNvPr>
          <p:cNvSpPr>
            <a:spLocks noGrp="1"/>
          </p:cNvSpPr>
          <p:nvPr>
            <p:ph type="sldNum" sz="quarter" idx="4"/>
          </p:nvPr>
        </p:nvSpPr>
        <p:spPr>
          <a:xfrm>
            <a:off x="3823933" y="6614826"/>
            <a:ext cx="2057400" cy="193762"/>
          </a:xfrm>
          <a:prstGeom prst="rect">
            <a:avLst/>
          </a:prstGeom>
        </p:spPr>
        <p:txBody>
          <a:bodyPr/>
          <a:lstStyle>
            <a:lvl1pPr algn="ctr">
              <a:defRPr sz="1100"/>
            </a:lvl1pPr>
          </a:lstStyle>
          <a:p>
            <a:fld id="{4D2578F2-A3E7-4E4B-81A9-69C31FAEF38E}"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827747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597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457200" y="1600200"/>
            <a:ext cx="8229600" cy="4525963"/>
          </a:xfrm>
          <a:prstGeom prst="rect">
            <a:avLst/>
          </a:prstGeo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279233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Tree>
    <p:extLst>
      <p:ext uri="{BB962C8B-B14F-4D97-AF65-F5344CB8AC3E}">
        <p14:creationId xmlns:p14="http://schemas.microsoft.com/office/powerpoint/2010/main" val="3748699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813944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006356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l-GR"/>
          </a:p>
        </p:txBody>
      </p:sp>
    </p:spTree>
    <p:extLst>
      <p:ext uri="{BB962C8B-B14F-4D97-AF65-F5344CB8AC3E}">
        <p14:creationId xmlns:p14="http://schemas.microsoft.com/office/powerpoint/2010/main" val="2499391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fld id="{A8696169-1127-4362-8540-AC4E97E8AA5C}" type="datetime1">
              <a:rPr lang="el-GR" smtClean="0"/>
              <a:t>26/2/2018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2904630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6625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a:prstGeom prst="rect">
            <a:avLst/>
          </a:prstGeo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extLst>
      <p:ext uri="{BB962C8B-B14F-4D97-AF65-F5344CB8AC3E}">
        <p14:creationId xmlns:p14="http://schemas.microsoft.com/office/powerpoint/2010/main" val="3323630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a:prstGeom prst="rect">
            <a:avLst/>
          </a:prstGeo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smtClean="0"/>
          </a:p>
        </p:txBody>
      </p:sp>
      <p:sp>
        <p:nvSpPr>
          <p:cNvPr id="4" name="3 - Θέση κειμένου"/>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extLst>
      <p:ext uri="{BB962C8B-B14F-4D97-AF65-F5344CB8AC3E}">
        <p14:creationId xmlns:p14="http://schemas.microsoft.com/office/powerpoint/2010/main" val="490013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1600200"/>
            <a:ext cx="8229600" cy="4525963"/>
          </a:xfrm>
          <a:prstGeom prst="rect">
            <a:avLst/>
          </a:prstGeo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072264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a:prstGeom prst="rect">
            <a:avLst/>
          </a:prstGeo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a:prstGeom prst="rect">
            <a:avLst/>
          </a:prstGeo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85988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3E6CCA-63C4-4CF9-AE39-DAD6F533A7F9}" type="datetime1">
              <a:rPr lang="el-GR" smtClean="0"/>
              <a:t>26/2/2018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3498929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42B0574A-DA73-4F45-A5DB-BD9EAE214494}" type="datetime1">
              <a:rPr lang="el-GR" smtClean="0"/>
              <a:t>26/2/2018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1529198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1466B3C0-A42E-43C6-B463-F993698F7A97}" type="datetime1">
              <a:rPr lang="el-GR" smtClean="0"/>
              <a:t>26/2/2018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1492417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6CCCD79E-706B-4D49-A0E4-1F8E35DF1797}" type="datetime1">
              <a:rPr lang="el-GR" smtClean="0"/>
              <a:t>26/2/2018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4038556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5B233-2020-4E2E-8C15-84DAA0EF36E8}" type="datetime1">
              <a:rPr lang="el-GR" smtClean="0"/>
              <a:t>26/2/2018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3568633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4BA766-CA29-40F2-83BC-EF09261BB5FC}" type="datetime1">
              <a:rPr lang="el-GR" smtClean="0"/>
              <a:t>26/2/2018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964485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2D54C4-4236-43A6-B912-090A3C0F9032}" type="datetime1">
              <a:rPr lang="el-GR" smtClean="0"/>
              <a:t>26/2/2018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1332093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em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84E18B-A9AC-444A-8F3D-6587E3DE7D78}" type="datetime1">
              <a:rPr lang="el-GR" smtClean="0"/>
              <a:t>26/2/2018</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48E73-6241-44FB-9EDB-1A1229FC3D83}" type="slidenum">
              <a:rPr lang="el-GR" smtClean="0"/>
              <a:t>‹nº›</a:t>
            </a:fld>
            <a:endParaRPr lang="el-GR"/>
          </a:p>
        </p:txBody>
      </p:sp>
    </p:spTree>
    <p:extLst>
      <p:ext uri="{BB962C8B-B14F-4D97-AF65-F5344CB8AC3E}">
        <p14:creationId xmlns:p14="http://schemas.microsoft.com/office/powerpoint/2010/main" val="15864211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53" r:id="rId12"/>
    <p:sldLayoutId id="2147483665"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3"/>
          <a:stretch>
            <a:fillRect/>
          </a:stretch>
        </p:blipFill>
        <p:spPr>
          <a:xfrm>
            <a:off x="3396632" y="3174542"/>
            <a:ext cx="2174773" cy="2273625"/>
          </a:xfrm>
          <a:prstGeom prst="rect">
            <a:avLst/>
          </a:prstGeom>
        </p:spPr>
      </p:pic>
      <p:sp>
        <p:nvSpPr>
          <p:cNvPr id="603144" name="Rectangle 8"/>
          <p:cNvSpPr>
            <a:spLocks noChangeArrowheads="1"/>
          </p:cNvSpPr>
          <p:nvPr userDrawn="1"/>
        </p:nvSpPr>
        <p:spPr bwMode="auto">
          <a:xfrm>
            <a:off x="-1" y="5384800"/>
            <a:ext cx="8766770" cy="1282700"/>
          </a:xfrm>
          <a:prstGeom prst="rect">
            <a:avLst/>
          </a:prstGeom>
          <a:solidFill>
            <a:srgbClr val="005777"/>
          </a:solidFill>
          <a:ln w="9525">
            <a:noFill/>
            <a:miter lim="800000"/>
            <a:headEnd/>
            <a:tailEnd/>
          </a:ln>
        </p:spPr>
        <p:txBody>
          <a:bodyPr wrap="none" anchor="ctr"/>
          <a:lstStyle/>
          <a:p>
            <a:pPr marL="1616075" eaLnBrk="0" hangingPunct="0">
              <a:lnSpc>
                <a:spcPct val="110000"/>
              </a:lnSpc>
              <a:defRPr/>
            </a:pPr>
            <a:r>
              <a:rPr lang="en-US" sz="1800" b="1" dirty="0" err="1" smtClean="0">
                <a:solidFill>
                  <a:srgbClr val="FFFFFF"/>
                </a:solidFill>
                <a:effectLst>
                  <a:outerShdw blurRad="38100" dist="38100" dir="2700000" algn="tl">
                    <a:srgbClr val="000000"/>
                  </a:outerShdw>
                </a:effectLst>
                <a:cs typeface="Arial" charset="0"/>
              </a:rPr>
              <a:t>TEICrete</a:t>
            </a:r>
            <a:r>
              <a:rPr lang="en-US" sz="1800" b="1" dirty="0" smtClean="0">
                <a:solidFill>
                  <a:srgbClr val="FFFFFF"/>
                </a:solidFill>
                <a:effectLst>
                  <a:outerShdw blurRad="38100" dist="38100" dir="2700000" algn="tl">
                    <a:srgbClr val="000000"/>
                  </a:outerShdw>
                </a:effectLst>
                <a:cs typeface="Arial" charset="0"/>
              </a:rPr>
              <a:t> </a:t>
            </a:r>
            <a:br>
              <a:rPr lang="en-US" sz="1800" b="1" dirty="0" smtClean="0">
                <a:solidFill>
                  <a:srgbClr val="FFFFFF"/>
                </a:solidFill>
                <a:effectLst>
                  <a:outerShdw blurRad="38100" dist="38100" dir="2700000" algn="tl">
                    <a:srgbClr val="000000"/>
                  </a:outerShdw>
                </a:effectLst>
                <a:cs typeface="Arial" charset="0"/>
              </a:rPr>
            </a:br>
            <a:r>
              <a:rPr lang="en-US" sz="1800" b="1" dirty="0" err="1" smtClean="0">
                <a:solidFill>
                  <a:srgbClr val="FFFFFF"/>
                </a:solidFill>
                <a:effectLst>
                  <a:outerShdw blurRad="38100" dist="38100" dir="2700000" algn="tl">
                    <a:srgbClr val="000000"/>
                  </a:outerShdw>
                </a:effectLst>
                <a:cs typeface="Arial" charset="0"/>
              </a:rPr>
              <a:t>Heraklion</a:t>
            </a:r>
            <a:r>
              <a:rPr lang="en-US" sz="1800" b="1" dirty="0" smtClean="0">
                <a:solidFill>
                  <a:srgbClr val="FFFFFF"/>
                </a:solidFill>
                <a:effectLst>
                  <a:outerShdw blurRad="38100" dist="38100" dir="2700000" algn="tl">
                    <a:srgbClr val="000000"/>
                  </a:outerShdw>
                </a:effectLst>
                <a:cs typeface="Arial" charset="0"/>
              </a:rPr>
              <a:t> Crete, Greece</a:t>
            </a:r>
            <a:endParaRPr lang="el-GR" sz="1800" b="1" dirty="0">
              <a:solidFill>
                <a:srgbClr val="FFFFFF"/>
              </a:solidFill>
              <a:effectLst>
                <a:outerShdw blurRad="38100" dist="38100" dir="2700000" algn="tl">
                  <a:srgbClr val="000000"/>
                </a:outerShdw>
              </a:effectLst>
              <a:cs typeface="Arial" charset="0"/>
            </a:endParaRPr>
          </a:p>
        </p:txBody>
      </p:sp>
      <p:sp>
        <p:nvSpPr>
          <p:cNvPr id="2051" name="Oval 15"/>
          <p:cNvSpPr>
            <a:spLocks noChangeArrowheads="1"/>
          </p:cNvSpPr>
          <p:nvPr userDrawn="1"/>
        </p:nvSpPr>
        <p:spPr bwMode="auto">
          <a:xfrm>
            <a:off x="101600" y="5241925"/>
            <a:ext cx="1487488" cy="1539875"/>
          </a:xfrm>
          <a:prstGeom prst="ellipse">
            <a:avLst/>
          </a:prstGeom>
          <a:solidFill>
            <a:schemeClr val="bg1"/>
          </a:solidFill>
          <a:ln w="9525">
            <a:solidFill>
              <a:schemeClr val="bg1"/>
            </a:solidFill>
            <a:round/>
            <a:headEnd/>
            <a:tailEnd/>
          </a:ln>
        </p:spPr>
        <p:txBody>
          <a:bodyPr wrap="none" anchor="ctr"/>
          <a:lstStyle/>
          <a:p>
            <a:endParaRPr lang="el-GR">
              <a:solidFill>
                <a:srgbClr val="000000"/>
              </a:solidFill>
            </a:endParaRPr>
          </a:p>
        </p:txBody>
      </p:sp>
      <p:pic>
        <p:nvPicPr>
          <p:cNvPr id="2052" name="Picture 7"/>
          <p:cNvPicPr>
            <a:picLocks noChangeAspect="1" noChangeArrowheads="1"/>
          </p:cNvPicPr>
          <p:nvPr userDrawn="1"/>
        </p:nvPicPr>
        <p:blipFill>
          <a:blip r:embed="rId14" cstate="email">
            <a:clrChange>
              <a:clrFrom>
                <a:srgbClr val="FFFFFF"/>
              </a:clrFrom>
              <a:clrTo>
                <a:srgbClr val="FFFFFF">
                  <a:alpha val="0"/>
                </a:srgbClr>
              </a:clrTo>
            </a:clrChange>
            <a:lum bright="-26000" contrast="-100000"/>
            <a:extLst>
              <a:ext uri="{28A0092B-C50C-407E-A947-70E740481C1C}">
                <a14:useLocalDpi xmlns:a14="http://schemas.microsoft.com/office/drawing/2010/main" val="0"/>
              </a:ext>
            </a:extLst>
          </a:blip>
          <a:srcRect/>
          <a:stretch>
            <a:fillRect/>
          </a:stretch>
        </p:blipFill>
        <p:spPr bwMode="auto">
          <a:xfrm>
            <a:off x="55563" y="5213350"/>
            <a:ext cx="1573212"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2"/>
          <p:cNvSpPr>
            <a:spLocks noChangeArrowheads="1"/>
          </p:cNvSpPr>
          <p:nvPr userDrawn="1"/>
        </p:nvSpPr>
        <p:spPr bwMode="auto">
          <a:xfrm>
            <a:off x="0" y="1319213"/>
            <a:ext cx="9209088" cy="1774825"/>
          </a:xfrm>
          <a:prstGeom prst="rect">
            <a:avLst/>
          </a:prstGeom>
          <a:solidFill>
            <a:srgbClr val="80808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sz="1800">
              <a:solidFill>
                <a:srgbClr val="000000"/>
              </a:solidFill>
            </a:endParaRPr>
          </a:p>
        </p:txBody>
      </p:sp>
      <p:sp>
        <p:nvSpPr>
          <p:cNvPr id="2054" name="Rectangle 6"/>
          <p:cNvSpPr>
            <a:spLocks noChangeArrowheads="1"/>
          </p:cNvSpPr>
          <p:nvPr userDrawn="1"/>
        </p:nvSpPr>
        <p:spPr bwMode="auto">
          <a:xfrm>
            <a:off x="-3175" y="1317625"/>
            <a:ext cx="6991350" cy="77788"/>
          </a:xfrm>
          <a:prstGeom prst="rect">
            <a:avLst/>
          </a:prstGeom>
          <a:solidFill>
            <a:srgbClr val="00577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l-GR" sz="2400">
              <a:solidFill>
                <a:srgbClr val="000000"/>
              </a:solidFill>
              <a:latin typeface="Times New Roman" charset="0"/>
            </a:endParaRPr>
          </a:p>
        </p:txBody>
      </p:sp>
      <p:sp>
        <p:nvSpPr>
          <p:cNvPr id="2" name="Rectangle 8"/>
          <p:cNvSpPr>
            <a:spLocks noChangeArrowheads="1"/>
          </p:cNvSpPr>
          <p:nvPr userDrawn="1"/>
        </p:nvSpPr>
        <p:spPr bwMode="auto">
          <a:xfrm>
            <a:off x="0" y="0"/>
            <a:ext cx="9144000" cy="731838"/>
          </a:xfrm>
          <a:prstGeom prst="rect">
            <a:avLst/>
          </a:prstGeom>
          <a:solidFill>
            <a:srgbClr val="005777"/>
          </a:solidFill>
          <a:ln w="9525">
            <a:noFill/>
            <a:miter lim="800000"/>
            <a:headEnd/>
            <a:tailEnd/>
          </a:ln>
        </p:spPr>
        <p:txBody>
          <a:bodyPr wrap="none" anchor="ctr"/>
          <a:lstStyle/>
          <a:p>
            <a:pPr marL="3175" algn="r" eaLnBrk="0" hangingPunct="0">
              <a:lnSpc>
                <a:spcPct val="110000"/>
              </a:lnSpc>
              <a:defRPr/>
            </a:pPr>
            <a:r>
              <a:rPr lang="en-US" sz="2000" b="1" dirty="0" smtClean="0">
                <a:solidFill>
                  <a:srgbClr val="FFFFFF"/>
                </a:solidFill>
                <a:effectLst>
                  <a:outerShdw blurRad="38100" dist="38100" dir="2700000" algn="tl">
                    <a:srgbClr val="000000"/>
                  </a:outerShdw>
                </a:effectLst>
                <a:latin typeface="Arial Narrow"/>
                <a:cs typeface="Arial Narrow"/>
              </a:rPr>
              <a:t>Technological Educational Institute of Crete</a:t>
            </a:r>
            <a:endParaRPr lang="el-GR" sz="2000" b="1" dirty="0" smtClean="0">
              <a:solidFill>
                <a:srgbClr val="FFFFFF"/>
              </a:solidFill>
              <a:effectLst>
                <a:outerShdw blurRad="38100" dist="38100" dir="2700000" algn="tl">
                  <a:srgbClr val="000000"/>
                </a:outerShdw>
              </a:effectLst>
              <a:latin typeface="Arial Narrow"/>
              <a:cs typeface="Arial Narrow"/>
            </a:endParaRPr>
          </a:p>
        </p:txBody>
      </p:sp>
      <p:sp>
        <p:nvSpPr>
          <p:cNvPr id="21" name="Rectangle 5"/>
          <p:cNvSpPr>
            <a:spLocks noChangeArrowheads="1"/>
          </p:cNvSpPr>
          <p:nvPr userDrawn="1"/>
        </p:nvSpPr>
        <p:spPr bwMode="auto">
          <a:xfrm>
            <a:off x="2505075" y="3022600"/>
            <a:ext cx="6667500" cy="77788"/>
          </a:xfrm>
          <a:prstGeom prst="rect">
            <a:avLst/>
          </a:prstGeom>
          <a:solidFill>
            <a:schemeClr val="accent1">
              <a:lumMod val="50000"/>
            </a:schemeClr>
          </a:solidFill>
          <a:ln w="9525">
            <a:noFill/>
            <a:miter lim="800000"/>
            <a:headEnd/>
            <a:tailEnd/>
          </a:ln>
        </p:spPr>
        <p:txBody>
          <a:bodyPr wrap="none" anchor="ctr"/>
          <a:lstStyle/>
          <a:p>
            <a:pPr algn="ctr">
              <a:defRPr/>
            </a:pPr>
            <a:endParaRPr kumimoji="1" lang="el-GR" sz="2400" dirty="0">
              <a:solidFill>
                <a:srgbClr val="000000"/>
              </a:solidFill>
              <a:latin typeface="Times New Roman" pitchFamily="18" charset="0"/>
              <a:ea typeface="ＭＳ Ｐゴシック" pitchFamily="-111" charset="-128"/>
              <a:cs typeface="+mn-cs"/>
            </a:endParaRPr>
          </a:p>
        </p:txBody>
      </p:sp>
      <p:pic>
        <p:nvPicPr>
          <p:cNvPr id="11" name="Imagen 34"/>
          <p:cNvPicPr/>
          <p:nvPr userDrawn="1"/>
        </p:nvPicPr>
        <p:blipFill>
          <a:blip r:embed="rId15" cstate="email">
            <a:extLst>
              <a:ext uri="{28A0092B-C50C-407E-A947-70E740481C1C}">
                <a14:useLocalDpi xmlns:a14="http://schemas.microsoft.com/office/drawing/2010/main" val="0"/>
              </a:ext>
            </a:extLst>
          </a:blip>
          <a:stretch>
            <a:fillRect/>
          </a:stretch>
        </p:blipFill>
        <p:spPr>
          <a:xfrm>
            <a:off x="5592762" y="4559984"/>
            <a:ext cx="3131798" cy="681941"/>
          </a:xfrm>
          <a:prstGeom prst="rect">
            <a:avLst/>
          </a:prstGeom>
        </p:spPr>
      </p:pic>
      <p:pic>
        <p:nvPicPr>
          <p:cNvPr id="12" name="Imagen 50"/>
          <p:cNvPicPr/>
          <p:nvPr userDrawn="1"/>
        </p:nvPicPr>
        <p:blipFill>
          <a:blip r:embed="rId16" cstate="email">
            <a:extLst>
              <a:ext uri="{28A0092B-C50C-407E-A947-70E740481C1C}">
                <a14:useLocalDpi xmlns:a14="http://schemas.microsoft.com/office/drawing/2010/main" val="0"/>
              </a:ext>
            </a:extLst>
          </a:blip>
          <a:stretch>
            <a:fillRect/>
          </a:stretch>
        </p:blipFill>
        <p:spPr>
          <a:xfrm>
            <a:off x="5571405" y="5467537"/>
            <a:ext cx="3106436" cy="1117225"/>
          </a:xfrm>
          <a:prstGeom prst="rect">
            <a:avLst/>
          </a:prstGeom>
          <a:noFill/>
          <a:ln>
            <a:noFill/>
          </a:ln>
        </p:spPr>
      </p:pic>
    </p:spTree>
    <p:extLst>
      <p:ext uri="{BB962C8B-B14F-4D97-AF65-F5344CB8AC3E}">
        <p14:creationId xmlns:p14="http://schemas.microsoft.com/office/powerpoint/2010/main" val="141094559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iming>
    <p:tnLst>
      <p:par>
        <p:cTn id="1" dur="indefinite" restart="never" nodeType="tmRoot"/>
      </p:par>
    </p:tnLst>
  </p:timing>
  <p:txStyles>
    <p:titleStyle>
      <a:lvl1pPr algn="l" rtl="0" eaLnBrk="0" fontAlgn="base" hangingPunct="0">
        <a:spcBef>
          <a:spcPct val="0"/>
        </a:spcBef>
        <a:spcAft>
          <a:spcPct val="0"/>
        </a:spcAft>
        <a:defRPr sz="23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2pPr>
      <a:lvl3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3pPr>
      <a:lvl4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4pPr>
      <a:lvl5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5pPr>
      <a:lvl6pPr marL="457200" algn="l" rtl="0" fontAlgn="base">
        <a:spcBef>
          <a:spcPct val="0"/>
        </a:spcBef>
        <a:spcAft>
          <a:spcPct val="0"/>
        </a:spcAft>
        <a:defRPr sz="2300">
          <a:solidFill>
            <a:schemeClr val="tx2"/>
          </a:solidFill>
          <a:latin typeface="Trebuchet MS" pitchFamily="34" charset="0"/>
        </a:defRPr>
      </a:lvl6pPr>
      <a:lvl7pPr marL="914400" algn="l" rtl="0" fontAlgn="base">
        <a:spcBef>
          <a:spcPct val="0"/>
        </a:spcBef>
        <a:spcAft>
          <a:spcPct val="0"/>
        </a:spcAft>
        <a:defRPr sz="2300">
          <a:solidFill>
            <a:schemeClr val="tx2"/>
          </a:solidFill>
          <a:latin typeface="Trebuchet MS" pitchFamily="34" charset="0"/>
        </a:defRPr>
      </a:lvl7pPr>
      <a:lvl8pPr marL="1371600" algn="l" rtl="0" fontAlgn="base">
        <a:spcBef>
          <a:spcPct val="0"/>
        </a:spcBef>
        <a:spcAft>
          <a:spcPct val="0"/>
        </a:spcAft>
        <a:defRPr sz="2300">
          <a:solidFill>
            <a:schemeClr val="tx2"/>
          </a:solidFill>
          <a:latin typeface="Trebuchet MS" pitchFamily="34" charset="0"/>
        </a:defRPr>
      </a:lvl8pPr>
      <a:lvl9pPr marL="1828800" algn="l" rtl="0" fontAlgn="base">
        <a:spcBef>
          <a:spcPct val="0"/>
        </a:spcBef>
        <a:spcAft>
          <a:spcPct val="0"/>
        </a:spcAft>
        <a:defRPr sz="2300">
          <a:solidFill>
            <a:schemeClr val="tx2"/>
          </a:solidFill>
          <a:latin typeface="Trebuchet MS" pitchFamily="34" charset="0"/>
        </a:defRPr>
      </a:lvl9pPr>
    </p:titleStyle>
    <p:bodyStyle>
      <a:lvl1pPr marL="269875" indent="-269875" algn="l" rtl="0" eaLnBrk="0" fontAlgn="base" hangingPunct="0">
        <a:spcBef>
          <a:spcPct val="25000"/>
        </a:spcBef>
        <a:spcAft>
          <a:spcPct val="0"/>
        </a:spcAft>
        <a:buFont typeface="Wingdings" charset="0"/>
        <a:buChar char="§"/>
        <a:defRPr sz="1700">
          <a:solidFill>
            <a:schemeClr val="tx1"/>
          </a:solidFill>
          <a:latin typeface="+mn-lt"/>
          <a:ea typeface="ＭＳ Ｐゴシック" charset="0"/>
          <a:cs typeface="ＭＳ Ｐゴシック" charset="0"/>
        </a:defRPr>
      </a:lvl1pPr>
      <a:lvl2pPr marL="627063" indent="-177800" algn="l" rtl="0" eaLnBrk="0" fontAlgn="base" hangingPunct="0">
        <a:spcBef>
          <a:spcPct val="20000"/>
        </a:spcBef>
        <a:spcAft>
          <a:spcPct val="0"/>
        </a:spcAft>
        <a:buFont typeface="Arial" charset="0"/>
        <a:buChar char="□"/>
        <a:defRPr sz="16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1500">
          <a:solidFill>
            <a:schemeClr val="tx1"/>
          </a:solidFill>
          <a:latin typeface="+mn-lt"/>
          <a:ea typeface="ＭＳ Ｐゴシック" charset="0"/>
        </a:defRPr>
      </a:lvl3pPr>
      <a:lvl4pPr marL="1550988" indent="-228600" algn="l" rtl="0" eaLnBrk="0" fontAlgn="base" hangingPunct="0">
        <a:spcBef>
          <a:spcPct val="20000"/>
        </a:spcBef>
        <a:spcAft>
          <a:spcPct val="0"/>
        </a:spcAft>
        <a:buChar char="–"/>
        <a:defRPr sz="1400">
          <a:solidFill>
            <a:schemeClr val="tx1"/>
          </a:solidFill>
          <a:latin typeface="+mn-lt"/>
          <a:ea typeface="ＭＳ Ｐゴシック" charset="0"/>
        </a:defRPr>
      </a:lvl4pPr>
      <a:lvl5pPr marL="1978025" indent="-228600" algn="l" rtl="0" eaLnBrk="0" fontAlgn="base" hangingPunct="0">
        <a:spcBef>
          <a:spcPct val="20000"/>
        </a:spcBef>
        <a:spcAft>
          <a:spcPct val="0"/>
        </a:spcAft>
        <a:buChar char="»"/>
        <a:defRPr sz="1000">
          <a:solidFill>
            <a:schemeClr val="tx1"/>
          </a:solidFill>
          <a:latin typeface="+mn-lt"/>
          <a:ea typeface="ＭＳ Ｐゴシック" charset="0"/>
        </a:defRPr>
      </a:lvl5pPr>
      <a:lvl6pPr marL="2435225" indent="-228600" algn="l" rtl="0" fontAlgn="base">
        <a:spcBef>
          <a:spcPct val="20000"/>
        </a:spcBef>
        <a:spcAft>
          <a:spcPct val="0"/>
        </a:spcAft>
        <a:buChar char="»"/>
        <a:defRPr sz="1000">
          <a:solidFill>
            <a:schemeClr val="tx1"/>
          </a:solidFill>
          <a:latin typeface="+mn-lt"/>
        </a:defRPr>
      </a:lvl6pPr>
      <a:lvl7pPr marL="2892425" indent="-228600" algn="l" rtl="0" fontAlgn="base">
        <a:spcBef>
          <a:spcPct val="20000"/>
        </a:spcBef>
        <a:spcAft>
          <a:spcPct val="0"/>
        </a:spcAft>
        <a:buChar char="»"/>
        <a:defRPr sz="1000">
          <a:solidFill>
            <a:schemeClr val="tx1"/>
          </a:solidFill>
          <a:latin typeface="+mn-lt"/>
        </a:defRPr>
      </a:lvl7pPr>
      <a:lvl8pPr marL="3349625" indent="-228600" algn="l" rtl="0" fontAlgn="base">
        <a:spcBef>
          <a:spcPct val="20000"/>
        </a:spcBef>
        <a:spcAft>
          <a:spcPct val="0"/>
        </a:spcAft>
        <a:buChar char="»"/>
        <a:defRPr sz="1000">
          <a:solidFill>
            <a:schemeClr val="tx1"/>
          </a:solidFill>
          <a:latin typeface="+mn-lt"/>
        </a:defRPr>
      </a:lvl8pPr>
      <a:lvl9pPr marL="3806825" indent="-228600" algn="l" rtl="0" fontAlgn="base">
        <a:spcBef>
          <a:spcPct val="20000"/>
        </a:spcBef>
        <a:spcAft>
          <a:spcPct val="0"/>
        </a:spcAft>
        <a:buChar char="»"/>
        <a:defRPr sz="1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50">
            <a:extLst>
              <a:ext uri="{FF2B5EF4-FFF2-40B4-BE49-F238E27FC236}">
                <a16:creationId xmlns="" xmlns:a16="http://schemas.microsoft.com/office/drawing/2014/main" id="{389AFF6F-B38D-4086-B6E6-9B4D639019EA}"/>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7141346" y="268018"/>
            <a:ext cx="1753789" cy="784378"/>
          </a:xfrm>
          <a:prstGeom prst="rect">
            <a:avLst/>
          </a:prstGeom>
          <a:noFill/>
          <a:ln>
            <a:noFill/>
          </a:ln>
        </p:spPr>
      </p:pic>
      <p:sp>
        <p:nvSpPr>
          <p:cNvPr id="11" name="Rounded Rectangle 10"/>
          <p:cNvSpPr/>
          <p:nvPr/>
        </p:nvSpPr>
        <p:spPr>
          <a:xfrm>
            <a:off x="0" y="2419435"/>
            <a:ext cx="9144000" cy="1937982"/>
          </a:xfrm>
          <a:prstGeom prst="roundRect">
            <a:avLst>
              <a:gd name="adj" fmla="val 396"/>
            </a:avLst>
          </a:prstGeom>
          <a:ln>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rPr>
              <a:t>UNIT </a:t>
            </a:r>
            <a:r>
              <a:rPr lang="en-US" sz="3600" b="1" dirty="0" smtClean="0">
                <a:solidFill>
                  <a:prstClr val="white"/>
                </a:solidFill>
              </a:rPr>
              <a:t>13</a:t>
            </a:r>
          </a:p>
          <a:p>
            <a:pPr algn="ctr"/>
            <a:r>
              <a:rPr lang="en-US" sz="3600" dirty="0">
                <a:solidFill>
                  <a:prstClr val="white"/>
                </a:solidFill>
              </a:rPr>
              <a:t>THE I2C BUS</a:t>
            </a:r>
            <a:endParaRPr lang="el-GR" dirty="0"/>
          </a:p>
        </p:txBody>
      </p:sp>
      <p:pic>
        <p:nvPicPr>
          <p:cNvPr id="12" name="Imagen 34">
            <a:extLst>
              <a:ext uri="{FF2B5EF4-FFF2-40B4-BE49-F238E27FC236}">
                <a16:creationId xmlns="" xmlns:a16="http://schemas.microsoft.com/office/drawing/2014/main" id="{30534F85-38A1-43D8-B6DB-94CA1D92C64E}"/>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457930" y="268018"/>
            <a:ext cx="2956266" cy="759862"/>
          </a:xfrm>
          <a:prstGeom prst="rect">
            <a:avLst/>
          </a:prstGeom>
        </p:spPr>
      </p:pic>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18250" b="15298"/>
          <a:stretch/>
        </p:blipFill>
        <p:spPr bwMode="auto">
          <a:xfrm>
            <a:off x="536759" y="6038193"/>
            <a:ext cx="1607354" cy="709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openin project: isep-porto-logo"/>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23235"/>
          <a:stretch/>
        </p:blipFill>
        <p:spPr bwMode="auto">
          <a:xfrm>
            <a:off x="2582878" y="5913947"/>
            <a:ext cx="1820294" cy="9315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penin project: teiofcrete-logo"/>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29207" y="5882415"/>
            <a:ext cx="14287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penin project: aproit-logo"/>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141346" y="6085491"/>
            <a:ext cx="1428752" cy="7178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770179"/>
            <a:ext cx="9144000" cy="45719"/>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Rectangle 2"/>
          <p:cNvSpPr/>
          <p:nvPr/>
        </p:nvSpPr>
        <p:spPr>
          <a:xfrm>
            <a:off x="0" y="7639"/>
            <a:ext cx="9144000" cy="1180531"/>
          </a:xfrm>
          <a:prstGeom prst="rect">
            <a:avLst/>
          </a:prstGeom>
          <a:gradFill flip="none" rotWithShape="1">
            <a:gsLst>
              <a:gs pos="0">
                <a:schemeClr val="tx2">
                  <a:lumMod val="40000"/>
                  <a:lumOff val="60000"/>
                  <a:alpha val="36000"/>
                </a:schemeClr>
              </a:gs>
              <a:gs pos="100000">
                <a:schemeClr val="bg1">
                  <a:alpha val="0"/>
                </a:schemeClr>
              </a:gs>
              <a:gs pos="49000">
                <a:schemeClr val="tx2">
                  <a:lumMod val="20000"/>
                  <a:lumOff val="80000"/>
                  <a:alpha val="39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806816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40700" y="1236937"/>
            <a:ext cx="8454134" cy="123623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269875" indent="-269875" algn="just" eaLnBrk="0" hangingPunct="0">
              <a:lnSpc>
                <a:spcPct val="110000"/>
              </a:lnSpc>
              <a:spcBef>
                <a:spcPts val="480"/>
              </a:spcBef>
              <a:buFont typeface="Wingdings" pitchFamily="2" charset="2"/>
              <a:buChar char="§"/>
            </a:pPr>
            <a:r>
              <a:rPr lang="en-US" sz="2000" b="1" dirty="0">
                <a:latin typeface="+mn-lt"/>
              </a:rPr>
              <a:t>The I2C Transaction Frame:</a:t>
            </a:r>
            <a:endParaRPr lang="en-US" sz="2000" b="1" dirty="0" smtClean="0">
              <a:latin typeface="+mn-lt"/>
            </a:endParaRPr>
          </a:p>
          <a:p>
            <a:pPr marL="800100" lvl="1" indent="-342900" algn="just" eaLnBrk="0" hangingPunct="0">
              <a:lnSpc>
                <a:spcPct val="110000"/>
              </a:lnSpc>
              <a:spcBef>
                <a:spcPts val="480"/>
              </a:spcBef>
              <a:buFont typeface="Wingdings" panose="05000000000000000000" pitchFamily="2" charset="2"/>
              <a:buChar char="ü"/>
            </a:pPr>
            <a:r>
              <a:rPr lang="en-US" sz="2000" i="1" dirty="0">
                <a:latin typeface="+mn-lt"/>
              </a:rPr>
              <a:t>All I2C transfers consist of a frame of one or more </a:t>
            </a:r>
            <a:r>
              <a:rPr lang="en-US" sz="2000" i="1" dirty="0" smtClean="0">
                <a:latin typeface="+mn-lt"/>
              </a:rPr>
              <a:t>bytes.</a:t>
            </a:r>
            <a:endParaRPr lang="en-US" sz="2000" i="1" dirty="0">
              <a:latin typeface="+mn-lt"/>
            </a:endParaRPr>
          </a:p>
          <a:p>
            <a:pPr marL="269875" indent="-269875" algn="just" eaLnBrk="0" hangingPunct="0">
              <a:lnSpc>
                <a:spcPct val="110000"/>
              </a:lnSpc>
              <a:spcBef>
                <a:spcPts val="480"/>
              </a:spcBef>
              <a:buFont typeface="Wingdings" pitchFamily="2" charset="2"/>
              <a:buChar char="§"/>
            </a:pPr>
            <a:endParaRPr lang="en-US" sz="2000" i="1"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10</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THE </a:t>
            </a:r>
            <a:r>
              <a:rPr lang="en-US" dirty="0"/>
              <a:t>I2C </a:t>
            </a:r>
            <a:r>
              <a:rPr lang="en-US" dirty="0" smtClean="0"/>
              <a:t>BUS - TERMINOLOGY</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10</a:t>
            </a:fld>
            <a:endParaRPr lang="el-GR" sz="1000" dirty="0"/>
          </a:p>
        </p:txBody>
      </p:sp>
      <p:pic>
        <p:nvPicPr>
          <p:cNvPr id="19" name="Imagen 61"/>
          <p:cNvPicPr/>
          <p:nvPr/>
        </p:nvPicPr>
        <p:blipFill>
          <a:blip r:embed="rId5" cstate="email">
            <a:extLst>
              <a:ext uri="{28A0092B-C50C-407E-A947-70E740481C1C}">
                <a14:useLocalDpi xmlns:a14="http://schemas.microsoft.com/office/drawing/2010/main" val="0"/>
              </a:ext>
            </a:extLst>
          </a:blip>
          <a:stretch>
            <a:fillRect/>
          </a:stretch>
        </p:blipFill>
        <p:spPr>
          <a:xfrm>
            <a:off x="1061884" y="2183441"/>
            <a:ext cx="7057079" cy="2355302"/>
          </a:xfrm>
          <a:prstGeom prst="rect">
            <a:avLst/>
          </a:prstGeom>
        </p:spPr>
      </p:pic>
    </p:spTree>
    <p:extLst>
      <p:ext uri="{BB962C8B-B14F-4D97-AF65-F5344CB8AC3E}">
        <p14:creationId xmlns:p14="http://schemas.microsoft.com/office/powerpoint/2010/main" val="1729732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40700" y="1236937"/>
            <a:ext cx="8454134" cy="473309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269875" indent="-269875" algn="just" eaLnBrk="0" hangingPunct="0">
              <a:lnSpc>
                <a:spcPct val="110000"/>
              </a:lnSpc>
              <a:spcBef>
                <a:spcPts val="480"/>
              </a:spcBef>
              <a:buFont typeface="Wingdings" pitchFamily="2" charset="2"/>
              <a:buChar char="§"/>
            </a:pPr>
            <a:r>
              <a:rPr lang="en-US" sz="2000" i="1" dirty="0">
                <a:latin typeface="+mn-lt"/>
              </a:rPr>
              <a:t>F</a:t>
            </a:r>
            <a:r>
              <a:rPr lang="en-US" sz="2000" i="1" dirty="0" smtClean="0">
                <a:latin typeface="+mn-lt"/>
              </a:rPr>
              <a:t>unctions </a:t>
            </a:r>
            <a:r>
              <a:rPr lang="en-US" sz="2000" i="1" dirty="0">
                <a:latin typeface="+mn-lt"/>
              </a:rPr>
              <a:t>contained in this library manage the electronic </a:t>
            </a:r>
            <a:r>
              <a:rPr lang="en-US" sz="2000" i="1" dirty="0" smtClean="0">
                <a:latin typeface="+mn-lt"/>
              </a:rPr>
              <a:t>circuits </a:t>
            </a:r>
            <a:r>
              <a:rPr lang="en-US" sz="2000" i="1" dirty="0">
                <a:latin typeface="+mn-lt"/>
              </a:rPr>
              <a:t>or hardware integrated in the Arduino controller to implement what we called “SSP” or Synchronous </a:t>
            </a:r>
            <a:r>
              <a:rPr lang="en-US" sz="2000" i="1" dirty="0" smtClean="0">
                <a:latin typeface="+mn-lt"/>
              </a:rPr>
              <a:t>Serial. This library comes with </a:t>
            </a:r>
            <a:r>
              <a:rPr lang="en-US" sz="2000" i="1" dirty="0">
                <a:latin typeface="+mn-lt"/>
              </a:rPr>
              <a:t>the Arduino Integrated Development Environment (IDE) </a:t>
            </a:r>
          </a:p>
          <a:p>
            <a:pPr marL="800100" lvl="1" indent="-342900" algn="just" eaLnBrk="0" hangingPunct="0">
              <a:lnSpc>
                <a:spcPct val="110000"/>
              </a:lnSpc>
              <a:spcBef>
                <a:spcPts val="480"/>
              </a:spcBef>
              <a:buFont typeface="Wingdings" panose="05000000000000000000" pitchFamily="2" charset="2"/>
              <a:buChar char="§"/>
            </a:pPr>
            <a:r>
              <a:rPr lang="en-US" sz="2000" b="1" dirty="0"/>
              <a:t>The </a:t>
            </a:r>
            <a:r>
              <a:rPr lang="en-US" sz="2000" b="1" dirty="0" err="1"/>
              <a:t>Wire.begin</a:t>
            </a:r>
            <a:r>
              <a:rPr lang="en-US" sz="2000" b="1" dirty="0"/>
              <a:t>() </a:t>
            </a:r>
            <a:r>
              <a:rPr lang="en-US" sz="2000" b="1" dirty="0" smtClean="0"/>
              <a:t>FUNCTION </a:t>
            </a:r>
          </a:p>
          <a:p>
            <a:pPr marL="1257300" lvl="2" indent="-342900" algn="just" eaLnBrk="0" hangingPunct="0">
              <a:lnSpc>
                <a:spcPct val="110000"/>
              </a:lnSpc>
              <a:spcBef>
                <a:spcPts val="480"/>
              </a:spcBef>
              <a:buFont typeface="Arial" panose="020B0604020202020204" pitchFamily="34" charset="0"/>
              <a:buChar char="•"/>
            </a:pPr>
            <a:r>
              <a:rPr lang="en-US" sz="2000" b="1" dirty="0" err="1"/>
              <a:t>Syntax:</a:t>
            </a:r>
            <a:r>
              <a:rPr lang="en-US" sz="2000" i="1" dirty="0" err="1">
                <a:latin typeface="+mn-lt"/>
              </a:rPr>
              <a:t>Wire.begin</a:t>
            </a:r>
            <a:r>
              <a:rPr lang="en-US" sz="2000" i="1" dirty="0">
                <a:latin typeface="+mn-lt"/>
              </a:rPr>
              <a:t>(address)</a:t>
            </a:r>
          </a:p>
          <a:p>
            <a:pPr marL="1714500" lvl="3" indent="-342900" algn="just" eaLnBrk="0" hangingPunct="0">
              <a:lnSpc>
                <a:spcPct val="110000"/>
              </a:lnSpc>
              <a:spcBef>
                <a:spcPts val="480"/>
              </a:spcBef>
              <a:buFont typeface="Wingdings" panose="05000000000000000000" pitchFamily="2" charset="2"/>
              <a:buChar char="ü"/>
            </a:pPr>
            <a:r>
              <a:rPr lang="en-GB" sz="2000" i="1" dirty="0" smtClean="0">
                <a:latin typeface="+mn-lt"/>
              </a:rPr>
              <a:t>address: Optional </a:t>
            </a:r>
            <a:r>
              <a:rPr lang="en-US" sz="2000" i="1" dirty="0">
                <a:latin typeface="+mn-lt"/>
              </a:rPr>
              <a:t>seven bit integer (between 0 and 128)</a:t>
            </a:r>
            <a:r>
              <a:rPr lang="en-GB" sz="2000" i="1" dirty="0" smtClean="0">
                <a:latin typeface="+mn-lt"/>
              </a:rPr>
              <a:t>. </a:t>
            </a:r>
            <a:r>
              <a:rPr lang="en-US" sz="2000" i="1" dirty="0">
                <a:latin typeface="+mn-lt"/>
              </a:rPr>
              <a:t>If it isn’t indicated it is assumed that the device, in this case the Arduino UNO, will function as the master or host. </a:t>
            </a:r>
            <a:r>
              <a:rPr lang="en-US" sz="2000" i="1" dirty="0" smtClean="0">
                <a:latin typeface="+mn-lt"/>
              </a:rPr>
              <a:t>Otherwise it </a:t>
            </a:r>
            <a:r>
              <a:rPr lang="en-US" sz="2000" i="1" dirty="0">
                <a:latin typeface="+mn-lt"/>
              </a:rPr>
              <a:t>is assumed that the Arduino UNO will function as a </a:t>
            </a:r>
            <a:r>
              <a:rPr lang="en-US" sz="2000" i="1" dirty="0" smtClean="0">
                <a:latin typeface="+mn-lt"/>
              </a:rPr>
              <a:t>slave</a:t>
            </a:r>
          </a:p>
          <a:p>
            <a:pPr marL="1371600" lvl="2" indent="-457200" algn="just" eaLnBrk="0" hangingPunct="0">
              <a:lnSpc>
                <a:spcPct val="110000"/>
              </a:lnSpc>
              <a:spcBef>
                <a:spcPts val="480"/>
              </a:spcBef>
              <a:buFont typeface="Arial" panose="020B0604020202020204" pitchFamily="34" charset="0"/>
              <a:buChar char="•"/>
            </a:pPr>
            <a:r>
              <a:rPr lang="en-US" sz="2000" i="1" dirty="0">
                <a:latin typeface="+mn-lt"/>
              </a:rPr>
              <a:t>On the Arduino UNO board pins A4 and A5 become SDA and SCL signals respectively and you </a:t>
            </a:r>
            <a:r>
              <a:rPr lang="en-US" sz="2000" i="1" dirty="0" smtClean="0">
                <a:latin typeface="+mn-lt"/>
              </a:rPr>
              <a:t>must not </a:t>
            </a:r>
            <a:r>
              <a:rPr lang="en-US" sz="2000" i="1" dirty="0">
                <a:latin typeface="+mn-lt"/>
              </a:rPr>
              <a:t>connect any other sort of device to them</a:t>
            </a:r>
          </a:p>
        </p:txBody>
      </p:sp>
      <p:sp>
        <p:nvSpPr>
          <p:cNvPr id="3" name="Slide Number Placeholder 2"/>
          <p:cNvSpPr>
            <a:spLocks noGrp="1"/>
          </p:cNvSpPr>
          <p:nvPr>
            <p:ph type="sldNum" sz="quarter" idx="12"/>
          </p:nvPr>
        </p:nvSpPr>
        <p:spPr/>
        <p:txBody>
          <a:bodyPr/>
          <a:lstStyle/>
          <a:p>
            <a:fld id="{F1B48E73-6241-44FB-9EDB-1A1229FC3D83}" type="slidenum">
              <a:rPr lang="el-GR" smtClean="0"/>
              <a:t>11</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THE </a:t>
            </a:r>
            <a:r>
              <a:rPr lang="en-US" dirty="0"/>
              <a:t>I2C </a:t>
            </a:r>
            <a:r>
              <a:rPr lang="en-US" dirty="0" smtClean="0"/>
              <a:t>BUS </a:t>
            </a:r>
            <a:r>
              <a:rPr lang="en-US" dirty="0"/>
              <a:t>- WIRE LIBRARY</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11</a:t>
            </a:fld>
            <a:endParaRPr lang="el-GR" sz="1000" dirty="0"/>
          </a:p>
        </p:txBody>
      </p:sp>
    </p:spTree>
    <p:extLst>
      <p:ext uri="{BB962C8B-B14F-4D97-AF65-F5344CB8AC3E}">
        <p14:creationId xmlns:p14="http://schemas.microsoft.com/office/powerpoint/2010/main" val="1084340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40700" y="1236937"/>
            <a:ext cx="8454134" cy="560153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800100" lvl="1" indent="-342900" algn="just" eaLnBrk="0" hangingPunct="0">
              <a:lnSpc>
                <a:spcPct val="110000"/>
              </a:lnSpc>
              <a:spcBef>
                <a:spcPts val="480"/>
              </a:spcBef>
              <a:buFont typeface="Wingdings" panose="05000000000000000000" pitchFamily="2" charset="2"/>
              <a:buChar char="§"/>
            </a:pPr>
            <a:r>
              <a:rPr lang="en-US" sz="2000" b="1" dirty="0" smtClean="0"/>
              <a:t>The </a:t>
            </a:r>
            <a:r>
              <a:rPr lang="en-US" sz="2000" b="1" dirty="0" err="1" smtClean="0"/>
              <a:t>Wire.begin</a:t>
            </a:r>
            <a:r>
              <a:rPr lang="en-GB" sz="2000" b="1" dirty="0" smtClean="0"/>
              <a:t>Transmission</a:t>
            </a:r>
            <a:r>
              <a:rPr lang="en-US" sz="2000" b="1" dirty="0" smtClean="0"/>
              <a:t>() FUNCTION </a:t>
            </a:r>
          </a:p>
          <a:p>
            <a:pPr marL="1257300" lvl="2" indent="-342900" algn="just" eaLnBrk="0" hangingPunct="0">
              <a:lnSpc>
                <a:spcPct val="110000"/>
              </a:lnSpc>
              <a:spcBef>
                <a:spcPts val="480"/>
              </a:spcBef>
              <a:buFont typeface="Arial" panose="020B0604020202020204" pitchFamily="34" charset="0"/>
              <a:buChar char="•"/>
            </a:pPr>
            <a:r>
              <a:rPr lang="en-US" sz="2000" b="1" dirty="0" err="1" smtClean="0"/>
              <a:t>Syntax:</a:t>
            </a:r>
            <a:r>
              <a:rPr lang="en-US" sz="2000" i="1" dirty="0" err="1" smtClean="0">
                <a:latin typeface="+mn-lt"/>
              </a:rPr>
              <a:t>Wire.beginTransmission</a:t>
            </a:r>
            <a:r>
              <a:rPr lang="en-US" sz="2000" i="1" dirty="0" smtClean="0">
                <a:latin typeface="+mn-lt"/>
              </a:rPr>
              <a:t>(address</a:t>
            </a:r>
            <a:r>
              <a:rPr lang="en-US" sz="2000" i="1" dirty="0">
                <a:latin typeface="+mn-lt"/>
              </a:rPr>
              <a:t>)</a:t>
            </a:r>
          </a:p>
          <a:p>
            <a:pPr marL="1714500" lvl="3" indent="-342900" algn="just" eaLnBrk="0" hangingPunct="0">
              <a:lnSpc>
                <a:spcPct val="110000"/>
              </a:lnSpc>
              <a:spcBef>
                <a:spcPts val="480"/>
              </a:spcBef>
              <a:buFont typeface="Wingdings" panose="05000000000000000000" pitchFamily="2" charset="2"/>
              <a:buChar char="ü"/>
            </a:pPr>
            <a:r>
              <a:rPr lang="en-GB" sz="2000" i="1" dirty="0" smtClean="0">
                <a:latin typeface="+mn-lt"/>
              </a:rPr>
              <a:t>address: A </a:t>
            </a:r>
            <a:r>
              <a:rPr lang="en-US" sz="2000" i="1" dirty="0">
                <a:latin typeface="+mn-lt"/>
              </a:rPr>
              <a:t>seven bit integer (between 0 and 128</a:t>
            </a:r>
            <a:r>
              <a:rPr lang="en-US" sz="2000" i="1" dirty="0" smtClean="0">
                <a:latin typeface="+mn-lt"/>
              </a:rPr>
              <a:t>)</a:t>
            </a:r>
            <a:r>
              <a:rPr lang="en-GB" sz="2000" i="1" dirty="0">
                <a:latin typeface="+mn-lt"/>
              </a:rPr>
              <a:t> </a:t>
            </a:r>
            <a:r>
              <a:rPr lang="en-GB" sz="2000" i="1" dirty="0" smtClean="0">
                <a:latin typeface="+mn-lt"/>
              </a:rPr>
              <a:t>which represents </a:t>
            </a:r>
            <a:r>
              <a:rPr lang="en-US" sz="2000" i="1" dirty="0">
                <a:latin typeface="+mn-lt"/>
              </a:rPr>
              <a:t>the address of the device the slave wants to talk </a:t>
            </a:r>
            <a:r>
              <a:rPr lang="en-US" sz="2000" i="1" dirty="0" smtClean="0">
                <a:latin typeface="+mn-lt"/>
              </a:rPr>
              <a:t>to.</a:t>
            </a:r>
          </a:p>
          <a:p>
            <a:pPr marL="800100" lvl="1" indent="-342900" algn="just" eaLnBrk="0" hangingPunct="0">
              <a:lnSpc>
                <a:spcPct val="110000"/>
              </a:lnSpc>
              <a:spcBef>
                <a:spcPts val="480"/>
              </a:spcBef>
              <a:buFont typeface="Wingdings" panose="05000000000000000000" pitchFamily="2" charset="2"/>
              <a:buChar char="§"/>
            </a:pPr>
            <a:r>
              <a:rPr lang="en-US" sz="2000" b="1" dirty="0"/>
              <a:t>The </a:t>
            </a:r>
            <a:r>
              <a:rPr lang="en-US" sz="2000" b="1" dirty="0" err="1"/>
              <a:t>Wire.write</a:t>
            </a:r>
            <a:r>
              <a:rPr lang="en-US" sz="2000" b="1" dirty="0"/>
              <a:t>() </a:t>
            </a:r>
            <a:r>
              <a:rPr lang="en-US" sz="2000" b="1" dirty="0" smtClean="0"/>
              <a:t>FUNCTION</a:t>
            </a:r>
          </a:p>
          <a:p>
            <a:pPr marL="1257300" lvl="2" indent="-342900" algn="just" eaLnBrk="0" hangingPunct="0">
              <a:lnSpc>
                <a:spcPct val="110000"/>
              </a:lnSpc>
              <a:spcBef>
                <a:spcPts val="480"/>
              </a:spcBef>
              <a:buFont typeface="Arial" panose="020B0604020202020204" pitchFamily="34" charset="0"/>
              <a:buChar char="•"/>
            </a:pPr>
            <a:r>
              <a:rPr lang="en-US" sz="2000" b="1" dirty="0" err="1" smtClean="0"/>
              <a:t>Syntax:</a:t>
            </a:r>
            <a:r>
              <a:rPr lang="en-US" sz="2000" i="1" dirty="0" err="1" smtClean="0"/>
              <a:t>Wire.write</a:t>
            </a:r>
            <a:r>
              <a:rPr lang="en-US" sz="2000" i="1" dirty="0" smtClean="0"/>
              <a:t>(value)</a:t>
            </a:r>
            <a:endParaRPr lang="en-US" sz="2000" i="1" dirty="0"/>
          </a:p>
          <a:p>
            <a:pPr marL="1257300" lvl="2" indent="-342900" algn="just" eaLnBrk="0" hangingPunct="0">
              <a:lnSpc>
                <a:spcPct val="110000"/>
              </a:lnSpc>
              <a:spcBef>
                <a:spcPts val="480"/>
              </a:spcBef>
              <a:buFont typeface="Arial" panose="020B0604020202020204" pitchFamily="34" charset="0"/>
              <a:buChar char="•"/>
            </a:pPr>
            <a:r>
              <a:rPr lang="en-US" sz="2000" b="1" dirty="0" err="1" smtClean="0"/>
              <a:t>Syntax:</a:t>
            </a:r>
            <a:r>
              <a:rPr lang="en-US" sz="2000" i="1" dirty="0" err="1" smtClean="0"/>
              <a:t>Wire.write</a:t>
            </a:r>
            <a:r>
              <a:rPr lang="en-US" sz="2000" i="1" dirty="0" smtClean="0"/>
              <a:t>(string)</a:t>
            </a:r>
            <a:endParaRPr lang="en-US" sz="2000" i="1" dirty="0"/>
          </a:p>
          <a:p>
            <a:pPr marL="1257300" lvl="2" indent="-342900" algn="just" eaLnBrk="0" hangingPunct="0">
              <a:lnSpc>
                <a:spcPct val="110000"/>
              </a:lnSpc>
              <a:spcBef>
                <a:spcPts val="480"/>
              </a:spcBef>
              <a:buFont typeface="Arial" panose="020B0604020202020204" pitchFamily="34" charset="0"/>
              <a:buChar char="•"/>
            </a:pPr>
            <a:r>
              <a:rPr lang="en-US" sz="2000" b="1" dirty="0" err="1" smtClean="0"/>
              <a:t>Syntax:</a:t>
            </a:r>
            <a:r>
              <a:rPr lang="en-US" sz="2000" i="1" dirty="0" err="1"/>
              <a:t>Wire.write</a:t>
            </a:r>
            <a:r>
              <a:rPr lang="en-US" sz="2000" i="1" dirty="0"/>
              <a:t>(</a:t>
            </a:r>
            <a:r>
              <a:rPr lang="en-US" sz="2000" i="1" dirty="0" err="1"/>
              <a:t>data,length</a:t>
            </a:r>
            <a:r>
              <a:rPr lang="en-US" sz="2000" i="1" dirty="0"/>
              <a:t>)</a:t>
            </a:r>
            <a:endParaRPr lang="en-US" sz="2000" i="1" dirty="0" smtClean="0"/>
          </a:p>
          <a:p>
            <a:pPr marL="1714500" lvl="3" indent="-342900" algn="just" eaLnBrk="0" hangingPunct="0">
              <a:lnSpc>
                <a:spcPct val="110000"/>
              </a:lnSpc>
              <a:spcBef>
                <a:spcPts val="480"/>
              </a:spcBef>
              <a:buFont typeface="Wingdings" panose="05000000000000000000" pitchFamily="2" charset="2"/>
              <a:buChar char="ü"/>
            </a:pPr>
            <a:r>
              <a:rPr lang="en-US" sz="2000" i="1" dirty="0"/>
              <a:t>value: </a:t>
            </a:r>
            <a:r>
              <a:rPr lang="en-US" sz="2000" dirty="0"/>
              <a:t>a value to send as a single byte or eight </a:t>
            </a:r>
            <a:r>
              <a:rPr lang="en-US" sz="2000" dirty="0" smtClean="0"/>
              <a:t>bits</a:t>
            </a:r>
          </a:p>
          <a:p>
            <a:pPr marL="1714500" lvl="3" indent="-342900" algn="just" eaLnBrk="0" hangingPunct="0">
              <a:lnSpc>
                <a:spcPct val="110000"/>
              </a:lnSpc>
              <a:spcBef>
                <a:spcPts val="480"/>
              </a:spcBef>
              <a:buFont typeface="Wingdings" panose="05000000000000000000" pitchFamily="2" charset="2"/>
              <a:buChar char="ü"/>
            </a:pPr>
            <a:r>
              <a:rPr lang="en-US" sz="2000" i="1" dirty="0"/>
              <a:t>string: </a:t>
            </a:r>
            <a:r>
              <a:rPr lang="en-US" sz="2000" dirty="0"/>
              <a:t>a chain of characters comprising several </a:t>
            </a:r>
            <a:r>
              <a:rPr lang="en-US" sz="2000" dirty="0" smtClean="0"/>
              <a:t>bytes</a:t>
            </a:r>
          </a:p>
          <a:p>
            <a:pPr marL="1714500" lvl="3" indent="-342900" algn="just" eaLnBrk="0" hangingPunct="0">
              <a:lnSpc>
                <a:spcPct val="110000"/>
              </a:lnSpc>
              <a:spcBef>
                <a:spcPts val="480"/>
              </a:spcBef>
              <a:buFont typeface="Wingdings" panose="05000000000000000000" pitchFamily="2" charset="2"/>
              <a:buChar char="ü"/>
            </a:pPr>
            <a:r>
              <a:rPr lang="en-US" sz="2000" i="1" dirty="0"/>
              <a:t>data: </a:t>
            </a:r>
            <a:r>
              <a:rPr lang="en-US" sz="2000" dirty="0"/>
              <a:t>an array of data to be sent as </a:t>
            </a:r>
            <a:r>
              <a:rPr lang="en-US" sz="2000" dirty="0" smtClean="0"/>
              <a:t>bytes</a:t>
            </a:r>
          </a:p>
          <a:p>
            <a:pPr marL="1714500" lvl="3" indent="-342900" algn="just" eaLnBrk="0" hangingPunct="0">
              <a:lnSpc>
                <a:spcPct val="110000"/>
              </a:lnSpc>
              <a:spcBef>
                <a:spcPts val="480"/>
              </a:spcBef>
              <a:buFont typeface="Wingdings" panose="05000000000000000000" pitchFamily="2" charset="2"/>
              <a:buChar char="ü"/>
            </a:pPr>
            <a:r>
              <a:rPr lang="en-GB" sz="2000" i="1" dirty="0"/>
              <a:t>length: </a:t>
            </a:r>
            <a:r>
              <a:rPr lang="en-GB" sz="2000" dirty="0"/>
              <a:t>the number of bytes to transmit</a:t>
            </a:r>
            <a:endParaRPr lang="en-US" sz="2000" dirty="0" smtClean="0"/>
          </a:p>
          <a:p>
            <a:pPr marL="1714500" lvl="3" indent="-342900" algn="just" eaLnBrk="0" hangingPunct="0">
              <a:lnSpc>
                <a:spcPct val="110000"/>
              </a:lnSpc>
              <a:spcBef>
                <a:spcPts val="480"/>
              </a:spcBef>
              <a:buFont typeface="Wingdings" panose="05000000000000000000" pitchFamily="2" charset="2"/>
              <a:buChar char="ü"/>
            </a:pPr>
            <a:endParaRPr lang="en-US" sz="2000" dirty="0"/>
          </a:p>
          <a:p>
            <a:pPr marL="1257300" lvl="2" indent="-342900" algn="just" eaLnBrk="0" hangingPunct="0">
              <a:lnSpc>
                <a:spcPct val="110000"/>
              </a:lnSpc>
              <a:spcBef>
                <a:spcPts val="480"/>
              </a:spcBef>
              <a:buFont typeface="Arial" panose="020B0604020202020204" pitchFamily="34" charset="0"/>
              <a:buChar char="•"/>
            </a:pPr>
            <a:endParaRPr lang="en-US" sz="2000" i="1"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12</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THE </a:t>
            </a:r>
            <a:r>
              <a:rPr lang="en-US" dirty="0"/>
              <a:t>I2C </a:t>
            </a:r>
            <a:r>
              <a:rPr lang="en-US" dirty="0" smtClean="0"/>
              <a:t>BUS </a:t>
            </a:r>
            <a:r>
              <a:rPr lang="en-US" dirty="0"/>
              <a:t>- WIRE LIBRARY</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12</a:t>
            </a:fld>
            <a:endParaRPr lang="el-GR" sz="1000" dirty="0"/>
          </a:p>
        </p:txBody>
      </p:sp>
    </p:spTree>
    <p:extLst>
      <p:ext uri="{BB962C8B-B14F-4D97-AF65-F5344CB8AC3E}">
        <p14:creationId xmlns:p14="http://schemas.microsoft.com/office/powerpoint/2010/main" val="1012960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1114039"/>
            <a:ext cx="8454134" cy="615040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800100" lvl="1" indent="-342900" algn="just" eaLnBrk="0" hangingPunct="0">
              <a:lnSpc>
                <a:spcPct val="110000"/>
              </a:lnSpc>
              <a:spcBef>
                <a:spcPts val="480"/>
              </a:spcBef>
              <a:buFont typeface="Wingdings" panose="05000000000000000000" pitchFamily="2" charset="2"/>
              <a:buChar char="§"/>
            </a:pPr>
            <a:r>
              <a:rPr lang="en-US" sz="2000" b="1" dirty="0"/>
              <a:t>The </a:t>
            </a:r>
            <a:r>
              <a:rPr lang="en-US" sz="2000" b="1" dirty="0" err="1" smtClean="0"/>
              <a:t>Wire.endTransmission</a:t>
            </a:r>
            <a:r>
              <a:rPr lang="en-US" sz="2000" b="1" dirty="0"/>
              <a:t>() </a:t>
            </a:r>
            <a:r>
              <a:rPr lang="en-US" sz="2000" b="1" dirty="0" smtClean="0"/>
              <a:t>FUNCTION </a:t>
            </a:r>
          </a:p>
          <a:p>
            <a:pPr marL="1257300" lvl="2" indent="-342900" algn="just" eaLnBrk="0" hangingPunct="0">
              <a:lnSpc>
                <a:spcPct val="110000"/>
              </a:lnSpc>
              <a:spcBef>
                <a:spcPts val="480"/>
              </a:spcBef>
              <a:buFont typeface="Arial" panose="020B0604020202020204" pitchFamily="34" charset="0"/>
              <a:buChar char="•"/>
            </a:pPr>
            <a:r>
              <a:rPr lang="en-US" sz="2000" b="1" dirty="0" err="1" smtClean="0"/>
              <a:t>Syntax:</a:t>
            </a:r>
            <a:r>
              <a:rPr lang="en-US" sz="2000" i="1" dirty="0" err="1" smtClean="0">
                <a:latin typeface="+mn-lt"/>
              </a:rPr>
              <a:t>Wire.endTransmission</a:t>
            </a:r>
            <a:r>
              <a:rPr lang="en-US" sz="2000" i="1" dirty="0" smtClean="0">
                <a:latin typeface="+mn-lt"/>
              </a:rPr>
              <a:t>(mode)</a:t>
            </a:r>
            <a:endParaRPr lang="en-US" sz="2000" i="1" dirty="0">
              <a:latin typeface="+mn-lt"/>
            </a:endParaRPr>
          </a:p>
          <a:p>
            <a:pPr marL="1714500" lvl="3" indent="-342900" algn="just" eaLnBrk="0" hangingPunct="0">
              <a:lnSpc>
                <a:spcPct val="110000"/>
              </a:lnSpc>
              <a:spcBef>
                <a:spcPts val="480"/>
              </a:spcBef>
              <a:buFont typeface="Wingdings" panose="05000000000000000000" pitchFamily="2" charset="2"/>
              <a:buChar char="ü"/>
            </a:pPr>
            <a:r>
              <a:rPr lang="en-GB" sz="2000" i="1" dirty="0" smtClean="0">
                <a:latin typeface="+mn-lt"/>
              </a:rPr>
              <a:t>mode: </a:t>
            </a:r>
            <a:r>
              <a:rPr lang="en-US" sz="2000" i="1" dirty="0" smtClean="0">
                <a:latin typeface="+mn-lt"/>
              </a:rPr>
              <a:t>TRUE </a:t>
            </a:r>
            <a:r>
              <a:rPr lang="en-US" sz="2000" i="1" dirty="0">
                <a:latin typeface="+mn-lt"/>
              </a:rPr>
              <a:t>or FALSE. If true, </a:t>
            </a:r>
            <a:r>
              <a:rPr lang="en-US" sz="2000" i="1" dirty="0" err="1">
                <a:latin typeface="+mn-lt"/>
              </a:rPr>
              <a:t>endTransmission</a:t>
            </a:r>
            <a:r>
              <a:rPr lang="en-US" sz="2000" i="1" dirty="0">
                <a:latin typeface="+mn-lt"/>
              </a:rPr>
              <a:t>() sends a stop message after transmission, releasing the I2C bus. If false, </a:t>
            </a:r>
            <a:r>
              <a:rPr lang="en-US" sz="2000" i="1" dirty="0" err="1">
                <a:latin typeface="+mn-lt"/>
              </a:rPr>
              <a:t>endTransmission</a:t>
            </a:r>
            <a:r>
              <a:rPr lang="en-US" sz="2000" i="1" dirty="0">
                <a:latin typeface="+mn-lt"/>
              </a:rPr>
              <a:t>() sends a restart message (S) after transmission. This message is required by some I2C devices and is optional. </a:t>
            </a:r>
            <a:r>
              <a:rPr lang="en-US" sz="2000" i="1" dirty="0" smtClean="0">
                <a:latin typeface="+mn-lt"/>
              </a:rPr>
              <a:t>The </a:t>
            </a:r>
            <a:r>
              <a:rPr lang="en-US" sz="2000" i="1" dirty="0">
                <a:latin typeface="+mn-lt"/>
              </a:rPr>
              <a:t>default value is true</a:t>
            </a:r>
            <a:r>
              <a:rPr lang="en-US" sz="2000" i="1" dirty="0" smtClean="0">
                <a:latin typeface="+mn-lt"/>
              </a:rPr>
              <a:t>.</a:t>
            </a:r>
          </a:p>
          <a:p>
            <a:pPr marL="1257300" lvl="2" indent="-342900" algn="just" eaLnBrk="0" hangingPunct="0">
              <a:lnSpc>
                <a:spcPct val="110000"/>
              </a:lnSpc>
              <a:spcBef>
                <a:spcPts val="480"/>
              </a:spcBef>
              <a:buFont typeface="Arial" panose="020B0604020202020204" pitchFamily="34" charset="0"/>
              <a:buChar char="•"/>
            </a:pPr>
            <a:r>
              <a:rPr lang="en-US" sz="2000" b="1" dirty="0"/>
              <a:t>Returns: </a:t>
            </a:r>
            <a:r>
              <a:rPr lang="en-US" sz="2000" i="1" dirty="0" smtClean="0">
                <a:latin typeface="+mn-lt"/>
              </a:rPr>
              <a:t>The </a:t>
            </a:r>
            <a:r>
              <a:rPr lang="en-US" sz="2000" i="1" dirty="0">
                <a:latin typeface="+mn-lt"/>
              </a:rPr>
              <a:t>function returns the following error codes for assessment</a:t>
            </a:r>
            <a:r>
              <a:rPr lang="en-US" sz="2000" b="1" dirty="0"/>
              <a:t>: </a:t>
            </a:r>
          </a:p>
          <a:p>
            <a:pPr marL="1714500" lvl="3" indent="-342900" algn="just" eaLnBrk="0" hangingPunct="0">
              <a:lnSpc>
                <a:spcPct val="110000"/>
              </a:lnSpc>
              <a:spcBef>
                <a:spcPts val="480"/>
              </a:spcBef>
              <a:buFont typeface="Wingdings" panose="05000000000000000000" pitchFamily="2" charset="2"/>
              <a:buChar char="ü"/>
            </a:pPr>
            <a:r>
              <a:rPr lang="en-US" sz="2000" i="1" dirty="0" smtClean="0">
                <a:latin typeface="+mn-lt"/>
              </a:rPr>
              <a:t>0</a:t>
            </a:r>
            <a:r>
              <a:rPr lang="en-US" sz="2000" i="1" dirty="0">
                <a:latin typeface="+mn-lt"/>
              </a:rPr>
              <a:t>: success</a:t>
            </a:r>
          </a:p>
          <a:p>
            <a:pPr marL="1714500" lvl="3" indent="-342900" algn="just" eaLnBrk="0" hangingPunct="0">
              <a:lnSpc>
                <a:spcPct val="110000"/>
              </a:lnSpc>
              <a:spcBef>
                <a:spcPts val="480"/>
              </a:spcBef>
              <a:buFont typeface="Wingdings" panose="05000000000000000000" pitchFamily="2" charset="2"/>
              <a:buChar char="ü"/>
            </a:pPr>
            <a:r>
              <a:rPr lang="en-US" sz="2000" i="1" dirty="0" smtClean="0">
                <a:latin typeface="+mn-lt"/>
              </a:rPr>
              <a:t>1</a:t>
            </a:r>
            <a:r>
              <a:rPr lang="en-US" sz="2000" i="1" dirty="0">
                <a:latin typeface="+mn-lt"/>
              </a:rPr>
              <a:t>: data too long to fit in transmit buffer</a:t>
            </a:r>
          </a:p>
          <a:p>
            <a:pPr marL="1714500" lvl="3" indent="-342900" algn="just" eaLnBrk="0" hangingPunct="0">
              <a:lnSpc>
                <a:spcPct val="110000"/>
              </a:lnSpc>
              <a:spcBef>
                <a:spcPts val="480"/>
              </a:spcBef>
              <a:buFont typeface="Wingdings" panose="05000000000000000000" pitchFamily="2" charset="2"/>
              <a:buChar char="ü"/>
            </a:pPr>
            <a:r>
              <a:rPr lang="en-US" sz="2000" i="1" dirty="0" smtClean="0">
                <a:latin typeface="+mn-lt"/>
              </a:rPr>
              <a:t>2</a:t>
            </a:r>
            <a:r>
              <a:rPr lang="en-US" sz="2000" i="1" dirty="0">
                <a:latin typeface="+mn-lt"/>
              </a:rPr>
              <a:t>: received NACK on transmit of address</a:t>
            </a:r>
          </a:p>
          <a:p>
            <a:pPr marL="1714500" lvl="3" indent="-342900" algn="just" eaLnBrk="0" hangingPunct="0">
              <a:lnSpc>
                <a:spcPct val="110000"/>
              </a:lnSpc>
              <a:spcBef>
                <a:spcPts val="480"/>
              </a:spcBef>
              <a:buFont typeface="Wingdings" panose="05000000000000000000" pitchFamily="2" charset="2"/>
              <a:buChar char="ü"/>
            </a:pPr>
            <a:r>
              <a:rPr lang="en-US" sz="2000" i="1" dirty="0" smtClean="0">
                <a:latin typeface="+mn-lt"/>
              </a:rPr>
              <a:t>3</a:t>
            </a:r>
            <a:r>
              <a:rPr lang="en-US" sz="2000" i="1" dirty="0">
                <a:latin typeface="+mn-lt"/>
              </a:rPr>
              <a:t>: received NACK on transmit of data</a:t>
            </a:r>
          </a:p>
          <a:p>
            <a:pPr marL="1714500" lvl="3" indent="-342900" algn="just" eaLnBrk="0" hangingPunct="0">
              <a:lnSpc>
                <a:spcPct val="110000"/>
              </a:lnSpc>
              <a:spcBef>
                <a:spcPts val="480"/>
              </a:spcBef>
              <a:buFont typeface="Wingdings" panose="05000000000000000000" pitchFamily="2" charset="2"/>
              <a:buChar char="ü"/>
            </a:pPr>
            <a:r>
              <a:rPr lang="en-US" sz="2000" i="1" dirty="0" smtClean="0">
                <a:latin typeface="+mn-lt"/>
              </a:rPr>
              <a:t>4</a:t>
            </a:r>
            <a:r>
              <a:rPr lang="en-US" sz="2000" i="1" dirty="0">
                <a:latin typeface="+mn-lt"/>
              </a:rPr>
              <a:t>: other error</a:t>
            </a:r>
          </a:p>
          <a:p>
            <a:pPr marL="1714500" lvl="3" indent="-342900" algn="just" eaLnBrk="0" hangingPunct="0">
              <a:lnSpc>
                <a:spcPct val="110000"/>
              </a:lnSpc>
              <a:spcBef>
                <a:spcPts val="480"/>
              </a:spcBef>
              <a:buFont typeface="Wingdings" panose="05000000000000000000" pitchFamily="2" charset="2"/>
              <a:buChar char="ü"/>
            </a:pPr>
            <a:endParaRPr lang="en-US" sz="2000" dirty="0"/>
          </a:p>
          <a:p>
            <a:pPr marL="1257300" lvl="2" indent="-342900" algn="just" eaLnBrk="0" hangingPunct="0">
              <a:lnSpc>
                <a:spcPct val="110000"/>
              </a:lnSpc>
              <a:spcBef>
                <a:spcPts val="480"/>
              </a:spcBef>
              <a:buFont typeface="Arial" panose="020B0604020202020204" pitchFamily="34" charset="0"/>
              <a:buChar char="•"/>
            </a:pPr>
            <a:endParaRPr lang="en-US" sz="2000" i="1"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13</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THE </a:t>
            </a:r>
            <a:r>
              <a:rPr lang="en-US" dirty="0"/>
              <a:t>I2C </a:t>
            </a:r>
            <a:r>
              <a:rPr lang="en-US" dirty="0" smtClean="0"/>
              <a:t>BUS </a:t>
            </a:r>
            <a:r>
              <a:rPr lang="en-US" dirty="0"/>
              <a:t>- WIRE LIBRARY</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13</a:t>
            </a:fld>
            <a:endParaRPr lang="el-GR" sz="1000" dirty="0"/>
          </a:p>
        </p:txBody>
      </p:sp>
    </p:spTree>
    <p:extLst>
      <p:ext uri="{BB962C8B-B14F-4D97-AF65-F5344CB8AC3E}">
        <p14:creationId xmlns:p14="http://schemas.microsoft.com/office/powerpoint/2010/main" val="262906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1114039"/>
            <a:ext cx="8454134" cy="487825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800100" lvl="1" indent="-342900" algn="just" eaLnBrk="0" hangingPunct="0">
              <a:lnSpc>
                <a:spcPct val="110000"/>
              </a:lnSpc>
              <a:spcBef>
                <a:spcPts val="480"/>
              </a:spcBef>
              <a:buFont typeface="Wingdings" panose="05000000000000000000" pitchFamily="2" charset="2"/>
              <a:buChar char="§"/>
            </a:pPr>
            <a:r>
              <a:rPr lang="en-US" sz="2000" b="1" dirty="0"/>
              <a:t>The </a:t>
            </a:r>
            <a:r>
              <a:rPr lang="en-US" sz="2000" b="1" dirty="0" err="1"/>
              <a:t>Wire.requestFrom</a:t>
            </a:r>
            <a:r>
              <a:rPr lang="en-US" sz="2000" b="1" dirty="0"/>
              <a:t>() FUNCTION </a:t>
            </a:r>
            <a:endParaRPr lang="en-US" sz="2000" b="1" dirty="0" smtClean="0"/>
          </a:p>
          <a:p>
            <a:pPr marL="1257300" lvl="2" indent="-342900" algn="just" eaLnBrk="0" hangingPunct="0">
              <a:lnSpc>
                <a:spcPct val="110000"/>
              </a:lnSpc>
              <a:spcBef>
                <a:spcPts val="480"/>
              </a:spcBef>
              <a:buFont typeface="Arial" panose="020B0604020202020204" pitchFamily="34" charset="0"/>
              <a:buChar char="•"/>
            </a:pPr>
            <a:r>
              <a:rPr lang="en-US" sz="2000" b="1" dirty="0" err="1" smtClean="0"/>
              <a:t>Syntax:</a:t>
            </a:r>
            <a:r>
              <a:rPr lang="en-US" sz="2000" i="1" dirty="0" err="1">
                <a:latin typeface="+mn-lt"/>
              </a:rPr>
              <a:t>Wire.requestFrom</a:t>
            </a:r>
            <a:r>
              <a:rPr lang="en-US" sz="2000" i="1" dirty="0">
                <a:latin typeface="+mn-lt"/>
              </a:rPr>
              <a:t>(address, quantity, mode</a:t>
            </a:r>
            <a:r>
              <a:rPr lang="en-US" sz="2000" i="1" dirty="0" smtClean="0">
                <a:latin typeface="+mn-lt"/>
              </a:rPr>
              <a:t>)</a:t>
            </a:r>
          </a:p>
          <a:p>
            <a:pPr marL="1714500" lvl="3" indent="-342900" algn="just" eaLnBrk="0" hangingPunct="0">
              <a:lnSpc>
                <a:spcPct val="110000"/>
              </a:lnSpc>
              <a:spcBef>
                <a:spcPts val="480"/>
              </a:spcBef>
              <a:buFont typeface="Wingdings" panose="05000000000000000000" pitchFamily="2" charset="2"/>
              <a:buChar char="ü"/>
            </a:pPr>
            <a:r>
              <a:rPr lang="en-GB" sz="2000" i="1" dirty="0" smtClean="0">
                <a:latin typeface="+mn-lt"/>
              </a:rPr>
              <a:t>address: </a:t>
            </a:r>
            <a:r>
              <a:rPr lang="en-US" sz="2000" i="1" dirty="0" smtClean="0">
                <a:latin typeface="+mn-lt"/>
              </a:rPr>
              <a:t>a </a:t>
            </a:r>
            <a:r>
              <a:rPr lang="en-US" sz="2000" i="1" dirty="0">
                <a:latin typeface="+mn-lt"/>
              </a:rPr>
              <a:t>seven-bit integer (between 0 and 128) and represents the address of the device which bytes will be requested from</a:t>
            </a:r>
            <a:r>
              <a:rPr lang="en-US" sz="2000" i="1" dirty="0" smtClean="0">
                <a:latin typeface="+mn-lt"/>
              </a:rPr>
              <a:t>.</a:t>
            </a:r>
          </a:p>
          <a:p>
            <a:pPr marL="1714500" lvl="3" indent="-342900" algn="just" eaLnBrk="0" hangingPunct="0">
              <a:lnSpc>
                <a:spcPct val="110000"/>
              </a:lnSpc>
              <a:spcBef>
                <a:spcPts val="480"/>
              </a:spcBef>
              <a:buFont typeface="Wingdings" panose="05000000000000000000" pitchFamily="2" charset="2"/>
              <a:buChar char="ü"/>
            </a:pPr>
            <a:r>
              <a:rPr lang="en-GB" sz="2000" i="1" dirty="0" smtClean="0">
                <a:latin typeface="+mn-lt"/>
              </a:rPr>
              <a:t>quantity</a:t>
            </a:r>
            <a:r>
              <a:rPr lang="en-GB" sz="2000" i="1" dirty="0" smtClean="0"/>
              <a:t>: </a:t>
            </a:r>
            <a:r>
              <a:rPr lang="en-GB" sz="2000" i="1" dirty="0" smtClean="0">
                <a:latin typeface="+mn-lt"/>
              </a:rPr>
              <a:t>number </a:t>
            </a:r>
            <a:r>
              <a:rPr lang="en-GB" sz="2000" i="1" dirty="0">
                <a:latin typeface="+mn-lt"/>
              </a:rPr>
              <a:t>of bytes to be received</a:t>
            </a:r>
            <a:r>
              <a:rPr lang="en-GB" sz="2000" dirty="0" smtClean="0"/>
              <a:t>.</a:t>
            </a:r>
          </a:p>
          <a:p>
            <a:pPr marL="1714500" lvl="3" indent="-342900" algn="just" eaLnBrk="0" hangingPunct="0">
              <a:lnSpc>
                <a:spcPct val="110000"/>
              </a:lnSpc>
              <a:spcBef>
                <a:spcPts val="480"/>
              </a:spcBef>
              <a:buFont typeface="Wingdings" panose="05000000000000000000" pitchFamily="2" charset="2"/>
              <a:buChar char="ü"/>
            </a:pPr>
            <a:r>
              <a:rPr lang="en-GB" sz="2000" i="1" dirty="0">
                <a:latin typeface="+mn-lt"/>
              </a:rPr>
              <a:t>mode:</a:t>
            </a:r>
            <a:r>
              <a:rPr lang="en-GB" sz="2000" dirty="0"/>
              <a:t> </a:t>
            </a:r>
            <a:r>
              <a:rPr lang="en-GB" sz="2000" i="1" dirty="0">
                <a:latin typeface="+mn-lt"/>
              </a:rPr>
              <a:t>TRUE or FALSE. TRUE will send a stop message (P) after the request and reception of all the bytes, releasing the bus. FALSE will send a constant restart (S) after the request thus keeping the connection active. This message is required by some I</a:t>
            </a:r>
            <a:r>
              <a:rPr lang="en-GB" sz="2000" i="1" baseline="30000" dirty="0">
                <a:latin typeface="+mn-lt"/>
              </a:rPr>
              <a:t>2</a:t>
            </a:r>
            <a:r>
              <a:rPr lang="en-GB" sz="2000" i="1" dirty="0">
                <a:latin typeface="+mn-lt"/>
              </a:rPr>
              <a:t>C devices and is optional. The default value is true.</a:t>
            </a:r>
            <a:endParaRPr lang="en-US" sz="2000" i="1" dirty="0">
              <a:latin typeface="+mn-lt"/>
            </a:endParaRPr>
          </a:p>
          <a:p>
            <a:pPr marL="1714500" lvl="3" indent="-342900" algn="just" eaLnBrk="0" hangingPunct="0">
              <a:lnSpc>
                <a:spcPct val="110000"/>
              </a:lnSpc>
              <a:spcBef>
                <a:spcPts val="480"/>
              </a:spcBef>
              <a:buFont typeface="Wingdings" panose="05000000000000000000" pitchFamily="2" charset="2"/>
              <a:buChar char="ü"/>
            </a:pPr>
            <a:endParaRPr lang="en-US" sz="2000" dirty="0"/>
          </a:p>
          <a:p>
            <a:pPr marL="1257300" lvl="2" indent="-342900" algn="just" eaLnBrk="0" hangingPunct="0">
              <a:lnSpc>
                <a:spcPct val="110000"/>
              </a:lnSpc>
              <a:spcBef>
                <a:spcPts val="480"/>
              </a:spcBef>
              <a:buFont typeface="Arial" panose="020B0604020202020204" pitchFamily="34" charset="0"/>
              <a:buChar char="•"/>
            </a:pPr>
            <a:endParaRPr lang="en-US" sz="2000" i="1"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14</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THE </a:t>
            </a:r>
            <a:r>
              <a:rPr lang="en-US" dirty="0"/>
              <a:t>I2C </a:t>
            </a:r>
            <a:r>
              <a:rPr lang="en-US" dirty="0" smtClean="0"/>
              <a:t>BUS </a:t>
            </a:r>
            <a:r>
              <a:rPr lang="en-US" dirty="0"/>
              <a:t>- WIRE LIBRARY</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14</a:t>
            </a:fld>
            <a:endParaRPr lang="el-GR" sz="1000" dirty="0"/>
          </a:p>
        </p:txBody>
      </p:sp>
    </p:spTree>
    <p:extLst>
      <p:ext uri="{BB962C8B-B14F-4D97-AF65-F5344CB8AC3E}">
        <p14:creationId xmlns:p14="http://schemas.microsoft.com/office/powerpoint/2010/main" val="1086374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1114039"/>
            <a:ext cx="8454134" cy="587596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800100" lvl="1" indent="-342900" algn="just" eaLnBrk="0" hangingPunct="0">
              <a:lnSpc>
                <a:spcPct val="110000"/>
              </a:lnSpc>
              <a:spcBef>
                <a:spcPts val="480"/>
              </a:spcBef>
              <a:buFont typeface="Wingdings" panose="05000000000000000000" pitchFamily="2" charset="2"/>
              <a:buChar char="§"/>
            </a:pPr>
            <a:r>
              <a:rPr lang="en-US" sz="2000" b="1" dirty="0"/>
              <a:t>The </a:t>
            </a:r>
            <a:r>
              <a:rPr lang="en-US" sz="2000" b="1" dirty="0" err="1"/>
              <a:t>Wire.available</a:t>
            </a:r>
            <a:r>
              <a:rPr lang="en-US" sz="2000" b="1" dirty="0" smtClean="0"/>
              <a:t>() </a:t>
            </a:r>
            <a:r>
              <a:rPr lang="en-US" sz="2000" b="1" dirty="0"/>
              <a:t>FUNCTION </a:t>
            </a:r>
            <a:endParaRPr lang="en-US" sz="2000" b="1" dirty="0" smtClean="0"/>
          </a:p>
          <a:p>
            <a:pPr marL="1257300" lvl="2" indent="-342900" algn="just" eaLnBrk="0" hangingPunct="0">
              <a:lnSpc>
                <a:spcPct val="110000"/>
              </a:lnSpc>
              <a:spcBef>
                <a:spcPts val="480"/>
              </a:spcBef>
              <a:buFont typeface="Arial" panose="020B0604020202020204" pitchFamily="34" charset="0"/>
              <a:buChar char="•"/>
            </a:pPr>
            <a:r>
              <a:rPr lang="en-US" sz="2000" b="1" dirty="0" err="1" smtClean="0"/>
              <a:t>Syntax:</a:t>
            </a:r>
            <a:r>
              <a:rPr lang="en-US" sz="2000" i="1" dirty="0" err="1" smtClean="0">
                <a:latin typeface="+mn-lt"/>
              </a:rPr>
              <a:t>Wire.available</a:t>
            </a:r>
            <a:r>
              <a:rPr lang="en-US" sz="2000" i="1" dirty="0">
                <a:latin typeface="+mn-lt"/>
              </a:rPr>
              <a:t>()</a:t>
            </a:r>
            <a:endParaRPr lang="en-US" sz="2000" i="1" dirty="0" smtClean="0">
              <a:latin typeface="+mn-lt"/>
            </a:endParaRPr>
          </a:p>
          <a:p>
            <a:pPr marL="800100" lvl="1" indent="-342900" algn="just" eaLnBrk="0" hangingPunct="0">
              <a:lnSpc>
                <a:spcPct val="110000"/>
              </a:lnSpc>
              <a:spcBef>
                <a:spcPts val="480"/>
              </a:spcBef>
              <a:buFont typeface="Wingdings" panose="05000000000000000000" pitchFamily="2" charset="2"/>
              <a:buChar char="§"/>
            </a:pPr>
            <a:r>
              <a:rPr lang="en-US" sz="2000" b="1" dirty="0"/>
              <a:t>The </a:t>
            </a:r>
            <a:r>
              <a:rPr lang="en-US" sz="2000" b="1" dirty="0" err="1"/>
              <a:t>Wire.read</a:t>
            </a:r>
            <a:r>
              <a:rPr lang="en-US" sz="2000" b="1" dirty="0"/>
              <a:t>() FUNCTION</a:t>
            </a:r>
            <a:r>
              <a:rPr lang="en-US" sz="2000" b="1" dirty="0" smtClean="0"/>
              <a:t> </a:t>
            </a:r>
            <a:endParaRPr lang="en-US" sz="2000" b="1" dirty="0"/>
          </a:p>
          <a:p>
            <a:pPr marL="1257300" lvl="2" indent="-342900" algn="just" eaLnBrk="0" hangingPunct="0">
              <a:lnSpc>
                <a:spcPct val="110000"/>
              </a:lnSpc>
              <a:spcBef>
                <a:spcPts val="480"/>
              </a:spcBef>
              <a:buFont typeface="Arial" panose="020B0604020202020204" pitchFamily="34" charset="0"/>
              <a:buChar char="•"/>
            </a:pPr>
            <a:r>
              <a:rPr lang="en-US" sz="2000" b="1" dirty="0" err="1" smtClean="0"/>
              <a:t>S</a:t>
            </a:r>
            <a:r>
              <a:rPr lang="en-US" sz="2000" b="1" dirty="0" err="1"/>
              <a:t>yntax:</a:t>
            </a:r>
            <a:r>
              <a:rPr lang="en-US" sz="2000" i="1" dirty="0" err="1">
                <a:latin typeface="+mn-lt"/>
              </a:rPr>
              <a:t>Wire.read</a:t>
            </a:r>
            <a:r>
              <a:rPr lang="en-US" sz="2000" i="1" dirty="0">
                <a:latin typeface="+mn-lt"/>
              </a:rPr>
              <a:t>().</a:t>
            </a:r>
            <a:r>
              <a:rPr lang="en-US" sz="2000" i="1" dirty="0" smtClean="0"/>
              <a:t> </a:t>
            </a:r>
          </a:p>
          <a:p>
            <a:pPr marL="800100" lvl="1" indent="-342900" algn="just" eaLnBrk="0" hangingPunct="0">
              <a:lnSpc>
                <a:spcPct val="110000"/>
              </a:lnSpc>
              <a:spcBef>
                <a:spcPts val="480"/>
              </a:spcBef>
              <a:buFont typeface="Wingdings" panose="05000000000000000000" pitchFamily="2" charset="2"/>
              <a:buChar char="§"/>
            </a:pPr>
            <a:r>
              <a:rPr lang="en-US" sz="2000" b="1" dirty="0"/>
              <a:t>The </a:t>
            </a:r>
            <a:r>
              <a:rPr lang="en-US" sz="2000" b="1" dirty="0" err="1"/>
              <a:t>Wire.onReceive</a:t>
            </a:r>
            <a:r>
              <a:rPr lang="en-US" sz="2000" b="1" dirty="0"/>
              <a:t> () FUNCTION </a:t>
            </a:r>
          </a:p>
          <a:p>
            <a:pPr marL="1257300" lvl="2" indent="-342900" algn="just" eaLnBrk="0" hangingPunct="0">
              <a:lnSpc>
                <a:spcPct val="110000"/>
              </a:lnSpc>
              <a:spcBef>
                <a:spcPts val="480"/>
              </a:spcBef>
              <a:buFont typeface="Arial" panose="020B0604020202020204" pitchFamily="34" charset="0"/>
              <a:buChar char="•"/>
            </a:pPr>
            <a:r>
              <a:rPr lang="en-US" sz="2000" b="1" dirty="0" err="1" smtClean="0"/>
              <a:t>Syntax:</a:t>
            </a:r>
            <a:r>
              <a:rPr lang="en-US" sz="2000" i="1" dirty="0" err="1">
                <a:latin typeface="+mn-lt"/>
              </a:rPr>
              <a:t>Wire.onReceive</a:t>
            </a:r>
            <a:r>
              <a:rPr lang="en-US" sz="2000" i="1" dirty="0">
                <a:latin typeface="+mn-lt"/>
              </a:rPr>
              <a:t>(function</a:t>
            </a:r>
            <a:r>
              <a:rPr lang="en-US" sz="2000" i="1" dirty="0" smtClean="0">
                <a:latin typeface="+mn-lt"/>
              </a:rPr>
              <a:t>).</a:t>
            </a:r>
          </a:p>
          <a:p>
            <a:pPr marL="1714500" lvl="3" indent="-342900" algn="just" eaLnBrk="0" hangingPunct="0">
              <a:lnSpc>
                <a:spcPct val="110000"/>
              </a:lnSpc>
              <a:spcBef>
                <a:spcPts val="480"/>
              </a:spcBef>
              <a:buFont typeface="Wingdings" panose="05000000000000000000" pitchFamily="2" charset="2"/>
              <a:buChar char="ü"/>
            </a:pPr>
            <a:r>
              <a:rPr lang="en-US" sz="2000" i="1" dirty="0">
                <a:latin typeface="+mn-lt"/>
              </a:rPr>
              <a:t>function: </a:t>
            </a:r>
            <a:r>
              <a:rPr lang="en-US" sz="2000" dirty="0">
                <a:latin typeface="+mn-lt"/>
              </a:rPr>
              <a:t>registers the function to be called when a slave device receives a transmission from a master. This function usually reads the bytes that the master writes to it</a:t>
            </a:r>
            <a:r>
              <a:rPr lang="en-US" sz="2000" i="1" dirty="0">
                <a:latin typeface="+mn-lt"/>
              </a:rPr>
              <a:t>.</a:t>
            </a:r>
          </a:p>
          <a:p>
            <a:pPr marL="800100" lvl="1" indent="-342900" algn="just" eaLnBrk="0" hangingPunct="0">
              <a:lnSpc>
                <a:spcPct val="110000"/>
              </a:lnSpc>
              <a:spcBef>
                <a:spcPts val="480"/>
              </a:spcBef>
              <a:buFont typeface="Wingdings" panose="05000000000000000000" pitchFamily="2" charset="2"/>
              <a:buChar char="§"/>
            </a:pPr>
            <a:r>
              <a:rPr lang="en-US" sz="2000" b="1" dirty="0"/>
              <a:t>The </a:t>
            </a:r>
            <a:r>
              <a:rPr lang="en-US" sz="2000" b="1" dirty="0" err="1"/>
              <a:t>Wire.onRequest</a:t>
            </a:r>
            <a:r>
              <a:rPr lang="en-US" sz="2000" b="1" dirty="0"/>
              <a:t> </a:t>
            </a:r>
            <a:r>
              <a:rPr lang="en-US" sz="2000" b="1" dirty="0" smtClean="0"/>
              <a:t>() </a:t>
            </a:r>
            <a:r>
              <a:rPr lang="en-US" sz="2000" b="1" dirty="0"/>
              <a:t>FUNCTION </a:t>
            </a:r>
          </a:p>
          <a:p>
            <a:pPr marL="1257300" lvl="2" indent="-342900" algn="just" eaLnBrk="0" hangingPunct="0">
              <a:lnSpc>
                <a:spcPct val="110000"/>
              </a:lnSpc>
              <a:spcBef>
                <a:spcPts val="480"/>
              </a:spcBef>
              <a:buFont typeface="Arial" panose="020B0604020202020204" pitchFamily="34" charset="0"/>
              <a:buChar char="•"/>
            </a:pPr>
            <a:r>
              <a:rPr lang="en-US" sz="2000" b="1" dirty="0" err="1" smtClean="0"/>
              <a:t>Syntax:</a:t>
            </a:r>
            <a:r>
              <a:rPr lang="en-US" sz="2000" i="1" dirty="0" err="1"/>
              <a:t>Wire.onRequest</a:t>
            </a:r>
            <a:r>
              <a:rPr lang="en-US" sz="2000" i="1" dirty="0" smtClean="0"/>
              <a:t>().</a:t>
            </a:r>
            <a:endParaRPr lang="en-US" sz="2000" i="1" dirty="0"/>
          </a:p>
          <a:p>
            <a:pPr marL="1714500" lvl="3" indent="-342900" algn="just" eaLnBrk="0" hangingPunct="0">
              <a:lnSpc>
                <a:spcPct val="110000"/>
              </a:lnSpc>
              <a:spcBef>
                <a:spcPts val="480"/>
              </a:spcBef>
              <a:buFont typeface="Wingdings" panose="05000000000000000000" pitchFamily="2" charset="2"/>
              <a:buChar char="ü"/>
            </a:pPr>
            <a:r>
              <a:rPr lang="en-US" sz="2000" i="1" dirty="0"/>
              <a:t>handler: </a:t>
            </a:r>
            <a:r>
              <a:rPr lang="en-US" sz="2000" dirty="0">
                <a:latin typeface="+mn-lt"/>
              </a:rPr>
              <a:t>function to be called every time the master requests data from it.</a:t>
            </a:r>
          </a:p>
          <a:p>
            <a:pPr marL="800100" lvl="1" indent="-342900" algn="just" eaLnBrk="0" hangingPunct="0">
              <a:lnSpc>
                <a:spcPct val="110000"/>
              </a:lnSpc>
              <a:spcBef>
                <a:spcPts val="480"/>
              </a:spcBef>
              <a:buFont typeface="Wingdings" panose="05000000000000000000" pitchFamily="2" charset="2"/>
              <a:buChar char="§"/>
            </a:pPr>
            <a:endParaRPr lang="en-US" sz="2000" dirty="0"/>
          </a:p>
          <a:p>
            <a:pPr marL="1257300" lvl="2" indent="-342900" algn="just" eaLnBrk="0" hangingPunct="0">
              <a:lnSpc>
                <a:spcPct val="110000"/>
              </a:lnSpc>
              <a:spcBef>
                <a:spcPts val="480"/>
              </a:spcBef>
              <a:buFont typeface="Arial" panose="020B0604020202020204" pitchFamily="34" charset="0"/>
              <a:buChar char="•"/>
            </a:pPr>
            <a:endParaRPr lang="en-US" sz="2000" i="1"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15</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THE </a:t>
            </a:r>
            <a:r>
              <a:rPr lang="en-US" dirty="0"/>
              <a:t>I2C </a:t>
            </a:r>
            <a:r>
              <a:rPr lang="en-US" dirty="0" smtClean="0"/>
              <a:t>BUS </a:t>
            </a:r>
            <a:r>
              <a:rPr lang="en-US" dirty="0"/>
              <a:t>- WIRE LIBRARY</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15</a:t>
            </a:fld>
            <a:endParaRPr lang="el-GR" sz="1000" dirty="0"/>
          </a:p>
        </p:txBody>
      </p:sp>
    </p:spTree>
    <p:extLst>
      <p:ext uri="{BB962C8B-B14F-4D97-AF65-F5344CB8AC3E}">
        <p14:creationId xmlns:p14="http://schemas.microsoft.com/office/powerpoint/2010/main" val="590691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1114039"/>
            <a:ext cx="8454134" cy="587596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800100" lvl="1" indent="-342900" algn="just" eaLnBrk="0" hangingPunct="0">
              <a:lnSpc>
                <a:spcPct val="110000"/>
              </a:lnSpc>
              <a:spcBef>
                <a:spcPts val="480"/>
              </a:spcBef>
              <a:buFont typeface="Wingdings" panose="05000000000000000000" pitchFamily="2" charset="2"/>
              <a:buChar char="§"/>
            </a:pPr>
            <a:r>
              <a:rPr lang="en-US" sz="2000" b="1" dirty="0"/>
              <a:t>The </a:t>
            </a:r>
            <a:r>
              <a:rPr lang="en-US" sz="2000" b="1" dirty="0" err="1"/>
              <a:t>Wire.available</a:t>
            </a:r>
            <a:r>
              <a:rPr lang="en-US" sz="2000" b="1" dirty="0" smtClean="0"/>
              <a:t>() </a:t>
            </a:r>
            <a:r>
              <a:rPr lang="en-US" sz="2000" b="1" dirty="0"/>
              <a:t>FUNCTION </a:t>
            </a:r>
            <a:endParaRPr lang="en-US" sz="2000" b="1" dirty="0" smtClean="0"/>
          </a:p>
          <a:p>
            <a:pPr marL="1257300" lvl="2" indent="-342900" algn="just" eaLnBrk="0" hangingPunct="0">
              <a:lnSpc>
                <a:spcPct val="110000"/>
              </a:lnSpc>
              <a:spcBef>
                <a:spcPts val="480"/>
              </a:spcBef>
              <a:buFont typeface="Arial" panose="020B0604020202020204" pitchFamily="34" charset="0"/>
              <a:buChar char="•"/>
            </a:pPr>
            <a:r>
              <a:rPr lang="en-US" sz="2000" b="1" dirty="0" err="1" smtClean="0"/>
              <a:t>Syntax:</a:t>
            </a:r>
            <a:r>
              <a:rPr lang="en-US" sz="2000" i="1" dirty="0" err="1" smtClean="0">
                <a:latin typeface="+mn-lt"/>
              </a:rPr>
              <a:t>Wire.available</a:t>
            </a:r>
            <a:r>
              <a:rPr lang="en-US" sz="2000" i="1" dirty="0">
                <a:latin typeface="+mn-lt"/>
              </a:rPr>
              <a:t>()</a:t>
            </a:r>
            <a:endParaRPr lang="en-US" sz="2000" i="1" dirty="0" smtClean="0">
              <a:latin typeface="+mn-lt"/>
            </a:endParaRPr>
          </a:p>
          <a:p>
            <a:pPr marL="800100" lvl="1" indent="-342900" algn="just" eaLnBrk="0" hangingPunct="0">
              <a:lnSpc>
                <a:spcPct val="110000"/>
              </a:lnSpc>
              <a:spcBef>
                <a:spcPts val="480"/>
              </a:spcBef>
              <a:buFont typeface="Wingdings" panose="05000000000000000000" pitchFamily="2" charset="2"/>
              <a:buChar char="§"/>
            </a:pPr>
            <a:r>
              <a:rPr lang="en-US" sz="2000" b="1" dirty="0"/>
              <a:t>The </a:t>
            </a:r>
            <a:r>
              <a:rPr lang="en-US" sz="2000" b="1" dirty="0" err="1"/>
              <a:t>Wire.read</a:t>
            </a:r>
            <a:r>
              <a:rPr lang="en-US" sz="2000" b="1" dirty="0"/>
              <a:t>() FUNCTION</a:t>
            </a:r>
            <a:r>
              <a:rPr lang="en-US" sz="2000" b="1" dirty="0" smtClean="0"/>
              <a:t> </a:t>
            </a:r>
            <a:endParaRPr lang="en-US" sz="2000" b="1" dirty="0"/>
          </a:p>
          <a:p>
            <a:pPr marL="1257300" lvl="2" indent="-342900" algn="just" eaLnBrk="0" hangingPunct="0">
              <a:lnSpc>
                <a:spcPct val="110000"/>
              </a:lnSpc>
              <a:spcBef>
                <a:spcPts val="480"/>
              </a:spcBef>
              <a:buFont typeface="Arial" panose="020B0604020202020204" pitchFamily="34" charset="0"/>
              <a:buChar char="•"/>
            </a:pPr>
            <a:r>
              <a:rPr lang="en-US" sz="2000" b="1" dirty="0" err="1" smtClean="0"/>
              <a:t>S</a:t>
            </a:r>
            <a:r>
              <a:rPr lang="en-US" sz="2000" b="1" dirty="0" err="1"/>
              <a:t>yntax:</a:t>
            </a:r>
            <a:r>
              <a:rPr lang="en-US" sz="2000" i="1" dirty="0" err="1">
                <a:latin typeface="+mn-lt"/>
              </a:rPr>
              <a:t>Wire.read</a:t>
            </a:r>
            <a:r>
              <a:rPr lang="en-US" sz="2000" i="1" dirty="0">
                <a:latin typeface="+mn-lt"/>
              </a:rPr>
              <a:t>().</a:t>
            </a:r>
            <a:r>
              <a:rPr lang="en-US" sz="2000" i="1" dirty="0" smtClean="0"/>
              <a:t> </a:t>
            </a:r>
          </a:p>
          <a:p>
            <a:pPr marL="800100" lvl="1" indent="-342900" algn="just" eaLnBrk="0" hangingPunct="0">
              <a:lnSpc>
                <a:spcPct val="110000"/>
              </a:lnSpc>
              <a:spcBef>
                <a:spcPts val="480"/>
              </a:spcBef>
              <a:buFont typeface="Wingdings" panose="05000000000000000000" pitchFamily="2" charset="2"/>
              <a:buChar char="§"/>
            </a:pPr>
            <a:r>
              <a:rPr lang="en-US" sz="2000" b="1" dirty="0"/>
              <a:t>The </a:t>
            </a:r>
            <a:r>
              <a:rPr lang="en-US" sz="2000" b="1" dirty="0" err="1"/>
              <a:t>Wire.onReceive</a:t>
            </a:r>
            <a:r>
              <a:rPr lang="en-US" sz="2000" b="1" dirty="0"/>
              <a:t> () FUNCTION </a:t>
            </a:r>
          </a:p>
          <a:p>
            <a:pPr marL="1257300" lvl="2" indent="-342900" algn="just" eaLnBrk="0" hangingPunct="0">
              <a:lnSpc>
                <a:spcPct val="110000"/>
              </a:lnSpc>
              <a:spcBef>
                <a:spcPts val="480"/>
              </a:spcBef>
              <a:buFont typeface="Arial" panose="020B0604020202020204" pitchFamily="34" charset="0"/>
              <a:buChar char="•"/>
            </a:pPr>
            <a:r>
              <a:rPr lang="en-US" sz="2000" b="1" dirty="0" err="1" smtClean="0"/>
              <a:t>Syntax:</a:t>
            </a:r>
            <a:r>
              <a:rPr lang="en-US" sz="2000" i="1" dirty="0" err="1">
                <a:latin typeface="+mn-lt"/>
              </a:rPr>
              <a:t>Wire.onReceive</a:t>
            </a:r>
            <a:r>
              <a:rPr lang="en-US" sz="2000" i="1" dirty="0">
                <a:latin typeface="+mn-lt"/>
              </a:rPr>
              <a:t>(function</a:t>
            </a:r>
            <a:r>
              <a:rPr lang="en-US" sz="2000" i="1" dirty="0" smtClean="0">
                <a:latin typeface="+mn-lt"/>
              </a:rPr>
              <a:t>).</a:t>
            </a:r>
          </a:p>
          <a:p>
            <a:pPr marL="1714500" lvl="3" indent="-342900" algn="just" eaLnBrk="0" hangingPunct="0">
              <a:lnSpc>
                <a:spcPct val="110000"/>
              </a:lnSpc>
              <a:spcBef>
                <a:spcPts val="480"/>
              </a:spcBef>
              <a:buFont typeface="Wingdings" panose="05000000000000000000" pitchFamily="2" charset="2"/>
              <a:buChar char="ü"/>
            </a:pPr>
            <a:r>
              <a:rPr lang="en-US" sz="2000" i="1" dirty="0">
                <a:latin typeface="+mn-lt"/>
              </a:rPr>
              <a:t>function: </a:t>
            </a:r>
            <a:r>
              <a:rPr lang="en-US" sz="2000" dirty="0">
                <a:latin typeface="+mn-lt"/>
              </a:rPr>
              <a:t>registers the function to be called when a slave device receives a transmission from a master. This function usually reads the bytes that the master writes to it</a:t>
            </a:r>
            <a:r>
              <a:rPr lang="en-US" sz="2000" i="1" dirty="0">
                <a:latin typeface="+mn-lt"/>
              </a:rPr>
              <a:t>.</a:t>
            </a:r>
          </a:p>
          <a:p>
            <a:pPr marL="800100" lvl="1" indent="-342900" algn="just" eaLnBrk="0" hangingPunct="0">
              <a:lnSpc>
                <a:spcPct val="110000"/>
              </a:lnSpc>
              <a:spcBef>
                <a:spcPts val="480"/>
              </a:spcBef>
              <a:buFont typeface="Wingdings" panose="05000000000000000000" pitchFamily="2" charset="2"/>
              <a:buChar char="§"/>
            </a:pPr>
            <a:r>
              <a:rPr lang="en-US" sz="2000" b="1" dirty="0"/>
              <a:t>The </a:t>
            </a:r>
            <a:r>
              <a:rPr lang="en-US" sz="2000" b="1" dirty="0" err="1"/>
              <a:t>Wire.onRequest</a:t>
            </a:r>
            <a:r>
              <a:rPr lang="en-US" sz="2000" b="1" dirty="0"/>
              <a:t> </a:t>
            </a:r>
            <a:r>
              <a:rPr lang="en-US" sz="2000" b="1" dirty="0" smtClean="0"/>
              <a:t>() </a:t>
            </a:r>
            <a:r>
              <a:rPr lang="en-US" sz="2000" b="1" dirty="0"/>
              <a:t>FUNCTION </a:t>
            </a:r>
          </a:p>
          <a:p>
            <a:pPr marL="1257300" lvl="2" indent="-342900" algn="just" eaLnBrk="0" hangingPunct="0">
              <a:lnSpc>
                <a:spcPct val="110000"/>
              </a:lnSpc>
              <a:spcBef>
                <a:spcPts val="480"/>
              </a:spcBef>
              <a:buFont typeface="Arial" panose="020B0604020202020204" pitchFamily="34" charset="0"/>
              <a:buChar char="•"/>
            </a:pPr>
            <a:r>
              <a:rPr lang="en-US" sz="2000" b="1" dirty="0" err="1" smtClean="0"/>
              <a:t>Syntax:</a:t>
            </a:r>
            <a:r>
              <a:rPr lang="en-US" sz="2000" i="1" dirty="0" err="1"/>
              <a:t>Wire.onRequest</a:t>
            </a:r>
            <a:r>
              <a:rPr lang="en-US" sz="2000" i="1" dirty="0" smtClean="0"/>
              <a:t>().</a:t>
            </a:r>
            <a:endParaRPr lang="en-US" sz="2000" i="1" dirty="0"/>
          </a:p>
          <a:p>
            <a:pPr marL="1714500" lvl="3" indent="-342900" algn="just" eaLnBrk="0" hangingPunct="0">
              <a:lnSpc>
                <a:spcPct val="110000"/>
              </a:lnSpc>
              <a:spcBef>
                <a:spcPts val="480"/>
              </a:spcBef>
              <a:buFont typeface="Wingdings" panose="05000000000000000000" pitchFamily="2" charset="2"/>
              <a:buChar char="ü"/>
            </a:pPr>
            <a:r>
              <a:rPr lang="en-US" sz="2000" i="1" dirty="0"/>
              <a:t>handler: </a:t>
            </a:r>
            <a:r>
              <a:rPr lang="en-US" sz="2000" dirty="0">
                <a:latin typeface="+mn-lt"/>
              </a:rPr>
              <a:t>function to be called every time the master requests data from it.</a:t>
            </a:r>
          </a:p>
          <a:p>
            <a:pPr marL="800100" lvl="1" indent="-342900" algn="just" eaLnBrk="0" hangingPunct="0">
              <a:lnSpc>
                <a:spcPct val="110000"/>
              </a:lnSpc>
              <a:spcBef>
                <a:spcPts val="480"/>
              </a:spcBef>
              <a:buFont typeface="Wingdings" panose="05000000000000000000" pitchFamily="2" charset="2"/>
              <a:buChar char="§"/>
            </a:pPr>
            <a:endParaRPr lang="en-US" sz="2000" dirty="0"/>
          </a:p>
          <a:p>
            <a:pPr marL="1257300" lvl="2" indent="-342900" algn="just" eaLnBrk="0" hangingPunct="0">
              <a:lnSpc>
                <a:spcPct val="110000"/>
              </a:lnSpc>
              <a:spcBef>
                <a:spcPts val="480"/>
              </a:spcBef>
              <a:buFont typeface="Arial" panose="020B0604020202020204" pitchFamily="34" charset="0"/>
              <a:buChar char="•"/>
            </a:pPr>
            <a:endParaRPr lang="en-US" sz="2000" i="1"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16</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THE </a:t>
            </a:r>
            <a:r>
              <a:rPr lang="en-US" dirty="0"/>
              <a:t>I2C </a:t>
            </a:r>
            <a:r>
              <a:rPr lang="en-US" dirty="0" smtClean="0"/>
              <a:t>BUS </a:t>
            </a:r>
            <a:r>
              <a:rPr lang="en-US" dirty="0"/>
              <a:t>- WIRE LIBRARY</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16</a:t>
            </a:fld>
            <a:endParaRPr lang="el-GR" sz="1000" dirty="0"/>
          </a:p>
        </p:txBody>
      </p:sp>
    </p:spTree>
    <p:extLst>
      <p:ext uri="{BB962C8B-B14F-4D97-AF65-F5344CB8AC3E}">
        <p14:creationId xmlns:p14="http://schemas.microsoft.com/office/powerpoint/2010/main" val="1062886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1114039"/>
            <a:ext cx="4988263" cy="602216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n-US" sz="2000" b="1" dirty="0" smtClean="0"/>
              <a:t>Before start:</a:t>
            </a:r>
          </a:p>
          <a:p>
            <a:pPr marL="727075" lvl="1" indent="-269875" algn="just" eaLnBrk="0" hangingPunct="0">
              <a:lnSpc>
                <a:spcPct val="110000"/>
              </a:lnSpc>
              <a:spcBef>
                <a:spcPts val="480"/>
              </a:spcBef>
              <a:buFont typeface="Wingdings" pitchFamily="2" charset="2"/>
              <a:buChar char="§"/>
            </a:pPr>
            <a:r>
              <a:rPr lang="en-US" sz="2000" i="1" dirty="0" smtClean="0"/>
              <a:t>Take a look of the examples that exist in this library:</a:t>
            </a:r>
          </a:p>
          <a:p>
            <a:pPr marL="1257300" lvl="2" indent="-342900" algn="just" eaLnBrk="0" hangingPunct="0">
              <a:lnSpc>
                <a:spcPct val="110000"/>
              </a:lnSpc>
              <a:spcBef>
                <a:spcPts val="480"/>
              </a:spcBef>
              <a:buFont typeface="Wingdings" panose="05000000000000000000" pitchFamily="2" charset="2"/>
              <a:buChar char="ü"/>
            </a:pPr>
            <a:r>
              <a:rPr lang="en-US" sz="2000" i="1" dirty="0" err="1" smtClean="0">
                <a:latin typeface="+mn-lt"/>
              </a:rPr>
              <a:t>master_writer</a:t>
            </a:r>
            <a:r>
              <a:rPr lang="en-US" sz="2000" i="1" dirty="0">
                <a:latin typeface="+mn-lt"/>
              </a:rPr>
              <a:t>: </a:t>
            </a:r>
            <a:r>
              <a:rPr lang="en-US" sz="2000" dirty="0">
                <a:latin typeface="+mn-lt"/>
              </a:rPr>
              <a:t>configures the Arduino as an I2C master device for transmitting data</a:t>
            </a:r>
            <a:r>
              <a:rPr lang="en-US" sz="2000" i="1" dirty="0" smtClean="0">
                <a:latin typeface="+mn-lt"/>
              </a:rPr>
              <a:t>.</a:t>
            </a:r>
          </a:p>
          <a:p>
            <a:pPr marL="1257300" lvl="2" indent="-342900" algn="just" eaLnBrk="0" hangingPunct="0">
              <a:lnSpc>
                <a:spcPct val="110000"/>
              </a:lnSpc>
              <a:spcBef>
                <a:spcPts val="480"/>
              </a:spcBef>
              <a:buFont typeface="Wingdings" panose="05000000000000000000" pitchFamily="2" charset="2"/>
              <a:buChar char="ü"/>
            </a:pPr>
            <a:r>
              <a:rPr lang="en-US" sz="2000" i="1" dirty="0" err="1" smtClean="0">
                <a:latin typeface="+mn-lt"/>
              </a:rPr>
              <a:t>slave_receiver</a:t>
            </a:r>
            <a:r>
              <a:rPr lang="en-US" sz="2000" i="1" dirty="0" smtClean="0"/>
              <a:t>: </a:t>
            </a:r>
            <a:r>
              <a:rPr lang="en-US" sz="2000" dirty="0">
                <a:latin typeface="+mn-lt"/>
              </a:rPr>
              <a:t>configures the Arduino as a slave data receiver</a:t>
            </a:r>
            <a:r>
              <a:rPr lang="en-US" sz="2000" i="1" dirty="0" smtClean="0"/>
              <a:t>.</a:t>
            </a:r>
            <a:endParaRPr lang="en-US" sz="2000" i="1" dirty="0"/>
          </a:p>
          <a:p>
            <a:pPr marL="1257300" lvl="2" indent="-342900" algn="just" eaLnBrk="0" hangingPunct="0">
              <a:lnSpc>
                <a:spcPct val="110000"/>
              </a:lnSpc>
              <a:spcBef>
                <a:spcPts val="480"/>
              </a:spcBef>
              <a:buFont typeface="Wingdings" panose="05000000000000000000" pitchFamily="2" charset="2"/>
              <a:buChar char="ü"/>
            </a:pPr>
            <a:r>
              <a:rPr lang="en-US" sz="2000" i="1" dirty="0" err="1" smtClean="0">
                <a:latin typeface="+mn-lt"/>
              </a:rPr>
              <a:t>master_reader</a:t>
            </a:r>
            <a:r>
              <a:rPr lang="en-US" sz="2000" i="1" dirty="0" smtClean="0">
                <a:latin typeface="+mn-lt"/>
              </a:rPr>
              <a:t>:</a:t>
            </a:r>
            <a:r>
              <a:rPr lang="en-US" sz="2000" i="1" dirty="0" smtClean="0"/>
              <a:t> </a:t>
            </a:r>
            <a:r>
              <a:rPr lang="en-US" sz="2000" dirty="0" smtClean="0">
                <a:latin typeface="+mn-lt"/>
              </a:rPr>
              <a:t>configures </a:t>
            </a:r>
            <a:r>
              <a:rPr lang="en-US" sz="2000" dirty="0">
                <a:latin typeface="+mn-lt"/>
              </a:rPr>
              <a:t>the Arduino as a master data receiver</a:t>
            </a:r>
            <a:r>
              <a:rPr lang="en-US" sz="2000" i="1" dirty="0" smtClean="0"/>
              <a:t>.</a:t>
            </a:r>
            <a:endParaRPr lang="en-US" sz="2000" i="1" dirty="0"/>
          </a:p>
          <a:p>
            <a:pPr marL="1257300" lvl="2" indent="-342900" algn="just" eaLnBrk="0" hangingPunct="0">
              <a:lnSpc>
                <a:spcPct val="110000"/>
              </a:lnSpc>
              <a:spcBef>
                <a:spcPts val="480"/>
              </a:spcBef>
              <a:buFont typeface="Wingdings" panose="05000000000000000000" pitchFamily="2" charset="2"/>
              <a:buChar char="ü"/>
            </a:pPr>
            <a:r>
              <a:rPr lang="en-US" sz="2000" i="1" dirty="0" err="1" smtClean="0">
                <a:latin typeface="+mn-lt"/>
              </a:rPr>
              <a:t>slave_sender</a:t>
            </a:r>
            <a:r>
              <a:rPr lang="en-US" sz="2000" i="1" dirty="0" smtClean="0">
                <a:latin typeface="+mn-lt"/>
              </a:rPr>
              <a:t>:</a:t>
            </a:r>
            <a:r>
              <a:rPr lang="en-US" sz="2000" i="1" dirty="0" smtClean="0"/>
              <a:t> </a:t>
            </a:r>
            <a:r>
              <a:rPr lang="en-US" sz="2000" dirty="0">
                <a:latin typeface="+mn-lt"/>
              </a:rPr>
              <a:t>configures the Arduino as an I2C master device for transmitting data.</a:t>
            </a:r>
          </a:p>
          <a:p>
            <a:pPr marL="1257300" lvl="2" indent="-342900" algn="just" eaLnBrk="0" hangingPunct="0">
              <a:lnSpc>
                <a:spcPct val="110000"/>
              </a:lnSpc>
              <a:spcBef>
                <a:spcPts val="480"/>
              </a:spcBef>
              <a:buFont typeface="Wingdings" panose="05000000000000000000" pitchFamily="2" charset="2"/>
              <a:buChar char="ü"/>
            </a:pPr>
            <a:endParaRPr lang="en-US" sz="2000" i="1" dirty="0">
              <a:latin typeface="+mn-lt"/>
            </a:endParaRPr>
          </a:p>
          <a:p>
            <a:pPr marL="800100" lvl="1" indent="-342900" algn="just" eaLnBrk="0" hangingPunct="0">
              <a:lnSpc>
                <a:spcPct val="110000"/>
              </a:lnSpc>
              <a:spcBef>
                <a:spcPts val="480"/>
              </a:spcBef>
              <a:buFont typeface="Wingdings" panose="05000000000000000000" pitchFamily="2" charset="2"/>
              <a:buChar char="§"/>
            </a:pPr>
            <a:endParaRPr lang="en-US" sz="2000" dirty="0"/>
          </a:p>
          <a:p>
            <a:pPr marL="1257300" lvl="2" indent="-342900" algn="just" eaLnBrk="0" hangingPunct="0">
              <a:lnSpc>
                <a:spcPct val="110000"/>
              </a:lnSpc>
              <a:spcBef>
                <a:spcPts val="480"/>
              </a:spcBef>
              <a:buFont typeface="Arial" panose="020B0604020202020204" pitchFamily="34" charset="0"/>
              <a:buChar char="•"/>
            </a:pPr>
            <a:endParaRPr lang="en-US" sz="2000" i="1"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17</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THE </a:t>
            </a:r>
            <a:r>
              <a:rPr lang="en-US" dirty="0"/>
              <a:t>I2C </a:t>
            </a:r>
            <a:r>
              <a:rPr lang="en-US" dirty="0" smtClean="0"/>
              <a:t>BUS </a:t>
            </a:r>
            <a:r>
              <a:rPr lang="en-US" dirty="0"/>
              <a:t>- WIRE LIBRARY</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17</a:t>
            </a:fld>
            <a:endParaRPr lang="el-GR" sz="1000" dirty="0"/>
          </a:p>
        </p:txBody>
      </p:sp>
      <p:pic>
        <p:nvPicPr>
          <p:cNvPr id="9" name="Imagen 19"/>
          <p:cNvPicPr/>
          <p:nvPr/>
        </p:nvPicPr>
        <p:blipFill>
          <a:blip r:embed="rId5">
            <a:extLst>
              <a:ext uri="{28A0092B-C50C-407E-A947-70E740481C1C}">
                <a14:useLocalDpi xmlns:a14="http://schemas.microsoft.com/office/drawing/2010/main" val="0"/>
              </a:ext>
            </a:extLst>
          </a:blip>
          <a:stretch>
            <a:fillRect/>
          </a:stretch>
        </p:blipFill>
        <p:spPr>
          <a:xfrm>
            <a:off x="5220929" y="1742486"/>
            <a:ext cx="3775587" cy="3537437"/>
          </a:xfrm>
          <a:prstGeom prst="rect">
            <a:avLst/>
          </a:prstGeom>
        </p:spPr>
      </p:pic>
    </p:spTree>
    <p:extLst>
      <p:ext uri="{BB962C8B-B14F-4D97-AF65-F5344CB8AC3E}">
        <p14:creationId xmlns:p14="http://schemas.microsoft.com/office/powerpoint/2010/main" val="61756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1114039"/>
            <a:ext cx="8454134" cy="420115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800100" lvl="1" indent="-342900" algn="just" eaLnBrk="0" hangingPunct="0">
              <a:lnSpc>
                <a:spcPct val="110000"/>
              </a:lnSpc>
              <a:spcBef>
                <a:spcPts val="480"/>
              </a:spcBef>
              <a:buFont typeface="Wingdings" panose="05000000000000000000" pitchFamily="2" charset="2"/>
              <a:buChar char="§"/>
            </a:pPr>
            <a:r>
              <a:rPr lang="en-US" sz="2000" b="1" dirty="0" smtClean="0"/>
              <a:t>THE </a:t>
            </a:r>
            <a:r>
              <a:rPr lang="en-US" sz="2000" b="1" dirty="0"/>
              <a:t>SRF02 ULTRASONIC RANGE FINDER </a:t>
            </a:r>
            <a:endParaRPr lang="en-US" sz="2000" b="1" dirty="0" smtClean="0"/>
          </a:p>
          <a:p>
            <a:pPr marL="1257300" lvl="2" indent="-342900" algn="just" eaLnBrk="0" hangingPunct="0">
              <a:lnSpc>
                <a:spcPct val="110000"/>
              </a:lnSpc>
              <a:spcBef>
                <a:spcPts val="480"/>
              </a:spcBef>
              <a:buFont typeface="Arial" panose="020B0604020202020204" pitchFamily="34" charset="0"/>
              <a:buChar char="•"/>
            </a:pPr>
            <a:r>
              <a:rPr lang="en-US" sz="2000" b="1" dirty="0" smtClean="0"/>
              <a:t>Operational Principles</a:t>
            </a:r>
            <a:endParaRPr lang="en-US" sz="2000" i="1" dirty="0" smtClean="0">
              <a:latin typeface="+mn-lt"/>
            </a:endParaRPr>
          </a:p>
          <a:p>
            <a:pPr marL="1714500" lvl="3" indent="-342900" algn="just" eaLnBrk="0" hangingPunct="0">
              <a:lnSpc>
                <a:spcPct val="110000"/>
              </a:lnSpc>
              <a:spcBef>
                <a:spcPts val="480"/>
              </a:spcBef>
              <a:buFont typeface="Wingdings" panose="05000000000000000000" pitchFamily="2" charset="2"/>
              <a:buChar char="ü"/>
            </a:pPr>
            <a:r>
              <a:rPr lang="en-US" sz="2000" dirty="0">
                <a:latin typeface="+mn-lt"/>
              </a:rPr>
              <a:t>From 20 KHz onwards</a:t>
            </a:r>
            <a:r>
              <a:rPr lang="en-US" sz="2000" i="1" dirty="0" smtClean="0">
                <a:latin typeface="+mn-lt"/>
              </a:rPr>
              <a:t>.</a:t>
            </a:r>
          </a:p>
          <a:p>
            <a:pPr marL="1714500" lvl="3" indent="-342900" algn="just" eaLnBrk="0" hangingPunct="0">
              <a:lnSpc>
                <a:spcPct val="110000"/>
              </a:lnSpc>
              <a:spcBef>
                <a:spcPts val="480"/>
              </a:spcBef>
              <a:buFont typeface="Wingdings" panose="05000000000000000000" pitchFamily="2" charset="2"/>
              <a:buChar char="ü"/>
            </a:pPr>
            <a:r>
              <a:rPr lang="en-GB" sz="2000" dirty="0">
                <a:latin typeface="+mn-lt"/>
              </a:rPr>
              <a:t>A capsule emits an ultrasonic signal. This bounces off an </a:t>
            </a:r>
            <a:r>
              <a:rPr lang="en-GB" sz="2000" dirty="0" smtClean="0">
                <a:latin typeface="+mn-lt"/>
              </a:rPr>
              <a:t>object </a:t>
            </a:r>
            <a:r>
              <a:rPr lang="en-GB" sz="2000" dirty="0">
                <a:latin typeface="+mn-lt"/>
              </a:rPr>
              <a:t>and creates an echo that goes back to the range finder. It then measures the time transpired between the signal and the </a:t>
            </a:r>
            <a:r>
              <a:rPr lang="en-GB" sz="2000" dirty="0" smtClean="0">
                <a:latin typeface="+mn-lt"/>
              </a:rPr>
              <a:t>echo.</a:t>
            </a:r>
          </a:p>
          <a:p>
            <a:pPr marL="1714500" lvl="3" indent="-342900" algn="just" eaLnBrk="0" hangingPunct="0">
              <a:lnSpc>
                <a:spcPct val="110000"/>
              </a:lnSpc>
              <a:spcBef>
                <a:spcPts val="480"/>
              </a:spcBef>
              <a:buFont typeface="Wingdings" panose="05000000000000000000" pitchFamily="2" charset="2"/>
              <a:buChar char="ü"/>
            </a:pPr>
            <a:r>
              <a:rPr lang="en-GB" sz="2000" dirty="0">
                <a:latin typeface="+mn-lt"/>
              </a:rPr>
              <a:t>Ultrasonic waves move at the speed of sound: 343 m/s through the air at sea level at a temperature of 20ºC and relative humidity of 50%.</a:t>
            </a:r>
            <a:endParaRPr lang="en-US" sz="2000" dirty="0">
              <a:latin typeface="+mn-lt"/>
            </a:endParaRPr>
          </a:p>
          <a:p>
            <a:pPr marL="800100" lvl="1" indent="-342900" algn="just" eaLnBrk="0" hangingPunct="0">
              <a:lnSpc>
                <a:spcPct val="110000"/>
              </a:lnSpc>
              <a:spcBef>
                <a:spcPts val="480"/>
              </a:spcBef>
              <a:buFont typeface="Wingdings" panose="05000000000000000000" pitchFamily="2" charset="2"/>
              <a:buChar char="§"/>
            </a:pPr>
            <a:endParaRPr lang="en-US" sz="2000" dirty="0"/>
          </a:p>
          <a:p>
            <a:pPr marL="1257300" lvl="2" indent="-342900" algn="just" eaLnBrk="0" hangingPunct="0">
              <a:lnSpc>
                <a:spcPct val="110000"/>
              </a:lnSpc>
              <a:spcBef>
                <a:spcPts val="480"/>
              </a:spcBef>
              <a:buFont typeface="Arial" panose="020B0604020202020204" pitchFamily="34" charset="0"/>
              <a:buChar char="•"/>
            </a:pPr>
            <a:endParaRPr lang="en-US" sz="2000" i="1"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18</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THE I2C BUS - DEVICES</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18</a:t>
            </a:fld>
            <a:endParaRPr lang="el-GR" sz="1000" dirty="0"/>
          </a:p>
        </p:txBody>
      </p:sp>
      <p:graphicFrame>
        <p:nvGraphicFramePr>
          <p:cNvPr id="2" name="Tabela 1"/>
          <p:cNvGraphicFramePr>
            <a:graphicFrameLocks noGrp="1"/>
          </p:cNvGraphicFramePr>
          <p:nvPr>
            <p:extLst>
              <p:ext uri="{D42A27DB-BD31-4B8C-83A1-F6EECF244321}">
                <p14:modId xmlns:p14="http://schemas.microsoft.com/office/powerpoint/2010/main" val="447065361"/>
              </p:ext>
            </p:extLst>
          </p:nvPr>
        </p:nvGraphicFramePr>
        <p:xfrm>
          <a:off x="805201" y="4509491"/>
          <a:ext cx="7704618" cy="1723980"/>
        </p:xfrm>
        <a:graphic>
          <a:graphicData uri="http://schemas.openxmlformats.org/drawingml/2006/table">
            <a:tbl>
              <a:tblPr firstRow="1" bandRow="1">
                <a:tableStyleId>{5C22544A-7EE6-4342-B048-85BDC9FD1C3A}</a:tableStyleId>
              </a:tblPr>
              <a:tblGrid>
                <a:gridCol w="1112089"/>
                <a:gridCol w="4024323"/>
                <a:gridCol w="2568206"/>
              </a:tblGrid>
              <a:tr h="430995">
                <a:tc>
                  <a:txBody>
                    <a:bodyPr/>
                    <a:lstStyle/>
                    <a:p>
                      <a:r>
                        <a:rPr lang="pt-PT" dirty="0" err="1" smtClean="0"/>
                        <a:t>Distance</a:t>
                      </a:r>
                      <a:endParaRPr lang="pt-PT" dirty="0"/>
                    </a:p>
                  </a:txBody>
                  <a:tcPr/>
                </a:tc>
                <a:tc>
                  <a:txBody>
                    <a:bodyPr/>
                    <a:lstStyle/>
                    <a:p>
                      <a:r>
                        <a:rPr lang="pt-PT" dirty="0" smtClean="0"/>
                        <a:t>Time</a:t>
                      </a:r>
                      <a:endParaRPr lang="pt-PT" dirty="0"/>
                    </a:p>
                  </a:txBody>
                  <a:tcPr/>
                </a:tc>
                <a:tc>
                  <a:txBody>
                    <a:bodyPr/>
                    <a:lstStyle/>
                    <a:p>
                      <a:r>
                        <a:rPr lang="pt-PT" dirty="0" err="1" smtClean="0"/>
                        <a:t>Description</a:t>
                      </a:r>
                      <a:endParaRPr lang="pt-PT" dirty="0"/>
                    </a:p>
                  </a:txBody>
                  <a:tcPr/>
                </a:tc>
              </a:tr>
              <a:tr h="430995">
                <a:tc>
                  <a:txBody>
                    <a:bodyPr/>
                    <a:lstStyle/>
                    <a:p>
                      <a:r>
                        <a:rPr lang="pt-PT" dirty="0" smtClean="0"/>
                        <a:t>1 cm</a:t>
                      </a:r>
                      <a:endParaRPr lang="pt-PT" dirty="0"/>
                    </a:p>
                  </a:txBody>
                  <a:tcPr/>
                </a:tc>
                <a:tc>
                  <a:txBody>
                    <a:bodyPr/>
                    <a:lstStyle/>
                    <a:p>
                      <a:r>
                        <a:rPr lang="en-US" dirty="0" smtClean="0"/>
                        <a:t>0.00002915 “ = 0.02915 </a:t>
                      </a:r>
                      <a:r>
                        <a:rPr lang="en-US" dirty="0" err="1" smtClean="0"/>
                        <a:t>mS</a:t>
                      </a:r>
                      <a:r>
                        <a:rPr lang="en-US" dirty="0" smtClean="0"/>
                        <a:t> = 29.15 µS</a:t>
                      </a:r>
                      <a:endParaRPr lang="pt-PT" dirty="0"/>
                    </a:p>
                  </a:txBody>
                  <a:tcPr/>
                </a:tc>
                <a:tc>
                  <a:txBody>
                    <a:bodyPr/>
                    <a:lstStyle/>
                    <a:p>
                      <a:r>
                        <a:rPr lang="pt-PT" dirty="0" smtClean="0"/>
                        <a:t>(1 / 343) / 100</a:t>
                      </a:r>
                      <a:endParaRPr lang="pt-PT" dirty="0"/>
                    </a:p>
                  </a:txBody>
                  <a:tcPr/>
                </a:tc>
              </a:tr>
              <a:tr h="430995">
                <a:tc>
                  <a:txBody>
                    <a:bodyPr/>
                    <a:lstStyle/>
                    <a:p>
                      <a:r>
                        <a:rPr lang="pt-PT" dirty="0" smtClean="0"/>
                        <a:t>1 m</a:t>
                      </a:r>
                      <a:endParaRPr lang="pt-PT" dirty="0"/>
                    </a:p>
                  </a:txBody>
                  <a:tcPr/>
                </a:tc>
                <a:tc>
                  <a:txBody>
                    <a:bodyPr/>
                    <a:lstStyle/>
                    <a:p>
                      <a:r>
                        <a:rPr lang="en-US" dirty="0" smtClean="0"/>
                        <a:t>0.002915 ” = 2.915 </a:t>
                      </a:r>
                      <a:r>
                        <a:rPr lang="en-US" dirty="0" err="1" smtClean="0"/>
                        <a:t>mS</a:t>
                      </a:r>
                      <a:r>
                        <a:rPr lang="en-US" dirty="0" smtClean="0"/>
                        <a:t>  = 2915 µS</a:t>
                      </a:r>
                      <a:endParaRPr lang="pt-PT" dirty="0"/>
                    </a:p>
                  </a:txBody>
                  <a:tcPr/>
                </a:tc>
                <a:tc>
                  <a:txBody>
                    <a:bodyPr/>
                    <a:lstStyle/>
                    <a:p>
                      <a:r>
                        <a:rPr lang="pt-PT" dirty="0" smtClean="0"/>
                        <a:t>1 / 343 </a:t>
                      </a:r>
                      <a:endParaRPr lang="pt-PT" dirty="0"/>
                    </a:p>
                  </a:txBody>
                  <a:tcPr/>
                </a:tc>
              </a:tr>
              <a:tr h="430995">
                <a:tc>
                  <a:txBody>
                    <a:bodyPr/>
                    <a:lstStyle/>
                    <a:p>
                      <a:r>
                        <a:rPr lang="pt-PT" dirty="0" smtClean="0"/>
                        <a:t>1 Km</a:t>
                      </a:r>
                      <a:endParaRPr lang="pt-PT" dirty="0"/>
                    </a:p>
                  </a:txBody>
                  <a:tcPr/>
                </a:tc>
                <a:tc>
                  <a:txBody>
                    <a:bodyPr/>
                    <a:lstStyle/>
                    <a:p>
                      <a:r>
                        <a:rPr lang="en-US" dirty="0" smtClean="0"/>
                        <a:t>2.915 “ = 2915 </a:t>
                      </a:r>
                      <a:r>
                        <a:rPr lang="en-US" dirty="0" err="1" smtClean="0"/>
                        <a:t>mS</a:t>
                      </a:r>
                      <a:r>
                        <a:rPr lang="en-US" dirty="0" smtClean="0"/>
                        <a:t> = 2915000 µS</a:t>
                      </a:r>
                      <a:endParaRPr lang="pt-PT" dirty="0"/>
                    </a:p>
                  </a:txBody>
                  <a:tcPr/>
                </a:tc>
                <a:tc>
                  <a:txBody>
                    <a:bodyPr/>
                    <a:lstStyle/>
                    <a:p>
                      <a:r>
                        <a:rPr lang="pt-PT" dirty="0" smtClean="0"/>
                        <a:t>(1 / 343) * 1000</a:t>
                      </a:r>
                      <a:endParaRPr lang="pt-PT" dirty="0"/>
                    </a:p>
                  </a:txBody>
                  <a:tcPr/>
                </a:tc>
              </a:tr>
            </a:tbl>
          </a:graphicData>
        </a:graphic>
      </p:graphicFrame>
    </p:spTree>
    <p:extLst>
      <p:ext uri="{BB962C8B-B14F-4D97-AF65-F5344CB8AC3E}">
        <p14:creationId xmlns:p14="http://schemas.microsoft.com/office/powerpoint/2010/main" val="1782796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789574"/>
            <a:ext cx="8454134" cy="660026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n-US" sz="2000" b="1" dirty="0"/>
              <a:t>SRF02 - FEATURES AND CONNECTIONS</a:t>
            </a:r>
            <a:endParaRPr lang="el-GR" sz="2000" b="1" dirty="0"/>
          </a:p>
          <a:p>
            <a:pPr marL="800100" lvl="1" indent="-342900" algn="just" eaLnBrk="0" hangingPunct="0">
              <a:lnSpc>
                <a:spcPct val="110000"/>
              </a:lnSpc>
              <a:spcBef>
                <a:spcPts val="480"/>
              </a:spcBef>
              <a:buFont typeface="Wingdings" panose="05000000000000000000" pitchFamily="2" charset="2"/>
              <a:buChar char="§"/>
            </a:pPr>
            <a:r>
              <a:rPr lang="en-US" sz="2000" b="1" dirty="0" smtClean="0"/>
              <a:t>important </a:t>
            </a:r>
            <a:r>
              <a:rPr lang="en-US" sz="2000" b="1" dirty="0"/>
              <a:t>features of the SRF02 ultrasonic </a:t>
            </a:r>
            <a:r>
              <a:rPr lang="en-US" sz="2000" b="1" dirty="0" smtClean="0"/>
              <a:t>rangefinder:</a:t>
            </a:r>
          </a:p>
          <a:p>
            <a:pPr marL="1257300" lvl="2" indent="-342900" algn="just" eaLnBrk="0" hangingPunct="0">
              <a:lnSpc>
                <a:spcPct val="110000"/>
              </a:lnSpc>
              <a:spcBef>
                <a:spcPts val="480"/>
              </a:spcBef>
              <a:buFont typeface="Wingdings" panose="05000000000000000000" pitchFamily="2" charset="2"/>
              <a:buChar char="ü"/>
            </a:pPr>
            <a:r>
              <a:rPr lang="en-US" sz="2000" dirty="0">
                <a:latin typeface="+mn-lt"/>
              </a:rPr>
              <a:t>R</a:t>
            </a:r>
            <a:r>
              <a:rPr lang="en-US" sz="2000" dirty="0" smtClean="0">
                <a:latin typeface="+mn-lt"/>
              </a:rPr>
              <a:t>ange</a:t>
            </a:r>
            <a:r>
              <a:rPr lang="en-US" sz="2000" dirty="0">
                <a:latin typeface="+mn-lt"/>
              </a:rPr>
              <a:t>: from 16 cm to 6 m (in theory)</a:t>
            </a:r>
          </a:p>
          <a:p>
            <a:pPr marL="1257300" lvl="2" indent="-342900" algn="just" eaLnBrk="0" hangingPunct="0">
              <a:lnSpc>
                <a:spcPct val="110000"/>
              </a:lnSpc>
              <a:spcBef>
                <a:spcPts val="480"/>
              </a:spcBef>
              <a:buFont typeface="Wingdings" panose="05000000000000000000" pitchFamily="2" charset="2"/>
              <a:buChar char="ü"/>
            </a:pPr>
            <a:r>
              <a:rPr lang="en-US" sz="2000" dirty="0" smtClean="0">
                <a:latin typeface="+mn-lt"/>
              </a:rPr>
              <a:t>Power</a:t>
            </a:r>
            <a:r>
              <a:rPr lang="en-US" sz="2000" dirty="0">
                <a:latin typeface="+mn-lt"/>
              </a:rPr>
              <a:t>: + 5 V a 4 mA </a:t>
            </a:r>
          </a:p>
          <a:p>
            <a:pPr marL="1257300" lvl="2" indent="-342900" algn="just" eaLnBrk="0" hangingPunct="0">
              <a:lnSpc>
                <a:spcPct val="110000"/>
              </a:lnSpc>
              <a:spcBef>
                <a:spcPts val="480"/>
              </a:spcBef>
              <a:buFont typeface="Wingdings" panose="05000000000000000000" pitchFamily="2" charset="2"/>
              <a:buChar char="ü"/>
            </a:pPr>
            <a:r>
              <a:rPr lang="en-US" sz="2000" dirty="0" smtClean="0">
                <a:latin typeface="+mn-lt"/>
              </a:rPr>
              <a:t>Ultrasonic </a:t>
            </a:r>
            <a:r>
              <a:rPr lang="en-US" sz="2000" dirty="0">
                <a:latin typeface="+mn-lt"/>
              </a:rPr>
              <a:t>frequency: 40 MHz </a:t>
            </a:r>
          </a:p>
          <a:p>
            <a:pPr marL="1257300" lvl="2" indent="-342900" algn="just" eaLnBrk="0" hangingPunct="0">
              <a:lnSpc>
                <a:spcPct val="110000"/>
              </a:lnSpc>
              <a:spcBef>
                <a:spcPts val="480"/>
              </a:spcBef>
              <a:buFont typeface="Wingdings" panose="05000000000000000000" pitchFamily="2" charset="2"/>
              <a:buChar char="ü"/>
            </a:pPr>
            <a:r>
              <a:rPr lang="en-US" sz="2000" dirty="0" smtClean="0">
                <a:latin typeface="+mn-lt"/>
              </a:rPr>
              <a:t>Size</a:t>
            </a:r>
            <a:r>
              <a:rPr lang="en-US" sz="2000" dirty="0">
                <a:latin typeface="+mn-lt"/>
              </a:rPr>
              <a:t>: 24 mm x 20 mm x 17 mm </a:t>
            </a:r>
          </a:p>
          <a:p>
            <a:pPr marL="1257300" lvl="2" indent="-342900" algn="just" eaLnBrk="0" hangingPunct="0">
              <a:lnSpc>
                <a:spcPct val="110000"/>
              </a:lnSpc>
              <a:spcBef>
                <a:spcPts val="480"/>
              </a:spcBef>
              <a:buFont typeface="Wingdings" panose="05000000000000000000" pitchFamily="2" charset="2"/>
              <a:buChar char="ü"/>
            </a:pPr>
            <a:r>
              <a:rPr lang="en-US" sz="2000" dirty="0" smtClean="0">
                <a:latin typeface="+mn-lt"/>
              </a:rPr>
              <a:t>Analogue </a:t>
            </a:r>
            <a:r>
              <a:rPr lang="en-US" sz="2000" dirty="0">
                <a:latin typeface="+mn-lt"/>
              </a:rPr>
              <a:t>Gain: Automatic 64 step gain control</a:t>
            </a:r>
          </a:p>
          <a:p>
            <a:pPr marL="1257300" lvl="2" indent="-342900" algn="just" eaLnBrk="0" hangingPunct="0">
              <a:lnSpc>
                <a:spcPct val="110000"/>
              </a:lnSpc>
              <a:spcBef>
                <a:spcPts val="480"/>
              </a:spcBef>
              <a:buFont typeface="Wingdings" panose="05000000000000000000" pitchFamily="2" charset="2"/>
              <a:buChar char="ü"/>
            </a:pPr>
            <a:r>
              <a:rPr lang="en-US" sz="2000" dirty="0" smtClean="0">
                <a:latin typeface="+mn-lt"/>
              </a:rPr>
              <a:t>Connection </a:t>
            </a:r>
            <a:r>
              <a:rPr lang="en-US" sz="2000" dirty="0">
                <a:latin typeface="+mn-lt"/>
              </a:rPr>
              <a:t>Modes: 1 - Standard I2C Bus 2 - Serial Bus (connects up to 16 devices to any UART serial port)</a:t>
            </a:r>
          </a:p>
          <a:p>
            <a:pPr marL="1257300" lvl="2" indent="-342900" algn="just" eaLnBrk="0" hangingPunct="0">
              <a:lnSpc>
                <a:spcPct val="110000"/>
              </a:lnSpc>
              <a:spcBef>
                <a:spcPts val="480"/>
              </a:spcBef>
              <a:buFont typeface="Wingdings" panose="05000000000000000000" pitchFamily="2" charset="2"/>
              <a:buChar char="ü"/>
            </a:pPr>
            <a:r>
              <a:rPr lang="en-US" sz="2000" dirty="0" smtClean="0">
                <a:latin typeface="+mn-lt"/>
              </a:rPr>
              <a:t>Full </a:t>
            </a:r>
            <a:r>
              <a:rPr lang="en-US" sz="2000" dirty="0">
                <a:latin typeface="+mn-lt"/>
              </a:rPr>
              <a:t>Automatic Tuning: No calibration, just power up and go</a:t>
            </a:r>
          </a:p>
          <a:p>
            <a:pPr marL="1257300" lvl="2" indent="-342900" algn="just" eaLnBrk="0" hangingPunct="0">
              <a:lnSpc>
                <a:spcPct val="110000"/>
              </a:lnSpc>
              <a:spcBef>
                <a:spcPts val="480"/>
              </a:spcBef>
              <a:buFont typeface="Wingdings" panose="05000000000000000000" pitchFamily="2" charset="2"/>
              <a:buChar char="ü"/>
            </a:pPr>
            <a:r>
              <a:rPr lang="en-US" sz="2000" dirty="0" smtClean="0">
                <a:latin typeface="+mn-lt"/>
              </a:rPr>
              <a:t>Units</a:t>
            </a:r>
            <a:r>
              <a:rPr lang="en-US" sz="2000" dirty="0">
                <a:latin typeface="+mn-lt"/>
              </a:rPr>
              <a:t>: Range reported in µS, mm or inches.</a:t>
            </a:r>
          </a:p>
          <a:p>
            <a:pPr marL="1257300" lvl="2" indent="-342900" algn="just" eaLnBrk="0" hangingPunct="0">
              <a:lnSpc>
                <a:spcPct val="110000"/>
              </a:lnSpc>
              <a:spcBef>
                <a:spcPts val="480"/>
              </a:spcBef>
              <a:buFont typeface="Wingdings" panose="05000000000000000000" pitchFamily="2" charset="2"/>
              <a:buChar char="ü"/>
            </a:pPr>
            <a:r>
              <a:rPr lang="en-US" sz="2000" dirty="0" smtClean="0">
                <a:latin typeface="+mn-lt"/>
              </a:rPr>
              <a:t>The </a:t>
            </a:r>
            <a:r>
              <a:rPr lang="en-US" sz="2000" dirty="0">
                <a:latin typeface="+mn-lt"/>
              </a:rPr>
              <a:t>default shipped address of the SRF02 is 224 (0xE0). It can be changed by the user to any of 16 addresses: E0, E2, E4, E6, E8, EA, EC, EE, F0, F2, F4, F6, F8, FA, FC or FE, therefore up to 16 different addresses can be used</a:t>
            </a:r>
            <a:r>
              <a:rPr lang="en-US" sz="2000" dirty="0" smtClean="0">
                <a:latin typeface="+mn-lt"/>
              </a:rPr>
              <a:t>.</a:t>
            </a:r>
            <a:endParaRPr lang="en-US" sz="2000" dirty="0">
              <a:latin typeface="+mn-lt"/>
            </a:endParaRPr>
          </a:p>
          <a:p>
            <a:pPr marL="800100" lvl="1" indent="-342900" algn="just" eaLnBrk="0" hangingPunct="0">
              <a:lnSpc>
                <a:spcPct val="110000"/>
              </a:lnSpc>
              <a:spcBef>
                <a:spcPts val="480"/>
              </a:spcBef>
              <a:buFont typeface="Wingdings" panose="05000000000000000000" pitchFamily="2" charset="2"/>
              <a:buChar char="§"/>
            </a:pPr>
            <a:endParaRPr lang="en-US" sz="2000" dirty="0"/>
          </a:p>
          <a:p>
            <a:pPr marL="1257300" lvl="2" indent="-342900" algn="just" eaLnBrk="0" hangingPunct="0">
              <a:lnSpc>
                <a:spcPct val="110000"/>
              </a:lnSpc>
              <a:spcBef>
                <a:spcPts val="480"/>
              </a:spcBef>
              <a:buFont typeface="Arial" panose="020B0604020202020204" pitchFamily="34" charset="0"/>
              <a:buChar char="•"/>
            </a:pPr>
            <a:endParaRPr lang="en-US" sz="2000" i="1"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19</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THE I2C BUS - DEVICES</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19</a:t>
            </a:fld>
            <a:endParaRPr lang="el-GR" sz="1000" dirty="0"/>
          </a:p>
        </p:txBody>
      </p:sp>
    </p:spTree>
    <p:extLst>
      <p:ext uri="{BB962C8B-B14F-4D97-AF65-F5344CB8AC3E}">
        <p14:creationId xmlns:p14="http://schemas.microsoft.com/office/powerpoint/2010/main" val="1114639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 name="Τίτλος 1"/>
          <p:cNvSpPr>
            <a:spLocks noGrp="1"/>
          </p:cNvSpPr>
          <p:nvPr>
            <p:ph type="title"/>
          </p:nvPr>
        </p:nvSpPr>
        <p:spPr>
          <a:xfrm>
            <a:off x="0" y="-2"/>
            <a:ext cx="9144000" cy="581777"/>
          </a:xfrm>
          <a:solidFill>
            <a:schemeClr val="bg1">
              <a:lumMod val="85000"/>
            </a:schemeClr>
          </a:solidFill>
        </p:spPr>
        <p:txBody>
          <a:bodyPr>
            <a:normAutofit fontScale="90000"/>
          </a:bodyPr>
          <a:lstStyle/>
          <a:p>
            <a:pPr algn="l"/>
            <a:r>
              <a:rPr lang="en-US" sz="3600" dirty="0" smtClean="0"/>
              <a:t>Aim and Agenda of unit 12 </a:t>
            </a:r>
            <a:endParaRPr lang="el-GR" sz="3600" dirty="0"/>
          </a:p>
        </p:txBody>
      </p:sp>
      <p:sp>
        <p:nvSpPr>
          <p:cNvPr id="11" name="Στρογγυλεμένο ορθογώνιο 7"/>
          <p:cNvSpPr/>
          <p:nvPr/>
        </p:nvSpPr>
        <p:spPr>
          <a:xfrm>
            <a:off x="432080" y="2328577"/>
            <a:ext cx="8434573" cy="351266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Στρογγυλεμένο ορθογώνιο 6"/>
          <p:cNvSpPr/>
          <p:nvPr/>
        </p:nvSpPr>
        <p:spPr>
          <a:xfrm>
            <a:off x="432080" y="829711"/>
            <a:ext cx="8335926" cy="136096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Give the basic ideas and simple examples </a:t>
            </a:r>
          </a:p>
          <a:p>
            <a:pPr algn="ctr"/>
            <a:r>
              <a:rPr lang="en-US" dirty="0"/>
              <a:t>for enable </a:t>
            </a:r>
            <a:r>
              <a:rPr lang="en-US" dirty="0" smtClean="0"/>
              <a:t>Arduino </a:t>
            </a:r>
            <a:r>
              <a:rPr lang="en-US" dirty="0"/>
              <a:t>to communicate with any kind of device or peripheral</a:t>
            </a:r>
            <a:endParaRPr lang="el-GR" dirty="0"/>
          </a:p>
        </p:txBody>
      </p:sp>
      <p:sp>
        <p:nvSpPr>
          <p:cNvPr id="13" name="Σύμβολο κράτησης θέσης περιεχομένου 2"/>
          <p:cNvSpPr txBox="1">
            <a:spLocks/>
          </p:cNvSpPr>
          <p:nvPr/>
        </p:nvSpPr>
        <p:spPr>
          <a:xfrm>
            <a:off x="534566" y="2780645"/>
            <a:ext cx="8229600" cy="35889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10000"/>
              </a:lnSpc>
              <a:spcBef>
                <a:spcPts val="480"/>
              </a:spcBef>
              <a:buFont typeface="Wingdings" pitchFamily="2" charset="2"/>
              <a:buChar char="§"/>
            </a:pPr>
            <a:r>
              <a:rPr lang="en-US" sz="1800" dirty="0" smtClean="0"/>
              <a:t>Explain what is </a:t>
            </a:r>
            <a:r>
              <a:rPr lang="en-US" sz="1800" b="1" dirty="0" smtClean="0"/>
              <a:t>Communication </a:t>
            </a:r>
            <a:r>
              <a:rPr lang="en-US" sz="1800" dirty="0" smtClean="0"/>
              <a:t>and especially Serial </a:t>
            </a:r>
            <a:r>
              <a:rPr lang="en-US" sz="1800" dirty="0"/>
              <a:t>Communication </a:t>
            </a:r>
            <a:endParaRPr lang="en-US" sz="1800" dirty="0" smtClean="0"/>
          </a:p>
          <a:p>
            <a:pPr algn="just">
              <a:lnSpc>
                <a:spcPct val="110000"/>
              </a:lnSpc>
              <a:spcBef>
                <a:spcPts val="480"/>
              </a:spcBef>
              <a:buFont typeface="Wingdings" pitchFamily="2" charset="2"/>
              <a:buChar char="§"/>
            </a:pPr>
            <a:r>
              <a:rPr lang="en-US" sz="1800" dirty="0" smtClean="0"/>
              <a:t>Present </a:t>
            </a:r>
            <a:r>
              <a:rPr lang="en-US" sz="1800" b="1" dirty="0"/>
              <a:t>P</a:t>
            </a:r>
            <a:r>
              <a:rPr lang="en-US" sz="1800" b="1" dirty="0" smtClean="0"/>
              <a:t>rogramming Communication </a:t>
            </a:r>
            <a:r>
              <a:rPr lang="en-US" sz="1800" b="1" dirty="0"/>
              <a:t>F</a:t>
            </a:r>
            <a:r>
              <a:rPr lang="en-US" sz="1800" b="1" dirty="0" smtClean="0"/>
              <a:t>unctions </a:t>
            </a:r>
            <a:r>
              <a:rPr lang="en-US" sz="1800" dirty="0" smtClean="0"/>
              <a:t>used in this unit </a:t>
            </a:r>
            <a:r>
              <a:rPr lang="en-US" sz="1400" dirty="0" smtClean="0">
                <a:solidFill>
                  <a:schemeClr val="accent5">
                    <a:lumMod val="75000"/>
                  </a:schemeClr>
                </a:solidFill>
              </a:rPr>
              <a:t>(basic principles)</a:t>
            </a:r>
          </a:p>
          <a:p>
            <a:pPr algn="just">
              <a:lnSpc>
                <a:spcPct val="110000"/>
              </a:lnSpc>
              <a:spcBef>
                <a:spcPts val="480"/>
              </a:spcBef>
              <a:buFont typeface="Wingdings" pitchFamily="2" charset="2"/>
              <a:buChar char="§"/>
            </a:pPr>
            <a:r>
              <a:rPr lang="en-US" sz="1800" dirty="0"/>
              <a:t>Present </a:t>
            </a:r>
            <a:r>
              <a:rPr lang="en-US" sz="1800" b="1" dirty="0"/>
              <a:t>Programming Transmitting Data </a:t>
            </a:r>
            <a:r>
              <a:rPr lang="en-US" sz="1800" b="1" dirty="0" smtClean="0"/>
              <a:t>Functions </a:t>
            </a:r>
            <a:r>
              <a:rPr lang="en-US" sz="1800" dirty="0" smtClean="0"/>
              <a:t>used in </a:t>
            </a:r>
            <a:r>
              <a:rPr lang="en-US" sz="1800" dirty="0"/>
              <a:t>this unit </a:t>
            </a:r>
            <a:r>
              <a:rPr lang="en-US" sz="1400" dirty="0">
                <a:solidFill>
                  <a:schemeClr val="accent5">
                    <a:lumMod val="75000"/>
                  </a:schemeClr>
                </a:solidFill>
              </a:rPr>
              <a:t>(basic principles)</a:t>
            </a:r>
            <a:r>
              <a:rPr lang="en-US" sz="1800" dirty="0" smtClean="0"/>
              <a:t> </a:t>
            </a:r>
          </a:p>
          <a:p>
            <a:pPr algn="just">
              <a:lnSpc>
                <a:spcPct val="110000"/>
              </a:lnSpc>
              <a:spcBef>
                <a:spcPts val="480"/>
              </a:spcBef>
              <a:buFont typeface="Wingdings" pitchFamily="2" charset="2"/>
              <a:buChar char="§"/>
            </a:pPr>
            <a:r>
              <a:rPr lang="en-US" sz="1800" dirty="0"/>
              <a:t>Present </a:t>
            </a:r>
            <a:r>
              <a:rPr lang="en-US" sz="1800" b="1" dirty="0"/>
              <a:t>Programming </a:t>
            </a:r>
            <a:r>
              <a:rPr lang="en-US" sz="1800" b="1" dirty="0" smtClean="0"/>
              <a:t>Receiving Data </a:t>
            </a:r>
            <a:r>
              <a:rPr lang="en-US" sz="1800" b="1" dirty="0"/>
              <a:t>Functions </a:t>
            </a:r>
            <a:r>
              <a:rPr lang="en-US" sz="1800" dirty="0"/>
              <a:t>used in this unit </a:t>
            </a:r>
            <a:r>
              <a:rPr lang="en-US" sz="1400" dirty="0">
                <a:solidFill>
                  <a:schemeClr val="accent5">
                    <a:lumMod val="75000"/>
                  </a:schemeClr>
                </a:solidFill>
              </a:rPr>
              <a:t>(basic principles)</a:t>
            </a:r>
            <a:r>
              <a:rPr lang="en-US" sz="1800" dirty="0" smtClean="0"/>
              <a:t> </a:t>
            </a:r>
          </a:p>
          <a:p>
            <a:pPr algn="just">
              <a:lnSpc>
                <a:spcPct val="110000"/>
              </a:lnSpc>
              <a:spcBef>
                <a:spcPts val="480"/>
              </a:spcBef>
              <a:buFont typeface="Wingdings" pitchFamily="2" charset="2"/>
              <a:buChar char="§"/>
            </a:pPr>
            <a:r>
              <a:rPr lang="en-US" sz="1800" dirty="0"/>
              <a:t>Present </a:t>
            </a:r>
            <a:r>
              <a:rPr lang="en-US" sz="1800" b="1" dirty="0"/>
              <a:t>O</a:t>
            </a:r>
            <a:r>
              <a:rPr lang="en-US" sz="1800" b="1" dirty="0" smtClean="0"/>
              <a:t>ther General Purpose Functions</a:t>
            </a:r>
            <a:endParaRPr lang="en-US" sz="1800" dirty="0" smtClean="0">
              <a:solidFill>
                <a:srgbClr val="FF0000"/>
              </a:solidFill>
            </a:endParaRPr>
          </a:p>
          <a:p>
            <a:pPr algn="just">
              <a:lnSpc>
                <a:spcPct val="110000"/>
              </a:lnSpc>
              <a:spcBef>
                <a:spcPts val="480"/>
              </a:spcBef>
              <a:buFont typeface="Wingdings" pitchFamily="2" charset="2"/>
              <a:buChar char="§"/>
            </a:pPr>
            <a:r>
              <a:rPr lang="en-US" sz="1800" smtClean="0"/>
              <a:t>Practice Section</a:t>
            </a:r>
            <a:r>
              <a:rPr lang="en-US" sz="1400" smtClean="0">
                <a:solidFill>
                  <a:schemeClr val="accent5">
                    <a:lumMod val="75000"/>
                  </a:schemeClr>
                </a:solidFill>
              </a:rPr>
              <a:t> </a:t>
            </a:r>
            <a:endParaRPr lang="el-GR" sz="1400" dirty="0" smtClean="0">
              <a:solidFill>
                <a:schemeClr val="accent5">
                  <a:lumMod val="75000"/>
                </a:schemeClr>
              </a:solidFill>
            </a:endParaRPr>
          </a:p>
          <a:p>
            <a:pPr algn="just">
              <a:lnSpc>
                <a:spcPct val="110000"/>
              </a:lnSpc>
              <a:spcBef>
                <a:spcPts val="480"/>
              </a:spcBef>
              <a:buFont typeface="Wingdings" pitchFamily="2" charset="2"/>
              <a:buChar char="§"/>
            </a:pPr>
            <a:endParaRPr lang="el-GR" sz="1800" dirty="0"/>
          </a:p>
        </p:txBody>
      </p:sp>
      <p:sp>
        <p:nvSpPr>
          <p:cNvPr id="14" name="TextBox 13"/>
          <p:cNvSpPr txBox="1"/>
          <p:nvPr/>
        </p:nvSpPr>
        <p:spPr bwMode="auto">
          <a:xfrm>
            <a:off x="3061905" y="830883"/>
            <a:ext cx="2710999" cy="385683"/>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R="0" algn="just" defTabSz="914400" rtl="0" eaLnBrk="0" fontAlgn="base" latinLnBrk="0" hangingPunct="0">
              <a:lnSpc>
                <a:spcPct val="110000"/>
              </a:lnSpc>
              <a:spcBef>
                <a:spcPts val="480"/>
              </a:spcBef>
              <a:spcAft>
                <a:spcPct val="0"/>
              </a:spcAft>
              <a:buClrTx/>
              <a:buSzTx/>
              <a:tabLst/>
            </a:pPr>
            <a:r>
              <a:rPr kumimoji="0" lang="en-US" sz="1800" b="0" i="1" u="none" strike="noStrike" kern="0" cap="none" spc="0" normalizeH="0" baseline="0" noProof="0" dirty="0" smtClean="0">
                <a:ln>
                  <a:noFill/>
                </a:ln>
                <a:solidFill>
                  <a:schemeClr val="tx1"/>
                </a:solidFill>
                <a:effectLst/>
                <a:uLnTx/>
                <a:uFillTx/>
                <a:latin typeface="+mn-lt"/>
                <a:ea typeface="+mn-ea"/>
                <a:cs typeface="+mn-cs"/>
              </a:rPr>
              <a:t>The aim of</a:t>
            </a:r>
            <a:r>
              <a:rPr kumimoji="0" lang="en-US" sz="1800" b="0" i="1" u="none" strike="noStrike" kern="0" cap="none" spc="0" normalizeH="0" noProof="0" dirty="0" smtClean="0">
                <a:ln>
                  <a:noFill/>
                </a:ln>
                <a:solidFill>
                  <a:schemeClr val="tx1"/>
                </a:solidFill>
                <a:effectLst/>
                <a:uLnTx/>
                <a:uFillTx/>
                <a:latin typeface="+mn-lt"/>
                <a:ea typeface="+mn-ea"/>
                <a:cs typeface="+mn-cs"/>
              </a:rPr>
              <a:t> the presentation</a:t>
            </a:r>
            <a:endParaRPr kumimoji="0" lang="el-GR" sz="1800" b="0" i="1" u="none" strike="noStrike" kern="0" cap="none" spc="0" normalizeH="0" baseline="0" noProof="0" dirty="0">
              <a:ln>
                <a:noFill/>
              </a:ln>
              <a:solidFill>
                <a:schemeClr val="tx1"/>
              </a:solidFill>
              <a:effectLst/>
              <a:uLnTx/>
              <a:uFillTx/>
              <a:latin typeface="+mn-lt"/>
              <a:ea typeface="+mn-ea"/>
              <a:cs typeface="+mn-cs"/>
            </a:endParaRPr>
          </a:p>
        </p:txBody>
      </p:sp>
      <p:sp>
        <p:nvSpPr>
          <p:cNvPr id="15" name="TextBox 14"/>
          <p:cNvSpPr txBox="1"/>
          <p:nvPr/>
        </p:nvSpPr>
        <p:spPr bwMode="auto">
          <a:xfrm>
            <a:off x="2908016" y="2388363"/>
            <a:ext cx="3018775" cy="385683"/>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R="0" algn="just" defTabSz="914400" rtl="0" eaLnBrk="0" fontAlgn="base" latinLnBrk="0" hangingPunct="0">
              <a:lnSpc>
                <a:spcPct val="110000"/>
              </a:lnSpc>
              <a:spcBef>
                <a:spcPts val="480"/>
              </a:spcBef>
              <a:spcAft>
                <a:spcPct val="0"/>
              </a:spcAft>
              <a:buClrTx/>
              <a:buSzTx/>
              <a:tabLst/>
            </a:pPr>
            <a:r>
              <a:rPr kumimoji="0" lang="en-US" sz="1800" b="0" i="1" u="none" strike="noStrike" kern="0" cap="none" spc="0" normalizeH="0" baseline="0" noProof="0" dirty="0" smtClean="0">
                <a:ln>
                  <a:noFill/>
                </a:ln>
                <a:solidFill>
                  <a:schemeClr val="tx1"/>
                </a:solidFill>
                <a:effectLst/>
                <a:uLnTx/>
                <a:uFillTx/>
                <a:latin typeface="+mn-lt"/>
                <a:ea typeface="+mn-ea"/>
                <a:cs typeface="+mn-cs"/>
              </a:rPr>
              <a:t>The agenda of</a:t>
            </a:r>
            <a:r>
              <a:rPr kumimoji="0" lang="en-US" sz="1800" b="0" i="1" u="none" strike="noStrike" kern="0" cap="none" spc="0" normalizeH="0" noProof="0" dirty="0" smtClean="0">
                <a:ln>
                  <a:noFill/>
                </a:ln>
                <a:solidFill>
                  <a:schemeClr val="tx1"/>
                </a:solidFill>
                <a:effectLst/>
                <a:uLnTx/>
                <a:uFillTx/>
                <a:latin typeface="+mn-lt"/>
                <a:ea typeface="+mn-ea"/>
                <a:cs typeface="+mn-cs"/>
              </a:rPr>
              <a:t> the presentation</a:t>
            </a:r>
            <a:endParaRPr kumimoji="0" lang="el-GR" sz="1800" b="0" i="1" u="none" strike="noStrike" kern="0" cap="none" spc="0" normalizeH="0" baseline="0" noProof="0" dirty="0">
              <a:ln>
                <a:noFill/>
              </a:ln>
              <a:solidFill>
                <a:schemeClr val="tx1"/>
              </a:solidFill>
              <a:effectLst/>
              <a:uLnTx/>
              <a:uFillTx/>
              <a:latin typeface="+mn-lt"/>
              <a:ea typeface="+mn-ea"/>
              <a:cs typeface="+mn-cs"/>
            </a:endParaRPr>
          </a:p>
        </p:txBody>
      </p:sp>
      <p:sp>
        <p:nvSpPr>
          <p:cNvPr id="24" name="Slide Number Placeholder 2"/>
          <p:cNvSpPr>
            <a:spLocks noGrp="1"/>
          </p:cNvSpPr>
          <p:nvPr>
            <p:ph type="sldNum" sz="quarter" idx="12"/>
          </p:nvPr>
        </p:nvSpPr>
        <p:spPr>
          <a:xfrm>
            <a:off x="6553200" y="6356350"/>
            <a:ext cx="2133600" cy="365125"/>
          </a:xfrm>
        </p:spPr>
        <p:txBody>
          <a:bodyPr/>
          <a:lstStyle/>
          <a:p>
            <a:fld id="{F1B48E73-6241-44FB-9EDB-1A1229FC3D83}" type="slidenum">
              <a:rPr lang="el-GR" smtClean="0"/>
              <a:t>2</a:t>
            </a:fld>
            <a:endParaRPr lang="el-GR"/>
          </a:p>
        </p:txBody>
      </p:sp>
      <p:pic>
        <p:nvPicPr>
          <p:cNvPr id="25"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6"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7"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a:t>
            </a:fld>
            <a:endParaRPr lang="el-GR" sz="1000" dirty="0"/>
          </a:p>
        </p:txBody>
      </p:sp>
    </p:spTree>
    <p:extLst>
      <p:ext uri="{BB962C8B-B14F-4D97-AF65-F5344CB8AC3E}">
        <p14:creationId xmlns:p14="http://schemas.microsoft.com/office/powerpoint/2010/main" val="21350059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1114039"/>
            <a:ext cx="8454134" cy="229909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n-GB" sz="2000" b="1" dirty="0"/>
              <a:t>SRF02 - FEATURES AND CONNECTIONS</a:t>
            </a:r>
          </a:p>
          <a:p>
            <a:pPr marL="800100" lvl="1" indent="-342900" algn="just" eaLnBrk="0" hangingPunct="0">
              <a:lnSpc>
                <a:spcPct val="110000"/>
              </a:lnSpc>
              <a:spcBef>
                <a:spcPts val="480"/>
              </a:spcBef>
              <a:buFont typeface="Wingdings" panose="05000000000000000000" pitchFamily="2" charset="2"/>
              <a:buChar char="§"/>
            </a:pPr>
            <a:r>
              <a:rPr lang="en-GB" sz="2000" i="1" dirty="0" smtClean="0"/>
              <a:t>The </a:t>
            </a:r>
            <a:r>
              <a:rPr lang="en-GB" sz="2000" i="1" dirty="0"/>
              <a:t>SRF02 functions as an I2C slave device and includes its own controller responsible for making measurements and calibrations and then transmitting them to the host </a:t>
            </a:r>
            <a:r>
              <a:rPr lang="en-GB" sz="2000" i="1" dirty="0" smtClean="0"/>
              <a:t>controller</a:t>
            </a:r>
            <a:endParaRPr lang="en-US" sz="2000" i="1" dirty="0"/>
          </a:p>
          <a:p>
            <a:pPr lvl="1" algn="just" eaLnBrk="0" hangingPunct="0">
              <a:lnSpc>
                <a:spcPct val="110000"/>
              </a:lnSpc>
              <a:spcBef>
                <a:spcPts val="480"/>
              </a:spcBef>
            </a:pPr>
            <a:endParaRPr lang="en-US" sz="2000" dirty="0"/>
          </a:p>
          <a:p>
            <a:pPr marL="1257300" lvl="2" indent="-342900" algn="just" eaLnBrk="0" hangingPunct="0">
              <a:lnSpc>
                <a:spcPct val="110000"/>
              </a:lnSpc>
              <a:spcBef>
                <a:spcPts val="480"/>
              </a:spcBef>
              <a:buFont typeface="Arial" panose="020B0604020202020204" pitchFamily="34" charset="0"/>
              <a:buChar char="•"/>
            </a:pPr>
            <a:endParaRPr lang="en-US" sz="2000" i="1"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20</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THE I2C BUS - DEVICES</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20</a:t>
            </a:fld>
            <a:endParaRPr lang="el-GR" sz="1000" dirty="0"/>
          </a:p>
        </p:txBody>
      </p:sp>
      <p:pic>
        <p:nvPicPr>
          <p:cNvPr id="9" name="Imagen 68"/>
          <p:cNvPicPr/>
          <p:nvPr/>
        </p:nvPicPr>
        <p:blipFill>
          <a:blip r:embed="rId5">
            <a:extLst>
              <a:ext uri="{28A0092B-C50C-407E-A947-70E740481C1C}">
                <a14:useLocalDpi xmlns:a14="http://schemas.microsoft.com/office/drawing/2010/main" val="0"/>
              </a:ext>
            </a:extLst>
          </a:blip>
          <a:stretch>
            <a:fillRect/>
          </a:stretch>
        </p:blipFill>
        <p:spPr>
          <a:xfrm>
            <a:off x="487363" y="3186523"/>
            <a:ext cx="2757282" cy="2270380"/>
          </a:xfrm>
          <a:prstGeom prst="rect">
            <a:avLst/>
          </a:prstGeom>
        </p:spPr>
      </p:pic>
      <p:graphicFrame>
        <p:nvGraphicFramePr>
          <p:cNvPr id="2" name="Tabela 1"/>
          <p:cNvGraphicFramePr>
            <a:graphicFrameLocks noGrp="1"/>
          </p:cNvGraphicFramePr>
          <p:nvPr>
            <p:extLst>
              <p:ext uri="{D42A27DB-BD31-4B8C-83A1-F6EECF244321}">
                <p14:modId xmlns:p14="http://schemas.microsoft.com/office/powerpoint/2010/main" val="162801469"/>
              </p:ext>
            </p:extLst>
          </p:nvPr>
        </p:nvGraphicFramePr>
        <p:xfrm>
          <a:off x="3382297" y="3027383"/>
          <a:ext cx="4599305" cy="2225040"/>
        </p:xfrm>
        <a:graphic>
          <a:graphicData uri="http://schemas.openxmlformats.org/drawingml/2006/table">
            <a:tbl>
              <a:tblPr firstRow="1" bandRow="1">
                <a:tableStyleId>{5C22544A-7EE6-4342-B048-85BDC9FD1C3A}</a:tableStyleId>
              </a:tblPr>
              <a:tblGrid>
                <a:gridCol w="535305"/>
                <a:gridCol w="2032000"/>
                <a:gridCol w="2032000"/>
              </a:tblGrid>
              <a:tr h="370840">
                <a:tc>
                  <a:txBody>
                    <a:bodyPr/>
                    <a:lstStyle/>
                    <a:p>
                      <a:r>
                        <a:rPr lang="pt-PT" dirty="0" smtClean="0"/>
                        <a:t>Pin</a:t>
                      </a:r>
                      <a:endParaRPr lang="pt-PT" dirty="0"/>
                    </a:p>
                  </a:txBody>
                  <a:tcPr/>
                </a:tc>
                <a:tc>
                  <a:txBody>
                    <a:bodyPr/>
                    <a:lstStyle/>
                    <a:p>
                      <a:r>
                        <a:rPr lang="pt-PT" dirty="0" err="1" smtClean="0"/>
                        <a:t>Name</a:t>
                      </a:r>
                      <a:endParaRPr lang="pt-PT" dirty="0"/>
                    </a:p>
                  </a:txBody>
                  <a:tcPr/>
                </a:tc>
                <a:tc>
                  <a:txBody>
                    <a:bodyPr/>
                    <a:lstStyle/>
                    <a:p>
                      <a:endParaRPr lang="pt-PT"/>
                    </a:p>
                  </a:txBody>
                  <a:tcPr/>
                </a:tc>
              </a:tr>
              <a:tr h="370840">
                <a:tc>
                  <a:txBody>
                    <a:bodyPr/>
                    <a:lstStyle/>
                    <a:p>
                      <a:r>
                        <a:rPr lang="pt-PT" dirty="0" smtClean="0"/>
                        <a:t>1</a:t>
                      </a:r>
                      <a:endParaRPr lang="pt-PT" dirty="0"/>
                    </a:p>
                  </a:txBody>
                  <a:tcPr/>
                </a:tc>
                <a:tc>
                  <a:txBody>
                    <a:bodyPr/>
                    <a:lstStyle/>
                    <a:p>
                      <a:r>
                        <a:rPr lang="fr-FR" dirty="0" smtClean="0"/>
                        <a:t>+5v Vcc</a:t>
                      </a:r>
                      <a:endParaRPr lang="pt-PT" dirty="0"/>
                    </a:p>
                  </a:txBody>
                  <a:tcPr/>
                </a:tc>
                <a:tc>
                  <a:txBody>
                    <a:bodyPr/>
                    <a:lstStyle/>
                    <a:p>
                      <a:r>
                        <a:rPr lang="pt-PT" dirty="0" err="1" smtClean="0"/>
                        <a:t>Voltage</a:t>
                      </a:r>
                      <a:r>
                        <a:rPr lang="pt-PT" dirty="0" smtClean="0"/>
                        <a:t> 5 V</a:t>
                      </a:r>
                      <a:endParaRPr lang="pt-PT" dirty="0"/>
                    </a:p>
                  </a:txBody>
                  <a:tcPr/>
                </a:tc>
              </a:tr>
              <a:tr h="370840">
                <a:tc>
                  <a:txBody>
                    <a:bodyPr/>
                    <a:lstStyle/>
                    <a:p>
                      <a:r>
                        <a:rPr lang="pt-PT" dirty="0" smtClean="0"/>
                        <a:t>2</a:t>
                      </a:r>
                      <a:endParaRPr lang="pt-P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SDA</a:t>
                      </a:r>
                      <a:endParaRPr lang="pt-PT" dirty="0"/>
                    </a:p>
                  </a:txBody>
                  <a:tcPr/>
                </a:tc>
                <a:tc>
                  <a:txBody>
                    <a:bodyPr/>
                    <a:lstStyle/>
                    <a:p>
                      <a:r>
                        <a:rPr lang="pt-PT" dirty="0" smtClean="0"/>
                        <a:t>I2C bus data </a:t>
                      </a:r>
                      <a:r>
                        <a:rPr lang="pt-PT" dirty="0" err="1" smtClean="0"/>
                        <a:t>line</a:t>
                      </a:r>
                      <a:endParaRPr lang="pt-PT" dirty="0"/>
                    </a:p>
                  </a:txBody>
                  <a:tcPr/>
                </a:tc>
              </a:tr>
              <a:tr h="370840">
                <a:tc>
                  <a:txBody>
                    <a:bodyPr/>
                    <a:lstStyle/>
                    <a:p>
                      <a:r>
                        <a:rPr lang="pt-PT" dirty="0" smtClean="0"/>
                        <a:t>3</a:t>
                      </a:r>
                      <a:endParaRPr lang="pt-P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SCL</a:t>
                      </a:r>
                      <a:endParaRPr lang="pt-PT" dirty="0"/>
                    </a:p>
                  </a:txBody>
                  <a:tcPr/>
                </a:tc>
                <a:tc>
                  <a:txBody>
                    <a:bodyPr/>
                    <a:lstStyle/>
                    <a:p>
                      <a:r>
                        <a:rPr lang="pt-PT" dirty="0" smtClean="0"/>
                        <a:t>I2C time </a:t>
                      </a:r>
                      <a:r>
                        <a:rPr lang="pt-PT" dirty="0" err="1" smtClean="0"/>
                        <a:t>line</a:t>
                      </a:r>
                      <a:endParaRPr lang="pt-PT" dirty="0"/>
                    </a:p>
                  </a:txBody>
                  <a:tcPr/>
                </a:tc>
              </a:tr>
              <a:tr h="370840">
                <a:tc>
                  <a:txBody>
                    <a:bodyPr/>
                    <a:lstStyle/>
                    <a:p>
                      <a:r>
                        <a:rPr lang="pt-PT" dirty="0" smtClean="0"/>
                        <a:t>4</a:t>
                      </a:r>
                      <a:endParaRPr lang="pt-P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Mode</a:t>
                      </a:r>
                      <a:endParaRPr lang="pt-PT" dirty="0"/>
                    </a:p>
                  </a:txBody>
                  <a:tcPr/>
                </a:tc>
                <a:tc>
                  <a:txBody>
                    <a:bodyPr/>
                    <a:lstStyle/>
                    <a:p>
                      <a:r>
                        <a:rPr lang="pt-PT" dirty="0" err="1" smtClean="0"/>
                        <a:t>Left</a:t>
                      </a:r>
                      <a:r>
                        <a:rPr lang="pt-PT" dirty="0" smtClean="0"/>
                        <a:t> </a:t>
                      </a:r>
                      <a:r>
                        <a:rPr lang="pt-PT" dirty="0" err="1" smtClean="0"/>
                        <a:t>unconnected</a:t>
                      </a:r>
                      <a:endParaRPr lang="pt-PT" dirty="0"/>
                    </a:p>
                  </a:txBody>
                  <a:tcPr/>
                </a:tc>
              </a:tr>
              <a:tr h="370840">
                <a:tc>
                  <a:txBody>
                    <a:bodyPr/>
                    <a:lstStyle/>
                    <a:p>
                      <a:r>
                        <a:rPr lang="pt-PT" dirty="0" smtClean="0"/>
                        <a:t>5</a:t>
                      </a:r>
                      <a:endParaRPr lang="pt-PT" dirty="0"/>
                    </a:p>
                  </a:txBody>
                  <a:tcPr/>
                </a:tc>
                <a:tc>
                  <a:txBody>
                    <a:bodyPr/>
                    <a:lstStyle/>
                    <a:p>
                      <a:r>
                        <a:rPr lang="fr-FR" dirty="0" smtClean="0"/>
                        <a:t>GND</a:t>
                      </a:r>
                      <a:endParaRPr lang="pt-PT" dirty="0"/>
                    </a:p>
                  </a:txBody>
                  <a:tcPr/>
                </a:tc>
                <a:tc>
                  <a:txBody>
                    <a:bodyPr/>
                    <a:lstStyle/>
                    <a:p>
                      <a:r>
                        <a:rPr lang="pt-PT" dirty="0" err="1" smtClean="0"/>
                        <a:t>Ground</a:t>
                      </a:r>
                      <a:endParaRPr lang="pt-PT" dirty="0"/>
                    </a:p>
                  </a:txBody>
                  <a:tcPr/>
                </a:tc>
              </a:tr>
            </a:tbl>
          </a:graphicData>
        </a:graphic>
      </p:graphicFrame>
    </p:spTree>
    <p:extLst>
      <p:ext uri="{BB962C8B-B14F-4D97-AF65-F5344CB8AC3E}">
        <p14:creationId xmlns:p14="http://schemas.microsoft.com/office/powerpoint/2010/main" val="3031680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1114039"/>
            <a:ext cx="8454134" cy="154856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n-US" sz="2000" b="1" dirty="0"/>
              <a:t>SRF02 - INTERNAL REGISTERS</a:t>
            </a:r>
          </a:p>
          <a:p>
            <a:pPr marL="342900" indent="-342900" algn="just" eaLnBrk="0" hangingPunct="0">
              <a:lnSpc>
                <a:spcPct val="110000"/>
              </a:lnSpc>
              <a:spcBef>
                <a:spcPts val="480"/>
              </a:spcBef>
              <a:buFont typeface="Wingdings" panose="05000000000000000000" pitchFamily="2" charset="2"/>
              <a:buChar char="§"/>
            </a:pPr>
            <a:endParaRPr lang="en-US" sz="2000" i="1" dirty="0" smtClean="0"/>
          </a:p>
          <a:p>
            <a:pPr marL="800100" lvl="1" indent="-342900" algn="just" eaLnBrk="0" hangingPunct="0">
              <a:lnSpc>
                <a:spcPct val="110000"/>
              </a:lnSpc>
              <a:spcBef>
                <a:spcPts val="480"/>
              </a:spcBef>
              <a:buFont typeface="Wingdings" panose="05000000000000000000" pitchFamily="2" charset="2"/>
              <a:buChar char="§"/>
            </a:pPr>
            <a:r>
              <a:rPr lang="en-US" sz="2000" i="1" dirty="0" smtClean="0"/>
              <a:t>A </a:t>
            </a:r>
            <a:r>
              <a:rPr lang="en-US" sz="2000" i="1" dirty="0"/>
              <a:t>summary of the internal registers of the SRF02 appear in the table </a:t>
            </a:r>
            <a:r>
              <a:rPr lang="en-US" sz="2000" i="1" dirty="0" smtClean="0"/>
              <a:t>below:  </a:t>
            </a:r>
            <a:endParaRPr lang="en-US" sz="2000" i="1" dirty="0"/>
          </a:p>
        </p:txBody>
      </p:sp>
      <p:sp>
        <p:nvSpPr>
          <p:cNvPr id="3" name="Slide Number Placeholder 2"/>
          <p:cNvSpPr>
            <a:spLocks noGrp="1"/>
          </p:cNvSpPr>
          <p:nvPr>
            <p:ph type="sldNum" sz="quarter" idx="12"/>
          </p:nvPr>
        </p:nvSpPr>
        <p:spPr/>
        <p:txBody>
          <a:bodyPr/>
          <a:lstStyle/>
          <a:p>
            <a:fld id="{F1B48E73-6241-44FB-9EDB-1A1229FC3D83}" type="slidenum">
              <a:rPr lang="el-GR" smtClean="0"/>
              <a:t>21</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THE I2C BUS - DEVICES</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21</a:t>
            </a:fld>
            <a:endParaRPr lang="el-GR" sz="1000" dirty="0"/>
          </a:p>
        </p:txBody>
      </p:sp>
      <p:graphicFrame>
        <p:nvGraphicFramePr>
          <p:cNvPr id="2" name="Tabela 1"/>
          <p:cNvGraphicFramePr>
            <a:graphicFrameLocks noGrp="1"/>
          </p:cNvGraphicFramePr>
          <p:nvPr>
            <p:extLst>
              <p:ext uri="{D42A27DB-BD31-4B8C-83A1-F6EECF244321}">
                <p14:modId xmlns:p14="http://schemas.microsoft.com/office/powerpoint/2010/main" val="669507129"/>
              </p:ext>
            </p:extLst>
          </p:nvPr>
        </p:nvGraphicFramePr>
        <p:xfrm>
          <a:off x="811805" y="2991921"/>
          <a:ext cx="7675122" cy="2865120"/>
        </p:xfrm>
        <a:graphic>
          <a:graphicData uri="http://schemas.openxmlformats.org/drawingml/2006/table">
            <a:tbl>
              <a:tblPr firstRow="1" bandRow="1">
                <a:tableStyleId>{5C22544A-7EE6-4342-B048-85BDC9FD1C3A}</a:tableStyleId>
              </a:tblPr>
              <a:tblGrid>
                <a:gridCol w="1140028"/>
                <a:gridCol w="4175352"/>
                <a:gridCol w="2359742"/>
              </a:tblGrid>
              <a:tr h="370840">
                <a:tc>
                  <a:txBody>
                    <a:bodyPr/>
                    <a:lstStyle/>
                    <a:p>
                      <a:r>
                        <a:rPr lang="pt-PT" dirty="0" err="1" smtClean="0"/>
                        <a:t>Location</a:t>
                      </a:r>
                      <a:endParaRPr lang="pt-PT" dirty="0"/>
                    </a:p>
                  </a:txBody>
                  <a:tcPr/>
                </a:tc>
                <a:tc>
                  <a:txBody>
                    <a:bodyPr/>
                    <a:lstStyle/>
                    <a:p>
                      <a:r>
                        <a:rPr lang="pt-PT" dirty="0" err="1" smtClean="0"/>
                        <a:t>Read</a:t>
                      </a:r>
                      <a:endParaRPr lang="pt-PT" dirty="0"/>
                    </a:p>
                  </a:txBody>
                  <a:tcPr/>
                </a:tc>
                <a:tc>
                  <a:txBody>
                    <a:bodyPr/>
                    <a:lstStyle/>
                    <a:p>
                      <a:r>
                        <a:rPr lang="pt-PT" dirty="0" err="1" smtClean="0"/>
                        <a:t>Write</a:t>
                      </a:r>
                      <a:endParaRPr lang="pt-PT" dirty="0"/>
                    </a:p>
                  </a:txBody>
                  <a:tcPr/>
                </a:tc>
              </a:tr>
              <a:tr h="370840">
                <a:tc>
                  <a:txBody>
                    <a:bodyPr/>
                    <a:lstStyle/>
                    <a:p>
                      <a:r>
                        <a:rPr lang="pt-PT" dirty="0" smtClean="0"/>
                        <a:t>0</a:t>
                      </a:r>
                      <a:endParaRPr lang="pt-PT" dirty="0"/>
                    </a:p>
                  </a:txBody>
                  <a:tcPr/>
                </a:tc>
                <a:tc>
                  <a:txBody>
                    <a:bodyPr/>
                    <a:lstStyle/>
                    <a:p>
                      <a:r>
                        <a:rPr lang="en-US" dirty="0" smtClean="0"/>
                        <a:t>INTERNAL VERSION OF I2C DEVICE FIRMWARE</a:t>
                      </a:r>
                      <a:endParaRPr lang="pt-PT" dirty="0"/>
                    </a:p>
                  </a:txBody>
                  <a:tcPr/>
                </a:tc>
                <a:tc>
                  <a:txBody>
                    <a:bodyPr/>
                    <a:lstStyle/>
                    <a:p>
                      <a:r>
                        <a:rPr lang="pt-PT" dirty="0" smtClean="0"/>
                        <a:t>COMMAND REGISTER </a:t>
                      </a:r>
                      <a:endParaRPr lang="pt-PT" dirty="0"/>
                    </a:p>
                  </a:txBody>
                  <a:tcPr/>
                </a:tc>
              </a:tr>
              <a:tr h="370840">
                <a:tc>
                  <a:txBody>
                    <a:bodyPr/>
                    <a:lstStyle/>
                    <a:p>
                      <a:r>
                        <a:rPr lang="pt-PT" dirty="0" smtClean="0"/>
                        <a:t>1</a:t>
                      </a:r>
                      <a:endParaRPr lang="pt-PT" dirty="0"/>
                    </a:p>
                  </a:txBody>
                  <a:tcPr/>
                </a:tc>
                <a:tc>
                  <a:txBody>
                    <a:bodyPr/>
                    <a:lstStyle/>
                    <a:p>
                      <a:r>
                        <a:rPr lang="fr-FR" dirty="0" smtClean="0"/>
                        <a:t>UNUSED (READS 0X80) </a:t>
                      </a:r>
                      <a:endParaRPr lang="pt-PT" dirty="0"/>
                    </a:p>
                  </a:txBody>
                  <a:tcPr/>
                </a:tc>
                <a:tc>
                  <a:txBody>
                    <a:bodyPr/>
                    <a:lstStyle/>
                    <a:p>
                      <a:r>
                        <a:rPr lang="pt-PT" dirty="0" smtClean="0"/>
                        <a:t>N/A</a:t>
                      </a:r>
                      <a:endParaRPr lang="pt-PT" dirty="0"/>
                    </a:p>
                  </a:txBody>
                  <a:tcPr/>
                </a:tc>
              </a:tr>
              <a:tr h="370840">
                <a:tc>
                  <a:txBody>
                    <a:bodyPr/>
                    <a:lstStyle/>
                    <a:p>
                      <a:r>
                        <a:rPr lang="pt-PT" dirty="0" smtClean="0"/>
                        <a:t>2</a:t>
                      </a:r>
                      <a:endParaRPr lang="pt-P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RANGE HIGH BYTE</a:t>
                      </a:r>
                      <a:endParaRPr lang="pt-PT" dirty="0"/>
                    </a:p>
                  </a:txBody>
                  <a:tcPr/>
                </a:tc>
                <a:tc>
                  <a:txBody>
                    <a:bodyPr/>
                    <a:lstStyle/>
                    <a:p>
                      <a:r>
                        <a:rPr lang="pt-PT" dirty="0" smtClean="0"/>
                        <a:t>N/A</a:t>
                      </a:r>
                      <a:endParaRPr lang="pt-PT" dirty="0"/>
                    </a:p>
                  </a:txBody>
                  <a:tcPr/>
                </a:tc>
              </a:tr>
              <a:tr h="370840">
                <a:tc>
                  <a:txBody>
                    <a:bodyPr/>
                    <a:lstStyle/>
                    <a:p>
                      <a:r>
                        <a:rPr lang="pt-PT" dirty="0" smtClean="0"/>
                        <a:t>3</a:t>
                      </a:r>
                      <a:endParaRPr lang="pt-P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RANGE LOW BYTE</a:t>
                      </a:r>
                      <a:endParaRPr lang="pt-PT" dirty="0"/>
                    </a:p>
                  </a:txBody>
                  <a:tcPr/>
                </a:tc>
                <a:tc>
                  <a:txBody>
                    <a:bodyPr/>
                    <a:lstStyle/>
                    <a:p>
                      <a:r>
                        <a:rPr lang="pt-PT" dirty="0" smtClean="0"/>
                        <a:t>N/A</a:t>
                      </a:r>
                      <a:endParaRPr lang="pt-PT" dirty="0"/>
                    </a:p>
                  </a:txBody>
                  <a:tcPr/>
                </a:tc>
              </a:tr>
              <a:tr h="370840">
                <a:tc>
                  <a:txBody>
                    <a:bodyPr/>
                    <a:lstStyle/>
                    <a:p>
                      <a:r>
                        <a:rPr lang="pt-PT" dirty="0" smtClean="0"/>
                        <a:t>4</a:t>
                      </a:r>
                      <a:endParaRPr lang="pt-P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AUTOTUNE MINIMUM - HIGH BYTE</a:t>
                      </a:r>
                      <a:endParaRPr lang="pt-PT" dirty="0"/>
                    </a:p>
                  </a:txBody>
                  <a:tcPr/>
                </a:tc>
                <a:tc>
                  <a:txBody>
                    <a:bodyPr/>
                    <a:lstStyle/>
                    <a:p>
                      <a:r>
                        <a:rPr lang="pt-PT" dirty="0" smtClean="0"/>
                        <a:t>N/A</a:t>
                      </a:r>
                      <a:endParaRPr lang="pt-PT" dirty="0"/>
                    </a:p>
                  </a:txBody>
                  <a:tcPr/>
                </a:tc>
              </a:tr>
              <a:tr h="370840">
                <a:tc>
                  <a:txBody>
                    <a:bodyPr/>
                    <a:lstStyle/>
                    <a:p>
                      <a:r>
                        <a:rPr lang="pt-PT" dirty="0" smtClean="0"/>
                        <a:t>5</a:t>
                      </a:r>
                      <a:endParaRPr lang="pt-PT" dirty="0"/>
                    </a:p>
                  </a:txBody>
                  <a:tcPr/>
                </a:tc>
                <a:tc>
                  <a:txBody>
                    <a:bodyPr/>
                    <a:lstStyle/>
                    <a:p>
                      <a:r>
                        <a:rPr lang="fr-FR" dirty="0" smtClean="0"/>
                        <a:t>AUTOTUNE MINIMUM – LOW BYTE</a:t>
                      </a:r>
                      <a:endParaRPr lang="pt-P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smtClean="0"/>
                        <a:t>N/A</a:t>
                      </a:r>
                      <a:endParaRPr lang="pt-PT" dirty="0"/>
                    </a:p>
                  </a:txBody>
                  <a:tcPr/>
                </a:tc>
              </a:tr>
            </a:tbl>
          </a:graphicData>
        </a:graphic>
      </p:graphicFrame>
    </p:spTree>
    <p:extLst>
      <p:ext uri="{BB962C8B-B14F-4D97-AF65-F5344CB8AC3E}">
        <p14:creationId xmlns:p14="http://schemas.microsoft.com/office/powerpoint/2010/main" val="3286880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22</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THE I2C BUS - DEVICES</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22</a:t>
            </a:fld>
            <a:endParaRPr lang="el-GR" sz="1000" dirty="0"/>
          </a:p>
        </p:txBody>
      </p:sp>
      <p:graphicFrame>
        <p:nvGraphicFramePr>
          <p:cNvPr id="2" name="Tabela 1"/>
          <p:cNvGraphicFramePr>
            <a:graphicFrameLocks noGrp="1"/>
          </p:cNvGraphicFramePr>
          <p:nvPr>
            <p:extLst>
              <p:ext uri="{D42A27DB-BD31-4B8C-83A1-F6EECF244321}">
                <p14:modId xmlns:p14="http://schemas.microsoft.com/office/powerpoint/2010/main" val="110860776"/>
              </p:ext>
            </p:extLst>
          </p:nvPr>
        </p:nvGraphicFramePr>
        <p:xfrm>
          <a:off x="549647" y="1062582"/>
          <a:ext cx="8199437" cy="5090160"/>
        </p:xfrm>
        <a:graphic>
          <a:graphicData uri="http://schemas.openxmlformats.org/drawingml/2006/table">
            <a:tbl>
              <a:tblPr firstRow="1" bandRow="1">
                <a:tableStyleId>{5C22544A-7EE6-4342-B048-85BDC9FD1C3A}</a:tableStyleId>
              </a:tblPr>
              <a:tblGrid>
                <a:gridCol w="987476"/>
                <a:gridCol w="722671"/>
                <a:gridCol w="6489290"/>
              </a:tblGrid>
              <a:tr h="370840">
                <a:tc gridSpan="2">
                  <a:txBody>
                    <a:bodyPr/>
                    <a:lstStyle/>
                    <a:p>
                      <a:r>
                        <a:rPr lang="pt-PT" dirty="0" err="1" smtClean="0"/>
                        <a:t>Command</a:t>
                      </a:r>
                      <a:endParaRPr lang="pt-PT" dirty="0"/>
                    </a:p>
                  </a:txBody>
                  <a:tcPr/>
                </a:tc>
                <a:tc hMerge="1">
                  <a:txBody>
                    <a:bodyPr/>
                    <a:lstStyle/>
                    <a:p>
                      <a:endParaRPr lang="pt-PT" dirty="0"/>
                    </a:p>
                  </a:txBody>
                  <a:tcPr/>
                </a:tc>
                <a:tc rowSpan="2">
                  <a:txBody>
                    <a:bodyPr/>
                    <a:lstStyle/>
                    <a:p>
                      <a:r>
                        <a:rPr lang="pt-PT" smtClean="0"/>
                        <a:t>Action</a:t>
                      </a:r>
                      <a:endParaRPr lang="pt-PT" dirty="0"/>
                    </a:p>
                  </a:txBody>
                  <a:tcPr/>
                </a:tc>
              </a:tr>
              <a:tr h="370840">
                <a:tc>
                  <a:txBody>
                    <a:bodyPr/>
                    <a:lstStyle/>
                    <a:p>
                      <a:r>
                        <a:rPr lang="pt-PT" dirty="0" smtClean="0"/>
                        <a:t>Decimal</a:t>
                      </a:r>
                      <a:endParaRPr lang="pt-PT" dirty="0"/>
                    </a:p>
                  </a:txBody>
                  <a:tcPr/>
                </a:tc>
                <a:tc>
                  <a:txBody>
                    <a:bodyPr/>
                    <a:lstStyle/>
                    <a:p>
                      <a:r>
                        <a:rPr lang="pt-PT" dirty="0" err="1" smtClean="0"/>
                        <a:t>Hex</a:t>
                      </a:r>
                      <a:endParaRPr lang="pt-PT" dirty="0"/>
                    </a:p>
                  </a:txBody>
                  <a:tcPr/>
                </a:tc>
                <a:tc vMerge="1">
                  <a:txBody>
                    <a:bodyPr/>
                    <a:lstStyle/>
                    <a:p>
                      <a:endParaRPr lang="pt-PT" dirty="0"/>
                    </a:p>
                  </a:txBody>
                  <a:tcPr/>
                </a:tc>
              </a:tr>
              <a:tr h="370840">
                <a:tc>
                  <a:txBody>
                    <a:bodyPr/>
                    <a:lstStyle/>
                    <a:p>
                      <a:r>
                        <a:rPr lang="pt-PT" dirty="0" smtClean="0"/>
                        <a:t>80</a:t>
                      </a:r>
                      <a:endParaRPr lang="pt-PT" dirty="0"/>
                    </a:p>
                  </a:txBody>
                  <a:tcPr/>
                </a:tc>
                <a:tc>
                  <a:txBody>
                    <a:bodyPr/>
                    <a:lstStyle/>
                    <a:p>
                      <a:r>
                        <a:rPr lang="en-US" dirty="0" smtClean="0"/>
                        <a:t>0X50</a:t>
                      </a:r>
                      <a:endParaRPr lang="pt-PT" dirty="0"/>
                    </a:p>
                  </a:txBody>
                  <a:tcPr/>
                </a:tc>
                <a:tc>
                  <a:txBody>
                    <a:bodyPr/>
                    <a:lstStyle/>
                    <a:p>
                      <a:r>
                        <a:rPr lang="en-US" dirty="0" smtClean="0"/>
                        <a:t>REAL RANGING MODE - RESULT IN INCHES</a:t>
                      </a:r>
                      <a:endParaRPr lang="pt-PT" dirty="0"/>
                    </a:p>
                  </a:txBody>
                  <a:tcPr/>
                </a:tc>
              </a:tr>
              <a:tr h="370840">
                <a:tc>
                  <a:txBody>
                    <a:bodyPr/>
                    <a:lstStyle/>
                    <a:p>
                      <a:r>
                        <a:rPr lang="pt-PT" dirty="0" smtClean="0"/>
                        <a:t>81</a:t>
                      </a:r>
                      <a:endParaRPr lang="pt-P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0X51</a:t>
                      </a:r>
                      <a:endParaRPr lang="pt-PT" dirty="0"/>
                    </a:p>
                  </a:txBody>
                  <a:tcPr/>
                </a:tc>
                <a:tc>
                  <a:txBody>
                    <a:bodyPr/>
                    <a:lstStyle/>
                    <a:p>
                      <a:r>
                        <a:rPr lang="en-US" dirty="0" smtClean="0"/>
                        <a:t>REAL RANGING MODE - RESULT IN CENTIMETRES</a:t>
                      </a:r>
                      <a:endParaRPr lang="pt-PT" dirty="0"/>
                    </a:p>
                  </a:txBody>
                  <a:tcPr/>
                </a:tc>
              </a:tr>
              <a:tr h="370840">
                <a:tc>
                  <a:txBody>
                    <a:bodyPr/>
                    <a:lstStyle/>
                    <a:p>
                      <a:r>
                        <a:rPr lang="pt-PT" dirty="0" smtClean="0"/>
                        <a:t>82</a:t>
                      </a:r>
                      <a:endParaRPr lang="pt-P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smtClean="0"/>
                        <a:t>0x52</a:t>
                      </a:r>
                      <a:endParaRPr lang="pt-PT" dirty="0"/>
                    </a:p>
                  </a:txBody>
                  <a:tcPr/>
                </a:tc>
                <a:tc>
                  <a:txBody>
                    <a:bodyPr/>
                    <a:lstStyle/>
                    <a:p>
                      <a:r>
                        <a:rPr lang="en-US" dirty="0" smtClean="0"/>
                        <a:t>REAL RANGING MODE - RESULT IN MICRO-SECONDS</a:t>
                      </a:r>
                      <a:endParaRPr lang="pt-PT" dirty="0"/>
                    </a:p>
                  </a:txBody>
                  <a:tcPr/>
                </a:tc>
              </a:tr>
              <a:tr h="370840">
                <a:tc>
                  <a:txBody>
                    <a:bodyPr/>
                    <a:lstStyle/>
                    <a:p>
                      <a:r>
                        <a:rPr lang="pt-PT" dirty="0" smtClean="0"/>
                        <a:t>86</a:t>
                      </a:r>
                      <a:endParaRPr lang="pt-P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smtClean="0"/>
                        <a:t>0X56</a:t>
                      </a:r>
                      <a:endParaRPr lang="pt-PT" dirty="0"/>
                    </a:p>
                  </a:txBody>
                  <a:tcPr/>
                </a:tc>
                <a:tc>
                  <a:txBody>
                    <a:bodyPr/>
                    <a:lstStyle/>
                    <a:p>
                      <a:r>
                        <a:rPr lang="en-US" dirty="0" smtClean="0"/>
                        <a:t>FAKE RANGING MODE - RESULT IN INCHES</a:t>
                      </a:r>
                      <a:endParaRPr lang="pt-PT" dirty="0"/>
                    </a:p>
                  </a:txBody>
                  <a:tcPr/>
                </a:tc>
              </a:tr>
              <a:tr h="370840">
                <a:tc>
                  <a:txBody>
                    <a:bodyPr/>
                    <a:lstStyle/>
                    <a:p>
                      <a:r>
                        <a:rPr lang="pt-PT" dirty="0" smtClean="0"/>
                        <a:t>87</a:t>
                      </a:r>
                      <a:endParaRPr lang="pt-P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smtClean="0"/>
                        <a:t>0x57</a:t>
                      </a:r>
                      <a:endParaRPr lang="pt-PT" dirty="0"/>
                    </a:p>
                  </a:txBody>
                  <a:tcPr/>
                </a:tc>
                <a:tc>
                  <a:txBody>
                    <a:bodyPr/>
                    <a:lstStyle/>
                    <a:p>
                      <a:r>
                        <a:rPr lang="en-US" dirty="0" smtClean="0"/>
                        <a:t>FAKE RANGING MODE - RESULT IN CENTIMETRES</a:t>
                      </a:r>
                      <a:endParaRPr lang="pt-PT" dirty="0"/>
                    </a:p>
                  </a:txBody>
                  <a:tcPr/>
                </a:tc>
              </a:tr>
              <a:tr h="370840">
                <a:tc>
                  <a:txBody>
                    <a:bodyPr/>
                    <a:lstStyle/>
                    <a:p>
                      <a:r>
                        <a:rPr lang="pt-PT" dirty="0" smtClean="0"/>
                        <a:t>88</a:t>
                      </a:r>
                      <a:endParaRPr lang="pt-PT" dirty="0"/>
                    </a:p>
                  </a:txBody>
                  <a:tcPr/>
                </a:tc>
                <a:tc>
                  <a:txBody>
                    <a:bodyPr/>
                    <a:lstStyle/>
                    <a:p>
                      <a:r>
                        <a:rPr lang="pt-PT" dirty="0" smtClean="0"/>
                        <a:t>0x58</a:t>
                      </a:r>
                      <a:endParaRPr lang="pt-P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smtClean="0"/>
                        <a:t>FAKE RANGING MODE - RESULT IN MICRO-SECONDS</a:t>
                      </a:r>
                      <a:endParaRPr lang="pt-PT" dirty="0"/>
                    </a:p>
                  </a:txBody>
                  <a:tcPr/>
                </a:tc>
              </a:tr>
              <a:tr h="370840">
                <a:tc>
                  <a:txBody>
                    <a:bodyPr/>
                    <a:lstStyle/>
                    <a:p>
                      <a:r>
                        <a:rPr lang="pt-PT" dirty="0" smtClean="0"/>
                        <a:t>92</a:t>
                      </a:r>
                      <a:endParaRPr lang="pt-PT" dirty="0"/>
                    </a:p>
                  </a:txBody>
                  <a:tcPr/>
                </a:tc>
                <a:tc>
                  <a:txBody>
                    <a:bodyPr/>
                    <a:lstStyle/>
                    <a:p>
                      <a:r>
                        <a:rPr lang="pt-PT" dirty="0" smtClean="0"/>
                        <a:t>0x5C</a:t>
                      </a:r>
                      <a:endParaRPr lang="pt-P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TRANSMIT AN 8 CYCLE 40KHZ BURST - NO RANGING TAKES PLACE</a:t>
                      </a:r>
                      <a:endParaRPr lang="pt-PT" dirty="0"/>
                    </a:p>
                  </a:txBody>
                  <a:tcPr/>
                </a:tc>
              </a:tr>
              <a:tr h="370840">
                <a:tc>
                  <a:txBody>
                    <a:bodyPr/>
                    <a:lstStyle/>
                    <a:p>
                      <a:r>
                        <a:rPr lang="pt-PT" dirty="0" smtClean="0"/>
                        <a:t>96</a:t>
                      </a:r>
                      <a:endParaRPr lang="pt-PT" dirty="0"/>
                    </a:p>
                  </a:txBody>
                  <a:tcPr/>
                </a:tc>
                <a:tc>
                  <a:txBody>
                    <a:bodyPr/>
                    <a:lstStyle/>
                    <a:p>
                      <a:r>
                        <a:rPr lang="pt-PT" dirty="0" smtClean="0"/>
                        <a:t>0X60</a:t>
                      </a:r>
                      <a:endParaRPr lang="pt-P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FORCE AUTOTUNE RESTART - SAME AS POWER-UP. YOU CAN IGNORE THIS COMMAND</a:t>
                      </a:r>
                      <a:endParaRPr lang="pt-PT" dirty="0"/>
                    </a:p>
                  </a:txBody>
                  <a:tcPr/>
                </a:tc>
              </a:tr>
              <a:tr h="370840">
                <a:tc>
                  <a:txBody>
                    <a:bodyPr/>
                    <a:lstStyle/>
                    <a:p>
                      <a:r>
                        <a:rPr lang="pt-PT" dirty="0" smtClean="0"/>
                        <a:t>160</a:t>
                      </a:r>
                      <a:endParaRPr lang="pt-PT" dirty="0"/>
                    </a:p>
                  </a:txBody>
                  <a:tcPr/>
                </a:tc>
                <a:tc>
                  <a:txBody>
                    <a:bodyPr/>
                    <a:lstStyle/>
                    <a:p>
                      <a:r>
                        <a:rPr lang="pt-PT" dirty="0" smtClean="0"/>
                        <a:t>0xA0</a:t>
                      </a:r>
                      <a:endParaRPr lang="pt-P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1ST IN SEQUENCE TO CHANGE I2C ADDRESS</a:t>
                      </a:r>
                      <a:endParaRPr lang="pt-PT" dirty="0"/>
                    </a:p>
                  </a:txBody>
                  <a:tcPr/>
                </a:tc>
              </a:tr>
              <a:tr h="370840">
                <a:tc>
                  <a:txBody>
                    <a:bodyPr/>
                    <a:lstStyle/>
                    <a:p>
                      <a:r>
                        <a:rPr lang="pt-PT" dirty="0" smtClean="0"/>
                        <a:t>165</a:t>
                      </a:r>
                      <a:endParaRPr lang="pt-PT" dirty="0"/>
                    </a:p>
                  </a:txBody>
                  <a:tcPr/>
                </a:tc>
                <a:tc>
                  <a:txBody>
                    <a:bodyPr/>
                    <a:lstStyle/>
                    <a:p>
                      <a:r>
                        <a:rPr lang="pt-PT" dirty="0" smtClean="0"/>
                        <a:t>0xA5</a:t>
                      </a:r>
                      <a:endParaRPr lang="pt-P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3RD IN SEQUENCE TO CHANGE I2C ADDRESS</a:t>
                      </a:r>
                      <a:endParaRPr lang="pt-PT" dirty="0"/>
                    </a:p>
                  </a:txBody>
                  <a:tcPr/>
                </a:tc>
              </a:tr>
              <a:tr h="370840">
                <a:tc>
                  <a:txBody>
                    <a:bodyPr/>
                    <a:lstStyle/>
                    <a:p>
                      <a:r>
                        <a:rPr lang="pt-PT" dirty="0" smtClean="0"/>
                        <a:t>170</a:t>
                      </a:r>
                      <a:endParaRPr lang="pt-PT" dirty="0"/>
                    </a:p>
                  </a:txBody>
                  <a:tcPr/>
                </a:tc>
                <a:tc>
                  <a:txBody>
                    <a:bodyPr/>
                    <a:lstStyle/>
                    <a:p>
                      <a:r>
                        <a:rPr lang="pt-PT" dirty="0" smtClean="0"/>
                        <a:t>0xAA</a:t>
                      </a:r>
                      <a:endParaRPr lang="pt-P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2ND IN SEQUENCE TO CHANGE I2C ADDRESS</a:t>
                      </a:r>
                      <a:endParaRPr lang="pt-PT" dirty="0"/>
                    </a:p>
                  </a:txBody>
                  <a:tcPr/>
                </a:tc>
              </a:tr>
            </a:tbl>
          </a:graphicData>
        </a:graphic>
      </p:graphicFrame>
    </p:spTree>
    <p:extLst>
      <p:ext uri="{BB962C8B-B14F-4D97-AF65-F5344CB8AC3E}">
        <p14:creationId xmlns:p14="http://schemas.microsoft.com/office/powerpoint/2010/main" val="3511932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1114039"/>
            <a:ext cx="8454134" cy="500649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800100" lvl="1" indent="-342900" algn="just" eaLnBrk="0" hangingPunct="0">
              <a:lnSpc>
                <a:spcPct val="110000"/>
              </a:lnSpc>
              <a:spcBef>
                <a:spcPts val="480"/>
              </a:spcBef>
              <a:buFont typeface="Wingdings" panose="05000000000000000000" pitchFamily="2" charset="2"/>
              <a:buChar char="§"/>
            </a:pPr>
            <a:r>
              <a:rPr lang="en-US" sz="2000" b="1" dirty="0" smtClean="0"/>
              <a:t>Real ranging:</a:t>
            </a:r>
          </a:p>
          <a:p>
            <a:pPr marL="1257300" lvl="2" indent="-342900" algn="just" eaLnBrk="0" hangingPunct="0">
              <a:lnSpc>
                <a:spcPct val="110000"/>
              </a:lnSpc>
              <a:spcBef>
                <a:spcPts val="480"/>
              </a:spcBef>
              <a:buFont typeface="Wingdings" panose="05000000000000000000" pitchFamily="2" charset="2"/>
              <a:buChar char="ü"/>
            </a:pPr>
            <a:r>
              <a:rPr lang="en-US" sz="2000" dirty="0">
                <a:latin typeface="+mn-lt"/>
              </a:rPr>
              <a:t>measures the distance of an object from the SRF02. The device emits an 8 cycle ultrasonic burst at 40 KHz. It then waits to receive an echo - if there is one, that </a:t>
            </a:r>
            <a:r>
              <a:rPr lang="en-US" sz="2000" dirty="0" smtClean="0">
                <a:latin typeface="+mn-lt"/>
              </a:rPr>
              <a:t>is.</a:t>
            </a:r>
          </a:p>
          <a:p>
            <a:pPr marL="800100" lvl="1" indent="-342900" algn="just" eaLnBrk="0" hangingPunct="0">
              <a:lnSpc>
                <a:spcPct val="110000"/>
              </a:lnSpc>
              <a:spcBef>
                <a:spcPts val="480"/>
              </a:spcBef>
              <a:buFont typeface="Wingdings" panose="05000000000000000000" pitchFamily="2" charset="2"/>
              <a:buChar char="§"/>
            </a:pPr>
            <a:r>
              <a:rPr lang="en-US" sz="2000" b="1" dirty="0" smtClean="0"/>
              <a:t>Fake </a:t>
            </a:r>
            <a:r>
              <a:rPr lang="en-US" sz="2000" b="1" dirty="0"/>
              <a:t>ranging:</a:t>
            </a:r>
          </a:p>
          <a:p>
            <a:pPr marL="1257300" lvl="2" indent="-342900" algn="just" eaLnBrk="0" hangingPunct="0">
              <a:lnSpc>
                <a:spcPct val="110000"/>
              </a:lnSpc>
              <a:spcBef>
                <a:spcPts val="480"/>
              </a:spcBef>
              <a:buFont typeface="Wingdings" panose="05000000000000000000" pitchFamily="2" charset="2"/>
              <a:buChar char="ü"/>
            </a:pPr>
            <a:r>
              <a:rPr lang="en-US" sz="2000" dirty="0" smtClean="0">
                <a:latin typeface="+mn-lt"/>
              </a:rPr>
              <a:t>xxx</a:t>
            </a:r>
          </a:p>
          <a:p>
            <a:pPr marL="800100" lvl="1" indent="-342900" algn="just" eaLnBrk="0" hangingPunct="0">
              <a:lnSpc>
                <a:spcPct val="110000"/>
              </a:lnSpc>
              <a:spcBef>
                <a:spcPts val="480"/>
              </a:spcBef>
              <a:buFont typeface="Wingdings" panose="05000000000000000000" pitchFamily="2" charset="2"/>
              <a:buChar char="§"/>
            </a:pPr>
            <a:r>
              <a:rPr lang="en-US" sz="2000" b="1" dirty="0" smtClean="0"/>
              <a:t>Burst:</a:t>
            </a:r>
            <a:endParaRPr lang="en-US" sz="2000" b="1" dirty="0"/>
          </a:p>
          <a:p>
            <a:pPr marL="1257300" lvl="2" indent="-342900" algn="just" eaLnBrk="0" hangingPunct="0">
              <a:lnSpc>
                <a:spcPct val="110000"/>
              </a:lnSpc>
              <a:spcBef>
                <a:spcPts val="480"/>
              </a:spcBef>
              <a:buFont typeface="Wingdings" panose="05000000000000000000" pitchFamily="2" charset="2"/>
              <a:buChar char="ü"/>
            </a:pPr>
            <a:r>
              <a:rPr lang="en-US" sz="2000" dirty="0">
                <a:latin typeface="+mn-lt"/>
              </a:rPr>
              <a:t>Bursts don’t perform any measurement. It’s used as a warning signal or a </a:t>
            </a:r>
            <a:r>
              <a:rPr lang="en-US" sz="2000" dirty="0" err="1">
                <a:latin typeface="+mn-lt"/>
              </a:rPr>
              <a:t>synchroniser</a:t>
            </a:r>
            <a:r>
              <a:rPr lang="en-US" sz="2000" dirty="0">
                <a:latin typeface="+mn-lt"/>
              </a:rPr>
              <a:t> in an environment where there are several SRF02 </a:t>
            </a:r>
            <a:r>
              <a:rPr lang="en-US" sz="2000" dirty="0" smtClean="0">
                <a:latin typeface="+mn-lt"/>
              </a:rPr>
              <a:t>sensors.</a:t>
            </a:r>
          </a:p>
          <a:p>
            <a:pPr marL="800100" lvl="1" indent="-342900" algn="just" eaLnBrk="0" hangingPunct="0">
              <a:lnSpc>
                <a:spcPct val="110000"/>
              </a:lnSpc>
              <a:spcBef>
                <a:spcPts val="480"/>
              </a:spcBef>
              <a:buFont typeface="Wingdings" panose="05000000000000000000" pitchFamily="2" charset="2"/>
              <a:buChar char="§"/>
            </a:pPr>
            <a:r>
              <a:rPr lang="en-US" sz="2000" b="1" dirty="0"/>
              <a:t>Restart </a:t>
            </a:r>
          </a:p>
          <a:p>
            <a:pPr marL="1257300" lvl="2" indent="-342900" algn="just" eaLnBrk="0" hangingPunct="0">
              <a:lnSpc>
                <a:spcPct val="110000"/>
              </a:lnSpc>
              <a:spcBef>
                <a:spcPts val="480"/>
              </a:spcBef>
              <a:buFont typeface="Wingdings" panose="05000000000000000000" pitchFamily="2" charset="2"/>
              <a:buChar char="ü"/>
            </a:pPr>
            <a:r>
              <a:rPr lang="en-US" sz="2000" dirty="0" smtClean="0">
                <a:latin typeface="+mn-lt"/>
              </a:rPr>
              <a:t>it </a:t>
            </a:r>
            <a:r>
              <a:rPr lang="en-US" sz="2000" dirty="0">
                <a:latin typeface="+mn-lt"/>
              </a:rPr>
              <a:t>performs the initial tasks of adjustment and calibration.</a:t>
            </a: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23</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THE I2C BUS - DEVICES</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23</a:t>
            </a:fld>
            <a:endParaRPr lang="el-GR" sz="1000" dirty="0"/>
          </a:p>
        </p:txBody>
      </p:sp>
    </p:spTree>
    <p:extLst>
      <p:ext uri="{BB962C8B-B14F-4D97-AF65-F5344CB8AC3E}">
        <p14:creationId xmlns:p14="http://schemas.microsoft.com/office/powerpoint/2010/main" val="3848024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1114039"/>
            <a:ext cx="8454134" cy="123623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n-US" sz="2000" b="1" dirty="0" smtClean="0"/>
              <a:t>THE </a:t>
            </a:r>
            <a:r>
              <a:rPr lang="en-US" sz="2000" b="1" dirty="0"/>
              <a:t>DS1307 REAL-TIME CLOCK AND CALENDAR</a:t>
            </a:r>
          </a:p>
          <a:p>
            <a:pPr marL="800100" lvl="1" indent="-342900" algn="just" eaLnBrk="0" hangingPunct="0">
              <a:lnSpc>
                <a:spcPct val="110000"/>
              </a:lnSpc>
              <a:spcBef>
                <a:spcPts val="480"/>
              </a:spcBef>
              <a:buFont typeface="Wingdings" panose="05000000000000000000" pitchFamily="2" charset="2"/>
              <a:buChar char="§"/>
            </a:pPr>
            <a:r>
              <a:rPr lang="en-GB" sz="2000" dirty="0" smtClean="0">
                <a:latin typeface="+mn-lt"/>
              </a:rPr>
              <a:t>contains </a:t>
            </a:r>
            <a:r>
              <a:rPr lang="en-GB" sz="2000" dirty="0">
                <a:latin typeface="+mn-lt"/>
              </a:rPr>
              <a:t>a real-time clock and calendar</a:t>
            </a:r>
            <a:r>
              <a:rPr lang="en-GB" sz="2000" dirty="0" smtClean="0">
                <a:latin typeface="+mn-lt"/>
              </a:rPr>
              <a:t>.</a:t>
            </a:r>
          </a:p>
          <a:p>
            <a:pPr lvl="1" algn="just" eaLnBrk="0" hangingPunct="0">
              <a:lnSpc>
                <a:spcPct val="110000"/>
              </a:lnSpc>
              <a:spcBef>
                <a:spcPts val="480"/>
              </a:spcBef>
            </a:pPr>
            <a:r>
              <a:rPr lang="en-US" sz="2000" dirty="0" smtClean="0">
                <a:latin typeface="+mn-lt"/>
              </a:rPr>
              <a:t> </a:t>
            </a:r>
            <a:endParaRPr lang="en-US" sz="20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24</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THE I2C BUS - DEVICES</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24</a:t>
            </a:fld>
            <a:endParaRPr lang="el-GR" sz="1000" dirty="0"/>
          </a:p>
        </p:txBody>
      </p:sp>
      <p:pic>
        <p:nvPicPr>
          <p:cNvPr id="9" name="Imagen 76"/>
          <p:cNvPicPr/>
          <p:nvPr/>
        </p:nvPicPr>
        <p:blipFill>
          <a:blip r:embed="rId5">
            <a:extLst>
              <a:ext uri="{28A0092B-C50C-407E-A947-70E740481C1C}">
                <a14:useLocalDpi xmlns:a14="http://schemas.microsoft.com/office/drawing/2010/main" val="0"/>
              </a:ext>
            </a:extLst>
          </a:blip>
          <a:stretch>
            <a:fillRect/>
          </a:stretch>
        </p:blipFill>
        <p:spPr>
          <a:xfrm>
            <a:off x="2389238" y="2899410"/>
            <a:ext cx="3952567" cy="1664048"/>
          </a:xfrm>
          <a:prstGeom prst="rect">
            <a:avLst/>
          </a:prstGeom>
        </p:spPr>
      </p:pic>
    </p:spTree>
    <p:extLst>
      <p:ext uri="{BB962C8B-B14F-4D97-AF65-F5344CB8AC3E}">
        <p14:creationId xmlns:p14="http://schemas.microsoft.com/office/powerpoint/2010/main" val="3286100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745329"/>
            <a:ext cx="8454134" cy="655307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n-US" sz="2000" b="1" dirty="0" smtClean="0"/>
              <a:t>THE </a:t>
            </a:r>
            <a:r>
              <a:rPr lang="en-US" sz="2000" b="1" dirty="0"/>
              <a:t>DS1307 REAL-TIME CLOCK AND CALENDAR</a:t>
            </a:r>
          </a:p>
          <a:p>
            <a:pPr marL="800100" lvl="1" indent="-342900" algn="just" eaLnBrk="0" hangingPunct="0">
              <a:lnSpc>
                <a:spcPct val="110000"/>
              </a:lnSpc>
              <a:spcBef>
                <a:spcPts val="480"/>
              </a:spcBef>
              <a:buFont typeface="Wingdings" panose="05000000000000000000" pitchFamily="2" charset="2"/>
              <a:buChar char="§"/>
            </a:pPr>
            <a:r>
              <a:rPr lang="es-ES" sz="2000" b="1" dirty="0" err="1" smtClean="0"/>
              <a:t>Features</a:t>
            </a:r>
            <a:r>
              <a:rPr lang="es-ES" sz="2000" b="1" dirty="0" smtClean="0"/>
              <a:t>:</a:t>
            </a:r>
          </a:p>
          <a:p>
            <a:pPr marL="1257300" lvl="2" indent="-342900" algn="just" eaLnBrk="0" hangingPunct="0">
              <a:lnSpc>
                <a:spcPct val="110000"/>
              </a:lnSpc>
              <a:spcBef>
                <a:spcPts val="480"/>
              </a:spcBef>
              <a:buFont typeface="Wingdings" panose="05000000000000000000" pitchFamily="2" charset="2"/>
              <a:buChar char="ü"/>
            </a:pPr>
            <a:r>
              <a:rPr lang="en-GB" sz="2000" dirty="0" smtClean="0">
                <a:latin typeface="+mn-lt"/>
              </a:rPr>
              <a:t>It contains </a:t>
            </a:r>
            <a:r>
              <a:rPr lang="en-GB" sz="2000" dirty="0">
                <a:latin typeface="+mn-lt"/>
              </a:rPr>
              <a:t>a real-time clock and calendar. The clock/calendar provides seconds, minutes, hours, day, date, month, and year information</a:t>
            </a:r>
            <a:r>
              <a:rPr lang="en-GB" sz="2000" dirty="0" smtClean="0">
                <a:latin typeface="+mn-lt"/>
              </a:rPr>
              <a:t>.</a:t>
            </a:r>
          </a:p>
          <a:p>
            <a:pPr marL="1257300" lvl="2" indent="-342900" algn="just" eaLnBrk="0" hangingPunct="0">
              <a:lnSpc>
                <a:spcPct val="110000"/>
              </a:lnSpc>
              <a:spcBef>
                <a:spcPts val="480"/>
              </a:spcBef>
              <a:buFont typeface="Wingdings" panose="05000000000000000000" pitchFamily="2" charset="2"/>
              <a:buChar char="ü"/>
            </a:pPr>
            <a:r>
              <a:rPr lang="en-US" sz="2000" dirty="0" smtClean="0">
                <a:latin typeface="+mn-lt"/>
              </a:rPr>
              <a:t>It </a:t>
            </a:r>
            <a:r>
              <a:rPr lang="en-US" sz="2000" dirty="0">
                <a:latin typeface="+mn-lt"/>
              </a:rPr>
              <a:t>includes corrections for leap years to the year 2099. </a:t>
            </a:r>
          </a:p>
          <a:p>
            <a:pPr marL="1257300" lvl="2" indent="-342900" algn="just" eaLnBrk="0" hangingPunct="0">
              <a:lnSpc>
                <a:spcPct val="110000"/>
              </a:lnSpc>
              <a:spcBef>
                <a:spcPts val="480"/>
              </a:spcBef>
              <a:buFont typeface="Wingdings" panose="05000000000000000000" pitchFamily="2" charset="2"/>
              <a:buChar char="ü"/>
            </a:pPr>
            <a:r>
              <a:rPr lang="en-US" sz="2000" dirty="0" smtClean="0">
                <a:latin typeface="+mn-lt"/>
              </a:rPr>
              <a:t>It </a:t>
            </a:r>
            <a:r>
              <a:rPr lang="en-US" sz="2000" dirty="0">
                <a:latin typeface="+mn-lt"/>
              </a:rPr>
              <a:t>contains 56 bytes of NV SRAM or Non volatile RAM memory powered by an external Non volatile battery.</a:t>
            </a:r>
          </a:p>
          <a:p>
            <a:pPr marL="1257300" lvl="2" indent="-342900" algn="just" eaLnBrk="0" hangingPunct="0">
              <a:lnSpc>
                <a:spcPct val="110000"/>
              </a:lnSpc>
              <a:spcBef>
                <a:spcPts val="480"/>
              </a:spcBef>
              <a:buFont typeface="Wingdings" panose="05000000000000000000" pitchFamily="2" charset="2"/>
              <a:buChar char="ü"/>
            </a:pPr>
            <a:r>
              <a:rPr lang="en-US" sz="2000" dirty="0" smtClean="0">
                <a:latin typeface="+mn-lt"/>
              </a:rPr>
              <a:t>I2C </a:t>
            </a:r>
            <a:r>
              <a:rPr lang="en-US" sz="2000" dirty="0">
                <a:latin typeface="+mn-lt"/>
              </a:rPr>
              <a:t>interface with the host or master. </a:t>
            </a:r>
          </a:p>
          <a:p>
            <a:pPr marL="1257300" lvl="2" indent="-342900" algn="just" eaLnBrk="0" hangingPunct="0">
              <a:lnSpc>
                <a:spcPct val="110000"/>
              </a:lnSpc>
              <a:spcBef>
                <a:spcPts val="480"/>
              </a:spcBef>
              <a:buFont typeface="Wingdings" panose="05000000000000000000" pitchFamily="2" charset="2"/>
              <a:buChar char="ü"/>
            </a:pPr>
            <a:r>
              <a:rPr lang="en-US" sz="2000" dirty="0" smtClean="0">
                <a:latin typeface="+mn-lt"/>
              </a:rPr>
              <a:t>Programmable </a:t>
            </a:r>
            <a:r>
              <a:rPr lang="en-US" sz="2000" dirty="0">
                <a:latin typeface="+mn-lt"/>
              </a:rPr>
              <a:t>square-wave output signal. </a:t>
            </a:r>
          </a:p>
          <a:p>
            <a:pPr marL="1257300" lvl="2" indent="-342900" algn="just" eaLnBrk="0" hangingPunct="0">
              <a:lnSpc>
                <a:spcPct val="110000"/>
              </a:lnSpc>
              <a:spcBef>
                <a:spcPts val="480"/>
              </a:spcBef>
              <a:buFont typeface="Wingdings" panose="05000000000000000000" pitchFamily="2" charset="2"/>
              <a:buChar char="ü"/>
            </a:pPr>
            <a:r>
              <a:rPr lang="en-US" sz="2000" dirty="0" smtClean="0">
                <a:latin typeface="+mn-lt"/>
              </a:rPr>
              <a:t>The </a:t>
            </a:r>
            <a:r>
              <a:rPr lang="en-US" sz="2000" dirty="0">
                <a:latin typeface="+mn-lt"/>
              </a:rPr>
              <a:t>DS1307 has a built-in power-sense circuit that detects power failures and automatically switches to the backup supply.</a:t>
            </a:r>
          </a:p>
          <a:p>
            <a:pPr marL="1257300" lvl="2" indent="-342900" algn="just" eaLnBrk="0" hangingPunct="0">
              <a:lnSpc>
                <a:spcPct val="110000"/>
              </a:lnSpc>
              <a:spcBef>
                <a:spcPts val="480"/>
              </a:spcBef>
              <a:buFont typeface="Wingdings" panose="05000000000000000000" pitchFamily="2" charset="2"/>
              <a:buChar char="ü"/>
            </a:pPr>
            <a:r>
              <a:rPr lang="en-US" sz="2000" dirty="0" smtClean="0">
                <a:latin typeface="+mn-lt"/>
              </a:rPr>
              <a:t>Low </a:t>
            </a:r>
            <a:r>
              <a:rPr lang="en-US" sz="2000" dirty="0">
                <a:latin typeface="+mn-lt"/>
              </a:rPr>
              <a:t>power operation extends battery backup run time and consumes less than 500nA in battery backup mode with </a:t>
            </a:r>
            <a:r>
              <a:rPr lang="en-US" sz="2000" dirty="0" smtClean="0">
                <a:latin typeface="+mn-lt"/>
              </a:rPr>
              <a:t>oscillator</a:t>
            </a:r>
          </a:p>
          <a:p>
            <a:pPr marL="1257300" lvl="2" indent="-342900" algn="just" eaLnBrk="0" hangingPunct="0">
              <a:lnSpc>
                <a:spcPct val="110000"/>
              </a:lnSpc>
              <a:spcBef>
                <a:spcPts val="480"/>
              </a:spcBef>
              <a:buFont typeface="Wingdings" panose="05000000000000000000" pitchFamily="2" charset="2"/>
              <a:buChar char="ü"/>
            </a:pPr>
            <a:r>
              <a:rPr lang="en-US" sz="2000" dirty="0" smtClean="0">
                <a:latin typeface="+mn-lt"/>
              </a:rPr>
              <a:t>8-Pin </a:t>
            </a:r>
            <a:r>
              <a:rPr lang="en-US" sz="2000" dirty="0">
                <a:latin typeface="+mn-lt"/>
              </a:rPr>
              <a:t>DIP and 8-Pin SO minimizes required space.</a:t>
            </a:r>
          </a:p>
          <a:p>
            <a:pPr marL="1257300" lvl="2" indent="-342900" algn="just" eaLnBrk="0" hangingPunct="0">
              <a:lnSpc>
                <a:spcPct val="110000"/>
              </a:lnSpc>
              <a:spcBef>
                <a:spcPts val="480"/>
              </a:spcBef>
              <a:buFont typeface="Wingdings" panose="05000000000000000000" pitchFamily="2" charset="2"/>
              <a:buChar char="ü"/>
            </a:pPr>
            <a:endParaRPr lang="en-GB" sz="2000" dirty="0" smtClean="0">
              <a:latin typeface="+mn-lt"/>
            </a:endParaRPr>
          </a:p>
          <a:p>
            <a:pPr lvl="1" algn="just" eaLnBrk="0" hangingPunct="0">
              <a:lnSpc>
                <a:spcPct val="110000"/>
              </a:lnSpc>
              <a:spcBef>
                <a:spcPts val="480"/>
              </a:spcBef>
            </a:pPr>
            <a:r>
              <a:rPr lang="en-US" sz="2000" dirty="0" smtClean="0">
                <a:latin typeface="+mn-lt"/>
              </a:rPr>
              <a:t> </a:t>
            </a:r>
            <a:endParaRPr lang="en-US" sz="20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25</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THE I2C BUS - DEVICES</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25</a:t>
            </a:fld>
            <a:endParaRPr lang="el-GR" sz="1000" dirty="0"/>
          </a:p>
        </p:txBody>
      </p:sp>
    </p:spTree>
    <p:extLst>
      <p:ext uri="{BB962C8B-B14F-4D97-AF65-F5344CB8AC3E}">
        <p14:creationId xmlns:p14="http://schemas.microsoft.com/office/powerpoint/2010/main" val="859392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745329"/>
            <a:ext cx="8454134" cy="163891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n-US" sz="2000" b="1" dirty="0" smtClean="0"/>
              <a:t>THE </a:t>
            </a:r>
            <a:r>
              <a:rPr lang="en-US" sz="2000" b="1" dirty="0"/>
              <a:t>DS1307 REAL-TIME CLOCK AND CALENDAR</a:t>
            </a:r>
          </a:p>
          <a:p>
            <a:pPr marL="800100" lvl="1" indent="-342900" algn="just" eaLnBrk="0" hangingPunct="0">
              <a:lnSpc>
                <a:spcPct val="110000"/>
              </a:lnSpc>
              <a:spcBef>
                <a:spcPts val="480"/>
              </a:spcBef>
              <a:buFont typeface="Wingdings" panose="05000000000000000000" pitchFamily="2" charset="2"/>
              <a:buChar char="§"/>
            </a:pPr>
            <a:r>
              <a:rPr lang="es-ES" sz="2000" b="1" dirty="0" err="1" smtClean="0"/>
              <a:t>Enclosure</a:t>
            </a:r>
            <a:r>
              <a:rPr lang="es-ES" sz="2000" b="1" dirty="0" smtClean="0"/>
              <a:t> and PIN-OUT</a:t>
            </a:r>
            <a:r>
              <a:rPr lang="es-ES" sz="2000" b="1" dirty="0"/>
              <a:t>:</a:t>
            </a:r>
            <a:endParaRPr lang="es-ES" sz="2000" b="1" dirty="0"/>
          </a:p>
          <a:p>
            <a:pPr marL="1257300" lvl="2" indent="-342900" algn="just" eaLnBrk="0" hangingPunct="0">
              <a:lnSpc>
                <a:spcPct val="110000"/>
              </a:lnSpc>
              <a:spcBef>
                <a:spcPts val="480"/>
              </a:spcBef>
              <a:buFont typeface="Wingdings" panose="05000000000000000000" pitchFamily="2" charset="2"/>
              <a:buChar char="ü"/>
            </a:pPr>
            <a:endParaRPr lang="en-GB" sz="2000" dirty="0" smtClean="0">
              <a:latin typeface="+mn-lt"/>
            </a:endParaRPr>
          </a:p>
          <a:p>
            <a:pPr lvl="1" algn="just" eaLnBrk="0" hangingPunct="0">
              <a:lnSpc>
                <a:spcPct val="110000"/>
              </a:lnSpc>
              <a:spcBef>
                <a:spcPts val="480"/>
              </a:spcBef>
            </a:pPr>
            <a:r>
              <a:rPr lang="en-US" sz="2000" dirty="0" smtClean="0">
                <a:latin typeface="+mn-lt"/>
              </a:rPr>
              <a:t> </a:t>
            </a:r>
            <a:endParaRPr lang="en-US" sz="20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26</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THE I2C BUS - DEVICES</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26</a:t>
            </a:fld>
            <a:endParaRPr lang="el-GR" sz="1000" dirty="0"/>
          </a:p>
        </p:txBody>
      </p:sp>
      <p:pic>
        <p:nvPicPr>
          <p:cNvPr id="9" name="Imagen 78"/>
          <p:cNvPicPr/>
          <p:nvPr/>
        </p:nvPicPr>
        <p:blipFill>
          <a:blip r:embed="rId5">
            <a:extLst>
              <a:ext uri="{28A0092B-C50C-407E-A947-70E740481C1C}">
                <a14:useLocalDpi xmlns:a14="http://schemas.microsoft.com/office/drawing/2010/main" val="0"/>
              </a:ext>
            </a:extLst>
          </a:blip>
          <a:stretch>
            <a:fillRect/>
          </a:stretch>
        </p:blipFill>
        <p:spPr>
          <a:xfrm>
            <a:off x="7017964" y="695319"/>
            <a:ext cx="1440236" cy="1353054"/>
          </a:xfrm>
          <a:prstGeom prst="rect">
            <a:avLst/>
          </a:prstGeom>
        </p:spPr>
      </p:pic>
      <p:graphicFrame>
        <p:nvGraphicFramePr>
          <p:cNvPr id="11" name="Tabela 10"/>
          <p:cNvGraphicFramePr>
            <a:graphicFrameLocks noGrp="1"/>
          </p:cNvGraphicFramePr>
          <p:nvPr>
            <p:extLst>
              <p:ext uri="{D42A27DB-BD31-4B8C-83A1-F6EECF244321}">
                <p14:modId xmlns:p14="http://schemas.microsoft.com/office/powerpoint/2010/main" val="1919255362"/>
              </p:ext>
            </p:extLst>
          </p:nvPr>
        </p:nvGraphicFramePr>
        <p:xfrm>
          <a:off x="581492" y="2063191"/>
          <a:ext cx="8105308" cy="4145280"/>
        </p:xfrm>
        <a:graphic>
          <a:graphicData uri="http://schemas.openxmlformats.org/drawingml/2006/table">
            <a:tbl>
              <a:tblPr firstRow="1" bandRow="1">
                <a:tableStyleId>{5C22544A-7EE6-4342-B048-85BDC9FD1C3A}</a:tableStyleId>
              </a:tblPr>
              <a:tblGrid>
                <a:gridCol w="437014"/>
                <a:gridCol w="1254047"/>
                <a:gridCol w="6414247"/>
              </a:tblGrid>
              <a:tr h="370840">
                <a:tc>
                  <a:txBody>
                    <a:bodyPr/>
                    <a:lstStyle/>
                    <a:p>
                      <a:r>
                        <a:rPr lang="pt-PT" dirty="0" smtClean="0"/>
                        <a:t>Nº</a:t>
                      </a:r>
                      <a:endParaRPr lang="pt-PT" dirty="0"/>
                    </a:p>
                  </a:txBody>
                  <a:tcPr/>
                </a:tc>
                <a:tc>
                  <a:txBody>
                    <a:bodyPr/>
                    <a:lstStyle/>
                    <a:p>
                      <a:r>
                        <a:rPr lang="pt-PT" dirty="0" err="1" smtClean="0"/>
                        <a:t>Name</a:t>
                      </a:r>
                      <a:endParaRPr lang="pt-PT" dirty="0"/>
                    </a:p>
                  </a:txBody>
                  <a:tcPr/>
                </a:tc>
                <a:tc>
                  <a:txBody>
                    <a:bodyPr/>
                    <a:lstStyle/>
                    <a:p>
                      <a:r>
                        <a:rPr lang="pt-PT" dirty="0" err="1" smtClean="0"/>
                        <a:t>Description</a:t>
                      </a:r>
                      <a:endParaRPr lang="pt-PT" dirty="0"/>
                    </a:p>
                  </a:txBody>
                  <a:tcPr/>
                </a:tc>
              </a:tr>
              <a:tr h="370840">
                <a:tc>
                  <a:txBody>
                    <a:bodyPr/>
                    <a:lstStyle/>
                    <a:p>
                      <a:r>
                        <a:rPr lang="pt-PT" dirty="0" smtClean="0"/>
                        <a:t>1</a:t>
                      </a:r>
                      <a:endParaRPr lang="pt-PT" dirty="0"/>
                    </a:p>
                  </a:txBody>
                  <a:tcPr/>
                </a:tc>
                <a:tc>
                  <a:txBody>
                    <a:bodyPr/>
                    <a:lstStyle/>
                    <a:p>
                      <a:r>
                        <a:rPr lang="pt-PT" dirty="0" smtClean="0"/>
                        <a:t>X1</a:t>
                      </a:r>
                      <a:endParaRPr lang="pt-PT" dirty="0"/>
                    </a:p>
                  </a:txBody>
                  <a:tcPr/>
                </a:tc>
                <a:tc>
                  <a:txBody>
                    <a:bodyPr/>
                    <a:lstStyle/>
                    <a:p>
                      <a:r>
                        <a:rPr lang="en-US" dirty="0" smtClean="0"/>
                        <a:t>the input to the oscillator and is connected to an external quartz crystal 32.768kHz oscillator. </a:t>
                      </a:r>
                      <a:endParaRPr lang="pt-PT" dirty="0"/>
                    </a:p>
                  </a:txBody>
                  <a:tcPr/>
                </a:tc>
              </a:tr>
              <a:tr h="370840">
                <a:tc>
                  <a:txBody>
                    <a:bodyPr/>
                    <a:lstStyle/>
                    <a:p>
                      <a:r>
                        <a:rPr lang="pt-PT" dirty="0" smtClean="0"/>
                        <a:t>2</a:t>
                      </a:r>
                      <a:endParaRPr lang="pt-P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X2</a:t>
                      </a:r>
                      <a:endParaRPr lang="pt-PT" dirty="0"/>
                    </a:p>
                  </a:txBody>
                  <a:tcPr/>
                </a:tc>
                <a:tc>
                  <a:txBody>
                    <a:bodyPr/>
                    <a:lstStyle/>
                    <a:p>
                      <a:r>
                        <a:rPr lang="en-US" dirty="0" smtClean="0"/>
                        <a:t>the output to the oscillator and is connected to an external quartz crystal 32.768kHz oscillator. </a:t>
                      </a:r>
                      <a:endParaRPr lang="pt-PT" dirty="0"/>
                    </a:p>
                  </a:txBody>
                  <a:tcPr/>
                </a:tc>
              </a:tr>
              <a:tr h="370840">
                <a:tc>
                  <a:txBody>
                    <a:bodyPr/>
                    <a:lstStyle/>
                    <a:p>
                      <a:r>
                        <a:rPr lang="pt-PT" dirty="0" smtClean="0"/>
                        <a:t>3</a:t>
                      </a:r>
                      <a:endParaRPr lang="pt-P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VBAT</a:t>
                      </a:r>
                      <a:endParaRPr lang="pt-PT" dirty="0"/>
                    </a:p>
                  </a:txBody>
                  <a:tcPr/>
                </a:tc>
                <a:tc>
                  <a:txBody>
                    <a:bodyPr/>
                    <a:lstStyle/>
                    <a:p>
                      <a:r>
                        <a:rPr lang="en-US" dirty="0" smtClean="0"/>
                        <a:t>Backup supply input for any standard 3V lithium cell or other energy source. </a:t>
                      </a:r>
                      <a:endParaRPr lang="pt-PT" dirty="0"/>
                    </a:p>
                  </a:txBody>
                  <a:tcPr/>
                </a:tc>
              </a:tr>
              <a:tr h="370840">
                <a:tc>
                  <a:txBody>
                    <a:bodyPr/>
                    <a:lstStyle/>
                    <a:p>
                      <a:r>
                        <a:rPr lang="pt-PT" dirty="0" smtClean="0"/>
                        <a:t>4</a:t>
                      </a:r>
                      <a:endParaRPr lang="pt-P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GND</a:t>
                      </a:r>
                      <a:endParaRPr lang="pt-PT" dirty="0"/>
                    </a:p>
                  </a:txBody>
                  <a:tcPr/>
                </a:tc>
                <a:tc>
                  <a:txBody>
                    <a:bodyPr/>
                    <a:lstStyle/>
                    <a:p>
                      <a:r>
                        <a:rPr lang="es-ES" sz="1800" kern="1200" dirty="0" err="1" smtClean="0">
                          <a:solidFill>
                            <a:schemeClr val="dk1"/>
                          </a:solidFill>
                          <a:effectLst/>
                          <a:latin typeface="+mn-lt"/>
                          <a:ea typeface="+mn-ea"/>
                          <a:cs typeface="+mn-cs"/>
                        </a:rPr>
                        <a:t>The</a:t>
                      </a:r>
                      <a:r>
                        <a:rPr lang="es-ES" sz="1800" kern="1200" dirty="0" smtClean="0">
                          <a:solidFill>
                            <a:schemeClr val="dk1"/>
                          </a:solidFill>
                          <a:effectLst/>
                          <a:latin typeface="+mn-lt"/>
                          <a:ea typeface="+mn-ea"/>
                          <a:cs typeface="+mn-cs"/>
                        </a:rPr>
                        <a:t> </a:t>
                      </a:r>
                      <a:r>
                        <a:rPr lang="es-ES" sz="1800" kern="1200" dirty="0" err="1" smtClean="0">
                          <a:solidFill>
                            <a:schemeClr val="dk1"/>
                          </a:solidFill>
                          <a:effectLst/>
                          <a:latin typeface="+mn-lt"/>
                          <a:ea typeface="+mn-ea"/>
                          <a:cs typeface="+mn-cs"/>
                        </a:rPr>
                        <a:t>earth</a:t>
                      </a:r>
                      <a:r>
                        <a:rPr lang="es-ES" sz="1800" kern="1200" dirty="0" smtClean="0">
                          <a:solidFill>
                            <a:schemeClr val="dk1"/>
                          </a:solidFill>
                          <a:effectLst/>
                          <a:latin typeface="+mn-lt"/>
                          <a:ea typeface="+mn-ea"/>
                          <a:cs typeface="+mn-cs"/>
                        </a:rPr>
                        <a:t> </a:t>
                      </a:r>
                      <a:r>
                        <a:rPr lang="es-ES" sz="1800" kern="1200" dirty="0" err="1" smtClean="0">
                          <a:solidFill>
                            <a:schemeClr val="dk1"/>
                          </a:solidFill>
                          <a:effectLst/>
                          <a:latin typeface="+mn-lt"/>
                          <a:ea typeface="+mn-ea"/>
                          <a:cs typeface="+mn-cs"/>
                        </a:rPr>
                        <a:t>for</a:t>
                      </a:r>
                      <a:r>
                        <a:rPr lang="es-ES" sz="1800" kern="1200" dirty="0" smtClean="0">
                          <a:solidFill>
                            <a:schemeClr val="dk1"/>
                          </a:solidFill>
                          <a:effectLst/>
                          <a:latin typeface="+mn-lt"/>
                          <a:ea typeface="+mn-ea"/>
                          <a:cs typeface="+mn-cs"/>
                        </a:rPr>
                        <a:t> </a:t>
                      </a:r>
                      <a:r>
                        <a:rPr lang="es-ES" sz="1800" kern="1200" dirty="0" err="1" smtClean="0">
                          <a:solidFill>
                            <a:schemeClr val="dk1"/>
                          </a:solidFill>
                          <a:effectLst/>
                          <a:latin typeface="+mn-lt"/>
                          <a:ea typeface="+mn-ea"/>
                          <a:cs typeface="+mn-cs"/>
                        </a:rPr>
                        <a:t>the</a:t>
                      </a:r>
                      <a:r>
                        <a:rPr lang="es-ES" sz="1800" kern="1200" dirty="0" smtClean="0">
                          <a:solidFill>
                            <a:schemeClr val="dk1"/>
                          </a:solidFill>
                          <a:effectLst/>
                          <a:latin typeface="+mn-lt"/>
                          <a:ea typeface="+mn-ea"/>
                          <a:cs typeface="+mn-cs"/>
                        </a:rPr>
                        <a:t> </a:t>
                      </a:r>
                      <a:r>
                        <a:rPr lang="es-ES" sz="1800" kern="1200" dirty="0" err="1" smtClean="0">
                          <a:solidFill>
                            <a:schemeClr val="dk1"/>
                          </a:solidFill>
                          <a:effectLst/>
                          <a:latin typeface="+mn-lt"/>
                          <a:ea typeface="+mn-ea"/>
                          <a:cs typeface="+mn-cs"/>
                        </a:rPr>
                        <a:t>main</a:t>
                      </a:r>
                      <a:r>
                        <a:rPr lang="es-ES" sz="1800" kern="1200" dirty="0" smtClean="0">
                          <a:solidFill>
                            <a:schemeClr val="dk1"/>
                          </a:solidFill>
                          <a:effectLst/>
                          <a:latin typeface="+mn-lt"/>
                          <a:ea typeface="+mn-ea"/>
                          <a:cs typeface="+mn-cs"/>
                        </a:rPr>
                        <a:t> </a:t>
                      </a:r>
                      <a:r>
                        <a:rPr lang="es-ES" sz="1800" kern="1200" dirty="0" err="1" smtClean="0">
                          <a:solidFill>
                            <a:schemeClr val="dk1"/>
                          </a:solidFill>
                          <a:effectLst/>
                          <a:latin typeface="+mn-lt"/>
                          <a:ea typeface="+mn-ea"/>
                          <a:cs typeface="+mn-cs"/>
                        </a:rPr>
                        <a:t>power</a:t>
                      </a:r>
                      <a:r>
                        <a:rPr lang="es-ES" sz="1800" kern="1200" dirty="0" smtClean="0">
                          <a:solidFill>
                            <a:schemeClr val="dk1"/>
                          </a:solidFill>
                          <a:effectLst/>
                          <a:latin typeface="+mn-lt"/>
                          <a:ea typeface="+mn-ea"/>
                          <a:cs typeface="+mn-cs"/>
                        </a:rPr>
                        <a:t> </a:t>
                      </a:r>
                      <a:r>
                        <a:rPr lang="es-ES" sz="1800" kern="1200" dirty="0" err="1" smtClean="0">
                          <a:solidFill>
                            <a:schemeClr val="dk1"/>
                          </a:solidFill>
                          <a:effectLst/>
                          <a:latin typeface="+mn-lt"/>
                          <a:ea typeface="+mn-ea"/>
                          <a:cs typeface="+mn-cs"/>
                        </a:rPr>
                        <a:t>supply</a:t>
                      </a:r>
                      <a:r>
                        <a:rPr lang="es-ES" sz="1800" kern="1200" dirty="0" smtClean="0">
                          <a:solidFill>
                            <a:schemeClr val="dk1"/>
                          </a:solidFill>
                          <a:effectLst/>
                          <a:latin typeface="+mn-lt"/>
                          <a:ea typeface="+mn-ea"/>
                          <a:cs typeface="+mn-cs"/>
                        </a:rPr>
                        <a:t> </a:t>
                      </a:r>
                      <a:endParaRPr lang="pt-PT" dirty="0"/>
                    </a:p>
                  </a:txBody>
                  <a:tcPr/>
                </a:tc>
              </a:tr>
              <a:tr h="370840">
                <a:tc>
                  <a:txBody>
                    <a:bodyPr/>
                    <a:lstStyle/>
                    <a:p>
                      <a:r>
                        <a:rPr lang="pt-PT" dirty="0" smtClean="0"/>
                        <a:t>5</a:t>
                      </a:r>
                      <a:endParaRPr lang="pt-PT" dirty="0"/>
                    </a:p>
                  </a:txBody>
                  <a:tcPr/>
                </a:tc>
                <a:tc>
                  <a:txBody>
                    <a:bodyPr/>
                    <a:lstStyle/>
                    <a:p>
                      <a:r>
                        <a:rPr lang="fr-FR" dirty="0" smtClean="0"/>
                        <a:t>SDA</a:t>
                      </a:r>
                      <a:endParaRPr lang="pt-P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dk1"/>
                          </a:solidFill>
                          <a:effectLst/>
                          <a:latin typeface="+mn-lt"/>
                          <a:ea typeface="+mn-ea"/>
                          <a:cs typeface="+mn-cs"/>
                        </a:rPr>
                        <a:t>Serial Data Input/Output. Input/output </a:t>
                      </a:r>
                      <a:r>
                        <a:rPr lang="es-ES" sz="1800" kern="1200" dirty="0" err="1" smtClean="0">
                          <a:solidFill>
                            <a:schemeClr val="dk1"/>
                          </a:solidFill>
                          <a:effectLst/>
                          <a:latin typeface="+mn-lt"/>
                          <a:ea typeface="+mn-ea"/>
                          <a:cs typeface="+mn-cs"/>
                        </a:rPr>
                        <a:t>for</a:t>
                      </a:r>
                      <a:r>
                        <a:rPr lang="es-ES" sz="1800" kern="1200" dirty="0" smtClean="0">
                          <a:solidFill>
                            <a:schemeClr val="dk1"/>
                          </a:solidFill>
                          <a:effectLst/>
                          <a:latin typeface="+mn-lt"/>
                          <a:ea typeface="+mn-ea"/>
                          <a:cs typeface="+mn-cs"/>
                        </a:rPr>
                        <a:t> </a:t>
                      </a:r>
                      <a:r>
                        <a:rPr lang="es-ES" sz="1800" kern="1200" dirty="0" err="1" smtClean="0">
                          <a:solidFill>
                            <a:schemeClr val="dk1"/>
                          </a:solidFill>
                          <a:effectLst/>
                          <a:latin typeface="+mn-lt"/>
                          <a:ea typeface="+mn-ea"/>
                          <a:cs typeface="+mn-cs"/>
                        </a:rPr>
                        <a:t>the</a:t>
                      </a:r>
                      <a:r>
                        <a:rPr lang="es-ES" sz="1800" kern="1200" dirty="0" smtClean="0">
                          <a:solidFill>
                            <a:schemeClr val="dk1"/>
                          </a:solidFill>
                          <a:effectLst/>
                          <a:latin typeface="+mn-lt"/>
                          <a:ea typeface="+mn-ea"/>
                          <a:cs typeface="+mn-cs"/>
                        </a:rPr>
                        <a:t> I2 C serial interface.</a:t>
                      </a:r>
                      <a:endParaRPr lang="pt-PT" dirty="0"/>
                    </a:p>
                  </a:txBody>
                  <a:tcPr/>
                </a:tc>
              </a:tr>
              <a:tr h="370840">
                <a:tc>
                  <a:txBody>
                    <a:bodyPr/>
                    <a:lstStyle/>
                    <a:p>
                      <a:r>
                        <a:rPr lang="pt-PT" dirty="0" smtClean="0"/>
                        <a:t>6</a:t>
                      </a:r>
                      <a:endParaRPr lang="pt-PT" dirty="0"/>
                    </a:p>
                  </a:txBody>
                  <a:tcPr/>
                </a:tc>
                <a:tc>
                  <a:txBody>
                    <a:bodyPr/>
                    <a:lstStyle/>
                    <a:p>
                      <a:r>
                        <a:rPr lang="pt-PT" dirty="0" smtClean="0"/>
                        <a:t>SCL</a:t>
                      </a:r>
                      <a:endParaRPr lang="pt-P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dk1"/>
                          </a:solidFill>
                          <a:effectLst/>
                          <a:latin typeface="+mn-lt"/>
                          <a:ea typeface="+mn-ea"/>
                          <a:cs typeface="+mn-cs"/>
                        </a:rPr>
                        <a:t>Serial </a:t>
                      </a:r>
                      <a:r>
                        <a:rPr lang="es-ES" sz="1800" kern="1200" dirty="0" err="1" smtClean="0">
                          <a:solidFill>
                            <a:schemeClr val="dk1"/>
                          </a:solidFill>
                          <a:effectLst/>
                          <a:latin typeface="+mn-lt"/>
                          <a:ea typeface="+mn-ea"/>
                          <a:cs typeface="+mn-cs"/>
                        </a:rPr>
                        <a:t>Clock</a:t>
                      </a:r>
                      <a:r>
                        <a:rPr lang="es-ES" sz="1800" kern="1200" dirty="0" smtClean="0">
                          <a:solidFill>
                            <a:schemeClr val="dk1"/>
                          </a:solidFill>
                          <a:effectLst/>
                          <a:latin typeface="+mn-lt"/>
                          <a:ea typeface="+mn-ea"/>
                          <a:cs typeface="+mn-cs"/>
                        </a:rPr>
                        <a:t> Input. SCL </a:t>
                      </a:r>
                      <a:r>
                        <a:rPr lang="es-ES" sz="1800" kern="1200" dirty="0" err="1" smtClean="0">
                          <a:solidFill>
                            <a:schemeClr val="dk1"/>
                          </a:solidFill>
                          <a:effectLst/>
                          <a:latin typeface="+mn-lt"/>
                          <a:ea typeface="+mn-ea"/>
                          <a:cs typeface="+mn-cs"/>
                        </a:rPr>
                        <a:t>is</a:t>
                      </a:r>
                      <a:r>
                        <a:rPr lang="es-ES" sz="1800" kern="1200" dirty="0" smtClean="0">
                          <a:solidFill>
                            <a:schemeClr val="dk1"/>
                          </a:solidFill>
                          <a:effectLst/>
                          <a:latin typeface="+mn-lt"/>
                          <a:ea typeface="+mn-ea"/>
                          <a:cs typeface="+mn-cs"/>
                        </a:rPr>
                        <a:t> </a:t>
                      </a:r>
                      <a:r>
                        <a:rPr lang="es-ES" sz="1800" kern="1200" dirty="0" err="1" smtClean="0">
                          <a:solidFill>
                            <a:schemeClr val="dk1"/>
                          </a:solidFill>
                          <a:effectLst/>
                          <a:latin typeface="+mn-lt"/>
                          <a:ea typeface="+mn-ea"/>
                          <a:cs typeface="+mn-cs"/>
                        </a:rPr>
                        <a:t>the</a:t>
                      </a:r>
                      <a:r>
                        <a:rPr lang="es-ES" sz="1800" kern="1200" dirty="0" smtClean="0">
                          <a:solidFill>
                            <a:schemeClr val="dk1"/>
                          </a:solidFill>
                          <a:effectLst/>
                          <a:latin typeface="+mn-lt"/>
                          <a:ea typeface="+mn-ea"/>
                          <a:cs typeface="+mn-cs"/>
                        </a:rPr>
                        <a:t> </a:t>
                      </a:r>
                      <a:r>
                        <a:rPr lang="es-ES" sz="1800" kern="1200" dirty="0" err="1" smtClean="0">
                          <a:solidFill>
                            <a:schemeClr val="dk1"/>
                          </a:solidFill>
                          <a:effectLst/>
                          <a:latin typeface="+mn-lt"/>
                          <a:ea typeface="+mn-ea"/>
                          <a:cs typeface="+mn-cs"/>
                        </a:rPr>
                        <a:t>clock</a:t>
                      </a:r>
                      <a:r>
                        <a:rPr lang="es-ES" sz="1800" kern="1200" dirty="0" smtClean="0">
                          <a:solidFill>
                            <a:schemeClr val="dk1"/>
                          </a:solidFill>
                          <a:effectLst/>
                          <a:latin typeface="+mn-lt"/>
                          <a:ea typeface="+mn-ea"/>
                          <a:cs typeface="+mn-cs"/>
                        </a:rPr>
                        <a:t> input </a:t>
                      </a:r>
                      <a:r>
                        <a:rPr lang="es-ES" sz="1800" kern="1200" dirty="0" err="1" smtClean="0">
                          <a:solidFill>
                            <a:schemeClr val="dk1"/>
                          </a:solidFill>
                          <a:effectLst/>
                          <a:latin typeface="+mn-lt"/>
                          <a:ea typeface="+mn-ea"/>
                          <a:cs typeface="+mn-cs"/>
                        </a:rPr>
                        <a:t>for</a:t>
                      </a:r>
                      <a:r>
                        <a:rPr lang="es-ES" sz="1800" kern="1200" dirty="0" smtClean="0">
                          <a:solidFill>
                            <a:schemeClr val="dk1"/>
                          </a:solidFill>
                          <a:effectLst/>
                          <a:latin typeface="+mn-lt"/>
                          <a:ea typeface="+mn-ea"/>
                          <a:cs typeface="+mn-cs"/>
                        </a:rPr>
                        <a:t> </a:t>
                      </a:r>
                      <a:r>
                        <a:rPr lang="es-ES" sz="1800" kern="1200" dirty="0" err="1" smtClean="0">
                          <a:solidFill>
                            <a:schemeClr val="dk1"/>
                          </a:solidFill>
                          <a:effectLst/>
                          <a:latin typeface="+mn-lt"/>
                          <a:ea typeface="+mn-ea"/>
                          <a:cs typeface="+mn-cs"/>
                        </a:rPr>
                        <a:t>the</a:t>
                      </a:r>
                      <a:r>
                        <a:rPr lang="es-ES" sz="1800" kern="1200" dirty="0" smtClean="0">
                          <a:solidFill>
                            <a:schemeClr val="dk1"/>
                          </a:solidFill>
                          <a:effectLst/>
                          <a:latin typeface="+mn-lt"/>
                          <a:ea typeface="+mn-ea"/>
                          <a:cs typeface="+mn-cs"/>
                        </a:rPr>
                        <a:t> I2C interface</a:t>
                      </a:r>
                      <a:endParaRPr lang="pt-PT" dirty="0"/>
                    </a:p>
                  </a:txBody>
                  <a:tcPr/>
                </a:tc>
              </a:tr>
              <a:tr h="370840">
                <a:tc>
                  <a:txBody>
                    <a:bodyPr/>
                    <a:lstStyle/>
                    <a:p>
                      <a:r>
                        <a:rPr lang="pt-PT" dirty="0" smtClean="0"/>
                        <a:t>7</a:t>
                      </a:r>
                      <a:endParaRPr lang="pt-PT" dirty="0"/>
                    </a:p>
                  </a:txBody>
                  <a:tcPr/>
                </a:tc>
                <a:tc>
                  <a:txBody>
                    <a:bodyPr/>
                    <a:lstStyle/>
                    <a:p>
                      <a:r>
                        <a:rPr lang="pt-PT" dirty="0" smtClean="0"/>
                        <a:t>SQWE/OUT</a:t>
                      </a:r>
                      <a:endParaRPr lang="pt-P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err="1" smtClean="0">
                          <a:solidFill>
                            <a:schemeClr val="dk1"/>
                          </a:solidFill>
                          <a:effectLst/>
                          <a:latin typeface="+mn-lt"/>
                          <a:ea typeface="+mn-ea"/>
                          <a:cs typeface="+mn-cs"/>
                        </a:rPr>
                        <a:t>Square</a:t>
                      </a:r>
                      <a:r>
                        <a:rPr lang="es-ES" sz="1800" kern="1200" dirty="0" smtClean="0">
                          <a:solidFill>
                            <a:schemeClr val="dk1"/>
                          </a:solidFill>
                          <a:effectLst/>
                          <a:latin typeface="+mn-lt"/>
                          <a:ea typeface="+mn-ea"/>
                          <a:cs typeface="+mn-cs"/>
                        </a:rPr>
                        <a:t> wave/output driver. </a:t>
                      </a:r>
                      <a:endParaRPr lang="pt-PT" dirty="0"/>
                    </a:p>
                  </a:txBody>
                  <a:tcPr/>
                </a:tc>
              </a:tr>
              <a:tr h="370840">
                <a:tc>
                  <a:txBody>
                    <a:bodyPr/>
                    <a:lstStyle/>
                    <a:p>
                      <a:r>
                        <a:rPr lang="pt-PT" dirty="0" smtClean="0"/>
                        <a:t>8</a:t>
                      </a:r>
                      <a:endParaRPr lang="pt-PT" dirty="0"/>
                    </a:p>
                  </a:txBody>
                  <a:tcPr/>
                </a:tc>
                <a:tc>
                  <a:txBody>
                    <a:bodyPr/>
                    <a:lstStyle/>
                    <a:p>
                      <a:r>
                        <a:rPr lang="pt-PT" dirty="0" smtClean="0"/>
                        <a:t>VCC</a:t>
                      </a:r>
                      <a:endParaRPr lang="pt-P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err="1" smtClean="0">
                          <a:solidFill>
                            <a:schemeClr val="dk1"/>
                          </a:solidFill>
                          <a:effectLst/>
                          <a:latin typeface="+mn-lt"/>
                          <a:ea typeface="+mn-ea"/>
                          <a:cs typeface="+mn-cs"/>
                        </a:rPr>
                        <a:t>Primary</a:t>
                      </a:r>
                      <a:r>
                        <a:rPr lang="es-ES" sz="1800" kern="1200" dirty="0" smtClean="0">
                          <a:solidFill>
                            <a:schemeClr val="dk1"/>
                          </a:solidFill>
                          <a:effectLst/>
                          <a:latin typeface="+mn-lt"/>
                          <a:ea typeface="+mn-ea"/>
                          <a:cs typeface="+mn-cs"/>
                        </a:rPr>
                        <a:t> +5V </a:t>
                      </a:r>
                      <a:r>
                        <a:rPr lang="es-ES" sz="1800" kern="1200" dirty="0" err="1" smtClean="0">
                          <a:solidFill>
                            <a:schemeClr val="dk1"/>
                          </a:solidFill>
                          <a:effectLst/>
                          <a:latin typeface="+mn-lt"/>
                          <a:ea typeface="+mn-ea"/>
                          <a:cs typeface="+mn-cs"/>
                        </a:rPr>
                        <a:t>power</a:t>
                      </a:r>
                      <a:r>
                        <a:rPr lang="es-ES" sz="1800" kern="1200" dirty="0" smtClean="0">
                          <a:solidFill>
                            <a:schemeClr val="dk1"/>
                          </a:solidFill>
                          <a:effectLst/>
                          <a:latin typeface="+mn-lt"/>
                          <a:ea typeface="+mn-ea"/>
                          <a:cs typeface="+mn-cs"/>
                        </a:rPr>
                        <a:t> </a:t>
                      </a:r>
                      <a:r>
                        <a:rPr lang="es-ES" sz="1800" kern="1200" dirty="0" err="1" smtClean="0">
                          <a:solidFill>
                            <a:schemeClr val="dk1"/>
                          </a:solidFill>
                          <a:effectLst/>
                          <a:latin typeface="+mn-lt"/>
                          <a:ea typeface="+mn-ea"/>
                          <a:cs typeface="+mn-cs"/>
                        </a:rPr>
                        <a:t>supply</a:t>
                      </a:r>
                      <a:r>
                        <a:rPr lang="es-ES" sz="1800" kern="1200" dirty="0" smtClean="0">
                          <a:solidFill>
                            <a:schemeClr val="dk1"/>
                          </a:solidFill>
                          <a:effectLst/>
                          <a:latin typeface="+mn-lt"/>
                          <a:ea typeface="+mn-ea"/>
                          <a:cs typeface="+mn-cs"/>
                        </a:rPr>
                        <a:t>. </a:t>
                      </a:r>
                      <a:endParaRPr lang="pt-PT" dirty="0"/>
                    </a:p>
                  </a:txBody>
                  <a:tcPr/>
                </a:tc>
              </a:tr>
            </a:tbl>
          </a:graphicData>
        </a:graphic>
      </p:graphicFrame>
    </p:spTree>
    <p:extLst>
      <p:ext uri="{BB962C8B-B14F-4D97-AF65-F5344CB8AC3E}">
        <p14:creationId xmlns:p14="http://schemas.microsoft.com/office/powerpoint/2010/main" val="3741577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745329"/>
            <a:ext cx="8454134" cy="163891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n-US" sz="2000" b="1" dirty="0" smtClean="0"/>
              <a:t>THE </a:t>
            </a:r>
            <a:r>
              <a:rPr lang="en-US" sz="2000" b="1" dirty="0"/>
              <a:t>DS1307 REAL-TIME CLOCK AND CALENDAR</a:t>
            </a:r>
          </a:p>
          <a:p>
            <a:pPr marL="800100" lvl="1" indent="-342900" algn="just" eaLnBrk="0" hangingPunct="0">
              <a:lnSpc>
                <a:spcPct val="110000"/>
              </a:lnSpc>
              <a:spcBef>
                <a:spcPts val="480"/>
              </a:spcBef>
              <a:buFont typeface="Wingdings" panose="05000000000000000000" pitchFamily="2" charset="2"/>
              <a:buChar char="§"/>
            </a:pPr>
            <a:r>
              <a:rPr lang="es-ES" sz="2000" b="1" dirty="0" err="1" smtClean="0"/>
              <a:t>Internal</a:t>
            </a:r>
            <a:r>
              <a:rPr lang="es-ES" sz="2000" b="1" dirty="0" smtClean="0"/>
              <a:t> </a:t>
            </a:r>
            <a:r>
              <a:rPr lang="es-ES" sz="2000" b="1" dirty="0" err="1" smtClean="0"/>
              <a:t>Registers</a:t>
            </a:r>
            <a:r>
              <a:rPr lang="es-ES" sz="2000" b="1" dirty="0" smtClean="0"/>
              <a:t>:</a:t>
            </a:r>
            <a:endParaRPr lang="es-ES" sz="2000" b="1" dirty="0"/>
          </a:p>
          <a:p>
            <a:pPr marL="1257300" lvl="2" indent="-342900" algn="just" eaLnBrk="0" hangingPunct="0">
              <a:lnSpc>
                <a:spcPct val="110000"/>
              </a:lnSpc>
              <a:spcBef>
                <a:spcPts val="480"/>
              </a:spcBef>
              <a:buFont typeface="Wingdings" panose="05000000000000000000" pitchFamily="2" charset="2"/>
              <a:buChar char="ü"/>
            </a:pPr>
            <a:endParaRPr lang="en-GB" sz="2000" dirty="0" smtClean="0">
              <a:latin typeface="+mn-lt"/>
            </a:endParaRPr>
          </a:p>
          <a:p>
            <a:pPr lvl="1" algn="just" eaLnBrk="0" hangingPunct="0">
              <a:lnSpc>
                <a:spcPct val="110000"/>
              </a:lnSpc>
              <a:spcBef>
                <a:spcPts val="480"/>
              </a:spcBef>
            </a:pPr>
            <a:r>
              <a:rPr lang="en-US" sz="2000" dirty="0" smtClean="0">
                <a:latin typeface="+mn-lt"/>
              </a:rPr>
              <a:t> </a:t>
            </a:r>
            <a:endParaRPr lang="en-US" sz="20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27</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THE I2C BUS - DEVICES</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27</a:t>
            </a:fld>
            <a:endParaRPr lang="el-GR" sz="1000" dirty="0"/>
          </a:p>
        </p:txBody>
      </p:sp>
      <p:pic>
        <p:nvPicPr>
          <p:cNvPr id="12" name="Imagen 80"/>
          <p:cNvPicPr/>
          <p:nvPr/>
        </p:nvPicPr>
        <p:blipFill>
          <a:blip r:embed="rId5">
            <a:extLst>
              <a:ext uri="{28A0092B-C50C-407E-A947-70E740481C1C}">
                <a14:useLocalDpi xmlns:a14="http://schemas.microsoft.com/office/drawing/2010/main" val="0"/>
              </a:ext>
            </a:extLst>
          </a:blip>
          <a:stretch>
            <a:fillRect/>
          </a:stretch>
        </p:blipFill>
        <p:spPr>
          <a:xfrm>
            <a:off x="2331989" y="2008457"/>
            <a:ext cx="2501153" cy="1507789"/>
          </a:xfrm>
          <a:prstGeom prst="rect">
            <a:avLst/>
          </a:prstGeom>
        </p:spPr>
      </p:pic>
    </p:spTree>
    <p:extLst>
      <p:ext uri="{BB962C8B-B14F-4D97-AF65-F5344CB8AC3E}">
        <p14:creationId xmlns:p14="http://schemas.microsoft.com/office/powerpoint/2010/main" val="689975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745329"/>
            <a:ext cx="8454134" cy="163891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n-US" sz="2000" b="1" dirty="0" smtClean="0"/>
              <a:t>THE </a:t>
            </a:r>
            <a:r>
              <a:rPr lang="en-US" sz="2000" b="1" dirty="0"/>
              <a:t>DS1307 REAL-TIME CLOCK AND CALENDAR</a:t>
            </a:r>
          </a:p>
          <a:p>
            <a:pPr marL="800100" lvl="1" indent="-342900" algn="just" eaLnBrk="0" hangingPunct="0">
              <a:lnSpc>
                <a:spcPct val="110000"/>
              </a:lnSpc>
              <a:spcBef>
                <a:spcPts val="480"/>
              </a:spcBef>
              <a:buFont typeface="Wingdings" panose="05000000000000000000" pitchFamily="2" charset="2"/>
              <a:buChar char="§"/>
            </a:pPr>
            <a:r>
              <a:rPr lang="es-ES" sz="2000" b="1" dirty="0" err="1" smtClean="0"/>
              <a:t>Internal</a:t>
            </a:r>
            <a:r>
              <a:rPr lang="es-ES" sz="2000" b="1" dirty="0" smtClean="0"/>
              <a:t> </a:t>
            </a:r>
            <a:r>
              <a:rPr lang="es-ES" sz="2000" b="1" dirty="0" err="1" smtClean="0"/>
              <a:t>Registers</a:t>
            </a:r>
            <a:r>
              <a:rPr lang="es-ES" sz="2000" b="1" dirty="0" smtClean="0"/>
              <a:t>:</a:t>
            </a:r>
            <a:endParaRPr lang="es-ES" sz="2000" b="1" dirty="0"/>
          </a:p>
          <a:p>
            <a:pPr marL="1257300" lvl="2" indent="-342900" algn="just" eaLnBrk="0" hangingPunct="0">
              <a:lnSpc>
                <a:spcPct val="110000"/>
              </a:lnSpc>
              <a:spcBef>
                <a:spcPts val="480"/>
              </a:spcBef>
              <a:buFont typeface="Wingdings" panose="05000000000000000000" pitchFamily="2" charset="2"/>
              <a:buChar char="ü"/>
            </a:pPr>
            <a:endParaRPr lang="en-GB" sz="2000" dirty="0" smtClean="0">
              <a:latin typeface="+mn-lt"/>
            </a:endParaRPr>
          </a:p>
          <a:p>
            <a:pPr lvl="1" algn="just" eaLnBrk="0" hangingPunct="0">
              <a:lnSpc>
                <a:spcPct val="110000"/>
              </a:lnSpc>
              <a:spcBef>
                <a:spcPts val="480"/>
              </a:spcBef>
            </a:pPr>
            <a:r>
              <a:rPr lang="en-US" sz="2000" dirty="0" smtClean="0">
                <a:latin typeface="+mn-lt"/>
              </a:rPr>
              <a:t> </a:t>
            </a:r>
            <a:endParaRPr lang="en-US" sz="20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28</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THE I2C BUS - DEVICES</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28</a:t>
            </a:fld>
            <a:endParaRPr lang="el-GR" sz="1000" dirty="0"/>
          </a:p>
        </p:txBody>
      </p:sp>
      <p:graphicFrame>
        <p:nvGraphicFramePr>
          <p:cNvPr id="2" name="Tabela 1"/>
          <p:cNvGraphicFramePr>
            <a:graphicFrameLocks noGrp="1"/>
          </p:cNvGraphicFramePr>
          <p:nvPr>
            <p:extLst>
              <p:ext uri="{D42A27DB-BD31-4B8C-83A1-F6EECF244321}">
                <p14:modId xmlns:p14="http://schemas.microsoft.com/office/powerpoint/2010/main" val="4108857242"/>
              </p:ext>
            </p:extLst>
          </p:nvPr>
        </p:nvGraphicFramePr>
        <p:xfrm>
          <a:off x="487357" y="1640542"/>
          <a:ext cx="8142385" cy="4024390"/>
        </p:xfrm>
        <a:graphic>
          <a:graphicData uri="http://schemas.openxmlformats.org/drawingml/2006/table">
            <a:tbl>
              <a:tblPr firstRow="1" firstCol="1" bandRow="1">
                <a:tableStyleId>{5C22544A-7EE6-4342-B048-85BDC9FD1C3A}</a:tableStyleId>
              </a:tblPr>
              <a:tblGrid>
                <a:gridCol w="571283"/>
                <a:gridCol w="486650"/>
                <a:gridCol w="731599"/>
                <a:gridCol w="731599"/>
                <a:gridCol w="695792"/>
                <a:gridCol w="502924"/>
                <a:gridCol w="120441"/>
                <a:gridCol w="262494"/>
                <a:gridCol w="569653"/>
                <a:gridCol w="120441"/>
                <a:gridCol w="262494"/>
                <a:gridCol w="120441"/>
                <a:gridCol w="120441"/>
                <a:gridCol w="120441"/>
                <a:gridCol w="264787"/>
                <a:gridCol w="120441"/>
                <a:gridCol w="120441"/>
                <a:gridCol w="120441"/>
                <a:gridCol w="120441"/>
                <a:gridCol w="120441"/>
                <a:gridCol w="120441"/>
                <a:gridCol w="1738259"/>
              </a:tblGrid>
              <a:tr h="309282">
                <a:tc>
                  <a:txBody>
                    <a:bodyPr/>
                    <a:lstStyle/>
                    <a:p>
                      <a:pPr algn="just">
                        <a:lnSpc>
                          <a:spcPct val="115000"/>
                        </a:lnSpc>
                        <a:spcBef>
                          <a:spcPts val="500"/>
                        </a:spcBef>
                        <a:spcAft>
                          <a:spcPts val="0"/>
                        </a:spcAft>
                      </a:pPr>
                      <a:r>
                        <a:rPr lang="es-ES" sz="1000" dirty="0" err="1">
                          <a:effectLst/>
                        </a:rPr>
                        <a:t>Address</a:t>
                      </a:r>
                      <a:endParaRPr lang="pt-PT"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000">
                          <a:effectLst/>
                        </a:rPr>
                        <a:t>Bit 7</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000">
                          <a:effectLst/>
                        </a:rPr>
                        <a:t>Bit 6</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000">
                          <a:effectLst/>
                        </a:rPr>
                        <a:t>Bit 5</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000">
                          <a:effectLst/>
                        </a:rPr>
                        <a:t>Bit 4</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000">
                          <a:effectLst/>
                        </a:rPr>
                        <a:t>Bit 3</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just">
                        <a:lnSpc>
                          <a:spcPct val="115000"/>
                        </a:lnSpc>
                        <a:spcBef>
                          <a:spcPts val="500"/>
                        </a:spcBef>
                        <a:spcAft>
                          <a:spcPts val="0"/>
                        </a:spcAft>
                      </a:pPr>
                      <a:r>
                        <a:rPr lang="es-ES" sz="1000">
                          <a:effectLst/>
                        </a:rPr>
                        <a:t>Bit 2</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pt-PT"/>
                    </a:p>
                  </a:txBody>
                  <a:tcPr/>
                </a:tc>
                <a:tc>
                  <a:txBody>
                    <a:bodyPr/>
                    <a:lstStyle/>
                    <a:p>
                      <a:pPr algn="just">
                        <a:lnSpc>
                          <a:spcPct val="115000"/>
                        </a:lnSpc>
                        <a:spcBef>
                          <a:spcPts val="500"/>
                        </a:spcBef>
                        <a:spcAft>
                          <a:spcPts val="0"/>
                        </a:spcAft>
                      </a:pPr>
                      <a:r>
                        <a:rPr lang="es-ES" sz="1000">
                          <a:effectLst/>
                        </a:rPr>
                        <a:t>Bit 1</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just">
                        <a:lnSpc>
                          <a:spcPct val="115000"/>
                        </a:lnSpc>
                        <a:spcBef>
                          <a:spcPts val="500"/>
                        </a:spcBef>
                        <a:spcAft>
                          <a:spcPts val="0"/>
                        </a:spcAft>
                      </a:pPr>
                      <a:r>
                        <a:rPr lang="es-ES" sz="1000">
                          <a:effectLst/>
                        </a:rPr>
                        <a:t>Bit 0</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pt-PT"/>
                    </a:p>
                  </a:txBody>
                  <a:tcPr/>
                </a:tc>
                <a:tc gridSpan="4">
                  <a:txBody>
                    <a:bodyPr/>
                    <a:lstStyle/>
                    <a:p>
                      <a:pPr algn="just">
                        <a:lnSpc>
                          <a:spcPct val="115000"/>
                        </a:lnSpc>
                        <a:spcBef>
                          <a:spcPts val="500"/>
                        </a:spcBef>
                        <a:spcAft>
                          <a:spcPts val="0"/>
                        </a:spcAft>
                      </a:pPr>
                      <a:r>
                        <a:rPr lang="es-ES" sz="1000">
                          <a:effectLst/>
                        </a:rPr>
                        <a:t>Function</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pt-PT"/>
                    </a:p>
                  </a:txBody>
                  <a:tcPr/>
                </a:tc>
                <a:tc hMerge="1">
                  <a:txBody>
                    <a:bodyPr/>
                    <a:lstStyle/>
                    <a:p>
                      <a:endParaRPr lang="pt-PT"/>
                    </a:p>
                  </a:txBody>
                  <a:tcPr/>
                </a:tc>
                <a:tc hMerge="1">
                  <a:txBody>
                    <a:bodyPr/>
                    <a:lstStyle/>
                    <a:p>
                      <a:endParaRPr lang="pt-PT"/>
                    </a:p>
                  </a:txBody>
                  <a:tcPr/>
                </a:tc>
                <a:tc gridSpan="7">
                  <a:txBody>
                    <a:bodyPr/>
                    <a:lstStyle/>
                    <a:p>
                      <a:pPr algn="just">
                        <a:lnSpc>
                          <a:spcPct val="115000"/>
                        </a:lnSpc>
                        <a:spcBef>
                          <a:spcPts val="500"/>
                        </a:spcBef>
                        <a:spcAft>
                          <a:spcPts val="0"/>
                        </a:spcAft>
                      </a:pPr>
                      <a:r>
                        <a:rPr lang="es-ES" sz="1000" dirty="0" err="1">
                          <a:effectLst/>
                        </a:rPr>
                        <a:t>Range</a:t>
                      </a:r>
                      <a:endParaRPr lang="pt-PT"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655098">
                <a:tc>
                  <a:txBody>
                    <a:bodyPr/>
                    <a:lstStyle/>
                    <a:p>
                      <a:pPr algn="just">
                        <a:lnSpc>
                          <a:spcPct val="115000"/>
                        </a:lnSpc>
                        <a:spcBef>
                          <a:spcPts val="500"/>
                        </a:spcBef>
                        <a:spcAft>
                          <a:spcPts val="0"/>
                        </a:spcAft>
                      </a:pPr>
                      <a:r>
                        <a:rPr lang="es-ES" sz="1000" dirty="0">
                          <a:effectLst/>
                        </a:rPr>
                        <a:t>0</a:t>
                      </a:r>
                      <a:endParaRPr lang="pt-PT"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000">
                          <a:effectLst/>
                        </a:rPr>
                        <a:t>CH</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5">
                  <a:txBody>
                    <a:bodyPr/>
                    <a:lstStyle/>
                    <a:p>
                      <a:pPr algn="just">
                        <a:lnSpc>
                          <a:spcPct val="115000"/>
                        </a:lnSpc>
                        <a:spcBef>
                          <a:spcPts val="500"/>
                        </a:spcBef>
                        <a:spcAft>
                          <a:spcPts val="0"/>
                        </a:spcAft>
                      </a:pPr>
                      <a:r>
                        <a:rPr lang="es-ES" sz="1000">
                          <a:effectLst/>
                        </a:rPr>
                        <a:t>10 seconds</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gridSpan="7">
                  <a:txBody>
                    <a:bodyPr/>
                    <a:lstStyle/>
                    <a:p>
                      <a:pPr algn="just">
                        <a:lnSpc>
                          <a:spcPct val="115000"/>
                        </a:lnSpc>
                        <a:spcBef>
                          <a:spcPts val="500"/>
                        </a:spcBef>
                        <a:spcAft>
                          <a:spcPts val="0"/>
                        </a:spcAft>
                      </a:pPr>
                      <a:r>
                        <a:rPr lang="es-ES" sz="1000">
                          <a:effectLst/>
                        </a:rPr>
                        <a:t>Seconds</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gridSpan="4">
                  <a:txBody>
                    <a:bodyPr/>
                    <a:lstStyle/>
                    <a:p>
                      <a:pPr algn="just">
                        <a:lnSpc>
                          <a:spcPct val="115000"/>
                        </a:lnSpc>
                        <a:spcBef>
                          <a:spcPts val="500"/>
                        </a:spcBef>
                        <a:spcAft>
                          <a:spcPts val="0"/>
                        </a:spcAft>
                      </a:pPr>
                      <a:r>
                        <a:rPr lang="es-ES" sz="1000">
                          <a:effectLst/>
                        </a:rPr>
                        <a:t>Seconds</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pt-PT"/>
                    </a:p>
                  </a:txBody>
                  <a:tcPr/>
                </a:tc>
                <a:tc hMerge="1">
                  <a:txBody>
                    <a:bodyPr/>
                    <a:lstStyle/>
                    <a:p>
                      <a:endParaRPr lang="pt-PT"/>
                    </a:p>
                  </a:txBody>
                  <a:tcPr/>
                </a:tc>
                <a:tc hMerge="1">
                  <a:txBody>
                    <a:bodyPr/>
                    <a:lstStyle/>
                    <a:p>
                      <a:endParaRPr lang="pt-PT"/>
                    </a:p>
                  </a:txBody>
                  <a:tcPr/>
                </a:tc>
                <a:tc gridSpan="4">
                  <a:txBody>
                    <a:bodyPr/>
                    <a:lstStyle/>
                    <a:p>
                      <a:pPr algn="just">
                        <a:lnSpc>
                          <a:spcPct val="115000"/>
                        </a:lnSpc>
                        <a:spcBef>
                          <a:spcPts val="500"/>
                        </a:spcBef>
                        <a:spcAft>
                          <a:spcPts val="0"/>
                        </a:spcAft>
                      </a:pPr>
                      <a:r>
                        <a:rPr lang="es-ES" sz="1000">
                          <a:effectLst/>
                        </a:rPr>
                        <a:t>00-59</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pt-PT"/>
                    </a:p>
                  </a:txBody>
                  <a:tcPr/>
                </a:tc>
                <a:tc hMerge="1">
                  <a:txBody>
                    <a:bodyPr/>
                    <a:lstStyle/>
                    <a:p>
                      <a:endParaRPr lang="pt-PT"/>
                    </a:p>
                  </a:txBody>
                  <a:tcPr/>
                </a:tc>
                <a:tc hMerge="1">
                  <a:txBody>
                    <a:bodyPr/>
                    <a:lstStyle/>
                    <a:p>
                      <a:endParaRPr lang="pt-PT"/>
                    </a:p>
                  </a:txBody>
                  <a:tcPr/>
                </a:tc>
              </a:tr>
              <a:tr h="432375">
                <a:tc>
                  <a:txBody>
                    <a:bodyPr/>
                    <a:lstStyle/>
                    <a:p>
                      <a:pPr algn="just">
                        <a:lnSpc>
                          <a:spcPct val="115000"/>
                        </a:lnSpc>
                        <a:spcBef>
                          <a:spcPts val="500"/>
                        </a:spcBef>
                        <a:spcAft>
                          <a:spcPts val="0"/>
                        </a:spcAft>
                      </a:pPr>
                      <a:r>
                        <a:rPr lang="es-ES" sz="1000">
                          <a:effectLst/>
                        </a:rPr>
                        <a:t>1</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000">
                          <a:effectLst/>
                        </a:rPr>
                        <a:t>0</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5">
                  <a:txBody>
                    <a:bodyPr/>
                    <a:lstStyle/>
                    <a:p>
                      <a:pPr algn="just">
                        <a:lnSpc>
                          <a:spcPct val="115000"/>
                        </a:lnSpc>
                        <a:spcBef>
                          <a:spcPts val="500"/>
                        </a:spcBef>
                        <a:spcAft>
                          <a:spcPts val="0"/>
                        </a:spcAft>
                      </a:pPr>
                      <a:r>
                        <a:rPr lang="es-ES" sz="1000">
                          <a:effectLst/>
                        </a:rPr>
                        <a:t>10 minutes</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gridSpan="7">
                  <a:txBody>
                    <a:bodyPr/>
                    <a:lstStyle/>
                    <a:p>
                      <a:pPr algn="just">
                        <a:lnSpc>
                          <a:spcPct val="115000"/>
                        </a:lnSpc>
                        <a:spcBef>
                          <a:spcPts val="500"/>
                        </a:spcBef>
                        <a:spcAft>
                          <a:spcPts val="0"/>
                        </a:spcAft>
                      </a:pPr>
                      <a:r>
                        <a:rPr lang="es-ES" sz="1000">
                          <a:effectLst/>
                        </a:rPr>
                        <a:t>Minutes</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gridSpan="4">
                  <a:txBody>
                    <a:bodyPr/>
                    <a:lstStyle/>
                    <a:p>
                      <a:pPr algn="just">
                        <a:lnSpc>
                          <a:spcPct val="115000"/>
                        </a:lnSpc>
                        <a:spcBef>
                          <a:spcPts val="500"/>
                        </a:spcBef>
                        <a:spcAft>
                          <a:spcPts val="0"/>
                        </a:spcAft>
                      </a:pPr>
                      <a:r>
                        <a:rPr lang="es-ES" sz="1000">
                          <a:effectLst/>
                        </a:rPr>
                        <a:t>Minutes</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pt-PT"/>
                    </a:p>
                  </a:txBody>
                  <a:tcPr/>
                </a:tc>
                <a:tc hMerge="1">
                  <a:txBody>
                    <a:bodyPr/>
                    <a:lstStyle/>
                    <a:p>
                      <a:endParaRPr lang="pt-PT"/>
                    </a:p>
                  </a:txBody>
                  <a:tcPr/>
                </a:tc>
                <a:tc hMerge="1">
                  <a:txBody>
                    <a:bodyPr/>
                    <a:lstStyle/>
                    <a:p>
                      <a:endParaRPr lang="pt-PT"/>
                    </a:p>
                  </a:txBody>
                  <a:tcPr/>
                </a:tc>
                <a:tc gridSpan="4">
                  <a:txBody>
                    <a:bodyPr/>
                    <a:lstStyle/>
                    <a:p>
                      <a:pPr algn="just">
                        <a:lnSpc>
                          <a:spcPct val="115000"/>
                        </a:lnSpc>
                        <a:spcBef>
                          <a:spcPts val="500"/>
                        </a:spcBef>
                        <a:spcAft>
                          <a:spcPts val="0"/>
                        </a:spcAft>
                      </a:pPr>
                      <a:r>
                        <a:rPr lang="es-ES" sz="1000">
                          <a:effectLst/>
                        </a:rPr>
                        <a:t>00-59</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pt-PT"/>
                    </a:p>
                  </a:txBody>
                  <a:tcPr/>
                </a:tc>
                <a:tc hMerge="1">
                  <a:txBody>
                    <a:bodyPr/>
                    <a:lstStyle/>
                    <a:p>
                      <a:endParaRPr lang="pt-PT"/>
                    </a:p>
                  </a:txBody>
                  <a:tcPr/>
                </a:tc>
                <a:tc hMerge="1">
                  <a:txBody>
                    <a:bodyPr/>
                    <a:lstStyle/>
                    <a:p>
                      <a:endParaRPr lang="pt-PT"/>
                    </a:p>
                  </a:txBody>
                  <a:tcPr/>
                </a:tc>
              </a:tr>
              <a:tr h="220303">
                <a:tc rowSpan="2">
                  <a:txBody>
                    <a:bodyPr/>
                    <a:lstStyle/>
                    <a:p>
                      <a:pPr algn="just">
                        <a:lnSpc>
                          <a:spcPct val="115000"/>
                        </a:lnSpc>
                        <a:spcBef>
                          <a:spcPts val="500"/>
                        </a:spcBef>
                        <a:spcAft>
                          <a:spcPts val="0"/>
                        </a:spcAft>
                      </a:pPr>
                      <a:r>
                        <a:rPr lang="es-ES" sz="1000">
                          <a:effectLst/>
                        </a:rPr>
                        <a:t>2</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just">
                        <a:lnSpc>
                          <a:spcPct val="115000"/>
                        </a:lnSpc>
                        <a:spcBef>
                          <a:spcPts val="500"/>
                        </a:spcBef>
                        <a:spcAft>
                          <a:spcPts val="0"/>
                        </a:spcAft>
                      </a:pPr>
                      <a:r>
                        <a:rPr lang="es-ES" sz="1000">
                          <a:effectLst/>
                        </a:rPr>
                        <a:t>0</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000">
                          <a:effectLst/>
                        </a:rPr>
                        <a:t>12</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000">
                          <a:effectLst/>
                        </a:rPr>
                        <a:t>PM/AM</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just">
                        <a:lnSpc>
                          <a:spcPct val="115000"/>
                        </a:lnSpc>
                        <a:spcBef>
                          <a:spcPts val="500"/>
                        </a:spcBef>
                        <a:spcAft>
                          <a:spcPts val="0"/>
                        </a:spcAft>
                      </a:pPr>
                      <a:r>
                        <a:rPr lang="es-ES" sz="1000">
                          <a:effectLst/>
                        </a:rPr>
                        <a:t>10 </a:t>
                      </a:r>
                      <a:endParaRPr lang="pt-PT" sz="1000">
                        <a:effectLst/>
                      </a:endParaRPr>
                    </a:p>
                    <a:p>
                      <a:pPr algn="just">
                        <a:lnSpc>
                          <a:spcPct val="115000"/>
                        </a:lnSpc>
                        <a:spcBef>
                          <a:spcPts val="500"/>
                        </a:spcBef>
                        <a:spcAft>
                          <a:spcPts val="0"/>
                        </a:spcAft>
                      </a:pPr>
                      <a:r>
                        <a:rPr lang="es-ES" sz="1000">
                          <a:effectLst/>
                        </a:rPr>
                        <a:t>hours</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rowSpan="2" gridSpan="8">
                  <a:txBody>
                    <a:bodyPr/>
                    <a:lstStyle/>
                    <a:p>
                      <a:pPr algn="just">
                        <a:lnSpc>
                          <a:spcPct val="115000"/>
                        </a:lnSpc>
                        <a:spcBef>
                          <a:spcPts val="500"/>
                        </a:spcBef>
                        <a:spcAft>
                          <a:spcPts val="0"/>
                        </a:spcAft>
                      </a:pPr>
                      <a:r>
                        <a:rPr lang="es-ES" sz="1000">
                          <a:effectLst/>
                        </a:rPr>
                        <a:t>Hours</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rowSpan="2" hMerge="1">
                  <a:txBody>
                    <a:bodyPr/>
                    <a:lstStyle/>
                    <a:p>
                      <a:endParaRPr lang="pt-PT"/>
                    </a:p>
                  </a:txBody>
                  <a:tcPr/>
                </a:tc>
                <a:tc rowSpan="2" hMerge="1">
                  <a:txBody>
                    <a:bodyPr/>
                    <a:lstStyle/>
                    <a:p>
                      <a:endParaRPr lang="pt-PT"/>
                    </a:p>
                  </a:txBody>
                  <a:tcPr/>
                </a:tc>
                <a:tc rowSpan="2" hMerge="1">
                  <a:txBody>
                    <a:bodyPr/>
                    <a:lstStyle/>
                    <a:p>
                      <a:endParaRPr lang="pt-PT"/>
                    </a:p>
                  </a:txBody>
                  <a:tcPr/>
                </a:tc>
                <a:tc rowSpan="2" hMerge="1">
                  <a:txBody>
                    <a:bodyPr/>
                    <a:lstStyle/>
                    <a:p>
                      <a:endParaRPr lang="pt-PT"/>
                    </a:p>
                  </a:txBody>
                  <a:tcPr/>
                </a:tc>
                <a:tc rowSpan="2" hMerge="1">
                  <a:txBody>
                    <a:bodyPr/>
                    <a:lstStyle/>
                    <a:p>
                      <a:endParaRPr lang="pt-PT"/>
                    </a:p>
                  </a:txBody>
                  <a:tcPr/>
                </a:tc>
                <a:tc rowSpan="2" hMerge="1">
                  <a:txBody>
                    <a:bodyPr/>
                    <a:lstStyle/>
                    <a:p>
                      <a:endParaRPr lang="pt-PT"/>
                    </a:p>
                  </a:txBody>
                  <a:tcPr/>
                </a:tc>
                <a:tc rowSpan="2" hMerge="1">
                  <a:txBody>
                    <a:bodyPr/>
                    <a:lstStyle/>
                    <a:p>
                      <a:endParaRPr lang="pt-PT"/>
                    </a:p>
                  </a:txBody>
                  <a:tcPr/>
                </a:tc>
                <a:tc rowSpan="2" gridSpan="7">
                  <a:txBody>
                    <a:bodyPr/>
                    <a:lstStyle/>
                    <a:p>
                      <a:pPr algn="just">
                        <a:lnSpc>
                          <a:spcPct val="115000"/>
                        </a:lnSpc>
                        <a:spcBef>
                          <a:spcPts val="500"/>
                        </a:spcBef>
                        <a:spcAft>
                          <a:spcPts val="0"/>
                        </a:spcAft>
                      </a:pPr>
                      <a:r>
                        <a:rPr lang="es-ES" sz="1000">
                          <a:effectLst/>
                        </a:rPr>
                        <a:t>Hours</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rowSpan="2" hMerge="1">
                  <a:txBody>
                    <a:bodyPr/>
                    <a:lstStyle/>
                    <a:p>
                      <a:endParaRPr lang="pt-PT"/>
                    </a:p>
                  </a:txBody>
                  <a:tcPr/>
                </a:tc>
                <a:tc rowSpan="2" hMerge="1">
                  <a:txBody>
                    <a:bodyPr/>
                    <a:lstStyle/>
                    <a:p>
                      <a:endParaRPr lang="pt-PT"/>
                    </a:p>
                  </a:txBody>
                  <a:tcPr/>
                </a:tc>
                <a:tc rowSpan="2" hMerge="1">
                  <a:txBody>
                    <a:bodyPr/>
                    <a:lstStyle/>
                    <a:p>
                      <a:endParaRPr lang="pt-PT"/>
                    </a:p>
                  </a:txBody>
                  <a:tcPr/>
                </a:tc>
                <a:tc rowSpan="2" hMerge="1">
                  <a:txBody>
                    <a:bodyPr/>
                    <a:lstStyle/>
                    <a:p>
                      <a:endParaRPr lang="pt-PT"/>
                    </a:p>
                  </a:txBody>
                  <a:tcPr/>
                </a:tc>
                <a:tc rowSpan="2" hMerge="1">
                  <a:txBody>
                    <a:bodyPr/>
                    <a:lstStyle/>
                    <a:p>
                      <a:endParaRPr lang="pt-PT"/>
                    </a:p>
                  </a:txBody>
                  <a:tcPr/>
                </a:tc>
                <a:tc rowSpan="2" hMerge="1">
                  <a:txBody>
                    <a:bodyPr/>
                    <a:lstStyle/>
                    <a:p>
                      <a:endParaRPr lang="pt-PT"/>
                    </a:p>
                  </a:txBody>
                  <a:tcPr/>
                </a:tc>
                <a:tc gridSpan="2">
                  <a:txBody>
                    <a:bodyPr/>
                    <a:lstStyle/>
                    <a:p>
                      <a:pPr algn="just">
                        <a:lnSpc>
                          <a:spcPct val="115000"/>
                        </a:lnSpc>
                        <a:spcBef>
                          <a:spcPts val="500"/>
                        </a:spcBef>
                        <a:spcAft>
                          <a:spcPts val="0"/>
                        </a:spcAft>
                      </a:pPr>
                      <a:r>
                        <a:rPr lang="es-ES" sz="1000">
                          <a:effectLst/>
                        </a:rPr>
                        <a:t>1-12</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pt-PT"/>
                    </a:p>
                  </a:txBody>
                  <a:tcPr/>
                </a:tc>
              </a:tr>
              <a:tr h="432375">
                <a:tc vMerge="1">
                  <a:txBody>
                    <a:bodyPr/>
                    <a:lstStyle/>
                    <a:p>
                      <a:endParaRPr lang="pt-PT"/>
                    </a:p>
                  </a:txBody>
                  <a:tcPr/>
                </a:tc>
                <a:tc vMerge="1">
                  <a:txBody>
                    <a:bodyPr/>
                    <a:lstStyle/>
                    <a:p>
                      <a:endParaRPr lang="pt-PT"/>
                    </a:p>
                  </a:txBody>
                  <a:tcPr/>
                </a:tc>
                <a:tc>
                  <a:txBody>
                    <a:bodyPr/>
                    <a:lstStyle/>
                    <a:p>
                      <a:pPr algn="just">
                        <a:lnSpc>
                          <a:spcPct val="115000"/>
                        </a:lnSpc>
                        <a:spcBef>
                          <a:spcPts val="500"/>
                        </a:spcBef>
                        <a:spcAft>
                          <a:spcPts val="0"/>
                        </a:spcAft>
                      </a:pPr>
                      <a:r>
                        <a:rPr lang="es-ES" sz="1000">
                          <a:effectLst/>
                        </a:rPr>
                        <a:t>24</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000">
                          <a:effectLst/>
                        </a:rPr>
                        <a:t>10 hours </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pt-PT"/>
                    </a:p>
                  </a:txBody>
                  <a:tcPr/>
                </a:tc>
                <a:tc gridSpan="8" vMerge="1">
                  <a:txBody>
                    <a:bodyPr/>
                    <a:lstStyle/>
                    <a:p>
                      <a:endParaRPr lang="pt-PT"/>
                    </a:p>
                  </a:txBody>
                  <a:tcPr/>
                </a:tc>
                <a:tc hMerge="1" vMerge="1">
                  <a:txBody>
                    <a:bodyPr/>
                    <a:lstStyle/>
                    <a:p>
                      <a:endParaRPr lang="pt-PT"/>
                    </a:p>
                  </a:txBody>
                  <a:tcPr/>
                </a:tc>
                <a:tc hMerge="1" vMerge="1">
                  <a:txBody>
                    <a:bodyPr/>
                    <a:lstStyle/>
                    <a:p>
                      <a:endParaRPr lang="pt-PT"/>
                    </a:p>
                  </a:txBody>
                  <a:tcPr/>
                </a:tc>
                <a:tc hMerge="1" vMerge="1">
                  <a:txBody>
                    <a:bodyPr/>
                    <a:lstStyle/>
                    <a:p>
                      <a:endParaRPr lang="pt-PT"/>
                    </a:p>
                  </a:txBody>
                  <a:tcPr/>
                </a:tc>
                <a:tc hMerge="1" vMerge="1">
                  <a:txBody>
                    <a:bodyPr/>
                    <a:lstStyle/>
                    <a:p>
                      <a:endParaRPr lang="pt-PT"/>
                    </a:p>
                  </a:txBody>
                  <a:tcPr/>
                </a:tc>
                <a:tc hMerge="1" vMerge="1">
                  <a:txBody>
                    <a:bodyPr/>
                    <a:lstStyle/>
                    <a:p>
                      <a:endParaRPr lang="pt-PT"/>
                    </a:p>
                  </a:txBody>
                  <a:tcPr/>
                </a:tc>
                <a:tc hMerge="1" vMerge="1">
                  <a:txBody>
                    <a:bodyPr/>
                    <a:lstStyle/>
                    <a:p>
                      <a:endParaRPr lang="pt-PT"/>
                    </a:p>
                  </a:txBody>
                  <a:tcPr/>
                </a:tc>
                <a:tc hMerge="1" vMerge="1">
                  <a:txBody>
                    <a:bodyPr/>
                    <a:lstStyle/>
                    <a:p>
                      <a:endParaRPr lang="pt-PT"/>
                    </a:p>
                  </a:txBody>
                  <a:tcPr/>
                </a:tc>
                <a:tc gridSpan="7" vMerge="1">
                  <a:txBody>
                    <a:bodyPr/>
                    <a:lstStyle/>
                    <a:p>
                      <a:endParaRPr lang="pt-PT"/>
                    </a:p>
                  </a:txBody>
                  <a:tcPr/>
                </a:tc>
                <a:tc hMerge="1" vMerge="1">
                  <a:txBody>
                    <a:bodyPr/>
                    <a:lstStyle/>
                    <a:p>
                      <a:endParaRPr lang="pt-PT"/>
                    </a:p>
                  </a:txBody>
                  <a:tcPr/>
                </a:tc>
                <a:tc hMerge="1" vMerge="1">
                  <a:txBody>
                    <a:bodyPr/>
                    <a:lstStyle/>
                    <a:p>
                      <a:endParaRPr lang="pt-PT"/>
                    </a:p>
                  </a:txBody>
                  <a:tcPr/>
                </a:tc>
                <a:tc hMerge="1" vMerge="1">
                  <a:txBody>
                    <a:bodyPr/>
                    <a:lstStyle/>
                    <a:p>
                      <a:endParaRPr lang="pt-PT"/>
                    </a:p>
                  </a:txBody>
                  <a:tcPr/>
                </a:tc>
                <a:tc hMerge="1" vMerge="1">
                  <a:txBody>
                    <a:bodyPr/>
                    <a:lstStyle/>
                    <a:p>
                      <a:endParaRPr lang="pt-PT"/>
                    </a:p>
                  </a:txBody>
                  <a:tcPr/>
                </a:tc>
                <a:tc hMerge="1" vMerge="1">
                  <a:txBody>
                    <a:bodyPr/>
                    <a:lstStyle/>
                    <a:p>
                      <a:endParaRPr lang="pt-PT"/>
                    </a:p>
                  </a:txBody>
                  <a:tcPr/>
                </a:tc>
                <a:tc hMerge="1" vMerge="1">
                  <a:txBody>
                    <a:bodyPr/>
                    <a:lstStyle/>
                    <a:p>
                      <a:endParaRPr lang="pt-PT"/>
                    </a:p>
                  </a:txBody>
                  <a:tcPr/>
                </a:tc>
                <a:tc gridSpan="2">
                  <a:txBody>
                    <a:bodyPr/>
                    <a:lstStyle/>
                    <a:p>
                      <a:pPr algn="just">
                        <a:lnSpc>
                          <a:spcPct val="115000"/>
                        </a:lnSpc>
                        <a:spcBef>
                          <a:spcPts val="500"/>
                        </a:spcBef>
                        <a:spcAft>
                          <a:spcPts val="0"/>
                        </a:spcAft>
                      </a:pPr>
                      <a:r>
                        <a:rPr lang="es-ES" sz="1000">
                          <a:effectLst/>
                        </a:rPr>
                        <a:t>00-23</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pt-PT"/>
                    </a:p>
                  </a:txBody>
                  <a:tcPr/>
                </a:tc>
              </a:tr>
              <a:tr h="211306">
                <a:tc>
                  <a:txBody>
                    <a:bodyPr/>
                    <a:lstStyle/>
                    <a:p>
                      <a:pPr algn="just">
                        <a:lnSpc>
                          <a:spcPct val="115000"/>
                        </a:lnSpc>
                        <a:spcBef>
                          <a:spcPts val="500"/>
                        </a:spcBef>
                        <a:spcAft>
                          <a:spcPts val="0"/>
                        </a:spcAft>
                      </a:pPr>
                      <a:r>
                        <a:rPr lang="es-ES" sz="1000">
                          <a:effectLst/>
                        </a:rPr>
                        <a:t>3</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000">
                          <a:effectLst/>
                        </a:rPr>
                        <a:t>0</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000">
                          <a:effectLst/>
                        </a:rPr>
                        <a:t>0</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000">
                          <a:effectLst/>
                        </a:rPr>
                        <a:t>0</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000">
                          <a:effectLst/>
                        </a:rPr>
                        <a:t>0</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000">
                          <a:effectLst/>
                        </a:rPr>
                        <a:t>0</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6">
                  <a:txBody>
                    <a:bodyPr/>
                    <a:lstStyle/>
                    <a:p>
                      <a:pPr algn="just">
                        <a:lnSpc>
                          <a:spcPct val="115000"/>
                        </a:lnSpc>
                        <a:spcBef>
                          <a:spcPts val="500"/>
                        </a:spcBef>
                        <a:spcAft>
                          <a:spcPts val="0"/>
                        </a:spcAft>
                      </a:pPr>
                      <a:r>
                        <a:rPr lang="es-ES" sz="1000">
                          <a:effectLst/>
                        </a:rPr>
                        <a:t>DAY</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gridSpan="5">
                  <a:txBody>
                    <a:bodyPr/>
                    <a:lstStyle/>
                    <a:p>
                      <a:pPr algn="just">
                        <a:lnSpc>
                          <a:spcPct val="115000"/>
                        </a:lnSpc>
                        <a:spcBef>
                          <a:spcPts val="500"/>
                        </a:spcBef>
                        <a:spcAft>
                          <a:spcPts val="0"/>
                        </a:spcAft>
                      </a:pPr>
                      <a:r>
                        <a:rPr lang="es-ES" sz="1000">
                          <a:effectLst/>
                        </a:rPr>
                        <a:t>Day</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gridSpan="5">
                  <a:txBody>
                    <a:bodyPr/>
                    <a:lstStyle/>
                    <a:p>
                      <a:pPr algn="just">
                        <a:lnSpc>
                          <a:spcPct val="115000"/>
                        </a:lnSpc>
                        <a:spcBef>
                          <a:spcPts val="500"/>
                        </a:spcBef>
                        <a:spcAft>
                          <a:spcPts val="0"/>
                        </a:spcAft>
                      </a:pPr>
                      <a:r>
                        <a:rPr lang="es-ES" sz="1000">
                          <a:effectLst/>
                        </a:rPr>
                        <a:t>01-07</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211306">
                <a:tc>
                  <a:txBody>
                    <a:bodyPr/>
                    <a:lstStyle/>
                    <a:p>
                      <a:pPr algn="just">
                        <a:lnSpc>
                          <a:spcPct val="115000"/>
                        </a:lnSpc>
                        <a:spcBef>
                          <a:spcPts val="500"/>
                        </a:spcBef>
                        <a:spcAft>
                          <a:spcPts val="0"/>
                        </a:spcAft>
                      </a:pPr>
                      <a:r>
                        <a:rPr lang="es-ES" sz="1000">
                          <a:effectLst/>
                        </a:rPr>
                        <a:t>4</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000">
                          <a:effectLst/>
                        </a:rPr>
                        <a:t>0</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000">
                          <a:effectLst/>
                        </a:rPr>
                        <a:t>0</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just">
                        <a:lnSpc>
                          <a:spcPct val="115000"/>
                        </a:lnSpc>
                        <a:spcBef>
                          <a:spcPts val="500"/>
                        </a:spcBef>
                        <a:spcAft>
                          <a:spcPts val="0"/>
                        </a:spcAft>
                      </a:pPr>
                      <a:r>
                        <a:rPr lang="es-ES" sz="1000">
                          <a:effectLst/>
                        </a:rPr>
                        <a:t>10 Date</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pt-PT"/>
                    </a:p>
                  </a:txBody>
                  <a:tcPr/>
                </a:tc>
                <a:tc gridSpan="8">
                  <a:txBody>
                    <a:bodyPr/>
                    <a:lstStyle/>
                    <a:p>
                      <a:pPr algn="just">
                        <a:lnSpc>
                          <a:spcPct val="115000"/>
                        </a:lnSpc>
                        <a:spcBef>
                          <a:spcPts val="500"/>
                        </a:spcBef>
                        <a:spcAft>
                          <a:spcPts val="0"/>
                        </a:spcAft>
                      </a:pPr>
                      <a:r>
                        <a:rPr lang="es-ES" sz="1000">
                          <a:effectLst/>
                        </a:rPr>
                        <a:t>Date</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gridSpan="7">
                  <a:txBody>
                    <a:bodyPr/>
                    <a:lstStyle/>
                    <a:p>
                      <a:pPr algn="just">
                        <a:lnSpc>
                          <a:spcPct val="115000"/>
                        </a:lnSpc>
                        <a:spcBef>
                          <a:spcPts val="500"/>
                        </a:spcBef>
                        <a:spcAft>
                          <a:spcPts val="0"/>
                        </a:spcAft>
                      </a:pPr>
                      <a:r>
                        <a:rPr lang="es-ES" sz="1000">
                          <a:effectLst/>
                        </a:rPr>
                        <a:t>Date</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gridSpan="2">
                  <a:txBody>
                    <a:bodyPr/>
                    <a:lstStyle/>
                    <a:p>
                      <a:pPr algn="just">
                        <a:lnSpc>
                          <a:spcPct val="115000"/>
                        </a:lnSpc>
                        <a:spcBef>
                          <a:spcPts val="500"/>
                        </a:spcBef>
                        <a:spcAft>
                          <a:spcPts val="0"/>
                        </a:spcAft>
                      </a:pPr>
                      <a:r>
                        <a:rPr lang="es-ES" sz="1000">
                          <a:effectLst/>
                        </a:rPr>
                        <a:t>01-31</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pt-PT"/>
                    </a:p>
                  </a:txBody>
                  <a:tcPr/>
                </a:tc>
              </a:tr>
              <a:tr h="432375">
                <a:tc>
                  <a:txBody>
                    <a:bodyPr/>
                    <a:lstStyle/>
                    <a:p>
                      <a:pPr algn="just">
                        <a:lnSpc>
                          <a:spcPct val="115000"/>
                        </a:lnSpc>
                        <a:spcBef>
                          <a:spcPts val="500"/>
                        </a:spcBef>
                        <a:spcAft>
                          <a:spcPts val="0"/>
                        </a:spcAft>
                      </a:pPr>
                      <a:r>
                        <a:rPr lang="es-ES" sz="1000">
                          <a:effectLst/>
                        </a:rPr>
                        <a:t>5</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000">
                          <a:effectLst/>
                        </a:rPr>
                        <a:t>0</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000">
                          <a:effectLst/>
                        </a:rPr>
                        <a:t>0</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000">
                          <a:effectLst/>
                        </a:rPr>
                        <a:t>0</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000">
                          <a:effectLst/>
                        </a:rPr>
                        <a:t>10 month</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8">
                  <a:txBody>
                    <a:bodyPr/>
                    <a:lstStyle/>
                    <a:p>
                      <a:pPr algn="just">
                        <a:lnSpc>
                          <a:spcPct val="115000"/>
                        </a:lnSpc>
                        <a:spcBef>
                          <a:spcPts val="500"/>
                        </a:spcBef>
                        <a:spcAft>
                          <a:spcPts val="0"/>
                        </a:spcAft>
                      </a:pPr>
                      <a:r>
                        <a:rPr lang="es-ES" sz="1000">
                          <a:effectLst/>
                        </a:rPr>
                        <a:t>Month</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gridSpan="7">
                  <a:txBody>
                    <a:bodyPr/>
                    <a:lstStyle/>
                    <a:p>
                      <a:pPr algn="just">
                        <a:lnSpc>
                          <a:spcPct val="115000"/>
                        </a:lnSpc>
                        <a:spcBef>
                          <a:spcPts val="500"/>
                        </a:spcBef>
                        <a:spcAft>
                          <a:spcPts val="0"/>
                        </a:spcAft>
                      </a:pPr>
                      <a:r>
                        <a:rPr lang="es-ES" sz="1000">
                          <a:effectLst/>
                        </a:rPr>
                        <a:t>Month</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gridSpan="2">
                  <a:txBody>
                    <a:bodyPr/>
                    <a:lstStyle/>
                    <a:p>
                      <a:pPr algn="just">
                        <a:lnSpc>
                          <a:spcPct val="115000"/>
                        </a:lnSpc>
                        <a:spcBef>
                          <a:spcPts val="500"/>
                        </a:spcBef>
                        <a:spcAft>
                          <a:spcPts val="0"/>
                        </a:spcAft>
                      </a:pPr>
                      <a:r>
                        <a:rPr lang="es-ES" sz="1000">
                          <a:effectLst/>
                        </a:rPr>
                        <a:t>01-12</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pt-PT"/>
                    </a:p>
                  </a:txBody>
                  <a:tcPr/>
                </a:tc>
              </a:tr>
              <a:tr h="211306">
                <a:tc>
                  <a:txBody>
                    <a:bodyPr/>
                    <a:lstStyle/>
                    <a:p>
                      <a:pPr algn="just">
                        <a:lnSpc>
                          <a:spcPct val="115000"/>
                        </a:lnSpc>
                        <a:spcBef>
                          <a:spcPts val="500"/>
                        </a:spcBef>
                        <a:spcAft>
                          <a:spcPts val="0"/>
                        </a:spcAft>
                      </a:pPr>
                      <a:r>
                        <a:rPr lang="es-ES" sz="1000">
                          <a:effectLst/>
                        </a:rPr>
                        <a:t>6</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9">
                  <a:txBody>
                    <a:bodyPr/>
                    <a:lstStyle/>
                    <a:p>
                      <a:pPr algn="just">
                        <a:lnSpc>
                          <a:spcPct val="115000"/>
                        </a:lnSpc>
                        <a:spcBef>
                          <a:spcPts val="500"/>
                        </a:spcBef>
                        <a:spcAft>
                          <a:spcPts val="0"/>
                        </a:spcAft>
                      </a:pPr>
                      <a:r>
                        <a:rPr lang="es-ES" sz="1000">
                          <a:effectLst/>
                        </a:rPr>
                        <a:t>10 Year</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gridSpan="5">
                  <a:txBody>
                    <a:bodyPr/>
                    <a:lstStyle/>
                    <a:p>
                      <a:pPr algn="just">
                        <a:lnSpc>
                          <a:spcPct val="115000"/>
                        </a:lnSpc>
                        <a:spcBef>
                          <a:spcPts val="500"/>
                        </a:spcBef>
                        <a:spcAft>
                          <a:spcPts val="0"/>
                        </a:spcAft>
                      </a:pPr>
                      <a:r>
                        <a:rPr lang="es-ES" sz="1000">
                          <a:effectLst/>
                        </a:rPr>
                        <a:t>Year</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gridSpan="4">
                  <a:txBody>
                    <a:bodyPr/>
                    <a:lstStyle/>
                    <a:p>
                      <a:pPr algn="just">
                        <a:lnSpc>
                          <a:spcPct val="115000"/>
                        </a:lnSpc>
                        <a:spcBef>
                          <a:spcPts val="500"/>
                        </a:spcBef>
                        <a:spcAft>
                          <a:spcPts val="0"/>
                        </a:spcAft>
                      </a:pPr>
                      <a:r>
                        <a:rPr lang="es-ES" sz="1000">
                          <a:effectLst/>
                        </a:rPr>
                        <a:t>Year</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pt-PT"/>
                    </a:p>
                  </a:txBody>
                  <a:tcPr/>
                </a:tc>
                <a:tc hMerge="1">
                  <a:txBody>
                    <a:bodyPr/>
                    <a:lstStyle/>
                    <a:p>
                      <a:endParaRPr lang="pt-PT"/>
                    </a:p>
                  </a:txBody>
                  <a:tcPr/>
                </a:tc>
                <a:tc hMerge="1">
                  <a:txBody>
                    <a:bodyPr/>
                    <a:lstStyle/>
                    <a:p>
                      <a:endParaRPr lang="pt-PT"/>
                    </a:p>
                  </a:txBody>
                  <a:tcPr/>
                </a:tc>
                <a:tc gridSpan="3">
                  <a:txBody>
                    <a:bodyPr/>
                    <a:lstStyle/>
                    <a:p>
                      <a:pPr algn="just">
                        <a:lnSpc>
                          <a:spcPct val="115000"/>
                        </a:lnSpc>
                        <a:spcBef>
                          <a:spcPts val="500"/>
                        </a:spcBef>
                        <a:spcAft>
                          <a:spcPts val="0"/>
                        </a:spcAft>
                      </a:pPr>
                      <a:r>
                        <a:rPr lang="es-ES" sz="1000">
                          <a:effectLst/>
                        </a:rPr>
                        <a:t>00-99</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pt-PT"/>
                    </a:p>
                  </a:txBody>
                  <a:tcPr/>
                </a:tc>
                <a:tc hMerge="1">
                  <a:txBody>
                    <a:bodyPr/>
                    <a:lstStyle/>
                    <a:p>
                      <a:endParaRPr lang="pt-PT"/>
                    </a:p>
                  </a:txBody>
                  <a:tcPr/>
                </a:tc>
              </a:tr>
              <a:tr h="655098">
                <a:tc>
                  <a:txBody>
                    <a:bodyPr/>
                    <a:lstStyle/>
                    <a:p>
                      <a:pPr algn="just">
                        <a:lnSpc>
                          <a:spcPct val="115000"/>
                        </a:lnSpc>
                        <a:spcBef>
                          <a:spcPts val="500"/>
                        </a:spcBef>
                        <a:spcAft>
                          <a:spcPts val="0"/>
                        </a:spcAft>
                      </a:pPr>
                      <a:r>
                        <a:rPr lang="es-ES" sz="1000">
                          <a:effectLst/>
                        </a:rPr>
                        <a:t>7</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000">
                          <a:effectLst/>
                        </a:rPr>
                        <a:t>OUT</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000">
                          <a:effectLst/>
                        </a:rPr>
                        <a:t>0</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000">
                          <a:effectLst/>
                        </a:rPr>
                        <a:t>0</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000">
                          <a:effectLst/>
                        </a:rPr>
                        <a:t>SQWE</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000">
                          <a:effectLst/>
                        </a:rPr>
                        <a:t>0</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just">
                        <a:lnSpc>
                          <a:spcPct val="115000"/>
                        </a:lnSpc>
                        <a:spcBef>
                          <a:spcPts val="500"/>
                        </a:spcBef>
                        <a:spcAft>
                          <a:spcPts val="0"/>
                        </a:spcAft>
                      </a:pPr>
                      <a:r>
                        <a:rPr lang="es-ES" sz="1000">
                          <a:effectLst/>
                        </a:rPr>
                        <a:t>0</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pt-PT"/>
                    </a:p>
                  </a:txBody>
                  <a:tcPr/>
                </a:tc>
                <a:tc>
                  <a:txBody>
                    <a:bodyPr/>
                    <a:lstStyle/>
                    <a:p>
                      <a:pPr algn="just">
                        <a:lnSpc>
                          <a:spcPct val="115000"/>
                        </a:lnSpc>
                        <a:spcBef>
                          <a:spcPts val="500"/>
                        </a:spcBef>
                        <a:spcAft>
                          <a:spcPts val="0"/>
                        </a:spcAft>
                      </a:pPr>
                      <a:r>
                        <a:rPr lang="es-ES" sz="1000">
                          <a:effectLst/>
                        </a:rPr>
                        <a:t>RS1</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just">
                        <a:lnSpc>
                          <a:spcPct val="115000"/>
                        </a:lnSpc>
                        <a:spcBef>
                          <a:spcPts val="500"/>
                        </a:spcBef>
                        <a:spcAft>
                          <a:spcPts val="0"/>
                        </a:spcAft>
                      </a:pPr>
                      <a:r>
                        <a:rPr lang="es-ES" sz="1000">
                          <a:effectLst/>
                        </a:rPr>
                        <a:t>RS0</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pt-PT"/>
                    </a:p>
                  </a:txBody>
                  <a:tcPr/>
                </a:tc>
                <a:tc gridSpan="4">
                  <a:txBody>
                    <a:bodyPr/>
                    <a:lstStyle/>
                    <a:p>
                      <a:pPr algn="just">
                        <a:lnSpc>
                          <a:spcPct val="115000"/>
                        </a:lnSpc>
                        <a:spcBef>
                          <a:spcPts val="500"/>
                        </a:spcBef>
                        <a:spcAft>
                          <a:spcPts val="0"/>
                        </a:spcAft>
                      </a:pPr>
                      <a:r>
                        <a:rPr lang="es-ES" sz="1000">
                          <a:effectLst/>
                        </a:rPr>
                        <a:t>Control</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pt-PT"/>
                    </a:p>
                  </a:txBody>
                  <a:tcPr/>
                </a:tc>
                <a:tc hMerge="1">
                  <a:txBody>
                    <a:bodyPr/>
                    <a:lstStyle/>
                    <a:p>
                      <a:endParaRPr lang="pt-PT"/>
                    </a:p>
                  </a:txBody>
                  <a:tcPr/>
                </a:tc>
                <a:tc hMerge="1">
                  <a:txBody>
                    <a:bodyPr/>
                    <a:lstStyle/>
                    <a:p>
                      <a:endParaRPr lang="pt-PT"/>
                    </a:p>
                  </a:txBody>
                  <a:tcPr/>
                </a:tc>
                <a:tc gridSpan="7">
                  <a:txBody>
                    <a:bodyPr/>
                    <a:lstStyle/>
                    <a:p>
                      <a:pPr algn="just">
                        <a:lnSpc>
                          <a:spcPct val="115000"/>
                        </a:lnSpc>
                        <a:spcBef>
                          <a:spcPts val="500"/>
                        </a:spcBef>
                        <a:spcAft>
                          <a:spcPts val="0"/>
                        </a:spcAft>
                      </a:pPr>
                      <a:r>
                        <a:rPr lang="es-ES" sz="1000">
                          <a:effectLst/>
                        </a:rPr>
                        <a:t>-­</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253566">
                <a:tc>
                  <a:txBody>
                    <a:bodyPr/>
                    <a:lstStyle/>
                    <a:p>
                      <a:pPr algn="just">
                        <a:lnSpc>
                          <a:spcPct val="115000"/>
                        </a:lnSpc>
                        <a:spcBef>
                          <a:spcPts val="500"/>
                        </a:spcBef>
                        <a:spcAft>
                          <a:spcPts val="0"/>
                        </a:spcAft>
                      </a:pPr>
                      <a:r>
                        <a:rPr lang="es-ES" sz="1000">
                          <a:effectLst/>
                        </a:rPr>
                        <a:t>8-63</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15">
                  <a:txBody>
                    <a:bodyPr/>
                    <a:lstStyle/>
                    <a:p>
                      <a:pPr algn="just">
                        <a:lnSpc>
                          <a:spcPct val="115000"/>
                        </a:lnSpc>
                        <a:spcBef>
                          <a:spcPts val="500"/>
                        </a:spcBef>
                        <a:spcAft>
                          <a:spcPts val="0"/>
                        </a:spcAft>
                      </a:pPr>
                      <a:r>
                        <a:rPr lang="es-ES" sz="1000">
                          <a:effectLst/>
                        </a:rPr>
                        <a:t>56 registers for data</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gridSpan="5">
                  <a:txBody>
                    <a:bodyPr/>
                    <a:lstStyle/>
                    <a:p>
                      <a:pPr algn="just">
                        <a:lnSpc>
                          <a:spcPct val="115000"/>
                        </a:lnSpc>
                        <a:spcBef>
                          <a:spcPts val="500"/>
                        </a:spcBef>
                        <a:spcAft>
                          <a:spcPts val="0"/>
                        </a:spcAft>
                      </a:pPr>
                      <a:r>
                        <a:rPr lang="es-ES" sz="1000">
                          <a:effectLst/>
                        </a:rPr>
                        <a:t>RAM </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algn="just">
                        <a:lnSpc>
                          <a:spcPct val="115000"/>
                        </a:lnSpc>
                        <a:spcBef>
                          <a:spcPts val="500"/>
                        </a:spcBef>
                        <a:spcAft>
                          <a:spcPts val="0"/>
                        </a:spcAft>
                      </a:pPr>
                      <a:r>
                        <a:rPr lang="es-ES" sz="1200" dirty="0">
                          <a:effectLst/>
                        </a:rPr>
                        <a:t>0-255</a:t>
                      </a:r>
                      <a:endParaRPr lang="pt-PT"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322357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745329"/>
            <a:ext cx="8454134" cy="163891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n-US" sz="2000" b="1" dirty="0" smtClean="0"/>
              <a:t>THE </a:t>
            </a:r>
            <a:r>
              <a:rPr lang="en-US" sz="2000" b="1" dirty="0"/>
              <a:t>DS1307 REAL-TIME CLOCK AND CALENDAR</a:t>
            </a:r>
          </a:p>
          <a:p>
            <a:pPr marL="800100" lvl="1" indent="-342900" algn="just" eaLnBrk="0" hangingPunct="0">
              <a:lnSpc>
                <a:spcPct val="110000"/>
              </a:lnSpc>
              <a:spcBef>
                <a:spcPts val="480"/>
              </a:spcBef>
              <a:buFont typeface="Wingdings" panose="05000000000000000000" pitchFamily="2" charset="2"/>
              <a:buChar char="§"/>
            </a:pPr>
            <a:r>
              <a:rPr lang="es-ES" sz="2000" b="1" dirty="0" err="1" smtClean="0"/>
              <a:t>Internal</a:t>
            </a:r>
            <a:r>
              <a:rPr lang="es-ES" sz="2000" b="1" dirty="0" smtClean="0"/>
              <a:t> </a:t>
            </a:r>
            <a:r>
              <a:rPr lang="es-ES" sz="2000" b="1" dirty="0" err="1" smtClean="0"/>
              <a:t>Registers</a:t>
            </a:r>
            <a:r>
              <a:rPr lang="es-ES" sz="2000" b="1" dirty="0" smtClean="0"/>
              <a:t> :</a:t>
            </a:r>
            <a:endParaRPr lang="es-ES" sz="2000" b="1" dirty="0"/>
          </a:p>
          <a:p>
            <a:pPr marL="1257300" lvl="2" indent="-342900" algn="just" eaLnBrk="0" hangingPunct="0">
              <a:lnSpc>
                <a:spcPct val="110000"/>
              </a:lnSpc>
              <a:spcBef>
                <a:spcPts val="480"/>
              </a:spcBef>
              <a:buFont typeface="Wingdings" panose="05000000000000000000" pitchFamily="2" charset="2"/>
              <a:buChar char="ü"/>
            </a:pPr>
            <a:endParaRPr lang="en-GB" sz="2000" dirty="0" smtClean="0">
              <a:latin typeface="+mn-lt"/>
            </a:endParaRPr>
          </a:p>
          <a:p>
            <a:pPr lvl="1" algn="just" eaLnBrk="0" hangingPunct="0">
              <a:lnSpc>
                <a:spcPct val="110000"/>
              </a:lnSpc>
              <a:spcBef>
                <a:spcPts val="480"/>
              </a:spcBef>
            </a:pPr>
            <a:r>
              <a:rPr lang="en-US" sz="2000" dirty="0" smtClean="0">
                <a:latin typeface="+mn-lt"/>
              </a:rPr>
              <a:t> </a:t>
            </a:r>
            <a:endParaRPr lang="en-US" sz="20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29</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THE I2C BUS - DEVICES</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29</a:t>
            </a:fld>
            <a:endParaRPr lang="el-GR" sz="1000" dirty="0"/>
          </a:p>
        </p:txBody>
      </p:sp>
      <p:graphicFrame>
        <p:nvGraphicFramePr>
          <p:cNvPr id="5" name="Tabela 4"/>
          <p:cNvGraphicFramePr>
            <a:graphicFrameLocks noGrp="1"/>
          </p:cNvGraphicFramePr>
          <p:nvPr>
            <p:extLst>
              <p:ext uri="{D42A27DB-BD31-4B8C-83A1-F6EECF244321}">
                <p14:modId xmlns:p14="http://schemas.microsoft.com/office/powerpoint/2010/main" val="2664244699"/>
              </p:ext>
            </p:extLst>
          </p:nvPr>
        </p:nvGraphicFramePr>
        <p:xfrm>
          <a:off x="887505" y="2004938"/>
          <a:ext cx="6732495" cy="2388498"/>
        </p:xfrm>
        <a:graphic>
          <a:graphicData uri="http://schemas.openxmlformats.org/drawingml/2006/table">
            <a:tbl>
              <a:tblPr firstRow="1" firstCol="1" bandRow="1">
                <a:tableStyleId>{5C22544A-7EE6-4342-B048-85BDC9FD1C3A}</a:tableStyleId>
              </a:tblPr>
              <a:tblGrid>
                <a:gridCol w="1799794"/>
                <a:gridCol w="1189725"/>
                <a:gridCol w="1007524"/>
                <a:gridCol w="935658"/>
                <a:gridCol w="1799794"/>
              </a:tblGrid>
              <a:tr h="341214">
                <a:tc>
                  <a:txBody>
                    <a:bodyPr/>
                    <a:lstStyle/>
                    <a:p>
                      <a:pPr algn="just">
                        <a:lnSpc>
                          <a:spcPct val="115000"/>
                        </a:lnSpc>
                        <a:spcBef>
                          <a:spcPts val="500"/>
                        </a:spcBef>
                        <a:spcAft>
                          <a:spcPts val="0"/>
                        </a:spcAft>
                      </a:pPr>
                      <a:r>
                        <a:rPr lang="es-ES" sz="1800" dirty="0">
                          <a:effectLst/>
                        </a:rPr>
                        <a:t>OUT/SQWE PIN</a:t>
                      </a:r>
                      <a:endParaRPr lang="pt-P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800">
                          <a:effectLst/>
                        </a:rPr>
                        <a:t>SQWE Bit</a:t>
                      </a:r>
                      <a:endParaRPr lang="pt-P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800">
                          <a:effectLst/>
                        </a:rPr>
                        <a:t>OUT Bit</a:t>
                      </a:r>
                      <a:endParaRPr lang="pt-P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800">
                          <a:effectLst/>
                        </a:rPr>
                        <a:t>RS1 Bit</a:t>
                      </a:r>
                      <a:endParaRPr lang="pt-P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800" dirty="0">
                          <a:effectLst/>
                        </a:rPr>
                        <a:t>RS0 Bit</a:t>
                      </a:r>
                      <a:endParaRPr lang="pt-P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41214">
                <a:tc>
                  <a:txBody>
                    <a:bodyPr/>
                    <a:lstStyle/>
                    <a:p>
                      <a:pPr algn="just">
                        <a:lnSpc>
                          <a:spcPct val="115000"/>
                        </a:lnSpc>
                        <a:spcBef>
                          <a:spcPts val="500"/>
                        </a:spcBef>
                        <a:spcAft>
                          <a:spcPts val="0"/>
                        </a:spcAft>
                      </a:pPr>
                      <a:r>
                        <a:rPr lang="es-ES" sz="1800">
                          <a:effectLst/>
                        </a:rPr>
                        <a:t>1 Hz</a:t>
                      </a:r>
                      <a:endParaRPr lang="pt-P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800">
                          <a:effectLst/>
                        </a:rPr>
                        <a:t>1</a:t>
                      </a:r>
                      <a:endParaRPr lang="pt-P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800">
                          <a:effectLst/>
                        </a:rPr>
                        <a:t>X</a:t>
                      </a:r>
                      <a:endParaRPr lang="pt-P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800">
                          <a:effectLst/>
                        </a:rPr>
                        <a:t>0</a:t>
                      </a:r>
                      <a:endParaRPr lang="pt-P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800" dirty="0">
                          <a:effectLst/>
                        </a:rPr>
                        <a:t>0</a:t>
                      </a:r>
                      <a:endParaRPr lang="pt-P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41214">
                <a:tc>
                  <a:txBody>
                    <a:bodyPr/>
                    <a:lstStyle/>
                    <a:p>
                      <a:pPr algn="just">
                        <a:lnSpc>
                          <a:spcPct val="115000"/>
                        </a:lnSpc>
                        <a:spcBef>
                          <a:spcPts val="500"/>
                        </a:spcBef>
                        <a:spcAft>
                          <a:spcPts val="0"/>
                        </a:spcAft>
                      </a:pPr>
                      <a:r>
                        <a:rPr lang="es-ES" sz="1800">
                          <a:effectLst/>
                        </a:rPr>
                        <a:t>4096 Hz</a:t>
                      </a:r>
                      <a:endParaRPr lang="pt-P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800">
                          <a:effectLst/>
                        </a:rPr>
                        <a:t>1 </a:t>
                      </a:r>
                      <a:endParaRPr lang="pt-P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800">
                          <a:effectLst/>
                        </a:rPr>
                        <a:t>X </a:t>
                      </a:r>
                      <a:endParaRPr lang="pt-P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800">
                          <a:effectLst/>
                        </a:rPr>
                        <a:t>0 </a:t>
                      </a:r>
                      <a:endParaRPr lang="pt-P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800" dirty="0">
                          <a:effectLst/>
                        </a:rPr>
                        <a:t>1</a:t>
                      </a:r>
                      <a:endParaRPr lang="pt-P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41214">
                <a:tc>
                  <a:txBody>
                    <a:bodyPr/>
                    <a:lstStyle/>
                    <a:p>
                      <a:pPr algn="just">
                        <a:lnSpc>
                          <a:spcPct val="115000"/>
                        </a:lnSpc>
                        <a:spcBef>
                          <a:spcPts val="500"/>
                        </a:spcBef>
                        <a:spcAft>
                          <a:spcPts val="0"/>
                        </a:spcAft>
                      </a:pPr>
                      <a:r>
                        <a:rPr lang="es-ES" sz="1800">
                          <a:effectLst/>
                        </a:rPr>
                        <a:t>8192 Hz</a:t>
                      </a:r>
                      <a:endParaRPr lang="pt-P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800">
                          <a:effectLst/>
                        </a:rPr>
                        <a:t>1 </a:t>
                      </a:r>
                      <a:endParaRPr lang="pt-P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800">
                          <a:effectLst/>
                        </a:rPr>
                        <a:t>X </a:t>
                      </a:r>
                      <a:endParaRPr lang="pt-P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800">
                          <a:effectLst/>
                        </a:rPr>
                        <a:t>1 </a:t>
                      </a:r>
                      <a:endParaRPr lang="pt-P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800" dirty="0">
                          <a:effectLst/>
                        </a:rPr>
                        <a:t>0</a:t>
                      </a:r>
                      <a:endParaRPr lang="pt-P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41214">
                <a:tc>
                  <a:txBody>
                    <a:bodyPr/>
                    <a:lstStyle/>
                    <a:p>
                      <a:pPr algn="just">
                        <a:lnSpc>
                          <a:spcPct val="115000"/>
                        </a:lnSpc>
                        <a:spcBef>
                          <a:spcPts val="500"/>
                        </a:spcBef>
                        <a:spcAft>
                          <a:spcPts val="0"/>
                        </a:spcAft>
                      </a:pPr>
                      <a:r>
                        <a:rPr lang="es-ES" sz="1800" dirty="0">
                          <a:effectLst/>
                        </a:rPr>
                        <a:t>32768 Hz</a:t>
                      </a:r>
                      <a:endParaRPr lang="pt-P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800">
                          <a:effectLst/>
                        </a:rPr>
                        <a:t>1 </a:t>
                      </a:r>
                      <a:endParaRPr lang="pt-P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800">
                          <a:effectLst/>
                        </a:rPr>
                        <a:t>X </a:t>
                      </a:r>
                      <a:endParaRPr lang="pt-P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800">
                          <a:effectLst/>
                        </a:rPr>
                        <a:t>1 </a:t>
                      </a:r>
                      <a:endParaRPr lang="pt-P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800" dirty="0">
                          <a:effectLst/>
                        </a:rPr>
                        <a:t>1</a:t>
                      </a:r>
                      <a:endParaRPr lang="pt-P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41214">
                <a:tc>
                  <a:txBody>
                    <a:bodyPr/>
                    <a:lstStyle/>
                    <a:p>
                      <a:pPr algn="just">
                        <a:lnSpc>
                          <a:spcPct val="115000"/>
                        </a:lnSpc>
                        <a:spcBef>
                          <a:spcPts val="500"/>
                        </a:spcBef>
                        <a:spcAft>
                          <a:spcPts val="0"/>
                        </a:spcAft>
                      </a:pPr>
                      <a:r>
                        <a:rPr lang="es-ES" sz="1800">
                          <a:effectLst/>
                        </a:rPr>
                        <a:t>0</a:t>
                      </a:r>
                      <a:endParaRPr lang="pt-P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800">
                          <a:effectLst/>
                        </a:rPr>
                        <a:t>0 </a:t>
                      </a:r>
                      <a:endParaRPr lang="pt-P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800">
                          <a:effectLst/>
                        </a:rPr>
                        <a:t>0 </a:t>
                      </a:r>
                      <a:endParaRPr lang="pt-P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800">
                          <a:effectLst/>
                        </a:rPr>
                        <a:t>X </a:t>
                      </a:r>
                      <a:endParaRPr lang="pt-P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800" dirty="0">
                          <a:effectLst/>
                        </a:rPr>
                        <a:t>X</a:t>
                      </a:r>
                      <a:endParaRPr lang="pt-P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41214">
                <a:tc>
                  <a:txBody>
                    <a:bodyPr/>
                    <a:lstStyle/>
                    <a:p>
                      <a:pPr algn="just">
                        <a:lnSpc>
                          <a:spcPct val="115000"/>
                        </a:lnSpc>
                        <a:spcBef>
                          <a:spcPts val="500"/>
                        </a:spcBef>
                        <a:spcAft>
                          <a:spcPts val="0"/>
                        </a:spcAft>
                      </a:pPr>
                      <a:r>
                        <a:rPr lang="es-ES" sz="1800" dirty="0">
                          <a:effectLst/>
                        </a:rPr>
                        <a:t>1</a:t>
                      </a:r>
                      <a:endParaRPr lang="pt-P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800" dirty="0">
                          <a:effectLst/>
                        </a:rPr>
                        <a:t>0 </a:t>
                      </a:r>
                      <a:endParaRPr lang="pt-P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800" dirty="0">
                          <a:effectLst/>
                        </a:rPr>
                        <a:t>1 </a:t>
                      </a:r>
                      <a:endParaRPr lang="pt-P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800" dirty="0">
                          <a:effectLst/>
                        </a:rPr>
                        <a:t>X </a:t>
                      </a:r>
                      <a:endParaRPr lang="pt-P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800" dirty="0">
                          <a:effectLst/>
                        </a:rPr>
                        <a:t>X</a:t>
                      </a:r>
                      <a:endParaRPr lang="pt-P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graphicFrame>
        <p:nvGraphicFramePr>
          <p:cNvPr id="6" name="Tabela 5"/>
          <p:cNvGraphicFramePr>
            <a:graphicFrameLocks noGrp="1"/>
          </p:cNvGraphicFramePr>
          <p:nvPr>
            <p:extLst>
              <p:ext uri="{D42A27DB-BD31-4B8C-83A1-F6EECF244321}">
                <p14:modId xmlns:p14="http://schemas.microsoft.com/office/powerpoint/2010/main" val="2382184953"/>
              </p:ext>
            </p:extLst>
          </p:nvPr>
        </p:nvGraphicFramePr>
        <p:xfrm>
          <a:off x="887505" y="5058771"/>
          <a:ext cx="6794387" cy="946404"/>
        </p:xfrm>
        <a:graphic>
          <a:graphicData uri="http://schemas.openxmlformats.org/drawingml/2006/table">
            <a:tbl>
              <a:tblPr firstRow="1" firstCol="1" bandRow="1">
                <a:tableStyleId>{5C22544A-7EE6-4342-B048-85BDC9FD1C3A}</a:tableStyleId>
              </a:tblPr>
              <a:tblGrid>
                <a:gridCol w="713423"/>
                <a:gridCol w="611284"/>
                <a:gridCol w="611284"/>
                <a:gridCol w="610445"/>
                <a:gridCol w="610445"/>
                <a:gridCol w="609605"/>
                <a:gridCol w="609605"/>
                <a:gridCol w="609605"/>
                <a:gridCol w="609605"/>
                <a:gridCol w="609605"/>
                <a:gridCol w="589481"/>
              </a:tblGrid>
              <a:tr h="277301">
                <a:tc>
                  <a:txBody>
                    <a:bodyPr/>
                    <a:lstStyle/>
                    <a:p>
                      <a:pPr algn="just">
                        <a:lnSpc>
                          <a:spcPct val="115000"/>
                        </a:lnSpc>
                        <a:spcBef>
                          <a:spcPts val="500"/>
                        </a:spcBef>
                        <a:spcAft>
                          <a:spcPts val="0"/>
                        </a:spcAft>
                      </a:pPr>
                      <a:r>
                        <a:rPr lang="es-ES" sz="1800">
                          <a:effectLst/>
                        </a:rPr>
                        <a:t>DIGIT</a:t>
                      </a:r>
                      <a:endParaRPr lang="pt-P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800">
                          <a:effectLst/>
                        </a:rPr>
                        <a:t>0</a:t>
                      </a:r>
                      <a:endParaRPr lang="pt-P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800">
                          <a:effectLst/>
                        </a:rPr>
                        <a:t>1</a:t>
                      </a:r>
                      <a:endParaRPr lang="pt-P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800">
                          <a:effectLst/>
                        </a:rPr>
                        <a:t>2</a:t>
                      </a:r>
                      <a:endParaRPr lang="pt-P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800">
                          <a:effectLst/>
                        </a:rPr>
                        <a:t>3</a:t>
                      </a:r>
                      <a:endParaRPr lang="pt-P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800">
                          <a:effectLst/>
                        </a:rPr>
                        <a:t>4</a:t>
                      </a:r>
                      <a:endParaRPr lang="pt-P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800">
                          <a:effectLst/>
                        </a:rPr>
                        <a:t>5</a:t>
                      </a:r>
                      <a:endParaRPr lang="pt-P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800">
                          <a:effectLst/>
                        </a:rPr>
                        <a:t>6</a:t>
                      </a:r>
                      <a:endParaRPr lang="pt-P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800">
                          <a:effectLst/>
                        </a:rPr>
                        <a:t>7</a:t>
                      </a:r>
                      <a:endParaRPr lang="pt-P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800">
                          <a:effectLst/>
                        </a:rPr>
                        <a:t>8</a:t>
                      </a:r>
                      <a:endParaRPr lang="pt-P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800" dirty="0">
                          <a:effectLst/>
                        </a:rPr>
                        <a:t>9</a:t>
                      </a:r>
                      <a:endParaRPr lang="pt-P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553740">
                <a:tc>
                  <a:txBody>
                    <a:bodyPr/>
                    <a:lstStyle/>
                    <a:p>
                      <a:pPr algn="just">
                        <a:lnSpc>
                          <a:spcPct val="115000"/>
                        </a:lnSpc>
                        <a:spcBef>
                          <a:spcPts val="500"/>
                        </a:spcBef>
                        <a:spcAft>
                          <a:spcPts val="0"/>
                        </a:spcAft>
                      </a:pPr>
                      <a:r>
                        <a:rPr lang="es-ES" sz="1800">
                          <a:effectLst/>
                        </a:rPr>
                        <a:t>BCD</a:t>
                      </a:r>
                      <a:endParaRPr lang="pt-P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800">
                          <a:effectLst/>
                        </a:rPr>
                        <a:t>0000</a:t>
                      </a:r>
                      <a:endParaRPr lang="pt-P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800">
                          <a:effectLst/>
                        </a:rPr>
                        <a:t>0001</a:t>
                      </a:r>
                      <a:endParaRPr lang="pt-P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800">
                          <a:effectLst/>
                        </a:rPr>
                        <a:t>0010</a:t>
                      </a:r>
                      <a:endParaRPr lang="pt-P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800">
                          <a:effectLst/>
                        </a:rPr>
                        <a:t>0011</a:t>
                      </a:r>
                      <a:endParaRPr lang="pt-P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800">
                          <a:effectLst/>
                        </a:rPr>
                        <a:t>0100</a:t>
                      </a:r>
                      <a:endParaRPr lang="pt-P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800">
                          <a:effectLst/>
                        </a:rPr>
                        <a:t>0101</a:t>
                      </a:r>
                      <a:endParaRPr lang="pt-P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800">
                          <a:effectLst/>
                        </a:rPr>
                        <a:t>0110</a:t>
                      </a:r>
                      <a:endParaRPr lang="pt-P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800">
                          <a:effectLst/>
                        </a:rPr>
                        <a:t>0111</a:t>
                      </a:r>
                      <a:endParaRPr lang="pt-P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800">
                          <a:effectLst/>
                        </a:rPr>
                        <a:t>1000</a:t>
                      </a:r>
                      <a:endParaRPr lang="pt-P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800" dirty="0">
                          <a:effectLst/>
                        </a:rPr>
                        <a:t>1001</a:t>
                      </a:r>
                      <a:endParaRPr lang="pt-P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130621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40700" y="1236937"/>
            <a:ext cx="8454134" cy="276229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269875" indent="-269875" algn="just" eaLnBrk="0" hangingPunct="0">
              <a:lnSpc>
                <a:spcPct val="110000"/>
              </a:lnSpc>
              <a:spcBef>
                <a:spcPts val="480"/>
              </a:spcBef>
              <a:buFont typeface="Wingdings" pitchFamily="2" charset="2"/>
              <a:buChar char="§"/>
            </a:pPr>
            <a:r>
              <a:rPr lang="en-US" sz="2000" b="1" dirty="0" smtClean="0">
                <a:latin typeface="+mn-lt"/>
              </a:rPr>
              <a:t>Current </a:t>
            </a:r>
            <a:r>
              <a:rPr lang="en-US" sz="2000" b="1" dirty="0" err="1" smtClean="0">
                <a:latin typeface="+mn-lt"/>
              </a:rPr>
              <a:t>controlers</a:t>
            </a:r>
            <a:r>
              <a:rPr lang="en-US" sz="2000" b="1" dirty="0" smtClean="0">
                <a:latin typeface="+mn-lt"/>
              </a:rPr>
              <a:t> </a:t>
            </a:r>
            <a:r>
              <a:rPr lang="en-US" sz="2000" dirty="0">
                <a:latin typeface="+mn-lt"/>
              </a:rPr>
              <a:t>have </a:t>
            </a:r>
            <a:r>
              <a:rPr lang="en-US" sz="2000" dirty="0" smtClean="0">
                <a:latin typeface="+mn-lt"/>
              </a:rPr>
              <a:t>circuits for bit by bit serial communications</a:t>
            </a:r>
          </a:p>
          <a:p>
            <a:pPr marL="800100" lvl="1" indent="-342900" algn="just" eaLnBrk="0" hangingPunct="0">
              <a:lnSpc>
                <a:spcPct val="110000"/>
              </a:lnSpc>
              <a:spcBef>
                <a:spcPts val="480"/>
              </a:spcBef>
              <a:buFont typeface="Arial" panose="020B0604020202020204" pitchFamily="34" charset="0"/>
              <a:buChar char="•"/>
            </a:pPr>
            <a:r>
              <a:rPr lang="en-US" sz="2000" dirty="0" smtClean="0">
                <a:latin typeface="+mn-lt"/>
              </a:rPr>
              <a:t>USART</a:t>
            </a:r>
          </a:p>
          <a:p>
            <a:pPr marL="800100" lvl="1" indent="-342900" algn="just" eaLnBrk="0" hangingPunct="0">
              <a:lnSpc>
                <a:spcPct val="110000"/>
              </a:lnSpc>
              <a:spcBef>
                <a:spcPts val="480"/>
              </a:spcBef>
              <a:buFont typeface="Arial" panose="020B0604020202020204" pitchFamily="34" charset="0"/>
              <a:buChar char="•"/>
            </a:pPr>
            <a:r>
              <a:rPr lang="en-US" sz="2000" dirty="0" smtClean="0">
                <a:latin typeface="+mn-lt"/>
              </a:rPr>
              <a:t>SSP</a:t>
            </a:r>
          </a:p>
          <a:p>
            <a:pPr marL="342900" indent="-342900" algn="just" eaLnBrk="0" hangingPunct="0">
              <a:lnSpc>
                <a:spcPct val="110000"/>
              </a:lnSpc>
              <a:spcBef>
                <a:spcPts val="480"/>
              </a:spcBef>
              <a:buFont typeface="Wingdings" panose="05000000000000000000" pitchFamily="2" charset="2"/>
              <a:buChar char="§"/>
            </a:pPr>
            <a:r>
              <a:rPr lang="en-US" sz="2000" dirty="0" err="1" smtClean="0">
                <a:latin typeface="+mn-lt"/>
              </a:rPr>
              <a:t>Comunnication</a:t>
            </a:r>
            <a:r>
              <a:rPr lang="en-US" sz="2000" dirty="0" smtClean="0">
                <a:latin typeface="+mn-lt"/>
              </a:rPr>
              <a:t> Protocols</a:t>
            </a:r>
          </a:p>
          <a:p>
            <a:pPr marL="800100" lvl="1" indent="-342900" algn="just" eaLnBrk="0" hangingPunct="0">
              <a:lnSpc>
                <a:spcPct val="110000"/>
              </a:lnSpc>
              <a:spcBef>
                <a:spcPts val="480"/>
              </a:spcBef>
              <a:buFont typeface="Arial" panose="020B0604020202020204" pitchFamily="34" charset="0"/>
              <a:buChar char="•"/>
            </a:pPr>
            <a:r>
              <a:rPr lang="en-US" sz="2000" dirty="0" smtClean="0">
                <a:latin typeface="+mn-lt"/>
              </a:rPr>
              <a:t>I2C</a:t>
            </a:r>
          </a:p>
          <a:p>
            <a:pPr marL="800100" lvl="1" indent="-342900" algn="just" eaLnBrk="0" hangingPunct="0">
              <a:lnSpc>
                <a:spcPct val="110000"/>
              </a:lnSpc>
              <a:spcBef>
                <a:spcPts val="480"/>
              </a:spcBef>
              <a:buFont typeface="Arial" panose="020B0604020202020204" pitchFamily="34" charset="0"/>
              <a:buChar char="•"/>
            </a:pPr>
            <a:r>
              <a:rPr lang="en-GB" sz="2000" dirty="0"/>
              <a:t>the 1-wire</a:t>
            </a:r>
            <a:endParaRPr lang="en-US" sz="2000" dirty="0">
              <a:latin typeface="+mn-lt"/>
            </a:endParaRPr>
          </a:p>
          <a:p>
            <a:pPr marL="269875" indent="-269875" algn="just" eaLnBrk="0" hangingPunct="0">
              <a:lnSpc>
                <a:spcPct val="110000"/>
              </a:lnSpc>
              <a:spcBef>
                <a:spcPts val="480"/>
              </a:spcBef>
              <a:buFont typeface="Wingdings" pitchFamily="2" charset="2"/>
              <a:buChar char="§"/>
            </a:pPr>
            <a:endParaRPr lang="en-US" sz="1600" dirty="0" smtClean="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3</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Introduction</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a:t>
            </a:fld>
            <a:endParaRPr lang="el-GR" sz="1000" dirty="0"/>
          </a:p>
        </p:txBody>
      </p:sp>
    </p:spTree>
    <p:extLst>
      <p:ext uri="{BB962C8B-B14F-4D97-AF65-F5344CB8AC3E}">
        <p14:creationId xmlns:p14="http://schemas.microsoft.com/office/powerpoint/2010/main" val="44240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745329"/>
            <a:ext cx="8454134" cy="519885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n-US" sz="2000" b="1" dirty="0" smtClean="0"/>
              <a:t>THE </a:t>
            </a:r>
            <a:r>
              <a:rPr lang="en-US" sz="2000" b="1" dirty="0"/>
              <a:t>DS1307 REAL-TIME CLOCK AND CALENDAR</a:t>
            </a:r>
          </a:p>
          <a:p>
            <a:pPr marL="800100" lvl="1" indent="-342900" algn="just" eaLnBrk="0" hangingPunct="0">
              <a:lnSpc>
                <a:spcPct val="110000"/>
              </a:lnSpc>
              <a:spcBef>
                <a:spcPts val="480"/>
              </a:spcBef>
              <a:buFont typeface="Wingdings" panose="05000000000000000000" pitchFamily="2" charset="2"/>
              <a:buChar char="§"/>
            </a:pPr>
            <a:r>
              <a:rPr lang="es-ES" sz="2000" b="1" dirty="0" err="1" smtClean="0"/>
              <a:t>Internal</a:t>
            </a:r>
            <a:r>
              <a:rPr lang="es-ES" sz="2000" b="1" dirty="0" smtClean="0"/>
              <a:t> </a:t>
            </a:r>
            <a:r>
              <a:rPr lang="es-ES" sz="2000" b="1" dirty="0" err="1" smtClean="0"/>
              <a:t>Registers</a:t>
            </a:r>
            <a:r>
              <a:rPr lang="es-ES" sz="2000" b="1" dirty="0" smtClean="0"/>
              <a:t> </a:t>
            </a:r>
            <a:r>
              <a:rPr lang="es-ES" sz="2000" b="1" dirty="0" err="1" smtClean="0"/>
              <a:t>Examples</a:t>
            </a:r>
            <a:r>
              <a:rPr lang="es-ES" sz="2000" b="1" dirty="0" smtClean="0"/>
              <a:t>:</a:t>
            </a:r>
          </a:p>
          <a:p>
            <a:pPr marL="1257300" lvl="2" indent="-342900" algn="just" eaLnBrk="0" hangingPunct="0">
              <a:lnSpc>
                <a:spcPct val="110000"/>
              </a:lnSpc>
              <a:spcBef>
                <a:spcPts val="480"/>
              </a:spcBef>
              <a:buFont typeface="Wingdings" panose="05000000000000000000" pitchFamily="2" charset="2"/>
              <a:buChar char="ü"/>
            </a:pPr>
            <a:r>
              <a:rPr lang="es-ES" sz="2000" dirty="0" err="1">
                <a:latin typeface="+mn-lt"/>
              </a:rPr>
              <a:t>the</a:t>
            </a:r>
            <a:r>
              <a:rPr lang="es-ES" sz="2000" dirty="0">
                <a:latin typeface="+mn-lt"/>
              </a:rPr>
              <a:t> time </a:t>
            </a:r>
            <a:r>
              <a:rPr lang="es-ES" sz="2000" dirty="0" err="1">
                <a:latin typeface="+mn-lt"/>
              </a:rPr>
              <a:t>is</a:t>
            </a:r>
            <a:r>
              <a:rPr lang="es-ES" sz="2000" dirty="0">
                <a:latin typeface="+mn-lt"/>
              </a:rPr>
              <a:t> </a:t>
            </a:r>
            <a:r>
              <a:rPr lang="es-ES" sz="2000" dirty="0" smtClean="0">
                <a:latin typeface="+mn-lt"/>
              </a:rPr>
              <a:t>00:45:18</a:t>
            </a:r>
          </a:p>
          <a:p>
            <a:pPr marL="1257300" lvl="2" indent="-342900" algn="just" eaLnBrk="0" hangingPunct="0">
              <a:lnSpc>
                <a:spcPct val="110000"/>
              </a:lnSpc>
              <a:spcBef>
                <a:spcPts val="480"/>
              </a:spcBef>
              <a:buFont typeface="Wingdings" panose="05000000000000000000" pitchFamily="2" charset="2"/>
              <a:buChar char="ü"/>
            </a:pPr>
            <a:endParaRPr lang="es-ES" sz="2000" dirty="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s-E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s-ES" sz="2000" dirty="0">
              <a:latin typeface="+mn-lt"/>
            </a:endParaRPr>
          </a:p>
          <a:p>
            <a:pPr marL="1257300" lvl="2" indent="-342900" algn="just" eaLnBrk="0" hangingPunct="0">
              <a:lnSpc>
                <a:spcPct val="110000"/>
              </a:lnSpc>
              <a:spcBef>
                <a:spcPts val="480"/>
              </a:spcBef>
              <a:buFont typeface="Wingdings" panose="05000000000000000000" pitchFamily="2" charset="2"/>
              <a:buChar char="ü"/>
            </a:pPr>
            <a:r>
              <a:rPr lang="es-ES" sz="2000" dirty="0" err="1">
                <a:latin typeface="+mn-lt"/>
              </a:rPr>
              <a:t>the</a:t>
            </a:r>
            <a:r>
              <a:rPr lang="es-ES" sz="2000" dirty="0">
                <a:latin typeface="+mn-lt"/>
              </a:rPr>
              <a:t> time </a:t>
            </a:r>
            <a:r>
              <a:rPr lang="es-ES" sz="2000" dirty="0" err="1">
                <a:latin typeface="+mn-lt"/>
              </a:rPr>
              <a:t>is</a:t>
            </a:r>
            <a:r>
              <a:rPr lang="es-ES" sz="2000" dirty="0">
                <a:latin typeface="+mn-lt"/>
              </a:rPr>
              <a:t> 21:35:23</a:t>
            </a:r>
            <a:r>
              <a:rPr lang="es-ES" sz="2000" dirty="0" smtClean="0">
                <a:latin typeface="+mn-lt"/>
              </a:rPr>
              <a:t>…</a:t>
            </a:r>
          </a:p>
          <a:p>
            <a:pPr marL="1257300" lvl="2" indent="-342900" algn="just" eaLnBrk="0" hangingPunct="0">
              <a:lnSpc>
                <a:spcPct val="110000"/>
              </a:lnSpc>
              <a:spcBef>
                <a:spcPts val="480"/>
              </a:spcBef>
              <a:buFont typeface="Wingdings" panose="05000000000000000000" pitchFamily="2" charset="2"/>
              <a:buChar char="ü"/>
            </a:pPr>
            <a:r>
              <a:rPr lang="en-US" sz="2000" dirty="0">
                <a:latin typeface="+mn-lt"/>
              </a:rPr>
              <a:t>Monday </a:t>
            </a:r>
            <a:r>
              <a:rPr lang="en-US" sz="2000" dirty="0">
                <a:latin typeface="+mn-lt"/>
              </a:rPr>
              <a:t>is the </a:t>
            </a:r>
            <a:r>
              <a:rPr lang="en-US" sz="2000" dirty="0">
                <a:latin typeface="+mn-lt"/>
              </a:rPr>
              <a:t>1st day of </a:t>
            </a:r>
            <a:r>
              <a:rPr lang="en-US" sz="2000" dirty="0">
                <a:latin typeface="+mn-lt"/>
              </a:rPr>
              <a:t>the week, we’re up to Thursday 12 March 2015</a:t>
            </a:r>
            <a:r>
              <a:rPr lang="en-US" sz="2000" dirty="0">
                <a:latin typeface="+mn-lt"/>
              </a:rPr>
              <a:t>…</a:t>
            </a:r>
          </a:p>
          <a:p>
            <a:pPr marL="1257300" lvl="2" indent="-342900" algn="just" eaLnBrk="0" hangingPunct="0">
              <a:lnSpc>
                <a:spcPct val="110000"/>
              </a:lnSpc>
              <a:spcBef>
                <a:spcPts val="480"/>
              </a:spcBef>
              <a:buFont typeface="Wingdings" panose="05000000000000000000" pitchFamily="2" charset="2"/>
              <a:buChar char="ü"/>
            </a:pPr>
            <a:r>
              <a:rPr lang="en-GB" sz="2000" dirty="0">
                <a:latin typeface="+mn-lt"/>
              </a:rPr>
              <a:t>T</a:t>
            </a:r>
            <a:r>
              <a:rPr lang="en-GB" sz="2000" dirty="0">
                <a:latin typeface="+mn-lt"/>
              </a:rPr>
              <a:t>he </a:t>
            </a:r>
            <a:r>
              <a:rPr lang="en-GB" sz="2000" dirty="0">
                <a:latin typeface="+mn-lt"/>
              </a:rPr>
              <a:t>SQW/OUT pin to go to logic level “1”. </a:t>
            </a:r>
            <a:endParaRPr lang="en-GB" sz="2000" dirty="0">
              <a:latin typeface="+mn-lt"/>
            </a:endParaRPr>
          </a:p>
          <a:p>
            <a:pPr marL="1257300" lvl="2" indent="-342900" algn="just" eaLnBrk="0" hangingPunct="0">
              <a:lnSpc>
                <a:spcPct val="110000"/>
              </a:lnSpc>
              <a:spcBef>
                <a:spcPts val="480"/>
              </a:spcBef>
              <a:buFont typeface="Wingdings" panose="05000000000000000000" pitchFamily="2" charset="2"/>
              <a:buChar char="ü"/>
            </a:pPr>
            <a:r>
              <a:rPr lang="en-GB" sz="2000" dirty="0">
                <a:latin typeface="+mn-lt"/>
              </a:rPr>
              <a:t>send an 8192 Hz square-wave signal on the SQW/OUT pin</a:t>
            </a:r>
            <a:endParaRPr lang="es-ES" sz="2000" dirty="0">
              <a:latin typeface="+mn-lt"/>
            </a:endParaRPr>
          </a:p>
          <a:p>
            <a:pPr lvl="2" algn="just" eaLnBrk="0" hangingPunct="0">
              <a:lnSpc>
                <a:spcPct val="110000"/>
              </a:lnSpc>
              <a:spcBef>
                <a:spcPts val="480"/>
              </a:spcBef>
            </a:pPr>
            <a:endParaRPr lang="en-GB" sz="2000" dirty="0" smtClean="0">
              <a:latin typeface="+mn-lt"/>
            </a:endParaRPr>
          </a:p>
          <a:p>
            <a:pPr lvl="1" algn="just" eaLnBrk="0" hangingPunct="0">
              <a:lnSpc>
                <a:spcPct val="110000"/>
              </a:lnSpc>
              <a:spcBef>
                <a:spcPts val="480"/>
              </a:spcBef>
            </a:pPr>
            <a:r>
              <a:rPr lang="en-US" sz="2000" dirty="0" smtClean="0">
                <a:latin typeface="+mn-lt"/>
              </a:rPr>
              <a:t> </a:t>
            </a:r>
            <a:endParaRPr lang="en-US" sz="20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30</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THE I2C BUS - DEVICES</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30</a:t>
            </a:fld>
            <a:endParaRPr lang="el-GR" sz="1000" dirty="0"/>
          </a:p>
        </p:txBody>
      </p:sp>
      <p:graphicFrame>
        <p:nvGraphicFramePr>
          <p:cNvPr id="2" name="Tabela 1"/>
          <p:cNvGraphicFramePr>
            <a:graphicFrameLocks noGrp="1"/>
          </p:cNvGraphicFramePr>
          <p:nvPr>
            <p:extLst>
              <p:ext uri="{D42A27DB-BD31-4B8C-83A1-F6EECF244321}">
                <p14:modId xmlns:p14="http://schemas.microsoft.com/office/powerpoint/2010/main" val="397044861"/>
              </p:ext>
            </p:extLst>
          </p:nvPr>
        </p:nvGraphicFramePr>
        <p:xfrm>
          <a:off x="887503" y="2138765"/>
          <a:ext cx="6400802" cy="828440"/>
        </p:xfrm>
        <a:graphic>
          <a:graphicData uri="http://schemas.openxmlformats.org/drawingml/2006/table">
            <a:tbl>
              <a:tblPr firstRow="1" firstCol="1" bandRow="1">
                <a:tableStyleId>{5C22544A-7EE6-4342-B048-85BDC9FD1C3A}</a:tableStyleId>
              </a:tblPr>
              <a:tblGrid>
                <a:gridCol w="1869144"/>
                <a:gridCol w="1330562"/>
                <a:gridCol w="1600548"/>
                <a:gridCol w="1600548"/>
              </a:tblGrid>
              <a:tr h="256486">
                <a:tc>
                  <a:txBody>
                    <a:bodyPr/>
                    <a:lstStyle/>
                    <a:p>
                      <a:pPr algn="just">
                        <a:lnSpc>
                          <a:spcPct val="115000"/>
                        </a:lnSpc>
                        <a:spcBef>
                          <a:spcPts val="500"/>
                        </a:spcBef>
                        <a:spcAft>
                          <a:spcPts val="0"/>
                        </a:spcAft>
                      </a:pPr>
                      <a:r>
                        <a:rPr lang="es-ES" sz="1800" dirty="0" err="1">
                          <a:effectLst/>
                        </a:rPr>
                        <a:t>Register</a:t>
                      </a:r>
                      <a:r>
                        <a:rPr lang="es-ES" sz="1800" dirty="0">
                          <a:effectLst/>
                        </a:rPr>
                        <a:t> </a:t>
                      </a:r>
                      <a:r>
                        <a:rPr lang="es-ES" sz="1800" dirty="0" err="1">
                          <a:effectLst/>
                        </a:rPr>
                        <a:t>number</a:t>
                      </a:r>
                      <a:endParaRPr lang="pt-P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800">
                          <a:effectLst/>
                        </a:rPr>
                        <a:t>BCD Binary</a:t>
                      </a:r>
                      <a:endParaRPr lang="pt-P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800">
                          <a:effectLst/>
                        </a:rPr>
                        <a:t>Dec.</a:t>
                      </a:r>
                      <a:endParaRPr lang="pt-P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800" dirty="0" err="1">
                          <a:effectLst/>
                        </a:rPr>
                        <a:t>Hex</a:t>
                      </a:r>
                      <a:r>
                        <a:rPr lang="es-ES" sz="1800" dirty="0">
                          <a:effectLst/>
                        </a:rPr>
                        <a:t>.</a:t>
                      </a:r>
                      <a:endParaRPr lang="pt-P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56486">
                <a:tc>
                  <a:txBody>
                    <a:bodyPr/>
                    <a:lstStyle/>
                    <a:p>
                      <a:pPr algn="just">
                        <a:lnSpc>
                          <a:spcPct val="115000"/>
                        </a:lnSpc>
                        <a:spcBef>
                          <a:spcPts val="500"/>
                        </a:spcBef>
                        <a:spcAft>
                          <a:spcPts val="0"/>
                        </a:spcAft>
                      </a:pPr>
                      <a:r>
                        <a:rPr lang="es-ES" sz="1200">
                          <a:effectLst/>
                        </a:rPr>
                        <a:t> </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200">
                          <a:effectLst/>
                        </a:rPr>
                        <a:t> </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200">
                          <a:effectLst/>
                        </a:rPr>
                        <a:t> </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200" dirty="0">
                          <a:effectLst/>
                        </a:rPr>
                        <a:t> </a:t>
                      </a:r>
                      <a:endParaRPr lang="pt-PT"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56486">
                <a:tc>
                  <a:txBody>
                    <a:bodyPr/>
                    <a:lstStyle/>
                    <a:p>
                      <a:pPr algn="just">
                        <a:lnSpc>
                          <a:spcPct val="115000"/>
                        </a:lnSpc>
                        <a:spcBef>
                          <a:spcPts val="500"/>
                        </a:spcBef>
                        <a:spcAft>
                          <a:spcPts val="0"/>
                        </a:spcAft>
                      </a:pPr>
                      <a:r>
                        <a:rPr lang="es-ES" sz="1200">
                          <a:effectLst/>
                        </a:rPr>
                        <a:t> </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200">
                          <a:effectLst/>
                        </a:rPr>
                        <a:t> </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200">
                          <a:effectLst/>
                        </a:rPr>
                        <a:t> </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200" dirty="0">
                          <a:effectLst/>
                        </a:rPr>
                        <a:t> </a:t>
                      </a:r>
                      <a:endParaRPr lang="pt-PT"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530991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745329"/>
            <a:ext cx="8454134" cy="486030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n-US" sz="2000" b="1" dirty="0" smtClean="0"/>
              <a:t>THE </a:t>
            </a:r>
            <a:r>
              <a:rPr lang="en-US" sz="2000" b="1" dirty="0"/>
              <a:t>DS1307 REAL-TIME CLOCK AND CALENDAR</a:t>
            </a:r>
          </a:p>
          <a:p>
            <a:pPr marL="800100" lvl="1" indent="-342900" algn="just" eaLnBrk="0" hangingPunct="0">
              <a:lnSpc>
                <a:spcPct val="110000"/>
              </a:lnSpc>
              <a:spcBef>
                <a:spcPts val="480"/>
              </a:spcBef>
              <a:buFont typeface="Wingdings" panose="05000000000000000000" pitchFamily="2" charset="2"/>
              <a:buChar char="§"/>
            </a:pPr>
            <a:r>
              <a:rPr lang="es-ES" sz="2000" b="1" dirty="0" err="1" smtClean="0"/>
              <a:t>Information</a:t>
            </a:r>
            <a:r>
              <a:rPr lang="es-ES" sz="2000" b="1" dirty="0" smtClean="0"/>
              <a:t> </a:t>
            </a:r>
            <a:r>
              <a:rPr lang="es-ES" sz="2000" b="1" dirty="0" err="1" smtClean="0"/>
              <a:t>Frames</a:t>
            </a:r>
            <a:r>
              <a:rPr lang="es-ES" sz="2000" b="1" dirty="0" smtClean="0"/>
              <a:t> </a:t>
            </a:r>
            <a:r>
              <a:rPr lang="es-ES" sz="2000" b="1" dirty="0" err="1" smtClean="0"/>
              <a:t>Examples</a:t>
            </a:r>
            <a:r>
              <a:rPr lang="es-ES" sz="2000" b="1" dirty="0" smtClean="0"/>
              <a:t>:</a:t>
            </a:r>
          </a:p>
          <a:p>
            <a:pPr marL="1257300" lvl="2" indent="-342900" algn="just" eaLnBrk="0" hangingPunct="0">
              <a:lnSpc>
                <a:spcPct val="110000"/>
              </a:lnSpc>
              <a:spcBef>
                <a:spcPts val="480"/>
              </a:spcBef>
              <a:buFont typeface="Wingdings" panose="05000000000000000000" pitchFamily="2" charset="2"/>
              <a:buChar char="ü"/>
            </a:pPr>
            <a:r>
              <a:rPr lang="en-US" sz="2000" dirty="0">
                <a:latin typeface="+mn-lt"/>
              </a:rPr>
              <a:t>The master writes on the </a:t>
            </a:r>
            <a:r>
              <a:rPr lang="en-US" sz="2000" dirty="0" smtClean="0">
                <a:latin typeface="+mn-lt"/>
              </a:rPr>
              <a:t>DS1307</a:t>
            </a: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marL="1257300" lvl="2" indent="-342900" algn="just" eaLnBrk="0" hangingPunct="0">
              <a:lnSpc>
                <a:spcPct val="110000"/>
              </a:lnSpc>
              <a:spcBef>
                <a:spcPts val="480"/>
              </a:spcBef>
              <a:buFont typeface="Wingdings" panose="05000000000000000000" pitchFamily="2" charset="2"/>
              <a:buChar char="ü"/>
            </a:pPr>
            <a:r>
              <a:rPr lang="en-US" sz="2000" dirty="0">
                <a:latin typeface="+mn-lt"/>
              </a:rPr>
              <a:t>The master reads from the current register of the </a:t>
            </a:r>
            <a:r>
              <a:rPr lang="en-US" sz="2000" dirty="0" smtClean="0">
                <a:latin typeface="+mn-lt"/>
              </a:rPr>
              <a:t>DS1307</a:t>
            </a:r>
          </a:p>
          <a:p>
            <a:pPr lvl="2" algn="just" eaLnBrk="0" hangingPunct="0">
              <a:lnSpc>
                <a:spcPct val="110000"/>
              </a:lnSpc>
              <a:spcBef>
                <a:spcPts val="480"/>
              </a:spcBef>
            </a:pPr>
            <a:endParaRPr lang="es-ES" sz="2000" dirty="0">
              <a:latin typeface="+mn-lt"/>
            </a:endParaRPr>
          </a:p>
          <a:p>
            <a:pPr lvl="2" algn="just" eaLnBrk="0" hangingPunct="0">
              <a:lnSpc>
                <a:spcPct val="110000"/>
              </a:lnSpc>
              <a:spcBef>
                <a:spcPts val="480"/>
              </a:spcBef>
            </a:pPr>
            <a:endParaRPr lang="en-GB" sz="2000" dirty="0" smtClean="0">
              <a:latin typeface="+mn-lt"/>
            </a:endParaRPr>
          </a:p>
          <a:p>
            <a:pPr lvl="1" algn="just" eaLnBrk="0" hangingPunct="0">
              <a:lnSpc>
                <a:spcPct val="110000"/>
              </a:lnSpc>
              <a:spcBef>
                <a:spcPts val="480"/>
              </a:spcBef>
            </a:pPr>
            <a:r>
              <a:rPr lang="en-US" sz="2000" dirty="0" smtClean="0">
                <a:latin typeface="+mn-lt"/>
              </a:rPr>
              <a:t> </a:t>
            </a:r>
            <a:endParaRPr lang="en-US" sz="20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31</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THE I2C BUS - DEVICES</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31</a:t>
            </a:fld>
            <a:endParaRPr lang="el-GR" sz="1000" dirty="0"/>
          </a:p>
        </p:txBody>
      </p:sp>
      <p:pic>
        <p:nvPicPr>
          <p:cNvPr id="10" name="Imagen 82"/>
          <p:cNvPicPr/>
          <p:nvPr/>
        </p:nvPicPr>
        <p:blipFill rotWithShape="1">
          <a:blip r:embed="rId5">
            <a:extLst>
              <a:ext uri="{28A0092B-C50C-407E-A947-70E740481C1C}">
                <a14:useLocalDpi xmlns:a14="http://schemas.microsoft.com/office/drawing/2010/main" val="0"/>
              </a:ext>
            </a:extLst>
          </a:blip>
          <a:srcRect t="8256" b="1"/>
          <a:stretch/>
        </p:blipFill>
        <p:spPr bwMode="auto">
          <a:xfrm>
            <a:off x="776613" y="2059328"/>
            <a:ext cx="7745506" cy="1578051"/>
          </a:xfrm>
          <a:prstGeom prst="rect">
            <a:avLst/>
          </a:prstGeom>
          <a:noFill/>
          <a:ln>
            <a:noFill/>
          </a:ln>
          <a:extLst>
            <a:ext uri="{53640926-AAD7-44D8-BBD7-CCE9431645EC}">
              <a14:shadowObscured xmlns:a14="http://schemas.microsoft.com/office/drawing/2010/main"/>
            </a:ext>
          </a:extLst>
        </p:spPr>
      </p:pic>
      <p:pic>
        <p:nvPicPr>
          <p:cNvPr id="11" name="Imagen 84"/>
          <p:cNvPicPr/>
          <p:nvPr/>
        </p:nvPicPr>
        <p:blipFill rotWithShape="1">
          <a:blip r:embed="rId6">
            <a:extLst>
              <a:ext uri="{28A0092B-C50C-407E-A947-70E740481C1C}">
                <a14:useLocalDpi xmlns:a14="http://schemas.microsoft.com/office/drawing/2010/main" val="0"/>
              </a:ext>
            </a:extLst>
          </a:blip>
          <a:srcRect t="5310"/>
          <a:stretch/>
        </p:blipFill>
        <p:spPr bwMode="auto">
          <a:xfrm>
            <a:off x="900953" y="4343400"/>
            <a:ext cx="7621166" cy="162709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57287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745329"/>
            <a:ext cx="8454134" cy="439351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n-US" sz="2000" b="1" dirty="0" smtClean="0"/>
              <a:t>THE </a:t>
            </a:r>
            <a:r>
              <a:rPr lang="en-US" sz="2000" b="1" dirty="0"/>
              <a:t>DS1307 REAL-TIME CLOCK AND CALENDAR</a:t>
            </a:r>
          </a:p>
          <a:p>
            <a:pPr marL="800100" lvl="1" indent="-342900" algn="just" eaLnBrk="0" hangingPunct="0">
              <a:lnSpc>
                <a:spcPct val="110000"/>
              </a:lnSpc>
              <a:spcBef>
                <a:spcPts val="480"/>
              </a:spcBef>
              <a:buFont typeface="Wingdings" panose="05000000000000000000" pitchFamily="2" charset="2"/>
              <a:buChar char="§"/>
            </a:pPr>
            <a:r>
              <a:rPr lang="es-ES" sz="2000" b="1" dirty="0" err="1" smtClean="0"/>
              <a:t>Information</a:t>
            </a:r>
            <a:r>
              <a:rPr lang="es-ES" sz="2000" b="1" dirty="0" smtClean="0"/>
              <a:t> </a:t>
            </a:r>
            <a:r>
              <a:rPr lang="es-ES" sz="2000" b="1" dirty="0" err="1" smtClean="0"/>
              <a:t>Frames</a:t>
            </a:r>
            <a:r>
              <a:rPr lang="es-ES" sz="2000" b="1" dirty="0" smtClean="0"/>
              <a:t> </a:t>
            </a:r>
            <a:r>
              <a:rPr lang="es-ES" sz="2000" b="1" dirty="0" err="1" smtClean="0"/>
              <a:t>Examples</a:t>
            </a:r>
            <a:r>
              <a:rPr lang="es-ES" sz="2000" b="1" dirty="0" smtClean="0"/>
              <a:t>:</a:t>
            </a:r>
          </a:p>
          <a:p>
            <a:pPr marL="1257300" lvl="2" indent="-342900" algn="just" eaLnBrk="0" hangingPunct="0">
              <a:lnSpc>
                <a:spcPct val="110000"/>
              </a:lnSpc>
              <a:spcBef>
                <a:spcPts val="480"/>
              </a:spcBef>
              <a:buFont typeface="Wingdings" panose="05000000000000000000" pitchFamily="2" charset="2"/>
              <a:buChar char="ü"/>
            </a:pPr>
            <a:r>
              <a:rPr lang="en-US" sz="2000" dirty="0">
                <a:latin typeface="+mn-lt"/>
              </a:rPr>
              <a:t>The master reads from a predetermined internal register of the DS1307</a:t>
            </a:r>
          </a:p>
          <a:p>
            <a:pPr lvl="2" algn="just" eaLnBrk="0" hangingPunct="0">
              <a:lnSpc>
                <a:spcPct val="110000"/>
              </a:lnSpc>
              <a:spcBef>
                <a:spcPts val="480"/>
              </a:spcBef>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lvl="2" algn="just" eaLnBrk="0" hangingPunct="0">
              <a:lnSpc>
                <a:spcPct val="110000"/>
              </a:lnSpc>
              <a:spcBef>
                <a:spcPts val="480"/>
              </a:spcBef>
            </a:pPr>
            <a:endParaRPr lang="es-ES" sz="2000" dirty="0">
              <a:latin typeface="+mn-lt"/>
            </a:endParaRPr>
          </a:p>
          <a:p>
            <a:pPr lvl="2" algn="just" eaLnBrk="0" hangingPunct="0">
              <a:lnSpc>
                <a:spcPct val="110000"/>
              </a:lnSpc>
              <a:spcBef>
                <a:spcPts val="480"/>
              </a:spcBef>
            </a:pPr>
            <a:endParaRPr lang="en-GB" sz="2000" dirty="0" smtClean="0">
              <a:latin typeface="+mn-lt"/>
            </a:endParaRPr>
          </a:p>
          <a:p>
            <a:pPr lvl="1" algn="just" eaLnBrk="0" hangingPunct="0">
              <a:lnSpc>
                <a:spcPct val="110000"/>
              </a:lnSpc>
              <a:spcBef>
                <a:spcPts val="480"/>
              </a:spcBef>
            </a:pPr>
            <a:r>
              <a:rPr lang="en-US" sz="2000" dirty="0" smtClean="0">
                <a:latin typeface="+mn-lt"/>
              </a:rPr>
              <a:t> </a:t>
            </a:r>
            <a:endParaRPr lang="en-US" sz="20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32</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THE I2C BUS - DEVICES</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32</a:t>
            </a:fld>
            <a:endParaRPr lang="el-GR" sz="1000" dirty="0"/>
          </a:p>
        </p:txBody>
      </p:sp>
      <p:pic>
        <p:nvPicPr>
          <p:cNvPr id="12" name="Imagen 83"/>
          <p:cNvPicPr/>
          <p:nvPr/>
        </p:nvPicPr>
        <p:blipFill rotWithShape="1">
          <a:blip r:embed="rId5">
            <a:extLst>
              <a:ext uri="{28A0092B-C50C-407E-A947-70E740481C1C}">
                <a14:useLocalDpi xmlns:a14="http://schemas.microsoft.com/office/drawing/2010/main" val="0"/>
              </a:ext>
            </a:extLst>
          </a:blip>
          <a:srcRect t="1465"/>
          <a:stretch/>
        </p:blipFill>
        <p:spPr bwMode="auto">
          <a:xfrm>
            <a:off x="699246" y="2558004"/>
            <a:ext cx="7718612" cy="226948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43872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745329"/>
            <a:ext cx="8454134" cy="863056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n-US" sz="2000" b="1" dirty="0" smtClean="0"/>
              <a:t>THE </a:t>
            </a:r>
            <a:r>
              <a:rPr lang="en-US" sz="2000" b="1" dirty="0"/>
              <a:t>DS1307 </a:t>
            </a:r>
            <a:r>
              <a:rPr lang="es-ES" sz="2000" b="1" dirty="0"/>
              <a:t>THE DS1307 LIBRARY</a:t>
            </a:r>
            <a:endParaRPr lang="en-US" sz="2000" b="1" dirty="0"/>
          </a:p>
          <a:p>
            <a:pPr marL="800100" lvl="1" indent="-342900" algn="just" eaLnBrk="0" hangingPunct="0">
              <a:lnSpc>
                <a:spcPct val="110000"/>
              </a:lnSpc>
              <a:spcBef>
                <a:spcPts val="480"/>
              </a:spcBef>
              <a:buFont typeface="Wingdings" panose="05000000000000000000" pitchFamily="2" charset="2"/>
              <a:buChar char="§"/>
            </a:pPr>
            <a:r>
              <a:rPr lang="en-US" sz="2000" b="1" dirty="0"/>
              <a:t>The </a:t>
            </a:r>
            <a:r>
              <a:rPr lang="en-US" sz="2000" b="1" dirty="0" err="1"/>
              <a:t>setRegister</a:t>
            </a:r>
            <a:r>
              <a:rPr lang="en-US" sz="2000" b="1" dirty="0" smtClean="0"/>
              <a:t>() FUNCTION</a:t>
            </a:r>
            <a:r>
              <a:rPr lang="es-ES" sz="2000" b="1" dirty="0" smtClean="0"/>
              <a:t>:</a:t>
            </a:r>
          </a:p>
          <a:p>
            <a:pPr marL="1257300" lvl="2" indent="-342900" algn="just" eaLnBrk="0" hangingPunct="0">
              <a:lnSpc>
                <a:spcPct val="110000"/>
              </a:lnSpc>
              <a:spcBef>
                <a:spcPts val="480"/>
              </a:spcBef>
              <a:buFont typeface="Arial" panose="020B0604020202020204" pitchFamily="34" charset="0"/>
              <a:buChar char="•"/>
            </a:pPr>
            <a:r>
              <a:rPr lang="en-US" sz="2000" b="1" dirty="0" smtClean="0"/>
              <a:t>Syntax: </a:t>
            </a:r>
            <a:r>
              <a:rPr lang="en-US" sz="2000" i="1" dirty="0" err="1"/>
              <a:t>setRegister</a:t>
            </a:r>
            <a:r>
              <a:rPr lang="en-US" sz="2000" i="1" dirty="0"/>
              <a:t>(n, value</a:t>
            </a:r>
            <a:r>
              <a:rPr lang="en-US" sz="2000" i="1" dirty="0" smtClean="0"/>
              <a:t>).</a:t>
            </a:r>
            <a:endParaRPr lang="en-US" sz="2000" i="1" dirty="0"/>
          </a:p>
          <a:p>
            <a:pPr marL="1714500" lvl="3" indent="-342900" algn="just" eaLnBrk="0" hangingPunct="0">
              <a:lnSpc>
                <a:spcPct val="110000"/>
              </a:lnSpc>
              <a:spcBef>
                <a:spcPts val="480"/>
              </a:spcBef>
              <a:buFont typeface="Wingdings" panose="05000000000000000000" pitchFamily="2" charset="2"/>
              <a:buChar char="ü"/>
            </a:pPr>
            <a:r>
              <a:rPr lang="en-US" sz="2000" i="1" dirty="0"/>
              <a:t>n: </a:t>
            </a:r>
            <a:r>
              <a:rPr lang="en-US" sz="2000" dirty="0" smtClean="0"/>
              <a:t>the </a:t>
            </a:r>
            <a:r>
              <a:rPr lang="en-US" sz="2000" dirty="0"/>
              <a:t>number of the internal register of the DS1307 to be written (between 0 and 63</a:t>
            </a:r>
            <a:r>
              <a:rPr lang="en-US" sz="2000" dirty="0" smtClean="0"/>
              <a:t>)</a:t>
            </a:r>
            <a:r>
              <a:rPr lang="en-US" sz="2000" i="1" dirty="0" smtClean="0"/>
              <a:t>.</a:t>
            </a:r>
          </a:p>
          <a:p>
            <a:pPr marL="1714500" lvl="3" indent="-342900" algn="just" eaLnBrk="0" hangingPunct="0">
              <a:lnSpc>
                <a:spcPct val="110000"/>
              </a:lnSpc>
              <a:spcBef>
                <a:spcPts val="480"/>
              </a:spcBef>
              <a:buFont typeface="Wingdings" panose="05000000000000000000" pitchFamily="2" charset="2"/>
              <a:buChar char="ü"/>
            </a:pPr>
            <a:r>
              <a:rPr lang="en-US" sz="2000" i="1" dirty="0"/>
              <a:t>value: </a:t>
            </a:r>
            <a:r>
              <a:rPr lang="en-US" sz="2000" dirty="0"/>
              <a:t>this is the value to be saved in the selected register (between 0 and 255</a:t>
            </a:r>
            <a:r>
              <a:rPr lang="en-US" sz="2000" dirty="0" smtClean="0"/>
              <a:t>)</a:t>
            </a:r>
            <a:r>
              <a:rPr lang="en-US" sz="2000" i="1" dirty="0" smtClean="0"/>
              <a:t>.</a:t>
            </a:r>
          </a:p>
          <a:p>
            <a:pPr marL="800100" lvl="1" indent="-342900" algn="just" eaLnBrk="0" hangingPunct="0">
              <a:lnSpc>
                <a:spcPct val="110000"/>
              </a:lnSpc>
              <a:spcBef>
                <a:spcPts val="480"/>
              </a:spcBef>
              <a:buFont typeface="Wingdings" panose="05000000000000000000" pitchFamily="2" charset="2"/>
              <a:buChar char="§"/>
            </a:pPr>
            <a:r>
              <a:rPr lang="en-US" sz="2000" b="1" dirty="0"/>
              <a:t>The </a:t>
            </a:r>
            <a:r>
              <a:rPr lang="en-US" sz="2000" b="1" dirty="0" err="1" smtClean="0"/>
              <a:t>setBCDtoRegister</a:t>
            </a:r>
            <a:r>
              <a:rPr lang="en-US" sz="2000" b="1" dirty="0" smtClean="0"/>
              <a:t>() </a:t>
            </a:r>
            <a:r>
              <a:rPr lang="en-US" sz="2000" b="1" dirty="0"/>
              <a:t>FUNCTION</a:t>
            </a:r>
            <a:r>
              <a:rPr lang="es-ES" sz="2000" b="1" dirty="0"/>
              <a:t>:</a:t>
            </a:r>
          </a:p>
          <a:p>
            <a:pPr marL="1257300" lvl="2" indent="-342900" algn="just" eaLnBrk="0" hangingPunct="0">
              <a:lnSpc>
                <a:spcPct val="110000"/>
              </a:lnSpc>
              <a:spcBef>
                <a:spcPts val="480"/>
              </a:spcBef>
              <a:buFont typeface="Arial" panose="020B0604020202020204" pitchFamily="34" charset="0"/>
              <a:buChar char="•"/>
            </a:pPr>
            <a:r>
              <a:rPr lang="en-US" sz="2000" b="1" dirty="0"/>
              <a:t>Syntax: </a:t>
            </a:r>
            <a:r>
              <a:rPr lang="en-US" sz="2000" i="1" dirty="0" err="1"/>
              <a:t>setBCDtoRegister</a:t>
            </a:r>
            <a:r>
              <a:rPr lang="en-US" sz="2000" i="1" dirty="0"/>
              <a:t> (n, value).</a:t>
            </a:r>
          </a:p>
          <a:p>
            <a:pPr marL="1714500" lvl="3" indent="-342900" algn="just" eaLnBrk="0" hangingPunct="0">
              <a:lnSpc>
                <a:spcPct val="110000"/>
              </a:lnSpc>
              <a:spcBef>
                <a:spcPts val="480"/>
              </a:spcBef>
              <a:buFont typeface="Wingdings" panose="05000000000000000000" pitchFamily="2" charset="2"/>
              <a:buChar char="ü"/>
            </a:pPr>
            <a:r>
              <a:rPr lang="en-US" sz="2000" i="1" dirty="0"/>
              <a:t>n: </a:t>
            </a:r>
            <a:r>
              <a:rPr lang="en-US" sz="2000" dirty="0" smtClean="0"/>
              <a:t>the </a:t>
            </a:r>
            <a:r>
              <a:rPr lang="en-US" sz="2000" dirty="0"/>
              <a:t>number of the internal register of the DS1307 to be written (between 0 and 63)</a:t>
            </a:r>
            <a:r>
              <a:rPr lang="en-US" sz="2000" i="1" dirty="0"/>
              <a:t>.</a:t>
            </a:r>
          </a:p>
          <a:p>
            <a:pPr marL="1714500" lvl="3" indent="-342900" algn="just" eaLnBrk="0" hangingPunct="0">
              <a:lnSpc>
                <a:spcPct val="110000"/>
              </a:lnSpc>
              <a:spcBef>
                <a:spcPts val="480"/>
              </a:spcBef>
              <a:buFont typeface="Wingdings" panose="05000000000000000000" pitchFamily="2" charset="2"/>
              <a:buChar char="ü"/>
            </a:pPr>
            <a:r>
              <a:rPr lang="en-US" sz="2000" i="1" dirty="0"/>
              <a:t>value: </a:t>
            </a:r>
            <a:r>
              <a:rPr lang="en-US" sz="2000" dirty="0"/>
              <a:t>the BCD value to be saved in the selected register (between 0 and 99)</a:t>
            </a:r>
            <a:r>
              <a:rPr lang="en-US" sz="2000" i="1" dirty="0" smtClean="0"/>
              <a:t>.</a:t>
            </a:r>
            <a:endParaRPr lang="en-US" sz="2000" i="1" dirty="0"/>
          </a:p>
          <a:p>
            <a:pPr marL="1714500" lvl="3" indent="-342900" algn="just" eaLnBrk="0" hangingPunct="0">
              <a:lnSpc>
                <a:spcPct val="110000"/>
              </a:lnSpc>
              <a:spcBef>
                <a:spcPts val="480"/>
              </a:spcBef>
              <a:buFont typeface="Wingdings" panose="05000000000000000000" pitchFamily="2" charset="2"/>
              <a:buChar char="ü"/>
            </a:pPr>
            <a:endParaRPr lang="en-US" sz="2000" i="1" dirty="0"/>
          </a:p>
          <a:p>
            <a:pPr marL="1714500" lvl="3" indent="-342900" algn="just" eaLnBrk="0" hangingPunct="0">
              <a:lnSpc>
                <a:spcPct val="110000"/>
              </a:lnSpc>
              <a:spcBef>
                <a:spcPts val="480"/>
              </a:spcBef>
              <a:buFont typeface="Wingdings" panose="05000000000000000000" pitchFamily="2" charset="2"/>
              <a:buChar char="ü"/>
            </a:pPr>
            <a:endParaRPr lang="en-US" sz="2000" i="1" dirty="0"/>
          </a:p>
          <a:p>
            <a:pPr lvl="2" algn="just" eaLnBrk="0" hangingPunct="0">
              <a:lnSpc>
                <a:spcPct val="110000"/>
              </a:lnSpc>
              <a:spcBef>
                <a:spcPts val="480"/>
              </a:spcBef>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lvl="2" algn="just" eaLnBrk="0" hangingPunct="0">
              <a:lnSpc>
                <a:spcPct val="110000"/>
              </a:lnSpc>
              <a:spcBef>
                <a:spcPts val="480"/>
              </a:spcBef>
            </a:pPr>
            <a:endParaRPr lang="es-ES" sz="2000" dirty="0">
              <a:latin typeface="+mn-lt"/>
            </a:endParaRPr>
          </a:p>
          <a:p>
            <a:pPr lvl="2" algn="just" eaLnBrk="0" hangingPunct="0">
              <a:lnSpc>
                <a:spcPct val="110000"/>
              </a:lnSpc>
              <a:spcBef>
                <a:spcPts val="480"/>
              </a:spcBef>
            </a:pPr>
            <a:endParaRPr lang="en-GB" sz="2000" dirty="0" smtClean="0">
              <a:latin typeface="+mn-lt"/>
            </a:endParaRPr>
          </a:p>
          <a:p>
            <a:pPr lvl="1" algn="just" eaLnBrk="0" hangingPunct="0">
              <a:lnSpc>
                <a:spcPct val="110000"/>
              </a:lnSpc>
              <a:spcBef>
                <a:spcPts val="480"/>
              </a:spcBef>
            </a:pPr>
            <a:r>
              <a:rPr lang="en-US" sz="2000" dirty="0" smtClean="0">
                <a:latin typeface="+mn-lt"/>
              </a:rPr>
              <a:t> </a:t>
            </a:r>
            <a:endParaRPr lang="en-US" sz="20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33</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THE I2C BUS - DEVICES</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33</a:t>
            </a:fld>
            <a:endParaRPr lang="el-GR" sz="1000" dirty="0"/>
          </a:p>
        </p:txBody>
      </p:sp>
    </p:spTree>
    <p:extLst>
      <p:ext uri="{BB962C8B-B14F-4D97-AF65-F5344CB8AC3E}">
        <p14:creationId xmlns:p14="http://schemas.microsoft.com/office/powerpoint/2010/main" val="1744915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745329"/>
            <a:ext cx="8454134" cy="721223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n-US" sz="2000" b="1" dirty="0" smtClean="0"/>
              <a:t>THE </a:t>
            </a:r>
            <a:r>
              <a:rPr lang="en-US" sz="2000" b="1" dirty="0"/>
              <a:t>DS1307 </a:t>
            </a:r>
            <a:r>
              <a:rPr lang="es-ES" sz="2000" b="1" dirty="0"/>
              <a:t>THE DS1307 LIBRARY</a:t>
            </a:r>
            <a:endParaRPr lang="en-US" sz="2000" b="1" dirty="0"/>
          </a:p>
          <a:p>
            <a:pPr marL="800100" lvl="1" indent="-342900" algn="just" eaLnBrk="0" hangingPunct="0">
              <a:lnSpc>
                <a:spcPct val="110000"/>
              </a:lnSpc>
              <a:spcBef>
                <a:spcPts val="480"/>
              </a:spcBef>
              <a:buFont typeface="Wingdings" panose="05000000000000000000" pitchFamily="2" charset="2"/>
              <a:buChar char="§"/>
            </a:pPr>
            <a:r>
              <a:rPr lang="en-US" sz="2000" b="1" dirty="0"/>
              <a:t>The </a:t>
            </a:r>
            <a:r>
              <a:rPr lang="en-US" sz="2000" b="1" dirty="0" err="1" smtClean="0"/>
              <a:t>getRegister</a:t>
            </a:r>
            <a:r>
              <a:rPr lang="en-US" sz="2000" b="1" dirty="0" smtClean="0"/>
              <a:t>() FUNCTION</a:t>
            </a:r>
            <a:r>
              <a:rPr lang="es-ES" sz="2000" b="1" dirty="0" smtClean="0"/>
              <a:t>:</a:t>
            </a:r>
          </a:p>
          <a:p>
            <a:pPr marL="1257300" lvl="2" indent="-342900" algn="just" eaLnBrk="0" hangingPunct="0">
              <a:lnSpc>
                <a:spcPct val="110000"/>
              </a:lnSpc>
              <a:spcBef>
                <a:spcPts val="480"/>
              </a:spcBef>
              <a:buFont typeface="Arial" panose="020B0604020202020204" pitchFamily="34" charset="0"/>
              <a:buChar char="•"/>
            </a:pPr>
            <a:r>
              <a:rPr lang="en-US" sz="2000" b="1" dirty="0" smtClean="0"/>
              <a:t>Syntax: </a:t>
            </a:r>
            <a:r>
              <a:rPr lang="en-US" sz="2000" i="1" dirty="0" err="1" smtClean="0"/>
              <a:t>getRegister</a:t>
            </a:r>
            <a:r>
              <a:rPr lang="en-US" sz="2000" i="1" dirty="0" smtClean="0"/>
              <a:t>(n).</a:t>
            </a:r>
            <a:endParaRPr lang="en-US" sz="2000" i="1" dirty="0"/>
          </a:p>
          <a:p>
            <a:pPr marL="1714500" lvl="3" indent="-342900" algn="just" eaLnBrk="0" hangingPunct="0">
              <a:lnSpc>
                <a:spcPct val="110000"/>
              </a:lnSpc>
              <a:spcBef>
                <a:spcPts val="480"/>
              </a:spcBef>
              <a:buFont typeface="Wingdings" panose="05000000000000000000" pitchFamily="2" charset="2"/>
              <a:buChar char="ü"/>
            </a:pPr>
            <a:r>
              <a:rPr lang="en-US" sz="2000" i="1" dirty="0"/>
              <a:t>n: </a:t>
            </a:r>
            <a:r>
              <a:rPr lang="en-US" sz="2000" dirty="0" smtClean="0"/>
              <a:t>the </a:t>
            </a:r>
            <a:r>
              <a:rPr lang="en-US" sz="2000" dirty="0"/>
              <a:t>number of the internal register of the DS1307 to be </a:t>
            </a:r>
            <a:r>
              <a:rPr lang="en-US" sz="2000" dirty="0" smtClean="0"/>
              <a:t>read (between </a:t>
            </a:r>
            <a:r>
              <a:rPr lang="en-US" sz="2000" dirty="0"/>
              <a:t>0 and 63</a:t>
            </a:r>
            <a:r>
              <a:rPr lang="en-US" sz="2000" dirty="0" smtClean="0"/>
              <a:t>)</a:t>
            </a:r>
            <a:r>
              <a:rPr lang="en-US" sz="2000" i="1" dirty="0" smtClean="0"/>
              <a:t>.</a:t>
            </a:r>
          </a:p>
          <a:p>
            <a:pPr marL="800100" lvl="1" indent="-342900" algn="just" eaLnBrk="0" hangingPunct="0">
              <a:lnSpc>
                <a:spcPct val="110000"/>
              </a:lnSpc>
              <a:spcBef>
                <a:spcPts val="480"/>
              </a:spcBef>
              <a:buFont typeface="Wingdings" panose="05000000000000000000" pitchFamily="2" charset="2"/>
              <a:buChar char="§"/>
            </a:pPr>
            <a:r>
              <a:rPr lang="en-US" sz="2000" b="1" dirty="0"/>
              <a:t>The </a:t>
            </a:r>
            <a:r>
              <a:rPr lang="en-US" sz="2000" b="1" dirty="0" smtClean="0"/>
              <a:t>resume() </a:t>
            </a:r>
            <a:r>
              <a:rPr lang="en-US" sz="2000" b="1" dirty="0"/>
              <a:t>FUNCTION</a:t>
            </a:r>
            <a:r>
              <a:rPr lang="es-ES" sz="2000" b="1" dirty="0"/>
              <a:t>:</a:t>
            </a:r>
          </a:p>
          <a:p>
            <a:pPr marL="1257300" lvl="2" indent="-342900" algn="just" eaLnBrk="0" hangingPunct="0">
              <a:lnSpc>
                <a:spcPct val="110000"/>
              </a:lnSpc>
              <a:spcBef>
                <a:spcPts val="480"/>
              </a:spcBef>
              <a:buFont typeface="Arial" panose="020B0604020202020204" pitchFamily="34" charset="0"/>
              <a:buChar char="•"/>
            </a:pPr>
            <a:r>
              <a:rPr lang="en-US" sz="2000" b="1" dirty="0"/>
              <a:t>Syntax: </a:t>
            </a:r>
            <a:r>
              <a:rPr lang="en-US" sz="2000" i="1" dirty="0"/>
              <a:t>resume </a:t>
            </a:r>
            <a:r>
              <a:rPr lang="en-US" sz="2000" i="1" dirty="0" smtClean="0"/>
              <a:t>().</a:t>
            </a:r>
            <a:endParaRPr lang="en-US" sz="2000" i="1" dirty="0"/>
          </a:p>
          <a:p>
            <a:pPr marL="800100" lvl="1" indent="-342900" algn="just" eaLnBrk="0" hangingPunct="0">
              <a:lnSpc>
                <a:spcPct val="110000"/>
              </a:lnSpc>
              <a:spcBef>
                <a:spcPts val="480"/>
              </a:spcBef>
              <a:buFont typeface="Wingdings" panose="05000000000000000000" pitchFamily="2" charset="2"/>
              <a:buChar char="§"/>
            </a:pPr>
            <a:r>
              <a:rPr lang="en-US" sz="2000" b="1" dirty="0"/>
              <a:t>The </a:t>
            </a:r>
            <a:r>
              <a:rPr lang="en-US" sz="2000" b="1" dirty="0" smtClean="0"/>
              <a:t>standby() </a:t>
            </a:r>
            <a:r>
              <a:rPr lang="en-US" sz="2000" b="1" dirty="0"/>
              <a:t>FUNCTION</a:t>
            </a:r>
            <a:r>
              <a:rPr lang="es-ES" sz="2000" b="1" dirty="0"/>
              <a:t>:</a:t>
            </a:r>
          </a:p>
          <a:p>
            <a:pPr marL="1257300" lvl="2" indent="-342900" algn="just" eaLnBrk="0" hangingPunct="0">
              <a:lnSpc>
                <a:spcPct val="110000"/>
              </a:lnSpc>
              <a:spcBef>
                <a:spcPts val="480"/>
              </a:spcBef>
              <a:buFont typeface="Arial" panose="020B0604020202020204" pitchFamily="34" charset="0"/>
              <a:buChar char="•"/>
            </a:pPr>
            <a:r>
              <a:rPr lang="en-US" sz="2000" b="1" dirty="0"/>
              <a:t>Syntax: </a:t>
            </a:r>
            <a:r>
              <a:rPr lang="en-US" sz="2000" i="1" dirty="0"/>
              <a:t>standby ().</a:t>
            </a:r>
          </a:p>
          <a:p>
            <a:pPr lvl="3" algn="just" eaLnBrk="0" hangingPunct="0">
              <a:lnSpc>
                <a:spcPct val="110000"/>
              </a:lnSpc>
              <a:spcBef>
                <a:spcPts val="480"/>
              </a:spcBef>
            </a:pPr>
            <a:endParaRPr lang="en-US" sz="2000" i="1" dirty="0"/>
          </a:p>
          <a:p>
            <a:pPr marL="1714500" lvl="3" indent="-342900" algn="just" eaLnBrk="0" hangingPunct="0">
              <a:lnSpc>
                <a:spcPct val="110000"/>
              </a:lnSpc>
              <a:spcBef>
                <a:spcPts val="480"/>
              </a:spcBef>
              <a:buFont typeface="Wingdings" panose="05000000000000000000" pitchFamily="2" charset="2"/>
              <a:buChar char="ü"/>
            </a:pPr>
            <a:endParaRPr lang="en-US" sz="2000" i="1" dirty="0"/>
          </a:p>
          <a:p>
            <a:pPr lvl="2" algn="just" eaLnBrk="0" hangingPunct="0">
              <a:lnSpc>
                <a:spcPct val="110000"/>
              </a:lnSpc>
              <a:spcBef>
                <a:spcPts val="480"/>
              </a:spcBef>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lvl="2" algn="just" eaLnBrk="0" hangingPunct="0">
              <a:lnSpc>
                <a:spcPct val="110000"/>
              </a:lnSpc>
              <a:spcBef>
                <a:spcPts val="480"/>
              </a:spcBef>
            </a:pPr>
            <a:endParaRPr lang="es-ES" sz="2000" dirty="0">
              <a:latin typeface="+mn-lt"/>
            </a:endParaRPr>
          </a:p>
          <a:p>
            <a:pPr lvl="2" algn="just" eaLnBrk="0" hangingPunct="0">
              <a:lnSpc>
                <a:spcPct val="110000"/>
              </a:lnSpc>
              <a:spcBef>
                <a:spcPts val="480"/>
              </a:spcBef>
            </a:pPr>
            <a:endParaRPr lang="en-GB" sz="2000" dirty="0" smtClean="0">
              <a:latin typeface="+mn-lt"/>
            </a:endParaRPr>
          </a:p>
          <a:p>
            <a:pPr lvl="1" algn="just" eaLnBrk="0" hangingPunct="0">
              <a:lnSpc>
                <a:spcPct val="110000"/>
              </a:lnSpc>
              <a:spcBef>
                <a:spcPts val="480"/>
              </a:spcBef>
            </a:pPr>
            <a:r>
              <a:rPr lang="en-US" sz="2000" dirty="0" smtClean="0">
                <a:latin typeface="+mn-lt"/>
              </a:rPr>
              <a:t> </a:t>
            </a:r>
            <a:endParaRPr lang="en-US" sz="20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34</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THE I2C BUS - DEVICES</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34</a:t>
            </a:fld>
            <a:endParaRPr lang="el-GR" sz="1000" dirty="0"/>
          </a:p>
        </p:txBody>
      </p:sp>
    </p:spTree>
    <p:extLst>
      <p:ext uri="{BB962C8B-B14F-4D97-AF65-F5344CB8AC3E}">
        <p14:creationId xmlns:p14="http://schemas.microsoft.com/office/powerpoint/2010/main" val="148677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745329"/>
            <a:ext cx="8454134" cy="560153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n-US" sz="2000" b="1" dirty="0" smtClean="0"/>
              <a:t>THE </a:t>
            </a:r>
            <a:r>
              <a:rPr lang="en-US" sz="2000" b="1" dirty="0"/>
              <a:t>DS1307 </a:t>
            </a:r>
            <a:r>
              <a:rPr lang="es-ES" sz="2000" b="1" dirty="0"/>
              <a:t>THE DS1307 LIBRARY</a:t>
            </a:r>
            <a:endParaRPr lang="en-US" sz="2000" b="1" dirty="0"/>
          </a:p>
          <a:p>
            <a:pPr marL="800100" lvl="1" indent="-342900" algn="just" eaLnBrk="0" hangingPunct="0">
              <a:lnSpc>
                <a:spcPct val="110000"/>
              </a:lnSpc>
              <a:spcBef>
                <a:spcPts val="480"/>
              </a:spcBef>
              <a:buFont typeface="Wingdings" panose="05000000000000000000" pitchFamily="2" charset="2"/>
              <a:buChar char="§"/>
            </a:pPr>
            <a:r>
              <a:rPr lang="en-US" sz="2000" b="1" dirty="0" smtClean="0"/>
              <a:t>The </a:t>
            </a:r>
            <a:r>
              <a:rPr lang="en-GB" sz="2000" b="1" dirty="0" err="1" smtClean="0"/>
              <a:t>getDate</a:t>
            </a:r>
            <a:r>
              <a:rPr lang="en-US" sz="2000" b="1" dirty="0" smtClean="0"/>
              <a:t>() </a:t>
            </a:r>
            <a:r>
              <a:rPr lang="en-US" sz="2000" b="1" dirty="0"/>
              <a:t>FUNCTION</a:t>
            </a:r>
            <a:r>
              <a:rPr lang="es-ES" sz="2000" b="1" dirty="0"/>
              <a:t>:</a:t>
            </a:r>
          </a:p>
          <a:p>
            <a:pPr marL="1257300" lvl="2" indent="-342900" algn="just" eaLnBrk="0" hangingPunct="0">
              <a:lnSpc>
                <a:spcPct val="110000"/>
              </a:lnSpc>
              <a:spcBef>
                <a:spcPts val="480"/>
              </a:spcBef>
              <a:buFont typeface="Arial" panose="020B0604020202020204" pitchFamily="34" charset="0"/>
              <a:buChar char="•"/>
            </a:pPr>
            <a:r>
              <a:rPr lang="en-US" sz="2000" b="1" dirty="0"/>
              <a:t>Syntax: </a:t>
            </a:r>
            <a:r>
              <a:rPr lang="en-US" sz="2000" i="1" dirty="0" err="1"/>
              <a:t>getDate</a:t>
            </a:r>
            <a:r>
              <a:rPr lang="en-US" sz="2000" i="1" dirty="0"/>
              <a:t>(buffer</a:t>
            </a:r>
            <a:r>
              <a:rPr lang="en-US" sz="2000" i="1" dirty="0" smtClean="0"/>
              <a:t>).</a:t>
            </a:r>
            <a:endParaRPr lang="en-US" sz="2000" i="1" dirty="0"/>
          </a:p>
          <a:p>
            <a:pPr marL="1714500" lvl="3" indent="-342900" algn="just" eaLnBrk="0" hangingPunct="0">
              <a:lnSpc>
                <a:spcPct val="110000"/>
              </a:lnSpc>
              <a:spcBef>
                <a:spcPts val="480"/>
              </a:spcBef>
              <a:buFont typeface="Wingdings" panose="05000000000000000000" pitchFamily="2" charset="2"/>
              <a:buChar char="ü"/>
            </a:pPr>
            <a:r>
              <a:rPr lang="en-US" sz="2000" i="1" dirty="0"/>
              <a:t>buffer: </a:t>
            </a:r>
            <a:r>
              <a:rPr lang="en-US" sz="2000" dirty="0"/>
              <a:t>seven position byte array that carries the date and time contained in the DS1307</a:t>
            </a:r>
            <a:r>
              <a:rPr lang="en-US" sz="2000" dirty="0" smtClean="0"/>
              <a:t>:</a:t>
            </a:r>
            <a:endParaRPr lang="en-US" sz="2000" i="1" dirty="0"/>
          </a:p>
          <a:p>
            <a:pPr marL="1714500" lvl="3" indent="-342900" algn="just" eaLnBrk="0" hangingPunct="0">
              <a:lnSpc>
                <a:spcPct val="110000"/>
              </a:lnSpc>
              <a:spcBef>
                <a:spcPts val="480"/>
              </a:spcBef>
              <a:buFont typeface="Wingdings" panose="05000000000000000000" pitchFamily="2" charset="2"/>
              <a:buChar char="ü"/>
            </a:pPr>
            <a:endParaRPr lang="en-US" sz="2000" i="1" dirty="0"/>
          </a:p>
          <a:p>
            <a:pPr marL="1714500" lvl="3" indent="-342900" algn="just" eaLnBrk="0" hangingPunct="0">
              <a:lnSpc>
                <a:spcPct val="110000"/>
              </a:lnSpc>
              <a:spcBef>
                <a:spcPts val="480"/>
              </a:spcBef>
              <a:buFont typeface="Wingdings" panose="05000000000000000000" pitchFamily="2" charset="2"/>
              <a:buChar char="ü"/>
            </a:pPr>
            <a:endParaRPr lang="en-US" sz="2000" i="1" dirty="0"/>
          </a:p>
          <a:p>
            <a:pPr lvl="2" algn="just" eaLnBrk="0" hangingPunct="0">
              <a:lnSpc>
                <a:spcPct val="110000"/>
              </a:lnSpc>
              <a:spcBef>
                <a:spcPts val="480"/>
              </a:spcBef>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lvl="2" algn="just" eaLnBrk="0" hangingPunct="0">
              <a:lnSpc>
                <a:spcPct val="110000"/>
              </a:lnSpc>
              <a:spcBef>
                <a:spcPts val="480"/>
              </a:spcBef>
            </a:pPr>
            <a:endParaRPr lang="es-ES" sz="2000" dirty="0">
              <a:latin typeface="+mn-lt"/>
            </a:endParaRPr>
          </a:p>
          <a:p>
            <a:pPr lvl="2" algn="just" eaLnBrk="0" hangingPunct="0">
              <a:lnSpc>
                <a:spcPct val="110000"/>
              </a:lnSpc>
              <a:spcBef>
                <a:spcPts val="480"/>
              </a:spcBef>
            </a:pPr>
            <a:endParaRPr lang="en-GB" sz="2000" dirty="0" smtClean="0">
              <a:latin typeface="+mn-lt"/>
            </a:endParaRPr>
          </a:p>
          <a:p>
            <a:pPr lvl="1" algn="just" eaLnBrk="0" hangingPunct="0">
              <a:lnSpc>
                <a:spcPct val="110000"/>
              </a:lnSpc>
              <a:spcBef>
                <a:spcPts val="480"/>
              </a:spcBef>
            </a:pPr>
            <a:r>
              <a:rPr lang="en-US" sz="2000" dirty="0" smtClean="0">
                <a:latin typeface="+mn-lt"/>
              </a:rPr>
              <a:t> </a:t>
            </a:r>
            <a:endParaRPr lang="en-US" sz="20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35</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THE I2C BUS - DEVICES</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35</a:t>
            </a:fld>
            <a:endParaRPr lang="el-GR" sz="1000" dirty="0"/>
          </a:p>
        </p:txBody>
      </p:sp>
      <p:graphicFrame>
        <p:nvGraphicFramePr>
          <p:cNvPr id="6" name="Tabela 5"/>
          <p:cNvGraphicFramePr>
            <a:graphicFrameLocks noGrp="1"/>
          </p:cNvGraphicFramePr>
          <p:nvPr>
            <p:extLst>
              <p:ext uri="{D42A27DB-BD31-4B8C-83A1-F6EECF244321}">
                <p14:modId xmlns:p14="http://schemas.microsoft.com/office/powerpoint/2010/main" val="947809881"/>
              </p:ext>
            </p:extLst>
          </p:nvPr>
        </p:nvGraphicFramePr>
        <p:xfrm>
          <a:off x="1228165" y="3077882"/>
          <a:ext cx="6096000" cy="296672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pt-PT" dirty="0" smtClean="0"/>
                        <a:t>Buffer</a:t>
                      </a:r>
                      <a:endParaRPr lang="pt-PT" dirty="0"/>
                    </a:p>
                  </a:txBody>
                  <a:tcPr/>
                </a:tc>
                <a:tc>
                  <a:txBody>
                    <a:bodyPr/>
                    <a:lstStyle/>
                    <a:p>
                      <a:r>
                        <a:rPr lang="pt-PT" dirty="0" err="1" smtClean="0"/>
                        <a:t>Description</a:t>
                      </a:r>
                      <a:endParaRPr lang="pt-PT"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smtClean="0"/>
                        <a:t>Buffer[0]</a:t>
                      </a:r>
                      <a:endParaRPr lang="pt-PT" dirty="0"/>
                    </a:p>
                  </a:txBody>
                  <a:tcPr/>
                </a:tc>
                <a:tc>
                  <a:txBody>
                    <a:bodyPr/>
                    <a:lstStyle/>
                    <a:p>
                      <a:r>
                        <a:rPr lang="pt-PT" dirty="0" err="1" smtClean="0"/>
                        <a:t>seconds</a:t>
                      </a:r>
                      <a:r>
                        <a:rPr lang="pt-PT" dirty="0" smtClean="0"/>
                        <a:t> (0-59)</a:t>
                      </a:r>
                      <a:endParaRPr lang="pt-PT"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smtClean="0"/>
                        <a:t>Buffer[1]</a:t>
                      </a:r>
                      <a:endParaRPr lang="pt-PT" dirty="0"/>
                    </a:p>
                  </a:txBody>
                  <a:tcPr/>
                </a:tc>
                <a:tc>
                  <a:txBody>
                    <a:bodyPr/>
                    <a:lstStyle/>
                    <a:p>
                      <a:r>
                        <a:rPr lang="pt-PT" dirty="0" smtClean="0"/>
                        <a:t>minutes (0-59)</a:t>
                      </a:r>
                      <a:endParaRPr lang="pt-PT"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smtClean="0"/>
                        <a:t>Buffer[2]</a:t>
                      </a:r>
                      <a:endParaRPr lang="pt-PT" dirty="0"/>
                    </a:p>
                  </a:txBody>
                  <a:tcPr/>
                </a:tc>
                <a:tc>
                  <a:txBody>
                    <a:bodyPr/>
                    <a:lstStyle/>
                    <a:p>
                      <a:r>
                        <a:rPr lang="pt-PT" dirty="0" err="1" smtClean="0"/>
                        <a:t>hours</a:t>
                      </a:r>
                      <a:r>
                        <a:rPr lang="pt-PT" dirty="0" smtClean="0"/>
                        <a:t> (1-12 o 0-23)</a:t>
                      </a:r>
                      <a:endParaRPr lang="pt-PT"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smtClean="0"/>
                        <a:t>Buffer[3]</a:t>
                      </a:r>
                      <a:endParaRPr lang="pt-PT" dirty="0"/>
                    </a:p>
                  </a:txBody>
                  <a:tcPr/>
                </a:tc>
                <a:tc>
                  <a:txBody>
                    <a:bodyPr/>
                    <a:lstStyle/>
                    <a:p>
                      <a:r>
                        <a:rPr lang="en-US" dirty="0" smtClean="0"/>
                        <a:t>day of the week (1-7)</a:t>
                      </a:r>
                      <a:endParaRPr lang="pt-PT"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smtClean="0"/>
                        <a:t>Buffer[4]</a:t>
                      </a:r>
                      <a:endParaRPr lang="pt-PT" dirty="0"/>
                    </a:p>
                  </a:txBody>
                  <a:tcPr/>
                </a:tc>
                <a:tc>
                  <a:txBody>
                    <a:bodyPr/>
                    <a:lstStyle/>
                    <a:p>
                      <a:r>
                        <a:rPr lang="en-US" dirty="0" smtClean="0"/>
                        <a:t>day of the month (1-31)</a:t>
                      </a:r>
                      <a:endParaRPr lang="pt-PT"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smtClean="0"/>
                        <a:t>Buffer[5]</a:t>
                      </a:r>
                      <a:endParaRPr lang="pt-PT" dirty="0"/>
                    </a:p>
                  </a:txBody>
                  <a:tcPr/>
                </a:tc>
                <a:tc>
                  <a:txBody>
                    <a:bodyPr/>
                    <a:lstStyle/>
                    <a:p>
                      <a:r>
                        <a:rPr lang="pt-PT" dirty="0" err="1" smtClean="0"/>
                        <a:t>month</a:t>
                      </a:r>
                      <a:r>
                        <a:rPr lang="pt-PT" dirty="0" smtClean="0"/>
                        <a:t> (1-12)</a:t>
                      </a:r>
                      <a:endParaRPr lang="pt-PT"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smtClean="0"/>
                        <a:t>Buffer[6]</a:t>
                      </a:r>
                      <a:endParaRPr lang="pt-PT" dirty="0"/>
                    </a:p>
                  </a:txBody>
                  <a:tcPr/>
                </a:tc>
                <a:tc>
                  <a:txBody>
                    <a:bodyPr/>
                    <a:lstStyle/>
                    <a:p>
                      <a:r>
                        <a:rPr lang="pt-PT" dirty="0" err="1" smtClean="0"/>
                        <a:t>year</a:t>
                      </a:r>
                      <a:r>
                        <a:rPr lang="pt-PT" dirty="0" smtClean="0"/>
                        <a:t> (0-99) </a:t>
                      </a:r>
                      <a:endParaRPr lang="pt-PT" dirty="0"/>
                    </a:p>
                  </a:txBody>
                  <a:tcPr/>
                </a:tc>
              </a:tr>
            </a:tbl>
          </a:graphicData>
        </a:graphic>
      </p:graphicFrame>
    </p:spTree>
    <p:extLst>
      <p:ext uri="{BB962C8B-B14F-4D97-AF65-F5344CB8AC3E}">
        <p14:creationId xmlns:p14="http://schemas.microsoft.com/office/powerpoint/2010/main" val="3843543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745329"/>
            <a:ext cx="8454134" cy="801757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n-US" sz="2000" b="1" dirty="0" smtClean="0"/>
              <a:t>THE </a:t>
            </a:r>
            <a:r>
              <a:rPr lang="en-US" sz="2000" b="1" dirty="0"/>
              <a:t>DS1307 </a:t>
            </a:r>
            <a:r>
              <a:rPr lang="es-ES" sz="2000" b="1" dirty="0"/>
              <a:t>THE DS1307 LIBRARY</a:t>
            </a:r>
            <a:endParaRPr lang="en-US" sz="2000" b="1" dirty="0"/>
          </a:p>
          <a:p>
            <a:pPr marL="800100" lvl="1" indent="-342900" algn="just" eaLnBrk="0" hangingPunct="0">
              <a:lnSpc>
                <a:spcPct val="110000"/>
              </a:lnSpc>
              <a:spcBef>
                <a:spcPts val="480"/>
              </a:spcBef>
              <a:buFont typeface="Wingdings" panose="05000000000000000000" pitchFamily="2" charset="2"/>
              <a:buChar char="§"/>
            </a:pPr>
            <a:r>
              <a:rPr lang="en-US" sz="2000" b="1" dirty="0" smtClean="0"/>
              <a:t>The </a:t>
            </a:r>
            <a:r>
              <a:rPr lang="en-GB" sz="2000" b="1" dirty="0" err="1"/>
              <a:t>setSeconds</a:t>
            </a:r>
            <a:r>
              <a:rPr lang="en-GB" sz="2000" b="1" dirty="0"/>
              <a:t>()</a:t>
            </a:r>
            <a:r>
              <a:rPr lang="en-US" sz="2000" b="1" dirty="0" smtClean="0"/>
              <a:t> </a:t>
            </a:r>
            <a:r>
              <a:rPr lang="en-US" sz="2000" b="1" dirty="0"/>
              <a:t>FUNCTION</a:t>
            </a:r>
            <a:r>
              <a:rPr lang="es-ES" sz="2000" b="1" dirty="0"/>
              <a:t>:</a:t>
            </a:r>
          </a:p>
          <a:p>
            <a:pPr marL="1257300" lvl="2" indent="-342900" algn="just" eaLnBrk="0" hangingPunct="0">
              <a:lnSpc>
                <a:spcPct val="110000"/>
              </a:lnSpc>
              <a:spcBef>
                <a:spcPts val="480"/>
              </a:spcBef>
              <a:buFont typeface="Arial" panose="020B0604020202020204" pitchFamily="34" charset="0"/>
              <a:buChar char="•"/>
            </a:pPr>
            <a:r>
              <a:rPr lang="en-US" sz="2000" b="1" dirty="0"/>
              <a:t>Syntax: </a:t>
            </a:r>
            <a:r>
              <a:rPr lang="en-US" sz="2000" i="1" dirty="0" err="1" smtClean="0"/>
              <a:t>setSeconds</a:t>
            </a:r>
            <a:r>
              <a:rPr lang="en-US" sz="2000" i="1" dirty="0" smtClean="0"/>
              <a:t>(v).</a:t>
            </a:r>
            <a:endParaRPr lang="en-US" sz="2000" i="1" dirty="0"/>
          </a:p>
          <a:p>
            <a:pPr marL="1714500" lvl="3" indent="-342900" algn="just" eaLnBrk="0" hangingPunct="0">
              <a:lnSpc>
                <a:spcPct val="110000"/>
              </a:lnSpc>
              <a:spcBef>
                <a:spcPts val="480"/>
              </a:spcBef>
              <a:buFont typeface="Wingdings" panose="05000000000000000000" pitchFamily="2" charset="2"/>
              <a:buChar char="ü"/>
            </a:pPr>
            <a:r>
              <a:rPr lang="en-US" sz="2000" i="1" dirty="0" smtClean="0"/>
              <a:t>v: </a:t>
            </a:r>
            <a:r>
              <a:rPr lang="en-US" sz="2000" dirty="0"/>
              <a:t>the new value for the seconds between 0 and </a:t>
            </a:r>
            <a:r>
              <a:rPr lang="en-US" sz="2000" dirty="0" smtClean="0"/>
              <a:t>59.</a:t>
            </a:r>
            <a:endParaRPr lang="en-US" sz="2000" i="1" dirty="0"/>
          </a:p>
          <a:p>
            <a:pPr marL="800100" lvl="1" indent="-342900" algn="just" eaLnBrk="0" hangingPunct="0">
              <a:lnSpc>
                <a:spcPct val="110000"/>
              </a:lnSpc>
              <a:spcBef>
                <a:spcPts val="480"/>
              </a:spcBef>
              <a:buFont typeface="Wingdings" panose="05000000000000000000" pitchFamily="2" charset="2"/>
              <a:buChar char="§"/>
            </a:pPr>
            <a:r>
              <a:rPr lang="en-US" sz="2000" b="1" dirty="0"/>
              <a:t>The </a:t>
            </a:r>
            <a:r>
              <a:rPr lang="en-GB" sz="2000" b="1" dirty="0" err="1" smtClean="0"/>
              <a:t>setMinutes</a:t>
            </a:r>
            <a:r>
              <a:rPr lang="en-GB" sz="2000" b="1" dirty="0" smtClean="0"/>
              <a:t>()</a:t>
            </a:r>
            <a:r>
              <a:rPr lang="en-US" sz="2000" b="1" dirty="0" smtClean="0"/>
              <a:t> </a:t>
            </a:r>
            <a:r>
              <a:rPr lang="en-US" sz="2000" b="1" dirty="0"/>
              <a:t>FUNCTION</a:t>
            </a:r>
            <a:r>
              <a:rPr lang="es-ES" sz="2000" b="1" dirty="0"/>
              <a:t>:</a:t>
            </a:r>
          </a:p>
          <a:p>
            <a:pPr marL="1257300" lvl="2" indent="-342900" algn="just" eaLnBrk="0" hangingPunct="0">
              <a:lnSpc>
                <a:spcPct val="110000"/>
              </a:lnSpc>
              <a:spcBef>
                <a:spcPts val="480"/>
              </a:spcBef>
              <a:buFont typeface="Arial" panose="020B0604020202020204" pitchFamily="34" charset="0"/>
              <a:buChar char="•"/>
            </a:pPr>
            <a:r>
              <a:rPr lang="en-US" sz="2000" b="1" dirty="0"/>
              <a:t>Syntax: </a:t>
            </a:r>
            <a:r>
              <a:rPr lang="en-US" sz="2000" i="1" dirty="0" err="1" smtClean="0"/>
              <a:t>setMinutes</a:t>
            </a:r>
            <a:r>
              <a:rPr lang="en-US" sz="2000" i="1" dirty="0" smtClean="0"/>
              <a:t>(v</a:t>
            </a:r>
            <a:r>
              <a:rPr lang="en-US" sz="2000" i="1" dirty="0"/>
              <a:t>).</a:t>
            </a:r>
          </a:p>
          <a:p>
            <a:pPr marL="1714500" lvl="3" indent="-342900" algn="just" eaLnBrk="0" hangingPunct="0">
              <a:lnSpc>
                <a:spcPct val="110000"/>
              </a:lnSpc>
              <a:spcBef>
                <a:spcPts val="480"/>
              </a:spcBef>
              <a:buFont typeface="Wingdings" panose="05000000000000000000" pitchFamily="2" charset="2"/>
              <a:buChar char="ü"/>
            </a:pPr>
            <a:r>
              <a:rPr lang="en-US" sz="2000" i="1" dirty="0"/>
              <a:t>v: </a:t>
            </a:r>
            <a:r>
              <a:rPr lang="en-US" sz="2000" dirty="0"/>
              <a:t>the new value for the </a:t>
            </a:r>
            <a:r>
              <a:rPr lang="en-US" sz="2000" dirty="0" smtClean="0"/>
              <a:t>minutes </a:t>
            </a:r>
            <a:r>
              <a:rPr lang="en-US" sz="2000" dirty="0"/>
              <a:t>between 0 and 59</a:t>
            </a:r>
            <a:r>
              <a:rPr lang="en-US" sz="2000" dirty="0" smtClean="0"/>
              <a:t>.</a:t>
            </a:r>
          </a:p>
          <a:p>
            <a:pPr marL="800100" lvl="1" indent="-342900" algn="just" eaLnBrk="0" hangingPunct="0">
              <a:lnSpc>
                <a:spcPct val="110000"/>
              </a:lnSpc>
              <a:spcBef>
                <a:spcPts val="480"/>
              </a:spcBef>
              <a:buFont typeface="Wingdings" panose="05000000000000000000" pitchFamily="2" charset="2"/>
              <a:buChar char="§"/>
            </a:pPr>
            <a:r>
              <a:rPr lang="en-US" sz="2000" b="1" dirty="0"/>
              <a:t>The </a:t>
            </a:r>
            <a:r>
              <a:rPr lang="en-GB" sz="2000" b="1" dirty="0" err="1" smtClean="0"/>
              <a:t>setHours</a:t>
            </a:r>
            <a:r>
              <a:rPr lang="en-GB" sz="2000" b="1" dirty="0" smtClean="0"/>
              <a:t>()</a:t>
            </a:r>
            <a:r>
              <a:rPr lang="en-US" sz="2000" b="1" dirty="0" smtClean="0"/>
              <a:t> </a:t>
            </a:r>
            <a:r>
              <a:rPr lang="en-US" sz="2000" b="1" dirty="0"/>
              <a:t>FUNCTION</a:t>
            </a:r>
            <a:r>
              <a:rPr lang="es-ES" sz="2000" b="1" dirty="0"/>
              <a:t>:</a:t>
            </a:r>
          </a:p>
          <a:p>
            <a:pPr marL="1257300" lvl="2" indent="-342900" algn="just" eaLnBrk="0" hangingPunct="0">
              <a:lnSpc>
                <a:spcPct val="110000"/>
              </a:lnSpc>
              <a:spcBef>
                <a:spcPts val="480"/>
              </a:spcBef>
              <a:buFont typeface="Arial" panose="020B0604020202020204" pitchFamily="34" charset="0"/>
              <a:buChar char="•"/>
            </a:pPr>
            <a:r>
              <a:rPr lang="en-US" sz="2000" b="1" dirty="0"/>
              <a:t>Syntax: </a:t>
            </a:r>
            <a:r>
              <a:rPr lang="en-US" sz="2000" i="1" dirty="0" err="1" smtClean="0"/>
              <a:t>setHours</a:t>
            </a:r>
            <a:r>
              <a:rPr lang="en-US" sz="2000" i="1" dirty="0" smtClean="0"/>
              <a:t>(v</a:t>
            </a:r>
            <a:r>
              <a:rPr lang="en-US" sz="2000" i="1" dirty="0"/>
              <a:t>).</a:t>
            </a:r>
          </a:p>
          <a:p>
            <a:pPr marL="1714500" lvl="3" indent="-342900" algn="just" eaLnBrk="0" hangingPunct="0">
              <a:lnSpc>
                <a:spcPct val="110000"/>
              </a:lnSpc>
              <a:spcBef>
                <a:spcPts val="480"/>
              </a:spcBef>
              <a:buFont typeface="Wingdings" panose="05000000000000000000" pitchFamily="2" charset="2"/>
              <a:buChar char="ü"/>
            </a:pPr>
            <a:r>
              <a:rPr lang="en-US" sz="2000" i="1" dirty="0"/>
              <a:t>v: </a:t>
            </a:r>
            <a:r>
              <a:rPr lang="en-US" sz="2000" dirty="0"/>
              <a:t>the new value for the hours between 1 and 12 or 0 and 23.</a:t>
            </a:r>
            <a:endParaRPr lang="en-US" sz="2000" i="1" dirty="0"/>
          </a:p>
          <a:p>
            <a:pPr marL="1714500" lvl="3" indent="-342900" algn="just" eaLnBrk="0" hangingPunct="0">
              <a:lnSpc>
                <a:spcPct val="110000"/>
              </a:lnSpc>
              <a:spcBef>
                <a:spcPts val="480"/>
              </a:spcBef>
              <a:buFont typeface="Wingdings" panose="05000000000000000000" pitchFamily="2" charset="2"/>
              <a:buChar char="ü"/>
            </a:pPr>
            <a:endParaRPr lang="en-US" sz="2000" i="1" dirty="0" smtClean="0"/>
          </a:p>
          <a:p>
            <a:pPr marL="1714500" lvl="3" indent="-342900" algn="just" eaLnBrk="0" hangingPunct="0">
              <a:lnSpc>
                <a:spcPct val="110000"/>
              </a:lnSpc>
              <a:spcBef>
                <a:spcPts val="480"/>
              </a:spcBef>
              <a:buFont typeface="Wingdings" panose="05000000000000000000" pitchFamily="2" charset="2"/>
              <a:buChar char="ü"/>
            </a:pPr>
            <a:endParaRPr lang="en-US" sz="2000" i="1" dirty="0"/>
          </a:p>
          <a:p>
            <a:pPr lvl="2" algn="just" eaLnBrk="0" hangingPunct="0">
              <a:lnSpc>
                <a:spcPct val="110000"/>
              </a:lnSpc>
              <a:spcBef>
                <a:spcPts val="480"/>
              </a:spcBef>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lvl="2" algn="just" eaLnBrk="0" hangingPunct="0">
              <a:lnSpc>
                <a:spcPct val="110000"/>
              </a:lnSpc>
              <a:spcBef>
                <a:spcPts val="480"/>
              </a:spcBef>
            </a:pPr>
            <a:endParaRPr lang="es-ES" sz="2000" dirty="0">
              <a:latin typeface="+mn-lt"/>
            </a:endParaRPr>
          </a:p>
          <a:p>
            <a:pPr lvl="2" algn="just" eaLnBrk="0" hangingPunct="0">
              <a:lnSpc>
                <a:spcPct val="110000"/>
              </a:lnSpc>
              <a:spcBef>
                <a:spcPts val="480"/>
              </a:spcBef>
            </a:pPr>
            <a:endParaRPr lang="en-GB" sz="2000" dirty="0" smtClean="0">
              <a:latin typeface="+mn-lt"/>
            </a:endParaRPr>
          </a:p>
          <a:p>
            <a:pPr lvl="1" algn="just" eaLnBrk="0" hangingPunct="0">
              <a:lnSpc>
                <a:spcPct val="110000"/>
              </a:lnSpc>
              <a:spcBef>
                <a:spcPts val="480"/>
              </a:spcBef>
            </a:pPr>
            <a:r>
              <a:rPr lang="en-US" sz="2000" dirty="0" smtClean="0">
                <a:latin typeface="+mn-lt"/>
              </a:rPr>
              <a:t> </a:t>
            </a:r>
            <a:endParaRPr lang="en-US" sz="20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36</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THE I2C BUS - DEVICES</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36</a:t>
            </a:fld>
            <a:endParaRPr lang="el-GR" sz="1000" dirty="0"/>
          </a:p>
        </p:txBody>
      </p:sp>
    </p:spTree>
    <p:extLst>
      <p:ext uri="{BB962C8B-B14F-4D97-AF65-F5344CB8AC3E}">
        <p14:creationId xmlns:p14="http://schemas.microsoft.com/office/powerpoint/2010/main" val="937839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745329"/>
            <a:ext cx="8454134" cy="956415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n-US" sz="2000" b="1" dirty="0" smtClean="0"/>
              <a:t>THE </a:t>
            </a:r>
            <a:r>
              <a:rPr lang="en-US" sz="2000" b="1" dirty="0"/>
              <a:t>DS1307 </a:t>
            </a:r>
            <a:r>
              <a:rPr lang="es-ES" sz="2000" b="1" dirty="0"/>
              <a:t>THE DS1307 LIBRARY</a:t>
            </a:r>
            <a:endParaRPr lang="en-US" sz="2000" b="1" dirty="0"/>
          </a:p>
          <a:p>
            <a:pPr marL="800100" lvl="1" indent="-342900" algn="just" eaLnBrk="0" hangingPunct="0">
              <a:lnSpc>
                <a:spcPct val="110000"/>
              </a:lnSpc>
              <a:spcBef>
                <a:spcPts val="480"/>
              </a:spcBef>
              <a:buFont typeface="Wingdings" panose="05000000000000000000" pitchFamily="2" charset="2"/>
              <a:buChar char="§"/>
            </a:pPr>
            <a:r>
              <a:rPr lang="en-US" sz="2000" b="1" dirty="0" smtClean="0"/>
              <a:t>The </a:t>
            </a:r>
            <a:r>
              <a:rPr lang="en-GB" sz="2000" b="1" dirty="0" err="1" smtClean="0"/>
              <a:t>setDow</a:t>
            </a:r>
            <a:r>
              <a:rPr lang="en-GB" sz="2000" b="1" dirty="0" smtClean="0"/>
              <a:t>()</a:t>
            </a:r>
            <a:r>
              <a:rPr lang="en-US" sz="2000" b="1" dirty="0" smtClean="0"/>
              <a:t> </a:t>
            </a:r>
            <a:r>
              <a:rPr lang="en-US" sz="2000" b="1" dirty="0"/>
              <a:t>FUNCTION</a:t>
            </a:r>
            <a:r>
              <a:rPr lang="es-ES" sz="2000" b="1" dirty="0"/>
              <a:t>:</a:t>
            </a:r>
          </a:p>
          <a:p>
            <a:pPr marL="1257300" lvl="2" indent="-342900" algn="just" eaLnBrk="0" hangingPunct="0">
              <a:lnSpc>
                <a:spcPct val="110000"/>
              </a:lnSpc>
              <a:spcBef>
                <a:spcPts val="480"/>
              </a:spcBef>
              <a:buFont typeface="Arial" panose="020B0604020202020204" pitchFamily="34" charset="0"/>
              <a:buChar char="•"/>
            </a:pPr>
            <a:r>
              <a:rPr lang="en-US" sz="2000" b="1" dirty="0"/>
              <a:t>Syntax: </a:t>
            </a:r>
            <a:r>
              <a:rPr lang="en-US" sz="2000" i="1" dirty="0" err="1" smtClean="0"/>
              <a:t>setDow</a:t>
            </a:r>
            <a:r>
              <a:rPr lang="en-US" sz="2000" i="1" dirty="0" smtClean="0"/>
              <a:t>(v).</a:t>
            </a:r>
            <a:endParaRPr lang="en-US" sz="2000" i="1" dirty="0"/>
          </a:p>
          <a:p>
            <a:pPr marL="1714500" lvl="3" indent="-342900" algn="just" eaLnBrk="0" hangingPunct="0">
              <a:lnSpc>
                <a:spcPct val="110000"/>
              </a:lnSpc>
              <a:spcBef>
                <a:spcPts val="480"/>
              </a:spcBef>
              <a:buFont typeface="Wingdings" panose="05000000000000000000" pitchFamily="2" charset="2"/>
              <a:buChar char="ü"/>
            </a:pPr>
            <a:r>
              <a:rPr lang="en-US" sz="2000" i="1" dirty="0" smtClean="0"/>
              <a:t>v: </a:t>
            </a:r>
            <a:r>
              <a:rPr lang="en-US" sz="2000" dirty="0"/>
              <a:t>the new value for the day of the week between 1 and 7.</a:t>
            </a:r>
            <a:endParaRPr lang="en-US" sz="2000" i="1" dirty="0"/>
          </a:p>
          <a:p>
            <a:pPr marL="800100" lvl="1" indent="-342900" algn="just" eaLnBrk="0" hangingPunct="0">
              <a:lnSpc>
                <a:spcPct val="110000"/>
              </a:lnSpc>
              <a:spcBef>
                <a:spcPts val="480"/>
              </a:spcBef>
              <a:buFont typeface="Wingdings" panose="05000000000000000000" pitchFamily="2" charset="2"/>
              <a:buChar char="§"/>
            </a:pPr>
            <a:r>
              <a:rPr lang="en-US" sz="2000" b="1" dirty="0"/>
              <a:t>The </a:t>
            </a:r>
            <a:r>
              <a:rPr lang="en-GB" sz="2000" b="1" dirty="0" err="1" smtClean="0"/>
              <a:t>setData</a:t>
            </a:r>
            <a:r>
              <a:rPr lang="en-GB" sz="2000" b="1" dirty="0" smtClean="0"/>
              <a:t>()</a:t>
            </a:r>
            <a:r>
              <a:rPr lang="en-US" sz="2000" b="1" dirty="0" smtClean="0"/>
              <a:t> </a:t>
            </a:r>
            <a:r>
              <a:rPr lang="en-US" sz="2000" b="1" dirty="0"/>
              <a:t>FUNCTION</a:t>
            </a:r>
            <a:r>
              <a:rPr lang="es-ES" sz="2000" b="1" dirty="0"/>
              <a:t>:</a:t>
            </a:r>
          </a:p>
          <a:p>
            <a:pPr marL="1257300" lvl="2" indent="-342900" algn="just" eaLnBrk="0" hangingPunct="0">
              <a:lnSpc>
                <a:spcPct val="110000"/>
              </a:lnSpc>
              <a:spcBef>
                <a:spcPts val="480"/>
              </a:spcBef>
              <a:buFont typeface="Arial" panose="020B0604020202020204" pitchFamily="34" charset="0"/>
              <a:buChar char="•"/>
            </a:pPr>
            <a:r>
              <a:rPr lang="en-US" sz="2000" b="1" dirty="0"/>
              <a:t>Syntax: </a:t>
            </a:r>
            <a:r>
              <a:rPr lang="en-US" sz="2000" i="1" dirty="0" err="1" smtClean="0"/>
              <a:t>setData</a:t>
            </a:r>
            <a:r>
              <a:rPr lang="en-US" sz="2000" i="1" dirty="0" smtClean="0"/>
              <a:t>(v</a:t>
            </a:r>
            <a:r>
              <a:rPr lang="en-US" sz="2000" i="1" dirty="0"/>
              <a:t>).</a:t>
            </a:r>
          </a:p>
          <a:p>
            <a:pPr marL="1714500" lvl="3" indent="-342900" algn="just" eaLnBrk="0" hangingPunct="0">
              <a:lnSpc>
                <a:spcPct val="110000"/>
              </a:lnSpc>
              <a:spcBef>
                <a:spcPts val="480"/>
              </a:spcBef>
              <a:buFont typeface="Wingdings" panose="05000000000000000000" pitchFamily="2" charset="2"/>
              <a:buChar char="ü"/>
            </a:pPr>
            <a:r>
              <a:rPr lang="en-US" sz="2000" i="1" dirty="0"/>
              <a:t>v: </a:t>
            </a:r>
            <a:r>
              <a:rPr lang="en-US" sz="2000" dirty="0"/>
              <a:t>the new value for the day of the month between 1 and 31.</a:t>
            </a:r>
            <a:endParaRPr lang="en-US" sz="2000" dirty="0" smtClean="0"/>
          </a:p>
          <a:p>
            <a:pPr marL="800100" lvl="1" indent="-342900" algn="just" eaLnBrk="0" hangingPunct="0">
              <a:lnSpc>
                <a:spcPct val="110000"/>
              </a:lnSpc>
              <a:spcBef>
                <a:spcPts val="480"/>
              </a:spcBef>
              <a:buFont typeface="Wingdings" panose="05000000000000000000" pitchFamily="2" charset="2"/>
              <a:buChar char="§"/>
            </a:pPr>
            <a:r>
              <a:rPr lang="en-US" sz="2000" b="1" dirty="0"/>
              <a:t>The </a:t>
            </a:r>
            <a:r>
              <a:rPr lang="en-GB" sz="2000" b="1" dirty="0" err="1"/>
              <a:t>setMonth</a:t>
            </a:r>
            <a:r>
              <a:rPr lang="en-GB" sz="2000" b="1" dirty="0"/>
              <a:t> ()</a:t>
            </a:r>
            <a:r>
              <a:rPr lang="en-US" sz="2000" b="1" dirty="0" smtClean="0"/>
              <a:t> </a:t>
            </a:r>
            <a:r>
              <a:rPr lang="en-US" sz="2000" b="1" dirty="0"/>
              <a:t>FUNCTION</a:t>
            </a:r>
            <a:r>
              <a:rPr lang="es-ES" sz="2000" b="1" dirty="0"/>
              <a:t>:</a:t>
            </a:r>
          </a:p>
          <a:p>
            <a:pPr marL="1257300" lvl="2" indent="-342900" algn="just" eaLnBrk="0" hangingPunct="0">
              <a:lnSpc>
                <a:spcPct val="110000"/>
              </a:lnSpc>
              <a:spcBef>
                <a:spcPts val="480"/>
              </a:spcBef>
              <a:buFont typeface="Arial" panose="020B0604020202020204" pitchFamily="34" charset="0"/>
              <a:buChar char="•"/>
            </a:pPr>
            <a:r>
              <a:rPr lang="en-US" sz="2000" b="1" dirty="0"/>
              <a:t>Syntax: </a:t>
            </a:r>
            <a:r>
              <a:rPr lang="en-US" sz="2000" i="1" dirty="0" err="1" smtClean="0"/>
              <a:t>setMonth</a:t>
            </a:r>
            <a:r>
              <a:rPr lang="en-US" sz="2000" i="1" dirty="0" smtClean="0"/>
              <a:t>(v</a:t>
            </a:r>
            <a:r>
              <a:rPr lang="en-US" sz="2000" i="1" dirty="0"/>
              <a:t>).</a:t>
            </a:r>
          </a:p>
          <a:p>
            <a:pPr marL="1714500" lvl="3" indent="-342900" algn="just" eaLnBrk="0" hangingPunct="0">
              <a:lnSpc>
                <a:spcPct val="110000"/>
              </a:lnSpc>
              <a:spcBef>
                <a:spcPts val="480"/>
              </a:spcBef>
              <a:buFont typeface="Wingdings" panose="05000000000000000000" pitchFamily="2" charset="2"/>
              <a:buChar char="ü"/>
            </a:pPr>
            <a:r>
              <a:rPr lang="en-US" sz="2000" i="1" dirty="0"/>
              <a:t>v: </a:t>
            </a:r>
            <a:r>
              <a:rPr lang="en-US" sz="2000" dirty="0"/>
              <a:t>the new value for the month between 1 and 12.</a:t>
            </a:r>
            <a:endParaRPr lang="en-US" sz="2000" i="1" dirty="0"/>
          </a:p>
          <a:p>
            <a:pPr marL="800100" lvl="1" indent="-342900" algn="just" eaLnBrk="0" hangingPunct="0">
              <a:lnSpc>
                <a:spcPct val="110000"/>
              </a:lnSpc>
              <a:spcBef>
                <a:spcPts val="480"/>
              </a:spcBef>
              <a:buFont typeface="Wingdings" panose="05000000000000000000" pitchFamily="2" charset="2"/>
              <a:buChar char="§"/>
            </a:pPr>
            <a:r>
              <a:rPr lang="en-US" sz="2000" b="1" dirty="0"/>
              <a:t>The </a:t>
            </a:r>
            <a:r>
              <a:rPr lang="en-GB" sz="2000" b="1" dirty="0" err="1" smtClean="0"/>
              <a:t>setYear</a:t>
            </a:r>
            <a:r>
              <a:rPr lang="en-GB" sz="2000" b="1" dirty="0" smtClean="0"/>
              <a:t>()</a:t>
            </a:r>
            <a:r>
              <a:rPr lang="en-US" sz="2000" b="1" dirty="0" smtClean="0"/>
              <a:t> </a:t>
            </a:r>
            <a:r>
              <a:rPr lang="en-US" sz="2000" b="1" dirty="0"/>
              <a:t>FUNCTION</a:t>
            </a:r>
            <a:r>
              <a:rPr lang="es-ES" sz="2000" b="1" dirty="0"/>
              <a:t>:</a:t>
            </a:r>
          </a:p>
          <a:p>
            <a:pPr marL="1257300" lvl="2" indent="-342900" algn="just" eaLnBrk="0" hangingPunct="0">
              <a:lnSpc>
                <a:spcPct val="110000"/>
              </a:lnSpc>
              <a:spcBef>
                <a:spcPts val="480"/>
              </a:spcBef>
              <a:buFont typeface="Arial" panose="020B0604020202020204" pitchFamily="34" charset="0"/>
              <a:buChar char="•"/>
            </a:pPr>
            <a:r>
              <a:rPr lang="en-US" sz="2000" b="1" dirty="0"/>
              <a:t>Syntax: </a:t>
            </a:r>
            <a:r>
              <a:rPr lang="en-US" sz="2000" i="1" dirty="0" err="1" smtClean="0"/>
              <a:t>setYear</a:t>
            </a:r>
            <a:r>
              <a:rPr lang="en-US" sz="2000" i="1" dirty="0" smtClean="0"/>
              <a:t>(v</a:t>
            </a:r>
            <a:r>
              <a:rPr lang="en-US" sz="2000" i="1" dirty="0"/>
              <a:t>).</a:t>
            </a:r>
          </a:p>
          <a:p>
            <a:pPr marL="1714500" lvl="3" indent="-342900" algn="just" eaLnBrk="0" hangingPunct="0">
              <a:lnSpc>
                <a:spcPct val="110000"/>
              </a:lnSpc>
              <a:spcBef>
                <a:spcPts val="480"/>
              </a:spcBef>
              <a:buFont typeface="Wingdings" panose="05000000000000000000" pitchFamily="2" charset="2"/>
              <a:buChar char="ü"/>
            </a:pPr>
            <a:r>
              <a:rPr lang="en-US" sz="2000" i="1" dirty="0"/>
              <a:t>v: </a:t>
            </a:r>
            <a:r>
              <a:rPr lang="en-US" sz="2000" dirty="0"/>
              <a:t>the new value for the day of the week between 0 and 99.</a:t>
            </a:r>
            <a:endParaRPr lang="en-US" sz="2000" i="1" dirty="0"/>
          </a:p>
          <a:p>
            <a:pPr marL="1714500" lvl="3" indent="-342900" algn="just" eaLnBrk="0" hangingPunct="0">
              <a:lnSpc>
                <a:spcPct val="110000"/>
              </a:lnSpc>
              <a:spcBef>
                <a:spcPts val="480"/>
              </a:spcBef>
              <a:buFont typeface="Wingdings" panose="05000000000000000000" pitchFamily="2" charset="2"/>
              <a:buChar char="ü"/>
            </a:pPr>
            <a:endParaRPr lang="en-US" sz="2000" i="1" dirty="0" smtClean="0"/>
          </a:p>
          <a:p>
            <a:pPr marL="1714500" lvl="3" indent="-342900" algn="just" eaLnBrk="0" hangingPunct="0">
              <a:lnSpc>
                <a:spcPct val="110000"/>
              </a:lnSpc>
              <a:spcBef>
                <a:spcPts val="480"/>
              </a:spcBef>
              <a:buFont typeface="Wingdings" panose="05000000000000000000" pitchFamily="2" charset="2"/>
              <a:buChar char="ü"/>
            </a:pPr>
            <a:endParaRPr lang="en-US" sz="2000" i="1" dirty="0"/>
          </a:p>
          <a:p>
            <a:pPr lvl="2" algn="just" eaLnBrk="0" hangingPunct="0">
              <a:lnSpc>
                <a:spcPct val="110000"/>
              </a:lnSpc>
              <a:spcBef>
                <a:spcPts val="480"/>
              </a:spcBef>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lvl="2" algn="just" eaLnBrk="0" hangingPunct="0">
              <a:lnSpc>
                <a:spcPct val="110000"/>
              </a:lnSpc>
              <a:spcBef>
                <a:spcPts val="480"/>
              </a:spcBef>
            </a:pPr>
            <a:endParaRPr lang="es-ES" sz="2000" dirty="0">
              <a:latin typeface="+mn-lt"/>
            </a:endParaRPr>
          </a:p>
          <a:p>
            <a:pPr lvl="2" algn="just" eaLnBrk="0" hangingPunct="0">
              <a:lnSpc>
                <a:spcPct val="110000"/>
              </a:lnSpc>
              <a:spcBef>
                <a:spcPts val="480"/>
              </a:spcBef>
            </a:pPr>
            <a:endParaRPr lang="en-GB" sz="2000" dirty="0" smtClean="0">
              <a:latin typeface="+mn-lt"/>
            </a:endParaRPr>
          </a:p>
          <a:p>
            <a:pPr lvl="1" algn="just" eaLnBrk="0" hangingPunct="0">
              <a:lnSpc>
                <a:spcPct val="110000"/>
              </a:lnSpc>
              <a:spcBef>
                <a:spcPts val="480"/>
              </a:spcBef>
            </a:pPr>
            <a:r>
              <a:rPr lang="en-US" sz="2000" dirty="0" smtClean="0">
                <a:latin typeface="+mn-lt"/>
              </a:rPr>
              <a:t> </a:t>
            </a:r>
            <a:endParaRPr lang="en-US" sz="20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37</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THE I2C BUS - DEVICES</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37</a:t>
            </a:fld>
            <a:endParaRPr lang="el-GR" sz="1000" dirty="0"/>
          </a:p>
        </p:txBody>
      </p:sp>
    </p:spTree>
    <p:extLst>
      <p:ext uri="{BB962C8B-B14F-4D97-AF65-F5344CB8AC3E}">
        <p14:creationId xmlns:p14="http://schemas.microsoft.com/office/powerpoint/2010/main" val="2706283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745329"/>
            <a:ext cx="8454134" cy="479618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n-US" sz="2000" b="1" dirty="0" smtClean="0"/>
              <a:t>EXAMPLE </a:t>
            </a:r>
            <a:r>
              <a:rPr lang="en-US" sz="2000" b="1" dirty="0"/>
              <a:t>1: A VERSION OF </a:t>
            </a:r>
            <a:r>
              <a:rPr lang="en-US" sz="2000" b="1" dirty="0" smtClean="0"/>
              <a:t>FIRMWARE</a:t>
            </a:r>
          </a:p>
          <a:p>
            <a:pPr marL="800100" lvl="1" indent="-342900" algn="just" eaLnBrk="0" hangingPunct="0">
              <a:lnSpc>
                <a:spcPct val="110000"/>
              </a:lnSpc>
              <a:spcBef>
                <a:spcPts val="480"/>
              </a:spcBef>
              <a:buFont typeface="Wingdings" panose="05000000000000000000" pitchFamily="2" charset="2"/>
              <a:buChar char="§"/>
            </a:pPr>
            <a:r>
              <a:rPr lang="en-US" sz="2000" dirty="0"/>
              <a:t>The version of firmware that controls the SRF02 ultra sonic range finder is displayed on the </a:t>
            </a:r>
            <a:r>
              <a:rPr lang="en-US" sz="2000" dirty="0" smtClean="0"/>
              <a:t>LCD.</a:t>
            </a:r>
            <a:r>
              <a:rPr lang="en-US" sz="2000" b="1" dirty="0" smtClean="0"/>
              <a:t> </a:t>
            </a:r>
          </a:p>
          <a:p>
            <a:pPr marL="1714500" lvl="3" indent="-342900" algn="just" eaLnBrk="0" hangingPunct="0">
              <a:lnSpc>
                <a:spcPct val="110000"/>
              </a:lnSpc>
              <a:spcBef>
                <a:spcPts val="480"/>
              </a:spcBef>
              <a:buFont typeface="Wingdings" panose="05000000000000000000" pitchFamily="2" charset="2"/>
              <a:buChar char="ü"/>
            </a:pPr>
            <a:endParaRPr lang="en-US" sz="2000" i="1" dirty="0" smtClean="0"/>
          </a:p>
          <a:p>
            <a:pPr marL="1714500" lvl="3" indent="-342900" algn="just" eaLnBrk="0" hangingPunct="0">
              <a:lnSpc>
                <a:spcPct val="110000"/>
              </a:lnSpc>
              <a:spcBef>
                <a:spcPts val="480"/>
              </a:spcBef>
              <a:buFont typeface="Wingdings" panose="05000000000000000000" pitchFamily="2" charset="2"/>
              <a:buChar char="ü"/>
            </a:pPr>
            <a:endParaRPr lang="en-US" sz="2000" i="1" dirty="0"/>
          </a:p>
          <a:p>
            <a:pPr lvl="2" algn="just" eaLnBrk="0" hangingPunct="0">
              <a:lnSpc>
                <a:spcPct val="110000"/>
              </a:lnSpc>
              <a:spcBef>
                <a:spcPts val="480"/>
              </a:spcBef>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lvl="2" algn="just" eaLnBrk="0" hangingPunct="0">
              <a:lnSpc>
                <a:spcPct val="110000"/>
              </a:lnSpc>
              <a:spcBef>
                <a:spcPts val="480"/>
              </a:spcBef>
            </a:pPr>
            <a:endParaRPr lang="es-ES" sz="2000" dirty="0">
              <a:latin typeface="+mn-lt"/>
            </a:endParaRPr>
          </a:p>
          <a:p>
            <a:pPr lvl="2" algn="just" eaLnBrk="0" hangingPunct="0">
              <a:lnSpc>
                <a:spcPct val="110000"/>
              </a:lnSpc>
              <a:spcBef>
                <a:spcPts val="480"/>
              </a:spcBef>
            </a:pPr>
            <a:endParaRPr lang="en-GB" sz="2000" dirty="0" smtClean="0">
              <a:latin typeface="+mn-lt"/>
            </a:endParaRPr>
          </a:p>
          <a:p>
            <a:pPr lvl="1" algn="just" eaLnBrk="0" hangingPunct="0">
              <a:lnSpc>
                <a:spcPct val="110000"/>
              </a:lnSpc>
              <a:spcBef>
                <a:spcPts val="480"/>
              </a:spcBef>
            </a:pPr>
            <a:r>
              <a:rPr lang="en-US" sz="2000" dirty="0" smtClean="0">
                <a:latin typeface="+mn-lt"/>
              </a:rPr>
              <a:t> </a:t>
            </a:r>
            <a:endParaRPr lang="en-US" sz="20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38</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THE I2C BUS </a:t>
            </a:r>
            <a:r>
              <a:rPr lang="en-US" dirty="0" smtClean="0"/>
              <a:t>– PRACTICE </a:t>
            </a:r>
            <a:r>
              <a:rPr lang="en-US" dirty="0"/>
              <a:t>S</a:t>
            </a:r>
            <a:r>
              <a:rPr lang="en-US" dirty="0" smtClean="0"/>
              <a:t>ECTION</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38</a:t>
            </a:fld>
            <a:endParaRPr lang="el-GR" sz="1000" dirty="0"/>
          </a:p>
        </p:txBody>
      </p:sp>
      <p:pic>
        <p:nvPicPr>
          <p:cNvPr id="9" name="Imagen 85"/>
          <p:cNvPicPr/>
          <p:nvPr/>
        </p:nvPicPr>
        <p:blipFill>
          <a:blip r:embed="rId5">
            <a:extLst>
              <a:ext uri="{28A0092B-C50C-407E-A947-70E740481C1C}">
                <a14:useLocalDpi xmlns:a14="http://schemas.microsoft.com/office/drawing/2010/main" val="0"/>
              </a:ext>
            </a:extLst>
          </a:blip>
          <a:stretch>
            <a:fillRect/>
          </a:stretch>
        </p:blipFill>
        <p:spPr>
          <a:xfrm>
            <a:off x="1102659" y="1912488"/>
            <a:ext cx="6387353" cy="4523734"/>
          </a:xfrm>
          <a:prstGeom prst="rect">
            <a:avLst/>
          </a:prstGeom>
        </p:spPr>
      </p:pic>
    </p:spTree>
    <p:extLst>
      <p:ext uri="{BB962C8B-B14F-4D97-AF65-F5344CB8AC3E}">
        <p14:creationId xmlns:p14="http://schemas.microsoft.com/office/powerpoint/2010/main" val="77914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745329"/>
            <a:ext cx="8454134" cy="507061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n-US" sz="2000" b="1" dirty="0" smtClean="0"/>
              <a:t>EXAMPLE </a:t>
            </a:r>
            <a:r>
              <a:rPr lang="en-US" sz="2000" b="1" dirty="0"/>
              <a:t>1: A VERSION OF </a:t>
            </a:r>
            <a:r>
              <a:rPr lang="en-US" sz="2000" b="1" dirty="0" smtClean="0"/>
              <a:t>FIRMWARE</a:t>
            </a:r>
          </a:p>
          <a:p>
            <a:pPr marL="800100" lvl="1" indent="-342900" algn="just" eaLnBrk="0" hangingPunct="0">
              <a:lnSpc>
                <a:spcPct val="110000"/>
              </a:lnSpc>
              <a:spcBef>
                <a:spcPts val="480"/>
              </a:spcBef>
              <a:buFont typeface="Wingdings" panose="05000000000000000000" pitchFamily="2" charset="2"/>
              <a:buChar char="§"/>
            </a:pPr>
            <a:r>
              <a:rPr lang="en-US" sz="2000" dirty="0"/>
              <a:t>The A5 and A4 analogue inputs also behave like SCL and SCD signals respectively on the Arduino UNO I2C bus. They’re connected to the R3 and R4 pull-up resistors and the SCL and SDA pins on the SRF02 ultra sonic range finder</a:t>
            </a:r>
            <a:r>
              <a:rPr lang="en-US" sz="2000" b="1" dirty="0" smtClean="0"/>
              <a:t> </a:t>
            </a:r>
          </a:p>
          <a:p>
            <a:pPr marL="1714500" lvl="3" indent="-342900" algn="just" eaLnBrk="0" hangingPunct="0">
              <a:lnSpc>
                <a:spcPct val="110000"/>
              </a:lnSpc>
              <a:spcBef>
                <a:spcPts val="480"/>
              </a:spcBef>
              <a:buFont typeface="Wingdings" panose="05000000000000000000" pitchFamily="2" charset="2"/>
              <a:buChar char="ü"/>
            </a:pPr>
            <a:endParaRPr lang="en-US" sz="2000" i="1" dirty="0" smtClean="0"/>
          </a:p>
          <a:p>
            <a:pPr lvl="2" algn="just" eaLnBrk="0" hangingPunct="0">
              <a:lnSpc>
                <a:spcPct val="110000"/>
              </a:lnSpc>
              <a:spcBef>
                <a:spcPts val="480"/>
              </a:spcBef>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lvl="2" algn="just" eaLnBrk="0" hangingPunct="0">
              <a:lnSpc>
                <a:spcPct val="110000"/>
              </a:lnSpc>
              <a:spcBef>
                <a:spcPts val="480"/>
              </a:spcBef>
            </a:pPr>
            <a:endParaRPr lang="es-ES" sz="2000" dirty="0">
              <a:latin typeface="+mn-lt"/>
            </a:endParaRPr>
          </a:p>
          <a:p>
            <a:pPr lvl="2" algn="just" eaLnBrk="0" hangingPunct="0">
              <a:lnSpc>
                <a:spcPct val="110000"/>
              </a:lnSpc>
              <a:spcBef>
                <a:spcPts val="480"/>
              </a:spcBef>
            </a:pPr>
            <a:endParaRPr lang="en-GB" sz="2000" dirty="0" smtClean="0">
              <a:latin typeface="+mn-lt"/>
            </a:endParaRPr>
          </a:p>
          <a:p>
            <a:pPr lvl="1" algn="just" eaLnBrk="0" hangingPunct="0">
              <a:lnSpc>
                <a:spcPct val="110000"/>
              </a:lnSpc>
              <a:spcBef>
                <a:spcPts val="480"/>
              </a:spcBef>
            </a:pPr>
            <a:r>
              <a:rPr lang="en-US" sz="2000" dirty="0" smtClean="0">
                <a:latin typeface="+mn-lt"/>
              </a:rPr>
              <a:t> </a:t>
            </a:r>
            <a:endParaRPr lang="en-US" sz="20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39</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THE I2C BUS </a:t>
            </a:r>
            <a:r>
              <a:rPr lang="en-US" dirty="0" smtClean="0"/>
              <a:t>– PRACTICE </a:t>
            </a:r>
            <a:r>
              <a:rPr lang="en-US" dirty="0"/>
              <a:t>S</a:t>
            </a:r>
            <a:r>
              <a:rPr lang="en-US" dirty="0" smtClean="0"/>
              <a:t>ECTION</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39</a:t>
            </a:fld>
            <a:endParaRPr lang="el-GR" sz="1000" dirty="0"/>
          </a:p>
        </p:txBody>
      </p:sp>
      <p:pic>
        <p:nvPicPr>
          <p:cNvPr id="10" name="Imagen 88"/>
          <p:cNvPicPr/>
          <p:nvPr/>
        </p:nvPicPr>
        <p:blipFill>
          <a:blip r:embed="rId5">
            <a:extLst>
              <a:ext uri="{28A0092B-C50C-407E-A947-70E740481C1C}">
                <a14:useLocalDpi xmlns:a14="http://schemas.microsoft.com/office/drawing/2010/main" val="0"/>
              </a:ext>
            </a:extLst>
          </a:blip>
          <a:srcRect/>
          <a:stretch>
            <a:fillRect/>
          </a:stretch>
        </p:blipFill>
        <p:spPr bwMode="auto">
          <a:xfrm>
            <a:off x="2920298" y="2743158"/>
            <a:ext cx="2795868" cy="3613192"/>
          </a:xfrm>
          <a:prstGeom prst="rect">
            <a:avLst/>
          </a:prstGeom>
          <a:noFill/>
          <a:ln>
            <a:noFill/>
          </a:ln>
        </p:spPr>
      </p:pic>
    </p:spTree>
    <p:extLst>
      <p:ext uri="{BB962C8B-B14F-4D97-AF65-F5344CB8AC3E}">
        <p14:creationId xmlns:p14="http://schemas.microsoft.com/office/powerpoint/2010/main" val="2528636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40700" y="1236937"/>
            <a:ext cx="8454134" cy="265098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269875" indent="-269875" algn="just" eaLnBrk="0" hangingPunct="0">
              <a:lnSpc>
                <a:spcPct val="110000"/>
              </a:lnSpc>
              <a:spcBef>
                <a:spcPts val="480"/>
              </a:spcBef>
              <a:buFont typeface="Wingdings" pitchFamily="2" charset="2"/>
              <a:buChar char="§"/>
            </a:pPr>
            <a:r>
              <a:rPr lang="en-US" sz="2000" dirty="0">
                <a:latin typeface="+mn-lt"/>
              </a:rPr>
              <a:t>Developed by Philips in the 90’s to connect up integrated circuits within single devices or household </a:t>
            </a:r>
            <a:r>
              <a:rPr lang="en-US" sz="2000" dirty="0" smtClean="0">
                <a:latin typeface="+mn-lt"/>
              </a:rPr>
              <a:t>appliances</a:t>
            </a:r>
          </a:p>
          <a:p>
            <a:pPr marL="269875" indent="-269875" algn="just" eaLnBrk="0" hangingPunct="0">
              <a:lnSpc>
                <a:spcPct val="110000"/>
              </a:lnSpc>
              <a:spcBef>
                <a:spcPts val="480"/>
              </a:spcBef>
              <a:buFont typeface="Wingdings" pitchFamily="2" charset="2"/>
              <a:buChar char="§"/>
            </a:pPr>
            <a:r>
              <a:rPr lang="en-GB" sz="2000" dirty="0"/>
              <a:t>These days it’s </a:t>
            </a:r>
            <a:r>
              <a:rPr lang="en-GB" sz="2000" dirty="0" smtClean="0"/>
              <a:t>universal</a:t>
            </a:r>
          </a:p>
          <a:p>
            <a:pPr marL="269875" indent="-269875" algn="just" eaLnBrk="0" hangingPunct="0">
              <a:lnSpc>
                <a:spcPct val="110000"/>
              </a:lnSpc>
              <a:spcBef>
                <a:spcPts val="480"/>
              </a:spcBef>
              <a:buFont typeface="Wingdings" pitchFamily="2" charset="2"/>
              <a:buChar char="§"/>
            </a:pPr>
            <a:r>
              <a:rPr lang="en-GB" sz="2000" i="1" dirty="0" smtClean="0">
                <a:latin typeface="+mn-lt"/>
              </a:rPr>
              <a:t>More information: </a:t>
            </a:r>
            <a:r>
              <a:rPr lang="en-US" sz="2000" i="1" dirty="0">
                <a:latin typeface="+mn-lt"/>
              </a:rPr>
              <a:t>http://www.nxp.com/products/interface_and_connectivity/i2c/</a:t>
            </a:r>
          </a:p>
          <a:p>
            <a:pPr algn="just" eaLnBrk="0" hangingPunct="0">
              <a:lnSpc>
                <a:spcPct val="110000"/>
              </a:lnSpc>
              <a:spcBef>
                <a:spcPts val="480"/>
              </a:spcBef>
            </a:pPr>
            <a:endParaRPr lang="en-US" sz="2000" dirty="0">
              <a:latin typeface="+mn-lt"/>
            </a:endParaRPr>
          </a:p>
          <a:p>
            <a:pPr marL="269875" indent="-269875" algn="just" eaLnBrk="0" hangingPunct="0">
              <a:lnSpc>
                <a:spcPct val="110000"/>
              </a:lnSpc>
              <a:spcBef>
                <a:spcPts val="480"/>
              </a:spcBef>
              <a:buFont typeface="Wingdings" pitchFamily="2" charset="2"/>
              <a:buChar char="§"/>
            </a:pPr>
            <a:endParaRPr lang="en-US" sz="1600" dirty="0" smtClean="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4</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I</a:t>
            </a:r>
            <a:r>
              <a:rPr lang="en-US" baseline="30000" dirty="0" smtClean="0"/>
              <a:t>2</a:t>
            </a:r>
            <a:r>
              <a:rPr lang="en-US" dirty="0" smtClean="0"/>
              <a:t>C Protocol</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4</a:t>
            </a:fld>
            <a:endParaRPr lang="el-GR" sz="1000" dirty="0"/>
          </a:p>
        </p:txBody>
      </p:sp>
    </p:spTree>
    <p:extLst>
      <p:ext uri="{BB962C8B-B14F-4D97-AF65-F5344CB8AC3E}">
        <p14:creationId xmlns:p14="http://schemas.microsoft.com/office/powerpoint/2010/main" val="118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745329"/>
            <a:ext cx="8454134" cy="843820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n-US" sz="2000" b="1" dirty="0" smtClean="0"/>
              <a:t>EXAMPLE </a:t>
            </a:r>
            <a:r>
              <a:rPr lang="en-US" sz="2000" b="1" dirty="0"/>
              <a:t>2: </a:t>
            </a:r>
            <a:r>
              <a:rPr lang="en-US" sz="2000" b="1" dirty="0" smtClean="0"/>
              <a:t>DISTANCE</a:t>
            </a:r>
          </a:p>
          <a:p>
            <a:pPr marL="800100" lvl="1" indent="-342900" algn="just" eaLnBrk="0" hangingPunct="0">
              <a:lnSpc>
                <a:spcPct val="110000"/>
              </a:lnSpc>
              <a:spcBef>
                <a:spcPts val="480"/>
              </a:spcBef>
              <a:buFont typeface="Wingdings" panose="05000000000000000000" pitchFamily="2" charset="2"/>
              <a:buChar char="§"/>
            </a:pPr>
            <a:r>
              <a:rPr lang="en-GB" sz="2000" dirty="0"/>
              <a:t>The screen will display the distance in centimetres between the range finder and an </a:t>
            </a:r>
            <a:r>
              <a:rPr lang="en-GB" sz="2000" dirty="0" smtClean="0"/>
              <a:t>object.</a:t>
            </a:r>
            <a:r>
              <a:rPr lang="en-US" sz="2000" b="1" dirty="0" smtClean="0"/>
              <a:t> </a:t>
            </a:r>
          </a:p>
          <a:p>
            <a:pPr marL="1714500" lvl="3" indent="-342900" algn="just" eaLnBrk="0" hangingPunct="0">
              <a:lnSpc>
                <a:spcPct val="110000"/>
              </a:lnSpc>
              <a:spcBef>
                <a:spcPts val="480"/>
              </a:spcBef>
              <a:buFont typeface="Wingdings" panose="05000000000000000000" pitchFamily="2" charset="2"/>
              <a:buChar char="ü"/>
            </a:pPr>
            <a:r>
              <a:rPr lang="en-US" sz="2000" i="1" dirty="0"/>
              <a:t>Step 1: </a:t>
            </a:r>
            <a:r>
              <a:rPr lang="en-US" sz="2000" dirty="0"/>
              <a:t>Communication with the SRF02 Slave is enabled by selecting the command register No. 0 and writing the value 81. This command initiates a new measurement of the distance in </a:t>
            </a:r>
            <a:r>
              <a:rPr lang="en-US" sz="2000" dirty="0" err="1"/>
              <a:t>centimetres</a:t>
            </a:r>
            <a:r>
              <a:rPr lang="en-US" sz="2000" dirty="0" smtClean="0"/>
              <a:t>.</a:t>
            </a:r>
          </a:p>
          <a:p>
            <a:pPr marL="1714500" lvl="3" indent="-342900" algn="just" eaLnBrk="0" hangingPunct="0">
              <a:lnSpc>
                <a:spcPct val="110000"/>
              </a:lnSpc>
              <a:spcBef>
                <a:spcPts val="480"/>
              </a:spcBef>
              <a:buFont typeface="Wingdings" panose="05000000000000000000" pitchFamily="2" charset="2"/>
              <a:buChar char="ü"/>
            </a:pPr>
            <a:r>
              <a:rPr lang="en-US" sz="2000" i="1" dirty="0"/>
              <a:t>Step </a:t>
            </a:r>
            <a:r>
              <a:rPr lang="en-US" sz="2000" i="1" dirty="0" smtClean="0"/>
              <a:t>2: </a:t>
            </a:r>
            <a:r>
              <a:rPr lang="en-US" sz="2000" dirty="0"/>
              <a:t>The waiting cycle. The SRF02 requires a minimum of 65 </a:t>
            </a:r>
            <a:r>
              <a:rPr lang="en-US" sz="2000" dirty="0" err="1"/>
              <a:t>mS</a:t>
            </a:r>
            <a:r>
              <a:rPr lang="en-US" sz="2000" dirty="0"/>
              <a:t> to complete the measurement.</a:t>
            </a:r>
          </a:p>
          <a:p>
            <a:pPr marL="1714500" lvl="3" indent="-342900" algn="just" eaLnBrk="0" hangingPunct="0">
              <a:lnSpc>
                <a:spcPct val="110000"/>
              </a:lnSpc>
              <a:spcBef>
                <a:spcPts val="480"/>
              </a:spcBef>
              <a:buFont typeface="Wingdings" panose="05000000000000000000" pitchFamily="2" charset="2"/>
              <a:buChar char="ü"/>
            </a:pPr>
            <a:r>
              <a:rPr lang="en-US" sz="2000" i="1" dirty="0"/>
              <a:t>Step </a:t>
            </a:r>
            <a:r>
              <a:rPr lang="en-US" sz="2000" i="1" dirty="0" smtClean="0"/>
              <a:t>3: </a:t>
            </a:r>
            <a:r>
              <a:rPr lang="en-US" sz="2000" dirty="0"/>
              <a:t>Select the first register and save the result of the measurement. The most significant byte is stored in register No. 2 and the least significant one in No. 3</a:t>
            </a:r>
            <a:r>
              <a:rPr lang="en-US" sz="2000" dirty="0" smtClean="0"/>
              <a:t>.</a:t>
            </a:r>
          </a:p>
          <a:p>
            <a:pPr marL="1714500" lvl="3" indent="-342900" algn="just" eaLnBrk="0" hangingPunct="0">
              <a:lnSpc>
                <a:spcPct val="110000"/>
              </a:lnSpc>
              <a:spcBef>
                <a:spcPts val="480"/>
              </a:spcBef>
              <a:buFont typeface="Wingdings" panose="05000000000000000000" pitchFamily="2" charset="2"/>
              <a:buChar char="ü"/>
            </a:pPr>
            <a:endParaRPr lang="en-US" sz="2000" dirty="0"/>
          </a:p>
          <a:p>
            <a:pPr marL="1714500" lvl="3" indent="-342900" algn="just" eaLnBrk="0" hangingPunct="0">
              <a:lnSpc>
                <a:spcPct val="110000"/>
              </a:lnSpc>
              <a:spcBef>
                <a:spcPts val="480"/>
              </a:spcBef>
              <a:buFont typeface="Wingdings" panose="05000000000000000000" pitchFamily="2" charset="2"/>
              <a:buChar char="ü"/>
            </a:pPr>
            <a:endParaRPr lang="en-US" sz="2000" i="1" dirty="0"/>
          </a:p>
          <a:p>
            <a:pPr marL="1714500" lvl="3" indent="-342900" algn="just" eaLnBrk="0" hangingPunct="0">
              <a:lnSpc>
                <a:spcPct val="110000"/>
              </a:lnSpc>
              <a:spcBef>
                <a:spcPts val="480"/>
              </a:spcBef>
              <a:buFont typeface="Wingdings" panose="05000000000000000000" pitchFamily="2" charset="2"/>
              <a:buChar char="ü"/>
            </a:pPr>
            <a:endParaRPr lang="en-US" sz="2000" i="1" dirty="0" smtClean="0"/>
          </a:p>
          <a:p>
            <a:pPr lvl="2" algn="just" eaLnBrk="0" hangingPunct="0">
              <a:lnSpc>
                <a:spcPct val="110000"/>
              </a:lnSpc>
              <a:spcBef>
                <a:spcPts val="480"/>
              </a:spcBef>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lvl="2" algn="just" eaLnBrk="0" hangingPunct="0">
              <a:lnSpc>
                <a:spcPct val="110000"/>
              </a:lnSpc>
              <a:spcBef>
                <a:spcPts val="480"/>
              </a:spcBef>
            </a:pPr>
            <a:endParaRPr lang="es-ES" sz="2000" dirty="0">
              <a:latin typeface="+mn-lt"/>
            </a:endParaRPr>
          </a:p>
          <a:p>
            <a:pPr lvl="2" algn="just" eaLnBrk="0" hangingPunct="0">
              <a:lnSpc>
                <a:spcPct val="110000"/>
              </a:lnSpc>
              <a:spcBef>
                <a:spcPts val="480"/>
              </a:spcBef>
            </a:pPr>
            <a:endParaRPr lang="en-GB" sz="2000" dirty="0" smtClean="0">
              <a:latin typeface="+mn-lt"/>
            </a:endParaRPr>
          </a:p>
          <a:p>
            <a:pPr lvl="1" algn="just" eaLnBrk="0" hangingPunct="0">
              <a:lnSpc>
                <a:spcPct val="110000"/>
              </a:lnSpc>
              <a:spcBef>
                <a:spcPts val="480"/>
              </a:spcBef>
            </a:pPr>
            <a:r>
              <a:rPr lang="en-US" sz="2000" dirty="0" smtClean="0">
                <a:latin typeface="+mn-lt"/>
              </a:rPr>
              <a:t> </a:t>
            </a:r>
            <a:endParaRPr lang="en-US" sz="20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40</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THE I2C BUS </a:t>
            </a:r>
            <a:r>
              <a:rPr lang="en-US" dirty="0" smtClean="0"/>
              <a:t>– PRACTICE </a:t>
            </a:r>
            <a:r>
              <a:rPr lang="en-US" dirty="0"/>
              <a:t>S</a:t>
            </a:r>
            <a:r>
              <a:rPr lang="en-US" dirty="0" smtClean="0"/>
              <a:t>ECTION</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40</a:t>
            </a:fld>
            <a:endParaRPr lang="el-GR" sz="1000" dirty="0"/>
          </a:p>
        </p:txBody>
      </p:sp>
    </p:spTree>
    <p:extLst>
      <p:ext uri="{BB962C8B-B14F-4D97-AF65-F5344CB8AC3E}">
        <p14:creationId xmlns:p14="http://schemas.microsoft.com/office/powerpoint/2010/main" val="1324759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745329"/>
            <a:ext cx="8454134" cy="950003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n-US" sz="2000" b="1" dirty="0" smtClean="0"/>
              <a:t>EXAMPLE 3</a:t>
            </a:r>
            <a:r>
              <a:rPr lang="en-US" sz="2000" b="1" dirty="0"/>
              <a:t>: MORE </a:t>
            </a:r>
            <a:r>
              <a:rPr lang="en-US" sz="2000" b="1" dirty="0" smtClean="0"/>
              <a:t>DISTANCES</a:t>
            </a:r>
          </a:p>
          <a:p>
            <a:pPr marL="800100" lvl="1" indent="-342900" algn="just" eaLnBrk="0" hangingPunct="0">
              <a:lnSpc>
                <a:spcPct val="110000"/>
              </a:lnSpc>
              <a:spcBef>
                <a:spcPts val="480"/>
              </a:spcBef>
              <a:buFont typeface="Wingdings" panose="05000000000000000000" pitchFamily="2" charset="2"/>
              <a:buChar char="§"/>
            </a:pPr>
            <a:r>
              <a:rPr lang="en-GB" sz="2000" dirty="0" smtClean="0"/>
              <a:t>The </a:t>
            </a:r>
            <a:r>
              <a:rPr lang="en-US" sz="2000" dirty="0" smtClean="0"/>
              <a:t>SRF02 </a:t>
            </a:r>
            <a:r>
              <a:rPr lang="en-US" sz="2000" dirty="0"/>
              <a:t>will provide results in </a:t>
            </a:r>
            <a:r>
              <a:rPr lang="en-US" sz="2000" dirty="0" smtClean="0"/>
              <a:t>centimeters, </a:t>
            </a:r>
            <a:r>
              <a:rPr lang="en-US" sz="2000" dirty="0"/>
              <a:t>inches and microseconds and they’ll be displayed on the LCD screen</a:t>
            </a:r>
            <a:r>
              <a:rPr lang="en-GB" sz="2000" dirty="0" smtClean="0"/>
              <a:t>.</a:t>
            </a:r>
            <a:r>
              <a:rPr lang="en-US" sz="2000" b="1" dirty="0" smtClean="0"/>
              <a:t> </a:t>
            </a:r>
          </a:p>
          <a:p>
            <a:pPr marL="1714500" lvl="3" indent="-342900" algn="just" eaLnBrk="0" hangingPunct="0">
              <a:lnSpc>
                <a:spcPct val="110000"/>
              </a:lnSpc>
              <a:spcBef>
                <a:spcPts val="480"/>
              </a:spcBef>
              <a:buFont typeface="Wingdings" panose="05000000000000000000" pitchFamily="2" charset="2"/>
              <a:buChar char="ü"/>
            </a:pPr>
            <a:r>
              <a:rPr lang="en-US" sz="2000" i="1" dirty="0" err="1" smtClean="0"/>
              <a:t>medir</a:t>
            </a:r>
            <a:r>
              <a:rPr lang="en-US" sz="2000" i="1" dirty="0" smtClean="0"/>
              <a:t>(cm</a:t>
            </a:r>
            <a:r>
              <a:rPr lang="en-US" sz="2000" i="1" dirty="0"/>
              <a:t>): </a:t>
            </a:r>
            <a:r>
              <a:rPr lang="en-US" sz="2000" dirty="0"/>
              <a:t>Performs the measurement in </a:t>
            </a:r>
            <a:r>
              <a:rPr lang="en-US" sz="2000" dirty="0" smtClean="0"/>
              <a:t>centimeters.</a:t>
            </a:r>
          </a:p>
          <a:p>
            <a:pPr marL="1714500" lvl="3" indent="-342900" algn="just" eaLnBrk="0" hangingPunct="0">
              <a:lnSpc>
                <a:spcPct val="110000"/>
              </a:lnSpc>
              <a:spcBef>
                <a:spcPts val="480"/>
              </a:spcBef>
              <a:buFont typeface="Wingdings" panose="05000000000000000000" pitchFamily="2" charset="2"/>
              <a:buChar char="ü"/>
            </a:pPr>
            <a:r>
              <a:rPr lang="en-US" sz="2000" i="1" dirty="0" err="1" smtClean="0"/>
              <a:t>medir</a:t>
            </a:r>
            <a:r>
              <a:rPr lang="en-US" sz="2000" i="1" dirty="0" smtClean="0"/>
              <a:t>(in</a:t>
            </a:r>
            <a:r>
              <a:rPr lang="en-US" sz="2000" i="1" dirty="0"/>
              <a:t>): </a:t>
            </a:r>
            <a:r>
              <a:rPr lang="en-US" sz="2000" dirty="0"/>
              <a:t>Performs the measurement in inches.</a:t>
            </a:r>
          </a:p>
          <a:p>
            <a:pPr marL="1714500" lvl="3" indent="-342900" algn="just" eaLnBrk="0" hangingPunct="0">
              <a:lnSpc>
                <a:spcPct val="110000"/>
              </a:lnSpc>
              <a:spcBef>
                <a:spcPts val="480"/>
              </a:spcBef>
              <a:buFont typeface="Wingdings" panose="05000000000000000000" pitchFamily="2" charset="2"/>
              <a:buChar char="ü"/>
            </a:pPr>
            <a:r>
              <a:rPr lang="en-US" sz="2000" i="1" dirty="0" err="1" smtClean="0"/>
              <a:t>medir</a:t>
            </a:r>
            <a:r>
              <a:rPr lang="en-US" sz="2000" i="1" dirty="0" smtClean="0"/>
              <a:t>(</a:t>
            </a:r>
            <a:r>
              <a:rPr lang="en-US" sz="2000" i="1" dirty="0" err="1" smtClean="0"/>
              <a:t>uS</a:t>
            </a:r>
            <a:r>
              <a:rPr lang="en-US" sz="2000" i="1" dirty="0"/>
              <a:t>): </a:t>
            </a:r>
            <a:r>
              <a:rPr lang="en-US" sz="2000" dirty="0"/>
              <a:t>Performs the measurement in microseconds</a:t>
            </a:r>
            <a:r>
              <a:rPr lang="en-US" sz="2000" dirty="0" smtClean="0"/>
              <a:t>.</a:t>
            </a:r>
          </a:p>
          <a:p>
            <a:pPr marL="1714500" lvl="3" indent="-342900" algn="just" eaLnBrk="0" hangingPunct="0">
              <a:lnSpc>
                <a:spcPct val="110000"/>
              </a:lnSpc>
              <a:spcBef>
                <a:spcPts val="480"/>
              </a:spcBef>
              <a:buFont typeface="Wingdings" panose="05000000000000000000" pitchFamily="2" charset="2"/>
              <a:buChar char="ü"/>
            </a:pPr>
            <a:endParaRPr lang="en-US" sz="2000" dirty="0"/>
          </a:p>
          <a:p>
            <a:pPr lvl="3" algn="just" eaLnBrk="0" hangingPunct="0">
              <a:lnSpc>
                <a:spcPct val="110000"/>
              </a:lnSpc>
              <a:spcBef>
                <a:spcPts val="480"/>
              </a:spcBef>
            </a:pPr>
            <a:r>
              <a:rPr lang="en-US" sz="2000" dirty="0"/>
              <a:t>Have close look at this extract from a program: </a:t>
            </a:r>
            <a:r>
              <a:rPr lang="en-US" sz="2000" dirty="0" smtClean="0"/>
              <a:t>	</a:t>
            </a:r>
          </a:p>
          <a:p>
            <a:pPr lvl="3" algn="just" eaLnBrk="0" hangingPunct="0">
              <a:lnSpc>
                <a:spcPct val="110000"/>
              </a:lnSpc>
              <a:spcBef>
                <a:spcPts val="480"/>
              </a:spcBef>
            </a:pPr>
            <a:r>
              <a:rPr lang="en-US" sz="2000" dirty="0"/>
              <a:t>	</a:t>
            </a:r>
            <a:r>
              <a:rPr lang="en-US" sz="2000" dirty="0" smtClean="0"/>
              <a:t>measure(in</a:t>
            </a:r>
            <a:r>
              <a:rPr lang="en-US" sz="2000" dirty="0"/>
              <a:t>);   				</a:t>
            </a:r>
          </a:p>
          <a:p>
            <a:pPr lvl="3" algn="just" eaLnBrk="0" hangingPunct="0">
              <a:lnSpc>
                <a:spcPct val="110000"/>
              </a:lnSpc>
              <a:spcBef>
                <a:spcPts val="480"/>
              </a:spcBef>
            </a:pPr>
            <a:r>
              <a:rPr lang="en-US" sz="2000" dirty="0" smtClean="0"/>
              <a:t>	</a:t>
            </a:r>
            <a:r>
              <a:rPr lang="en-US" sz="2000" dirty="0" err="1" smtClean="0"/>
              <a:t>lcd.setCursor</a:t>
            </a:r>
            <a:r>
              <a:rPr lang="en-US" sz="2000" dirty="0" smtClean="0"/>
              <a:t>(13,0</a:t>
            </a:r>
            <a:r>
              <a:rPr lang="en-US" sz="2000" dirty="0"/>
              <a:t>);    </a:t>
            </a:r>
            <a:endParaRPr lang="en-US" sz="2000" dirty="0" smtClean="0"/>
          </a:p>
          <a:p>
            <a:pPr lvl="3" algn="just" eaLnBrk="0" hangingPunct="0">
              <a:lnSpc>
                <a:spcPct val="110000"/>
              </a:lnSpc>
              <a:spcBef>
                <a:spcPts val="480"/>
              </a:spcBef>
            </a:pPr>
            <a:r>
              <a:rPr lang="en-US" sz="2000" dirty="0"/>
              <a:t>	</a:t>
            </a:r>
            <a:r>
              <a:rPr lang="en-US" sz="2000" dirty="0" smtClean="0"/>
              <a:t>n=</a:t>
            </a:r>
            <a:r>
              <a:rPr lang="en-US" sz="2000" dirty="0" err="1" smtClean="0"/>
              <a:t>lcd.print</a:t>
            </a:r>
            <a:r>
              <a:rPr lang="en-US" sz="2000" dirty="0" smtClean="0"/>
              <a:t>(distance</a:t>
            </a:r>
            <a:r>
              <a:rPr lang="en-US" sz="2000" dirty="0"/>
              <a:t>); </a:t>
            </a:r>
            <a:endParaRPr lang="en-US" sz="2000" dirty="0" smtClean="0"/>
          </a:p>
          <a:p>
            <a:pPr lvl="3" algn="just" eaLnBrk="0" hangingPunct="0">
              <a:lnSpc>
                <a:spcPct val="110000"/>
              </a:lnSpc>
              <a:spcBef>
                <a:spcPts val="480"/>
              </a:spcBef>
            </a:pPr>
            <a:r>
              <a:rPr lang="en-US" sz="2000" dirty="0"/>
              <a:t>	</a:t>
            </a:r>
            <a:r>
              <a:rPr lang="en-US" sz="2000" dirty="0" smtClean="0"/>
              <a:t>for(n</a:t>
            </a:r>
            <a:r>
              <a:rPr lang="en-US" sz="2000" dirty="0"/>
              <a:t>; n&lt;3; n++)       </a:t>
            </a:r>
          </a:p>
          <a:p>
            <a:pPr lvl="3" algn="just" eaLnBrk="0" hangingPunct="0">
              <a:lnSpc>
                <a:spcPct val="110000"/>
              </a:lnSpc>
              <a:spcBef>
                <a:spcPts val="480"/>
              </a:spcBef>
            </a:pPr>
            <a:r>
              <a:rPr lang="en-US" sz="2000" dirty="0" smtClean="0"/>
              <a:t>	</a:t>
            </a:r>
            <a:r>
              <a:rPr lang="en-US" sz="2000" dirty="0" err="1" smtClean="0"/>
              <a:t>lcd.print</a:t>
            </a:r>
            <a:r>
              <a:rPr lang="en-US" sz="2000" dirty="0"/>
              <a:t>(" </a:t>
            </a:r>
            <a:r>
              <a:rPr lang="en-US" sz="2000" dirty="0" smtClean="0"/>
              <a:t>"); </a:t>
            </a:r>
            <a:r>
              <a:rPr lang="en-US" sz="2000" dirty="0"/>
              <a:t>	//Complete with blank space</a:t>
            </a:r>
          </a:p>
          <a:p>
            <a:pPr marL="1714500" lvl="3" indent="-342900" algn="just" eaLnBrk="0" hangingPunct="0">
              <a:lnSpc>
                <a:spcPct val="110000"/>
              </a:lnSpc>
              <a:spcBef>
                <a:spcPts val="480"/>
              </a:spcBef>
              <a:buFont typeface="Wingdings" panose="05000000000000000000" pitchFamily="2" charset="2"/>
              <a:buChar char="ü"/>
            </a:pPr>
            <a:endParaRPr lang="en-US" sz="2000" dirty="0"/>
          </a:p>
          <a:p>
            <a:pPr marL="1714500" lvl="3" indent="-342900" algn="just" eaLnBrk="0" hangingPunct="0">
              <a:lnSpc>
                <a:spcPct val="110000"/>
              </a:lnSpc>
              <a:spcBef>
                <a:spcPts val="480"/>
              </a:spcBef>
              <a:buFont typeface="Wingdings" panose="05000000000000000000" pitchFamily="2" charset="2"/>
              <a:buChar char="ü"/>
            </a:pPr>
            <a:endParaRPr lang="en-US" sz="2000" i="1" dirty="0"/>
          </a:p>
          <a:p>
            <a:pPr marL="1714500" lvl="3" indent="-342900" algn="just" eaLnBrk="0" hangingPunct="0">
              <a:lnSpc>
                <a:spcPct val="110000"/>
              </a:lnSpc>
              <a:spcBef>
                <a:spcPts val="480"/>
              </a:spcBef>
              <a:buFont typeface="Wingdings" panose="05000000000000000000" pitchFamily="2" charset="2"/>
              <a:buChar char="ü"/>
            </a:pPr>
            <a:endParaRPr lang="en-US" sz="2000" i="1" dirty="0" smtClean="0"/>
          </a:p>
          <a:p>
            <a:pPr lvl="2" algn="just" eaLnBrk="0" hangingPunct="0">
              <a:lnSpc>
                <a:spcPct val="110000"/>
              </a:lnSpc>
              <a:spcBef>
                <a:spcPts val="480"/>
              </a:spcBef>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lvl="2" algn="just" eaLnBrk="0" hangingPunct="0">
              <a:lnSpc>
                <a:spcPct val="110000"/>
              </a:lnSpc>
              <a:spcBef>
                <a:spcPts val="480"/>
              </a:spcBef>
            </a:pPr>
            <a:endParaRPr lang="es-ES" sz="2000" dirty="0">
              <a:latin typeface="+mn-lt"/>
            </a:endParaRPr>
          </a:p>
          <a:p>
            <a:pPr lvl="2" algn="just" eaLnBrk="0" hangingPunct="0">
              <a:lnSpc>
                <a:spcPct val="110000"/>
              </a:lnSpc>
              <a:spcBef>
                <a:spcPts val="480"/>
              </a:spcBef>
            </a:pPr>
            <a:endParaRPr lang="en-GB" sz="2000" dirty="0" smtClean="0">
              <a:latin typeface="+mn-lt"/>
            </a:endParaRPr>
          </a:p>
          <a:p>
            <a:pPr lvl="1" algn="just" eaLnBrk="0" hangingPunct="0">
              <a:lnSpc>
                <a:spcPct val="110000"/>
              </a:lnSpc>
              <a:spcBef>
                <a:spcPts val="480"/>
              </a:spcBef>
            </a:pPr>
            <a:r>
              <a:rPr lang="en-US" sz="2000" dirty="0" smtClean="0">
                <a:latin typeface="+mn-lt"/>
              </a:rPr>
              <a:t> </a:t>
            </a:r>
            <a:endParaRPr lang="en-US" sz="20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41</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THE I2C BUS </a:t>
            </a:r>
            <a:r>
              <a:rPr lang="en-US" dirty="0" smtClean="0"/>
              <a:t>– PRACTICE </a:t>
            </a:r>
            <a:r>
              <a:rPr lang="en-US" dirty="0"/>
              <a:t>S</a:t>
            </a:r>
            <a:r>
              <a:rPr lang="en-US" dirty="0" smtClean="0"/>
              <a:t>ECTION</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41</a:t>
            </a:fld>
            <a:endParaRPr lang="el-GR" sz="1000" dirty="0"/>
          </a:p>
        </p:txBody>
      </p:sp>
    </p:spTree>
    <p:extLst>
      <p:ext uri="{BB962C8B-B14F-4D97-AF65-F5344CB8AC3E}">
        <p14:creationId xmlns:p14="http://schemas.microsoft.com/office/powerpoint/2010/main" val="3626219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745329"/>
            <a:ext cx="8454134" cy="729430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n-US" sz="2000" b="1" dirty="0" smtClean="0"/>
              <a:t>EXAMPLE </a:t>
            </a:r>
            <a:r>
              <a:rPr lang="en-US" sz="2000" b="1" dirty="0"/>
              <a:t>4: COLLISION AVOIDANCE </a:t>
            </a:r>
            <a:r>
              <a:rPr lang="en-US" sz="2000" b="1" dirty="0" smtClean="0"/>
              <a:t>SYSTEM</a:t>
            </a:r>
          </a:p>
          <a:p>
            <a:pPr marL="800100" lvl="1" indent="-342900" algn="just" eaLnBrk="0" hangingPunct="0">
              <a:lnSpc>
                <a:spcPct val="110000"/>
              </a:lnSpc>
              <a:spcBef>
                <a:spcPts val="480"/>
              </a:spcBef>
              <a:buFont typeface="Wingdings" panose="05000000000000000000" pitchFamily="2" charset="2"/>
              <a:buChar char="§"/>
            </a:pPr>
            <a:r>
              <a:rPr lang="en-US" sz="2000" dirty="0" smtClean="0"/>
              <a:t>Detect </a:t>
            </a:r>
            <a:r>
              <a:rPr lang="en-US" sz="2000" dirty="0"/>
              <a:t>the distance between the SRF02 ultrasonic range finder and an object or obstacle. As the object gets closer and closer to the SRF02 and passes certain minimum distances the piezo-electric buzzer connected to the D13 output pin starts to emit a warning signal at different </a:t>
            </a:r>
            <a:r>
              <a:rPr lang="en-US" sz="2000" dirty="0" smtClean="0"/>
              <a:t>frequencies</a:t>
            </a:r>
            <a:r>
              <a:rPr lang="en-GB" sz="2000" dirty="0" smtClean="0"/>
              <a:t>.</a:t>
            </a:r>
            <a:r>
              <a:rPr lang="en-US" sz="2000" b="1" dirty="0" smtClean="0"/>
              <a:t> </a:t>
            </a:r>
            <a:endParaRPr lang="en-US" sz="2000" dirty="0"/>
          </a:p>
          <a:p>
            <a:pPr marL="342900" indent="-342900" algn="just" eaLnBrk="0" hangingPunct="0">
              <a:lnSpc>
                <a:spcPct val="110000"/>
              </a:lnSpc>
              <a:spcBef>
                <a:spcPts val="480"/>
              </a:spcBef>
              <a:buFont typeface="Wingdings" panose="05000000000000000000" pitchFamily="2" charset="2"/>
              <a:buChar char="§"/>
            </a:pPr>
            <a:r>
              <a:rPr lang="en-US" sz="2000" b="1" dirty="0"/>
              <a:t>EXAMPLE </a:t>
            </a:r>
            <a:r>
              <a:rPr lang="en-US" sz="2000" b="1" dirty="0" smtClean="0"/>
              <a:t>5</a:t>
            </a:r>
            <a:r>
              <a:rPr lang="en-US" sz="2000" b="1" dirty="0"/>
              <a:t>: SPEED DETECTOR</a:t>
            </a:r>
          </a:p>
          <a:p>
            <a:pPr marL="800100" lvl="1" indent="-342900" algn="just" eaLnBrk="0" hangingPunct="0">
              <a:lnSpc>
                <a:spcPct val="110000"/>
              </a:lnSpc>
              <a:spcBef>
                <a:spcPts val="480"/>
              </a:spcBef>
              <a:buFont typeface="Wingdings" panose="05000000000000000000" pitchFamily="2" charset="2"/>
              <a:buChar char="§"/>
            </a:pPr>
            <a:r>
              <a:rPr lang="en-US" sz="2000" dirty="0"/>
              <a:t>This exercise is purely experimental and while it’s not easy to check its accuracy it can give you a basic idea of what a speed detector is like</a:t>
            </a:r>
            <a:r>
              <a:rPr lang="en-GB" sz="2000" dirty="0" smtClean="0"/>
              <a:t>.</a:t>
            </a:r>
            <a:r>
              <a:rPr lang="en-US" sz="2000" b="1" dirty="0" smtClean="0"/>
              <a:t> </a:t>
            </a:r>
            <a:endParaRPr lang="en-US" sz="2000" dirty="0"/>
          </a:p>
          <a:p>
            <a:pPr marL="1714500" lvl="3" indent="-342900" algn="just" eaLnBrk="0" hangingPunct="0">
              <a:lnSpc>
                <a:spcPct val="110000"/>
              </a:lnSpc>
              <a:spcBef>
                <a:spcPts val="480"/>
              </a:spcBef>
              <a:buFont typeface="Wingdings" panose="05000000000000000000" pitchFamily="2" charset="2"/>
              <a:buChar char="ü"/>
            </a:pPr>
            <a:endParaRPr lang="en-US" sz="2000" i="1" dirty="0"/>
          </a:p>
          <a:p>
            <a:pPr marL="1714500" lvl="3" indent="-342900" algn="just" eaLnBrk="0" hangingPunct="0">
              <a:lnSpc>
                <a:spcPct val="110000"/>
              </a:lnSpc>
              <a:spcBef>
                <a:spcPts val="480"/>
              </a:spcBef>
              <a:buFont typeface="Wingdings" panose="05000000000000000000" pitchFamily="2" charset="2"/>
              <a:buChar char="ü"/>
            </a:pPr>
            <a:endParaRPr lang="en-US" sz="2000" i="1" dirty="0" smtClean="0"/>
          </a:p>
          <a:p>
            <a:pPr lvl="2" algn="just" eaLnBrk="0" hangingPunct="0">
              <a:lnSpc>
                <a:spcPct val="110000"/>
              </a:lnSpc>
              <a:spcBef>
                <a:spcPts val="480"/>
              </a:spcBef>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lvl="2" algn="just" eaLnBrk="0" hangingPunct="0">
              <a:lnSpc>
                <a:spcPct val="110000"/>
              </a:lnSpc>
              <a:spcBef>
                <a:spcPts val="480"/>
              </a:spcBef>
            </a:pPr>
            <a:endParaRPr lang="es-ES" sz="2000" dirty="0">
              <a:latin typeface="+mn-lt"/>
            </a:endParaRPr>
          </a:p>
          <a:p>
            <a:pPr lvl="2" algn="just" eaLnBrk="0" hangingPunct="0">
              <a:lnSpc>
                <a:spcPct val="110000"/>
              </a:lnSpc>
              <a:spcBef>
                <a:spcPts val="480"/>
              </a:spcBef>
            </a:pPr>
            <a:endParaRPr lang="en-GB" sz="2000" dirty="0" smtClean="0">
              <a:latin typeface="+mn-lt"/>
            </a:endParaRPr>
          </a:p>
          <a:p>
            <a:pPr lvl="1" algn="just" eaLnBrk="0" hangingPunct="0">
              <a:lnSpc>
                <a:spcPct val="110000"/>
              </a:lnSpc>
              <a:spcBef>
                <a:spcPts val="480"/>
              </a:spcBef>
            </a:pPr>
            <a:r>
              <a:rPr lang="en-US" sz="2000" dirty="0" smtClean="0">
                <a:latin typeface="+mn-lt"/>
              </a:rPr>
              <a:t> </a:t>
            </a:r>
            <a:endParaRPr lang="en-US" sz="20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42</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THE I2C BUS </a:t>
            </a:r>
            <a:r>
              <a:rPr lang="en-US" dirty="0" smtClean="0"/>
              <a:t>– PRACTICE </a:t>
            </a:r>
            <a:r>
              <a:rPr lang="en-US" dirty="0"/>
              <a:t>S</a:t>
            </a:r>
            <a:r>
              <a:rPr lang="en-US" dirty="0" smtClean="0"/>
              <a:t>ECTION</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42</a:t>
            </a:fld>
            <a:endParaRPr lang="el-GR" sz="1000" dirty="0"/>
          </a:p>
        </p:txBody>
      </p:sp>
      <p:pic>
        <p:nvPicPr>
          <p:cNvPr id="9" name="Imagen 90"/>
          <p:cNvPicPr/>
          <p:nvPr/>
        </p:nvPicPr>
        <p:blipFill>
          <a:blip r:embed="rId5" cstate="email">
            <a:extLst>
              <a:ext uri="{28A0092B-C50C-407E-A947-70E740481C1C}">
                <a14:useLocalDpi xmlns:a14="http://schemas.microsoft.com/office/drawing/2010/main" val="0"/>
              </a:ext>
            </a:extLst>
          </a:blip>
          <a:stretch>
            <a:fillRect/>
          </a:stretch>
        </p:blipFill>
        <p:spPr>
          <a:xfrm>
            <a:off x="2512144" y="4339585"/>
            <a:ext cx="4274443" cy="1893887"/>
          </a:xfrm>
          <a:prstGeom prst="rect">
            <a:avLst/>
          </a:prstGeom>
        </p:spPr>
      </p:pic>
    </p:spTree>
    <p:extLst>
      <p:ext uri="{BB962C8B-B14F-4D97-AF65-F5344CB8AC3E}">
        <p14:creationId xmlns:p14="http://schemas.microsoft.com/office/powerpoint/2010/main" val="3242397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745329"/>
            <a:ext cx="8454134" cy="553741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n-US" sz="2000" b="1" dirty="0" smtClean="0"/>
              <a:t>EXAMPLE 6</a:t>
            </a:r>
            <a:r>
              <a:rPr lang="en-US" sz="2000" b="1" dirty="0"/>
              <a:t>: AREA METRE</a:t>
            </a:r>
            <a:endParaRPr lang="en-US" sz="2000" b="1" dirty="0" smtClean="0"/>
          </a:p>
          <a:p>
            <a:pPr marL="800100" lvl="1" indent="-342900" algn="just" eaLnBrk="0" hangingPunct="0">
              <a:lnSpc>
                <a:spcPct val="110000"/>
              </a:lnSpc>
              <a:spcBef>
                <a:spcPts val="480"/>
              </a:spcBef>
              <a:buFont typeface="Wingdings" panose="05000000000000000000" pitchFamily="2" charset="2"/>
              <a:buChar char="§"/>
            </a:pPr>
            <a:r>
              <a:rPr lang="en-US" sz="2000" dirty="0"/>
              <a:t>These </a:t>
            </a:r>
            <a:r>
              <a:rPr lang="en-US" sz="2000" dirty="0" err="1"/>
              <a:t>metres</a:t>
            </a:r>
            <a:r>
              <a:rPr lang="en-US" sz="2000" dirty="0"/>
              <a:t> are able to use ultrasound or laser light to measure distances. In this case, of course we’ll be using the SRF02 ultrasonic range finder</a:t>
            </a:r>
            <a:r>
              <a:rPr lang="en-GB" sz="2000" dirty="0" smtClean="0"/>
              <a:t>.</a:t>
            </a:r>
            <a:r>
              <a:rPr lang="en-US" sz="2000" b="1" dirty="0" smtClean="0"/>
              <a:t> </a:t>
            </a:r>
            <a:endParaRPr lang="en-US" sz="2000" dirty="0"/>
          </a:p>
          <a:p>
            <a:pPr marL="342900" indent="-342900" algn="just" eaLnBrk="0" hangingPunct="0">
              <a:lnSpc>
                <a:spcPct val="110000"/>
              </a:lnSpc>
              <a:spcBef>
                <a:spcPts val="480"/>
              </a:spcBef>
              <a:buFont typeface="Wingdings" panose="05000000000000000000" pitchFamily="2" charset="2"/>
              <a:buChar char="§"/>
            </a:pPr>
            <a:r>
              <a:rPr lang="en-US" sz="2000" b="1" dirty="0" smtClean="0"/>
              <a:t> </a:t>
            </a:r>
            <a:endParaRPr lang="en-US" sz="2000" dirty="0"/>
          </a:p>
          <a:p>
            <a:pPr marL="1714500" lvl="3" indent="-342900" algn="just" eaLnBrk="0" hangingPunct="0">
              <a:lnSpc>
                <a:spcPct val="110000"/>
              </a:lnSpc>
              <a:spcBef>
                <a:spcPts val="480"/>
              </a:spcBef>
              <a:buFont typeface="Wingdings" panose="05000000000000000000" pitchFamily="2" charset="2"/>
              <a:buChar char="ü"/>
            </a:pPr>
            <a:endParaRPr lang="en-US" sz="2000" i="1" dirty="0"/>
          </a:p>
          <a:p>
            <a:pPr marL="1714500" lvl="3" indent="-342900" algn="just" eaLnBrk="0" hangingPunct="0">
              <a:lnSpc>
                <a:spcPct val="110000"/>
              </a:lnSpc>
              <a:spcBef>
                <a:spcPts val="480"/>
              </a:spcBef>
              <a:buFont typeface="Wingdings" panose="05000000000000000000" pitchFamily="2" charset="2"/>
              <a:buChar char="ü"/>
            </a:pPr>
            <a:endParaRPr lang="en-US" sz="2000" i="1" dirty="0" smtClean="0"/>
          </a:p>
          <a:p>
            <a:pPr lvl="2" algn="just" eaLnBrk="0" hangingPunct="0">
              <a:lnSpc>
                <a:spcPct val="110000"/>
              </a:lnSpc>
              <a:spcBef>
                <a:spcPts val="480"/>
              </a:spcBef>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lvl="2" algn="just" eaLnBrk="0" hangingPunct="0">
              <a:lnSpc>
                <a:spcPct val="110000"/>
              </a:lnSpc>
              <a:spcBef>
                <a:spcPts val="480"/>
              </a:spcBef>
            </a:pPr>
            <a:endParaRPr lang="es-ES" sz="2000" dirty="0">
              <a:latin typeface="+mn-lt"/>
            </a:endParaRPr>
          </a:p>
          <a:p>
            <a:pPr lvl="2" algn="just" eaLnBrk="0" hangingPunct="0">
              <a:lnSpc>
                <a:spcPct val="110000"/>
              </a:lnSpc>
              <a:spcBef>
                <a:spcPts val="480"/>
              </a:spcBef>
            </a:pPr>
            <a:endParaRPr lang="en-GB" sz="2000" dirty="0" smtClean="0">
              <a:latin typeface="+mn-lt"/>
            </a:endParaRPr>
          </a:p>
          <a:p>
            <a:pPr lvl="1" algn="just" eaLnBrk="0" hangingPunct="0">
              <a:lnSpc>
                <a:spcPct val="110000"/>
              </a:lnSpc>
              <a:spcBef>
                <a:spcPts val="480"/>
              </a:spcBef>
            </a:pPr>
            <a:r>
              <a:rPr lang="en-US" sz="2000" dirty="0" smtClean="0">
                <a:latin typeface="+mn-lt"/>
              </a:rPr>
              <a:t> </a:t>
            </a:r>
            <a:endParaRPr lang="en-US" sz="20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43</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THE I2C BUS </a:t>
            </a:r>
            <a:r>
              <a:rPr lang="en-US" dirty="0" smtClean="0"/>
              <a:t>– PRACTICE </a:t>
            </a:r>
            <a:r>
              <a:rPr lang="en-US" dirty="0"/>
              <a:t>S</a:t>
            </a:r>
            <a:r>
              <a:rPr lang="en-US" dirty="0" smtClean="0"/>
              <a:t>ECTION</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43</a:t>
            </a:fld>
            <a:endParaRPr lang="el-GR" sz="1000" dirty="0"/>
          </a:p>
        </p:txBody>
      </p:sp>
      <p:pic>
        <p:nvPicPr>
          <p:cNvPr id="10" name="Imagen 92"/>
          <p:cNvPicPr/>
          <p:nvPr/>
        </p:nvPicPr>
        <p:blipFill>
          <a:blip r:embed="rId5">
            <a:extLst>
              <a:ext uri="{28A0092B-C50C-407E-A947-70E740481C1C}">
                <a14:useLocalDpi xmlns:a14="http://schemas.microsoft.com/office/drawing/2010/main" val="0"/>
              </a:ext>
            </a:extLst>
          </a:blip>
          <a:stretch>
            <a:fillRect/>
          </a:stretch>
        </p:blipFill>
        <p:spPr>
          <a:xfrm>
            <a:off x="1960043" y="2190058"/>
            <a:ext cx="4803828" cy="4043414"/>
          </a:xfrm>
          <a:prstGeom prst="rect">
            <a:avLst/>
          </a:prstGeom>
        </p:spPr>
      </p:pic>
    </p:spTree>
    <p:extLst>
      <p:ext uri="{BB962C8B-B14F-4D97-AF65-F5344CB8AC3E}">
        <p14:creationId xmlns:p14="http://schemas.microsoft.com/office/powerpoint/2010/main" val="2935603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745329"/>
            <a:ext cx="8454134" cy="519885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n-US" sz="2000" b="1" dirty="0" smtClean="0"/>
              <a:t>EXAMPLE 7</a:t>
            </a:r>
            <a:r>
              <a:rPr lang="en-US" sz="2000" b="1" dirty="0"/>
              <a:t>: REAL-TIME CLOCK </a:t>
            </a:r>
            <a:endParaRPr lang="en-US" sz="2000" b="1" dirty="0" smtClean="0"/>
          </a:p>
          <a:p>
            <a:pPr marL="800100" lvl="1" indent="-342900" algn="just" eaLnBrk="0" hangingPunct="0">
              <a:lnSpc>
                <a:spcPct val="110000"/>
              </a:lnSpc>
              <a:spcBef>
                <a:spcPts val="480"/>
              </a:spcBef>
              <a:buFont typeface="Wingdings" panose="05000000000000000000" pitchFamily="2" charset="2"/>
              <a:buChar char="§"/>
            </a:pPr>
            <a:r>
              <a:rPr lang="en-US" sz="2000" dirty="0"/>
              <a:t>read the first seven internal registers to get the hours, minutes and seconds and then display them in real time</a:t>
            </a:r>
            <a:r>
              <a:rPr lang="en-GB" sz="2000" dirty="0" smtClean="0"/>
              <a:t>.</a:t>
            </a:r>
            <a:r>
              <a:rPr lang="en-US" sz="2000" b="1" dirty="0" smtClean="0"/>
              <a:t> </a:t>
            </a:r>
            <a:endParaRPr lang="en-US" sz="2000" dirty="0"/>
          </a:p>
          <a:p>
            <a:pPr marL="342900" indent="-342900" algn="just" eaLnBrk="0" hangingPunct="0">
              <a:lnSpc>
                <a:spcPct val="110000"/>
              </a:lnSpc>
              <a:spcBef>
                <a:spcPts val="480"/>
              </a:spcBef>
              <a:buFont typeface="Wingdings" panose="05000000000000000000" pitchFamily="2" charset="2"/>
              <a:buChar char="§"/>
            </a:pPr>
            <a:r>
              <a:rPr lang="en-US" sz="2000" b="1" dirty="0" smtClean="0"/>
              <a:t> </a:t>
            </a:r>
            <a:endParaRPr lang="en-US" sz="2000" dirty="0"/>
          </a:p>
          <a:p>
            <a:pPr marL="1714500" lvl="3" indent="-342900" algn="just" eaLnBrk="0" hangingPunct="0">
              <a:lnSpc>
                <a:spcPct val="110000"/>
              </a:lnSpc>
              <a:spcBef>
                <a:spcPts val="480"/>
              </a:spcBef>
              <a:buFont typeface="Wingdings" panose="05000000000000000000" pitchFamily="2" charset="2"/>
              <a:buChar char="ü"/>
            </a:pPr>
            <a:endParaRPr lang="en-US" sz="2000" i="1" dirty="0"/>
          </a:p>
          <a:p>
            <a:pPr marL="1714500" lvl="3" indent="-342900" algn="just" eaLnBrk="0" hangingPunct="0">
              <a:lnSpc>
                <a:spcPct val="110000"/>
              </a:lnSpc>
              <a:spcBef>
                <a:spcPts val="480"/>
              </a:spcBef>
              <a:buFont typeface="Wingdings" panose="05000000000000000000" pitchFamily="2" charset="2"/>
              <a:buChar char="ü"/>
            </a:pPr>
            <a:endParaRPr lang="en-US" sz="2000" i="1" dirty="0" smtClean="0"/>
          </a:p>
          <a:p>
            <a:pPr lvl="2" algn="just" eaLnBrk="0" hangingPunct="0">
              <a:lnSpc>
                <a:spcPct val="110000"/>
              </a:lnSpc>
              <a:spcBef>
                <a:spcPts val="480"/>
              </a:spcBef>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lvl="2" algn="just" eaLnBrk="0" hangingPunct="0">
              <a:lnSpc>
                <a:spcPct val="110000"/>
              </a:lnSpc>
              <a:spcBef>
                <a:spcPts val="480"/>
              </a:spcBef>
            </a:pPr>
            <a:endParaRPr lang="es-ES" sz="2000" dirty="0">
              <a:latin typeface="+mn-lt"/>
            </a:endParaRPr>
          </a:p>
          <a:p>
            <a:pPr lvl="2" algn="just" eaLnBrk="0" hangingPunct="0">
              <a:lnSpc>
                <a:spcPct val="110000"/>
              </a:lnSpc>
              <a:spcBef>
                <a:spcPts val="480"/>
              </a:spcBef>
            </a:pPr>
            <a:endParaRPr lang="en-GB" sz="2000" dirty="0" smtClean="0">
              <a:latin typeface="+mn-lt"/>
            </a:endParaRPr>
          </a:p>
          <a:p>
            <a:pPr lvl="1" algn="just" eaLnBrk="0" hangingPunct="0">
              <a:lnSpc>
                <a:spcPct val="110000"/>
              </a:lnSpc>
              <a:spcBef>
                <a:spcPts val="480"/>
              </a:spcBef>
            </a:pPr>
            <a:r>
              <a:rPr lang="en-US" sz="2000" dirty="0" smtClean="0">
                <a:latin typeface="+mn-lt"/>
              </a:rPr>
              <a:t> </a:t>
            </a:r>
            <a:endParaRPr lang="en-US" sz="20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44</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THE I2C BUS </a:t>
            </a:r>
            <a:r>
              <a:rPr lang="en-US" dirty="0" smtClean="0"/>
              <a:t>– PRACTICE </a:t>
            </a:r>
            <a:r>
              <a:rPr lang="en-US" dirty="0"/>
              <a:t>S</a:t>
            </a:r>
            <a:r>
              <a:rPr lang="en-US" dirty="0" smtClean="0"/>
              <a:t>ECTION</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44</a:t>
            </a:fld>
            <a:endParaRPr lang="el-GR" sz="1000" dirty="0"/>
          </a:p>
        </p:txBody>
      </p:sp>
      <p:pic>
        <p:nvPicPr>
          <p:cNvPr id="11" name="Imagen 94"/>
          <p:cNvPicPr/>
          <p:nvPr/>
        </p:nvPicPr>
        <p:blipFill>
          <a:blip r:embed="rId5">
            <a:extLst>
              <a:ext uri="{28A0092B-C50C-407E-A947-70E740481C1C}">
                <a14:useLocalDpi xmlns:a14="http://schemas.microsoft.com/office/drawing/2010/main" val="0"/>
              </a:ext>
            </a:extLst>
          </a:blip>
          <a:stretch>
            <a:fillRect/>
          </a:stretch>
        </p:blipFill>
        <p:spPr>
          <a:xfrm>
            <a:off x="232666" y="1939184"/>
            <a:ext cx="5607423" cy="4368166"/>
          </a:xfrm>
          <a:prstGeom prst="rect">
            <a:avLst/>
          </a:prstGeom>
        </p:spPr>
      </p:pic>
      <p:pic>
        <p:nvPicPr>
          <p:cNvPr id="12" name="Imagen 96"/>
          <p:cNvPicPr/>
          <p:nvPr/>
        </p:nvPicPr>
        <p:blipFill>
          <a:blip r:embed="rId6">
            <a:extLst>
              <a:ext uri="{28A0092B-C50C-407E-A947-70E740481C1C}">
                <a14:useLocalDpi xmlns:a14="http://schemas.microsoft.com/office/drawing/2010/main" val="0"/>
              </a:ext>
            </a:extLst>
          </a:blip>
          <a:stretch>
            <a:fillRect/>
          </a:stretch>
        </p:blipFill>
        <p:spPr>
          <a:xfrm>
            <a:off x="5708385" y="3153092"/>
            <a:ext cx="2914650" cy="1247775"/>
          </a:xfrm>
          <a:prstGeom prst="rect">
            <a:avLst/>
          </a:prstGeom>
        </p:spPr>
      </p:pic>
    </p:spTree>
    <p:extLst>
      <p:ext uri="{BB962C8B-B14F-4D97-AF65-F5344CB8AC3E}">
        <p14:creationId xmlns:p14="http://schemas.microsoft.com/office/powerpoint/2010/main" val="2003424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745329"/>
            <a:ext cx="8454134" cy="587596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n-US" sz="2000" b="1" dirty="0" smtClean="0"/>
              <a:t>EXAMPLE 8</a:t>
            </a:r>
            <a:r>
              <a:rPr lang="en-US" sz="2000" b="1" dirty="0"/>
              <a:t>: CLOCK AND CALENDAR PART 1</a:t>
            </a:r>
            <a:endParaRPr lang="en-US" sz="2000" b="1" dirty="0" smtClean="0"/>
          </a:p>
          <a:p>
            <a:pPr marL="800100" lvl="1" indent="-342900" algn="just" eaLnBrk="0" hangingPunct="0">
              <a:lnSpc>
                <a:spcPct val="110000"/>
              </a:lnSpc>
              <a:spcBef>
                <a:spcPts val="480"/>
              </a:spcBef>
              <a:buFont typeface="Wingdings" panose="05000000000000000000" pitchFamily="2" charset="2"/>
              <a:buChar char="§"/>
            </a:pPr>
            <a:r>
              <a:rPr lang="en-US" sz="2000" dirty="0"/>
              <a:t>This exercise is just like a continuation of the previous one: the date and the time are displayed on the LCD screen. Two new functions have been created to make this possible; you’ll be able to use them in future projects too: </a:t>
            </a:r>
            <a:r>
              <a:rPr lang="en-US" sz="2000" dirty="0" err="1"/>
              <a:t>visuDate</a:t>
            </a:r>
            <a:r>
              <a:rPr lang="en-US" sz="2000" dirty="0"/>
              <a:t>() and </a:t>
            </a:r>
            <a:r>
              <a:rPr lang="en-US" sz="2000" dirty="0" err="1"/>
              <a:t>visuTime</a:t>
            </a:r>
            <a:r>
              <a:rPr lang="en-US" sz="2000" dirty="0"/>
              <a:t>()</a:t>
            </a:r>
            <a:r>
              <a:rPr lang="en-GB" sz="2000" dirty="0" smtClean="0"/>
              <a:t>.</a:t>
            </a:r>
            <a:r>
              <a:rPr lang="en-US" sz="2000" b="1" dirty="0" smtClean="0"/>
              <a:t> </a:t>
            </a:r>
            <a:endParaRPr lang="en-US" sz="2000" dirty="0"/>
          </a:p>
          <a:p>
            <a:pPr marL="342900" indent="-342900" algn="just" eaLnBrk="0" hangingPunct="0">
              <a:lnSpc>
                <a:spcPct val="110000"/>
              </a:lnSpc>
              <a:spcBef>
                <a:spcPts val="480"/>
              </a:spcBef>
              <a:buFont typeface="Wingdings" panose="05000000000000000000" pitchFamily="2" charset="2"/>
              <a:buChar char="§"/>
            </a:pPr>
            <a:r>
              <a:rPr lang="en-US" sz="2000" b="1" dirty="0" smtClean="0"/>
              <a:t> </a:t>
            </a:r>
            <a:endParaRPr lang="en-US" sz="2000" dirty="0"/>
          </a:p>
          <a:p>
            <a:pPr marL="1714500" lvl="3" indent="-342900" algn="just" eaLnBrk="0" hangingPunct="0">
              <a:lnSpc>
                <a:spcPct val="110000"/>
              </a:lnSpc>
              <a:spcBef>
                <a:spcPts val="480"/>
              </a:spcBef>
              <a:buFont typeface="Wingdings" panose="05000000000000000000" pitchFamily="2" charset="2"/>
              <a:buChar char="ü"/>
            </a:pPr>
            <a:endParaRPr lang="en-US" sz="2000" i="1" dirty="0"/>
          </a:p>
          <a:p>
            <a:pPr marL="1714500" lvl="3" indent="-342900" algn="just" eaLnBrk="0" hangingPunct="0">
              <a:lnSpc>
                <a:spcPct val="110000"/>
              </a:lnSpc>
              <a:spcBef>
                <a:spcPts val="480"/>
              </a:spcBef>
              <a:buFont typeface="Wingdings" panose="05000000000000000000" pitchFamily="2" charset="2"/>
              <a:buChar char="ü"/>
            </a:pPr>
            <a:endParaRPr lang="en-US" sz="2000" i="1" dirty="0" smtClean="0"/>
          </a:p>
          <a:p>
            <a:pPr lvl="2" algn="just" eaLnBrk="0" hangingPunct="0">
              <a:lnSpc>
                <a:spcPct val="110000"/>
              </a:lnSpc>
              <a:spcBef>
                <a:spcPts val="480"/>
              </a:spcBef>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lvl="2" algn="just" eaLnBrk="0" hangingPunct="0">
              <a:lnSpc>
                <a:spcPct val="110000"/>
              </a:lnSpc>
              <a:spcBef>
                <a:spcPts val="480"/>
              </a:spcBef>
            </a:pPr>
            <a:endParaRPr lang="es-ES" sz="2000" dirty="0">
              <a:latin typeface="+mn-lt"/>
            </a:endParaRPr>
          </a:p>
          <a:p>
            <a:pPr lvl="2" algn="just" eaLnBrk="0" hangingPunct="0">
              <a:lnSpc>
                <a:spcPct val="110000"/>
              </a:lnSpc>
              <a:spcBef>
                <a:spcPts val="480"/>
              </a:spcBef>
            </a:pPr>
            <a:endParaRPr lang="en-GB" sz="2000" dirty="0" smtClean="0">
              <a:latin typeface="+mn-lt"/>
            </a:endParaRPr>
          </a:p>
          <a:p>
            <a:pPr lvl="1" algn="just" eaLnBrk="0" hangingPunct="0">
              <a:lnSpc>
                <a:spcPct val="110000"/>
              </a:lnSpc>
              <a:spcBef>
                <a:spcPts val="480"/>
              </a:spcBef>
            </a:pPr>
            <a:r>
              <a:rPr lang="en-US" sz="2000" dirty="0" smtClean="0">
                <a:latin typeface="+mn-lt"/>
              </a:rPr>
              <a:t> </a:t>
            </a:r>
            <a:endParaRPr lang="en-US" sz="20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45</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THE I2C BUS </a:t>
            </a:r>
            <a:r>
              <a:rPr lang="en-US" dirty="0" smtClean="0"/>
              <a:t>– PRACTICE </a:t>
            </a:r>
            <a:r>
              <a:rPr lang="en-US" dirty="0"/>
              <a:t>S</a:t>
            </a:r>
            <a:r>
              <a:rPr lang="en-US" dirty="0" smtClean="0"/>
              <a:t>ECTION</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45</a:t>
            </a:fld>
            <a:endParaRPr lang="el-GR" sz="1000" dirty="0"/>
          </a:p>
        </p:txBody>
      </p:sp>
    </p:spTree>
    <p:extLst>
      <p:ext uri="{BB962C8B-B14F-4D97-AF65-F5344CB8AC3E}">
        <p14:creationId xmlns:p14="http://schemas.microsoft.com/office/powerpoint/2010/main" val="3587222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745329"/>
            <a:ext cx="8454134" cy="587596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n-US" sz="2000" b="1" dirty="0" smtClean="0"/>
              <a:t>EXAMPLE 9: </a:t>
            </a:r>
            <a:r>
              <a:rPr lang="en-US" sz="2000" b="1" dirty="0"/>
              <a:t>CLOCK AND CALENDAR PART 2</a:t>
            </a:r>
            <a:endParaRPr lang="en-US" sz="2000" b="1" dirty="0" smtClean="0"/>
          </a:p>
          <a:p>
            <a:pPr marL="800100" lvl="1" indent="-342900" algn="just" eaLnBrk="0" hangingPunct="0">
              <a:lnSpc>
                <a:spcPct val="110000"/>
              </a:lnSpc>
              <a:spcBef>
                <a:spcPts val="480"/>
              </a:spcBef>
              <a:buFont typeface="Wingdings" panose="05000000000000000000" pitchFamily="2" charset="2"/>
              <a:buChar char="§"/>
            </a:pPr>
            <a:r>
              <a:rPr lang="en-US" sz="2000" dirty="0"/>
              <a:t>This example uses the previous </a:t>
            </a:r>
            <a:r>
              <a:rPr lang="en-US" sz="2000" dirty="0" err="1"/>
              <a:t>visuDate</a:t>
            </a:r>
            <a:r>
              <a:rPr lang="en-US" sz="2000" dirty="0"/>
              <a:t>() and </a:t>
            </a:r>
            <a:r>
              <a:rPr lang="en-US" sz="2000" dirty="0" err="1"/>
              <a:t>visuTime</a:t>
            </a:r>
            <a:r>
              <a:rPr lang="en-US" sz="2000" dirty="0"/>
              <a:t>() functions to run a real-time clock and calendar; you can also adjust any of the following fields: day of the week, day of the month, month, year, hours and </a:t>
            </a:r>
            <a:r>
              <a:rPr lang="en-US" sz="2000" dirty="0" smtClean="0"/>
              <a:t>minutes</a:t>
            </a:r>
            <a:r>
              <a:rPr lang="en-GB" sz="2000" dirty="0" smtClean="0"/>
              <a:t>.</a:t>
            </a:r>
            <a:r>
              <a:rPr lang="en-US" sz="2000" b="1" dirty="0" smtClean="0"/>
              <a:t> </a:t>
            </a:r>
            <a:endParaRPr lang="en-US" sz="2000" dirty="0"/>
          </a:p>
          <a:p>
            <a:pPr marL="342900" indent="-342900" algn="just" eaLnBrk="0" hangingPunct="0">
              <a:lnSpc>
                <a:spcPct val="110000"/>
              </a:lnSpc>
              <a:spcBef>
                <a:spcPts val="480"/>
              </a:spcBef>
              <a:buFont typeface="Wingdings" panose="05000000000000000000" pitchFamily="2" charset="2"/>
              <a:buChar char="§"/>
            </a:pPr>
            <a:r>
              <a:rPr lang="en-US" sz="2000" b="1" dirty="0" smtClean="0"/>
              <a:t> </a:t>
            </a:r>
            <a:endParaRPr lang="en-US" sz="2000" dirty="0"/>
          </a:p>
          <a:p>
            <a:pPr marL="1714500" lvl="3" indent="-342900" algn="just" eaLnBrk="0" hangingPunct="0">
              <a:lnSpc>
                <a:spcPct val="110000"/>
              </a:lnSpc>
              <a:spcBef>
                <a:spcPts val="480"/>
              </a:spcBef>
              <a:buFont typeface="Wingdings" panose="05000000000000000000" pitchFamily="2" charset="2"/>
              <a:buChar char="ü"/>
            </a:pPr>
            <a:endParaRPr lang="en-US" sz="2000" i="1" dirty="0"/>
          </a:p>
          <a:p>
            <a:pPr marL="1714500" lvl="3" indent="-342900" algn="just" eaLnBrk="0" hangingPunct="0">
              <a:lnSpc>
                <a:spcPct val="110000"/>
              </a:lnSpc>
              <a:spcBef>
                <a:spcPts val="480"/>
              </a:spcBef>
              <a:buFont typeface="Wingdings" panose="05000000000000000000" pitchFamily="2" charset="2"/>
              <a:buChar char="ü"/>
            </a:pPr>
            <a:endParaRPr lang="en-US" sz="2000" i="1" dirty="0" smtClean="0"/>
          </a:p>
          <a:p>
            <a:pPr lvl="2" algn="just" eaLnBrk="0" hangingPunct="0">
              <a:lnSpc>
                <a:spcPct val="110000"/>
              </a:lnSpc>
              <a:spcBef>
                <a:spcPts val="480"/>
              </a:spcBef>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lvl="2" algn="just" eaLnBrk="0" hangingPunct="0">
              <a:lnSpc>
                <a:spcPct val="110000"/>
              </a:lnSpc>
              <a:spcBef>
                <a:spcPts val="480"/>
              </a:spcBef>
            </a:pPr>
            <a:endParaRPr lang="es-ES" sz="2000" dirty="0">
              <a:latin typeface="+mn-lt"/>
            </a:endParaRPr>
          </a:p>
          <a:p>
            <a:pPr lvl="2" algn="just" eaLnBrk="0" hangingPunct="0">
              <a:lnSpc>
                <a:spcPct val="110000"/>
              </a:lnSpc>
              <a:spcBef>
                <a:spcPts val="480"/>
              </a:spcBef>
            </a:pPr>
            <a:endParaRPr lang="en-GB" sz="2000" dirty="0" smtClean="0">
              <a:latin typeface="+mn-lt"/>
            </a:endParaRPr>
          </a:p>
          <a:p>
            <a:pPr lvl="1" algn="just" eaLnBrk="0" hangingPunct="0">
              <a:lnSpc>
                <a:spcPct val="110000"/>
              </a:lnSpc>
              <a:spcBef>
                <a:spcPts val="480"/>
              </a:spcBef>
            </a:pPr>
            <a:r>
              <a:rPr lang="en-US" sz="2000" dirty="0" smtClean="0">
                <a:latin typeface="+mn-lt"/>
              </a:rPr>
              <a:t> </a:t>
            </a:r>
            <a:endParaRPr lang="en-US" sz="20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46</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THE I2C BUS </a:t>
            </a:r>
            <a:r>
              <a:rPr lang="en-US" dirty="0" smtClean="0"/>
              <a:t>– PRACTICE </a:t>
            </a:r>
            <a:r>
              <a:rPr lang="en-US" dirty="0"/>
              <a:t>S</a:t>
            </a:r>
            <a:r>
              <a:rPr lang="en-US" dirty="0" smtClean="0"/>
              <a:t>ECTION</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46</a:t>
            </a:fld>
            <a:endParaRPr lang="el-GR" sz="1000" dirty="0"/>
          </a:p>
        </p:txBody>
      </p:sp>
      <p:pic>
        <p:nvPicPr>
          <p:cNvPr id="13" name="Imagen 98"/>
          <p:cNvPicPr/>
          <p:nvPr/>
        </p:nvPicPr>
        <p:blipFill>
          <a:blip r:embed="rId5">
            <a:extLst>
              <a:ext uri="{28A0092B-C50C-407E-A947-70E740481C1C}">
                <a14:useLocalDpi xmlns:a14="http://schemas.microsoft.com/office/drawing/2010/main" val="0"/>
              </a:ext>
            </a:extLst>
          </a:blip>
          <a:stretch>
            <a:fillRect/>
          </a:stretch>
        </p:blipFill>
        <p:spPr>
          <a:xfrm>
            <a:off x="1963271" y="2504063"/>
            <a:ext cx="4589929" cy="4166449"/>
          </a:xfrm>
          <a:prstGeom prst="rect">
            <a:avLst/>
          </a:prstGeom>
        </p:spPr>
      </p:pic>
    </p:spTree>
    <p:extLst>
      <p:ext uri="{BB962C8B-B14F-4D97-AF65-F5344CB8AC3E}">
        <p14:creationId xmlns:p14="http://schemas.microsoft.com/office/powerpoint/2010/main" val="3769586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745329"/>
            <a:ext cx="8454134" cy="734149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n-US" sz="2000" b="1" dirty="0" smtClean="0"/>
              <a:t>EXAMPLE 10</a:t>
            </a:r>
            <a:r>
              <a:rPr lang="en-US" sz="2000" b="1" dirty="0"/>
              <a:t>: </a:t>
            </a:r>
            <a:r>
              <a:rPr lang="en-US" sz="2000" b="1" dirty="0" smtClean="0"/>
              <a:t>BILLBOARD</a:t>
            </a:r>
          </a:p>
          <a:p>
            <a:pPr marL="800100" lvl="1" indent="-342900" algn="just" eaLnBrk="0" hangingPunct="0">
              <a:lnSpc>
                <a:spcPct val="110000"/>
              </a:lnSpc>
              <a:spcBef>
                <a:spcPts val="480"/>
              </a:spcBef>
              <a:buFont typeface="Wingdings" panose="05000000000000000000" pitchFamily="2" charset="2"/>
              <a:buChar char="§"/>
            </a:pPr>
            <a:r>
              <a:rPr lang="en-US" sz="2000" dirty="0"/>
              <a:t>You’re going to get into the DS1307 real-time clock and calendar to get the date and the time out by using the I2C protocol. You’re also going to communicate with the DHT11 sensor from the previous unit to the get the room temperature and the relative humidity by using the 1-wire protocol</a:t>
            </a:r>
            <a:r>
              <a:rPr lang="en-US" sz="2000" dirty="0" smtClean="0"/>
              <a:t>.</a:t>
            </a:r>
            <a:endParaRPr lang="en-GB" sz="2000" dirty="0"/>
          </a:p>
          <a:p>
            <a:pPr marL="342900" indent="-342900" algn="just" eaLnBrk="0" hangingPunct="0">
              <a:lnSpc>
                <a:spcPct val="110000"/>
              </a:lnSpc>
              <a:spcBef>
                <a:spcPts val="480"/>
              </a:spcBef>
              <a:buFont typeface="Wingdings" panose="05000000000000000000" pitchFamily="2" charset="2"/>
              <a:buChar char="§"/>
            </a:pPr>
            <a:r>
              <a:rPr lang="en-US" sz="2000" b="1" dirty="0"/>
              <a:t>EXAMPLE </a:t>
            </a:r>
            <a:r>
              <a:rPr lang="en-US" sz="2000" b="1" dirty="0" smtClean="0"/>
              <a:t>11: </a:t>
            </a:r>
            <a:r>
              <a:rPr lang="en-US" sz="2000" b="1" dirty="0"/>
              <a:t>BILLBOARD</a:t>
            </a:r>
          </a:p>
          <a:p>
            <a:pPr marL="800100" lvl="1" indent="-342900" algn="just" eaLnBrk="0" hangingPunct="0">
              <a:lnSpc>
                <a:spcPct val="110000"/>
              </a:lnSpc>
              <a:spcBef>
                <a:spcPts val="480"/>
              </a:spcBef>
              <a:buFont typeface="Wingdings" panose="05000000000000000000" pitchFamily="2" charset="2"/>
              <a:buChar char="§"/>
            </a:pPr>
            <a:r>
              <a:rPr lang="en-GB" sz="2000" smtClean="0"/>
              <a:t>It </a:t>
            </a:r>
            <a:r>
              <a:rPr lang="en-GB" sz="2000" dirty="0"/>
              <a:t>sends a record of the date, time, humidity and temperature at regular intervals using serial communication</a:t>
            </a:r>
            <a:r>
              <a:rPr lang="en-US" sz="2000" dirty="0" smtClean="0"/>
              <a:t>.</a:t>
            </a:r>
            <a:endParaRPr lang="en-US" sz="2000" dirty="0"/>
          </a:p>
          <a:p>
            <a:pPr marL="342900" indent="-342900" algn="just" eaLnBrk="0" hangingPunct="0">
              <a:lnSpc>
                <a:spcPct val="110000"/>
              </a:lnSpc>
              <a:spcBef>
                <a:spcPts val="480"/>
              </a:spcBef>
              <a:buFont typeface="Wingdings" panose="05000000000000000000" pitchFamily="2" charset="2"/>
              <a:buChar char="§"/>
            </a:pPr>
            <a:r>
              <a:rPr lang="en-US" sz="2000" b="1" dirty="0" smtClean="0"/>
              <a:t> </a:t>
            </a:r>
            <a:endParaRPr lang="en-US" sz="2000" dirty="0"/>
          </a:p>
          <a:p>
            <a:pPr marL="1714500" lvl="3" indent="-342900" algn="just" eaLnBrk="0" hangingPunct="0">
              <a:lnSpc>
                <a:spcPct val="110000"/>
              </a:lnSpc>
              <a:spcBef>
                <a:spcPts val="480"/>
              </a:spcBef>
              <a:buFont typeface="Wingdings" panose="05000000000000000000" pitchFamily="2" charset="2"/>
              <a:buChar char="ü"/>
            </a:pPr>
            <a:endParaRPr lang="en-US" sz="2000" i="1" dirty="0"/>
          </a:p>
          <a:p>
            <a:pPr marL="1714500" lvl="3" indent="-342900" algn="just" eaLnBrk="0" hangingPunct="0">
              <a:lnSpc>
                <a:spcPct val="110000"/>
              </a:lnSpc>
              <a:spcBef>
                <a:spcPts val="480"/>
              </a:spcBef>
              <a:buFont typeface="Wingdings" panose="05000000000000000000" pitchFamily="2" charset="2"/>
              <a:buChar char="ü"/>
            </a:pPr>
            <a:endParaRPr lang="en-US" sz="2000" i="1" dirty="0" smtClean="0"/>
          </a:p>
          <a:p>
            <a:pPr lvl="2" algn="just" eaLnBrk="0" hangingPunct="0">
              <a:lnSpc>
                <a:spcPct val="110000"/>
              </a:lnSpc>
              <a:spcBef>
                <a:spcPts val="480"/>
              </a:spcBef>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lvl="2" algn="just" eaLnBrk="0" hangingPunct="0">
              <a:lnSpc>
                <a:spcPct val="110000"/>
              </a:lnSpc>
              <a:spcBef>
                <a:spcPts val="480"/>
              </a:spcBef>
            </a:pPr>
            <a:endParaRPr lang="es-ES" sz="2000" dirty="0">
              <a:latin typeface="+mn-lt"/>
            </a:endParaRPr>
          </a:p>
          <a:p>
            <a:pPr lvl="2" algn="just" eaLnBrk="0" hangingPunct="0">
              <a:lnSpc>
                <a:spcPct val="110000"/>
              </a:lnSpc>
              <a:spcBef>
                <a:spcPts val="480"/>
              </a:spcBef>
            </a:pPr>
            <a:endParaRPr lang="en-GB" sz="2000" dirty="0" smtClean="0">
              <a:latin typeface="+mn-lt"/>
            </a:endParaRPr>
          </a:p>
          <a:p>
            <a:pPr lvl="1" algn="just" eaLnBrk="0" hangingPunct="0">
              <a:lnSpc>
                <a:spcPct val="110000"/>
              </a:lnSpc>
              <a:spcBef>
                <a:spcPts val="480"/>
              </a:spcBef>
            </a:pPr>
            <a:r>
              <a:rPr lang="en-US" sz="2000" dirty="0" smtClean="0">
                <a:latin typeface="+mn-lt"/>
              </a:rPr>
              <a:t> </a:t>
            </a:r>
            <a:endParaRPr lang="en-US" sz="20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47</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THE I2C BUS </a:t>
            </a:r>
            <a:r>
              <a:rPr lang="en-US" dirty="0" smtClean="0"/>
              <a:t>– PRACTICE </a:t>
            </a:r>
            <a:r>
              <a:rPr lang="en-US" dirty="0"/>
              <a:t>S</a:t>
            </a:r>
            <a:r>
              <a:rPr lang="en-US" dirty="0" smtClean="0"/>
              <a:t>ECTION</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47</a:t>
            </a:fld>
            <a:endParaRPr lang="el-GR" sz="1000" dirty="0"/>
          </a:p>
        </p:txBody>
      </p:sp>
    </p:spTree>
    <p:extLst>
      <p:ext uri="{BB962C8B-B14F-4D97-AF65-F5344CB8AC3E}">
        <p14:creationId xmlns:p14="http://schemas.microsoft.com/office/powerpoint/2010/main" val="2398588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639"/>
            <a:ext cx="9144000" cy="1180531"/>
          </a:xfrm>
          <a:prstGeom prst="rect">
            <a:avLst/>
          </a:prstGeom>
          <a:gradFill flip="none" rotWithShape="1">
            <a:gsLst>
              <a:gs pos="0">
                <a:schemeClr val="accent1"/>
              </a:gs>
              <a:gs pos="33000">
                <a:schemeClr val="accent1">
                  <a:lumMod val="40000"/>
                  <a:lumOff val="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Imagen 50">
            <a:extLst>
              <a:ext uri="{FF2B5EF4-FFF2-40B4-BE49-F238E27FC236}">
                <a16:creationId xmlns="" xmlns:a16="http://schemas.microsoft.com/office/drawing/2014/main" id="{389AFF6F-B38D-4086-B6E6-9B4D639019EA}"/>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7141346" y="1371600"/>
            <a:ext cx="1753789" cy="784378"/>
          </a:xfrm>
          <a:prstGeom prst="rect">
            <a:avLst/>
          </a:prstGeom>
          <a:noFill/>
          <a:ln>
            <a:noFill/>
          </a:ln>
        </p:spPr>
      </p:pic>
      <p:sp>
        <p:nvSpPr>
          <p:cNvPr id="11" name="Rounded Rectangle 10"/>
          <p:cNvSpPr/>
          <p:nvPr/>
        </p:nvSpPr>
        <p:spPr>
          <a:xfrm>
            <a:off x="0" y="2419435"/>
            <a:ext cx="9144000" cy="1937982"/>
          </a:xfrm>
          <a:prstGeom prst="roundRect">
            <a:avLst>
              <a:gd name="adj" fmla="val 396"/>
            </a:avLst>
          </a:prstGeom>
          <a:ln>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rPr>
              <a:t>UNIT </a:t>
            </a:r>
            <a:r>
              <a:rPr lang="en-US" sz="3600" b="1" dirty="0" smtClean="0">
                <a:solidFill>
                  <a:prstClr val="white"/>
                </a:solidFill>
              </a:rPr>
              <a:t>13 </a:t>
            </a:r>
            <a:r>
              <a:rPr lang="en-GB" sz="3600" b="1" dirty="0"/>
              <a:t>THE I2C </a:t>
            </a:r>
            <a:r>
              <a:rPr lang="en-GB" sz="3600" b="1" dirty="0" smtClean="0"/>
              <a:t>BUS</a:t>
            </a:r>
          </a:p>
          <a:p>
            <a:pPr algn="ctr"/>
            <a:r>
              <a:rPr lang="en-US" sz="3600" dirty="0">
                <a:solidFill>
                  <a:prstClr val="white"/>
                </a:solidFill>
              </a:rPr>
              <a:t>Thank You </a:t>
            </a:r>
          </a:p>
          <a:p>
            <a:pPr algn="ctr"/>
            <a:endParaRPr lang="el-GR" dirty="0"/>
          </a:p>
        </p:txBody>
      </p:sp>
      <p:pic>
        <p:nvPicPr>
          <p:cNvPr id="12" name="Imagen 34">
            <a:extLst>
              <a:ext uri="{FF2B5EF4-FFF2-40B4-BE49-F238E27FC236}">
                <a16:creationId xmlns="" xmlns:a16="http://schemas.microsoft.com/office/drawing/2014/main" id="{30534F85-38A1-43D8-B6DB-94CA1D92C64E}"/>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457930" y="268018"/>
            <a:ext cx="2956266" cy="759862"/>
          </a:xfrm>
          <a:prstGeom prst="rect">
            <a:avLst/>
          </a:prstGeom>
        </p:spPr>
      </p:pic>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18250" b="15298"/>
          <a:stretch/>
        </p:blipFill>
        <p:spPr bwMode="auto">
          <a:xfrm>
            <a:off x="536759" y="6038193"/>
            <a:ext cx="1607354" cy="709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openin project: isep-porto-logo"/>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23235"/>
          <a:stretch/>
        </p:blipFill>
        <p:spPr bwMode="auto">
          <a:xfrm>
            <a:off x="2582878" y="5913947"/>
            <a:ext cx="1820294" cy="9315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penin project: teiofcrete-logo"/>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29207" y="5882415"/>
            <a:ext cx="14287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penin project: aproit-logo"/>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141346" y="6085491"/>
            <a:ext cx="1428752" cy="7178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770179"/>
            <a:ext cx="9144000" cy="45719"/>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77081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40700" y="1236937"/>
            <a:ext cx="8454134" cy="398724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269875" indent="-269875" algn="just" eaLnBrk="0" hangingPunct="0">
              <a:lnSpc>
                <a:spcPct val="110000"/>
              </a:lnSpc>
              <a:spcBef>
                <a:spcPts val="480"/>
              </a:spcBef>
              <a:buFont typeface="Wingdings" pitchFamily="2" charset="2"/>
              <a:buChar char="§"/>
            </a:pPr>
            <a:r>
              <a:rPr lang="en-US" sz="2000" i="1" dirty="0" smtClean="0">
                <a:latin typeface="+mn-lt"/>
              </a:rPr>
              <a:t>Communication </a:t>
            </a:r>
            <a:r>
              <a:rPr lang="en-US" sz="2000" i="1" dirty="0">
                <a:latin typeface="+mn-lt"/>
              </a:rPr>
              <a:t>system that transfers data between components inside a computer or between computers</a:t>
            </a:r>
            <a:r>
              <a:rPr lang="en-US" sz="2000" i="1" dirty="0" smtClean="0">
                <a:latin typeface="+mn-lt"/>
              </a:rPr>
              <a:t>.</a:t>
            </a:r>
          </a:p>
          <a:p>
            <a:pPr marL="269875" indent="-269875" algn="just" eaLnBrk="0" hangingPunct="0">
              <a:lnSpc>
                <a:spcPct val="110000"/>
              </a:lnSpc>
              <a:spcBef>
                <a:spcPts val="480"/>
              </a:spcBef>
              <a:buFont typeface="Wingdings" pitchFamily="2" charset="2"/>
              <a:buChar char="§"/>
            </a:pPr>
            <a:r>
              <a:rPr lang="en-US" sz="2000" i="1" dirty="0">
                <a:latin typeface="+mn-lt"/>
              </a:rPr>
              <a:t>U</a:t>
            </a:r>
            <a:r>
              <a:rPr lang="en-US" sz="2000" i="1" dirty="0" smtClean="0">
                <a:latin typeface="+mn-lt"/>
              </a:rPr>
              <a:t>ses </a:t>
            </a:r>
            <a:r>
              <a:rPr lang="en-US" sz="2000" i="1" dirty="0">
                <a:latin typeface="+mn-lt"/>
              </a:rPr>
              <a:t>only two signals or </a:t>
            </a:r>
            <a:r>
              <a:rPr lang="en-US" sz="2000" i="1" dirty="0" smtClean="0">
                <a:latin typeface="+mn-lt"/>
              </a:rPr>
              <a:t>pins to exchange information</a:t>
            </a:r>
          </a:p>
          <a:p>
            <a:pPr marL="269875" indent="-269875" algn="just" eaLnBrk="0" hangingPunct="0">
              <a:lnSpc>
                <a:spcPct val="110000"/>
              </a:lnSpc>
              <a:spcBef>
                <a:spcPts val="480"/>
              </a:spcBef>
              <a:buFont typeface="Wingdings" pitchFamily="2" charset="2"/>
              <a:buChar char="§"/>
            </a:pPr>
            <a:endParaRPr lang="en-US" sz="2000" i="1" dirty="0"/>
          </a:p>
          <a:p>
            <a:pPr marL="269875" indent="-269875" algn="just" eaLnBrk="0" hangingPunct="0">
              <a:lnSpc>
                <a:spcPct val="110000"/>
              </a:lnSpc>
              <a:spcBef>
                <a:spcPts val="480"/>
              </a:spcBef>
              <a:buFont typeface="Wingdings" pitchFamily="2" charset="2"/>
              <a:buChar char="§"/>
            </a:pPr>
            <a:endParaRPr lang="en-US" sz="2000" dirty="0">
              <a:latin typeface="+mn-lt"/>
            </a:endParaRPr>
          </a:p>
          <a:p>
            <a:pPr marL="269875" indent="-269875" algn="just" eaLnBrk="0" hangingPunct="0">
              <a:lnSpc>
                <a:spcPct val="110000"/>
              </a:lnSpc>
              <a:spcBef>
                <a:spcPts val="480"/>
              </a:spcBef>
              <a:buFont typeface="Wingdings" pitchFamily="2" charset="2"/>
              <a:buChar char="§"/>
            </a:pPr>
            <a:endParaRPr lang="en-US" sz="1600" dirty="0" smtClean="0">
              <a:latin typeface="+mn-lt"/>
            </a:endParaRPr>
          </a:p>
          <a:p>
            <a:pPr marL="269875" indent="-269875" algn="just" eaLnBrk="0" hangingPunct="0">
              <a:lnSpc>
                <a:spcPct val="110000"/>
              </a:lnSpc>
              <a:spcBef>
                <a:spcPts val="480"/>
              </a:spcBef>
              <a:buFont typeface="Wingdings" pitchFamily="2" charset="2"/>
              <a:buChar char="§"/>
            </a:pPr>
            <a:endParaRPr lang="en-US" sz="1600" dirty="0">
              <a:latin typeface="+mn-lt"/>
            </a:endParaRPr>
          </a:p>
          <a:p>
            <a:pPr marL="269875" indent="-269875" algn="just" eaLnBrk="0" hangingPunct="0">
              <a:lnSpc>
                <a:spcPct val="110000"/>
              </a:lnSpc>
              <a:spcBef>
                <a:spcPts val="480"/>
              </a:spcBef>
              <a:buFont typeface="Wingdings" pitchFamily="2" charset="2"/>
              <a:buChar char="§"/>
            </a:pPr>
            <a:endParaRPr lang="en-US" sz="1600" dirty="0" smtClean="0">
              <a:latin typeface="+mn-lt"/>
            </a:endParaRPr>
          </a:p>
          <a:p>
            <a:pPr marL="269875" indent="-269875" algn="just" eaLnBrk="0" hangingPunct="0">
              <a:lnSpc>
                <a:spcPct val="110000"/>
              </a:lnSpc>
              <a:spcBef>
                <a:spcPts val="480"/>
              </a:spcBef>
              <a:buFont typeface="Wingdings" pitchFamily="2" charset="2"/>
              <a:buChar char="§"/>
            </a:pPr>
            <a:endParaRPr lang="en-US" sz="1600" dirty="0">
              <a:latin typeface="+mn-lt"/>
            </a:endParaRPr>
          </a:p>
          <a:p>
            <a:pPr marL="269875" indent="-269875" algn="just" eaLnBrk="0" hangingPunct="0">
              <a:lnSpc>
                <a:spcPct val="110000"/>
              </a:lnSpc>
              <a:spcBef>
                <a:spcPts val="480"/>
              </a:spcBef>
              <a:buFont typeface="Wingdings" pitchFamily="2" charset="2"/>
              <a:buChar char="§"/>
            </a:pPr>
            <a:endParaRPr lang="en-US" sz="1600" dirty="0" smtClean="0">
              <a:latin typeface="+mn-lt"/>
            </a:endParaRPr>
          </a:p>
          <a:p>
            <a:pPr marL="269875" indent="-269875" algn="just" eaLnBrk="0" hangingPunct="0">
              <a:lnSpc>
                <a:spcPct val="110000"/>
              </a:lnSpc>
              <a:spcBef>
                <a:spcPts val="480"/>
              </a:spcBef>
              <a:buFont typeface="Wingdings" pitchFamily="2" charset="2"/>
              <a:buChar char="§"/>
            </a:pPr>
            <a:endParaRPr lang="en-US" sz="1600" dirty="0" smtClean="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5</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THE </a:t>
            </a:r>
            <a:r>
              <a:rPr lang="en-US" dirty="0"/>
              <a:t>I2C BUS</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5</a:t>
            </a:fld>
            <a:endParaRPr lang="el-GR" sz="1000" dirty="0"/>
          </a:p>
        </p:txBody>
      </p:sp>
      <p:pic>
        <p:nvPicPr>
          <p:cNvPr id="9" name="Imagen 26"/>
          <p:cNvPicPr/>
          <p:nvPr/>
        </p:nvPicPr>
        <p:blipFill>
          <a:blip r:embed="rId5" cstate="email">
            <a:extLst>
              <a:ext uri="{28A0092B-C50C-407E-A947-70E740481C1C}">
                <a14:useLocalDpi xmlns:a14="http://schemas.microsoft.com/office/drawing/2010/main" val="0"/>
              </a:ext>
            </a:extLst>
          </a:blip>
          <a:stretch>
            <a:fillRect/>
          </a:stretch>
        </p:blipFill>
        <p:spPr>
          <a:xfrm>
            <a:off x="1799304" y="2545224"/>
            <a:ext cx="5353664" cy="1599073"/>
          </a:xfrm>
          <a:prstGeom prst="rect">
            <a:avLst/>
          </a:prstGeom>
        </p:spPr>
      </p:pic>
      <p:graphicFrame>
        <p:nvGraphicFramePr>
          <p:cNvPr id="5" name="Tabela 4"/>
          <p:cNvGraphicFramePr>
            <a:graphicFrameLocks noGrp="1"/>
          </p:cNvGraphicFramePr>
          <p:nvPr>
            <p:extLst>
              <p:ext uri="{D42A27DB-BD31-4B8C-83A1-F6EECF244321}">
                <p14:modId xmlns:p14="http://schemas.microsoft.com/office/powerpoint/2010/main" val="970424706"/>
              </p:ext>
            </p:extLst>
          </p:nvPr>
        </p:nvGraphicFramePr>
        <p:xfrm>
          <a:off x="736791" y="4325117"/>
          <a:ext cx="7559150" cy="1780038"/>
        </p:xfrm>
        <a:graphic>
          <a:graphicData uri="http://schemas.openxmlformats.org/drawingml/2006/table">
            <a:tbl>
              <a:tblPr firstRow="1" bandRow="1">
                <a:tableStyleId>{5C22544A-7EE6-4342-B048-85BDC9FD1C3A}</a:tableStyleId>
              </a:tblPr>
              <a:tblGrid>
                <a:gridCol w="1151003"/>
                <a:gridCol w="6408147"/>
              </a:tblGrid>
              <a:tr h="499878">
                <a:tc>
                  <a:txBody>
                    <a:bodyPr/>
                    <a:lstStyle/>
                    <a:p>
                      <a:r>
                        <a:rPr lang="pt-PT" dirty="0" smtClean="0"/>
                        <a:t>NAME</a:t>
                      </a:r>
                      <a:endParaRPr lang="pt-PT" dirty="0"/>
                    </a:p>
                  </a:txBody>
                  <a:tcPr/>
                </a:tc>
                <a:tc>
                  <a:txBody>
                    <a:bodyPr/>
                    <a:lstStyle/>
                    <a:p>
                      <a:r>
                        <a:rPr lang="pt-PT" dirty="0" smtClean="0"/>
                        <a:t>DESCRIPTION</a:t>
                      </a:r>
                      <a:endParaRPr lang="pt-PT" dirty="0"/>
                    </a:p>
                  </a:txBody>
                  <a:tcPr/>
                </a:tc>
              </a:tr>
              <a:tr h="499878">
                <a:tc>
                  <a:txBody>
                    <a:bodyPr/>
                    <a:lstStyle/>
                    <a:p>
                      <a:r>
                        <a:rPr lang="pt-PT" dirty="0" smtClean="0"/>
                        <a:t>SCL</a:t>
                      </a:r>
                      <a:endParaRPr lang="pt-PT" dirty="0"/>
                    </a:p>
                  </a:txBody>
                  <a:tcPr/>
                </a:tc>
                <a:tc>
                  <a:txBody>
                    <a:bodyPr/>
                    <a:lstStyle/>
                    <a:p>
                      <a:r>
                        <a:rPr lang="en-US" dirty="0" smtClean="0"/>
                        <a:t>Serial clock line. It’s always output when used for the master or host and input for the slave. </a:t>
                      </a:r>
                      <a:endParaRPr lang="pt-PT" dirty="0"/>
                    </a:p>
                  </a:txBody>
                  <a:tcPr/>
                </a:tc>
              </a:tr>
              <a:tr h="499878">
                <a:tc>
                  <a:txBody>
                    <a:bodyPr/>
                    <a:lstStyle/>
                    <a:p>
                      <a:r>
                        <a:rPr lang="pt-PT" dirty="0" smtClean="0"/>
                        <a:t>SDA</a:t>
                      </a:r>
                      <a:endParaRPr lang="pt-PT" dirty="0"/>
                    </a:p>
                  </a:txBody>
                  <a:tcPr/>
                </a:tc>
                <a:tc>
                  <a:txBody>
                    <a:bodyPr/>
                    <a:lstStyle/>
                    <a:p>
                      <a:r>
                        <a:rPr lang="en-GB" sz="1800" kern="1200" dirty="0" smtClean="0">
                          <a:solidFill>
                            <a:schemeClr val="dk1"/>
                          </a:solidFill>
                          <a:latin typeface="+mn-lt"/>
                          <a:ea typeface="+mn-ea"/>
                          <a:cs typeface="+mn-cs"/>
                        </a:rPr>
                        <a:t>Serial data line (bidirectional). The data can travel from the master to the slave or the other way around.</a:t>
                      </a:r>
                      <a:endParaRPr lang="pt-PT" sz="1800" kern="1200" dirty="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3252830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40700" y="1236937"/>
            <a:ext cx="8454134" cy="695216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Arial" panose="020B0604020202020204" pitchFamily="34" charset="0"/>
              <a:buChar char="•"/>
            </a:pPr>
            <a:r>
              <a:rPr lang="en-US" sz="2000" i="1" dirty="0" smtClean="0">
                <a:latin typeface="+mn-lt"/>
              </a:rPr>
              <a:t>It </a:t>
            </a:r>
            <a:r>
              <a:rPr lang="en-US" sz="2000" i="1" dirty="0">
                <a:latin typeface="+mn-lt"/>
              </a:rPr>
              <a:t>uses just two signals to transfer data: SCL and SDA. </a:t>
            </a:r>
            <a:endParaRPr lang="en-US" sz="2000" i="1" dirty="0" smtClean="0">
              <a:latin typeface="+mn-lt"/>
            </a:endParaRPr>
          </a:p>
          <a:p>
            <a:pPr marL="342900" indent="-342900" algn="just" eaLnBrk="0" hangingPunct="0">
              <a:lnSpc>
                <a:spcPct val="110000"/>
              </a:lnSpc>
              <a:spcBef>
                <a:spcPts val="480"/>
              </a:spcBef>
              <a:buFont typeface="Arial" panose="020B0604020202020204" pitchFamily="34" charset="0"/>
              <a:buChar char="•"/>
            </a:pPr>
            <a:r>
              <a:rPr lang="en-US" sz="2000" i="1" dirty="0" smtClean="0">
                <a:latin typeface="+mn-lt"/>
              </a:rPr>
              <a:t>They’re </a:t>
            </a:r>
            <a:r>
              <a:rPr lang="en-US" sz="2000" i="1" dirty="0">
                <a:latin typeface="+mn-lt"/>
              </a:rPr>
              <a:t>both open collector signals so they have to be connected to +V using two separate pull-up </a:t>
            </a:r>
            <a:r>
              <a:rPr lang="en-US" sz="2000" i="1" dirty="0" smtClean="0">
                <a:latin typeface="+mn-lt"/>
              </a:rPr>
              <a:t>resistors.</a:t>
            </a:r>
          </a:p>
          <a:p>
            <a:pPr marL="342900" indent="-342900" algn="just" eaLnBrk="0" hangingPunct="0">
              <a:lnSpc>
                <a:spcPct val="110000"/>
              </a:lnSpc>
              <a:spcBef>
                <a:spcPts val="480"/>
              </a:spcBef>
              <a:buFont typeface="Arial" panose="020B0604020202020204" pitchFamily="34" charset="0"/>
              <a:buChar char="•"/>
            </a:pPr>
            <a:r>
              <a:rPr lang="en-US" sz="2000" i="1" dirty="0" smtClean="0">
                <a:latin typeface="+mn-lt"/>
              </a:rPr>
              <a:t>Byte </a:t>
            </a:r>
            <a:r>
              <a:rPr lang="en-US" sz="2000" i="1" dirty="0">
                <a:latin typeface="+mn-lt"/>
              </a:rPr>
              <a:t>wise data transfer. 8 bits is the minimum for each word transferred</a:t>
            </a:r>
            <a:r>
              <a:rPr lang="en-US" sz="2000" i="1" dirty="0" smtClean="0">
                <a:latin typeface="+mn-lt"/>
              </a:rPr>
              <a:t>.</a:t>
            </a:r>
          </a:p>
          <a:p>
            <a:pPr marL="342900" indent="-342900" algn="just" eaLnBrk="0" hangingPunct="0">
              <a:lnSpc>
                <a:spcPct val="110000"/>
              </a:lnSpc>
              <a:spcBef>
                <a:spcPts val="480"/>
              </a:spcBef>
              <a:buFont typeface="Arial" panose="020B0604020202020204" pitchFamily="34" charset="0"/>
              <a:buChar char="•"/>
            </a:pPr>
            <a:r>
              <a:rPr lang="en-US" sz="2000" i="1" dirty="0" smtClean="0">
                <a:latin typeface="+mn-lt"/>
              </a:rPr>
              <a:t>“</a:t>
            </a:r>
            <a:r>
              <a:rPr lang="en-US" sz="2000" i="1" dirty="0">
                <a:latin typeface="+mn-lt"/>
              </a:rPr>
              <a:t>Multi-master” replication system. </a:t>
            </a:r>
            <a:r>
              <a:rPr lang="en-US" sz="2000" i="1" dirty="0" smtClean="0">
                <a:latin typeface="+mn-lt"/>
              </a:rPr>
              <a:t>A single </a:t>
            </a:r>
            <a:r>
              <a:rPr lang="en-US" sz="2000" i="1" dirty="0">
                <a:latin typeface="+mn-lt"/>
              </a:rPr>
              <a:t>bus (SCL, SDA) may include several master or host controllers as well as several </a:t>
            </a:r>
            <a:r>
              <a:rPr lang="en-US" sz="2000" i="1" dirty="0" smtClean="0">
                <a:latin typeface="+mn-lt"/>
              </a:rPr>
              <a:t>slaves.</a:t>
            </a:r>
          </a:p>
          <a:p>
            <a:pPr marL="342900" indent="-342900" algn="just" eaLnBrk="0" hangingPunct="0">
              <a:lnSpc>
                <a:spcPct val="110000"/>
              </a:lnSpc>
              <a:spcBef>
                <a:spcPts val="480"/>
              </a:spcBef>
              <a:buFont typeface="Arial" panose="020B0604020202020204" pitchFamily="34" charset="0"/>
              <a:buChar char="•"/>
            </a:pPr>
            <a:r>
              <a:rPr lang="en-US" sz="2000" i="1" dirty="0" smtClean="0">
                <a:latin typeface="+mn-lt"/>
              </a:rPr>
              <a:t>All </a:t>
            </a:r>
            <a:r>
              <a:rPr lang="en-US" sz="2000" i="1" dirty="0">
                <a:latin typeface="+mn-lt"/>
              </a:rPr>
              <a:t>slave devices have an address assigned them during their manufacture; it differentiates them from other slaves on the </a:t>
            </a:r>
            <a:r>
              <a:rPr lang="en-US" sz="2000" i="1" dirty="0" smtClean="0">
                <a:latin typeface="+mn-lt"/>
              </a:rPr>
              <a:t>bus.</a:t>
            </a:r>
          </a:p>
          <a:p>
            <a:pPr marL="342900" indent="-342900" algn="just" eaLnBrk="0" hangingPunct="0">
              <a:lnSpc>
                <a:spcPct val="110000"/>
              </a:lnSpc>
              <a:spcBef>
                <a:spcPts val="480"/>
              </a:spcBef>
              <a:buFont typeface="Arial" panose="020B0604020202020204" pitchFamily="34" charset="0"/>
              <a:buChar char="•"/>
            </a:pPr>
            <a:r>
              <a:rPr lang="en-US" sz="2000" i="1" dirty="0" smtClean="0">
                <a:latin typeface="+mn-lt"/>
              </a:rPr>
              <a:t>A </a:t>
            </a:r>
            <a:r>
              <a:rPr lang="en-US" sz="2000" i="1" dirty="0">
                <a:latin typeface="+mn-lt"/>
              </a:rPr>
              <a:t>single bus cannot accommodate two slave devices with the same </a:t>
            </a:r>
            <a:r>
              <a:rPr lang="en-US" sz="2000" i="1" dirty="0" smtClean="0">
                <a:latin typeface="+mn-lt"/>
              </a:rPr>
              <a:t>address.</a:t>
            </a:r>
          </a:p>
          <a:p>
            <a:pPr marL="342900" indent="-342900" algn="just" eaLnBrk="0" hangingPunct="0">
              <a:lnSpc>
                <a:spcPct val="110000"/>
              </a:lnSpc>
              <a:spcBef>
                <a:spcPts val="480"/>
              </a:spcBef>
              <a:buFont typeface="Arial" panose="020B0604020202020204" pitchFamily="34" charset="0"/>
              <a:buChar char="•"/>
            </a:pPr>
            <a:r>
              <a:rPr lang="en-US" sz="2000" i="1" dirty="0" smtClean="0">
                <a:latin typeface="+mn-lt"/>
              </a:rPr>
              <a:t>The </a:t>
            </a:r>
            <a:r>
              <a:rPr lang="en-US" sz="2000" i="1" dirty="0">
                <a:latin typeface="+mn-lt"/>
              </a:rPr>
              <a:t>master or host uses this address to select the slave device it wants to communicate with.</a:t>
            </a:r>
          </a:p>
          <a:p>
            <a:pPr marL="269875" indent="-269875" algn="just" eaLnBrk="0" hangingPunct="0">
              <a:lnSpc>
                <a:spcPct val="110000"/>
              </a:lnSpc>
              <a:spcBef>
                <a:spcPts val="480"/>
              </a:spcBef>
              <a:buFont typeface="Wingdings" pitchFamily="2" charset="2"/>
              <a:buChar char="§"/>
            </a:pPr>
            <a:endParaRPr lang="en-US" sz="2000" i="1" dirty="0"/>
          </a:p>
          <a:p>
            <a:pPr marL="269875" indent="-269875" algn="just" eaLnBrk="0" hangingPunct="0">
              <a:lnSpc>
                <a:spcPct val="110000"/>
              </a:lnSpc>
              <a:spcBef>
                <a:spcPts val="480"/>
              </a:spcBef>
              <a:buFont typeface="Wingdings" pitchFamily="2" charset="2"/>
              <a:buChar char="§"/>
            </a:pPr>
            <a:endParaRPr lang="en-US" sz="2000" dirty="0">
              <a:latin typeface="+mn-lt"/>
            </a:endParaRPr>
          </a:p>
          <a:p>
            <a:pPr marL="269875" indent="-269875" algn="just" eaLnBrk="0" hangingPunct="0">
              <a:lnSpc>
                <a:spcPct val="110000"/>
              </a:lnSpc>
              <a:spcBef>
                <a:spcPts val="480"/>
              </a:spcBef>
              <a:buFont typeface="Wingdings" pitchFamily="2" charset="2"/>
              <a:buChar char="§"/>
            </a:pPr>
            <a:endParaRPr lang="en-US" sz="1600" dirty="0" smtClean="0">
              <a:latin typeface="+mn-lt"/>
            </a:endParaRPr>
          </a:p>
          <a:p>
            <a:pPr marL="269875" indent="-269875" algn="just" eaLnBrk="0" hangingPunct="0">
              <a:lnSpc>
                <a:spcPct val="110000"/>
              </a:lnSpc>
              <a:spcBef>
                <a:spcPts val="480"/>
              </a:spcBef>
              <a:buFont typeface="Wingdings" pitchFamily="2" charset="2"/>
              <a:buChar char="§"/>
            </a:pPr>
            <a:endParaRPr lang="en-US" sz="1600" dirty="0">
              <a:latin typeface="+mn-lt"/>
            </a:endParaRPr>
          </a:p>
          <a:p>
            <a:pPr marL="269875" indent="-269875" algn="just" eaLnBrk="0" hangingPunct="0">
              <a:lnSpc>
                <a:spcPct val="110000"/>
              </a:lnSpc>
              <a:spcBef>
                <a:spcPts val="480"/>
              </a:spcBef>
              <a:buFont typeface="Wingdings" pitchFamily="2" charset="2"/>
              <a:buChar char="§"/>
            </a:pPr>
            <a:endParaRPr lang="en-US" sz="1600" dirty="0" smtClean="0">
              <a:latin typeface="+mn-lt"/>
            </a:endParaRPr>
          </a:p>
          <a:p>
            <a:pPr marL="269875" indent="-269875" algn="just" eaLnBrk="0" hangingPunct="0">
              <a:lnSpc>
                <a:spcPct val="110000"/>
              </a:lnSpc>
              <a:spcBef>
                <a:spcPts val="480"/>
              </a:spcBef>
              <a:buFont typeface="Wingdings" pitchFamily="2" charset="2"/>
              <a:buChar char="§"/>
            </a:pPr>
            <a:endParaRPr lang="en-US" sz="1600" dirty="0">
              <a:latin typeface="+mn-lt"/>
            </a:endParaRPr>
          </a:p>
          <a:p>
            <a:pPr marL="269875" indent="-269875" algn="just" eaLnBrk="0" hangingPunct="0">
              <a:lnSpc>
                <a:spcPct val="110000"/>
              </a:lnSpc>
              <a:spcBef>
                <a:spcPts val="480"/>
              </a:spcBef>
              <a:buFont typeface="Wingdings" pitchFamily="2" charset="2"/>
              <a:buChar char="§"/>
            </a:pPr>
            <a:endParaRPr lang="en-US" sz="1600" dirty="0" smtClean="0">
              <a:latin typeface="+mn-lt"/>
            </a:endParaRPr>
          </a:p>
          <a:p>
            <a:pPr marL="269875" indent="-269875" algn="just" eaLnBrk="0" hangingPunct="0">
              <a:lnSpc>
                <a:spcPct val="110000"/>
              </a:lnSpc>
              <a:spcBef>
                <a:spcPts val="480"/>
              </a:spcBef>
              <a:buFont typeface="Wingdings" pitchFamily="2" charset="2"/>
              <a:buChar char="§"/>
            </a:pPr>
            <a:endParaRPr lang="en-US" sz="1600" dirty="0" smtClean="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6</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THE </a:t>
            </a:r>
            <a:r>
              <a:rPr lang="en-US" dirty="0"/>
              <a:t>I2C </a:t>
            </a:r>
            <a:r>
              <a:rPr lang="en-US" dirty="0" smtClean="0"/>
              <a:t>BUS - FEATURES</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6</a:t>
            </a:fld>
            <a:endParaRPr lang="el-GR" sz="1000" dirty="0"/>
          </a:p>
        </p:txBody>
      </p:sp>
    </p:spTree>
    <p:extLst>
      <p:ext uri="{BB962C8B-B14F-4D97-AF65-F5344CB8AC3E}">
        <p14:creationId xmlns:p14="http://schemas.microsoft.com/office/powerpoint/2010/main" val="3556534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40700" y="1236937"/>
            <a:ext cx="8454134" cy="297876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n-US" sz="2000" b="1" dirty="0" smtClean="0">
                <a:latin typeface="+mn-lt"/>
              </a:rPr>
              <a:t>Bit transfer:</a:t>
            </a:r>
          </a:p>
          <a:p>
            <a:pPr marL="800100" lvl="1" indent="-342900" algn="just" eaLnBrk="0" hangingPunct="0">
              <a:lnSpc>
                <a:spcPct val="110000"/>
              </a:lnSpc>
              <a:spcBef>
                <a:spcPts val="480"/>
              </a:spcBef>
              <a:buFont typeface="Wingdings" panose="05000000000000000000" pitchFamily="2" charset="2"/>
              <a:buChar char="ü"/>
            </a:pPr>
            <a:r>
              <a:rPr lang="en-US" sz="2000" i="1" dirty="0" smtClean="0">
                <a:latin typeface="+mn-lt"/>
              </a:rPr>
              <a:t>I</a:t>
            </a:r>
            <a:r>
              <a:rPr lang="en-US" sz="2000" i="1" baseline="30000" dirty="0" smtClean="0">
                <a:latin typeface="+mn-lt"/>
              </a:rPr>
              <a:t>2</a:t>
            </a:r>
            <a:r>
              <a:rPr lang="en-US" sz="2000" i="1" dirty="0" smtClean="0">
                <a:latin typeface="+mn-lt"/>
              </a:rPr>
              <a:t>C protocol uses </a:t>
            </a:r>
            <a:r>
              <a:rPr lang="en-US" sz="2000" i="1" dirty="0">
                <a:latin typeface="+mn-lt"/>
              </a:rPr>
              <a:t>synchronous communication. </a:t>
            </a:r>
            <a:endParaRPr lang="en-US" sz="2000" i="1" dirty="0" smtClean="0">
              <a:latin typeface="+mn-lt"/>
            </a:endParaRPr>
          </a:p>
          <a:p>
            <a:pPr marL="269875" indent="-269875" algn="just" eaLnBrk="0" hangingPunct="0">
              <a:lnSpc>
                <a:spcPct val="110000"/>
              </a:lnSpc>
              <a:spcBef>
                <a:spcPts val="480"/>
              </a:spcBef>
              <a:buFont typeface="Wingdings" pitchFamily="2" charset="2"/>
              <a:buChar char="§"/>
            </a:pPr>
            <a:endParaRPr lang="en-US" sz="2000" i="1" dirty="0"/>
          </a:p>
          <a:p>
            <a:pPr marL="269875" indent="-269875" algn="just" eaLnBrk="0" hangingPunct="0">
              <a:lnSpc>
                <a:spcPct val="110000"/>
              </a:lnSpc>
              <a:spcBef>
                <a:spcPts val="480"/>
              </a:spcBef>
              <a:buFont typeface="Wingdings" pitchFamily="2" charset="2"/>
              <a:buChar char="§"/>
            </a:pPr>
            <a:endParaRPr lang="en-US" sz="2000" dirty="0">
              <a:latin typeface="+mn-lt"/>
            </a:endParaRPr>
          </a:p>
          <a:p>
            <a:pPr marL="269875" indent="-269875" algn="just" eaLnBrk="0" hangingPunct="0">
              <a:lnSpc>
                <a:spcPct val="110000"/>
              </a:lnSpc>
              <a:spcBef>
                <a:spcPts val="480"/>
              </a:spcBef>
              <a:buFont typeface="Wingdings" pitchFamily="2" charset="2"/>
              <a:buChar char="§"/>
            </a:pPr>
            <a:endParaRPr lang="en-US" sz="1600" dirty="0" smtClean="0">
              <a:latin typeface="+mn-lt"/>
            </a:endParaRPr>
          </a:p>
          <a:p>
            <a:pPr marL="269875" indent="-269875" algn="just" eaLnBrk="0" hangingPunct="0">
              <a:lnSpc>
                <a:spcPct val="110000"/>
              </a:lnSpc>
              <a:spcBef>
                <a:spcPts val="480"/>
              </a:spcBef>
              <a:buFont typeface="Wingdings" pitchFamily="2" charset="2"/>
              <a:buChar char="§"/>
            </a:pPr>
            <a:endParaRPr lang="en-US" sz="1600" dirty="0">
              <a:latin typeface="+mn-lt"/>
            </a:endParaRPr>
          </a:p>
          <a:p>
            <a:pPr marL="269875" indent="-269875" algn="just" eaLnBrk="0" hangingPunct="0">
              <a:lnSpc>
                <a:spcPct val="110000"/>
              </a:lnSpc>
              <a:spcBef>
                <a:spcPts val="480"/>
              </a:spcBef>
              <a:buFont typeface="Wingdings" pitchFamily="2" charset="2"/>
              <a:buChar char="§"/>
            </a:pPr>
            <a:endParaRPr lang="en-US" sz="1600" dirty="0" smtClean="0">
              <a:latin typeface="+mn-lt"/>
            </a:endParaRPr>
          </a:p>
          <a:p>
            <a:pPr marL="269875" indent="-269875" algn="just" eaLnBrk="0" hangingPunct="0">
              <a:lnSpc>
                <a:spcPct val="110000"/>
              </a:lnSpc>
              <a:spcBef>
                <a:spcPts val="480"/>
              </a:spcBef>
              <a:buFont typeface="Wingdings" pitchFamily="2" charset="2"/>
              <a:buChar char="§"/>
            </a:pPr>
            <a:endParaRPr lang="en-US" sz="16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7</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THE </a:t>
            </a:r>
            <a:r>
              <a:rPr lang="en-US" dirty="0"/>
              <a:t>I2C </a:t>
            </a:r>
            <a:r>
              <a:rPr lang="en-US" dirty="0" smtClean="0"/>
              <a:t>BUS - TERMINOLOGY</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7</a:t>
            </a:fld>
            <a:endParaRPr lang="el-GR" sz="1000" dirty="0"/>
          </a:p>
        </p:txBody>
      </p:sp>
      <p:grpSp>
        <p:nvGrpSpPr>
          <p:cNvPr id="9" name="Grupo 8"/>
          <p:cNvGrpSpPr/>
          <p:nvPr/>
        </p:nvGrpSpPr>
        <p:grpSpPr>
          <a:xfrm>
            <a:off x="1746096" y="3036586"/>
            <a:ext cx="4806000" cy="1785600"/>
            <a:chOff x="0" y="0"/>
            <a:chExt cx="4422775" cy="1722475"/>
          </a:xfrm>
        </p:grpSpPr>
        <p:pic>
          <p:nvPicPr>
            <p:cNvPr id="10" name="Imagen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0"/>
              <a:ext cx="4422775" cy="1190625"/>
            </a:xfrm>
            <a:prstGeom prst="rect">
              <a:avLst/>
            </a:prstGeom>
          </p:spPr>
        </p:pic>
        <p:sp>
          <p:nvSpPr>
            <p:cNvPr id="11" name="Cuadro de texto 43"/>
            <p:cNvSpPr txBox="1"/>
            <p:nvPr/>
          </p:nvSpPr>
          <p:spPr>
            <a:xfrm>
              <a:off x="1010093" y="1254642"/>
              <a:ext cx="1169581" cy="46783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500"/>
                </a:spcBef>
                <a:spcAft>
                  <a:spcPts val="1000"/>
                </a:spcAft>
              </a:pPr>
              <a:r>
                <a:rPr lang="es-ES" sz="1000" b="1" dirty="0">
                  <a:effectLst/>
                  <a:latin typeface="Times New Roman" panose="02020603050405020304" pitchFamily="18" charset="0"/>
                  <a:ea typeface="Times New Roman" panose="02020603050405020304" pitchFamily="18" charset="0"/>
                  <a:cs typeface="Times New Roman" panose="02020603050405020304" pitchFamily="18" charset="0"/>
                </a:rPr>
                <a:t>bit 1 </a:t>
              </a:r>
              <a:r>
                <a:rPr lang="es-ES" sz="1000" b="1" dirty="0" err="1">
                  <a:effectLst/>
                  <a:latin typeface="Times New Roman" panose="02020603050405020304" pitchFamily="18" charset="0"/>
                  <a:ea typeface="Times New Roman" panose="02020603050405020304" pitchFamily="18" charset="0"/>
                  <a:cs typeface="Times New Roman" panose="02020603050405020304" pitchFamily="18" charset="0"/>
                </a:rPr>
                <a:t>or</a:t>
              </a:r>
              <a:r>
                <a:rPr lang="es-ES" sz="1000" b="1" dirty="0">
                  <a:effectLst/>
                  <a:latin typeface="Times New Roman" panose="02020603050405020304" pitchFamily="18" charset="0"/>
                  <a:ea typeface="Times New Roman" panose="02020603050405020304" pitchFamily="18" charset="0"/>
                  <a:cs typeface="Times New Roman" panose="02020603050405020304" pitchFamily="18" charset="0"/>
                </a:rPr>
                <a:t> bit 0</a:t>
              </a:r>
              <a:endParaRPr lang="pt-PT"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Cuadro de texto 44"/>
            <p:cNvSpPr txBox="1"/>
            <p:nvPr/>
          </p:nvSpPr>
          <p:spPr>
            <a:xfrm>
              <a:off x="2264734" y="1222744"/>
              <a:ext cx="574040" cy="49911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500"/>
                </a:spcBef>
                <a:spcAft>
                  <a:spcPts val="1000"/>
                </a:spcAft>
              </a:pPr>
              <a:r>
                <a:rPr lang="en-GB" sz="1000" b="1">
                  <a:effectLst/>
                  <a:latin typeface="Times New Roman" panose="02020603050405020304" pitchFamily="18" charset="0"/>
                  <a:ea typeface="Times New Roman" panose="02020603050405020304" pitchFamily="18" charset="0"/>
                  <a:cs typeface="Times New Roman" panose="02020603050405020304" pitchFamily="18" charset="0"/>
                </a:rPr>
                <a:t>Valid bit</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Cuadro de texto 45"/>
            <p:cNvSpPr txBox="1"/>
            <p:nvPr/>
          </p:nvSpPr>
          <p:spPr>
            <a:xfrm>
              <a:off x="2977116" y="1222744"/>
              <a:ext cx="1169581" cy="46783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500"/>
                </a:spcBef>
                <a:spcAft>
                  <a:spcPts val="1000"/>
                </a:spcAft>
              </a:pPr>
              <a:r>
                <a:rPr lang="en-GB" sz="1000" b="1">
                  <a:effectLst/>
                  <a:latin typeface="Times New Roman" panose="02020603050405020304" pitchFamily="18" charset="0"/>
                  <a:ea typeface="Times New Roman" panose="02020603050405020304" pitchFamily="18" charset="0"/>
                  <a:cs typeface="Times New Roman" panose="02020603050405020304" pitchFamily="18" charset="0"/>
                </a:rPr>
                <a:t>Non-valid bit</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807604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40700" y="1236937"/>
            <a:ext cx="8454134" cy="157479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269875" indent="-269875" algn="just" eaLnBrk="0" hangingPunct="0">
              <a:lnSpc>
                <a:spcPct val="110000"/>
              </a:lnSpc>
              <a:spcBef>
                <a:spcPts val="480"/>
              </a:spcBef>
              <a:buFont typeface="Wingdings" pitchFamily="2" charset="2"/>
              <a:buChar char="§"/>
            </a:pPr>
            <a:r>
              <a:rPr lang="en-US" sz="2000" b="1" dirty="0" smtClean="0">
                <a:latin typeface="+mn-lt"/>
              </a:rPr>
              <a:t>Start/Stop Condition:</a:t>
            </a:r>
          </a:p>
          <a:p>
            <a:pPr marL="800100" lvl="1" indent="-342900" algn="just" eaLnBrk="0" hangingPunct="0">
              <a:lnSpc>
                <a:spcPct val="110000"/>
              </a:lnSpc>
              <a:spcBef>
                <a:spcPts val="480"/>
              </a:spcBef>
              <a:buFont typeface="Wingdings" panose="05000000000000000000" pitchFamily="2" charset="2"/>
              <a:buChar char="ü"/>
            </a:pPr>
            <a:r>
              <a:rPr lang="en-US" sz="2000" i="1" dirty="0">
                <a:latin typeface="+mn-lt"/>
              </a:rPr>
              <a:t>The host initiates all transfers by sending a sequence or Start (S) condition and </a:t>
            </a:r>
            <a:r>
              <a:rPr lang="en-US" sz="2000" i="1" dirty="0" smtClean="0">
                <a:latin typeface="+mn-lt"/>
              </a:rPr>
              <a:t>ends transfers </a:t>
            </a:r>
            <a:r>
              <a:rPr lang="en-US" sz="2000" i="1" dirty="0">
                <a:latin typeface="+mn-lt"/>
              </a:rPr>
              <a:t>with a Stop (P) condition.</a:t>
            </a:r>
          </a:p>
          <a:p>
            <a:pPr marL="269875" indent="-269875" algn="just" eaLnBrk="0" hangingPunct="0">
              <a:lnSpc>
                <a:spcPct val="110000"/>
              </a:lnSpc>
              <a:spcBef>
                <a:spcPts val="480"/>
              </a:spcBef>
              <a:buFont typeface="Wingdings" pitchFamily="2" charset="2"/>
              <a:buChar char="§"/>
            </a:pPr>
            <a:endParaRPr lang="en-US" sz="2000" i="1"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8</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THE </a:t>
            </a:r>
            <a:r>
              <a:rPr lang="en-US" dirty="0"/>
              <a:t>I2C </a:t>
            </a:r>
            <a:r>
              <a:rPr lang="en-US" dirty="0" smtClean="0"/>
              <a:t>BUS - TERMINOLOGY</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8</a:t>
            </a:fld>
            <a:endParaRPr lang="el-GR" sz="1000" dirty="0"/>
          </a:p>
        </p:txBody>
      </p:sp>
      <p:pic>
        <p:nvPicPr>
          <p:cNvPr id="14" name="Imagen 48"/>
          <p:cNvPicPr/>
          <p:nvPr/>
        </p:nvPicPr>
        <p:blipFill>
          <a:blip r:embed="rId5" cstate="email">
            <a:extLst>
              <a:ext uri="{28A0092B-C50C-407E-A947-70E740481C1C}">
                <a14:useLocalDpi xmlns:a14="http://schemas.microsoft.com/office/drawing/2010/main" val="0"/>
              </a:ext>
            </a:extLst>
          </a:blip>
          <a:stretch>
            <a:fillRect/>
          </a:stretch>
        </p:blipFill>
        <p:spPr>
          <a:xfrm>
            <a:off x="1127257" y="3234007"/>
            <a:ext cx="6681019" cy="1784781"/>
          </a:xfrm>
          <a:prstGeom prst="rect">
            <a:avLst/>
          </a:prstGeom>
        </p:spPr>
      </p:pic>
    </p:spTree>
    <p:extLst>
      <p:ext uri="{BB962C8B-B14F-4D97-AF65-F5344CB8AC3E}">
        <p14:creationId xmlns:p14="http://schemas.microsoft.com/office/powerpoint/2010/main" val="3741338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40700" y="1236937"/>
            <a:ext cx="8454134" cy="157479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269875" indent="-269875" algn="just" eaLnBrk="0" hangingPunct="0">
              <a:lnSpc>
                <a:spcPct val="110000"/>
              </a:lnSpc>
              <a:spcBef>
                <a:spcPts val="480"/>
              </a:spcBef>
              <a:buFont typeface="Wingdings" pitchFamily="2" charset="2"/>
              <a:buChar char="§"/>
            </a:pPr>
            <a:r>
              <a:rPr lang="en-US" sz="2000" b="1" dirty="0">
                <a:latin typeface="+mn-lt"/>
              </a:rPr>
              <a:t>The Acknowledge Bit:</a:t>
            </a:r>
            <a:endParaRPr lang="en-US" sz="2000" b="1" dirty="0" smtClean="0">
              <a:latin typeface="+mn-lt"/>
            </a:endParaRPr>
          </a:p>
          <a:p>
            <a:pPr marL="800100" lvl="1" indent="-342900" algn="just" eaLnBrk="0" hangingPunct="0">
              <a:lnSpc>
                <a:spcPct val="110000"/>
              </a:lnSpc>
              <a:spcBef>
                <a:spcPts val="480"/>
              </a:spcBef>
              <a:buFont typeface="Wingdings" panose="05000000000000000000" pitchFamily="2" charset="2"/>
              <a:buChar char="ü"/>
            </a:pPr>
            <a:r>
              <a:rPr lang="en-US" sz="2000" i="1" dirty="0">
                <a:latin typeface="+mn-lt"/>
              </a:rPr>
              <a:t>No limitation on the number of bytes however each one must be followed by an Acknowledge bit or ACK/NACK .</a:t>
            </a:r>
          </a:p>
          <a:p>
            <a:pPr marL="269875" indent="-269875" algn="just" eaLnBrk="0" hangingPunct="0">
              <a:lnSpc>
                <a:spcPct val="110000"/>
              </a:lnSpc>
              <a:spcBef>
                <a:spcPts val="480"/>
              </a:spcBef>
              <a:buFont typeface="Wingdings" pitchFamily="2" charset="2"/>
              <a:buChar char="§"/>
            </a:pPr>
            <a:endParaRPr lang="en-US" sz="2000" i="1"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9</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THE </a:t>
            </a:r>
            <a:r>
              <a:rPr lang="en-US" dirty="0"/>
              <a:t>I2C </a:t>
            </a:r>
            <a:r>
              <a:rPr lang="en-US" dirty="0" smtClean="0"/>
              <a:t>BUS - TERMINOLOGY</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9</a:t>
            </a:fld>
            <a:endParaRPr lang="el-GR" sz="1000" dirty="0"/>
          </a:p>
        </p:txBody>
      </p:sp>
      <p:grpSp>
        <p:nvGrpSpPr>
          <p:cNvPr id="10" name="Grupo 9"/>
          <p:cNvGrpSpPr/>
          <p:nvPr/>
        </p:nvGrpSpPr>
        <p:grpSpPr>
          <a:xfrm>
            <a:off x="1386348" y="2811726"/>
            <a:ext cx="6312310" cy="3102377"/>
            <a:chOff x="0" y="0"/>
            <a:chExt cx="5148100" cy="2329732"/>
          </a:xfrm>
        </p:grpSpPr>
        <p:pic>
          <p:nvPicPr>
            <p:cNvPr id="11" name="Imagen 5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58949" y="0"/>
              <a:ext cx="3795395" cy="1811020"/>
            </a:xfrm>
            <a:prstGeom prst="rect">
              <a:avLst/>
            </a:prstGeom>
          </p:spPr>
        </p:pic>
        <p:sp>
          <p:nvSpPr>
            <p:cNvPr id="12" name="Cuadro de texto 51"/>
            <p:cNvSpPr txBox="1"/>
            <p:nvPr/>
          </p:nvSpPr>
          <p:spPr>
            <a:xfrm>
              <a:off x="3370521" y="1052623"/>
              <a:ext cx="893928" cy="258786"/>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Bef>
                  <a:spcPts val="500"/>
                </a:spcBef>
                <a:spcAft>
                  <a:spcPts val="1000"/>
                </a:spcAft>
              </a:pPr>
              <a:r>
                <a:rPr lang="es-ES" sz="700" b="1">
                  <a:effectLst/>
                  <a:latin typeface="Times New Roman" panose="02020603050405020304" pitchFamily="18" charset="0"/>
                  <a:ea typeface="Times New Roman" panose="02020603050405020304" pitchFamily="18" charset="0"/>
                  <a:cs typeface="Times New Roman" panose="02020603050405020304" pitchFamily="18" charset="0"/>
                </a:rPr>
                <a:t>Acknowledgement</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Cuadro de texto 52"/>
            <p:cNvSpPr txBox="1"/>
            <p:nvPr/>
          </p:nvSpPr>
          <p:spPr>
            <a:xfrm>
              <a:off x="3019646" y="499730"/>
              <a:ext cx="1262380" cy="251460"/>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Bef>
                  <a:spcPts val="500"/>
                </a:spcBef>
                <a:spcAft>
                  <a:spcPts val="1000"/>
                </a:spcAft>
              </a:pPr>
              <a:r>
                <a:rPr lang="es-ES" sz="700" b="1">
                  <a:effectLst/>
                  <a:latin typeface="Times New Roman" panose="02020603050405020304" pitchFamily="18" charset="0"/>
                  <a:ea typeface="Times New Roman" panose="02020603050405020304" pitchFamily="18" charset="0"/>
                  <a:cs typeface="Times New Roman" panose="02020603050405020304" pitchFamily="18" charset="0"/>
                </a:rPr>
                <a:t>Negative acknowledgement</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Cuadro de texto 53"/>
            <p:cNvSpPr txBox="1"/>
            <p:nvPr/>
          </p:nvSpPr>
          <p:spPr>
            <a:xfrm>
              <a:off x="3987209" y="1828800"/>
              <a:ext cx="1160891" cy="500932"/>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200000"/>
                </a:lnSpc>
                <a:spcBef>
                  <a:spcPts val="500"/>
                </a:spcBef>
                <a:spcAft>
                  <a:spcPts val="1000"/>
                </a:spcAft>
              </a:pPr>
              <a:r>
                <a:rPr lang="es-ES" sz="800" b="1">
                  <a:effectLst/>
                  <a:latin typeface="Times New Roman" panose="02020603050405020304" pitchFamily="18" charset="0"/>
                  <a:ea typeface="Times New Roman" panose="02020603050405020304" pitchFamily="18" charset="0"/>
                  <a:cs typeface="Times New Roman" panose="02020603050405020304" pitchFamily="18" charset="0"/>
                </a:rPr>
                <a:t>Clock tick for ACK acknowledgement bit</a:t>
              </a:r>
              <a:r>
                <a:rPr lang="es-ES" sz="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es-ES" sz="700">
                  <a:effectLst/>
                  <a:latin typeface="Calibri" panose="020F0502020204030204" pitchFamily="34" charset="0"/>
                  <a:ea typeface="Times New Roman" panose="02020603050405020304" pitchFamily="18" charset="0"/>
                  <a:cs typeface="Times New Roman" panose="02020603050405020304" pitchFamily="18" charset="0"/>
                </a:rPr>
                <a:t> </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6" name="Cuadro de texto 54"/>
            <p:cNvSpPr txBox="1"/>
            <p:nvPr/>
          </p:nvSpPr>
          <p:spPr>
            <a:xfrm>
              <a:off x="0" y="63795"/>
              <a:ext cx="1160891" cy="500932"/>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Bef>
                  <a:spcPts val="500"/>
                </a:spcBef>
                <a:spcAft>
                  <a:spcPts val="1000"/>
                </a:spcAft>
              </a:pPr>
              <a:r>
                <a:rPr lang="es-ES" sz="1000" b="1">
                  <a:effectLst/>
                  <a:latin typeface="Times New Roman" panose="02020603050405020304" pitchFamily="18" charset="0"/>
                  <a:ea typeface="Times New Roman" panose="02020603050405020304" pitchFamily="18" charset="0"/>
                  <a:cs typeface="Times New Roman" panose="02020603050405020304" pitchFamily="18" charset="0"/>
                </a:rPr>
                <a:t>Transmitter SDA</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7" name="Cuadro de texto 55"/>
            <p:cNvSpPr txBox="1"/>
            <p:nvPr/>
          </p:nvSpPr>
          <p:spPr>
            <a:xfrm>
              <a:off x="180753" y="616688"/>
              <a:ext cx="970059" cy="500932"/>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Bef>
                  <a:spcPts val="500"/>
                </a:spcBef>
                <a:spcAft>
                  <a:spcPts val="1000"/>
                </a:spcAft>
              </a:pPr>
              <a:r>
                <a:rPr lang="es-ES" sz="1000" b="1">
                  <a:effectLst/>
                  <a:latin typeface="Times New Roman" panose="02020603050405020304" pitchFamily="18" charset="0"/>
                  <a:ea typeface="Times New Roman" panose="02020603050405020304" pitchFamily="18" charset="0"/>
                  <a:cs typeface="Times New Roman" panose="02020603050405020304" pitchFamily="18" charset="0"/>
                </a:rPr>
                <a:t>Receiver SDA</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8" name="Cuadro de texto 56"/>
            <p:cNvSpPr txBox="1"/>
            <p:nvPr/>
          </p:nvSpPr>
          <p:spPr>
            <a:xfrm>
              <a:off x="287079" y="1116419"/>
              <a:ext cx="874643" cy="500380"/>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Bef>
                  <a:spcPts val="500"/>
                </a:spcBef>
                <a:spcAft>
                  <a:spcPts val="1000"/>
                </a:spcAft>
              </a:pPr>
              <a:r>
                <a:rPr lang="es-ES" sz="1000" b="1">
                  <a:effectLst/>
                  <a:latin typeface="Times New Roman" panose="02020603050405020304" pitchFamily="18" charset="0"/>
                  <a:ea typeface="Times New Roman" panose="02020603050405020304" pitchFamily="18" charset="0"/>
                  <a:cs typeface="Times New Roman" panose="02020603050405020304" pitchFamily="18" charset="0"/>
                </a:rPr>
                <a:t>Master SDA</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736870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3_Default Design 13">
      <a:dk1>
        <a:srgbClr val="000000"/>
      </a:dk1>
      <a:lt1>
        <a:srgbClr val="FFFFFF"/>
      </a:lt1>
      <a:dk2>
        <a:srgbClr val="000000"/>
      </a:dk2>
      <a:lt2>
        <a:srgbClr val="808080"/>
      </a:lt2>
      <a:accent1>
        <a:srgbClr val="00ADEF"/>
      </a:accent1>
      <a:accent2>
        <a:srgbClr val="333399"/>
      </a:accent2>
      <a:accent3>
        <a:srgbClr val="FFFFFF"/>
      </a:accent3>
      <a:accent4>
        <a:srgbClr val="000000"/>
      </a:accent4>
      <a:accent5>
        <a:srgbClr val="AAD3F6"/>
      </a:accent5>
      <a:accent6>
        <a:srgbClr val="2D2D8A"/>
      </a:accent6>
      <a:hlink>
        <a:srgbClr val="009999"/>
      </a:hlink>
      <a:folHlink>
        <a:srgbClr val="99CC00"/>
      </a:folHlink>
    </a:clrScheme>
    <a:fontScheme name="3_Default Design">
      <a:majorFont>
        <a:latin typeface="Trebuchet M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00"/>
        </a:dk1>
        <a:lt1>
          <a:srgbClr val="FFFFFF"/>
        </a:lt1>
        <a:dk2>
          <a:srgbClr val="000000"/>
        </a:dk2>
        <a:lt2>
          <a:srgbClr val="808080"/>
        </a:lt2>
        <a:accent1>
          <a:srgbClr val="00ADEF"/>
        </a:accent1>
        <a:accent2>
          <a:srgbClr val="333399"/>
        </a:accent2>
        <a:accent3>
          <a:srgbClr val="FFFFFF"/>
        </a:accent3>
        <a:accent4>
          <a:srgbClr val="000000"/>
        </a:accent4>
        <a:accent5>
          <a:srgbClr val="AAD3F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71469</TotalTime>
  <Words>3660</Words>
  <Application>Microsoft Office PowerPoint</Application>
  <PresentationFormat>Apresentação no Ecrã (4:3)</PresentationFormat>
  <Paragraphs>907</Paragraphs>
  <Slides>48</Slides>
  <Notes>46</Notes>
  <HiddenSlides>0</HiddenSlides>
  <MMClips>0</MMClips>
  <ScaleCrop>false</ScaleCrop>
  <HeadingPairs>
    <vt:vector size="6" baseType="variant">
      <vt:variant>
        <vt:lpstr>Tipos de letra usados</vt:lpstr>
      </vt:variant>
      <vt:variant>
        <vt:i4>8</vt:i4>
      </vt:variant>
      <vt:variant>
        <vt:lpstr>Tema</vt:lpstr>
      </vt:variant>
      <vt:variant>
        <vt:i4>2</vt:i4>
      </vt:variant>
      <vt:variant>
        <vt:lpstr>Títulos dos diapositivos</vt:lpstr>
      </vt:variant>
      <vt:variant>
        <vt:i4>48</vt:i4>
      </vt:variant>
    </vt:vector>
  </HeadingPairs>
  <TitlesOfParts>
    <vt:vector size="58" baseType="lpstr">
      <vt:lpstr>MS PGothic</vt:lpstr>
      <vt:lpstr>Arial</vt:lpstr>
      <vt:lpstr>Arial Narrow</vt:lpstr>
      <vt:lpstr>Book Antiqua</vt:lpstr>
      <vt:lpstr>Calibri</vt:lpstr>
      <vt:lpstr>Times New Roman</vt:lpstr>
      <vt:lpstr>Trebuchet MS</vt:lpstr>
      <vt:lpstr>Wingdings</vt:lpstr>
      <vt:lpstr>Custom Design</vt:lpstr>
      <vt:lpstr>3_Default Design</vt:lpstr>
      <vt:lpstr>Apresentação do PowerPoint</vt:lpstr>
      <vt:lpstr>Aim and Agenda of unit 12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tei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circBalance_nodither_ts500_sine_55deg_6sec</dc:title>
  <dc:creator>Michail Sfakiotakis</dc:creator>
  <cp:lastModifiedBy>Ricardo Almeida</cp:lastModifiedBy>
  <cp:revision>1824</cp:revision>
  <cp:lastPrinted>2018-01-26T17:11:53Z</cp:lastPrinted>
  <dcterms:created xsi:type="dcterms:W3CDTF">2010-11-09T19:06:29Z</dcterms:created>
  <dcterms:modified xsi:type="dcterms:W3CDTF">2018-02-27T12:02:22Z</dcterms:modified>
</cp:coreProperties>
</file>