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19"/>
  </p:notesMasterIdLst>
  <p:handoutMasterIdLst>
    <p:handoutMasterId r:id="rId20"/>
  </p:handoutMasterIdLst>
  <p:sldIdLst>
    <p:sldId id="549" r:id="rId3"/>
    <p:sldId id="537" r:id="rId4"/>
    <p:sldId id="482" r:id="rId5"/>
    <p:sldId id="553" r:id="rId6"/>
    <p:sldId id="554" r:id="rId7"/>
    <p:sldId id="555" r:id="rId8"/>
    <p:sldId id="556" r:id="rId9"/>
    <p:sldId id="557" r:id="rId10"/>
    <p:sldId id="558" r:id="rId11"/>
    <p:sldId id="559" r:id="rId12"/>
    <p:sldId id="560" r:id="rId13"/>
    <p:sldId id="561" r:id="rId14"/>
    <p:sldId id="562" r:id="rId15"/>
    <p:sldId id="563" r:id="rId16"/>
    <p:sldId id="564" r:id="rId17"/>
    <p:sldId id="55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48" autoAdjust="0"/>
    <p:restoredTop sz="93039" autoAdjust="0"/>
  </p:normalViewPr>
  <p:slideViewPr>
    <p:cSldViewPr snapToGrid="0">
      <p:cViewPr varScale="1">
        <p:scale>
          <a:sx n="80" d="100"/>
          <a:sy n="80" d="100"/>
        </p:scale>
        <p:origin x="1692" y="60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66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11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66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43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33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68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46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32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70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8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7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9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t>6/3/2018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t>6/3/2018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t>6/3/2018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=""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=""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t>6/3/2018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t>6/3/2018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t>6/3/2018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t>6/3/2018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t>6/3/2018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t>6/3/2018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t>6/3/2018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t>6/3/2018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t>6/3/2018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UNIT </a:t>
            </a:r>
            <a:r>
              <a:rPr lang="en-US" sz="3600" b="1" dirty="0" smtClean="0">
                <a:solidFill>
                  <a:prstClr val="white"/>
                </a:solidFill>
              </a:rPr>
              <a:t>12</a:t>
            </a:r>
          </a:p>
          <a:p>
            <a:pPr algn="ctr"/>
            <a:r>
              <a:rPr lang="en-GB" sz="3600" dirty="0"/>
              <a:t>SERIAL INTERFACE</a:t>
            </a:r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1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486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The </a:t>
            </a:r>
            <a:r>
              <a:rPr lang="en-US" sz="2000" b="1" dirty="0">
                <a:latin typeface="+mn-lt"/>
              </a:rPr>
              <a:t>pow() </a:t>
            </a:r>
            <a:r>
              <a:rPr lang="en-US" sz="2000" b="1" dirty="0" smtClean="0">
                <a:latin typeface="+mn-lt"/>
              </a:rPr>
              <a:t>FUNCTIOIN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n-lt"/>
              </a:rPr>
              <a:t>Syntax</a:t>
            </a:r>
            <a:r>
              <a:rPr lang="en-US" sz="2000" b="1" dirty="0">
                <a:latin typeface="+mn-lt"/>
              </a:rPr>
              <a:t>:</a:t>
            </a:r>
            <a:r>
              <a:rPr lang="en-US" sz="2000" b="1" dirty="0"/>
              <a:t> </a:t>
            </a:r>
            <a:r>
              <a:rPr lang="en-US" sz="2000" i="1" dirty="0">
                <a:latin typeface="+mn-lt"/>
              </a:rPr>
              <a:t>pow(</a:t>
            </a:r>
            <a:r>
              <a:rPr lang="en-US" sz="2000" i="1" dirty="0" err="1">
                <a:latin typeface="+mn-lt"/>
              </a:rPr>
              <a:t>base,exponent</a:t>
            </a:r>
            <a:r>
              <a:rPr lang="en-US" sz="2000" i="1" dirty="0" smtClean="0">
                <a:latin typeface="+mn-lt"/>
              </a:rPr>
              <a:t>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base: the number (float</a:t>
            </a:r>
            <a:r>
              <a:rPr lang="en-US" sz="2000" i="1" dirty="0" smtClean="0">
                <a:latin typeface="+mn-lt"/>
              </a:rPr>
              <a:t>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exponent: the power to which the base is raised (float</a:t>
            </a:r>
            <a:r>
              <a:rPr lang="en-US" sz="2000" i="1" dirty="0" smtClean="0">
                <a:latin typeface="+mn-lt"/>
              </a:rPr>
              <a:t>)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+mn-lt"/>
              </a:rPr>
              <a:t>The </a:t>
            </a:r>
            <a:r>
              <a:rPr lang="en-US" sz="2000" b="1" dirty="0" err="1" smtClean="0">
                <a:latin typeface="+mn-lt"/>
              </a:rPr>
              <a:t>sqrt</a:t>
            </a:r>
            <a:r>
              <a:rPr lang="en-US" sz="2000" b="1" dirty="0" smtClean="0">
                <a:latin typeface="+mn-lt"/>
              </a:rPr>
              <a:t>() FUNCTION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n-lt"/>
              </a:rPr>
              <a:t>Syntax:</a:t>
            </a:r>
            <a:r>
              <a:rPr lang="en-US" sz="2000" b="1" dirty="0" smtClean="0"/>
              <a:t> </a:t>
            </a:r>
            <a:r>
              <a:rPr lang="en-GB" sz="2000" i="1" dirty="0" err="1"/>
              <a:t>sqrt</a:t>
            </a:r>
            <a:r>
              <a:rPr lang="en-GB" sz="2000" i="1" dirty="0"/>
              <a:t>(n)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i="1" dirty="0">
                <a:latin typeface="+mn-lt"/>
              </a:rPr>
              <a:t>n: the number, any data type</a:t>
            </a:r>
            <a:r>
              <a:rPr lang="en-US" sz="2000" i="1" dirty="0" smtClean="0">
                <a:latin typeface="+mn-lt"/>
              </a:rPr>
              <a:t>.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The sin(), cos(), tan() FUNCTIONS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Syntax: </a:t>
            </a:r>
            <a:r>
              <a:rPr lang="en-US" sz="2000" i="1" dirty="0">
                <a:latin typeface="+mn-lt"/>
              </a:rPr>
              <a:t>sin(n)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Syntax: </a:t>
            </a:r>
            <a:r>
              <a:rPr lang="en-US" sz="2000" i="1" dirty="0">
                <a:latin typeface="+mn-lt"/>
              </a:rPr>
              <a:t>cos(n)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Syntax:</a:t>
            </a:r>
            <a:r>
              <a:rPr lang="en-US" sz="2000" b="1" dirty="0" smtClean="0"/>
              <a:t> </a:t>
            </a:r>
            <a:r>
              <a:rPr lang="en-US" sz="2000" i="1" dirty="0" smtClean="0">
                <a:latin typeface="+mn-lt"/>
              </a:rPr>
              <a:t>tan(n)</a:t>
            </a:r>
            <a:endParaRPr lang="en-US" sz="2000" i="1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n: this is the value of the angle in radians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Programming </a:t>
            </a:r>
            <a:r>
              <a:rPr lang="en-US" dirty="0" smtClean="0"/>
              <a:t>– Other General Purpose Functions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422156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EXAMPLE </a:t>
            </a:r>
            <a:r>
              <a:rPr lang="en-US" sz="2000" b="1" dirty="0">
                <a:latin typeface="+mn-lt"/>
              </a:rPr>
              <a:t>1: Saying </a:t>
            </a:r>
            <a:r>
              <a:rPr lang="en-US" sz="2000" b="1" dirty="0" smtClean="0">
                <a:latin typeface="+mn-lt"/>
              </a:rPr>
              <a:t>hello</a:t>
            </a: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PRACTICE SECTION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pic>
        <p:nvPicPr>
          <p:cNvPr id="9" name="Imagen 6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7" y="2070499"/>
            <a:ext cx="4350775" cy="351913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076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41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EXAMPLE </a:t>
            </a:r>
            <a:r>
              <a:rPr lang="en-US" sz="2000" b="1" dirty="0">
                <a:latin typeface="+mn-lt"/>
              </a:rPr>
              <a:t>2: Numbering systems</a:t>
            </a: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PRACTICE SECTION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  <p:pic>
        <p:nvPicPr>
          <p:cNvPr id="10" name="Imagen 6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36" y="2005782"/>
            <a:ext cx="3746090" cy="365020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2478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271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EXAMPLE 3: Calculator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+mn-lt"/>
              </a:rPr>
              <a:t>To </a:t>
            </a:r>
            <a:r>
              <a:rPr lang="en-US" sz="2000" i="1" dirty="0">
                <a:latin typeface="+mn-lt"/>
              </a:rPr>
              <a:t>simulate a calculator capable of </a:t>
            </a:r>
            <a:r>
              <a:rPr lang="en-US" sz="2000" i="1" dirty="0" smtClean="0">
                <a:latin typeface="+mn-lt"/>
              </a:rPr>
              <a:t>performing: </a:t>
            </a:r>
            <a:r>
              <a:rPr lang="en-US" sz="2000" i="1" dirty="0">
                <a:latin typeface="+mn-lt"/>
              </a:rPr>
              <a:t>addition, subtraction, multiplication and </a:t>
            </a:r>
            <a:r>
              <a:rPr lang="en-US" sz="2000" i="1" dirty="0" smtClean="0">
                <a:latin typeface="+mn-lt"/>
              </a:rPr>
              <a:t>division of </a:t>
            </a:r>
            <a:r>
              <a:rPr lang="en-US" sz="2000" i="1" dirty="0" smtClean="0"/>
              <a:t>two </a:t>
            </a:r>
            <a:r>
              <a:rPr lang="en-US" sz="2000" i="1" dirty="0"/>
              <a:t>integers</a:t>
            </a:r>
            <a:r>
              <a:rPr lang="en-US" sz="2000" i="1" dirty="0" smtClean="0">
                <a:latin typeface="+mn-lt"/>
              </a:rPr>
              <a:t>. </a:t>
            </a:r>
            <a:r>
              <a:rPr lang="en-US" sz="2000" i="1" dirty="0">
                <a:latin typeface="+mn-lt"/>
              </a:rPr>
              <a:t>There are basically two interesting aspects to the exercise</a:t>
            </a:r>
            <a:r>
              <a:rPr lang="en-US" sz="2000" i="1" dirty="0" smtClean="0">
                <a:latin typeface="+mn-lt"/>
              </a:rPr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smtClean="0">
                <a:latin typeface="+mn-lt"/>
              </a:rPr>
              <a:t>The communication is two way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smtClean="0">
                <a:latin typeface="+mn-lt"/>
              </a:rPr>
              <a:t>Creation and use of a function</a:t>
            </a: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PRACTICE SECTION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  <p:pic>
        <p:nvPicPr>
          <p:cNvPr id="11" name="Imagen 6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3" y="3832572"/>
            <a:ext cx="7536426" cy="219951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3711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23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EXAMPLE 3: Calculator (cont.)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+mn-lt"/>
              </a:rPr>
              <a:t>An extract of the same program that calls the function</a:t>
            </a: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PRACTICE SECTION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14</a:t>
            </a:fld>
            <a:endParaRPr lang="el-GR" sz="1000" dirty="0"/>
          </a:p>
        </p:txBody>
      </p:sp>
      <p:pic>
        <p:nvPicPr>
          <p:cNvPr id="10" name="Imagen 67"/>
          <p:cNvPicPr/>
          <p:nvPr/>
        </p:nvPicPr>
        <p:blipFill>
          <a:blip r:embed="rId5"/>
          <a:stretch>
            <a:fillRect/>
          </a:stretch>
        </p:blipFill>
        <p:spPr>
          <a:xfrm>
            <a:off x="781664" y="2423160"/>
            <a:ext cx="7905135" cy="276827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0287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977223"/>
            <a:ext cx="845413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+mn-lt"/>
              </a:rPr>
              <a:t>R</a:t>
            </a:r>
            <a:r>
              <a:rPr lang="en-GB" sz="2000" b="1" dirty="0" smtClean="0">
                <a:latin typeface="+mn-lt"/>
              </a:rPr>
              <a:t>ecommendations </a:t>
            </a:r>
            <a:r>
              <a:rPr lang="en-GB" sz="2000" b="1" dirty="0">
                <a:latin typeface="+mn-lt"/>
              </a:rPr>
              <a:t>and advice for designing and making your own functions</a:t>
            </a:r>
            <a:r>
              <a:rPr lang="en-GB" sz="2000" dirty="0"/>
              <a:t>: </a:t>
            </a:r>
            <a:endParaRPr lang="pt-PT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Define </a:t>
            </a:r>
            <a:r>
              <a:rPr lang="en-GB" sz="2000" dirty="0"/>
              <a:t>and write your functions at the beginning of the program, even before the main void loop() function. </a:t>
            </a:r>
            <a:endParaRPr lang="en-GB" sz="20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You </a:t>
            </a:r>
            <a:r>
              <a:rPr lang="en-GB" sz="2000" dirty="0"/>
              <a:t>can’t use a function without previously defining it. </a:t>
            </a:r>
            <a:endParaRPr lang="en-GB" sz="20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The name of </a:t>
            </a:r>
            <a:r>
              <a:rPr lang="en-GB" sz="2000" dirty="0"/>
              <a:t>a function, </a:t>
            </a:r>
            <a:r>
              <a:rPr lang="en-GB" sz="2000" dirty="0" smtClean="0"/>
              <a:t>has </a:t>
            </a:r>
            <a:r>
              <a:rPr lang="en-GB" sz="2000" dirty="0"/>
              <a:t>to always begin with a letter; there can’t be any blank spaces either</a:t>
            </a:r>
            <a:r>
              <a:rPr lang="en-GB" sz="2000" dirty="0" smtClean="0"/>
              <a:t>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All </a:t>
            </a:r>
            <a:r>
              <a:rPr lang="en-GB" sz="2000" dirty="0"/>
              <a:t>the functions contained in the function you create have to be enclosed in square brackets ({…}). </a:t>
            </a:r>
            <a:endParaRPr lang="en-GB" sz="20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The function type declaration and return type of the function must be the same type.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The </a:t>
            </a:r>
            <a:r>
              <a:rPr lang="en-GB" sz="2000" dirty="0"/>
              <a:t>return() function terminates your </a:t>
            </a:r>
            <a:r>
              <a:rPr lang="en-GB" sz="2000" dirty="0" smtClean="0"/>
              <a:t>function.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A </a:t>
            </a:r>
            <a:r>
              <a:rPr lang="en-GB" sz="2000" dirty="0"/>
              <a:t>function can also have </a:t>
            </a:r>
            <a:r>
              <a:rPr lang="en-GB" sz="2000" dirty="0" smtClean="0"/>
              <a:t>input. These </a:t>
            </a:r>
            <a:r>
              <a:rPr lang="en-GB" sz="2000" dirty="0"/>
              <a:t>parameters are “passed on” from the main program that calls up the </a:t>
            </a:r>
            <a:r>
              <a:rPr lang="en-GB" sz="2000" dirty="0" smtClean="0"/>
              <a:t>function.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The </a:t>
            </a:r>
            <a:r>
              <a:rPr lang="en-GB" sz="2000" dirty="0"/>
              <a:t>main program or a function can use and “call up” another function and execute all the instructions it contains as many times as may be necessary. </a:t>
            </a: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PRACTICE SECTION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15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68718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1371600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UNIT </a:t>
            </a:r>
            <a:r>
              <a:rPr lang="en-US" sz="3600" b="1" dirty="0" smtClean="0">
                <a:solidFill>
                  <a:prstClr val="white"/>
                </a:solidFill>
              </a:rPr>
              <a:t>12 </a:t>
            </a:r>
            <a:r>
              <a:rPr lang="en-US" sz="3600" b="1" dirty="0">
                <a:solidFill>
                  <a:prstClr val="white"/>
                </a:solidFill>
              </a:rPr>
              <a:t>COMMUNICATIONS</a:t>
            </a:r>
            <a:endParaRPr lang="en-US" sz="3600" b="1" dirty="0" smtClean="0">
              <a:solidFill>
                <a:prstClr val="white"/>
              </a:solidFill>
            </a:endParaRP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Thank You 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Aim and Agenda of unit 12 </a:t>
            </a:r>
            <a:endParaRPr lang="el-GR" sz="3600" dirty="0"/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32080" y="2328577"/>
            <a:ext cx="8434573" cy="35126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2080" y="829711"/>
            <a:ext cx="8335926" cy="136096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Give the basic ideas and simple examples </a:t>
            </a:r>
          </a:p>
          <a:p>
            <a:pPr algn="ctr"/>
            <a:r>
              <a:rPr lang="en-US" dirty="0"/>
              <a:t>for enable </a:t>
            </a:r>
            <a:r>
              <a:rPr lang="en-US" dirty="0" smtClean="0"/>
              <a:t>Arduino </a:t>
            </a:r>
            <a:r>
              <a:rPr lang="en-US" dirty="0"/>
              <a:t>to communicate with any kind of device or peripheral</a:t>
            </a:r>
            <a:endParaRPr lang="el-GR" dirty="0"/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534566" y="2780645"/>
            <a:ext cx="8229600" cy="3588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smtClean="0"/>
              <a:t>Explain what is </a:t>
            </a:r>
            <a:r>
              <a:rPr lang="en-US" sz="1800" b="1" dirty="0" smtClean="0"/>
              <a:t>Communication </a:t>
            </a:r>
            <a:r>
              <a:rPr lang="en-US" sz="1800" dirty="0" smtClean="0"/>
              <a:t>and especially Serial </a:t>
            </a:r>
            <a:r>
              <a:rPr lang="en-US" sz="1800" dirty="0"/>
              <a:t>Communication </a:t>
            </a:r>
            <a:endParaRPr lang="en-US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smtClean="0"/>
              <a:t>Present </a:t>
            </a:r>
            <a:r>
              <a:rPr lang="en-US" sz="1800" b="1" dirty="0"/>
              <a:t>P</a:t>
            </a:r>
            <a:r>
              <a:rPr lang="en-US" sz="1800" b="1" dirty="0" smtClean="0"/>
              <a:t>rogramming Communication </a:t>
            </a:r>
            <a:r>
              <a:rPr lang="en-US" sz="1800" b="1" dirty="0"/>
              <a:t>F</a:t>
            </a:r>
            <a:r>
              <a:rPr lang="en-US" sz="1800" b="1" dirty="0" smtClean="0"/>
              <a:t>unctions </a:t>
            </a:r>
            <a:r>
              <a:rPr lang="en-US" sz="1800" dirty="0" smtClean="0"/>
              <a:t>used in this unit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(basic principles)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/>
              <a:t>Present </a:t>
            </a:r>
            <a:r>
              <a:rPr lang="en-US" sz="1800" b="1" dirty="0"/>
              <a:t>Programming Transmitting Data </a:t>
            </a:r>
            <a:r>
              <a:rPr lang="en-US" sz="1800" b="1" dirty="0" smtClean="0"/>
              <a:t>Functions </a:t>
            </a:r>
            <a:r>
              <a:rPr lang="en-US" sz="1800" dirty="0" smtClean="0"/>
              <a:t>used in </a:t>
            </a:r>
            <a:r>
              <a:rPr lang="en-US" sz="1800" dirty="0"/>
              <a:t>this unit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(basic principles)</a:t>
            </a:r>
            <a:r>
              <a:rPr lang="en-US" sz="1800" dirty="0" smtClean="0"/>
              <a:t> 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/>
              <a:t>Present </a:t>
            </a:r>
            <a:r>
              <a:rPr lang="en-US" sz="1800" b="1" dirty="0"/>
              <a:t>Programming </a:t>
            </a:r>
            <a:r>
              <a:rPr lang="en-US" sz="1800" b="1" dirty="0" smtClean="0"/>
              <a:t>Receiving Data </a:t>
            </a:r>
            <a:r>
              <a:rPr lang="en-US" sz="1800" b="1" dirty="0"/>
              <a:t>Functions </a:t>
            </a:r>
            <a:r>
              <a:rPr lang="en-US" sz="1800" dirty="0"/>
              <a:t>used in this unit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(basic principles)</a:t>
            </a:r>
            <a:r>
              <a:rPr lang="en-US" sz="1800" dirty="0" smtClean="0"/>
              <a:t> 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/>
              <a:t>Present </a:t>
            </a:r>
            <a:r>
              <a:rPr lang="en-US" sz="1800" b="1" dirty="0"/>
              <a:t>O</a:t>
            </a:r>
            <a:r>
              <a:rPr lang="en-US" sz="1800" b="1" dirty="0" smtClean="0"/>
              <a:t>ther General Purpose Functions</a:t>
            </a:r>
            <a:endParaRPr lang="en-US" sz="1800" dirty="0" smtClean="0">
              <a:solidFill>
                <a:srgbClr val="FF0000"/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smtClean="0"/>
              <a:t>Practice Section</a:t>
            </a:r>
            <a:r>
              <a:rPr lang="en-US" sz="140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l-GR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061905" y="830883"/>
            <a:ext cx="2710999" cy="38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aim of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presentation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908016" y="2388363"/>
            <a:ext cx="3018775" cy="38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agenda of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presentation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1350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57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Serial Communication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smtClean="0">
                <a:latin typeface="+mn-lt"/>
              </a:rPr>
              <a:t>in  </a:t>
            </a:r>
            <a:r>
              <a:rPr lang="en-US" sz="2000" dirty="0">
                <a:latin typeface="+mn-lt"/>
              </a:rPr>
              <a:t>Arduino is called UART serial </a:t>
            </a:r>
            <a:r>
              <a:rPr lang="en-US" sz="2000" dirty="0" smtClean="0">
                <a:latin typeface="+mn-lt"/>
              </a:rPr>
              <a:t>communication</a:t>
            </a:r>
          </a:p>
          <a:p>
            <a:pPr marL="727075" lvl="1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Two wires: </a:t>
            </a:r>
            <a:r>
              <a:rPr lang="en-US" sz="2000" dirty="0" err="1" smtClean="0">
                <a:latin typeface="+mn-lt"/>
              </a:rPr>
              <a:t>Tx</a:t>
            </a:r>
            <a:r>
              <a:rPr lang="en-US" sz="2000" dirty="0" smtClean="0">
                <a:latin typeface="+mn-lt"/>
              </a:rPr>
              <a:t> (for data </a:t>
            </a:r>
            <a:r>
              <a:rPr lang="en-US" sz="2000" dirty="0" err="1" smtClean="0">
                <a:latin typeface="+mn-lt"/>
              </a:rPr>
              <a:t>transmittion</a:t>
            </a:r>
            <a:r>
              <a:rPr lang="en-US" sz="2000" dirty="0" smtClean="0">
                <a:latin typeface="+mn-lt"/>
              </a:rPr>
              <a:t>) and RX (</a:t>
            </a:r>
            <a:r>
              <a:rPr lang="en-GB" sz="2000" dirty="0"/>
              <a:t>for its reception</a:t>
            </a:r>
            <a:r>
              <a:rPr lang="en-US" sz="2000" dirty="0" smtClean="0">
                <a:latin typeface="+mn-lt"/>
              </a:rPr>
              <a:t>).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Communication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4424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580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Establishing Communication</a:t>
            </a:r>
          </a:p>
          <a:p>
            <a:pPr marL="727075" lvl="1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The </a:t>
            </a:r>
            <a:r>
              <a:rPr lang="en-US" sz="2000" b="1" dirty="0" err="1" smtClean="0">
                <a:latin typeface="+mn-lt"/>
              </a:rPr>
              <a:t>Serial.begin</a:t>
            </a:r>
            <a:r>
              <a:rPr lang="en-US" sz="2000" b="1" dirty="0">
                <a:latin typeface="+mn-lt"/>
              </a:rPr>
              <a:t>() </a:t>
            </a:r>
            <a:r>
              <a:rPr lang="en-US" sz="2000" b="1" dirty="0" smtClean="0">
                <a:latin typeface="+mn-lt"/>
              </a:rPr>
              <a:t>FUNCTION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n-lt"/>
              </a:rPr>
              <a:t>Syntax: </a:t>
            </a:r>
            <a:r>
              <a:rPr lang="en-GB" sz="2000" i="1" dirty="0" err="1">
                <a:latin typeface="+mn-lt"/>
              </a:rPr>
              <a:t>Serial.begin</a:t>
            </a:r>
            <a:r>
              <a:rPr lang="en-GB" sz="2000" i="1" dirty="0">
                <a:latin typeface="+mn-lt"/>
              </a:rPr>
              <a:t>(bauds, SERIAL_NPS</a:t>
            </a:r>
            <a:r>
              <a:rPr lang="en-GB" sz="2000" i="1" dirty="0" smtClean="0">
                <a:latin typeface="+mn-lt"/>
              </a:rPr>
              <a:t>)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bauds:</a:t>
            </a:r>
            <a:r>
              <a:rPr lang="en-US" sz="2000" dirty="0">
                <a:latin typeface="+mn-lt"/>
              </a:rPr>
              <a:t> Sets the data rate in bits per second (baud) for serial data transmission</a:t>
            </a:r>
            <a:r>
              <a:rPr lang="en-US" sz="2000" dirty="0" smtClean="0">
                <a:latin typeface="+mn-lt"/>
              </a:rPr>
              <a:t>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SERIAL_NPS: </a:t>
            </a:r>
            <a:r>
              <a:rPr lang="en-US" sz="2000" dirty="0" smtClean="0">
                <a:latin typeface="+mn-lt"/>
              </a:rPr>
              <a:t>Optional. Enable  the configuration of </a:t>
            </a:r>
            <a:r>
              <a:rPr lang="en-US" sz="2000" dirty="0">
                <a:latin typeface="+mn-lt"/>
              </a:rPr>
              <a:t>character encoding:    </a:t>
            </a:r>
            <a:endParaRPr lang="en-US" sz="2000" dirty="0" smtClean="0">
              <a:latin typeface="+mn-lt"/>
            </a:endParaRPr>
          </a:p>
          <a:p>
            <a:pPr lvl="4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smtClean="0">
                <a:latin typeface="+mn-lt"/>
              </a:rPr>
              <a:t>N=Nº of bits per character: 5, 6, 7 or 8 (default value)    </a:t>
            </a:r>
          </a:p>
          <a:p>
            <a:pPr lvl="4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smtClean="0">
                <a:latin typeface="+mn-lt"/>
              </a:rPr>
              <a:t>P=Parity</a:t>
            </a:r>
            <a:r>
              <a:rPr lang="en-US" sz="2000" dirty="0">
                <a:latin typeface="+mn-lt"/>
              </a:rPr>
              <a:t>: E= even, O= odd N=sin parity (default value)    </a:t>
            </a:r>
          </a:p>
          <a:p>
            <a:pPr lvl="4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S=Nº of stop bits at the end of the character: 2 or 1 (default </a:t>
            </a:r>
            <a:r>
              <a:rPr lang="en-US" sz="2000" dirty="0" smtClean="0">
                <a:latin typeface="+mn-lt"/>
              </a:rPr>
              <a:t>value</a:t>
            </a:r>
          </a:p>
          <a:p>
            <a:pPr marL="727075" lvl="1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The </a:t>
            </a:r>
            <a:r>
              <a:rPr lang="en-US" sz="2000" b="1" dirty="0" err="1">
                <a:latin typeface="+mn-lt"/>
              </a:rPr>
              <a:t>Serial.end</a:t>
            </a:r>
            <a:r>
              <a:rPr lang="en-US" sz="2000" b="1" dirty="0">
                <a:latin typeface="+mn-lt"/>
              </a:rPr>
              <a:t>() FUNCTION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Syntax:</a:t>
            </a:r>
            <a:r>
              <a:rPr lang="en-US" sz="2000" b="1" dirty="0"/>
              <a:t> </a:t>
            </a:r>
            <a:r>
              <a:rPr lang="en-US" sz="2000" i="1" dirty="0" err="1">
                <a:latin typeface="+mn-lt"/>
              </a:rPr>
              <a:t>Serial.end</a:t>
            </a:r>
            <a:r>
              <a:rPr lang="en-US" sz="2000" i="1" dirty="0" smtClean="0">
                <a:latin typeface="+mn-lt"/>
              </a:rPr>
              <a:t>()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Programming </a:t>
            </a:r>
            <a:r>
              <a:rPr lang="en-US" dirty="0" smtClean="0"/>
              <a:t>- Communication </a:t>
            </a:r>
            <a:r>
              <a:rPr lang="en-US" dirty="0"/>
              <a:t>Functions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11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472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Transmitting Data</a:t>
            </a:r>
          </a:p>
          <a:p>
            <a:pPr marL="727075" lvl="1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The </a:t>
            </a:r>
            <a:r>
              <a:rPr lang="en-US" sz="2000" b="1" dirty="0" err="1" smtClean="0">
                <a:latin typeface="+mn-lt"/>
              </a:rPr>
              <a:t>Serial.print</a:t>
            </a:r>
            <a:r>
              <a:rPr lang="en-US" sz="2000" b="1" dirty="0">
                <a:latin typeface="+mn-lt"/>
              </a:rPr>
              <a:t>() </a:t>
            </a:r>
            <a:r>
              <a:rPr lang="en-US" sz="2000" b="1" dirty="0" smtClean="0">
                <a:latin typeface="+mn-lt"/>
              </a:rPr>
              <a:t>FUNCTION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n-lt"/>
              </a:rPr>
              <a:t>Syntax1: </a:t>
            </a:r>
            <a:r>
              <a:rPr lang="en-GB" sz="2000" i="1" dirty="0" err="1">
                <a:latin typeface="+mn-lt"/>
              </a:rPr>
              <a:t>Serial.print</a:t>
            </a:r>
            <a:r>
              <a:rPr lang="en-GB" sz="2000" i="1" dirty="0">
                <a:latin typeface="+mn-lt"/>
              </a:rPr>
              <a:t>(value</a:t>
            </a:r>
            <a:r>
              <a:rPr lang="en-GB" sz="2000" i="1" dirty="0" smtClean="0">
                <a:latin typeface="+mn-lt"/>
              </a:rPr>
              <a:t>)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i="1" dirty="0"/>
              <a:t>value</a:t>
            </a:r>
            <a:r>
              <a:rPr lang="en-US" sz="2000" i="1" dirty="0" smtClean="0">
                <a:latin typeface="+mn-lt"/>
              </a:rPr>
              <a:t>: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the value to print - any data type.</a:t>
            </a: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n-lt"/>
              </a:rPr>
              <a:t>Syntax2</a:t>
            </a:r>
            <a:r>
              <a:rPr lang="en-US" sz="2000" b="1" dirty="0" smtClean="0"/>
              <a:t>: </a:t>
            </a:r>
            <a:r>
              <a:rPr lang="en-GB" sz="2000" i="1" dirty="0" err="1">
                <a:latin typeface="+mn-lt"/>
              </a:rPr>
              <a:t>Serial.print</a:t>
            </a:r>
            <a:r>
              <a:rPr lang="en-GB" sz="2000" i="1" dirty="0">
                <a:latin typeface="+mn-lt"/>
              </a:rPr>
              <a:t>(</a:t>
            </a:r>
            <a:r>
              <a:rPr lang="en-GB" sz="2000" i="1" dirty="0" err="1">
                <a:latin typeface="+mn-lt"/>
              </a:rPr>
              <a:t>value,format</a:t>
            </a:r>
            <a:r>
              <a:rPr lang="en-GB" sz="2000" i="1" dirty="0">
                <a:latin typeface="+mn-lt"/>
              </a:rPr>
              <a:t>)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value: </a:t>
            </a:r>
            <a:r>
              <a:rPr lang="en-US" sz="2000" dirty="0">
                <a:latin typeface="+mn-lt"/>
              </a:rPr>
              <a:t>the value to print - any data type</a:t>
            </a:r>
            <a:r>
              <a:rPr lang="en-US" sz="2000" i="1" dirty="0"/>
              <a:t>. 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format: </a:t>
            </a:r>
            <a:r>
              <a:rPr lang="en-US" sz="2000" dirty="0">
                <a:latin typeface="+mn-lt"/>
              </a:rPr>
              <a:t>specifies the number base for integral data types or number of decimal places for floating point types</a:t>
            </a:r>
            <a:r>
              <a:rPr lang="en-US" sz="2000" i="1" dirty="0" smtClean="0"/>
              <a:t>.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latin typeface="+mn-lt"/>
              </a:rPr>
              <a:t>The</a:t>
            </a:r>
            <a:r>
              <a:rPr lang="en-US" sz="2000" b="1" dirty="0"/>
              <a:t> </a:t>
            </a:r>
            <a:r>
              <a:rPr lang="en-US" sz="2000" b="1" dirty="0" err="1" smtClean="0">
                <a:latin typeface="+mn-lt"/>
              </a:rPr>
              <a:t>Serial.println</a:t>
            </a:r>
            <a:r>
              <a:rPr lang="en-US" sz="2000" b="1" dirty="0" smtClean="0">
                <a:latin typeface="+mn-lt"/>
              </a:rPr>
              <a:t>() </a:t>
            </a:r>
            <a:r>
              <a:rPr lang="en-US" sz="2000" b="1" dirty="0">
                <a:latin typeface="+mn-lt"/>
              </a:rPr>
              <a:t>FUNCTION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Programming </a:t>
            </a:r>
            <a:r>
              <a:rPr lang="en-US" dirty="0" smtClean="0"/>
              <a:t>- Transmitting Data Functions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55653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76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Receiving Data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  <p:grpSp>
        <p:nvGrpSpPr>
          <p:cNvPr id="14" name="Grupo 13"/>
          <p:cNvGrpSpPr/>
          <p:nvPr/>
        </p:nvGrpSpPr>
        <p:grpSpPr>
          <a:xfrm>
            <a:off x="2168013" y="1784555"/>
            <a:ext cx="4542503" cy="3731342"/>
            <a:chOff x="0" y="0"/>
            <a:chExt cx="3423683" cy="2551430"/>
          </a:xfrm>
        </p:grpSpPr>
        <p:pic>
          <p:nvPicPr>
            <p:cNvPr id="15" name="Imagen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90" y="0"/>
              <a:ext cx="2331085" cy="2551430"/>
            </a:xfrm>
            <a:prstGeom prst="rect">
              <a:avLst/>
            </a:prstGeom>
          </p:spPr>
        </p:pic>
        <p:sp>
          <p:nvSpPr>
            <p:cNvPr id="16" name="Rectángulo 44"/>
            <p:cNvSpPr/>
            <p:nvPr/>
          </p:nvSpPr>
          <p:spPr>
            <a:xfrm>
              <a:off x="0" y="21265"/>
              <a:ext cx="1041990" cy="446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Bytes read</a:t>
              </a:r>
              <a:endParaRPr lang="pt-PT" sz="100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ángulo 45"/>
            <p:cNvSpPr/>
            <p:nvPr/>
          </p:nvSpPr>
          <p:spPr>
            <a:xfrm>
              <a:off x="2381693" y="21265"/>
              <a:ext cx="1041990" cy="446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Rx line</a:t>
              </a:r>
              <a:endParaRPr lang="pt-PT" sz="100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ángulo 46"/>
            <p:cNvSpPr/>
            <p:nvPr/>
          </p:nvSpPr>
          <p:spPr>
            <a:xfrm>
              <a:off x="2179674" y="542260"/>
              <a:ext cx="786809" cy="55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Bytes received</a:t>
              </a:r>
              <a:endParaRPr lang="pt-PT" sz="100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888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438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Transmitting Data</a:t>
            </a:r>
          </a:p>
          <a:p>
            <a:pPr marL="727075" lvl="1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The </a:t>
            </a:r>
            <a:r>
              <a:rPr lang="en-US" sz="2000" b="1" dirty="0" err="1">
                <a:latin typeface="+mn-lt"/>
              </a:rPr>
              <a:t>Serial.available</a:t>
            </a:r>
            <a:r>
              <a:rPr lang="en-US" sz="2000" b="1" dirty="0">
                <a:latin typeface="+mn-lt"/>
              </a:rPr>
              <a:t>() FUNCTION</a:t>
            </a:r>
            <a:endParaRPr lang="en-US" sz="2000" b="1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n-lt"/>
              </a:rPr>
              <a:t>Syntax: </a:t>
            </a:r>
            <a:r>
              <a:rPr lang="en-GB" sz="2000" i="1" dirty="0" err="1">
                <a:latin typeface="+mn-lt"/>
              </a:rPr>
              <a:t>Serial.available</a:t>
            </a:r>
            <a:r>
              <a:rPr lang="en-GB" sz="2000" i="1" dirty="0" smtClean="0">
                <a:latin typeface="+mn-lt"/>
              </a:rPr>
              <a:t>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latin typeface="+mn-lt"/>
              </a:rPr>
              <a:t>The </a:t>
            </a:r>
            <a:r>
              <a:rPr lang="en-US" sz="2000" b="1" dirty="0" err="1" smtClean="0">
                <a:latin typeface="+mn-lt"/>
              </a:rPr>
              <a:t>Serial.read</a:t>
            </a:r>
            <a:r>
              <a:rPr lang="en-US" sz="2000" b="1" dirty="0" smtClean="0">
                <a:latin typeface="+mn-lt"/>
              </a:rPr>
              <a:t>() </a:t>
            </a:r>
            <a:r>
              <a:rPr lang="en-US" sz="2000" b="1" dirty="0">
                <a:latin typeface="+mn-lt"/>
              </a:rPr>
              <a:t>FUNCTION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n-lt"/>
              </a:rPr>
              <a:t>Syntax</a:t>
            </a:r>
            <a:r>
              <a:rPr lang="en-US" sz="2000" b="1" dirty="0" smtClean="0"/>
              <a:t>: </a:t>
            </a:r>
            <a:r>
              <a:rPr lang="en-GB" sz="2000" i="1" dirty="0" err="1" smtClean="0">
                <a:latin typeface="+mn-lt"/>
              </a:rPr>
              <a:t>Serial.read</a:t>
            </a:r>
            <a:r>
              <a:rPr lang="en-GB" sz="2000" i="1" dirty="0" smtClean="0">
                <a:latin typeface="+mn-lt"/>
              </a:rPr>
              <a:t>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latin typeface="+mn-lt"/>
              </a:rPr>
              <a:t>The </a:t>
            </a:r>
            <a:r>
              <a:rPr lang="en-US" sz="2000" b="1" dirty="0" err="1">
                <a:latin typeface="+mn-lt"/>
              </a:rPr>
              <a:t>Serial.parseInt</a:t>
            </a:r>
            <a:r>
              <a:rPr lang="en-US" sz="2000" b="1" dirty="0">
                <a:latin typeface="+mn-lt"/>
              </a:rPr>
              <a:t>() </a:t>
            </a:r>
            <a:r>
              <a:rPr lang="en-US" sz="2000" b="1" dirty="0" smtClean="0">
                <a:latin typeface="+mn-lt"/>
              </a:rPr>
              <a:t>FUNCTION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Syntax: </a:t>
            </a:r>
            <a:r>
              <a:rPr lang="en-GB" sz="2000" i="1" dirty="0" err="1" smtClean="0">
                <a:latin typeface="+mn-lt"/>
              </a:rPr>
              <a:t>Serial.parseInt</a:t>
            </a:r>
            <a:r>
              <a:rPr lang="en-GB" sz="2000" i="1" dirty="0">
                <a:latin typeface="+mn-lt"/>
              </a:rPr>
              <a:t>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latin typeface="+mn-lt"/>
              </a:rPr>
              <a:t>The </a:t>
            </a:r>
            <a:r>
              <a:rPr lang="en-US" sz="2000" b="1" dirty="0" err="1" smtClean="0">
                <a:latin typeface="+mn-lt"/>
              </a:rPr>
              <a:t>Serial.parseFloat</a:t>
            </a:r>
            <a:r>
              <a:rPr lang="en-US" sz="2000" b="1" dirty="0" smtClean="0">
                <a:latin typeface="+mn-lt"/>
              </a:rPr>
              <a:t>() </a:t>
            </a:r>
            <a:r>
              <a:rPr lang="en-US" sz="2000" b="1" dirty="0">
                <a:latin typeface="+mn-lt"/>
              </a:rPr>
              <a:t>FUNCTION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Syntax:</a:t>
            </a:r>
            <a:r>
              <a:rPr lang="en-US" sz="2000" b="1" dirty="0"/>
              <a:t> </a:t>
            </a:r>
            <a:r>
              <a:rPr lang="en-GB" sz="2000" i="1" dirty="0" err="1">
                <a:latin typeface="+mn-lt"/>
              </a:rPr>
              <a:t>Serial.parseFloat</a:t>
            </a:r>
            <a:r>
              <a:rPr lang="en-GB" sz="2000" i="1" dirty="0">
                <a:latin typeface="+mn-lt"/>
              </a:rPr>
              <a:t>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endParaRPr lang="en-US" sz="2000" b="1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Programming </a:t>
            </a:r>
            <a:r>
              <a:rPr lang="en-US" dirty="0" smtClean="0"/>
              <a:t>– Receiving Data Functions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27799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411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27075" lvl="1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The </a:t>
            </a:r>
            <a:r>
              <a:rPr lang="en-US" sz="2000" b="1" dirty="0" err="1">
                <a:latin typeface="+mn-lt"/>
              </a:rPr>
              <a:t>pulseIn</a:t>
            </a:r>
            <a:r>
              <a:rPr lang="en-US" sz="2000" b="1" dirty="0">
                <a:latin typeface="+mn-lt"/>
              </a:rPr>
              <a:t>() </a:t>
            </a:r>
            <a:r>
              <a:rPr lang="en-US" sz="2000" b="1" dirty="0" smtClean="0">
                <a:latin typeface="+mn-lt"/>
              </a:rPr>
              <a:t>FUNCTION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n-lt"/>
              </a:rPr>
              <a:t>Syntax: </a:t>
            </a:r>
            <a:r>
              <a:rPr lang="en-US" sz="2000" i="1" dirty="0" err="1">
                <a:latin typeface="+mn-lt"/>
              </a:rPr>
              <a:t>pulseIn</a:t>
            </a:r>
            <a:r>
              <a:rPr lang="en-US" sz="2000" i="1" dirty="0">
                <a:latin typeface="+mn-lt"/>
              </a:rPr>
              <a:t>(pin, level, time)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pin: </a:t>
            </a:r>
            <a:r>
              <a:rPr lang="en-US" sz="2000" i="1" dirty="0" smtClean="0">
                <a:latin typeface="+mn-lt"/>
              </a:rPr>
              <a:t>the </a:t>
            </a:r>
            <a:r>
              <a:rPr lang="en-US" sz="2000" i="1" dirty="0">
                <a:latin typeface="+mn-lt"/>
              </a:rPr>
              <a:t>number of the input pin you want to read the pulse on. (</a:t>
            </a:r>
            <a:r>
              <a:rPr lang="en-US" sz="2000" i="1" dirty="0" err="1" smtClean="0">
                <a:latin typeface="+mn-lt"/>
              </a:rPr>
              <a:t>int</a:t>
            </a:r>
            <a:r>
              <a:rPr lang="en-US" sz="2000" i="1" dirty="0" smtClean="0">
                <a:latin typeface="+mn-lt"/>
              </a:rPr>
              <a:t>)</a:t>
            </a:r>
            <a:endParaRPr lang="en-US" sz="2000" b="1" dirty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smtClean="0">
                <a:latin typeface="+mn-lt"/>
              </a:rPr>
              <a:t>value: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type </a:t>
            </a:r>
            <a:r>
              <a:rPr lang="en-US" sz="2000" i="1" dirty="0">
                <a:latin typeface="+mn-lt"/>
              </a:rPr>
              <a:t>of pulse to read: either the level “1” signal or the level “0” signal. (</a:t>
            </a:r>
            <a:r>
              <a:rPr lang="en-US" sz="2000" i="1" dirty="0" err="1">
                <a:latin typeface="+mn-lt"/>
              </a:rPr>
              <a:t>int</a:t>
            </a:r>
            <a:r>
              <a:rPr lang="en-US" sz="2000" i="1" dirty="0" smtClean="0">
                <a:latin typeface="+mn-lt"/>
              </a:rPr>
              <a:t>)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timeout (optional): 	the number of microseconds to wait for the pulse to be completed: the function returns 0 if no complete pulse was received within the timeout.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Programming </a:t>
            </a:r>
            <a:r>
              <a:rPr lang="en-US" dirty="0" smtClean="0"/>
              <a:t>– Other General Purpose Functions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18447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324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The </a:t>
            </a:r>
            <a:r>
              <a:rPr lang="en-US" sz="2000" b="1" dirty="0">
                <a:latin typeface="+mn-lt"/>
              </a:rPr>
              <a:t>min() AND max() FUNCTIONS</a:t>
            </a:r>
            <a:endParaRPr lang="en-US" sz="2000" b="1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n-lt"/>
              </a:rPr>
              <a:t>Syntax: </a:t>
            </a:r>
            <a:r>
              <a:rPr lang="en-US" sz="2000" i="1" dirty="0" smtClean="0">
                <a:latin typeface="+mn-lt"/>
              </a:rPr>
              <a:t>min(A, B)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Syntax:</a:t>
            </a:r>
            <a:r>
              <a:rPr lang="en-US" sz="2000" b="1" dirty="0"/>
              <a:t> </a:t>
            </a:r>
            <a:r>
              <a:rPr lang="en-US" sz="2000" i="1" dirty="0" smtClean="0">
                <a:latin typeface="+mn-lt"/>
              </a:rPr>
              <a:t>max(A</a:t>
            </a:r>
            <a:r>
              <a:rPr lang="en-US" sz="2000" i="1" dirty="0">
                <a:latin typeface="+mn-lt"/>
              </a:rPr>
              <a:t>, B)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smtClean="0">
                <a:latin typeface="+mn-lt"/>
              </a:rPr>
              <a:t>A</a:t>
            </a:r>
            <a:r>
              <a:rPr lang="en-US" sz="2000" i="1" dirty="0">
                <a:latin typeface="+mn-lt"/>
              </a:rPr>
              <a:t>: the first number, any data type</a:t>
            </a:r>
            <a:endParaRPr lang="en-US" sz="2000" b="1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B</a:t>
            </a:r>
            <a:r>
              <a:rPr lang="en-US" sz="2000" i="1" dirty="0" smtClean="0">
                <a:latin typeface="+mn-lt"/>
              </a:rPr>
              <a:t>: </a:t>
            </a:r>
            <a:r>
              <a:rPr lang="en-US" sz="2000" i="1" dirty="0">
                <a:latin typeface="+mn-lt"/>
              </a:rPr>
              <a:t>the second number, any data type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latin typeface="+mn-lt"/>
              </a:rPr>
              <a:t>The abs() </a:t>
            </a:r>
            <a:r>
              <a:rPr lang="en-US" sz="2000" b="1" dirty="0" smtClean="0">
                <a:latin typeface="+mn-lt"/>
              </a:rPr>
              <a:t>FUNCTION</a:t>
            </a:r>
            <a:endParaRPr lang="en-US" sz="2000" b="1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n-lt"/>
              </a:rPr>
              <a:t>Syntax:</a:t>
            </a:r>
            <a:r>
              <a:rPr lang="en-US" sz="2000" b="1" dirty="0" smtClean="0"/>
              <a:t> </a:t>
            </a:r>
            <a:r>
              <a:rPr lang="en-GB" sz="2000" i="1" dirty="0"/>
              <a:t>abs(n)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i="1" dirty="0">
                <a:latin typeface="+mn-lt"/>
              </a:rPr>
              <a:t>n: the number</a:t>
            </a:r>
            <a:r>
              <a:rPr lang="en-US" sz="2000" i="1" dirty="0" smtClean="0">
                <a:latin typeface="+mn-lt"/>
              </a:rPr>
              <a:t>.</a:t>
            </a: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Programming </a:t>
            </a:r>
            <a:r>
              <a:rPr lang="en-US" dirty="0" smtClean="0"/>
              <a:t>– Other General Purpose Functions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96688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69375</TotalTime>
  <Words>801</Words>
  <Application>Microsoft Office PowerPoint</Application>
  <PresentationFormat>Presentación en pantalla (4:3)</PresentationFormat>
  <Paragraphs>145</Paragraphs>
  <Slides>16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ＭＳ Ｐゴシック</vt:lpstr>
      <vt:lpstr>Arial</vt:lpstr>
      <vt:lpstr>Arial Narrow</vt:lpstr>
      <vt:lpstr>Book Antiqua</vt:lpstr>
      <vt:lpstr>Calibri</vt:lpstr>
      <vt:lpstr>Times New Roman</vt:lpstr>
      <vt:lpstr>Trebuchet MS</vt:lpstr>
      <vt:lpstr>Wingdings</vt:lpstr>
      <vt:lpstr>Custom Design</vt:lpstr>
      <vt:lpstr>3_Default Design</vt:lpstr>
      <vt:lpstr>Presentación de PowerPoint</vt:lpstr>
      <vt:lpstr>Aim and Agenda of unit 12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tei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Anabel</cp:lastModifiedBy>
  <cp:revision>1772</cp:revision>
  <cp:lastPrinted>2018-01-26T17:11:53Z</cp:lastPrinted>
  <dcterms:created xsi:type="dcterms:W3CDTF">2010-11-09T19:06:29Z</dcterms:created>
  <dcterms:modified xsi:type="dcterms:W3CDTF">2018-03-06T16:18:43Z</dcterms:modified>
</cp:coreProperties>
</file>