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1"/>
    <p:sldMasterId id="2147483678" r:id="rId2"/>
  </p:sldMasterIdLst>
  <p:notesMasterIdLst>
    <p:notesMasterId r:id="rId11"/>
  </p:notesMasterIdLst>
  <p:handoutMasterIdLst>
    <p:handoutMasterId r:id="rId12"/>
  </p:handoutMasterIdLst>
  <p:sldIdLst>
    <p:sldId id="549" r:id="rId3"/>
    <p:sldId id="537" r:id="rId4"/>
    <p:sldId id="556" r:id="rId5"/>
    <p:sldId id="552" r:id="rId6"/>
    <p:sldId id="553" r:id="rId7"/>
    <p:sldId id="554" r:id="rId8"/>
    <p:sldId id="557" r:id="rId9"/>
    <p:sldId id="559" r:id="rId10"/>
  </p:sldIdLst>
  <p:sldSz cx="9144000" cy="6858000" type="screen4x3"/>
  <p:notesSz cx="6858000" cy="9144000"/>
  <p:defaultTextStyle>
    <a:defPPr>
      <a:defRPr lang="en-US"/>
    </a:defPPr>
    <a:lvl1pPr algn="l" rtl="0" fontAlgn="base">
      <a:spcBef>
        <a:spcPct val="0"/>
      </a:spcBef>
      <a:spcAft>
        <a:spcPct val="0"/>
      </a:spcAft>
      <a:defRPr sz="19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773">
          <p15:clr>
            <a:srgbClr val="A4A3A4"/>
          </p15:clr>
        </p15:guide>
        <p15:guide id="2" pos="30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1DC0"/>
    <a:srgbClr val="006699"/>
    <a:srgbClr val="FFF93D"/>
    <a:srgbClr val="739913"/>
    <a:srgbClr val="005777"/>
    <a:srgbClr val="BFDDB4"/>
    <a:srgbClr val="E6E6E6"/>
    <a:srgbClr val="DDD9C3"/>
    <a:srgbClr val="DDCFB2"/>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36" autoAdjust="0"/>
    <p:restoredTop sz="92919" autoAdjust="0"/>
  </p:normalViewPr>
  <p:slideViewPr>
    <p:cSldViewPr snapToGrid="0">
      <p:cViewPr varScale="1">
        <p:scale>
          <a:sx n="79" d="100"/>
          <a:sy n="79" d="100"/>
        </p:scale>
        <p:origin x="1752" y="77"/>
      </p:cViewPr>
      <p:guideLst>
        <p:guide orient="horz" pos="773"/>
        <p:guide pos="307"/>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200" d="100"/>
        <a:sy n="200" d="100"/>
      </p:scale>
      <p:origin x="0" y="534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417ADA-1638-0643-890A-87F56AED39E9}" type="datetimeFigureOut">
              <a:rPr lang="en-US" smtClean="0"/>
              <a:t>4/25/2018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69E7830-05BA-0F48-BBED-6CDD62CC9916}" type="slidenum">
              <a:rPr lang="en-US" smtClean="0"/>
              <a:t>‹Nº›</a:t>
            </a:fld>
            <a:endParaRPr lang="en-US"/>
          </a:p>
        </p:txBody>
      </p:sp>
    </p:spTree>
    <p:extLst>
      <p:ext uri="{BB962C8B-B14F-4D97-AF65-F5344CB8AC3E}">
        <p14:creationId xmlns:p14="http://schemas.microsoft.com/office/powerpoint/2010/main" val="3063960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4BE53219-3A05-3D4B-895A-3050F53C4359}" type="slidenum">
              <a:rPr lang="en-US"/>
              <a:pPr>
                <a:defRPr/>
              </a:pPr>
              <a:t>‹Nº›</a:t>
            </a:fld>
            <a:endParaRPr lang="en-US"/>
          </a:p>
        </p:txBody>
      </p:sp>
    </p:spTree>
    <p:extLst>
      <p:ext uri="{BB962C8B-B14F-4D97-AF65-F5344CB8AC3E}">
        <p14:creationId xmlns:p14="http://schemas.microsoft.com/office/powerpoint/2010/main" val="20704021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n-US" dirty="0" smtClean="0"/>
          </a:p>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2</a:t>
            </a:fld>
            <a:endParaRPr lang="en-US"/>
          </a:p>
        </p:txBody>
      </p:sp>
    </p:spTree>
    <p:extLst>
      <p:ext uri="{BB962C8B-B14F-4D97-AF65-F5344CB8AC3E}">
        <p14:creationId xmlns:p14="http://schemas.microsoft.com/office/powerpoint/2010/main" val="1060457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3</a:t>
            </a:fld>
            <a:endParaRPr lang="en-US"/>
          </a:p>
        </p:txBody>
      </p:sp>
    </p:spTree>
    <p:extLst>
      <p:ext uri="{BB962C8B-B14F-4D97-AF65-F5344CB8AC3E}">
        <p14:creationId xmlns:p14="http://schemas.microsoft.com/office/powerpoint/2010/main" val="625954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4</a:t>
            </a:fld>
            <a:endParaRPr lang="en-US"/>
          </a:p>
        </p:txBody>
      </p:sp>
    </p:spTree>
    <p:extLst>
      <p:ext uri="{BB962C8B-B14F-4D97-AF65-F5344CB8AC3E}">
        <p14:creationId xmlns:p14="http://schemas.microsoft.com/office/powerpoint/2010/main" val="89058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5</a:t>
            </a:fld>
            <a:endParaRPr lang="en-US"/>
          </a:p>
        </p:txBody>
      </p:sp>
    </p:spTree>
    <p:extLst>
      <p:ext uri="{BB962C8B-B14F-4D97-AF65-F5344CB8AC3E}">
        <p14:creationId xmlns:p14="http://schemas.microsoft.com/office/powerpoint/2010/main" val="1073795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6</a:t>
            </a:fld>
            <a:endParaRPr lang="en-US"/>
          </a:p>
        </p:txBody>
      </p:sp>
    </p:spTree>
    <p:extLst>
      <p:ext uri="{BB962C8B-B14F-4D97-AF65-F5344CB8AC3E}">
        <p14:creationId xmlns:p14="http://schemas.microsoft.com/office/powerpoint/2010/main" val="1994630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7</a:t>
            </a:fld>
            <a:endParaRPr lang="en-US"/>
          </a:p>
        </p:txBody>
      </p:sp>
    </p:spTree>
    <p:extLst>
      <p:ext uri="{BB962C8B-B14F-4D97-AF65-F5344CB8AC3E}">
        <p14:creationId xmlns:p14="http://schemas.microsoft.com/office/powerpoint/2010/main" val="7343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n-US" sz="1200" b="0" i="0" kern="1200" dirty="0" smtClean="0">
              <a:solidFill>
                <a:schemeClr val="tx1"/>
              </a:solidFill>
              <a:effectLst/>
              <a:latin typeface="Arial" charset="0"/>
              <a:ea typeface="ＭＳ Ｐゴシック" charset="0"/>
              <a:cs typeface="ＭＳ Ｐゴシック" charset="0"/>
            </a:endParaRPr>
          </a:p>
          <a:p>
            <a:r>
              <a:rPr lang="en-US" sz="1200" b="0" i="0" kern="1200" dirty="0" smtClean="0">
                <a:solidFill>
                  <a:schemeClr val="tx1"/>
                </a:solidFill>
                <a:effectLst/>
                <a:latin typeface="Arial" charset="0"/>
                <a:ea typeface="ＭＳ Ｐゴシック" charset="0"/>
                <a:cs typeface="ＭＳ Ｐゴシック" charset="0"/>
              </a:rPr>
              <a:t>To control the stepper, apply voltage to each of the coils in a specific sequence. The sequence would go like this:</a:t>
            </a:r>
            <a:endParaRPr lang="en-US" dirty="0" smtClean="0"/>
          </a:p>
          <a:p>
            <a:r>
              <a:rPr lang="en-US" dirty="0" smtClean="0"/>
              <a:t>Change the polarity of the coils</a:t>
            </a:r>
            <a:r>
              <a:rPr lang="en-US" baseline="0" dirty="0" smtClean="0"/>
              <a:t> with a predefined way, bear in mind the basic idea we described at the beginning of the lecture </a:t>
            </a:r>
          </a:p>
          <a:p>
            <a:r>
              <a:rPr lang="en-US" baseline="0" dirty="0" smtClean="0"/>
              <a:t>BIPOLAR exert more torque for the same current, it is </a:t>
            </a:r>
            <a:r>
              <a:rPr lang="en-US" baseline="0" dirty="0" err="1" smtClean="0"/>
              <a:t>prefared</a:t>
            </a:r>
            <a:r>
              <a:rPr lang="en-US" baseline="0" dirty="0" smtClean="0"/>
              <a:t>, but more complicated circuit </a:t>
            </a:r>
          </a:p>
          <a:p>
            <a:endParaRPr lang="en-US" baseline="0" dirty="0" smtClean="0"/>
          </a:p>
          <a:p>
            <a:r>
              <a:rPr lang="en-US" baseline="0" dirty="0" smtClean="0"/>
              <a:t>Same circuit</a:t>
            </a:r>
          </a:p>
          <a:p>
            <a:r>
              <a:rPr lang="en-US" baseline="0" dirty="0" smtClean="0"/>
              <a:t>Same </a:t>
            </a:r>
            <a:r>
              <a:rPr lang="en-US" baseline="0" dirty="0" err="1" smtClean="0"/>
              <a:t>programm</a:t>
            </a:r>
            <a:endParaRPr lang="en-US" baseline="0" dirty="0" smtClean="0"/>
          </a:p>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8</a:t>
            </a:fld>
            <a:endParaRPr lang="en-US"/>
          </a:p>
        </p:txBody>
      </p:sp>
    </p:spTree>
    <p:extLst>
      <p:ext uri="{BB962C8B-B14F-4D97-AF65-F5344CB8AC3E}">
        <p14:creationId xmlns:p14="http://schemas.microsoft.com/office/powerpoint/2010/main" val="1650252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41057480-73E2-41E9-8038-AB1D1AC0B473}" type="datetime1">
              <a:rPr lang="el-GR" smtClean="0"/>
              <a:t>25/4/2018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3345109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DE6F4110-ADAF-4F03-80B9-170642E5484D}" type="datetime1">
              <a:rPr lang="el-GR" smtClean="0"/>
              <a:t>25/4/2018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3283369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C41480D3-900E-422F-9FAD-55CC391E966A}" type="datetime1">
              <a:rPr lang="el-GR" smtClean="0"/>
              <a:t>25/4/2018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2570352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Δύο περιεχόμενα">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052513"/>
            <a:ext cx="4038600" cy="2520950"/>
          </a:xfrm>
          <a:prstGeom prst="rect">
            <a:avLst/>
          </a:prstGeo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500">
                <a:latin typeface="Arial" pitchFamily="34" charset="0"/>
                <a:cs typeface="Arial" pitchFamily="34" charset="0"/>
              </a:defRPr>
            </a:lvl4pPr>
            <a:lvl5pPr>
              <a:defRPr sz="1400">
                <a:latin typeface="Arial" pitchFamily="34" charset="0"/>
                <a:cs typeface="Arial" pitchFamily="34" charset="0"/>
              </a:defRPr>
            </a:lvl5pPr>
            <a:lvl6pPr>
              <a:defRPr sz="1800"/>
            </a:lvl6pPr>
            <a:lvl7pPr>
              <a:defRPr sz="1800"/>
            </a:lvl7pPr>
            <a:lvl8pPr>
              <a:defRPr sz="1800"/>
            </a:lvl8pPr>
            <a:lvl9pPr>
              <a:defRPr sz="1800"/>
            </a:lvl9pPr>
          </a:lstStyle>
          <a:p>
            <a:pPr lvl="0"/>
            <a:r>
              <a:rPr lang="el-GR" dirty="0" err="1" smtClean="0"/>
              <a:t>Kλικ</a:t>
            </a:r>
            <a:r>
              <a:rPr lang="el-GR" dirty="0" smtClean="0"/>
              <a:t> για επεξεργασία των στυλ του υποδείγματος</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3 - Θέση περιεχομένου"/>
          <p:cNvSpPr>
            <a:spLocks noGrp="1"/>
          </p:cNvSpPr>
          <p:nvPr>
            <p:ph sz="half" idx="2"/>
          </p:nvPr>
        </p:nvSpPr>
        <p:spPr>
          <a:xfrm>
            <a:off x="4648200" y="1052513"/>
            <a:ext cx="4038600" cy="2520950"/>
          </a:xfrm>
          <a:prstGeom prst="rect">
            <a:avLst/>
          </a:prstGeo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500">
                <a:latin typeface="Arial" pitchFamily="34" charset="0"/>
                <a:cs typeface="Arial" pitchFamily="34" charset="0"/>
              </a:defRPr>
            </a:lvl4pPr>
            <a:lvl5pPr>
              <a:defRPr sz="1400">
                <a:latin typeface="Arial" pitchFamily="34" charset="0"/>
                <a:cs typeface="Arial" pitchFamily="34" charset="0"/>
              </a:defRPr>
            </a:lvl5pPr>
            <a:lvl6pPr>
              <a:defRPr sz="1800"/>
            </a:lvl6pPr>
            <a:lvl7pPr>
              <a:defRPr sz="1800"/>
            </a:lvl7pPr>
            <a:lvl8pPr>
              <a:defRPr sz="1800"/>
            </a:lvl8pPr>
            <a:lvl9pPr>
              <a:defRPr sz="1800"/>
            </a:lvl9pPr>
          </a:lstStyle>
          <a:p>
            <a:pPr lvl="0"/>
            <a:r>
              <a:rPr lang="el-GR" dirty="0" err="1" smtClean="0"/>
              <a:t>Kλικ</a:t>
            </a:r>
            <a:r>
              <a:rPr lang="el-GR" dirty="0" smtClean="0"/>
              <a:t> για επεξεργασία των στυλ του υποδείγματος</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5" name="Θέση αριθμού διαφάνειας 5">
            <a:extLst>
              <a:ext uri="{FF2B5EF4-FFF2-40B4-BE49-F238E27FC236}">
                <a16:creationId xmlns="" xmlns:a16="http://schemas.microsoft.com/office/drawing/2014/main" id="{AB86C6FB-9B8A-4E5E-B1DC-E008F8DF7AED}"/>
              </a:ext>
            </a:extLst>
          </p:cNvPr>
          <p:cNvSpPr>
            <a:spLocks noGrp="1"/>
          </p:cNvSpPr>
          <p:nvPr>
            <p:ph type="sldNum" sz="quarter" idx="4"/>
          </p:nvPr>
        </p:nvSpPr>
        <p:spPr>
          <a:xfrm>
            <a:off x="3823933" y="6614826"/>
            <a:ext cx="2057400" cy="193762"/>
          </a:xfrm>
          <a:prstGeom prst="rect">
            <a:avLst/>
          </a:prstGeom>
        </p:spPr>
        <p:txBody>
          <a:bodyPr/>
          <a:lstStyle>
            <a:lvl1pPr algn="ctr">
              <a:defRPr sz="1100"/>
            </a:lvl1pPr>
          </a:lstStyle>
          <a:p>
            <a:fld id="{4D2578F2-A3E7-4E4B-81A9-69C31FAEF38E}" type="slidenum">
              <a:rPr lang="en-US" smtClean="0">
                <a:solidFill>
                  <a:prstClr val="black">
                    <a:tint val="75000"/>
                  </a:prstClr>
                </a:solidFill>
              </a:rPr>
              <a:pPr/>
              <a:t>‹Nº›</a:t>
            </a:fld>
            <a:endParaRPr lang="en-US" dirty="0">
              <a:solidFill>
                <a:prstClr val="black">
                  <a:tint val="75000"/>
                </a:prstClr>
              </a:solidFill>
            </a:endParaRPr>
          </a:p>
        </p:txBody>
      </p:sp>
      <p:sp>
        <p:nvSpPr>
          <p:cNvPr id="6" name="Rectangle 13"/>
          <p:cNvSpPr>
            <a:spLocks noChangeArrowheads="1"/>
          </p:cNvSpPr>
          <p:nvPr userDrawn="1"/>
        </p:nvSpPr>
        <p:spPr bwMode="auto">
          <a:xfrm>
            <a:off x="0" y="396236"/>
            <a:ext cx="9144000" cy="115887"/>
          </a:xfrm>
          <a:prstGeom prst="rect">
            <a:avLst/>
          </a:prstGeom>
          <a:solidFill>
            <a:schemeClr val="accent5">
              <a:lumMod val="50000"/>
            </a:schemeClr>
          </a:solidFill>
          <a:ln>
            <a:noFill/>
          </a:ln>
          <a:extLst/>
        </p:spPr>
        <p:txBody>
          <a:bodyPr anchor="ctr" anchorCtr="1"/>
          <a:lstStyle/>
          <a:p>
            <a:pPr algn="ctr"/>
            <a:endParaRPr lang="en-US" sz="1400">
              <a:latin typeface="Trebuchet MS" charset="0"/>
            </a:endParaRPr>
          </a:p>
        </p:txBody>
      </p:sp>
      <p:sp>
        <p:nvSpPr>
          <p:cNvPr id="7" name="1 - Τίτλος"/>
          <p:cNvSpPr>
            <a:spLocks noGrp="1"/>
          </p:cNvSpPr>
          <p:nvPr>
            <p:ph type="title"/>
          </p:nvPr>
        </p:nvSpPr>
        <p:spPr>
          <a:xfrm>
            <a:off x="0" y="0"/>
            <a:ext cx="9144000" cy="433388"/>
          </a:xfrm>
        </p:spPr>
        <p:txBody>
          <a:bodyPr/>
          <a:lstStyle/>
          <a:p>
            <a:r>
              <a:rPr lang="el-GR" dirty="0" err="1" smtClean="0"/>
              <a:t>Kλικ</a:t>
            </a:r>
            <a:r>
              <a:rPr lang="el-GR" dirty="0" smtClean="0"/>
              <a:t> για επεξεργασία του τίτλου</a:t>
            </a:r>
            <a:endParaRPr lang="el-GR" dirty="0"/>
          </a:p>
        </p:txBody>
      </p:sp>
    </p:spTree>
    <p:extLst>
      <p:ext uri="{BB962C8B-B14F-4D97-AF65-F5344CB8AC3E}">
        <p14:creationId xmlns:p14="http://schemas.microsoft.com/office/powerpoint/2010/main" val="3974735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Rectangle 13"/>
          <p:cNvSpPr>
            <a:spLocks noChangeArrowheads="1"/>
          </p:cNvSpPr>
          <p:nvPr userDrawn="1"/>
        </p:nvSpPr>
        <p:spPr bwMode="auto">
          <a:xfrm>
            <a:off x="0" y="396236"/>
            <a:ext cx="9144000" cy="115887"/>
          </a:xfrm>
          <a:prstGeom prst="rect">
            <a:avLst/>
          </a:prstGeom>
          <a:solidFill>
            <a:schemeClr val="accent5">
              <a:lumMod val="50000"/>
            </a:schemeClr>
          </a:solidFill>
          <a:ln>
            <a:noFill/>
          </a:ln>
          <a:extLst/>
        </p:spPr>
        <p:txBody>
          <a:bodyPr anchor="ctr" anchorCtr="1"/>
          <a:lstStyle/>
          <a:p>
            <a:pPr algn="ctr"/>
            <a:endParaRPr lang="en-US" sz="1400">
              <a:latin typeface="Trebuchet MS" charset="0"/>
            </a:endParaRPr>
          </a:p>
        </p:txBody>
      </p:sp>
      <p:sp>
        <p:nvSpPr>
          <p:cNvPr id="7" name="1 - Τίτλος"/>
          <p:cNvSpPr>
            <a:spLocks noGrp="1"/>
          </p:cNvSpPr>
          <p:nvPr>
            <p:ph type="title"/>
          </p:nvPr>
        </p:nvSpPr>
        <p:spPr>
          <a:xfrm>
            <a:off x="0" y="0"/>
            <a:ext cx="9144000" cy="433388"/>
          </a:xfrm>
        </p:spPr>
        <p:txBody>
          <a:bodyPr/>
          <a:lstStyle/>
          <a:p>
            <a:r>
              <a:rPr lang="el-GR" dirty="0" err="1" smtClean="0"/>
              <a:t>Kλικ</a:t>
            </a:r>
            <a:r>
              <a:rPr lang="el-GR" dirty="0" smtClean="0"/>
              <a:t> για επεξεργασία του τίτλου</a:t>
            </a:r>
            <a:endParaRPr lang="el-GR" dirty="0"/>
          </a:p>
        </p:txBody>
      </p:sp>
      <p:sp>
        <p:nvSpPr>
          <p:cNvPr id="8" name="Θέση αριθμού διαφάνειας 5">
            <a:extLst>
              <a:ext uri="{FF2B5EF4-FFF2-40B4-BE49-F238E27FC236}">
                <a16:creationId xmlns="" xmlns:a16="http://schemas.microsoft.com/office/drawing/2014/main" id="{AB86C6FB-9B8A-4E5E-B1DC-E008F8DF7AED}"/>
              </a:ext>
            </a:extLst>
          </p:cNvPr>
          <p:cNvSpPr>
            <a:spLocks noGrp="1"/>
          </p:cNvSpPr>
          <p:nvPr>
            <p:ph type="sldNum" sz="quarter" idx="4"/>
          </p:nvPr>
        </p:nvSpPr>
        <p:spPr>
          <a:xfrm>
            <a:off x="3823933" y="6614826"/>
            <a:ext cx="2057400" cy="193762"/>
          </a:xfrm>
          <a:prstGeom prst="rect">
            <a:avLst/>
          </a:prstGeom>
        </p:spPr>
        <p:txBody>
          <a:bodyPr/>
          <a:lstStyle>
            <a:lvl1pPr algn="ctr">
              <a:defRPr sz="1100"/>
            </a:lvl1pPr>
          </a:lstStyle>
          <a:p>
            <a:fld id="{4D2578F2-A3E7-4E4B-81A9-69C31FAEF38E}"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1827747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597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457200" y="1600200"/>
            <a:ext cx="8229600" cy="4525963"/>
          </a:xfrm>
          <a:prstGeom prst="rect">
            <a:avLst/>
          </a:prstGeo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279233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Tree>
    <p:extLst>
      <p:ext uri="{BB962C8B-B14F-4D97-AF65-F5344CB8AC3E}">
        <p14:creationId xmlns:p14="http://schemas.microsoft.com/office/powerpoint/2010/main" val="3748699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813944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006356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smtClean="0"/>
              <a:t>Kλικ για επεξεργασία του τίτλου</a:t>
            </a:r>
            <a:endParaRPr lang="el-GR"/>
          </a:p>
        </p:txBody>
      </p:sp>
    </p:spTree>
    <p:extLst>
      <p:ext uri="{BB962C8B-B14F-4D97-AF65-F5344CB8AC3E}">
        <p14:creationId xmlns:p14="http://schemas.microsoft.com/office/powerpoint/2010/main" val="2499391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fld id="{A8696169-1127-4362-8540-AC4E97E8AA5C}" type="datetime1">
              <a:rPr lang="el-GR" smtClean="0"/>
              <a:t>25/4/2018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2904630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6625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a:prstGeom prst="rect">
            <a:avLst/>
          </a:prstGeo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Tree>
    <p:extLst>
      <p:ext uri="{BB962C8B-B14F-4D97-AF65-F5344CB8AC3E}">
        <p14:creationId xmlns:p14="http://schemas.microsoft.com/office/powerpoint/2010/main" val="3323630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a:prstGeom prst="rect">
            <a:avLst/>
          </a:prstGeo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smtClean="0"/>
          </a:p>
        </p:txBody>
      </p:sp>
      <p:sp>
        <p:nvSpPr>
          <p:cNvPr id="4" name="3 - Θέση κειμένου"/>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Tree>
    <p:extLst>
      <p:ext uri="{BB962C8B-B14F-4D97-AF65-F5344CB8AC3E}">
        <p14:creationId xmlns:p14="http://schemas.microsoft.com/office/powerpoint/2010/main" val="490013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1600200"/>
            <a:ext cx="8229600" cy="4525963"/>
          </a:xfrm>
          <a:prstGeom prst="rect">
            <a:avLst/>
          </a:prstGeo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0722641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a:prstGeom prst="rect">
            <a:avLst/>
          </a:prstGeo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a:prstGeom prst="rect">
            <a:avLst/>
          </a:prstGeo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3859886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3E6CCA-63C4-4CF9-AE39-DAD6F533A7F9}" type="datetime1">
              <a:rPr lang="el-GR" smtClean="0"/>
              <a:t>25/4/2018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3498929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42B0574A-DA73-4F45-A5DB-BD9EAE214494}" type="datetime1">
              <a:rPr lang="el-GR" smtClean="0"/>
              <a:t>25/4/2018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1529198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1466B3C0-A42E-43C6-B463-F993698F7A97}" type="datetime1">
              <a:rPr lang="el-GR" smtClean="0"/>
              <a:t>25/4/2018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1492417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6CCCD79E-706B-4D49-A0E4-1F8E35DF1797}" type="datetime1">
              <a:rPr lang="el-GR" smtClean="0"/>
              <a:t>25/4/2018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4038556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85B233-2020-4E2E-8C15-84DAA0EF36E8}" type="datetime1">
              <a:rPr lang="el-GR" smtClean="0"/>
              <a:t>25/4/2018</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3568633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4BA766-CA29-40F2-83BC-EF09261BB5FC}" type="datetime1">
              <a:rPr lang="el-GR" smtClean="0"/>
              <a:t>25/4/2018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964485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2D54C4-4236-43A6-B912-090A3C0F9032}" type="datetime1">
              <a:rPr lang="el-GR" smtClean="0"/>
              <a:t>25/4/2018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1332093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emf"/><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84E18B-A9AC-444A-8F3D-6587E3DE7D78}" type="datetime1">
              <a:rPr lang="el-GR" smtClean="0"/>
              <a:t>25/4/2018</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B48E73-6241-44FB-9EDB-1A1229FC3D83}" type="slidenum">
              <a:rPr lang="el-GR" smtClean="0"/>
              <a:t>‹Nº›</a:t>
            </a:fld>
            <a:endParaRPr lang="el-GR"/>
          </a:p>
        </p:txBody>
      </p:sp>
    </p:spTree>
    <p:extLst>
      <p:ext uri="{BB962C8B-B14F-4D97-AF65-F5344CB8AC3E}">
        <p14:creationId xmlns:p14="http://schemas.microsoft.com/office/powerpoint/2010/main" val="15864211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53" r:id="rId12"/>
    <p:sldLayoutId id="2147483665"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AEAEA"/>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3"/>
          <a:stretch>
            <a:fillRect/>
          </a:stretch>
        </p:blipFill>
        <p:spPr>
          <a:xfrm>
            <a:off x="3396632" y="3174542"/>
            <a:ext cx="2174773" cy="2273625"/>
          </a:xfrm>
          <a:prstGeom prst="rect">
            <a:avLst/>
          </a:prstGeom>
        </p:spPr>
      </p:pic>
      <p:sp>
        <p:nvSpPr>
          <p:cNvPr id="603144" name="Rectangle 8"/>
          <p:cNvSpPr>
            <a:spLocks noChangeArrowheads="1"/>
          </p:cNvSpPr>
          <p:nvPr userDrawn="1"/>
        </p:nvSpPr>
        <p:spPr bwMode="auto">
          <a:xfrm>
            <a:off x="-1" y="5384800"/>
            <a:ext cx="8766770" cy="1282700"/>
          </a:xfrm>
          <a:prstGeom prst="rect">
            <a:avLst/>
          </a:prstGeom>
          <a:solidFill>
            <a:srgbClr val="005777"/>
          </a:solidFill>
          <a:ln w="9525">
            <a:noFill/>
            <a:miter lim="800000"/>
            <a:headEnd/>
            <a:tailEnd/>
          </a:ln>
        </p:spPr>
        <p:txBody>
          <a:bodyPr wrap="none" anchor="ctr"/>
          <a:lstStyle/>
          <a:p>
            <a:pPr marL="1616075" eaLnBrk="0" hangingPunct="0">
              <a:lnSpc>
                <a:spcPct val="110000"/>
              </a:lnSpc>
              <a:defRPr/>
            </a:pPr>
            <a:r>
              <a:rPr lang="en-US" sz="1800" b="1" dirty="0" err="1" smtClean="0">
                <a:solidFill>
                  <a:srgbClr val="FFFFFF"/>
                </a:solidFill>
                <a:effectLst>
                  <a:outerShdw blurRad="38100" dist="38100" dir="2700000" algn="tl">
                    <a:srgbClr val="000000"/>
                  </a:outerShdw>
                </a:effectLst>
                <a:cs typeface="Arial" charset="0"/>
              </a:rPr>
              <a:t>TEICrete</a:t>
            </a:r>
            <a:r>
              <a:rPr lang="en-US" sz="1800" b="1" dirty="0" smtClean="0">
                <a:solidFill>
                  <a:srgbClr val="FFFFFF"/>
                </a:solidFill>
                <a:effectLst>
                  <a:outerShdw blurRad="38100" dist="38100" dir="2700000" algn="tl">
                    <a:srgbClr val="000000"/>
                  </a:outerShdw>
                </a:effectLst>
                <a:cs typeface="Arial" charset="0"/>
              </a:rPr>
              <a:t> </a:t>
            </a:r>
            <a:br>
              <a:rPr lang="en-US" sz="1800" b="1" dirty="0" smtClean="0">
                <a:solidFill>
                  <a:srgbClr val="FFFFFF"/>
                </a:solidFill>
                <a:effectLst>
                  <a:outerShdw blurRad="38100" dist="38100" dir="2700000" algn="tl">
                    <a:srgbClr val="000000"/>
                  </a:outerShdw>
                </a:effectLst>
                <a:cs typeface="Arial" charset="0"/>
              </a:rPr>
            </a:br>
            <a:r>
              <a:rPr lang="en-US" sz="1800" b="1" dirty="0" err="1" smtClean="0">
                <a:solidFill>
                  <a:srgbClr val="FFFFFF"/>
                </a:solidFill>
                <a:effectLst>
                  <a:outerShdw blurRad="38100" dist="38100" dir="2700000" algn="tl">
                    <a:srgbClr val="000000"/>
                  </a:outerShdw>
                </a:effectLst>
                <a:cs typeface="Arial" charset="0"/>
              </a:rPr>
              <a:t>Heraklion</a:t>
            </a:r>
            <a:r>
              <a:rPr lang="en-US" sz="1800" b="1" dirty="0" smtClean="0">
                <a:solidFill>
                  <a:srgbClr val="FFFFFF"/>
                </a:solidFill>
                <a:effectLst>
                  <a:outerShdw blurRad="38100" dist="38100" dir="2700000" algn="tl">
                    <a:srgbClr val="000000"/>
                  </a:outerShdw>
                </a:effectLst>
                <a:cs typeface="Arial" charset="0"/>
              </a:rPr>
              <a:t> Crete, Greece</a:t>
            </a:r>
            <a:endParaRPr lang="el-GR" sz="1800" b="1" dirty="0">
              <a:solidFill>
                <a:srgbClr val="FFFFFF"/>
              </a:solidFill>
              <a:effectLst>
                <a:outerShdw blurRad="38100" dist="38100" dir="2700000" algn="tl">
                  <a:srgbClr val="000000"/>
                </a:outerShdw>
              </a:effectLst>
              <a:cs typeface="Arial" charset="0"/>
            </a:endParaRPr>
          </a:p>
        </p:txBody>
      </p:sp>
      <p:sp>
        <p:nvSpPr>
          <p:cNvPr id="2051" name="Oval 15"/>
          <p:cNvSpPr>
            <a:spLocks noChangeArrowheads="1"/>
          </p:cNvSpPr>
          <p:nvPr userDrawn="1"/>
        </p:nvSpPr>
        <p:spPr bwMode="auto">
          <a:xfrm>
            <a:off x="101600" y="5241925"/>
            <a:ext cx="1487488" cy="1539875"/>
          </a:xfrm>
          <a:prstGeom prst="ellipse">
            <a:avLst/>
          </a:prstGeom>
          <a:solidFill>
            <a:schemeClr val="bg1"/>
          </a:solidFill>
          <a:ln w="9525">
            <a:solidFill>
              <a:schemeClr val="bg1"/>
            </a:solidFill>
            <a:round/>
            <a:headEnd/>
            <a:tailEnd/>
          </a:ln>
        </p:spPr>
        <p:txBody>
          <a:bodyPr wrap="none" anchor="ctr"/>
          <a:lstStyle/>
          <a:p>
            <a:endParaRPr lang="el-GR">
              <a:solidFill>
                <a:srgbClr val="000000"/>
              </a:solidFill>
            </a:endParaRPr>
          </a:p>
        </p:txBody>
      </p:sp>
      <p:pic>
        <p:nvPicPr>
          <p:cNvPr id="2052" name="Picture 7"/>
          <p:cNvPicPr>
            <a:picLocks noChangeAspect="1" noChangeArrowheads="1"/>
          </p:cNvPicPr>
          <p:nvPr userDrawn="1"/>
        </p:nvPicPr>
        <p:blipFill>
          <a:blip r:embed="rId14" cstate="email">
            <a:clrChange>
              <a:clrFrom>
                <a:srgbClr val="FFFFFF"/>
              </a:clrFrom>
              <a:clrTo>
                <a:srgbClr val="FFFFFF">
                  <a:alpha val="0"/>
                </a:srgbClr>
              </a:clrTo>
            </a:clrChange>
            <a:lum bright="-26000" contrast="-100000"/>
            <a:extLst>
              <a:ext uri="{28A0092B-C50C-407E-A947-70E740481C1C}">
                <a14:useLocalDpi xmlns:a14="http://schemas.microsoft.com/office/drawing/2010/main" val="0"/>
              </a:ext>
            </a:extLst>
          </a:blip>
          <a:srcRect/>
          <a:stretch>
            <a:fillRect/>
          </a:stretch>
        </p:blipFill>
        <p:spPr bwMode="auto">
          <a:xfrm>
            <a:off x="55563" y="5213350"/>
            <a:ext cx="1573212"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2"/>
          <p:cNvSpPr>
            <a:spLocks noChangeArrowheads="1"/>
          </p:cNvSpPr>
          <p:nvPr userDrawn="1"/>
        </p:nvSpPr>
        <p:spPr bwMode="auto">
          <a:xfrm>
            <a:off x="0" y="1319213"/>
            <a:ext cx="9209088" cy="1774825"/>
          </a:xfrm>
          <a:prstGeom prst="rect">
            <a:avLst/>
          </a:prstGeom>
          <a:solidFill>
            <a:srgbClr val="808080">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sz="1800">
              <a:solidFill>
                <a:srgbClr val="000000"/>
              </a:solidFill>
            </a:endParaRPr>
          </a:p>
        </p:txBody>
      </p:sp>
      <p:sp>
        <p:nvSpPr>
          <p:cNvPr id="2054" name="Rectangle 6"/>
          <p:cNvSpPr>
            <a:spLocks noChangeArrowheads="1"/>
          </p:cNvSpPr>
          <p:nvPr userDrawn="1"/>
        </p:nvSpPr>
        <p:spPr bwMode="auto">
          <a:xfrm>
            <a:off x="-3175" y="1317625"/>
            <a:ext cx="6991350" cy="77788"/>
          </a:xfrm>
          <a:prstGeom prst="rect">
            <a:avLst/>
          </a:prstGeom>
          <a:solidFill>
            <a:srgbClr val="00577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l-GR" sz="2400">
              <a:solidFill>
                <a:srgbClr val="000000"/>
              </a:solidFill>
              <a:latin typeface="Times New Roman" charset="0"/>
            </a:endParaRPr>
          </a:p>
        </p:txBody>
      </p:sp>
      <p:sp>
        <p:nvSpPr>
          <p:cNvPr id="2" name="Rectangle 8"/>
          <p:cNvSpPr>
            <a:spLocks noChangeArrowheads="1"/>
          </p:cNvSpPr>
          <p:nvPr userDrawn="1"/>
        </p:nvSpPr>
        <p:spPr bwMode="auto">
          <a:xfrm>
            <a:off x="0" y="0"/>
            <a:ext cx="9144000" cy="731838"/>
          </a:xfrm>
          <a:prstGeom prst="rect">
            <a:avLst/>
          </a:prstGeom>
          <a:solidFill>
            <a:srgbClr val="005777"/>
          </a:solidFill>
          <a:ln w="9525">
            <a:noFill/>
            <a:miter lim="800000"/>
            <a:headEnd/>
            <a:tailEnd/>
          </a:ln>
        </p:spPr>
        <p:txBody>
          <a:bodyPr wrap="none" anchor="ctr"/>
          <a:lstStyle/>
          <a:p>
            <a:pPr marL="3175" algn="r" eaLnBrk="0" hangingPunct="0">
              <a:lnSpc>
                <a:spcPct val="110000"/>
              </a:lnSpc>
              <a:defRPr/>
            </a:pPr>
            <a:r>
              <a:rPr lang="en-US" sz="2000" b="1" dirty="0" smtClean="0">
                <a:solidFill>
                  <a:srgbClr val="FFFFFF"/>
                </a:solidFill>
                <a:effectLst>
                  <a:outerShdw blurRad="38100" dist="38100" dir="2700000" algn="tl">
                    <a:srgbClr val="000000"/>
                  </a:outerShdw>
                </a:effectLst>
                <a:latin typeface="Arial Narrow"/>
                <a:cs typeface="Arial Narrow"/>
              </a:rPr>
              <a:t>Technological Educational Institute of Crete</a:t>
            </a:r>
            <a:endParaRPr lang="el-GR" sz="2000" b="1" dirty="0" smtClean="0">
              <a:solidFill>
                <a:srgbClr val="FFFFFF"/>
              </a:solidFill>
              <a:effectLst>
                <a:outerShdw blurRad="38100" dist="38100" dir="2700000" algn="tl">
                  <a:srgbClr val="000000"/>
                </a:outerShdw>
              </a:effectLst>
              <a:latin typeface="Arial Narrow"/>
              <a:cs typeface="Arial Narrow"/>
            </a:endParaRPr>
          </a:p>
        </p:txBody>
      </p:sp>
      <p:sp>
        <p:nvSpPr>
          <p:cNvPr id="21" name="Rectangle 5"/>
          <p:cNvSpPr>
            <a:spLocks noChangeArrowheads="1"/>
          </p:cNvSpPr>
          <p:nvPr userDrawn="1"/>
        </p:nvSpPr>
        <p:spPr bwMode="auto">
          <a:xfrm>
            <a:off x="2505075" y="3022600"/>
            <a:ext cx="6667500" cy="77788"/>
          </a:xfrm>
          <a:prstGeom prst="rect">
            <a:avLst/>
          </a:prstGeom>
          <a:solidFill>
            <a:schemeClr val="accent1">
              <a:lumMod val="50000"/>
            </a:schemeClr>
          </a:solidFill>
          <a:ln w="9525">
            <a:noFill/>
            <a:miter lim="800000"/>
            <a:headEnd/>
            <a:tailEnd/>
          </a:ln>
        </p:spPr>
        <p:txBody>
          <a:bodyPr wrap="none" anchor="ctr"/>
          <a:lstStyle/>
          <a:p>
            <a:pPr algn="ctr">
              <a:defRPr/>
            </a:pPr>
            <a:endParaRPr kumimoji="1" lang="el-GR" sz="2400" dirty="0">
              <a:solidFill>
                <a:srgbClr val="000000"/>
              </a:solidFill>
              <a:latin typeface="Times New Roman" pitchFamily="18" charset="0"/>
              <a:ea typeface="ＭＳ Ｐゴシック" pitchFamily="-111" charset="-128"/>
              <a:cs typeface="+mn-cs"/>
            </a:endParaRPr>
          </a:p>
        </p:txBody>
      </p:sp>
      <p:pic>
        <p:nvPicPr>
          <p:cNvPr id="11" name="Imagen 34"/>
          <p:cNvPicPr/>
          <p:nvPr userDrawn="1"/>
        </p:nvPicPr>
        <p:blipFill>
          <a:blip r:embed="rId15" cstate="email">
            <a:extLst>
              <a:ext uri="{28A0092B-C50C-407E-A947-70E740481C1C}">
                <a14:useLocalDpi xmlns:a14="http://schemas.microsoft.com/office/drawing/2010/main" val="0"/>
              </a:ext>
            </a:extLst>
          </a:blip>
          <a:stretch>
            <a:fillRect/>
          </a:stretch>
        </p:blipFill>
        <p:spPr>
          <a:xfrm>
            <a:off x="5592762" y="4559984"/>
            <a:ext cx="3131798" cy="681941"/>
          </a:xfrm>
          <a:prstGeom prst="rect">
            <a:avLst/>
          </a:prstGeom>
        </p:spPr>
      </p:pic>
      <p:pic>
        <p:nvPicPr>
          <p:cNvPr id="12" name="Imagen 50"/>
          <p:cNvPicPr/>
          <p:nvPr userDrawn="1"/>
        </p:nvPicPr>
        <p:blipFill>
          <a:blip r:embed="rId16" cstate="email">
            <a:extLst>
              <a:ext uri="{28A0092B-C50C-407E-A947-70E740481C1C}">
                <a14:useLocalDpi xmlns:a14="http://schemas.microsoft.com/office/drawing/2010/main" val="0"/>
              </a:ext>
            </a:extLst>
          </a:blip>
          <a:stretch>
            <a:fillRect/>
          </a:stretch>
        </p:blipFill>
        <p:spPr>
          <a:xfrm>
            <a:off x="5571405" y="5467537"/>
            <a:ext cx="3106436" cy="1117225"/>
          </a:xfrm>
          <a:prstGeom prst="rect">
            <a:avLst/>
          </a:prstGeom>
          <a:noFill/>
          <a:ln>
            <a:noFill/>
          </a:ln>
        </p:spPr>
      </p:pic>
    </p:spTree>
    <p:extLst>
      <p:ext uri="{BB962C8B-B14F-4D97-AF65-F5344CB8AC3E}">
        <p14:creationId xmlns:p14="http://schemas.microsoft.com/office/powerpoint/2010/main" val="141094559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iming>
    <p:tnLst>
      <p:par>
        <p:cTn id="1" dur="indefinite" restart="never" nodeType="tmRoot"/>
      </p:par>
    </p:tnLst>
  </p:timing>
  <p:txStyles>
    <p:titleStyle>
      <a:lvl1pPr algn="l" rtl="0" eaLnBrk="0" fontAlgn="base" hangingPunct="0">
        <a:spcBef>
          <a:spcPct val="0"/>
        </a:spcBef>
        <a:spcAft>
          <a:spcPct val="0"/>
        </a:spcAft>
        <a:defRPr sz="23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2300">
          <a:solidFill>
            <a:schemeClr val="tx2"/>
          </a:solidFill>
          <a:latin typeface="Trebuchet MS" pitchFamily="34" charset="0"/>
          <a:ea typeface="ＭＳ Ｐゴシック" charset="0"/>
          <a:cs typeface="ＭＳ Ｐゴシック" charset="0"/>
        </a:defRPr>
      </a:lvl2pPr>
      <a:lvl3pPr algn="l" rtl="0" eaLnBrk="0" fontAlgn="base" hangingPunct="0">
        <a:spcBef>
          <a:spcPct val="0"/>
        </a:spcBef>
        <a:spcAft>
          <a:spcPct val="0"/>
        </a:spcAft>
        <a:defRPr sz="2300">
          <a:solidFill>
            <a:schemeClr val="tx2"/>
          </a:solidFill>
          <a:latin typeface="Trebuchet MS" pitchFamily="34" charset="0"/>
          <a:ea typeface="ＭＳ Ｐゴシック" charset="0"/>
          <a:cs typeface="ＭＳ Ｐゴシック" charset="0"/>
        </a:defRPr>
      </a:lvl3pPr>
      <a:lvl4pPr algn="l" rtl="0" eaLnBrk="0" fontAlgn="base" hangingPunct="0">
        <a:spcBef>
          <a:spcPct val="0"/>
        </a:spcBef>
        <a:spcAft>
          <a:spcPct val="0"/>
        </a:spcAft>
        <a:defRPr sz="2300">
          <a:solidFill>
            <a:schemeClr val="tx2"/>
          </a:solidFill>
          <a:latin typeface="Trebuchet MS" pitchFamily="34" charset="0"/>
          <a:ea typeface="ＭＳ Ｐゴシック" charset="0"/>
          <a:cs typeface="ＭＳ Ｐゴシック" charset="0"/>
        </a:defRPr>
      </a:lvl4pPr>
      <a:lvl5pPr algn="l" rtl="0" eaLnBrk="0" fontAlgn="base" hangingPunct="0">
        <a:spcBef>
          <a:spcPct val="0"/>
        </a:spcBef>
        <a:spcAft>
          <a:spcPct val="0"/>
        </a:spcAft>
        <a:defRPr sz="2300">
          <a:solidFill>
            <a:schemeClr val="tx2"/>
          </a:solidFill>
          <a:latin typeface="Trebuchet MS" pitchFamily="34" charset="0"/>
          <a:ea typeface="ＭＳ Ｐゴシック" charset="0"/>
          <a:cs typeface="ＭＳ Ｐゴシック" charset="0"/>
        </a:defRPr>
      </a:lvl5pPr>
      <a:lvl6pPr marL="457200" algn="l" rtl="0" fontAlgn="base">
        <a:spcBef>
          <a:spcPct val="0"/>
        </a:spcBef>
        <a:spcAft>
          <a:spcPct val="0"/>
        </a:spcAft>
        <a:defRPr sz="2300">
          <a:solidFill>
            <a:schemeClr val="tx2"/>
          </a:solidFill>
          <a:latin typeface="Trebuchet MS" pitchFamily="34" charset="0"/>
        </a:defRPr>
      </a:lvl6pPr>
      <a:lvl7pPr marL="914400" algn="l" rtl="0" fontAlgn="base">
        <a:spcBef>
          <a:spcPct val="0"/>
        </a:spcBef>
        <a:spcAft>
          <a:spcPct val="0"/>
        </a:spcAft>
        <a:defRPr sz="2300">
          <a:solidFill>
            <a:schemeClr val="tx2"/>
          </a:solidFill>
          <a:latin typeface="Trebuchet MS" pitchFamily="34" charset="0"/>
        </a:defRPr>
      </a:lvl7pPr>
      <a:lvl8pPr marL="1371600" algn="l" rtl="0" fontAlgn="base">
        <a:spcBef>
          <a:spcPct val="0"/>
        </a:spcBef>
        <a:spcAft>
          <a:spcPct val="0"/>
        </a:spcAft>
        <a:defRPr sz="2300">
          <a:solidFill>
            <a:schemeClr val="tx2"/>
          </a:solidFill>
          <a:latin typeface="Trebuchet MS" pitchFamily="34" charset="0"/>
        </a:defRPr>
      </a:lvl8pPr>
      <a:lvl9pPr marL="1828800" algn="l" rtl="0" fontAlgn="base">
        <a:spcBef>
          <a:spcPct val="0"/>
        </a:spcBef>
        <a:spcAft>
          <a:spcPct val="0"/>
        </a:spcAft>
        <a:defRPr sz="2300">
          <a:solidFill>
            <a:schemeClr val="tx2"/>
          </a:solidFill>
          <a:latin typeface="Trebuchet MS" pitchFamily="34" charset="0"/>
        </a:defRPr>
      </a:lvl9pPr>
    </p:titleStyle>
    <p:bodyStyle>
      <a:lvl1pPr marL="269875" indent="-269875" algn="l" rtl="0" eaLnBrk="0" fontAlgn="base" hangingPunct="0">
        <a:spcBef>
          <a:spcPct val="25000"/>
        </a:spcBef>
        <a:spcAft>
          <a:spcPct val="0"/>
        </a:spcAft>
        <a:buFont typeface="Wingdings" charset="0"/>
        <a:buChar char="§"/>
        <a:defRPr sz="1700">
          <a:solidFill>
            <a:schemeClr val="tx1"/>
          </a:solidFill>
          <a:latin typeface="+mn-lt"/>
          <a:ea typeface="ＭＳ Ｐゴシック" charset="0"/>
          <a:cs typeface="ＭＳ Ｐゴシック" charset="0"/>
        </a:defRPr>
      </a:lvl1pPr>
      <a:lvl2pPr marL="627063" indent="-177800" algn="l" rtl="0" eaLnBrk="0" fontAlgn="base" hangingPunct="0">
        <a:spcBef>
          <a:spcPct val="20000"/>
        </a:spcBef>
        <a:spcAft>
          <a:spcPct val="0"/>
        </a:spcAft>
        <a:buFont typeface="Arial" charset="0"/>
        <a:buChar char="□"/>
        <a:defRPr sz="16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1500">
          <a:solidFill>
            <a:schemeClr val="tx1"/>
          </a:solidFill>
          <a:latin typeface="+mn-lt"/>
          <a:ea typeface="ＭＳ Ｐゴシック" charset="0"/>
        </a:defRPr>
      </a:lvl3pPr>
      <a:lvl4pPr marL="1550988" indent="-228600" algn="l" rtl="0" eaLnBrk="0" fontAlgn="base" hangingPunct="0">
        <a:spcBef>
          <a:spcPct val="20000"/>
        </a:spcBef>
        <a:spcAft>
          <a:spcPct val="0"/>
        </a:spcAft>
        <a:buChar char="–"/>
        <a:defRPr sz="1400">
          <a:solidFill>
            <a:schemeClr val="tx1"/>
          </a:solidFill>
          <a:latin typeface="+mn-lt"/>
          <a:ea typeface="ＭＳ Ｐゴシック" charset="0"/>
        </a:defRPr>
      </a:lvl4pPr>
      <a:lvl5pPr marL="1978025" indent="-228600" algn="l" rtl="0" eaLnBrk="0" fontAlgn="base" hangingPunct="0">
        <a:spcBef>
          <a:spcPct val="20000"/>
        </a:spcBef>
        <a:spcAft>
          <a:spcPct val="0"/>
        </a:spcAft>
        <a:buChar char="»"/>
        <a:defRPr sz="1000">
          <a:solidFill>
            <a:schemeClr val="tx1"/>
          </a:solidFill>
          <a:latin typeface="+mn-lt"/>
          <a:ea typeface="ＭＳ Ｐゴシック" charset="0"/>
        </a:defRPr>
      </a:lvl5pPr>
      <a:lvl6pPr marL="2435225" indent="-228600" algn="l" rtl="0" fontAlgn="base">
        <a:spcBef>
          <a:spcPct val="20000"/>
        </a:spcBef>
        <a:spcAft>
          <a:spcPct val="0"/>
        </a:spcAft>
        <a:buChar char="»"/>
        <a:defRPr sz="1000">
          <a:solidFill>
            <a:schemeClr val="tx1"/>
          </a:solidFill>
          <a:latin typeface="+mn-lt"/>
        </a:defRPr>
      </a:lvl6pPr>
      <a:lvl7pPr marL="2892425" indent="-228600" algn="l" rtl="0" fontAlgn="base">
        <a:spcBef>
          <a:spcPct val="20000"/>
        </a:spcBef>
        <a:spcAft>
          <a:spcPct val="0"/>
        </a:spcAft>
        <a:buChar char="»"/>
        <a:defRPr sz="1000">
          <a:solidFill>
            <a:schemeClr val="tx1"/>
          </a:solidFill>
          <a:latin typeface="+mn-lt"/>
        </a:defRPr>
      </a:lvl7pPr>
      <a:lvl8pPr marL="3349625" indent="-228600" algn="l" rtl="0" fontAlgn="base">
        <a:spcBef>
          <a:spcPct val="20000"/>
        </a:spcBef>
        <a:spcAft>
          <a:spcPct val="0"/>
        </a:spcAft>
        <a:buChar char="»"/>
        <a:defRPr sz="1000">
          <a:solidFill>
            <a:schemeClr val="tx1"/>
          </a:solidFill>
          <a:latin typeface="+mn-lt"/>
        </a:defRPr>
      </a:lvl8pPr>
      <a:lvl9pPr marL="3806825" indent="-228600" algn="l" rtl="0" fontAlgn="base">
        <a:spcBef>
          <a:spcPct val="20000"/>
        </a:spcBef>
        <a:spcAft>
          <a:spcPct val="0"/>
        </a:spcAft>
        <a:buChar char="»"/>
        <a:defRPr sz="1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emf"/><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50">
            <a:extLst>
              <a:ext uri="{FF2B5EF4-FFF2-40B4-BE49-F238E27FC236}">
                <a16:creationId xmlns="" xmlns:a16="http://schemas.microsoft.com/office/drawing/2014/main" id="{389AFF6F-B38D-4086-B6E6-9B4D639019EA}"/>
              </a:ext>
            </a:extLst>
          </p:cNvPr>
          <p:cNvPicPr/>
          <p:nvPr/>
        </p:nvPicPr>
        <p:blipFill>
          <a:blip r:embed="rId2" cstate="email">
            <a:extLst>
              <a:ext uri="{28A0092B-C50C-407E-A947-70E740481C1C}">
                <a14:useLocalDpi xmlns:a14="http://schemas.microsoft.com/office/drawing/2010/main" val="0"/>
              </a:ext>
            </a:extLst>
          </a:blip>
          <a:stretch>
            <a:fillRect/>
          </a:stretch>
        </p:blipFill>
        <p:spPr>
          <a:xfrm>
            <a:off x="7141346" y="268018"/>
            <a:ext cx="1753789" cy="784378"/>
          </a:xfrm>
          <a:prstGeom prst="rect">
            <a:avLst/>
          </a:prstGeom>
          <a:noFill/>
          <a:ln>
            <a:noFill/>
          </a:ln>
        </p:spPr>
      </p:pic>
      <p:sp>
        <p:nvSpPr>
          <p:cNvPr id="11" name="Rounded Rectangle 10"/>
          <p:cNvSpPr/>
          <p:nvPr/>
        </p:nvSpPr>
        <p:spPr>
          <a:xfrm>
            <a:off x="0" y="2419435"/>
            <a:ext cx="9144000" cy="1937982"/>
          </a:xfrm>
          <a:prstGeom prst="roundRect">
            <a:avLst>
              <a:gd name="adj" fmla="val 396"/>
            </a:avLst>
          </a:prstGeom>
          <a:ln>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smtClean="0"/>
              <a:t>UNIT 11: RC-SERVOMOTOR </a:t>
            </a:r>
            <a:r>
              <a:rPr lang="es-ES" sz="3600" b="1" dirty="0"/>
              <a:t>CONTROL</a:t>
            </a:r>
            <a:r>
              <a:rPr lang="el-GR" sz="3600" dirty="0"/>
              <a:t> </a:t>
            </a:r>
            <a:endParaRPr lang="en-US" sz="3600" dirty="0">
              <a:solidFill>
                <a:prstClr val="white"/>
              </a:solidFill>
            </a:endParaRPr>
          </a:p>
          <a:p>
            <a:pPr algn="ctr"/>
            <a:endParaRPr lang="el-GR" dirty="0"/>
          </a:p>
        </p:txBody>
      </p:sp>
      <p:pic>
        <p:nvPicPr>
          <p:cNvPr id="12" name="Imagen 34">
            <a:extLst>
              <a:ext uri="{FF2B5EF4-FFF2-40B4-BE49-F238E27FC236}">
                <a16:creationId xmlns="" xmlns:a16="http://schemas.microsoft.com/office/drawing/2014/main" id="{30534F85-38A1-43D8-B6DB-94CA1D92C64E}"/>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457930" y="268018"/>
            <a:ext cx="2956266" cy="759862"/>
          </a:xfrm>
          <a:prstGeom prst="rect">
            <a:avLst/>
          </a:prstGeom>
        </p:spPr>
      </p:pic>
      <p:pic>
        <p:nvPicPr>
          <p:cNvPr id="1026"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18250" b="15298"/>
          <a:stretch/>
        </p:blipFill>
        <p:spPr bwMode="auto">
          <a:xfrm>
            <a:off x="536759" y="6038193"/>
            <a:ext cx="1607354" cy="709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openin project: isep-porto-logo"/>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t="23235"/>
          <a:stretch/>
        </p:blipFill>
        <p:spPr bwMode="auto">
          <a:xfrm>
            <a:off x="2582878" y="5913947"/>
            <a:ext cx="1820294" cy="9315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penin project: teiofcrete-logo"/>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29207" y="5882415"/>
            <a:ext cx="14287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penin project: aproit-logo"/>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141346" y="6085491"/>
            <a:ext cx="1428752" cy="7178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770179"/>
            <a:ext cx="9144000" cy="45719"/>
          </a:xfrm>
          <a:prstGeom prst="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Rectangle 2"/>
          <p:cNvSpPr/>
          <p:nvPr/>
        </p:nvSpPr>
        <p:spPr>
          <a:xfrm>
            <a:off x="0" y="7639"/>
            <a:ext cx="9144000" cy="1180531"/>
          </a:xfrm>
          <a:prstGeom prst="rect">
            <a:avLst/>
          </a:prstGeom>
          <a:gradFill flip="none" rotWithShape="1">
            <a:gsLst>
              <a:gs pos="0">
                <a:schemeClr val="tx2">
                  <a:lumMod val="40000"/>
                  <a:lumOff val="60000"/>
                  <a:alpha val="36000"/>
                </a:schemeClr>
              </a:gs>
              <a:gs pos="100000">
                <a:schemeClr val="bg1">
                  <a:alpha val="0"/>
                </a:schemeClr>
              </a:gs>
              <a:gs pos="49000">
                <a:schemeClr val="tx2">
                  <a:lumMod val="20000"/>
                  <a:lumOff val="80000"/>
                  <a:alpha val="39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806816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 name="Τίτλος 1"/>
          <p:cNvSpPr>
            <a:spLocks noGrp="1"/>
          </p:cNvSpPr>
          <p:nvPr>
            <p:ph type="title"/>
          </p:nvPr>
        </p:nvSpPr>
        <p:spPr>
          <a:xfrm>
            <a:off x="0" y="-2"/>
            <a:ext cx="9144000" cy="581777"/>
          </a:xfrm>
          <a:solidFill>
            <a:schemeClr val="bg1">
              <a:lumMod val="85000"/>
            </a:schemeClr>
          </a:solidFill>
        </p:spPr>
        <p:txBody>
          <a:bodyPr>
            <a:normAutofit/>
          </a:bodyPr>
          <a:lstStyle/>
          <a:p>
            <a:pPr algn="l"/>
            <a:r>
              <a:rPr lang="en-US" sz="2700" dirty="0" smtClean="0"/>
              <a:t>Aim and Agenda of unit 11  </a:t>
            </a:r>
            <a:endParaRPr lang="el-GR" sz="2700" dirty="0"/>
          </a:p>
        </p:txBody>
      </p:sp>
      <p:sp>
        <p:nvSpPr>
          <p:cNvPr id="11" name="Στρογγυλεμένο ορθογώνιο 7"/>
          <p:cNvSpPr/>
          <p:nvPr/>
        </p:nvSpPr>
        <p:spPr>
          <a:xfrm>
            <a:off x="432080" y="2328577"/>
            <a:ext cx="8434573" cy="351266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Στρογγυλεμένο ορθογώνιο 6"/>
          <p:cNvSpPr/>
          <p:nvPr/>
        </p:nvSpPr>
        <p:spPr>
          <a:xfrm>
            <a:off x="432080" y="829711"/>
            <a:ext cx="8335926" cy="136096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Give the basic ideas and simple examples </a:t>
            </a:r>
          </a:p>
          <a:p>
            <a:pPr algn="ctr"/>
            <a:r>
              <a:rPr lang="en-US" dirty="0"/>
              <a:t>for driving </a:t>
            </a:r>
            <a:r>
              <a:rPr lang="en-US" dirty="0" err="1" smtClean="0"/>
              <a:t>rc</a:t>
            </a:r>
            <a:r>
              <a:rPr lang="en-US" dirty="0"/>
              <a:t>-</a:t>
            </a:r>
            <a:r>
              <a:rPr lang="en-US" dirty="0" smtClean="0"/>
              <a:t>servomotors with </a:t>
            </a:r>
            <a:r>
              <a:rPr lang="en-US" dirty="0"/>
              <a:t>Arduino</a:t>
            </a:r>
            <a:endParaRPr lang="el-GR" dirty="0"/>
          </a:p>
        </p:txBody>
      </p:sp>
      <p:sp>
        <p:nvSpPr>
          <p:cNvPr id="13" name="Σύμβολο κράτησης θέσης περιεχομένου 2"/>
          <p:cNvSpPr txBox="1">
            <a:spLocks/>
          </p:cNvSpPr>
          <p:nvPr/>
        </p:nvSpPr>
        <p:spPr>
          <a:xfrm>
            <a:off x="805201" y="3007077"/>
            <a:ext cx="8229600" cy="358895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10000"/>
              </a:lnSpc>
              <a:spcBef>
                <a:spcPts val="480"/>
              </a:spcBef>
              <a:buFont typeface="Wingdings" pitchFamily="2" charset="2"/>
              <a:buChar char="§"/>
            </a:pPr>
            <a:r>
              <a:rPr lang="en-US" sz="1800" dirty="0" smtClean="0"/>
              <a:t>Explain </a:t>
            </a:r>
            <a:r>
              <a:rPr lang="en-US" sz="1800" b="1" dirty="0" smtClean="0"/>
              <a:t>what is</a:t>
            </a:r>
            <a:r>
              <a:rPr lang="en-US" sz="1800" dirty="0" smtClean="0"/>
              <a:t> an </a:t>
            </a:r>
            <a:r>
              <a:rPr lang="en-US" sz="1800" dirty="0" err="1" smtClean="0"/>
              <a:t>rc</a:t>
            </a:r>
            <a:r>
              <a:rPr lang="en-US" sz="1800" dirty="0" smtClean="0"/>
              <a:t>-servomotor</a:t>
            </a:r>
          </a:p>
          <a:p>
            <a:pPr algn="just">
              <a:lnSpc>
                <a:spcPct val="110000"/>
              </a:lnSpc>
              <a:spcBef>
                <a:spcPts val="480"/>
              </a:spcBef>
              <a:buFont typeface="Wingdings" pitchFamily="2" charset="2"/>
              <a:buChar char="§"/>
            </a:pPr>
            <a:r>
              <a:rPr lang="en-US" sz="1800" dirty="0"/>
              <a:t>Analyze </a:t>
            </a:r>
            <a:r>
              <a:rPr lang="en-US" sz="1800" b="1" dirty="0"/>
              <a:t>the anatomy</a:t>
            </a:r>
            <a:r>
              <a:rPr lang="en-US" sz="1800" dirty="0"/>
              <a:t> of an </a:t>
            </a:r>
            <a:r>
              <a:rPr lang="en-US" sz="1800" dirty="0" err="1"/>
              <a:t>rc</a:t>
            </a:r>
            <a:r>
              <a:rPr lang="en-US" sz="1800" dirty="0"/>
              <a:t>-servomotor</a:t>
            </a:r>
          </a:p>
          <a:p>
            <a:pPr algn="just">
              <a:lnSpc>
                <a:spcPct val="110000"/>
              </a:lnSpc>
              <a:spcBef>
                <a:spcPts val="480"/>
              </a:spcBef>
              <a:buFont typeface="Wingdings" pitchFamily="2" charset="2"/>
              <a:buChar char="§"/>
            </a:pPr>
            <a:r>
              <a:rPr lang="en-US" sz="1800" dirty="0" smtClean="0"/>
              <a:t>Give information about the </a:t>
            </a:r>
            <a:r>
              <a:rPr lang="en-US" sz="1800" b="1" dirty="0" smtClean="0"/>
              <a:t>several types</a:t>
            </a:r>
            <a:r>
              <a:rPr lang="en-US" sz="1800" dirty="0" smtClean="0"/>
              <a:t> of </a:t>
            </a:r>
            <a:r>
              <a:rPr lang="en-US" sz="1800" dirty="0" err="1" smtClean="0"/>
              <a:t>rc</a:t>
            </a:r>
            <a:r>
              <a:rPr lang="en-US" sz="1800" dirty="0" smtClean="0"/>
              <a:t>-servomotors  </a:t>
            </a:r>
          </a:p>
          <a:p>
            <a:pPr algn="just">
              <a:lnSpc>
                <a:spcPct val="110000"/>
              </a:lnSpc>
              <a:spcBef>
                <a:spcPts val="480"/>
              </a:spcBef>
              <a:buFont typeface="Wingdings" pitchFamily="2" charset="2"/>
              <a:buChar char="§"/>
            </a:pPr>
            <a:r>
              <a:rPr lang="en-US" sz="1800" dirty="0">
                <a:solidFill>
                  <a:srgbClr val="000000"/>
                </a:solidFill>
                <a:latin typeface="Calibri" charset="0"/>
              </a:rPr>
              <a:t>Explain the idea of the Pulse Width Modulation </a:t>
            </a:r>
            <a:r>
              <a:rPr lang="en-US" sz="1800" dirty="0" smtClean="0">
                <a:solidFill>
                  <a:srgbClr val="000000"/>
                </a:solidFill>
                <a:latin typeface="Calibri" charset="0"/>
              </a:rPr>
              <a:t>(</a:t>
            </a:r>
            <a:r>
              <a:rPr lang="en-US" sz="1800" b="1" dirty="0" smtClean="0">
                <a:solidFill>
                  <a:srgbClr val="000000"/>
                </a:solidFill>
                <a:latin typeface="Calibri" charset="0"/>
              </a:rPr>
              <a:t>PWM</a:t>
            </a:r>
            <a:r>
              <a:rPr lang="en-US" sz="1800" dirty="0" smtClean="0">
                <a:solidFill>
                  <a:srgbClr val="000000"/>
                </a:solidFill>
                <a:latin typeface="Calibri" charset="0"/>
              </a:rPr>
              <a:t>) signal</a:t>
            </a:r>
            <a:endParaRPr lang="en-US" sz="1800" dirty="0">
              <a:solidFill>
                <a:srgbClr val="000000"/>
              </a:solidFill>
              <a:latin typeface="Calibri" charset="0"/>
            </a:endParaRPr>
          </a:p>
          <a:p>
            <a:pPr algn="just">
              <a:lnSpc>
                <a:spcPct val="110000"/>
              </a:lnSpc>
              <a:spcBef>
                <a:spcPts val="480"/>
              </a:spcBef>
              <a:buFont typeface="Wingdings" pitchFamily="2" charset="2"/>
              <a:buChar char="§"/>
            </a:pPr>
            <a:r>
              <a:rPr lang="en-US" sz="1800" dirty="0" smtClean="0"/>
              <a:t>Give the basic </a:t>
            </a:r>
            <a:r>
              <a:rPr lang="en-US" sz="1800" b="1" dirty="0" smtClean="0"/>
              <a:t>control scheme </a:t>
            </a:r>
            <a:r>
              <a:rPr lang="en-US" sz="1800" dirty="0" smtClean="0"/>
              <a:t>of an RC-servo motor</a:t>
            </a:r>
          </a:p>
          <a:p>
            <a:pPr algn="just">
              <a:lnSpc>
                <a:spcPct val="110000"/>
              </a:lnSpc>
              <a:spcBef>
                <a:spcPts val="480"/>
              </a:spcBef>
              <a:buFont typeface="Wingdings" pitchFamily="2" charset="2"/>
              <a:buChar char="§"/>
            </a:pPr>
            <a:r>
              <a:rPr lang="en-US" sz="1800" dirty="0">
                <a:solidFill>
                  <a:srgbClr val="000000"/>
                </a:solidFill>
                <a:latin typeface="Calibri" charset="0"/>
              </a:rPr>
              <a:t>Utilize the “SERVO” Library </a:t>
            </a:r>
            <a:r>
              <a:rPr lang="en-US" sz="1800" dirty="0" smtClean="0">
                <a:solidFill>
                  <a:srgbClr val="000000"/>
                </a:solidFill>
                <a:latin typeface="Calibri" charset="0"/>
              </a:rPr>
              <a:t> to Control </a:t>
            </a:r>
            <a:r>
              <a:rPr lang="en-US" sz="1800" dirty="0">
                <a:solidFill>
                  <a:srgbClr val="000000"/>
                </a:solidFill>
                <a:latin typeface="Calibri" charset="0"/>
              </a:rPr>
              <a:t>the </a:t>
            </a:r>
            <a:r>
              <a:rPr lang="en-US" sz="1800" dirty="0" err="1" smtClean="0">
                <a:solidFill>
                  <a:srgbClr val="000000"/>
                </a:solidFill>
                <a:latin typeface="Calibri" charset="0"/>
              </a:rPr>
              <a:t>rc</a:t>
            </a:r>
            <a:r>
              <a:rPr lang="en-US" sz="1800" dirty="0" smtClean="0">
                <a:solidFill>
                  <a:srgbClr val="000000"/>
                </a:solidFill>
                <a:latin typeface="Calibri" charset="0"/>
              </a:rPr>
              <a:t>-servomotor</a:t>
            </a:r>
            <a:endParaRPr lang="el-GR" sz="1800" dirty="0"/>
          </a:p>
          <a:p>
            <a:pPr algn="just">
              <a:lnSpc>
                <a:spcPct val="110000"/>
              </a:lnSpc>
              <a:spcBef>
                <a:spcPts val="480"/>
              </a:spcBef>
              <a:buFont typeface="Wingdings" pitchFamily="2" charset="2"/>
              <a:buChar char="§"/>
            </a:pPr>
            <a:endParaRPr lang="en-US" sz="1800" dirty="0" smtClean="0"/>
          </a:p>
          <a:p>
            <a:pPr algn="just">
              <a:lnSpc>
                <a:spcPct val="110000"/>
              </a:lnSpc>
              <a:spcBef>
                <a:spcPts val="480"/>
              </a:spcBef>
              <a:buFont typeface="Wingdings" pitchFamily="2" charset="2"/>
              <a:buChar char="§"/>
            </a:pPr>
            <a:endParaRPr lang="en-US" sz="1800" dirty="0" smtClean="0"/>
          </a:p>
          <a:p>
            <a:pPr algn="just">
              <a:lnSpc>
                <a:spcPct val="110000"/>
              </a:lnSpc>
              <a:spcBef>
                <a:spcPts val="480"/>
              </a:spcBef>
              <a:buFont typeface="Wingdings" pitchFamily="2" charset="2"/>
              <a:buChar char="§"/>
            </a:pPr>
            <a:endParaRPr lang="en-US" sz="1800" dirty="0" smtClean="0"/>
          </a:p>
          <a:p>
            <a:pPr algn="just">
              <a:lnSpc>
                <a:spcPct val="110000"/>
              </a:lnSpc>
              <a:spcBef>
                <a:spcPts val="480"/>
              </a:spcBef>
              <a:buFont typeface="Wingdings" pitchFamily="2" charset="2"/>
              <a:buChar char="§"/>
            </a:pPr>
            <a:endParaRPr lang="el-GR" sz="1800" dirty="0" smtClean="0"/>
          </a:p>
          <a:p>
            <a:pPr algn="just">
              <a:lnSpc>
                <a:spcPct val="110000"/>
              </a:lnSpc>
              <a:spcBef>
                <a:spcPts val="480"/>
              </a:spcBef>
              <a:buFont typeface="Wingdings" pitchFamily="2" charset="2"/>
              <a:buChar char="§"/>
            </a:pPr>
            <a:endParaRPr lang="el-GR" sz="1400" dirty="0" smtClean="0">
              <a:solidFill>
                <a:schemeClr val="accent5">
                  <a:lumMod val="75000"/>
                </a:schemeClr>
              </a:solidFill>
            </a:endParaRPr>
          </a:p>
          <a:p>
            <a:pPr algn="just">
              <a:lnSpc>
                <a:spcPct val="110000"/>
              </a:lnSpc>
              <a:spcBef>
                <a:spcPts val="480"/>
              </a:spcBef>
              <a:buFont typeface="Wingdings" pitchFamily="2" charset="2"/>
              <a:buChar char="§"/>
            </a:pPr>
            <a:endParaRPr lang="el-GR" sz="1800" dirty="0"/>
          </a:p>
        </p:txBody>
      </p:sp>
      <p:sp>
        <p:nvSpPr>
          <p:cNvPr id="14" name="TextBox 13"/>
          <p:cNvSpPr txBox="1"/>
          <p:nvPr/>
        </p:nvSpPr>
        <p:spPr bwMode="auto">
          <a:xfrm>
            <a:off x="3061905" y="830883"/>
            <a:ext cx="2710999" cy="385683"/>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marR="0" algn="just" defTabSz="914400" rtl="0" eaLnBrk="0" fontAlgn="base" latinLnBrk="0" hangingPunct="0">
              <a:lnSpc>
                <a:spcPct val="110000"/>
              </a:lnSpc>
              <a:spcBef>
                <a:spcPts val="480"/>
              </a:spcBef>
              <a:spcAft>
                <a:spcPct val="0"/>
              </a:spcAft>
              <a:buClrTx/>
              <a:buSzTx/>
              <a:tabLst/>
            </a:pPr>
            <a:r>
              <a:rPr kumimoji="0" lang="en-US" sz="1800" b="0" i="1" u="none" strike="noStrike" kern="0" cap="none" spc="0" normalizeH="0" baseline="0" noProof="0" dirty="0" smtClean="0">
                <a:ln>
                  <a:noFill/>
                </a:ln>
                <a:solidFill>
                  <a:schemeClr val="tx1"/>
                </a:solidFill>
                <a:effectLst/>
                <a:uLnTx/>
                <a:uFillTx/>
                <a:latin typeface="+mn-lt"/>
                <a:ea typeface="+mn-ea"/>
                <a:cs typeface="+mn-cs"/>
              </a:rPr>
              <a:t>The aim of</a:t>
            </a:r>
            <a:r>
              <a:rPr kumimoji="0" lang="en-US" sz="1800" b="0" i="1" u="none" strike="noStrike" kern="0" cap="none" spc="0" normalizeH="0" noProof="0" dirty="0" smtClean="0">
                <a:ln>
                  <a:noFill/>
                </a:ln>
                <a:solidFill>
                  <a:schemeClr val="tx1"/>
                </a:solidFill>
                <a:effectLst/>
                <a:uLnTx/>
                <a:uFillTx/>
                <a:latin typeface="+mn-lt"/>
                <a:ea typeface="+mn-ea"/>
                <a:cs typeface="+mn-cs"/>
              </a:rPr>
              <a:t> the presentation</a:t>
            </a:r>
            <a:endParaRPr kumimoji="0" lang="el-GR" sz="1800" b="0" i="1" u="none" strike="noStrike" kern="0" cap="none" spc="0" normalizeH="0" baseline="0" noProof="0" dirty="0">
              <a:ln>
                <a:noFill/>
              </a:ln>
              <a:solidFill>
                <a:schemeClr val="tx1"/>
              </a:solidFill>
              <a:effectLst/>
              <a:uLnTx/>
              <a:uFillTx/>
              <a:latin typeface="+mn-lt"/>
              <a:ea typeface="+mn-ea"/>
              <a:cs typeface="+mn-cs"/>
            </a:endParaRPr>
          </a:p>
        </p:txBody>
      </p:sp>
      <p:sp>
        <p:nvSpPr>
          <p:cNvPr id="15" name="TextBox 14"/>
          <p:cNvSpPr txBox="1"/>
          <p:nvPr/>
        </p:nvSpPr>
        <p:spPr bwMode="auto">
          <a:xfrm>
            <a:off x="2908016" y="2491969"/>
            <a:ext cx="3018775" cy="385683"/>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marR="0" algn="just" defTabSz="914400" rtl="0" eaLnBrk="0" fontAlgn="base" latinLnBrk="0" hangingPunct="0">
              <a:lnSpc>
                <a:spcPct val="110000"/>
              </a:lnSpc>
              <a:spcBef>
                <a:spcPts val="480"/>
              </a:spcBef>
              <a:spcAft>
                <a:spcPct val="0"/>
              </a:spcAft>
              <a:buClrTx/>
              <a:buSzTx/>
              <a:tabLst/>
            </a:pPr>
            <a:r>
              <a:rPr kumimoji="0" lang="en-US" sz="1800" b="0" i="1" u="none" strike="noStrike" kern="0" cap="none" spc="0" normalizeH="0" baseline="0" noProof="0" dirty="0" smtClean="0">
                <a:ln>
                  <a:noFill/>
                </a:ln>
                <a:solidFill>
                  <a:schemeClr val="tx1"/>
                </a:solidFill>
                <a:effectLst/>
                <a:uLnTx/>
                <a:uFillTx/>
                <a:latin typeface="+mn-lt"/>
                <a:ea typeface="+mn-ea"/>
                <a:cs typeface="+mn-cs"/>
              </a:rPr>
              <a:t>The agenda of</a:t>
            </a:r>
            <a:r>
              <a:rPr kumimoji="0" lang="en-US" sz="1800" b="0" i="1" u="none" strike="noStrike" kern="0" cap="none" spc="0" normalizeH="0" noProof="0" dirty="0" smtClean="0">
                <a:ln>
                  <a:noFill/>
                </a:ln>
                <a:solidFill>
                  <a:schemeClr val="tx1"/>
                </a:solidFill>
                <a:effectLst/>
                <a:uLnTx/>
                <a:uFillTx/>
                <a:latin typeface="+mn-lt"/>
                <a:ea typeface="+mn-ea"/>
                <a:cs typeface="+mn-cs"/>
              </a:rPr>
              <a:t> the presentation</a:t>
            </a:r>
            <a:endParaRPr kumimoji="0" lang="el-GR" sz="1800" b="0" i="1" u="none" strike="noStrike" kern="0" cap="none" spc="0" normalizeH="0" baseline="0" noProof="0" dirty="0">
              <a:ln>
                <a:noFill/>
              </a:ln>
              <a:solidFill>
                <a:schemeClr val="tx1"/>
              </a:solidFill>
              <a:effectLst/>
              <a:uLnTx/>
              <a:uFillTx/>
              <a:latin typeface="+mn-lt"/>
              <a:ea typeface="+mn-ea"/>
              <a:cs typeface="+mn-cs"/>
            </a:endParaRPr>
          </a:p>
        </p:txBody>
      </p:sp>
      <p:sp>
        <p:nvSpPr>
          <p:cNvPr id="24" name="Slide Number Placeholder 2"/>
          <p:cNvSpPr>
            <a:spLocks noGrp="1"/>
          </p:cNvSpPr>
          <p:nvPr>
            <p:ph type="sldNum" sz="quarter" idx="12"/>
          </p:nvPr>
        </p:nvSpPr>
        <p:spPr>
          <a:xfrm>
            <a:off x="6553200" y="6356350"/>
            <a:ext cx="2133600" cy="365125"/>
          </a:xfrm>
        </p:spPr>
        <p:txBody>
          <a:bodyPr/>
          <a:lstStyle/>
          <a:p>
            <a:fld id="{F1B48E73-6241-44FB-9EDB-1A1229FC3D83}" type="slidenum">
              <a:rPr lang="el-GR" smtClean="0"/>
              <a:t>2</a:t>
            </a:fld>
            <a:endParaRPr lang="el-GR"/>
          </a:p>
        </p:txBody>
      </p:sp>
      <p:pic>
        <p:nvPicPr>
          <p:cNvPr id="25"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6"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7"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2</a:t>
            </a:fld>
            <a:endParaRPr lang="el-GR" sz="1000" dirty="0"/>
          </a:p>
        </p:txBody>
      </p:sp>
    </p:spTree>
    <p:extLst>
      <p:ext uri="{BB962C8B-B14F-4D97-AF65-F5344CB8AC3E}">
        <p14:creationId xmlns:p14="http://schemas.microsoft.com/office/powerpoint/2010/main" val="2135005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3</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a:bodyPr>
          <a:lstStyle>
            <a:lvl1pPr defTabSz="914400" eaLnBrk="1" latinLnBrk="0" hangingPunct="1">
              <a:buNone/>
              <a:defRPr sz="3600">
                <a:latin typeface="+mj-lt"/>
                <a:ea typeface="+mj-ea"/>
                <a:cs typeface="+mj-cs"/>
              </a:defRPr>
            </a:lvl1pPr>
          </a:lstStyle>
          <a:p>
            <a:r>
              <a:rPr lang="en-US" sz="2800" dirty="0" smtClean="0">
                <a:solidFill>
                  <a:srgbClr val="000000"/>
                </a:solidFill>
                <a:latin typeface="Calibri" charset="0"/>
              </a:rPr>
              <a:t>The anatomy of an </a:t>
            </a:r>
            <a:r>
              <a:rPr lang="en-US" sz="2800" dirty="0" err="1" smtClean="0">
                <a:solidFill>
                  <a:srgbClr val="000000"/>
                </a:solidFill>
                <a:latin typeface="Calibri" charset="0"/>
              </a:rPr>
              <a:t>rc</a:t>
            </a:r>
            <a:r>
              <a:rPr lang="en-US" sz="2800" dirty="0" smtClean="0">
                <a:solidFill>
                  <a:srgbClr val="000000"/>
                </a:solidFill>
                <a:latin typeface="Calibri" charset="0"/>
              </a:rPr>
              <a:t>-servomotor</a:t>
            </a:r>
            <a:endParaRPr lang="el-GR" sz="2800"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3</a:t>
            </a:fld>
            <a:endParaRPr lang="el-GR" sz="1000" dirty="0"/>
          </a:p>
        </p:txBody>
      </p:sp>
      <p:pic>
        <p:nvPicPr>
          <p:cNvPr id="8" name="Imagen 26"/>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610419" y="770199"/>
            <a:ext cx="5749465" cy="4508103"/>
          </a:xfrm>
          <a:prstGeom prst="rect">
            <a:avLst/>
          </a:prstGeom>
          <a:noFill/>
          <a:ln>
            <a:noFill/>
          </a:ln>
        </p:spPr>
      </p:pic>
      <p:sp>
        <p:nvSpPr>
          <p:cNvPr id="2" name="TextBox 1"/>
          <p:cNvSpPr txBox="1"/>
          <p:nvPr/>
        </p:nvSpPr>
        <p:spPr>
          <a:xfrm>
            <a:off x="2353041" y="878243"/>
            <a:ext cx="982961" cy="384721"/>
          </a:xfrm>
          <a:prstGeom prst="rect">
            <a:avLst/>
          </a:prstGeom>
          <a:solidFill>
            <a:srgbClr val="FFF93D"/>
          </a:solidFill>
        </p:spPr>
        <p:txBody>
          <a:bodyPr wrap="none" rtlCol="0">
            <a:spAutoFit/>
          </a:bodyPr>
          <a:lstStyle/>
          <a:p>
            <a:r>
              <a:rPr lang="en-US" smtClean="0"/>
              <a:t>SHAFT</a:t>
            </a:r>
            <a:endParaRPr lang="el-GR" dirty="0"/>
          </a:p>
        </p:txBody>
      </p:sp>
      <p:sp>
        <p:nvSpPr>
          <p:cNvPr id="11" name="TextBox 10"/>
          <p:cNvSpPr txBox="1"/>
          <p:nvPr/>
        </p:nvSpPr>
        <p:spPr>
          <a:xfrm>
            <a:off x="1610419" y="2017691"/>
            <a:ext cx="1667892" cy="384721"/>
          </a:xfrm>
          <a:prstGeom prst="rect">
            <a:avLst/>
          </a:prstGeom>
          <a:solidFill>
            <a:srgbClr val="FFF93D"/>
          </a:solidFill>
        </p:spPr>
        <p:txBody>
          <a:bodyPr wrap="none" rtlCol="0">
            <a:spAutoFit/>
          </a:bodyPr>
          <a:lstStyle/>
          <a:p>
            <a:r>
              <a:rPr lang="en-US" dirty="0" smtClean="0"/>
              <a:t>GEAR TRAIN</a:t>
            </a:r>
            <a:endParaRPr lang="el-GR" dirty="0"/>
          </a:p>
        </p:txBody>
      </p:sp>
      <p:sp>
        <p:nvSpPr>
          <p:cNvPr id="13" name="TextBox 12"/>
          <p:cNvSpPr txBox="1"/>
          <p:nvPr/>
        </p:nvSpPr>
        <p:spPr>
          <a:xfrm>
            <a:off x="1599245" y="3884974"/>
            <a:ext cx="1507592" cy="384721"/>
          </a:xfrm>
          <a:prstGeom prst="rect">
            <a:avLst/>
          </a:prstGeom>
          <a:solidFill>
            <a:srgbClr val="FFF93D"/>
          </a:solidFill>
        </p:spPr>
        <p:txBody>
          <a:bodyPr wrap="none" rtlCol="0">
            <a:spAutoFit/>
          </a:bodyPr>
          <a:lstStyle/>
          <a:p>
            <a:r>
              <a:rPr lang="en-US" dirty="0" smtClean="0"/>
              <a:t>DC MOTOR</a:t>
            </a:r>
            <a:endParaRPr lang="el-GR" dirty="0"/>
          </a:p>
        </p:txBody>
      </p:sp>
      <p:sp>
        <p:nvSpPr>
          <p:cNvPr id="15" name="TextBox 14"/>
          <p:cNvSpPr txBox="1"/>
          <p:nvPr/>
        </p:nvSpPr>
        <p:spPr>
          <a:xfrm>
            <a:off x="5831854" y="4269695"/>
            <a:ext cx="1539204" cy="384721"/>
          </a:xfrm>
          <a:prstGeom prst="rect">
            <a:avLst/>
          </a:prstGeom>
          <a:solidFill>
            <a:srgbClr val="FFF93D"/>
          </a:solidFill>
        </p:spPr>
        <p:txBody>
          <a:bodyPr wrap="none" rtlCol="0">
            <a:spAutoFit/>
          </a:bodyPr>
          <a:lstStyle/>
          <a:p>
            <a:r>
              <a:rPr lang="en-US" dirty="0" smtClean="0"/>
              <a:t>CONTROLS</a:t>
            </a:r>
            <a:endParaRPr lang="el-GR" dirty="0"/>
          </a:p>
        </p:txBody>
      </p:sp>
      <p:sp>
        <p:nvSpPr>
          <p:cNvPr id="4" name="TextBox 3"/>
          <p:cNvSpPr txBox="1"/>
          <p:nvPr/>
        </p:nvSpPr>
        <p:spPr>
          <a:xfrm>
            <a:off x="1014761" y="5876693"/>
            <a:ext cx="184731" cy="384721"/>
          </a:xfrm>
          <a:prstGeom prst="rect">
            <a:avLst/>
          </a:prstGeom>
          <a:noFill/>
        </p:spPr>
        <p:txBody>
          <a:bodyPr wrap="none" rtlCol="0">
            <a:spAutoFit/>
          </a:bodyPr>
          <a:lstStyle/>
          <a:p>
            <a:endParaRPr lang="el-GR" dirty="0"/>
          </a:p>
        </p:txBody>
      </p:sp>
      <p:sp>
        <p:nvSpPr>
          <p:cNvPr id="5" name="TextBox 4"/>
          <p:cNvSpPr txBox="1"/>
          <p:nvPr/>
        </p:nvSpPr>
        <p:spPr>
          <a:xfrm>
            <a:off x="846800" y="5282077"/>
            <a:ext cx="7605132" cy="1323439"/>
          </a:xfrm>
          <a:prstGeom prst="rect">
            <a:avLst/>
          </a:prstGeom>
          <a:noFill/>
        </p:spPr>
        <p:txBody>
          <a:bodyPr wrap="square" rtlCol="0">
            <a:spAutoFit/>
          </a:bodyPr>
          <a:lstStyle/>
          <a:p>
            <a:r>
              <a:rPr lang="en-GB" sz="1600" dirty="0">
                <a:solidFill>
                  <a:srgbClr val="000000"/>
                </a:solidFill>
                <a:latin typeface="+mn-lt"/>
              </a:rPr>
              <a:t>These mechanisms are similar to a conventional motor but they are able to make turns or controlled movements in any direction and in any position within their operational </a:t>
            </a:r>
            <a:r>
              <a:rPr lang="en-GB" sz="1600" dirty="0" smtClean="0">
                <a:solidFill>
                  <a:srgbClr val="000000"/>
                </a:solidFill>
                <a:latin typeface="+mn-lt"/>
              </a:rPr>
              <a:t>range. T</a:t>
            </a:r>
            <a:r>
              <a:rPr lang="en-US" sz="1600" dirty="0" smtClean="0">
                <a:latin typeface="+mj-lt"/>
              </a:rPr>
              <a:t>hey are used </a:t>
            </a:r>
            <a:r>
              <a:rPr lang="en-US" sz="1600" dirty="0">
                <a:latin typeface="+mj-lt"/>
              </a:rPr>
              <a:t>in robotics and manufacturing: to move and turn a robot’s arm, to open and close a valve, to move an implement or tool, to position an object and many other applications</a:t>
            </a:r>
            <a:r>
              <a:rPr lang="en-US" sz="1600" dirty="0" smtClean="0">
                <a:latin typeface="+mj-lt"/>
              </a:rPr>
              <a:t>. </a:t>
            </a:r>
            <a:endParaRPr lang="el-GR" sz="1600" dirty="0">
              <a:latin typeface="+mj-lt"/>
            </a:endParaRPr>
          </a:p>
        </p:txBody>
      </p:sp>
    </p:spTree>
    <p:extLst>
      <p:ext uri="{BB962C8B-B14F-4D97-AF65-F5344CB8AC3E}">
        <p14:creationId xmlns:p14="http://schemas.microsoft.com/office/powerpoint/2010/main" val="709050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4</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a:bodyPr>
          <a:lstStyle>
            <a:lvl1pPr defTabSz="914400" eaLnBrk="1" latinLnBrk="0" hangingPunct="1">
              <a:buNone/>
              <a:defRPr sz="3600">
                <a:latin typeface="+mj-lt"/>
                <a:ea typeface="+mj-ea"/>
                <a:cs typeface="+mj-cs"/>
              </a:defRPr>
            </a:lvl1pPr>
          </a:lstStyle>
          <a:p>
            <a:r>
              <a:rPr lang="en-US" sz="2800" dirty="0" smtClean="0"/>
              <a:t>Servo Components: Best vs Good Parts </a:t>
            </a:r>
            <a:endParaRPr lang="el-GR" sz="2800"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08330" y="6494677"/>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4</a:t>
            </a:fld>
            <a:endParaRPr lang="el-GR" sz="1000" dirty="0"/>
          </a:p>
        </p:txBody>
      </p:sp>
      <p:pic>
        <p:nvPicPr>
          <p:cNvPr id="9" name="Picture 3"/>
          <p:cNvPicPr>
            <a:picLocks noChangeAspect="1"/>
          </p:cNvPicPr>
          <p:nvPr/>
        </p:nvPicPr>
        <p:blipFill>
          <a:blip r:embed="rId5"/>
          <a:stretch>
            <a:fillRect/>
          </a:stretch>
        </p:blipFill>
        <p:spPr>
          <a:xfrm>
            <a:off x="348903" y="2961947"/>
            <a:ext cx="1437469" cy="1646949"/>
          </a:xfrm>
          <a:prstGeom prst="rect">
            <a:avLst/>
          </a:prstGeom>
        </p:spPr>
      </p:pic>
      <p:pic>
        <p:nvPicPr>
          <p:cNvPr id="10" name="Picture 4" descr="Screenshot 2015-10-22 00.40.38.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761068" y="2048932"/>
            <a:ext cx="2730184" cy="3869267"/>
          </a:xfrm>
          <a:prstGeom prst="rect">
            <a:avLst/>
          </a:prstGeom>
        </p:spPr>
      </p:pic>
      <p:pic>
        <p:nvPicPr>
          <p:cNvPr id="11" name="Picture 5" descr="Screenshot 2015-10-22 00.41.30.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470400" y="3200399"/>
            <a:ext cx="4058002" cy="2415117"/>
          </a:xfrm>
          <a:prstGeom prst="rect">
            <a:avLst/>
          </a:prstGeom>
        </p:spPr>
      </p:pic>
      <p:pic>
        <p:nvPicPr>
          <p:cNvPr id="12" name="Picture 6" descr="Screenshot 2015-10-22 00.42.00.png"/>
          <p:cNvPicPr>
            <a:picLocks noChangeAspect="1"/>
          </p:cNvPicPr>
          <p:nvPr/>
        </p:nvPicPr>
        <p:blipFill rotWithShape="1">
          <a:blip r:embed="rId8" cstate="email">
            <a:extLst>
              <a:ext uri="{28A0092B-C50C-407E-A947-70E740481C1C}">
                <a14:useLocalDpi xmlns:a14="http://schemas.microsoft.com/office/drawing/2010/main" val="0"/>
              </a:ext>
            </a:extLst>
          </a:blip>
          <a:srcRect t="12162"/>
          <a:stretch/>
        </p:blipFill>
        <p:spPr>
          <a:xfrm>
            <a:off x="4504264" y="1114039"/>
            <a:ext cx="3826933" cy="1923377"/>
          </a:xfrm>
          <a:prstGeom prst="rect">
            <a:avLst/>
          </a:prstGeom>
        </p:spPr>
      </p:pic>
      <p:sp>
        <p:nvSpPr>
          <p:cNvPr id="2" name="TextBox 1"/>
          <p:cNvSpPr txBox="1"/>
          <p:nvPr/>
        </p:nvSpPr>
        <p:spPr>
          <a:xfrm>
            <a:off x="3019647" y="6581553"/>
            <a:ext cx="184731" cy="384721"/>
          </a:xfrm>
          <a:prstGeom prst="rect">
            <a:avLst/>
          </a:prstGeom>
          <a:noFill/>
        </p:spPr>
        <p:txBody>
          <a:bodyPr wrap="none" rtlCol="0">
            <a:spAutoFit/>
          </a:bodyPr>
          <a:lstStyle/>
          <a:p>
            <a:endParaRPr lang="el-GR" dirty="0"/>
          </a:p>
        </p:txBody>
      </p:sp>
    </p:spTree>
    <p:extLst>
      <p:ext uri="{BB962C8B-B14F-4D97-AF65-F5344CB8AC3E}">
        <p14:creationId xmlns:p14="http://schemas.microsoft.com/office/powerpoint/2010/main" val="1898459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5</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a:bodyPr>
          <a:lstStyle>
            <a:lvl1pPr defTabSz="914400" eaLnBrk="1" latinLnBrk="0" hangingPunct="1">
              <a:buNone/>
              <a:defRPr sz="3600">
                <a:latin typeface="+mj-lt"/>
                <a:ea typeface="+mj-ea"/>
                <a:cs typeface="+mj-cs"/>
              </a:defRPr>
            </a:lvl1pPr>
          </a:lstStyle>
          <a:p>
            <a:r>
              <a:rPr lang="en-US" sz="2800" dirty="0" smtClean="0"/>
              <a:t>Types of </a:t>
            </a:r>
            <a:r>
              <a:rPr lang="en-US" sz="2800" dirty="0" err="1" smtClean="0"/>
              <a:t>rc</a:t>
            </a:r>
            <a:r>
              <a:rPr lang="en-US" sz="2800" dirty="0" smtClean="0"/>
              <a:t>-servo wire codes</a:t>
            </a:r>
            <a:endParaRPr lang="el-GR" sz="2800"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5</a:t>
            </a:fld>
            <a:endParaRPr lang="el-GR" sz="1000" dirty="0"/>
          </a:p>
        </p:txBody>
      </p:sp>
      <p:sp>
        <p:nvSpPr>
          <p:cNvPr id="2" name="TextBox 1"/>
          <p:cNvSpPr txBox="1"/>
          <p:nvPr/>
        </p:nvSpPr>
        <p:spPr>
          <a:xfrm>
            <a:off x="3019647" y="6581553"/>
            <a:ext cx="184731" cy="384721"/>
          </a:xfrm>
          <a:prstGeom prst="rect">
            <a:avLst/>
          </a:prstGeom>
          <a:noFill/>
        </p:spPr>
        <p:txBody>
          <a:bodyPr wrap="none" rtlCol="0">
            <a:spAutoFit/>
          </a:bodyPr>
          <a:lstStyle/>
          <a:p>
            <a:endParaRPr lang="el-GR" dirty="0"/>
          </a:p>
        </p:txBody>
      </p:sp>
      <p:pic>
        <p:nvPicPr>
          <p:cNvPr id="14" name="Picture 5" descr="Screenshot 2015-10-22 00.38.45.png"/>
          <p:cNvPicPr>
            <a:picLocks noChangeAspect="1"/>
          </p:cNvPicPr>
          <p:nvPr/>
        </p:nvPicPr>
        <p:blipFill rotWithShape="1">
          <a:blip r:embed="rId5" cstate="email">
            <a:extLst>
              <a:ext uri="{28A0092B-C50C-407E-A947-70E740481C1C}">
                <a14:useLocalDpi xmlns:a14="http://schemas.microsoft.com/office/drawing/2010/main" val="0"/>
              </a:ext>
            </a:extLst>
          </a:blip>
          <a:srcRect t="11305"/>
          <a:stretch/>
        </p:blipFill>
        <p:spPr>
          <a:xfrm>
            <a:off x="459758" y="3961472"/>
            <a:ext cx="4189608" cy="2000587"/>
          </a:xfrm>
          <a:prstGeom prst="rect">
            <a:avLst/>
          </a:prstGeom>
        </p:spPr>
      </p:pic>
      <p:sp>
        <p:nvSpPr>
          <p:cNvPr id="4" name="TextBox 3"/>
          <p:cNvSpPr txBox="1"/>
          <p:nvPr/>
        </p:nvSpPr>
        <p:spPr>
          <a:xfrm>
            <a:off x="324655" y="737245"/>
            <a:ext cx="6511044" cy="1477328"/>
          </a:xfrm>
          <a:prstGeom prst="rect">
            <a:avLst/>
          </a:prstGeom>
          <a:noFill/>
        </p:spPr>
        <p:txBody>
          <a:bodyPr wrap="square" rtlCol="0">
            <a:spAutoFit/>
          </a:bodyPr>
          <a:lstStyle/>
          <a:p>
            <a:pPr marL="285750" indent="-285750">
              <a:buFont typeface="Wingdings" charset="2"/>
              <a:buChar char="§"/>
            </a:pPr>
            <a:r>
              <a:rPr lang="en-GB" sz="1800" dirty="0">
                <a:latin typeface="+mn-lt"/>
              </a:rPr>
              <a:t>We need only three leads to connect up our servo. We connect the black lead to the GND port or the 0 V power port and the red one to the +5 V power port. The PWM control signal goes through the white lead. Our Arduino will generate this signal of course.  </a:t>
            </a:r>
            <a:endParaRPr lang="el-GR" sz="1800" dirty="0">
              <a:latin typeface="+mn-lt"/>
            </a:endParaRPr>
          </a:p>
        </p:txBody>
      </p:sp>
      <p:sp>
        <p:nvSpPr>
          <p:cNvPr id="5" name="TextBox 4"/>
          <p:cNvSpPr txBox="1"/>
          <p:nvPr/>
        </p:nvSpPr>
        <p:spPr>
          <a:xfrm>
            <a:off x="324655" y="2175041"/>
            <a:ext cx="6766703" cy="2031325"/>
          </a:xfrm>
          <a:prstGeom prst="rect">
            <a:avLst/>
          </a:prstGeom>
          <a:noFill/>
        </p:spPr>
        <p:txBody>
          <a:bodyPr wrap="square" rtlCol="0">
            <a:spAutoFit/>
          </a:bodyPr>
          <a:lstStyle/>
          <a:p>
            <a:pPr marL="285750" indent="-285750">
              <a:buFont typeface="Wingdings" charset="2"/>
              <a:buChar char="§"/>
            </a:pPr>
            <a:r>
              <a:rPr lang="en-GB" sz="1800" dirty="0">
                <a:latin typeface="+mn-lt"/>
              </a:rPr>
              <a:t>You’ll find lots of manufacturers, types and models of servos. There are different sizes, strengths or torques, speeds, supply voltages, types of shafts and travels. There are servos with shafts that can rotate freely and others with shafts that can only rotate a certain number of degrees. The one </a:t>
            </a:r>
            <a:r>
              <a:rPr lang="en-GB" sz="1800" dirty="0" smtClean="0">
                <a:latin typeface="+mn-lt"/>
              </a:rPr>
              <a:t>we’re </a:t>
            </a:r>
            <a:r>
              <a:rPr lang="en-GB" sz="1800" dirty="0">
                <a:latin typeface="+mn-lt"/>
              </a:rPr>
              <a:t>going to use in these exercises can rotate 180º. </a:t>
            </a:r>
            <a:endParaRPr lang="el-GR" sz="1800" dirty="0">
              <a:latin typeface="+mn-lt"/>
            </a:endParaRPr>
          </a:p>
          <a:p>
            <a:endParaRPr lang="el-GR" sz="1800" dirty="0">
              <a:latin typeface="+mn-lt"/>
            </a:endParaRPr>
          </a:p>
        </p:txBody>
      </p:sp>
      <p:sp>
        <p:nvSpPr>
          <p:cNvPr id="6" name="TextBox 5"/>
          <p:cNvSpPr txBox="1"/>
          <p:nvPr/>
        </p:nvSpPr>
        <p:spPr>
          <a:xfrm>
            <a:off x="5843239" y="3769112"/>
            <a:ext cx="184731" cy="384721"/>
          </a:xfrm>
          <a:prstGeom prst="rect">
            <a:avLst/>
          </a:prstGeom>
          <a:noFill/>
        </p:spPr>
        <p:txBody>
          <a:bodyPr wrap="none" rtlCol="0">
            <a:spAutoFit/>
          </a:bodyPr>
          <a:lstStyle/>
          <a:p>
            <a:endParaRPr lang="el-GR"/>
          </a:p>
        </p:txBody>
      </p:sp>
      <p:pic>
        <p:nvPicPr>
          <p:cNvPr id="18" name="Imagen 48"/>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835699" y="818663"/>
            <a:ext cx="2111375" cy="844550"/>
          </a:xfrm>
          <a:prstGeom prst="rect">
            <a:avLst/>
          </a:prstGeom>
          <a:noFill/>
          <a:ln>
            <a:noFill/>
          </a:ln>
        </p:spPr>
      </p:pic>
      <p:sp>
        <p:nvSpPr>
          <p:cNvPr id="7" name="TextBox 6"/>
          <p:cNvSpPr txBox="1"/>
          <p:nvPr/>
        </p:nvSpPr>
        <p:spPr>
          <a:xfrm>
            <a:off x="324655" y="6073954"/>
            <a:ext cx="7846635" cy="384721"/>
          </a:xfrm>
          <a:prstGeom prst="rect">
            <a:avLst/>
          </a:prstGeom>
          <a:noFill/>
        </p:spPr>
        <p:txBody>
          <a:bodyPr wrap="none" rtlCol="0">
            <a:spAutoFit/>
          </a:bodyPr>
          <a:lstStyle/>
          <a:p>
            <a:pPr marL="342900" indent="-342900">
              <a:buFont typeface="Wingdings" charset="2"/>
              <a:buChar char="§"/>
            </a:pPr>
            <a:r>
              <a:rPr lang="en-GB" dirty="0">
                <a:latin typeface="+mn-lt"/>
              </a:rPr>
              <a:t>T</a:t>
            </a:r>
            <a:r>
              <a:rPr lang="en-GB" dirty="0" smtClean="0">
                <a:latin typeface="+mn-lt"/>
              </a:rPr>
              <a:t>he </a:t>
            </a:r>
            <a:r>
              <a:rPr lang="en-GB" dirty="0">
                <a:latin typeface="+mn-lt"/>
              </a:rPr>
              <a:t>servo is controlled by sending </a:t>
            </a:r>
            <a:r>
              <a:rPr lang="en-GB" b="1" dirty="0">
                <a:latin typeface="+mn-lt"/>
              </a:rPr>
              <a:t>a PWM signal </a:t>
            </a:r>
            <a:r>
              <a:rPr lang="en-GB" dirty="0">
                <a:latin typeface="+mn-lt"/>
              </a:rPr>
              <a:t>through the </a:t>
            </a:r>
            <a:r>
              <a:rPr lang="en-GB" dirty="0" smtClean="0">
                <a:latin typeface="+mn-lt"/>
              </a:rPr>
              <a:t>Signal cable.</a:t>
            </a:r>
            <a:r>
              <a:rPr lang="el-GR" dirty="0" smtClean="0">
                <a:latin typeface="+mn-lt"/>
              </a:rPr>
              <a:t> </a:t>
            </a:r>
            <a:endParaRPr lang="el-GR" dirty="0">
              <a:latin typeface="+mn-lt"/>
            </a:endParaRPr>
          </a:p>
        </p:txBody>
      </p:sp>
    </p:spTree>
    <p:extLst>
      <p:ext uri="{BB962C8B-B14F-4D97-AF65-F5344CB8AC3E}">
        <p14:creationId xmlns:p14="http://schemas.microsoft.com/office/powerpoint/2010/main" val="1451055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159588" y="1584158"/>
            <a:ext cx="2784027" cy="3048510"/>
          </a:xfrm>
          <a:prstGeom prst="rect">
            <a:avLst/>
          </a:prstGeom>
        </p:spPr>
      </p:pic>
      <p:pic>
        <p:nvPicPr>
          <p:cNvPr id="5" name="Picture 3"/>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99806" y="3652108"/>
            <a:ext cx="3318036" cy="2333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11"/>
          <p:cNvSpPr txBox="1"/>
          <p:nvPr/>
        </p:nvSpPr>
        <p:spPr bwMode="auto">
          <a:xfrm>
            <a:off x="89107" y="610048"/>
            <a:ext cx="8149415" cy="28654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defPPr>
              <a:defRPr lang="en-US"/>
            </a:defPPr>
            <a:lvl1pPr marL="269875" marR="0" indent="-269875" algn="just" defTabSz="914400" eaLnBrk="0" latinLnBrk="0" hangingPunct="0">
              <a:lnSpc>
                <a:spcPct val="110000"/>
              </a:lnSpc>
              <a:spcBef>
                <a:spcPts val="480"/>
              </a:spcBef>
              <a:buClrTx/>
              <a:buSzTx/>
              <a:buFont typeface="Wingdings" pitchFamily="2" charset="2"/>
              <a:buChar char="§"/>
              <a:tabLst/>
              <a:defRPr kumimoji="0" sz="1400" b="0" i="0" u="none" strike="noStrike" kern="0" cap="none" spc="0" normalizeH="0" baseline="0">
                <a:ln>
                  <a:noFill/>
                </a:ln>
                <a:effectLst/>
                <a:uLnTx/>
                <a:uFillTx/>
                <a:latin typeface="+mn-lt"/>
                <a:ea typeface="+mn-ea"/>
                <a:cs typeface="+mn-cs"/>
              </a:defRPr>
            </a:lvl1pPr>
            <a:lvl2pPr lvl="1">
              <a:defRPr sz="1700"/>
            </a:lvl2pPr>
          </a:lstStyle>
          <a:p>
            <a:r>
              <a:rPr lang="en-US" sz="1600" dirty="0" smtClean="0"/>
              <a:t>Arduino </a:t>
            </a:r>
            <a:r>
              <a:rPr lang="en-US" sz="1600" dirty="0"/>
              <a:t>lacks a true analog output</a:t>
            </a:r>
          </a:p>
          <a:p>
            <a:r>
              <a:rPr lang="en-US" sz="1600" dirty="0" smtClean="0"/>
              <a:t>PWM is  </a:t>
            </a:r>
            <a:r>
              <a:rPr lang="en-US" sz="1600" b="1" i="1" dirty="0">
                <a:solidFill>
                  <a:srgbClr val="0070C0"/>
                </a:solidFill>
              </a:rPr>
              <a:t>a technique of rapidly pulsing the power on and </a:t>
            </a:r>
            <a:r>
              <a:rPr lang="en-US" sz="1600" b="1" i="1" dirty="0" smtClean="0">
                <a:solidFill>
                  <a:srgbClr val="0070C0"/>
                </a:solidFill>
              </a:rPr>
              <a:t>off</a:t>
            </a:r>
            <a:endParaRPr lang="el-GR" sz="1600" b="1" i="1" dirty="0" smtClean="0">
              <a:solidFill>
                <a:srgbClr val="0070C0"/>
              </a:solidFill>
            </a:endParaRPr>
          </a:p>
          <a:p>
            <a:r>
              <a:rPr lang="en-US" sz="1600" dirty="0" smtClean="0"/>
              <a:t>Use </a:t>
            </a:r>
            <a:r>
              <a:rPr lang="en-US" sz="1600" dirty="0"/>
              <a:t>Pulse-width modulation (PWM) to </a:t>
            </a:r>
            <a:r>
              <a:rPr lang="en-US" sz="1600" b="1" i="1" dirty="0"/>
              <a:t>simulate a variable DC supply</a:t>
            </a:r>
            <a:r>
              <a:rPr lang="en-US" sz="1600" b="1" dirty="0"/>
              <a:t> </a:t>
            </a:r>
            <a:r>
              <a:rPr lang="en-US" sz="1600" dirty="0" smtClean="0"/>
              <a:t>voltage</a:t>
            </a:r>
          </a:p>
          <a:p>
            <a:r>
              <a:rPr lang="en-US" sz="1600" dirty="0" smtClean="0"/>
              <a:t>Arduino</a:t>
            </a:r>
            <a:r>
              <a:rPr lang="el-GR" sz="1600" dirty="0" smtClean="0"/>
              <a:t> </a:t>
            </a:r>
            <a:r>
              <a:rPr lang="en-US" sz="1600" dirty="0"/>
              <a:t>U</a:t>
            </a:r>
            <a:r>
              <a:rPr lang="en-US" sz="1600" dirty="0" smtClean="0"/>
              <a:t>no has 6 PWM pins:  3</a:t>
            </a:r>
            <a:r>
              <a:rPr lang="en-US" sz="1600" dirty="0"/>
              <a:t>, 5, 6, 9, 10, </a:t>
            </a:r>
            <a:r>
              <a:rPr lang="en-US" sz="1600" dirty="0" smtClean="0"/>
              <a:t>11</a:t>
            </a:r>
          </a:p>
          <a:p>
            <a:r>
              <a:rPr lang="en-US" sz="1600" dirty="0"/>
              <a:t>Command</a:t>
            </a:r>
            <a:r>
              <a:rPr lang="en-US" sz="1600" dirty="0">
                <a:solidFill>
                  <a:srgbClr val="00B0F0"/>
                </a:solidFill>
              </a:rPr>
              <a:t>:   </a:t>
            </a:r>
            <a:r>
              <a:rPr lang="en-US" sz="1600" b="1" dirty="0" err="1"/>
              <a:t>analogWrite</a:t>
            </a:r>
            <a:r>
              <a:rPr lang="en-US" sz="1600" b="1" dirty="0"/>
              <a:t>(pin</a:t>
            </a:r>
            <a:r>
              <a:rPr lang="en-US" sz="1600" b="1" dirty="0" smtClean="0"/>
              <a:t>, value</a:t>
            </a:r>
            <a:r>
              <a:rPr lang="en-US" sz="1600" b="1" dirty="0"/>
              <a:t>)</a:t>
            </a:r>
          </a:p>
          <a:p>
            <a:r>
              <a:rPr lang="en-US" sz="1600" dirty="0"/>
              <a:t>value is duty cycle: between 0 and 255</a:t>
            </a:r>
          </a:p>
          <a:p>
            <a:r>
              <a:rPr lang="en-US" sz="1600" dirty="0"/>
              <a:t>Examples:   </a:t>
            </a:r>
          </a:p>
          <a:p>
            <a:pPr lvl="1"/>
            <a:r>
              <a:rPr lang="en-US" sz="1800" dirty="0"/>
              <a:t>  </a:t>
            </a:r>
            <a:r>
              <a:rPr lang="en-US" sz="1400" dirty="0" err="1">
                <a:latin typeface="Book Antiqua" charset="0"/>
                <a:ea typeface="Book Antiqua" charset="0"/>
                <a:cs typeface="Book Antiqua" charset="0"/>
              </a:rPr>
              <a:t>analogWrite</a:t>
            </a:r>
            <a:r>
              <a:rPr lang="en-US" sz="1400" dirty="0">
                <a:latin typeface="Book Antiqua" charset="0"/>
                <a:ea typeface="Book Antiqua" charset="0"/>
                <a:cs typeface="Book Antiqua" charset="0"/>
              </a:rPr>
              <a:t>(9, 256*1/2) for a 50% duty cycle</a:t>
            </a:r>
          </a:p>
          <a:p>
            <a:pPr lvl="1"/>
            <a:r>
              <a:rPr lang="en-US" sz="1400" dirty="0">
                <a:latin typeface="Book Antiqua" charset="0"/>
                <a:ea typeface="Book Antiqua" charset="0"/>
                <a:cs typeface="Book Antiqua" charset="0"/>
              </a:rPr>
              <a:t>   </a:t>
            </a:r>
            <a:r>
              <a:rPr lang="en-US" sz="1400" dirty="0" err="1">
                <a:latin typeface="Book Antiqua" charset="0"/>
                <a:ea typeface="Book Antiqua" charset="0"/>
                <a:cs typeface="Book Antiqua" charset="0"/>
              </a:rPr>
              <a:t>analogWrite</a:t>
            </a:r>
            <a:r>
              <a:rPr lang="en-US" sz="1400" dirty="0">
                <a:latin typeface="Book Antiqua" charset="0"/>
                <a:ea typeface="Book Antiqua" charset="0"/>
                <a:cs typeface="Book Antiqua" charset="0"/>
              </a:rPr>
              <a:t>(11, 256*1/4) for a 25% duty </a:t>
            </a:r>
            <a:r>
              <a:rPr lang="en-US" sz="1400" dirty="0" smtClean="0">
                <a:latin typeface="Book Antiqua" charset="0"/>
                <a:ea typeface="Book Antiqua" charset="0"/>
                <a:cs typeface="Book Antiqua" charset="0"/>
              </a:rPr>
              <a:t>cycle</a:t>
            </a:r>
            <a:endParaRPr lang="en-US" sz="1400" dirty="0">
              <a:latin typeface="Book Antiqua" charset="0"/>
              <a:ea typeface="Book Antiqua" charset="0"/>
              <a:cs typeface="Book Antiqua" charset="0"/>
            </a:endParaRPr>
          </a:p>
        </p:txBody>
      </p:sp>
      <p:pic>
        <p:nvPicPr>
          <p:cNvPr id="13" name="Picture 4"/>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899364" y="4653579"/>
            <a:ext cx="2202488" cy="1850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bwMode="auto">
          <a:xfrm>
            <a:off x="2294918" y="4928260"/>
            <a:ext cx="457176" cy="363176"/>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marL="269875" marR="0" indent="-269875" algn="just" defTabSz="914400" rtl="0" eaLnBrk="0" fontAlgn="base" latinLnBrk="0" hangingPunct="0">
              <a:lnSpc>
                <a:spcPct val="110000"/>
              </a:lnSpc>
              <a:spcBef>
                <a:spcPts val="480"/>
              </a:spcBef>
              <a:spcAft>
                <a:spcPct val="0"/>
              </a:spcAft>
              <a:buClrTx/>
              <a:buSzTx/>
              <a:buFont typeface="Wingdings" pitchFamily="2" charset="2"/>
              <a:buChar char="§"/>
              <a:tabLst/>
            </a:pPr>
            <a:endParaRPr kumimoji="0" lang="el-GR" sz="1600" b="0" i="0" u="none" strike="noStrike" kern="0" cap="none" spc="0" normalizeH="0" baseline="0" noProof="0" dirty="0">
              <a:ln>
                <a:noFill/>
              </a:ln>
              <a:solidFill>
                <a:schemeClr val="tx1"/>
              </a:solidFill>
              <a:effectLst/>
              <a:uLnTx/>
              <a:uFillTx/>
              <a:latin typeface="+mn-lt"/>
              <a:ea typeface="+mn-ea"/>
              <a:cs typeface="+mn-cs"/>
            </a:endParaRPr>
          </a:p>
        </p:txBody>
      </p:sp>
      <p:sp>
        <p:nvSpPr>
          <p:cNvPr id="17" name="TextBox 16"/>
          <p:cNvSpPr txBox="1"/>
          <p:nvPr/>
        </p:nvSpPr>
        <p:spPr bwMode="auto">
          <a:xfrm>
            <a:off x="4828816" y="4853722"/>
            <a:ext cx="4114799" cy="151426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269875" indent="-269875" algn="just" eaLnBrk="0" hangingPunct="0">
              <a:lnSpc>
                <a:spcPct val="110000"/>
              </a:lnSpc>
              <a:spcBef>
                <a:spcPts val="480"/>
              </a:spcBef>
              <a:buFont typeface="Wingdings" pitchFamily="2" charset="2"/>
              <a:buChar char="§"/>
            </a:pPr>
            <a:r>
              <a:rPr lang="en-US" sz="1200" dirty="0">
                <a:latin typeface="+mn-lt"/>
              </a:rPr>
              <a:t>PWM, or pulse width modulation is a technique which allows us to adjust the average value of the voltage that’s going to the electronic device by turning on and off the power at a fast rate. The average voltage depends on the duty cycle, or the amount of time the signal is ON versus the amount of time the signal is OFF in a single period of time.</a:t>
            </a:r>
            <a:endParaRPr kumimoji="0" lang="el-GR" sz="1200" b="0" i="0" u="none" strike="noStrike" kern="0" cap="none" spc="0" normalizeH="0" baseline="0" noProof="0" dirty="0">
              <a:ln>
                <a:noFill/>
              </a:ln>
              <a:solidFill>
                <a:schemeClr val="tx1"/>
              </a:solidFill>
              <a:effectLst/>
              <a:uLnTx/>
              <a:uFillTx/>
              <a:latin typeface="+mn-lt"/>
              <a:ea typeface="+mn-ea"/>
              <a:cs typeface="+mn-cs"/>
            </a:endParaRPr>
          </a:p>
        </p:txBody>
      </p:sp>
      <p:sp>
        <p:nvSpPr>
          <p:cNvPr id="10"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11"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a:bodyPr>
          <a:lstStyle>
            <a:lvl1pPr defTabSz="914400" eaLnBrk="1" latinLnBrk="0" hangingPunct="1">
              <a:buNone/>
              <a:defRPr sz="3600">
                <a:latin typeface="+mj-lt"/>
                <a:ea typeface="+mj-ea"/>
                <a:cs typeface="+mj-cs"/>
              </a:defRPr>
            </a:lvl1pPr>
          </a:lstStyle>
          <a:p>
            <a:r>
              <a:rPr lang="en-US" sz="2400" dirty="0" smtClean="0">
                <a:solidFill>
                  <a:srgbClr val="000000"/>
                </a:solidFill>
                <a:latin typeface="Calibri" charset="0"/>
              </a:rPr>
              <a:t>Explain the </a:t>
            </a:r>
            <a:r>
              <a:rPr lang="en-US" sz="2400" dirty="0">
                <a:solidFill>
                  <a:srgbClr val="000000"/>
                </a:solidFill>
                <a:latin typeface="Calibri" charset="0"/>
              </a:rPr>
              <a:t>PWM signal (Pulse Width Modulation)</a:t>
            </a:r>
            <a:r>
              <a:rPr lang="en-US" sz="2400" dirty="0" smtClean="0"/>
              <a:t>  </a:t>
            </a:r>
            <a:endParaRPr lang="el-GR" sz="2400" dirty="0"/>
          </a:p>
        </p:txBody>
      </p:sp>
      <p:pic>
        <p:nvPicPr>
          <p:cNvPr id="14" name="Imagen 50">
            <a:extLst>
              <a:ext uri="{FF2B5EF4-FFF2-40B4-BE49-F238E27FC236}">
                <a16:creationId xmlns="" xmlns:a16="http://schemas.microsoft.com/office/drawing/2014/main" id="{389AFF6F-B38D-4086-B6E6-9B4D639019EA}"/>
              </a:ext>
            </a:extLst>
          </p:cNvPr>
          <p:cNvPicPr/>
          <p:nvPr/>
        </p:nvPicPr>
        <p:blipFill>
          <a:blip r:embed="rId6"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16" name="Imagen 34">
            <a:extLst>
              <a:ext uri="{FF2B5EF4-FFF2-40B4-BE49-F238E27FC236}">
                <a16:creationId xmlns="" xmlns:a16="http://schemas.microsoft.com/office/drawing/2014/main" id="{30534F85-38A1-43D8-B6DB-94CA1D92C64E}"/>
              </a:ext>
            </a:extLst>
          </p:cNvPr>
          <p:cNvPicPr/>
          <p:nvPr/>
        </p:nvPicPr>
        <p:blipFill>
          <a:blip r:embed="rId7"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Tree>
    <p:extLst>
      <p:ext uri="{BB962C8B-B14F-4D97-AF65-F5344CB8AC3E}">
        <p14:creationId xmlns:p14="http://schemas.microsoft.com/office/powerpoint/2010/main" val="178523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bwMode="auto">
          <a:xfrm>
            <a:off x="2294918" y="4928260"/>
            <a:ext cx="457176" cy="363176"/>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marL="269875" marR="0" indent="-269875" algn="just" defTabSz="914400" rtl="0" eaLnBrk="0" fontAlgn="base" latinLnBrk="0" hangingPunct="0">
              <a:lnSpc>
                <a:spcPct val="110000"/>
              </a:lnSpc>
              <a:spcBef>
                <a:spcPts val="480"/>
              </a:spcBef>
              <a:spcAft>
                <a:spcPct val="0"/>
              </a:spcAft>
              <a:buClrTx/>
              <a:buSzTx/>
              <a:buFont typeface="Wingdings" pitchFamily="2" charset="2"/>
              <a:buChar char="§"/>
              <a:tabLst/>
            </a:pPr>
            <a:endParaRPr kumimoji="0" lang="el-GR" sz="1600" b="0" i="0" u="none" strike="noStrike" kern="0" cap="none" spc="0" normalizeH="0" baseline="0" noProof="0" dirty="0">
              <a:ln>
                <a:noFill/>
              </a:ln>
              <a:solidFill>
                <a:schemeClr val="tx1"/>
              </a:solidFill>
              <a:effectLst/>
              <a:uLnTx/>
              <a:uFillTx/>
              <a:latin typeface="+mn-lt"/>
              <a:ea typeface="+mn-ea"/>
              <a:cs typeface="+mn-cs"/>
            </a:endParaRPr>
          </a:p>
        </p:txBody>
      </p:sp>
      <p:sp>
        <p:nvSpPr>
          <p:cNvPr id="10"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11"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a:bodyPr>
          <a:lstStyle>
            <a:lvl1pPr defTabSz="914400" eaLnBrk="1" latinLnBrk="0" hangingPunct="1">
              <a:buNone/>
              <a:defRPr sz="3600">
                <a:latin typeface="+mj-lt"/>
                <a:ea typeface="+mj-ea"/>
                <a:cs typeface="+mj-cs"/>
              </a:defRPr>
            </a:lvl1pPr>
          </a:lstStyle>
          <a:p>
            <a:r>
              <a:rPr lang="en-US" sz="2400" dirty="0" smtClean="0">
                <a:solidFill>
                  <a:srgbClr val="000000"/>
                </a:solidFill>
                <a:latin typeface="Calibri" charset="0"/>
              </a:rPr>
              <a:t>Control the </a:t>
            </a:r>
            <a:r>
              <a:rPr lang="en-US" sz="2400" dirty="0" err="1" smtClean="0">
                <a:solidFill>
                  <a:srgbClr val="000000"/>
                </a:solidFill>
                <a:latin typeface="Calibri" charset="0"/>
              </a:rPr>
              <a:t>rc</a:t>
            </a:r>
            <a:r>
              <a:rPr lang="en-US" sz="2400" dirty="0" smtClean="0">
                <a:solidFill>
                  <a:srgbClr val="000000"/>
                </a:solidFill>
                <a:latin typeface="Calibri" charset="0"/>
              </a:rPr>
              <a:t>-servomotor with a </a:t>
            </a:r>
            <a:r>
              <a:rPr lang="en-US" sz="2400" dirty="0">
                <a:solidFill>
                  <a:srgbClr val="000000"/>
                </a:solidFill>
                <a:latin typeface="Calibri" charset="0"/>
              </a:rPr>
              <a:t>PWM signal (Pulse Width Modulation)</a:t>
            </a:r>
            <a:r>
              <a:rPr lang="en-US" sz="2400" dirty="0" smtClean="0"/>
              <a:t>  </a:t>
            </a:r>
            <a:endParaRPr lang="el-GR" sz="2400" dirty="0"/>
          </a:p>
        </p:txBody>
      </p:sp>
      <p:pic>
        <p:nvPicPr>
          <p:cNvPr id="14"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16"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 name="TextBox 1"/>
          <p:cNvSpPr txBox="1"/>
          <p:nvPr/>
        </p:nvSpPr>
        <p:spPr>
          <a:xfrm>
            <a:off x="178419" y="741869"/>
            <a:ext cx="8207634" cy="1200329"/>
          </a:xfrm>
          <a:prstGeom prst="rect">
            <a:avLst/>
          </a:prstGeom>
          <a:noFill/>
        </p:spPr>
        <p:txBody>
          <a:bodyPr wrap="square" rtlCol="0">
            <a:spAutoFit/>
          </a:bodyPr>
          <a:lstStyle/>
          <a:p>
            <a:pPr algn="just"/>
            <a:r>
              <a:rPr lang="en-GB" sz="1800" dirty="0">
                <a:latin typeface="+mn-lt"/>
              </a:rPr>
              <a:t>T</a:t>
            </a:r>
            <a:r>
              <a:rPr lang="en-GB" sz="1800" dirty="0" smtClean="0">
                <a:latin typeface="+mn-lt"/>
              </a:rPr>
              <a:t>he </a:t>
            </a:r>
            <a:r>
              <a:rPr lang="en-GB" sz="1800" dirty="0">
                <a:latin typeface="+mn-lt"/>
              </a:rPr>
              <a:t>servo is controlled by sending a PWM signal through </a:t>
            </a:r>
            <a:r>
              <a:rPr lang="en-GB" sz="1800" dirty="0" smtClean="0">
                <a:latin typeface="+mn-lt"/>
              </a:rPr>
              <a:t>an </a:t>
            </a:r>
            <a:r>
              <a:rPr lang="en-GB" sz="1800" dirty="0">
                <a:latin typeface="+mn-lt"/>
              </a:rPr>
              <a:t>appropriate </a:t>
            </a:r>
            <a:r>
              <a:rPr lang="en-GB" sz="1800" dirty="0" smtClean="0">
                <a:latin typeface="+mn-lt"/>
              </a:rPr>
              <a:t>pin of </a:t>
            </a:r>
            <a:r>
              <a:rPr lang="en-GB" sz="1800" dirty="0" err="1" smtClean="0">
                <a:latin typeface="+mn-lt"/>
              </a:rPr>
              <a:t>arduino</a:t>
            </a:r>
            <a:r>
              <a:rPr lang="en-GB" sz="1800" dirty="0" smtClean="0">
                <a:latin typeface="+mn-lt"/>
              </a:rPr>
              <a:t>. </a:t>
            </a:r>
            <a:r>
              <a:rPr lang="en-GB" sz="1800" dirty="0">
                <a:latin typeface="+mn-lt"/>
              </a:rPr>
              <a:t>The duty cycle of the signal determines the position the shaft moves to or its rotation. It’s essential to follow the guidelines supplied by each particular model’s manufacturer but here’s an example in the figure below that may be of </a:t>
            </a:r>
            <a:r>
              <a:rPr lang="en-GB" sz="1800" dirty="0" smtClean="0">
                <a:latin typeface="+mn-lt"/>
              </a:rPr>
              <a:t>use.</a:t>
            </a:r>
            <a:r>
              <a:rPr lang="el-GR" sz="1800" dirty="0" smtClean="0">
                <a:latin typeface="+mn-lt"/>
              </a:rPr>
              <a:t> </a:t>
            </a:r>
            <a:endParaRPr lang="el-GR" sz="1800" dirty="0">
              <a:latin typeface="+mn-lt"/>
            </a:endParaRPr>
          </a:p>
        </p:txBody>
      </p:sp>
      <p:pic>
        <p:nvPicPr>
          <p:cNvPr id="18" name="Imagen 49"/>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72617" y="1942198"/>
            <a:ext cx="4027823" cy="4364370"/>
          </a:xfrm>
          <a:prstGeom prst="rect">
            <a:avLst/>
          </a:prstGeom>
          <a:noFill/>
          <a:ln>
            <a:noFill/>
          </a:ln>
        </p:spPr>
      </p:pic>
      <p:pic>
        <p:nvPicPr>
          <p:cNvPr id="19" name="Picture 2"/>
          <p:cNvPicPr>
            <a:picLocks noChangeAspect="1"/>
          </p:cNvPicPr>
          <p:nvPr/>
        </p:nvPicPr>
        <p:blipFill>
          <a:blip r:embed="rId6"/>
          <a:stretch>
            <a:fillRect/>
          </a:stretch>
        </p:blipFill>
        <p:spPr>
          <a:xfrm>
            <a:off x="5050512" y="3196826"/>
            <a:ext cx="3211935" cy="1731434"/>
          </a:xfrm>
          <a:prstGeom prst="rect">
            <a:avLst/>
          </a:prstGeom>
        </p:spPr>
      </p:pic>
    </p:spTree>
    <p:extLst>
      <p:ext uri="{BB962C8B-B14F-4D97-AF65-F5344CB8AC3E}">
        <p14:creationId xmlns:p14="http://schemas.microsoft.com/office/powerpoint/2010/main" val="374886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10"/>
          <p:cNvGraphicFramePr>
            <a:graphicFrameLocks noGrp="1"/>
          </p:cNvGraphicFramePr>
          <p:nvPr>
            <p:extLst>
              <p:ext uri="{D42A27DB-BD31-4B8C-83A1-F6EECF244321}">
                <p14:modId xmlns:p14="http://schemas.microsoft.com/office/powerpoint/2010/main" val="138527815"/>
              </p:ext>
            </p:extLst>
          </p:nvPr>
        </p:nvGraphicFramePr>
        <p:xfrm>
          <a:off x="-16" y="2547033"/>
          <a:ext cx="9107700" cy="3586480"/>
        </p:xfrm>
        <a:graphic>
          <a:graphicData uri="http://schemas.openxmlformats.org/drawingml/2006/table">
            <a:tbl>
              <a:tblPr firstRow="1" bandRow="1">
                <a:tableStyleId>{91EBBBCC-DAD2-459C-BE2E-F6DE35CF9A28}</a:tableStyleId>
              </a:tblPr>
              <a:tblGrid>
                <a:gridCol w="9107700">
                  <a:extLst>
                    <a:ext uri="{9D8B030D-6E8A-4147-A177-3AD203B41FA5}">
                      <a16:colId xmlns="" xmlns:a16="http://schemas.microsoft.com/office/drawing/2014/main" val="20000"/>
                    </a:ext>
                  </a:extLst>
                </a:gridCol>
              </a:tblGrid>
              <a:tr h="351597">
                <a:tc>
                  <a:txBody>
                    <a:bodyPr/>
                    <a:lstStyle/>
                    <a:p>
                      <a:pPr algn="ctr"/>
                      <a:r>
                        <a:rPr lang="en-US" sz="1800" dirty="0" smtClean="0">
                          <a:solidFill>
                            <a:schemeClr val="bg1"/>
                          </a:solidFill>
                        </a:rPr>
                        <a:t>Functions that are utilized</a:t>
                      </a:r>
                      <a:r>
                        <a:rPr lang="en-US" sz="1800" baseline="0" dirty="0" smtClean="0">
                          <a:solidFill>
                            <a:schemeClr val="bg1"/>
                          </a:solidFill>
                        </a:rPr>
                        <a:t> by the “SERVO” library for Arduino </a:t>
                      </a:r>
                      <a:r>
                        <a:rPr lang="en-US" sz="1800" b="0" i="1" baseline="0" dirty="0" smtClean="0">
                          <a:solidFill>
                            <a:schemeClr val="bg1"/>
                          </a:solidFill>
                        </a:rPr>
                        <a:t/>
                      </a:r>
                      <a:br>
                        <a:rPr lang="en-US" sz="1800" b="0" i="1" baseline="0" dirty="0" smtClean="0">
                          <a:solidFill>
                            <a:schemeClr val="bg1"/>
                          </a:solidFill>
                        </a:rPr>
                      </a:br>
                      <a:r>
                        <a:rPr kumimoji="0" lang="en-US" sz="1200" b="0" i="0" u="none" strike="noStrike" kern="0" cap="none" spc="0" normalizeH="0" baseline="0" noProof="0" dirty="0" smtClean="0">
                          <a:ln>
                            <a:noFill/>
                          </a:ln>
                          <a:solidFill>
                            <a:srgbClr val="FFFF00"/>
                          </a:solidFill>
                          <a:effectLst/>
                          <a:uLnTx/>
                          <a:uFillTx/>
                          <a:latin typeface="+mn-lt"/>
                          <a:ea typeface="+mn-ea"/>
                          <a:cs typeface="+mn-cs"/>
                        </a:rPr>
                        <a:t>#include &lt;</a:t>
                      </a:r>
                      <a:r>
                        <a:rPr kumimoji="0" lang="en-US" sz="1200" b="0" i="0" u="none" strike="noStrike" kern="0" cap="none" spc="0" normalizeH="0" baseline="0" noProof="0" dirty="0" err="1" smtClean="0">
                          <a:ln>
                            <a:noFill/>
                          </a:ln>
                          <a:solidFill>
                            <a:srgbClr val="FFFF00"/>
                          </a:solidFill>
                          <a:effectLst/>
                          <a:uLnTx/>
                          <a:uFillTx/>
                          <a:latin typeface="+mn-lt"/>
                          <a:ea typeface="+mn-ea"/>
                          <a:cs typeface="+mn-cs"/>
                        </a:rPr>
                        <a:t>servo.h</a:t>
                      </a:r>
                      <a:r>
                        <a:rPr kumimoji="0" lang="en-US" sz="1200" b="0" i="0" u="none" strike="noStrike" kern="0" cap="none" spc="0" normalizeH="0" baseline="0" noProof="0" dirty="0" smtClean="0">
                          <a:ln>
                            <a:noFill/>
                          </a:ln>
                          <a:solidFill>
                            <a:srgbClr val="FFFF00"/>
                          </a:solidFill>
                          <a:effectLst/>
                          <a:uLnTx/>
                          <a:uFillTx/>
                          <a:latin typeface="+mn-lt"/>
                          <a:ea typeface="+mn-ea"/>
                          <a:cs typeface="+mn-cs"/>
                        </a:rPr>
                        <a:t>&gt;</a:t>
                      </a:r>
                      <a:endParaRPr lang="en-US" sz="1800" b="0" i="1" dirty="0">
                        <a:solidFill>
                          <a:srgbClr val="FFFF00"/>
                        </a:solidFill>
                      </a:endParaRPr>
                    </a:p>
                  </a:txBody>
                  <a:tcPr/>
                </a:tc>
                <a:extLst>
                  <a:ext uri="{0D108BD9-81ED-4DB2-BD59-A6C34878D82A}">
                    <a16:rowId xmlns=""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FF"/>
                          </a:solidFill>
                        </a:rPr>
                        <a:t>servo</a:t>
                      </a:r>
                      <a:r>
                        <a:rPr lang="el-GR" sz="1400" dirty="0" smtClean="0">
                          <a:solidFill>
                            <a:srgbClr val="0000FF"/>
                          </a:solidFill>
                        </a:rPr>
                        <a:t> </a:t>
                      </a:r>
                      <a:r>
                        <a:rPr lang="en-US" sz="1400" b="1" dirty="0" smtClean="0"/>
                        <a:t>my</a:t>
                      </a:r>
                      <a:r>
                        <a:rPr lang="el-GR" sz="1400" b="1" dirty="0" smtClean="0"/>
                        <a:t>_</a:t>
                      </a:r>
                      <a:r>
                        <a:rPr lang="en-US" sz="1400" b="1" dirty="0" smtClean="0"/>
                        <a:t>servo_1</a:t>
                      </a:r>
                      <a:r>
                        <a:rPr lang="en-US" sz="1400" b="1" baseline="0" dirty="0" smtClean="0"/>
                        <a:t> </a:t>
                      </a:r>
                      <a:r>
                        <a:rPr lang="en-US" sz="1400" b="0" i="1" dirty="0" smtClean="0">
                          <a:solidFill>
                            <a:srgbClr val="92D050"/>
                          </a:solidFill>
                        </a:rPr>
                        <a:t>                                   </a:t>
                      </a:r>
                      <a:r>
                        <a:rPr lang="en-US" sz="1400" b="0" i="1" baseline="0" dirty="0" smtClean="0">
                          <a:solidFill>
                            <a:srgbClr val="92D050"/>
                          </a:solidFill>
                        </a:rPr>
                        <a:t> </a:t>
                      </a:r>
                      <a:r>
                        <a:rPr lang="en-US" sz="1400" b="0" i="1" dirty="0" smtClean="0">
                          <a:solidFill>
                            <a:srgbClr val="00B050"/>
                          </a:solidFill>
                        </a:rPr>
                        <a:t>Assign a name to your servo</a:t>
                      </a:r>
                    </a:p>
                  </a:txBody>
                  <a:tcPr/>
                </a:tc>
                <a:extLst>
                  <a:ext uri="{0D108BD9-81ED-4DB2-BD59-A6C34878D82A}">
                    <a16:rowId xmlns=""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my</a:t>
                      </a:r>
                      <a:r>
                        <a:rPr lang="el-GR" sz="1400" b="1" dirty="0" smtClean="0"/>
                        <a:t>_</a:t>
                      </a:r>
                      <a:r>
                        <a:rPr lang="en-US" sz="1400" b="1" dirty="0" smtClean="0"/>
                        <a:t>servo_1</a:t>
                      </a:r>
                      <a:r>
                        <a:rPr lang="en-US" sz="1400" b="1" dirty="0" smtClean="0">
                          <a:solidFill>
                            <a:srgbClr val="181DC0"/>
                          </a:solidFill>
                        </a:rPr>
                        <a:t>.attach</a:t>
                      </a:r>
                      <a:r>
                        <a:rPr lang="en-US" sz="1400" b="1" dirty="0" smtClean="0">
                          <a:solidFill>
                            <a:schemeClr val="tx2">
                              <a:lumMod val="75000"/>
                            </a:schemeClr>
                          </a:solidFill>
                        </a:rPr>
                        <a:t> </a:t>
                      </a:r>
                      <a:r>
                        <a:rPr lang="en-US" sz="1400" b="1" dirty="0" smtClean="0"/>
                        <a:t>(</a:t>
                      </a:r>
                      <a:r>
                        <a:rPr lang="en-US" sz="1400" b="0" i="1" dirty="0" smtClean="0">
                          <a:solidFill>
                            <a:srgbClr val="FF0000"/>
                          </a:solidFill>
                        </a:rPr>
                        <a:t>pin, min,</a:t>
                      </a:r>
                      <a:r>
                        <a:rPr lang="en-US" sz="1400" b="0" i="1" baseline="0" dirty="0" smtClean="0">
                          <a:solidFill>
                            <a:srgbClr val="FF0000"/>
                          </a:solidFill>
                        </a:rPr>
                        <a:t> max)</a:t>
                      </a:r>
                      <a:r>
                        <a:rPr lang="en-US" sz="1400" b="1" i="1" baseline="0" dirty="0" smtClean="0">
                          <a:solidFill>
                            <a:srgbClr val="92D050"/>
                          </a:solidFill>
                        </a:rPr>
                        <a:t>     </a:t>
                      </a:r>
                      <a:r>
                        <a:rPr lang="en-US" sz="1400" b="0" i="1" kern="1200" dirty="0" smtClean="0">
                          <a:solidFill>
                            <a:srgbClr val="00B050"/>
                          </a:solidFill>
                          <a:latin typeface="+mn-lt"/>
                          <a:ea typeface="+mn-ea"/>
                          <a:cs typeface="+mn-cs"/>
                        </a:rPr>
                        <a:t>Assign</a:t>
                      </a:r>
                      <a:r>
                        <a:rPr lang="en-US" sz="1400" b="0" i="1" kern="1200" baseline="0" dirty="0" smtClean="0">
                          <a:solidFill>
                            <a:srgbClr val="00B050"/>
                          </a:solidFill>
                          <a:latin typeface="+mn-lt"/>
                          <a:ea typeface="+mn-ea"/>
                          <a:cs typeface="+mn-cs"/>
                        </a:rPr>
                        <a:t> the pin you are going to connect the servo with min and max duty cycle)</a:t>
                      </a:r>
                      <a:r>
                        <a:rPr lang="en-US" sz="1400" b="1" i="1" baseline="0" dirty="0" smtClean="0">
                          <a:solidFill>
                            <a:srgbClr val="92D050"/>
                          </a:solidFill>
                        </a:rPr>
                        <a:t> </a:t>
                      </a:r>
                      <a:endParaRPr lang="en-US" sz="1400" b="1" i="1" dirty="0" smtClean="0">
                        <a:solidFill>
                          <a:srgbClr val="92D050"/>
                        </a:solidFill>
                      </a:endParaRPr>
                    </a:p>
                  </a:txBody>
                  <a:tcPr/>
                </a:tc>
                <a:extLst>
                  <a:ext uri="{0D108BD9-81ED-4DB2-BD59-A6C34878D82A}">
                    <a16:rowId xmlns="" xmlns:a16="http://schemas.microsoft.com/office/drawing/2014/main" val="10002"/>
                  </a:ext>
                </a:extLst>
              </a:tr>
              <a:tr h="370840">
                <a:tc>
                  <a:txBody>
                    <a:bodyPr/>
                    <a:lstStyle/>
                    <a:p>
                      <a:r>
                        <a:rPr lang="en-US" sz="1400" b="1" dirty="0" smtClean="0"/>
                        <a:t>my</a:t>
                      </a:r>
                      <a:r>
                        <a:rPr lang="el-GR" sz="1400" b="1" dirty="0" smtClean="0"/>
                        <a:t>_</a:t>
                      </a:r>
                      <a:r>
                        <a:rPr lang="en-US" sz="1400" b="1" dirty="0" smtClean="0"/>
                        <a:t>servo_1</a:t>
                      </a:r>
                      <a:r>
                        <a:rPr lang="en-US" sz="1400" b="1" dirty="0" smtClean="0">
                          <a:solidFill>
                            <a:srgbClr val="181DC0"/>
                          </a:solidFill>
                        </a:rPr>
                        <a:t>.writeMicroseconds(</a:t>
                      </a:r>
                      <a:r>
                        <a:rPr lang="en-US" sz="1400" b="0" i="1" dirty="0" err="1" smtClean="0">
                          <a:solidFill>
                            <a:srgbClr val="FF0000"/>
                          </a:solidFill>
                        </a:rPr>
                        <a:t>uS</a:t>
                      </a:r>
                      <a:r>
                        <a:rPr lang="en-US" sz="1400" b="1" dirty="0" smtClean="0">
                          <a:solidFill>
                            <a:srgbClr val="181DC0"/>
                          </a:solidFill>
                        </a:rPr>
                        <a:t>)</a:t>
                      </a:r>
                      <a:r>
                        <a:rPr lang="en-US" sz="1400" b="1" baseline="0" dirty="0" smtClean="0">
                          <a:solidFill>
                            <a:srgbClr val="181DC0"/>
                          </a:solidFill>
                        </a:rPr>
                        <a:t>  </a:t>
                      </a:r>
                      <a:r>
                        <a:rPr lang="en-US" sz="1400" b="0" i="1" kern="1200" baseline="0" dirty="0" smtClean="0">
                          <a:solidFill>
                            <a:srgbClr val="00B050"/>
                          </a:solidFill>
                          <a:latin typeface="+mn-lt"/>
                          <a:ea typeface="+mn-ea"/>
                          <a:cs typeface="+mn-cs"/>
                        </a:rPr>
                        <a:t>G</a:t>
                      </a:r>
                      <a:r>
                        <a:rPr lang="en-US" sz="1400" b="0" i="1" kern="1200" dirty="0" smtClean="0">
                          <a:solidFill>
                            <a:srgbClr val="00B050"/>
                          </a:solidFill>
                          <a:latin typeface="+mn-lt"/>
                          <a:ea typeface="+mn-ea"/>
                          <a:cs typeface="+mn-cs"/>
                        </a:rPr>
                        <a:t>enerates a PWM signal with a duty cycle in microseconds (</a:t>
                      </a:r>
                      <a:r>
                        <a:rPr lang="en-US" sz="1400" b="0" i="1" kern="1200" dirty="0" err="1" smtClean="0">
                          <a:solidFill>
                            <a:srgbClr val="00B050"/>
                          </a:solidFill>
                          <a:latin typeface="+mn-lt"/>
                          <a:ea typeface="+mn-ea"/>
                          <a:cs typeface="+mn-cs"/>
                        </a:rPr>
                        <a:t>uS</a:t>
                      </a:r>
                      <a:r>
                        <a:rPr lang="en-US" sz="1400" b="0" i="1" kern="1200" dirty="0" smtClean="0">
                          <a:solidFill>
                            <a:srgbClr val="00B050"/>
                          </a:solidFill>
                          <a:latin typeface="+mn-lt"/>
                          <a:ea typeface="+mn-ea"/>
                          <a:cs typeface="+mn-cs"/>
                        </a:rPr>
                        <a:t>) that will set the angle </a:t>
                      </a:r>
                      <a:r>
                        <a:rPr lang="el-GR" sz="1400" b="0" i="1" kern="1200" dirty="0" smtClean="0">
                          <a:solidFill>
                            <a:srgbClr val="00B050"/>
                          </a:solidFill>
                          <a:latin typeface="+mn-lt"/>
                          <a:ea typeface="+mn-ea"/>
                          <a:cs typeface="+mn-cs"/>
                        </a:rPr>
                        <a:t/>
                      </a:r>
                      <a:br>
                        <a:rPr lang="el-GR" sz="1400" b="0" i="1" kern="1200" dirty="0" smtClean="0">
                          <a:solidFill>
                            <a:srgbClr val="00B050"/>
                          </a:solidFill>
                          <a:latin typeface="+mn-lt"/>
                          <a:ea typeface="+mn-ea"/>
                          <a:cs typeface="+mn-cs"/>
                        </a:rPr>
                      </a:br>
                      <a:r>
                        <a:rPr lang="el-GR" sz="1400" b="1" dirty="0" smtClean="0">
                          <a:solidFill>
                            <a:schemeClr val="tx2">
                              <a:lumMod val="75000"/>
                            </a:schemeClr>
                          </a:solidFill>
                        </a:rPr>
                        <a:t>                                                                   </a:t>
                      </a:r>
                      <a:r>
                        <a:rPr lang="en-US" sz="1400" b="0" i="1" kern="1200" dirty="0" smtClean="0">
                          <a:solidFill>
                            <a:srgbClr val="00B050"/>
                          </a:solidFill>
                          <a:latin typeface="+mn-lt"/>
                          <a:ea typeface="+mn-ea"/>
                          <a:cs typeface="+mn-cs"/>
                        </a:rPr>
                        <a:t>of the servo’s shaft </a:t>
                      </a:r>
                    </a:p>
                  </a:txBody>
                  <a:tcPr/>
                </a:tc>
                <a:extLst>
                  <a:ext uri="{0D108BD9-81ED-4DB2-BD59-A6C34878D82A}">
                    <a16:rowId xmlns="" xmlns:a16="http://schemas.microsoft.com/office/drawing/2014/main" val="10003"/>
                  </a:ext>
                </a:extLst>
              </a:tr>
              <a:tr h="370840">
                <a:tc>
                  <a:txBody>
                    <a:bodyPr/>
                    <a:lstStyle/>
                    <a:p>
                      <a:r>
                        <a:rPr lang="en-US" sz="1400" b="1" dirty="0" smtClean="0"/>
                        <a:t>my</a:t>
                      </a:r>
                      <a:r>
                        <a:rPr lang="el-GR" sz="1400" b="1" dirty="0" smtClean="0"/>
                        <a:t>_</a:t>
                      </a:r>
                      <a:r>
                        <a:rPr lang="en-US" sz="1400" b="1" dirty="0" smtClean="0"/>
                        <a:t>servo_1</a:t>
                      </a:r>
                      <a:r>
                        <a:rPr lang="en-US" sz="1400" b="1" dirty="0" smtClean="0">
                          <a:solidFill>
                            <a:srgbClr val="181DC0"/>
                          </a:solidFill>
                        </a:rPr>
                        <a:t>.write(</a:t>
                      </a:r>
                      <a:r>
                        <a:rPr lang="en-US" sz="1400" b="0" i="1" dirty="0" smtClean="0">
                          <a:solidFill>
                            <a:srgbClr val="FF0000"/>
                          </a:solidFill>
                        </a:rPr>
                        <a:t>value</a:t>
                      </a:r>
                      <a:r>
                        <a:rPr lang="en-US" sz="1400" b="1" dirty="0" smtClean="0">
                          <a:solidFill>
                            <a:srgbClr val="181DC0"/>
                          </a:solidFill>
                        </a:rPr>
                        <a:t>)</a:t>
                      </a:r>
                      <a:r>
                        <a:rPr lang="en-US" sz="1400" b="1" baseline="0" dirty="0" smtClean="0">
                          <a:solidFill>
                            <a:srgbClr val="181DC0"/>
                          </a:solidFill>
                        </a:rPr>
                        <a:t>    </a:t>
                      </a:r>
                      <a:r>
                        <a:rPr lang="en-US" sz="1400" b="0" i="1" kern="1200" baseline="0" dirty="0" smtClean="0">
                          <a:solidFill>
                            <a:srgbClr val="00B050"/>
                          </a:solidFill>
                          <a:latin typeface="+mn-lt"/>
                          <a:ea typeface="+mn-ea"/>
                          <a:cs typeface="+mn-cs"/>
                        </a:rPr>
                        <a:t>M</a:t>
                      </a:r>
                      <a:r>
                        <a:rPr lang="en-US" sz="1400" b="0" i="1" kern="1200" dirty="0" smtClean="0">
                          <a:solidFill>
                            <a:srgbClr val="00B050"/>
                          </a:solidFill>
                          <a:latin typeface="+mn-lt"/>
                          <a:ea typeface="+mn-ea"/>
                          <a:cs typeface="+mn-cs"/>
                        </a:rPr>
                        <a:t>ove servo in the angle value between 0º and 180º</a:t>
                      </a:r>
                    </a:p>
                  </a:txBody>
                  <a:tcPr/>
                </a:tc>
                <a:extLst>
                  <a:ext uri="{0D108BD9-81ED-4DB2-BD59-A6C34878D82A}">
                    <a16:rowId xmlns=""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my</a:t>
                      </a:r>
                      <a:r>
                        <a:rPr lang="el-GR" sz="1400" b="1" dirty="0" smtClean="0"/>
                        <a:t>_</a:t>
                      </a:r>
                      <a:r>
                        <a:rPr lang="en-US" sz="1400" b="1" dirty="0" smtClean="0"/>
                        <a:t>servo_1</a:t>
                      </a:r>
                      <a:r>
                        <a:rPr lang="en-US" sz="1400" b="1" dirty="0" smtClean="0">
                          <a:solidFill>
                            <a:srgbClr val="181DC0"/>
                          </a:solidFill>
                        </a:rPr>
                        <a:t>.read()</a:t>
                      </a:r>
                      <a:r>
                        <a:rPr lang="en-US" sz="1400" b="1" baseline="0" dirty="0" smtClean="0">
                          <a:solidFill>
                            <a:srgbClr val="181DC0"/>
                          </a:solidFill>
                        </a:rPr>
                        <a:t>         </a:t>
                      </a:r>
                      <a:r>
                        <a:rPr lang="en-US" sz="1400" b="0" i="1" kern="1200" baseline="0" dirty="0" smtClean="0">
                          <a:solidFill>
                            <a:srgbClr val="00B050"/>
                          </a:solidFill>
                          <a:latin typeface="+mn-lt"/>
                          <a:ea typeface="+mn-ea"/>
                          <a:cs typeface="+mn-cs"/>
                        </a:rPr>
                        <a:t>T</a:t>
                      </a:r>
                      <a:r>
                        <a:rPr lang="en-US" sz="1400" b="0" i="1" kern="1200" dirty="0" smtClean="0">
                          <a:solidFill>
                            <a:srgbClr val="00B050"/>
                          </a:solidFill>
                          <a:latin typeface="+mn-lt"/>
                          <a:ea typeface="+mn-ea"/>
                          <a:cs typeface="+mn-cs"/>
                        </a:rPr>
                        <a:t>his function reads the current angle of the servo’s shaft which is actually the value passed to the </a:t>
                      </a:r>
                      <a:br>
                        <a:rPr lang="en-US" sz="1400" b="0" i="1" kern="1200" dirty="0" smtClean="0">
                          <a:solidFill>
                            <a:srgbClr val="00B050"/>
                          </a:solidFill>
                          <a:latin typeface="+mn-lt"/>
                          <a:ea typeface="+mn-ea"/>
                          <a:cs typeface="+mn-cs"/>
                        </a:rPr>
                      </a:br>
                      <a:r>
                        <a:rPr lang="en-US" sz="1400" b="0" i="1" kern="1200" dirty="0" smtClean="0">
                          <a:solidFill>
                            <a:srgbClr val="00B050"/>
                          </a:solidFill>
                          <a:latin typeface="+mn-lt"/>
                          <a:ea typeface="+mn-ea"/>
                          <a:cs typeface="+mn-cs"/>
                        </a:rPr>
                        <a:t>                                            last call to write()</a:t>
                      </a:r>
                    </a:p>
                  </a:txBody>
                  <a:tcPr/>
                </a:tc>
                <a:extLst>
                  <a:ext uri="{0D108BD9-81ED-4DB2-BD59-A6C34878D82A}">
                    <a16:rowId xmlns=""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my</a:t>
                      </a:r>
                      <a:r>
                        <a:rPr lang="el-GR" sz="1400" b="1" dirty="0" smtClean="0"/>
                        <a:t>_</a:t>
                      </a:r>
                      <a:r>
                        <a:rPr lang="en-US" sz="1400" b="1" dirty="0" smtClean="0"/>
                        <a:t>servo_1</a:t>
                      </a:r>
                      <a:r>
                        <a:rPr lang="en-US" sz="1400" b="1" dirty="0" smtClean="0">
                          <a:solidFill>
                            <a:srgbClr val="181DC0"/>
                          </a:solidFill>
                        </a:rPr>
                        <a:t>.attached()</a:t>
                      </a:r>
                      <a:r>
                        <a:rPr lang="en-US" sz="1400" b="1" baseline="0" dirty="0" smtClean="0">
                          <a:solidFill>
                            <a:srgbClr val="181DC0"/>
                          </a:solidFill>
                        </a:rPr>
                        <a:t>  </a:t>
                      </a:r>
                      <a:r>
                        <a:rPr lang="en-US" sz="1400" b="0" i="1" kern="1200" dirty="0" smtClean="0">
                          <a:solidFill>
                            <a:srgbClr val="00B050"/>
                          </a:solidFill>
                          <a:latin typeface="+mn-lt"/>
                          <a:ea typeface="+mn-ea"/>
                          <a:cs typeface="+mn-cs"/>
                        </a:rPr>
                        <a:t>This function checks whether or not the Servo variable is attached to a pin. It returns a “true” or </a:t>
                      </a:r>
                      <a:br>
                        <a:rPr lang="en-US" sz="1400" b="0" i="1" kern="1200" dirty="0" smtClean="0">
                          <a:solidFill>
                            <a:srgbClr val="00B050"/>
                          </a:solidFill>
                          <a:latin typeface="+mn-lt"/>
                          <a:ea typeface="+mn-ea"/>
                          <a:cs typeface="+mn-cs"/>
                        </a:rPr>
                      </a:br>
                      <a:r>
                        <a:rPr lang="en-US" sz="1400" b="0" i="1" kern="1200" dirty="0" smtClean="0">
                          <a:solidFill>
                            <a:srgbClr val="00B050"/>
                          </a:solidFill>
                          <a:latin typeface="+mn-lt"/>
                          <a:ea typeface="+mn-ea"/>
                          <a:cs typeface="+mn-cs"/>
                        </a:rPr>
                        <a:t>                                            “false”.</a:t>
                      </a:r>
                    </a:p>
                  </a:txBody>
                  <a:tcPr/>
                </a:tc>
                <a:extLst>
                  <a:ext uri="{0D108BD9-81ED-4DB2-BD59-A6C34878D82A}">
                    <a16:rowId xmlns="" xmlns:a16="http://schemas.microsoft.com/office/drawing/2014/main" val="1000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my</a:t>
                      </a:r>
                      <a:r>
                        <a:rPr lang="el-GR" sz="1400" b="1" dirty="0" smtClean="0"/>
                        <a:t>_</a:t>
                      </a:r>
                      <a:r>
                        <a:rPr lang="en-US" sz="1400" b="1" dirty="0" smtClean="0"/>
                        <a:t>servo_1</a:t>
                      </a:r>
                      <a:r>
                        <a:rPr lang="en-US" sz="1400" b="1" dirty="0" smtClean="0">
                          <a:solidFill>
                            <a:srgbClr val="181DC0"/>
                          </a:solidFill>
                        </a:rPr>
                        <a:t>.detach()</a:t>
                      </a:r>
                      <a:r>
                        <a:rPr lang="en-US" sz="1400" b="1" baseline="0" dirty="0" smtClean="0">
                          <a:solidFill>
                            <a:srgbClr val="181DC0"/>
                          </a:solidFill>
                        </a:rPr>
                        <a:t>  </a:t>
                      </a:r>
                      <a:r>
                        <a:rPr lang="en-US" sz="1400" b="0" i="1" kern="1200" dirty="0" smtClean="0">
                          <a:solidFill>
                            <a:srgbClr val="00B050"/>
                          </a:solidFill>
                          <a:latin typeface="+mn-lt"/>
                          <a:ea typeface="+mn-ea"/>
                          <a:cs typeface="+mn-cs"/>
                        </a:rPr>
                        <a:t>  This function detaches the Servo variable from its pin. </a:t>
                      </a:r>
                    </a:p>
                  </a:txBody>
                  <a:tcPr/>
                </a:tc>
                <a:extLst>
                  <a:ext uri="{0D108BD9-81ED-4DB2-BD59-A6C34878D82A}">
                    <a16:rowId xmlns="" xmlns:a16="http://schemas.microsoft.com/office/drawing/2014/main" val="10007"/>
                  </a:ext>
                </a:extLst>
              </a:tr>
            </a:tbl>
          </a:graphicData>
        </a:graphic>
      </p:graphicFrame>
      <p:sp>
        <p:nvSpPr>
          <p:cNvPr id="17"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19"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a:bodyPr>
          <a:lstStyle>
            <a:lvl1pPr defTabSz="914400" eaLnBrk="1" latinLnBrk="0" hangingPunct="1">
              <a:buNone/>
              <a:defRPr sz="3600">
                <a:latin typeface="+mj-lt"/>
                <a:ea typeface="+mj-ea"/>
                <a:cs typeface="+mj-cs"/>
              </a:defRPr>
            </a:lvl1pPr>
          </a:lstStyle>
          <a:p>
            <a:r>
              <a:rPr lang="en-US" sz="2400" dirty="0" smtClean="0">
                <a:solidFill>
                  <a:srgbClr val="000000"/>
                </a:solidFill>
                <a:latin typeface="Calibri" charset="0"/>
              </a:rPr>
              <a:t>Control the </a:t>
            </a:r>
            <a:r>
              <a:rPr lang="en-US" sz="2400" dirty="0" err="1" smtClean="0">
                <a:solidFill>
                  <a:srgbClr val="000000"/>
                </a:solidFill>
                <a:latin typeface="Calibri" charset="0"/>
              </a:rPr>
              <a:t>rc</a:t>
            </a:r>
            <a:r>
              <a:rPr lang="en-US" sz="2400" dirty="0" smtClean="0">
                <a:solidFill>
                  <a:srgbClr val="000000"/>
                </a:solidFill>
                <a:latin typeface="Calibri" charset="0"/>
              </a:rPr>
              <a:t>-servomotor with the “SERVO” Library</a:t>
            </a:r>
            <a:endParaRPr lang="el-GR" sz="2400"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5"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6" name="TextBox 5"/>
          <p:cNvSpPr txBox="1"/>
          <p:nvPr/>
        </p:nvSpPr>
        <p:spPr>
          <a:xfrm>
            <a:off x="136957" y="759972"/>
            <a:ext cx="8486078" cy="1554272"/>
          </a:xfrm>
          <a:prstGeom prst="rect">
            <a:avLst/>
          </a:prstGeom>
          <a:noFill/>
        </p:spPr>
        <p:txBody>
          <a:bodyPr wrap="square" rtlCol="0">
            <a:spAutoFit/>
          </a:bodyPr>
          <a:lstStyle/>
          <a:p>
            <a:pPr marL="342900" indent="-342900">
              <a:buFont typeface="Wingdings" charset="2"/>
              <a:buChar char="§"/>
            </a:pPr>
            <a:r>
              <a:rPr lang="en-GB" dirty="0" smtClean="0">
                <a:latin typeface="+mn-lt"/>
              </a:rPr>
              <a:t>The library is called </a:t>
            </a:r>
            <a:r>
              <a:rPr lang="en-GB" dirty="0">
                <a:latin typeface="+mn-lt"/>
              </a:rPr>
              <a:t>“Servo”. It’s a file called “</a:t>
            </a:r>
            <a:r>
              <a:rPr lang="en-GB" dirty="0" err="1">
                <a:latin typeface="+mn-lt"/>
              </a:rPr>
              <a:t>Servo.h</a:t>
            </a:r>
            <a:r>
              <a:rPr lang="en-GB" dirty="0">
                <a:latin typeface="+mn-lt"/>
              </a:rPr>
              <a:t>” provided by Arduino; it installed itself automatically with the IDE or Integrated Development Environment. In other words, it’s already in your computer. </a:t>
            </a:r>
            <a:endParaRPr lang="en-US" dirty="0">
              <a:latin typeface="+mn-lt"/>
            </a:endParaRPr>
          </a:p>
          <a:p>
            <a:pPr marL="342900" indent="-342900">
              <a:buFont typeface="Wingdings" charset="2"/>
              <a:buChar char="§"/>
            </a:pPr>
            <a:r>
              <a:rPr lang="en-GB" dirty="0" smtClean="0">
                <a:latin typeface="+mn-lt"/>
              </a:rPr>
              <a:t>If </a:t>
            </a:r>
            <a:r>
              <a:rPr lang="en-GB" dirty="0">
                <a:latin typeface="+mn-lt"/>
              </a:rPr>
              <a:t>you include this file in your programs, you’ve enriched the Arduino programming language by integrating new functions in it.</a:t>
            </a:r>
            <a:endParaRPr lang="el-GR" dirty="0">
              <a:latin typeface="+mn-lt"/>
            </a:endParaRPr>
          </a:p>
        </p:txBody>
      </p:sp>
    </p:spTree>
    <p:extLst>
      <p:ext uri="{BB962C8B-B14F-4D97-AF65-F5344CB8AC3E}">
        <p14:creationId xmlns:p14="http://schemas.microsoft.com/office/powerpoint/2010/main" val="2145026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efault Design">
  <a:themeElements>
    <a:clrScheme name="3_Default Design 13">
      <a:dk1>
        <a:srgbClr val="000000"/>
      </a:dk1>
      <a:lt1>
        <a:srgbClr val="FFFFFF"/>
      </a:lt1>
      <a:dk2>
        <a:srgbClr val="000000"/>
      </a:dk2>
      <a:lt2>
        <a:srgbClr val="808080"/>
      </a:lt2>
      <a:accent1>
        <a:srgbClr val="00ADEF"/>
      </a:accent1>
      <a:accent2>
        <a:srgbClr val="333399"/>
      </a:accent2>
      <a:accent3>
        <a:srgbClr val="FFFFFF"/>
      </a:accent3>
      <a:accent4>
        <a:srgbClr val="000000"/>
      </a:accent4>
      <a:accent5>
        <a:srgbClr val="AAD3F6"/>
      </a:accent5>
      <a:accent6>
        <a:srgbClr val="2D2D8A"/>
      </a:accent6>
      <a:hlink>
        <a:srgbClr val="009999"/>
      </a:hlink>
      <a:folHlink>
        <a:srgbClr val="99CC00"/>
      </a:folHlink>
    </a:clrScheme>
    <a:fontScheme name="3_Default Design">
      <a:majorFont>
        <a:latin typeface="Trebuchet M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Default Design 13">
        <a:dk1>
          <a:srgbClr val="000000"/>
        </a:dk1>
        <a:lt1>
          <a:srgbClr val="FFFFFF"/>
        </a:lt1>
        <a:dk2>
          <a:srgbClr val="000000"/>
        </a:dk2>
        <a:lt2>
          <a:srgbClr val="808080"/>
        </a:lt2>
        <a:accent1>
          <a:srgbClr val="00ADEF"/>
        </a:accent1>
        <a:accent2>
          <a:srgbClr val="333399"/>
        </a:accent2>
        <a:accent3>
          <a:srgbClr val="FFFFFF"/>
        </a:accent3>
        <a:accent4>
          <a:srgbClr val="000000"/>
        </a:accent4>
        <a:accent5>
          <a:srgbClr val="AAD3F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65057</TotalTime>
  <Words>858</Words>
  <Application>Microsoft Office PowerPoint</Application>
  <PresentationFormat>Presentación en pantalla (4:3)</PresentationFormat>
  <Paragraphs>73</Paragraphs>
  <Slides>8</Slides>
  <Notes>7</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8</vt:i4>
      </vt:variant>
    </vt:vector>
  </HeadingPairs>
  <TitlesOfParts>
    <vt:vector size="18" baseType="lpstr">
      <vt:lpstr>ＭＳ Ｐゴシック</vt:lpstr>
      <vt:lpstr>Arial</vt:lpstr>
      <vt:lpstr>Arial Narrow</vt:lpstr>
      <vt:lpstr>Book Antiqua</vt:lpstr>
      <vt:lpstr>Calibri</vt:lpstr>
      <vt:lpstr>Times New Roman</vt:lpstr>
      <vt:lpstr>Trebuchet MS</vt:lpstr>
      <vt:lpstr>Wingdings</vt:lpstr>
      <vt:lpstr>Custom Design</vt:lpstr>
      <vt:lpstr>3_Default Design</vt:lpstr>
      <vt:lpstr>Presentación de PowerPoint</vt:lpstr>
      <vt:lpstr>Aim and Agenda of unit 11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tei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circBalance_nodither_ts500_sine_55deg_6sec</dc:title>
  <dc:creator>Michail Sfakiotakis</dc:creator>
  <cp:lastModifiedBy>Anabel</cp:lastModifiedBy>
  <cp:revision>1766</cp:revision>
  <cp:lastPrinted>2018-01-26T17:11:53Z</cp:lastPrinted>
  <dcterms:created xsi:type="dcterms:W3CDTF">2010-11-09T19:06:29Z</dcterms:created>
  <dcterms:modified xsi:type="dcterms:W3CDTF">2018-04-25T07:33:51Z</dcterms:modified>
</cp:coreProperties>
</file>