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2"/>
  </p:notesMasterIdLst>
  <p:handoutMasterIdLst>
    <p:handoutMasterId r:id="rId23"/>
  </p:handoutMasterIdLst>
  <p:sldIdLst>
    <p:sldId id="549" r:id="rId2"/>
    <p:sldId id="537" r:id="rId3"/>
    <p:sldId id="482" r:id="rId4"/>
    <p:sldId id="539" r:id="rId5"/>
    <p:sldId id="529" r:id="rId6"/>
    <p:sldId id="425" r:id="rId7"/>
    <p:sldId id="545" r:id="rId8"/>
    <p:sldId id="535" r:id="rId9"/>
    <p:sldId id="547" r:id="rId10"/>
    <p:sldId id="534" r:id="rId11"/>
    <p:sldId id="540" r:id="rId12"/>
    <p:sldId id="542" r:id="rId13"/>
    <p:sldId id="544" r:id="rId14"/>
    <p:sldId id="435" r:id="rId15"/>
    <p:sldId id="478" r:id="rId16"/>
    <p:sldId id="462" r:id="rId17"/>
    <p:sldId id="504" r:id="rId18"/>
    <p:sldId id="499" r:id="rId19"/>
    <p:sldId id="511" r:id="rId20"/>
    <p:sldId id="548" r:id="rId21"/>
  </p:sldIdLst>
  <p:sldSz cx="9144000" cy="6858000" type="screen4x3"/>
  <p:notesSz cx="6858000" cy="9144000"/>
  <p:defaultTextStyle>
    <a:defPPr>
      <a:defRPr lang="en-US"/>
    </a:defPPr>
    <a:lvl1pPr algn="l" rtl="0" fontAlgn="base">
      <a:spcBef>
        <a:spcPct val="0"/>
      </a:spcBef>
      <a:spcAft>
        <a:spcPct val="0"/>
      </a:spcAft>
      <a:defRPr sz="19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9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9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9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9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9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9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9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9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773">
          <p15:clr>
            <a:srgbClr val="A4A3A4"/>
          </p15:clr>
        </p15:guide>
        <p15:guide id="2" pos="3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9913"/>
    <a:srgbClr val="005777"/>
    <a:srgbClr val="BFDDB4"/>
    <a:srgbClr val="E6E6E6"/>
    <a:srgbClr val="DDD9C3"/>
    <a:srgbClr val="DDCFB2"/>
    <a:srgbClr val="FFCC99"/>
    <a:srgbClr val="FF9966"/>
    <a:srgbClr val="006699"/>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09" autoAdjust="0"/>
    <p:restoredTop sz="75635" autoAdjust="0"/>
  </p:normalViewPr>
  <p:slideViewPr>
    <p:cSldViewPr snapToGrid="0">
      <p:cViewPr varScale="1">
        <p:scale>
          <a:sx n="65" d="100"/>
          <a:sy n="65" d="100"/>
        </p:scale>
        <p:origin x="2340" y="48"/>
      </p:cViewPr>
      <p:guideLst>
        <p:guide orient="horz" pos="773"/>
        <p:guide pos="307"/>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200" d="100"/>
        <a:sy n="200" d="100"/>
      </p:scale>
      <p:origin x="0" y="534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417ADA-1638-0643-890A-87F56AED39E9}" type="datetimeFigureOut">
              <a:rPr lang="en-US" smtClean="0"/>
              <a:t>3/5/2018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9E7830-05BA-0F48-BBED-6CDD62CC9916}" type="slidenum">
              <a:rPr lang="en-US" smtClean="0"/>
              <a:t>‹Nº›</a:t>
            </a:fld>
            <a:endParaRPr lang="en-US"/>
          </a:p>
        </p:txBody>
      </p:sp>
    </p:spTree>
    <p:extLst>
      <p:ext uri="{BB962C8B-B14F-4D97-AF65-F5344CB8AC3E}">
        <p14:creationId xmlns:p14="http://schemas.microsoft.com/office/powerpoint/2010/main" val="306396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4BE53219-3A05-3D4B-895A-3050F53C4359}" type="slidenum">
              <a:rPr lang="en-US"/>
              <a:pPr>
                <a:defRPr/>
              </a:pPr>
              <a:t>‹Nº›</a:t>
            </a:fld>
            <a:endParaRPr lang="en-US"/>
          </a:p>
        </p:txBody>
      </p:sp>
    </p:spTree>
    <p:extLst>
      <p:ext uri="{BB962C8B-B14F-4D97-AF65-F5344CB8AC3E}">
        <p14:creationId xmlns:p14="http://schemas.microsoft.com/office/powerpoint/2010/main" val="2070402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a:t>
            </a:fld>
            <a:endParaRPr lang="en-US"/>
          </a:p>
        </p:txBody>
      </p:sp>
    </p:spTree>
    <p:extLst>
      <p:ext uri="{BB962C8B-B14F-4D97-AF65-F5344CB8AC3E}">
        <p14:creationId xmlns:p14="http://schemas.microsoft.com/office/powerpoint/2010/main" val="1038293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r>
              <a:rPr lang="en-US" dirty="0" smtClean="0"/>
              <a:t>Transition</a:t>
            </a:r>
            <a:r>
              <a:rPr lang="en-US" baseline="0" dirty="0" smtClean="0"/>
              <a:t> [==&gt;] L293D</a:t>
            </a:r>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10</a:t>
            </a:fld>
            <a:endParaRPr lang="en-US"/>
          </a:p>
        </p:txBody>
      </p:sp>
    </p:spTree>
    <p:extLst>
      <p:ext uri="{BB962C8B-B14F-4D97-AF65-F5344CB8AC3E}">
        <p14:creationId xmlns:p14="http://schemas.microsoft.com/office/powerpoint/2010/main" val="107381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Transition</a:t>
            </a:r>
            <a:r>
              <a:rPr lang="en-US" baseline="0" dirty="0" smtClean="0"/>
              <a:t> [==&gt;] Connect L293D with the Arduino (example 2)</a:t>
            </a:r>
            <a:endParaRPr lang="el-GR" dirty="0" smtClean="0"/>
          </a:p>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11</a:t>
            </a:fld>
            <a:endParaRPr lang="en-US"/>
          </a:p>
        </p:txBody>
      </p:sp>
    </p:spTree>
    <p:extLst>
      <p:ext uri="{BB962C8B-B14F-4D97-AF65-F5344CB8AC3E}">
        <p14:creationId xmlns:p14="http://schemas.microsoft.com/office/powerpoint/2010/main" val="1473008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Transition</a:t>
            </a:r>
            <a:r>
              <a:rPr lang="en-US" baseline="0" dirty="0" smtClean="0"/>
              <a:t> [==&gt;] Use some products in the market that are based on </a:t>
            </a:r>
            <a:endParaRPr lang="el-GR" dirty="0" smtClean="0"/>
          </a:p>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12</a:t>
            </a:fld>
            <a:endParaRPr lang="en-US"/>
          </a:p>
        </p:txBody>
      </p:sp>
    </p:spTree>
    <p:extLst>
      <p:ext uri="{BB962C8B-B14F-4D97-AF65-F5344CB8AC3E}">
        <p14:creationId xmlns:p14="http://schemas.microsoft.com/office/powerpoint/2010/main" val="967168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Transition</a:t>
            </a:r>
            <a:r>
              <a:rPr lang="en-US" baseline="0" dirty="0" smtClean="0"/>
              <a:t> [==&gt;] there are several successful commercial products that are based on H-bridge ICs or shields that eliminates the connections  </a:t>
            </a:r>
            <a:endParaRPr lang="el-GR" dirty="0" smtClean="0"/>
          </a:p>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13</a:t>
            </a:fld>
            <a:endParaRPr lang="en-US"/>
          </a:p>
        </p:txBody>
      </p:sp>
    </p:spTree>
    <p:extLst>
      <p:ext uri="{BB962C8B-B14F-4D97-AF65-F5344CB8AC3E}">
        <p14:creationId xmlns:p14="http://schemas.microsoft.com/office/powerpoint/2010/main" val="90688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14</a:t>
            </a:fld>
            <a:endParaRPr lang="en-US"/>
          </a:p>
        </p:txBody>
      </p:sp>
    </p:spTree>
    <p:extLst>
      <p:ext uri="{BB962C8B-B14F-4D97-AF65-F5344CB8AC3E}">
        <p14:creationId xmlns:p14="http://schemas.microsoft.com/office/powerpoint/2010/main" val="1921315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15</a:t>
            </a:fld>
            <a:endParaRPr lang="en-US"/>
          </a:p>
        </p:txBody>
      </p:sp>
    </p:spTree>
    <p:extLst>
      <p:ext uri="{BB962C8B-B14F-4D97-AF65-F5344CB8AC3E}">
        <p14:creationId xmlns:p14="http://schemas.microsoft.com/office/powerpoint/2010/main" val="1891355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16</a:t>
            </a:fld>
            <a:endParaRPr lang="en-US"/>
          </a:p>
        </p:txBody>
      </p:sp>
    </p:spTree>
    <p:extLst>
      <p:ext uri="{BB962C8B-B14F-4D97-AF65-F5344CB8AC3E}">
        <p14:creationId xmlns:p14="http://schemas.microsoft.com/office/powerpoint/2010/main" val="188326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17</a:t>
            </a:fld>
            <a:endParaRPr lang="en-US"/>
          </a:p>
        </p:txBody>
      </p:sp>
    </p:spTree>
    <p:extLst>
      <p:ext uri="{BB962C8B-B14F-4D97-AF65-F5344CB8AC3E}">
        <p14:creationId xmlns:p14="http://schemas.microsoft.com/office/powerpoint/2010/main" val="224817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18</a:t>
            </a:fld>
            <a:endParaRPr lang="en-US"/>
          </a:p>
        </p:txBody>
      </p:sp>
    </p:spTree>
    <p:extLst>
      <p:ext uri="{BB962C8B-B14F-4D97-AF65-F5344CB8AC3E}">
        <p14:creationId xmlns:p14="http://schemas.microsoft.com/office/powerpoint/2010/main" val="1067239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latin typeface="+mn-lt"/>
            </a:endParaRPr>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19</a:t>
            </a:fld>
            <a:endParaRPr lang="en-US"/>
          </a:p>
        </p:txBody>
      </p:sp>
    </p:spTree>
    <p:extLst>
      <p:ext uri="{BB962C8B-B14F-4D97-AF65-F5344CB8AC3E}">
        <p14:creationId xmlns:p14="http://schemas.microsoft.com/office/powerpoint/2010/main" val="53185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2</a:t>
            </a:fld>
            <a:endParaRPr lang="en-US"/>
          </a:p>
        </p:txBody>
      </p:sp>
    </p:spTree>
    <p:extLst>
      <p:ext uri="{BB962C8B-B14F-4D97-AF65-F5344CB8AC3E}">
        <p14:creationId xmlns:p14="http://schemas.microsoft.com/office/powerpoint/2010/main" val="106045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3</a:t>
            </a:fld>
            <a:endParaRPr lang="en-US"/>
          </a:p>
        </p:txBody>
      </p:sp>
    </p:spTree>
    <p:extLst>
      <p:ext uri="{BB962C8B-B14F-4D97-AF65-F5344CB8AC3E}">
        <p14:creationId xmlns:p14="http://schemas.microsoft.com/office/powerpoint/2010/main" val="119252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4</a:t>
            </a:fld>
            <a:endParaRPr lang="en-US"/>
          </a:p>
        </p:txBody>
      </p:sp>
    </p:spTree>
    <p:extLst>
      <p:ext uri="{BB962C8B-B14F-4D97-AF65-F5344CB8AC3E}">
        <p14:creationId xmlns:p14="http://schemas.microsoft.com/office/powerpoint/2010/main" val="1669823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5</a:t>
            </a:fld>
            <a:endParaRPr lang="en-US"/>
          </a:p>
        </p:txBody>
      </p:sp>
    </p:spTree>
    <p:extLst>
      <p:ext uri="{BB962C8B-B14F-4D97-AF65-F5344CB8AC3E}">
        <p14:creationId xmlns:p14="http://schemas.microsoft.com/office/powerpoint/2010/main" val="1598931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6</a:t>
            </a:fld>
            <a:endParaRPr lang="en-US"/>
          </a:p>
        </p:txBody>
      </p:sp>
    </p:spTree>
    <p:extLst>
      <p:ext uri="{BB962C8B-B14F-4D97-AF65-F5344CB8AC3E}">
        <p14:creationId xmlns:p14="http://schemas.microsoft.com/office/powerpoint/2010/main" val="169899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7</a:t>
            </a:fld>
            <a:endParaRPr lang="en-US"/>
          </a:p>
        </p:txBody>
      </p:sp>
    </p:spTree>
    <p:extLst>
      <p:ext uri="{BB962C8B-B14F-4D97-AF65-F5344CB8AC3E}">
        <p14:creationId xmlns:p14="http://schemas.microsoft.com/office/powerpoint/2010/main" val="211506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8</a:t>
            </a:fld>
            <a:endParaRPr lang="en-US"/>
          </a:p>
        </p:txBody>
      </p:sp>
    </p:spTree>
    <p:extLst>
      <p:ext uri="{BB962C8B-B14F-4D97-AF65-F5344CB8AC3E}">
        <p14:creationId xmlns:p14="http://schemas.microsoft.com/office/powerpoint/2010/main" val="68221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ύμβολο κράτησης θέσης εικόνας διαφάνειας 1"/>
          <p:cNvSpPr>
            <a:spLocks noGrp="1" noRot="1" noChangeAspect="1"/>
          </p:cNvSpPr>
          <p:nvPr>
            <p:ph type="sldImg"/>
          </p:nvPr>
        </p:nvSpPr>
        <p:spPr/>
      </p:sp>
      <p:sp>
        <p:nvSpPr>
          <p:cNvPr id="3" name="Σύμβολο κράτησης θέσης σημειώσεων 2"/>
          <p:cNvSpPr>
            <a:spLocks noGrp="1"/>
          </p:cNvSpPr>
          <p:nvPr>
            <p:ph type="body" idx="1"/>
          </p:nvPr>
        </p:nvSpPr>
        <p:spPr/>
        <p:txBody>
          <a:bodyPr/>
          <a:lstStyle/>
          <a:p>
            <a:endParaRPr lang="el-GR" dirty="0"/>
          </a:p>
        </p:txBody>
      </p:sp>
      <p:sp>
        <p:nvSpPr>
          <p:cNvPr id="4" name="Σύμβολο κράτησης θέσης αριθμού διαφάνειας 3"/>
          <p:cNvSpPr>
            <a:spLocks noGrp="1"/>
          </p:cNvSpPr>
          <p:nvPr>
            <p:ph type="sldNum" sz="quarter" idx="10"/>
          </p:nvPr>
        </p:nvSpPr>
        <p:spPr/>
        <p:txBody>
          <a:bodyPr/>
          <a:lstStyle/>
          <a:p>
            <a:pPr>
              <a:defRPr/>
            </a:pPr>
            <a:fld id="{4BE53219-3A05-3D4B-895A-3050F53C4359}" type="slidenum">
              <a:rPr lang="en-US" smtClean="0"/>
              <a:pPr>
                <a:defRPr/>
              </a:pPr>
              <a:t>9</a:t>
            </a:fld>
            <a:endParaRPr lang="en-US"/>
          </a:p>
        </p:txBody>
      </p:sp>
    </p:spTree>
    <p:extLst>
      <p:ext uri="{BB962C8B-B14F-4D97-AF65-F5344CB8AC3E}">
        <p14:creationId xmlns:p14="http://schemas.microsoft.com/office/powerpoint/2010/main" val="781175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47544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052513"/>
            <a:ext cx="4038600" cy="2520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052513"/>
            <a:ext cx="4038600" cy="2520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7473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2926212-F760-FB4A-9FBC-0A1215B361DB}" type="datetime1">
              <a:rPr lang="el-GR" smtClean="0"/>
              <a:pPr/>
              <a:t>5/3/2018</a:t>
            </a:fld>
            <a:endParaRPr lang="es-ES"/>
          </a:p>
        </p:txBody>
      </p:sp>
      <p:sp>
        <p:nvSpPr>
          <p:cNvPr id="4" name="Footer Placeholder 3"/>
          <p:cNvSpPr>
            <a:spLocks noGrp="1"/>
          </p:cNvSpPr>
          <p:nvPr>
            <p:ph type="ftr" sz="quarter" idx="11"/>
          </p:nvPr>
        </p:nvSpPr>
        <p:spPr>
          <a:xfrm>
            <a:off x="-152400" y="762000"/>
            <a:ext cx="9144000" cy="365125"/>
          </a:xfrm>
          <a:prstGeom prst="rect">
            <a:avLst/>
          </a:prstGeom>
        </p:spPr>
        <p:txBody>
          <a:bodyPr/>
          <a:lstStyle/>
          <a:p>
            <a:r>
              <a:rPr lang="en-US" smtClean="0"/>
              <a:t>Εισαγωγή στην Μηχατρονική − Τ.Ε.Ι. Κρήτης − Τμήμα Μηχανολογίας                                                                         Δρ. Φασουλάς Γιάννης       </a:t>
            </a:r>
            <a:endParaRPr lang="es-E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0D43C41-B24D-4DC3-B315-901D10B437FA}" type="slidenum">
              <a:rPr lang="es-ES" smtClean="0"/>
              <a:pPr/>
              <a:t>‹Nº›</a:t>
            </a:fld>
            <a:endParaRPr lang="es-ES"/>
          </a:p>
        </p:txBody>
      </p:sp>
    </p:spTree>
    <p:extLst>
      <p:ext uri="{BB962C8B-B14F-4D97-AF65-F5344CB8AC3E}">
        <p14:creationId xmlns:p14="http://schemas.microsoft.com/office/powerpoint/2010/main" val="18277473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1052513"/>
            <a:ext cx="8229600" cy="25209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6153" name="Rectangle 2"/>
          <p:cNvSpPr>
            <a:spLocks noGrp="1" noChangeArrowheads="1"/>
          </p:cNvSpPr>
          <p:nvPr>
            <p:ph type="title"/>
          </p:nvPr>
        </p:nvSpPr>
        <p:spPr bwMode="auto">
          <a:xfrm>
            <a:off x="0" y="0"/>
            <a:ext cx="9144000" cy="433388"/>
          </a:xfrm>
          <a:prstGeom prst="rect">
            <a:avLst/>
          </a:prstGeom>
          <a:solidFill>
            <a:srgbClr val="DDDDDD"/>
          </a:solidFill>
          <a:ln w="9525">
            <a:noFill/>
            <a:miter lim="800000"/>
            <a:headEnd/>
            <a:tailEnd/>
          </a:ln>
        </p:spPr>
        <p:txBody>
          <a:bodyPr vert="horz" wrap="square" lIns="126000" tIns="21600" rIns="91440" bIns="45720" numCol="1" anchor="b" anchorCtr="0" compatLnSpc="1">
            <a:prstTxWarp prst="textNoShape">
              <a:avLst/>
            </a:prstTxWarp>
          </a:bodyPr>
          <a:lstStyle/>
          <a:p>
            <a:pPr lvl="0"/>
            <a:r>
              <a:rPr lang="el-GR" dirty="0" smtClean="0"/>
              <a:t>Click to edit Master title style</a:t>
            </a:r>
          </a:p>
        </p:txBody>
      </p:sp>
      <p:pic>
        <p:nvPicPr>
          <p:cNvPr id="11" name="Imagen 34"/>
          <p:cNvPicPr/>
          <p:nvPr userDrawn="1"/>
        </p:nvPicPr>
        <p:blipFill>
          <a:blip r:embed="rId5" cstate="email">
            <a:extLst>
              <a:ext uri="{28A0092B-C50C-407E-A947-70E740481C1C}">
                <a14:useLocalDpi xmlns:a14="http://schemas.microsoft.com/office/drawing/2010/main" val="0"/>
              </a:ext>
            </a:extLst>
          </a:blip>
          <a:stretch>
            <a:fillRect/>
          </a:stretch>
        </p:blipFill>
        <p:spPr>
          <a:xfrm>
            <a:off x="5787" y="6415883"/>
            <a:ext cx="2030413" cy="442117"/>
          </a:xfrm>
          <a:prstGeom prst="rect">
            <a:avLst/>
          </a:prstGeom>
        </p:spPr>
      </p:pic>
      <p:pic>
        <p:nvPicPr>
          <p:cNvPr id="12" name="Imagen 50"/>
          <p:cNvPicPr/>
          <p:nvPr userDrawn="1"/>
        </p:nvPicPr>
        <p:blipFill>
          <a:blip r:embed="rId6" cstate="email">
            <a:extLst>
              <a:ext uri="{28A0092B-C50C-407E-A947-70E740481C1C}">
                <a14:useLocalDpi xmlns:a14="http://schemas.microsoft.com/office/drawing/2010/main" val="0"/>
              </a:ext>
            </a:extLst>
          </a:blip>
          <a:stretch>
            <a:fillRect/>
          </a:stretch>
        </p:blipFill>
        <p:spPr>
          <a:xfrm>
            <a:off x="7851913" y="6281501"/>
            <a:ext cx="1292087" cy="576499"/>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65" r:id="rId3"/>
  </p:sldLayoutIdLst>
  <p:timing>
    <p:tnLst>
      <p:par>
        <p:cTn id="1" dur="indefinite" restart="never" nodeType="tmRoot"/>
      </p:par>
    </p:tnLst>
  </p:timing>
  <p:txStyles>
    <p:titleStyle>
      <a:lvl1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2pPr>
      <a:lvl3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3pPr>
      <a:lvl4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4pPr>
      <a:lvl5pPr algn="l" rtl="0" eaLnBrk="0" fontAlgn="base" hangingPunct="0">
        <a:spcBef>
          <a:spcPct val="0"/>
        </a:spcBef>
        <a:spcAft>
          <a:spcPct val="0"/>
        </a:spcAft>
        <a:defRPr sz="2200">
          <a:solidFill>
            <a:schemeClr val="tx2"/>
          </a:solidFill>
          <a:effectLst>
            <a:outerShdw blurRad="38100" dist="38100" dir="2700000" algn="tl">
              <a:srgbClr val="FFFFFF"/>
            </a:outerShdw>
          </a:effectLst>
          <a:latin typeface="Trebuchet MS" pitchFamily="34" charset="0"/>
          <a:ea typeface="ＭＳ Ｐゴシック" charset="0"/>
          <a:cs typeface="ＭＳ Ｐゴシック" charset="0"/>
        </a:defRPr>
      </a:lvl5pPr>
      <a:lvl6pPr marL="4572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6pPr>
      <a:lvl7pPr marL="9144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7pPr>
      <a:lvl8pPr marL="13716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8pPr>
      <a:lvl9pPr marL="1828800" algn="l" rtl="0" fontAlgn="base">
        <a:spcBef>
          <a:spcPct val="0"/>
        </a:spcBef>
        <a:spcAft>
          <a:spcPct val="0"/>
        </a:spcAft>
        <a:defRPr sz="2200">
          <a:solidFill>
            <a:schemeClr val="tx2"/>
          </a:solidFill>
          <a:effectLst>
            <a:outerShdw blurRad="38100" dist="38100" dir="2700000" algn="tl">
              <a:srgbClr val="FFFFFF"/>
            </a:outerShdw>
          </a:effectLst>
          <a:latin typeface="Trebuchet MS" pitchFamily="34" charset="0"/>
        </a:defRPr>
      </a:lvl9pPr>
    </p:titleStyle>
    <p:bodyStyle>
      <a:lvl1pPr marL="269875" indent="-269875" algn="l" rtl="0" eaLnBrk="0" fontAlgn="base" hangingPunct="0">
        <a:spcBef>
          <a:spcPct val="25000"/>
        </a:spcBef>
        <a:spcAft>
          <a:spcPct val="0"/>
        </a:spcAft>
        <a:buFont typeface="Wingdings" charset="0"/>
        <a:buChar char="§"/>
        <a:defRPr sz="1700">
          <a:solidFill>
            <a:schemeClr val="tx1"/>
          </a:solidFill>
          <a:latin typeface="+mn-lt"/>
          <a:ea typeface="ＭＳ Ｐゴシック" charset="0"/>
          <a:cs typeface="ＭＳ Ｐゴシック" charset="0"/>
        </a:defRPr>
      </a:lvl1pPr>
      <a:lvl2pPr marL="627063" indent="-177800" algn="l" rtl="0" eaLnBrk="0" fontAlgn="base" hangingPunct="0">
        <a:spcBef>
          <a:spcPct val="20000"/>
        </a:spcBef>
        <a:spcAft>
          <a:spcPct val="0"/>
        </a:spcAft>
        <a:buFont typeface="Arial" charset="0"/>
        <a:buChar char="□"/>
        <a:defRPr sz="16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1500">
          <a:solidFill>
            <a:schemeClr val="tx1"/>
          </a:solidFill>
          <a:latin typeface="+mn-lt"/>
          <a:ea typeface="ＭＳ Ｐゴシック" charset="0"/>
        </a:defRPr>
      </a:lvl3pPr>
      <a:lvl4pPr marL="1550988" indent="-228600" algn="l" rtl="0" eaLnBrk="0" fontAlgn="base" hangingPunct="0">
        <a:spcBef>
          <a:spcPct val="20000"/>
        </a:spcBef>
        <a:spcAft>
          <a:spcPct val="0"/>
        </a:spcAft>
        <a:buChar char="–"/>
        <a:defRPr sz="1400">
          <a:solidFill>
            <a:schemeClr val="tx1"/>
          </a:solidFill>
          <a:latin typeface="+mn-lt"/>
          <a:ea typeface="ＭＳ Ｐゴシック" charset="0"/>
        </a:defRPr>
      </a:lvl4pPr>
      <a:lvl5pPr marL="1978025" indent="-228600" algn="l" rtl="0" eaLnBrk="0" fontAlgn="base" hangingPunct="0">
        <a:spcBef>
          <a:spcPct val="20000"/>
        </a:spcBef>
        <a:spcAft>
          <a:spcPct val="0"/>
        </a:spcAft>
        <a:buChar char="»"/>
        <a:defRPr sz="1000">
          <a:solidFill>
            <a:schemeClr val="tx1"/>
          </a:solidFill>
          <a:latin typeface="+mn-lt"/>
          <a:ea typeface="ＭＳ Ｐゴシック" charset="0"/>
        </a:defRPr>
      </a:lvl5pPr>
      <a:lvl6pPr marL="2435225" indent="-228600" algn="l" rtl="0" fontAlgn="base">
        <a:spcBef>
          <a:spcPct val="20000"/>
        </a:spcBef>
        <a:spcAft>
          <a:spcPct val="0"/>
        </a:spcAft>
        <a:buChar char="»"/>
        <a:defRPr sz="1000">
          <a:solidFill>
            <a:schemeClr val="tx1"/>
          </a:solidFill>
          <a:latin typeface="+mn-lt"/>
        </a:defRPr>
      </a:lvl6pPr>
      <a:lvl7pPr marL="2892425" indent="-228600" algn="l" rtl="0" fontAlgn="base">
        <a:spcBef>
          <a:spcPct val="20000"/>
        </a:spcBef>
        <a:spcAft>
          <a:spcPct val="0"/>
        </a:spcAft>
        <a:buChar char="»"/>
        <a:defRPr sz="1000">
          <a:solidFill>
            <a:schemeClr val="tx1"/>
          </a:solidFill>
          <a:latin typeface="+mn-lt"/>
        </a:defRPr>
      </a:lvl7pPr>
      <a:lvl8pPr marL="3349625" indent="-228600" algn="l" rtl="0" fontAlgn="base">
        <a:spcBef>
          <a:spcPct val="20000"/>
        </a:spcBef>
        <a:spcAft>
          <a:spcPct val="0"/>
        </a:spcAft>
        <a:buChar char="»"/>
        <a:defRPr sz="1000">
          <a:solidFill>
            <a:schemeClr val="tx1"/>
          </a:solidFill>
          <a:latin typeface="+mn-lt"/>
        </a:defRPr>
      </a:lvl8pPr>
      <a:lvl9pPr marL="3806825" indent="-228600" algn="l" rtl="0" fontAlgn="base">
        <a:spcBef>
          <a:spcPct val="20000"/>
        </a:spcBef>
        <a:spcAft>
          <a:spcPct val="0"/>
        </a:spcAft>
        <a:buChar char="»"/>
        <a:defRPr sz="1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5.tiff"/><Relationship Id="rId4" Type="http://schemas.openxmlformats.org/officeDocument/2006/relationships/image" Target="../media/image43.emf"/></Relationships>
</file>

<file path=ppt/slides/_rels/slide1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tiff"/></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6.emf"/><Relationship Id="rId7"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image" Target="../media/image14.gif"/></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1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3.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gif"/><Relationship Id="rId5" Type="http://schemas.openxmlformats.org/officeDocument/2006/relationships/image" Target="../media/image11.tiff"/><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16.emf"/><Relationship Id="rId5" Type="http://schemas.openxmlformats.org/officeDocument/2006/relationships/image" Target="../media/image19.png"/><Relationship Id="rId10" Type="http://schemas.openxmlformats.org/officeDocument/2006/relationships/image" Target="../media/image24.emf"/><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5.gi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8.tiff"/><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50">
            <a:extLst>
              <a:ext uri="{FF2B5EF4-FFF2-40B4-BE49-F238E27FC236}">
                <a16:creationId xmlns:a16="http://schemas.microsoft.com/office/drawing/2014/main" xmlns="" id="{389AFF6F-B38D-4086-B6E6-9B4D639019EA}"/>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7141346" y="268018"/>
            <a:ext cx="1753789" cy="784378"/>
          </a:xfrm>
          <a:prstGeom prst="rect">
            <a:avLst/>
          </a:prstGeom>
          <a:noFill/>
          <a:ln>
            <a:noFill/>
          </a:ln>
        </p:spPr>
      </p:pic>
      <p:sp>
        <p:nvSpPr>
          <p:cNvPr id="11" name="Rounded Rectangle 10"/>
          <p:cNvSpPr/>
          <p:nvPr/>
        </p:nvSpPr>
        <p:spPr>
          <a:xfrm>
            <a:off x="0" y="2326837"/>
            <a:ext cx="9144000" cy="1937982"/>
          </a:xfrm>
          <a:prstGeom prst="roundRect">
            <a:avLst>
              <a:gd name="adj" fmla="val 396"/>
            </a:avLst>
          </a:prstGeom>
          <a:ln>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Calibri" charset="0"/>
                <a:ea typeface="Calibri" charset="0"/>
                <a:cs typeface="Calibri" charset="0"/>
              </a:rPr>
              <a:t>UNIT </a:t>
            </a:r>
            <a:r>
              <a:rPr lang="en-US" sz="3600" b="1" dirty="0" smtClean="0">
                <a:latin typeface="Calibri" charset="0"/>
                <a:ea typeface="Calibri" charset="0"/>
                <a:cs typeface="Calibri" charset="0"/>
              </a:rPr>
              <a:t>10: </a:t>
            </a:r>
            <a:r>
              <a:rPr lang="en-US" sz="3600" b="1" dirty="0" smtClean="0">
                <a:latin typeface="Calibri" charset="0"/>
                <a:ea typeface="Calibri" charset="0"/>
                <a:cs typeface="Calibri" charset="0"/>
              </a:rPr>
              <a:t>DRIVING MOTORS</a:t>
            </a:r>
          </a:p>
        </p:txBody>
      </p:sp>
      <p:pic>
        <p:nvPicPr>
          <p:cNvPr id="12" name="Imagen 34">
            <a:extLst>
              <a:ext uri="{FF2B5EF4-FFF2-40B4-BE49-F238E27FC236}">
                <a16:creationId xmlns:a16="http://schemas.microsoft.com/office/drawing/2014/main" xmlns="" id="{30534F85-38A1-43D8-B6DB-94CA1D92C64E}"/>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457930" y="268018"/>
            <a:ext cx="2956266" cy="759862"/>
          </a:xfrm>
          <a:prstGeom prst="rect">
            <a:avLst/>
          </a:prstGeom>
        </p:spPr>
      </p:pic>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18250" b="15298"/>
          <a:stretch/>
        </p:blipFill>
        <p:spPr bwMode="auto">
          <a:xfrm>
            <a:off x="698804" y="4886515"/>
            <a:ext cx="1607354" cy="70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openin project: isep-porto-logo"/>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23235"/>
          <a:stretch/>
        </p:blipFill>
        <p:spPr bwMode="auto">
          <a:xfrm>
            <a:off x="2751706" y="4853769"/>
            <a:ext cx="1820294" cy="9315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penin project: teiofcrete-logo"/>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57864" y="4730574"/>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enin project: aproi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41346" y="4882295"/>
            <a:ext cx="1428752" cy="7178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770179"/>
            <a:ext cx="9144000" cy="45719"/>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Rectangle 2"/>
          <p:cNvSpPr/>
          <p:nvPr/>
        </p:nvSpPr>
        <p:spPr>
          <a:xfrm>
            <a:off x="0" y="0"/>
            <a:ext cx="9144000" cy="1180531"/>
          </a:xfrm>
          <a:prstGeom prst="rect">
            <a:avLst/>
          </a:prstGeom>
          <a:gradFill flip="none" rotWithShape="1">
            <a:gsLst>
              <a:gs pos="0">
                <a:schemeClr val="tx2">
                  <a:lumMod val="40000"/>
                  <a:lumOff val="60000"/>
                  <a:alpha val="36000"/>
                </a:schemeClr>
              </a:gs>
              <a:gs pos="100000">
                <a:schemeClr val="bg1">
                  <a:alpha val="0"/>
                </a:schemeClr>
              </a:gs>
              <a:gs pos="49000">
                <a:schemeClr val="tx2">
                  <a:lumMod val="20000"/>
                  <a:lumOff val="80000"/>
                  <a:alpha val="39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01831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grpSp>
        <p:nvGrpSpPr>
          <p:cNvPr id="3" name="Ομάδα 2"/>
          <p:cNvGrpSpPr/>
          <p:nvPr/>
        </p:nvGrpSpPr>
        <p:grpSpPr>
          <a:xfrm>
            <a:off x="2109985" y="3314478"/>
            <a:ext cx="2023739" cy="3345084"/>
            <a:chOff x="2109985" y="3256603"/>
            <a:chExt cx="2023739" cy="3345084"/>
          </a:xfrm>
        </p:grpSpPr>
        <p:grpSp>
          <p:nvGrpSpPr>
            <p:cNvPr id="22" name="Ομάδα 21"/>
            <p:cNvGrpSpPr/>
            <p:nvPr/>
          </p:nvGrpSpPr>
          <p:grpSpPr>
            <a:xfrm>
              <a:off x="2109985" y="3256603"/>
              <a:ext cx="2023739" cy="3345084"/>
              <a:chOff x="4780343" y="651175"/>
              <a:chExt cx="2023739" cy="3345084"/>
            </a:xfrm>
          </p:grpSpPr>
          <p:pic>
            <p:nvPicPr>
              <p:cNvPr id="14" name="Εικόνα 13"/>
              <p:cNvPicPr>
                <a:picLocks noChangeAspect="1"/>
              </p:cNvPicPr>
              <p:nvPr/>
            </p:nvPicPr>
            <p:blipFill rotWithShape="1">
              <a:blip r:embed="rId3" cstate="email">
                <a:extLst>
                  <a:ext uri="{28A0092B-C50C-407E-A947-70E740481C1C}">
                    <a14:useLocalDpi xmlns:a14="http://schemas.microsoft.com/office/drawing/2010/main" val="0"/>
                  </a:ext>
                </a:extLst>
              </a:blip>
              <a:srcRect b="15899"/>
              <a:stretch/>
            </p:blipFill>
            <p:spPr>
              <a:xfrm>
                <a:off x="4780343" y="651175"/>
                <a:ext cx="2023739" cy="3345084"/>
              </a:xfrm>
              <a:prstGeom prst="rect">
                <a:avLst/>
              </a:prstGeom>
            </p:spPr>
          </p:pic>
          <p:cxnSp>
            <p:nvCxnSpPr>
              <p:cNvPr id="19" name="Ευθύγραμμο βέλος σύνδεσης 18"/>
              <p:cNvCxnSpPr/>
              <p:nvPr/>
            </p:nvCxnSpPr>
            <p:spPr>
              <a:xfrm flipH="1">
                <a:off x="5465636" y="2323717"/>
                <a:ext cx="439838"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Έλλειψη 38"/>
            <p:cNvSpPr/>
            <p:nvPr/>
          </p:nvSpPr>
          <p:spPr>
            <a:xfrm>
              <a:off x="3475107" y="3856950"/>
              <a:ext cx="437885" cy="442305"/>
            </a:xfrm>
            <a:prstGeom prst="ellipse">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40" name="Έλλειψη 39"/>
            <p:cNvSpPr/>
            <p:nvPr/>
          </p:nvSpPr>
          <p:spPr>
            <a:xfrm>
              <a:off x="2113002" y="5313012"/>
              <a:ext cx="437885" cy="442305"/>
            </a:xfrm>
            <a:prstGeom prst="ellipse">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grpSp>
      <p:sp>
        <p:nvSpPr>
          <p:cNvPr id="2" name="Τίτλος 1"/>
          <p:cNvSpPr>
            <a:spLocks noGrp="1"/>
          </p:cNvSpPr>
          <p:nvPr>
            <p:ph type="title"/>
          </p:nvPr>
        </p:nvSpPr>
        <p:spPr/>
        <p:txBody>
          <a:bodyPr/>
          <a:lstStyle/>
          <a:p>
            <a:r>
              <a:rPr lang="en-US" dirty="0" smtClean="0">
                <a:latin typeface="Calibri" charset="0"/>
                <a:ea typeface="Calibri" charset="0"/>
                <a:cs typeface="Calibri" charset="0"/>
              </a:rPr>
              <a:t>Typical driving circuit with the H-Bridge (basic idea</a:t>
            </a:r>
            <a:r>
              <a:rPr lang="en-US" dirty="0">
                <a:latin typeface="Calibri" charset="0"/>
                <a:ea typeface="Calibri" charset="0"/>
                <a:cs typeface="Calibri" charset="0"/>
              </a:rPr>
              <a:t>)</a:t>
            </a:r>
            <a:endParaRPr lang="el-GR" dirty="0">
              <a:latin typeface="Calibri" charset="0"/>
              <a:ea typeface="Calibri" charset="0"/>
              <a:cs typeface="Calibri" charset="0"/>
            </a:endParaRPr>
          </a:p>
        </p:txBody>
      </p:sp>
      <p:grpSp>
        <p:nvGrpSpPr>
          <p:cNvPr id="23" name="Ομάδα 22"/>
          <p:cNvGrpSpPr/>
          <p:nvPr/>
        </p:nvGrpSpPr>
        <p:grpSpPr>
          <a:xfrm>
            <a:off x="25998" y="3356652"/>
            <a:ext cx="1989343" cy="3279760"/>
            <a:chOff x="2498895" y="683837"/>
            <a:chExt cx="1989343" cy="3279760"/>
          </a:xfrm>
        </p:grpSpPr>
        <p:pic>
          <p:nvPicPr>
            <p:cNvPr id="13" name="Εικόνα 12"/>
            <p:cNvPicPr>
              <a:picLocks noChangeAspect="1"/>
            </p:cNvPicPr>
            <p:nvPr/>
          </p:nvPicPr>
          <p:blipFill rotWithShape="1">
            <a:blip r:embed="rId4" cstate="email">
              <a:extLst>
                <a:ext uri="{28A0092B-C50C-407E-A947-70E740481C1C}">
                  <a14:useLocalDpi xmlns:a14="http://schemas.microsoft.com/office/drawing/2010/main" val="0"/>
                </a:ext>
              </a:extLst>
            </a:blip>
            <a:srcRect b="15951"/>
            <a:stretch/>
          </p:blipFill>
          <p:spPr>
            <a:xfrm>
              <a:off x="2498895" y="683837"/>
              <a:ext cx="1989343" cy="3279760"/>
            </a:xfrm>
            <a:prstGeom prst="rect">
              <a:avLst/>
            </a:prstGeom>
          </p:spPr>
        </p:pic>
        <p:cxnSp>
          <p:nvCxnSpPr>
            <p:cNvPr id="17" name="Ευθύγραμμο βέλος σύνδεσης 16"/>
            <p:cNvCxnSpPr/>
            <p:nvPr/>
          </p:nvCxnSpPr>
          <p:spPr>
            <a:xfrm flipV="1">
              <a:off x="3187280" y="2323717"/>
              <a:ext cx="407499" cy="630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bwMode="auto">
          <a:xfrm>
            <a:off x="52671" y="437809"/>
            <a:ext cx="8403351" cy="39993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n-US" sz="1600" kern="0" dirty="0">
                <a:latin typeface="Calibri" charset="0"/>
                <a:ea typeface="Calibri" charset="0"/>
                <a:cs typeface="Calibri" charset="0"/>
              </a:rPr>
              <a:t>Enables you to control the motor in </a:t>
            </a:r>
            <a:r>
              <a:rPr lang="en-US" sz="1600" b="1" kern="0" dirty="0">
                <a:latin typeface="Calibri" charset="0"/>
                <a:ea typeface="Calibri" charset="0"/>
                <a:cs typeface="Calibri" charset="0"/>
              </a:rPr>
              <a:t>both forward and reverse </a:t>
            </a:r>
            <a:r>
              <a:rPr lang="en-US" sz="1600" kern="0" dirty="0">
                <a:latin typeface="Calibri" charset="0"/>
                <a:ea typeface="Calibri" charset="0"/>
                <a:cs typeface="Calibri" charset="0"/>
              </a:rPr>
              <a:t>with a microcontroller</a:t>
            </a:r>
            <a:r>
              <a:rPr lang="en-US" sz="1600" kern="0" dirty="0" smtClean="0">
                <a:latin typeface="Calibri" charset="0"/>
                <a:ea typeface="Calibri" charset="0"/>
                <a:cs typeface="Calibri" charset="0"/>
              </a:rPr>
              <a:t>.</a:t>
            </a:r>
          </a:p>
          <a:p>
            <a:pPr marL="269875" indent="-269875" algn="just" eaLnBrk="0" hangingPunct="0">
              <a:lnSpc>
                <a:spcPct val="110000"/>
              </a:lnSpc>
              <a:spcBef>
                <a:spcPts val="480"/>
              </a:spcBef>
              <a:buFont typeface="Wingdings" pitchFamily="2" charset="2"/>
              <a:buChar char="§"/>
            </a:pPr>
            <a:r>
              <a:rPr lang="en-US" sz="1600" kern="0" dirty="0" smtClean="0">
                <a:latin typeface="Calibri" charset="0"/>
                <a:ea typeface="Calibri" charset="0"/>
                <a:cs typeface="Calibri" charset="0"/>
              </a:rPr>
              <a:t>Closing switches S1-S4 causes current to flow through the motor in one direction, making the motor spin </a:t>
            </a:r>
            <a:r>
              <a:rPr lang="en-US" sz="1600" b="1" kern="0" dirty="0" smtClean="0">
                <a:latin typeface="Calibri" charset="0"/>
                <a:ea typeface="Calibri" charset="0"/>
                <a:cs typeface="Calibri" charset="0"/>
              </a:rPr>
              <a:t>clockwise</a:t>
            </a:r>
          </a:p>
          <a:p>
            <a:pPr marL="269875" indent="-269875" algn="just" eaLnBrk="0" hangingPunct="0">
              <a:lnSpc>
                <a:spcPct val="110000"/>
              </a:lnSpc>
              <a:spcBef>
                <a:spcPts val="480"/>
              </a:spcBef>
              <a:buFont typeface="Wingdings" pitchFamily="2" charset="2"/>
              <a:buChar char="§"/>
            </a:pPr>
            <a:r>
              <a:rPr lang="en-US" sz="1600" dirty="0">
                <a:solidFill>
                  <a:srgbClr val="000000"/>
                </a:solidFill>
                <a:latin typeface="Calibri" charset="0"/>
                <a:ea typeface="Calibri" charset="0"/>
                <a:cs typeface="Calibri" charset="0"/>
              </a:rPr>
              <a:t>Closing switches S2-S3 causes current to flow through the motor in the opposite direction, making the motor spin </a:t>
            </a:r>
            <a:r>
              <a:rPr lang="en-US" sz="1600" b="1" dirty="0" smtClean="0">
                <a:solidFill>
                  <a:srgbClr val="000000"/>
                </a:solidFill>
                <a:latin typeface="Calibri" charset="0"/>
                <a:ea typeface="Calibri" charset="0"/>
                <a:cs typeface="Calibri" charset="0"/>
              </a:rPr>
              <a:t>counterclockwise</a:t>
            </a:r>
            <a:r>
              <a:rPr lang="en-US" sz="1600" dirty="0" smtClean="0">
                <a:solidFill>
                  <a:srgbClr val="000000"/>
                </a:solidFill>
                <a:latin typeface="Calibri" charset="0"/>
                <a:ea typeface="Calibri" charset="0"/>
                <a:cs typeface="Calibri" charset="0"/>
              </a:rPr>
              <a:t>.</a:t>
            </a:r>
          </a:p>
          <a:p>
            <a:pPr marL="269875" indent="-269875" eaLnBrk="0" hangingPunct="0">
              <a:lnSpc>
                <a:spcPct val="110000"/>
              </a:lnSpc>
              <a:spcBef>
                <a:spcPts val="480"/>
              </a:spcBef>
              <a:buFont typeface="Wingdings" pitchFamily="2" charset="2"/>
              <a:buChar char="§"/>
            </a:pPr>
            <a:r>
              <a:rPr lang="en-US" sz="1600" kern="0" dirty="0">
                <a:solidFill>
                  <a:srgbClr val="000000"/>
                </a:solidFill>
                <a:latin typeface="Calibri" charset="0"/>
                <a:ea typeface="Calibri" charset="0"/>
                <a:cs typeface="Calibri" charset="0"/>
              </a:rPr>
              <a:t>Switches are replaced by </a:t>
            </a:r>
            <a:r>
              <a:rPr lang="en-US" sz="1600" kern="0" dirty="0" smtClean="0">
                <a:solidFill>
                  <a:srgbClr val="000000"/>
                </a:solidFill>
                <a:latin typeface="Calibri" charset="0"/>
                <a:ea typeface="Calibri" charset="0"/>
                <a:cs typeface="Calibri" charset="0"/>
              </a:rPr>
              <a:t>transistors, </a:t>
            </a:r>
            <a:r>
              <a:rPr lang="en-US" sz="1600" kern="0" dirty="0">
                <a:solidFill>
                  <a:srgbClr val="000000"/>
                </a:solidFill>
                <a:latin typeface="Calibri" charset="0"/>
                <a:ea typeface="Calibri" charset="0"/>
                <a:cs typeface="Calibri" charset="0"/>
              </a:rPr>
              <a:t>so a </a:t>
            </a:r>
            <a:r>
              <a:rPr lang="en-US" sz="1600" kern="0" dirty="0" smtClean="0">
                <a:solidFill>
                  <a:srgbClr val="000000"/>
                </a:solidFill>
                <a:latin typeface="Calibri" charset="0"/>
                <a:ea typeface="Calibri" charset="0"/>
                <a:cs typeface="Calibri" charset="0"/>
              </a:rPr>
              <a:t>monolithic </a:t>
            </a:r>
            <a:r>
              <a:rPr lang="en-US" sz="1600" kern="0" dirty="0">
                <a:solidFill>
                  <a:srgbClr val="000000"/>
                </a:solidFill>
                <a:latin typeface="Calibri" charset="0"/>
                <a:ea typeface="Calibri" charset="0"/>
                <a:cs typeface="Calibri" charset="0"/>
              </a:rPr>
              <a:t>integrated circuit </a:t>
            </a:r>
            <a:r>
              <a:rPr lang="en-US" sz="1600" kern="0" dirty="0" smtClean="0">
                <a:solidFill>
                  <a:srgbClr val="000000"/>
                </a:solidFill>
                <a:latin typeface="Calibri" charset="0"/>
                <a:ea typeface="Calibri" charset="0"/>
                <a:cs typeface="Calibri" charset="0"/>
              </a:rPr>
              <a:t>(IC) is used (L293D,L298). ICs can be incorporated in a simple printed circuit board (PCB) or as a shield for Arduino.  </a:t>
            </a:r>
            <a:endParaRPr lang="en-US" sz="1600" kern="0" dirty="0" smtClean="0">
              <a:latin typeface="Calibri" charset="0"/>
              <a:ea typeface="Calibri" charset="0"/>
              <a:cs typeface="Calibri" charset="0"/>
            </a:endParaRPr>
          </a:p>
          <a:p>
            <a:pPr marL="269875" indent="-269875" algn="just" eaLnBrk="0" hangingPunct="0">
              <a:lnSpc>
                <a:spcPct val="110000"/>
              </a:lnSpc>
              <a:spcBef>
                <a:spcPts val="480"/>
              </a:spcBef>
              <a:buFont typeface="Wingdings" pitchFamily="2" charset="2"/>
              <a:buChar char="§"/>
            </a:pPr>
            <a:r>
              <a:rPr lang="en-US" sz="1600" kern="0" dirty="0">
                <a:solidFill>
                  <a:srgbClr val="000000"/>
                </a:solidFill>
                <a:latin typeface="Calibri" charset="0"/>
                <a:ea typeface="Calibri" charset="0"/>
                <a:cs typeface="Calibri" charset="0"/>
              </a:rPr>
              <a:t>H-bridge </a:t>
            </a:r>
            <a:r>
              <a:rPr lang="en-US" sz="1600" kern="0" dirty="0" smtClean="0">
                <a:solidFill>
                  <a:srgbClr val="000000"/>
                </a:solidFill>
                <a:latin typeface="Calibri" charset="0"/>
                <a:ea typeface="Calibri" charset="0"/>
                <a:cs typeface="Calibri" charset="0"/>
              </a:rPr>
              <a:t>acts </a:t>
            </a:r>
            <a:r>
              <a:rPr lang="en-US" sz="1600" kern="0" dirty="0">
                <a:solidFill>
                  <a:srgbClr val="000000"/>
                </a:solidFill>
                <a:latin typeface="Calibri" charset="0"/>
                <a:ea typeface="Calibri" charset="0"/>
                <a:cs typeface="Calibri" charset="0"/>
              </a:rPr>
              <a:t>as a current </a:t>
            </a:r>
            <a:r>
              <a:rPr lang="en-US" sz="1600" kern="0" dirty="0" smtClean="0">
                <a:solidFill>
                  <a:srgbClr val="000000"/>
                </a:solidFill>
                <a:latin typeface="Calibri" charset="0"/>
                <a:ea typeface="Calibri" charset="0"/>
                <a:cs typeface="Calibri" charset="0"/>
              </a:rPr>
              <a:t>amplifier, also can be used to drive coils</a:t>
            </a:r>
          </a:p>
          <a:p>
            <a:pPr marL="269875" indent="-269875" algn="just" eaLnBrk="0" hangingPunct="0">
              <a:lnSpc>
                <a:spcPct val="110000"/>
              </a:lnSpc>
              <a:spcBef>
                <a:spcPts val="480"/>
              </a:spcBef>
              <a:buFont typeface="Wingdings" pitchFamily="2" charset="2"/>
              <a:buChar char="§"/>
            </a:pPr>
            <a:r>
              <a:rPr lang="en-US" sz="1600" dirty="0" smtClean="0">
                <a:solidFill>
                  <a:srgbClr val="000000"/>
                </a:solidFill>
                <a:latin typeface="Calibri" charset="0"/>
                <a:ea typeface="Calibri" charset="0"/>
                <a:cs typeface="Calibri" charset="0"/>
              </a:rPr>
              <a:t>The </a:t>
            </a:r>
            <a:r>
              <a:rPr lang="en-US" sz="1600" dirty="0">
                <a:solidFill>
                  <a:srgbClr val="000000"/>
                </a:solidFill>
                <a:latin typeface="Calibri" charset="0"/>
                <a:ea typeface="Calibri" charset="0"/>
                <a:cs typeface="Calibri" charset="0"/>
              </a:rPr>
              <a:t>speed of </a:t>
            </a:r>
            <a:r>
              <a:rPr lang="en-US" sz="1600" dirty="0" smtClean="0">
                <a:solidFill>
                  <a:srgbClr val="000000"/>
                </a:solidFill>
                <a:latin typeface="Calibri" charset="0"/>
                <a:ea typeface="Calibri" charset="0"/>
                <a:cs typeface="Calibri" charset="0"/>
              </a:rPr>
              <a:t>the DC </a:t>
            </a:r>
            <a:r>
              <a:rPr lang="en-US" sz="1600" dirty="0">
                <a:solidFill>
                  <a:srgbClr val="000000"/>
                </a:solidFill>
                <a:latin typeface="Calibri" charset="0"/>
                <a:ea typeface="Calibri" charset="0"/>
                <a:cs typeface="Calibri" charset="0"/>
              </a:rPr>
              <a:t>motors is controlled using </a:t>
            </a:r>
            <a:r>
              <a:rPr lang="en-US" sz="1600" dirty="0" smtClean="0">
                <a:solidFill>
                  <a:srgbClr val="000000"/>
                </a:solidFill>
                <a:latin typeface="Calibri" charset="0"/>
                <a:ea typeface="Calibri" charset="0"/>
                <a:cs typeface="Calibri" charset="0"/>
              </a:rPr>
              <a:t>PWM signals, </a:t>
            </a:r>
            <a:r>
              <a:rPr lang="en-US" sz="1600" kern="0" dirty="0" smtClean="0">
                <a:solidFill>
                  <a:srgbClr val="000000"/>
                </a:solidFill>
                <a:latin typeface="Calibri" charset="0"/>
                <a:ea typeface="Calibri" charset="0"/>
                <a:cs typeface="Calibri" charset="0"/>
              </a:rPr>
              <a:t> </a:t>
            </a:r>
          </a:p>
          <a:p>
            <a:pPr marL="269875" indent="-269875" algn="just" eaLnBrk="0" hangingPunct="0">
              <a:lnSpc>
                <a:spcPct val="110000"/>
              </a:lnSpc>
              <a:spcBef>
                <a:spcPts val="480"/>
              </a:spcBef>
              <a:buFont typeface="Wingdings" pitchFamily="2" charset="2"/>
              <a:buChar char="§"/>
            </a:pPr>
            <a:endParaRPr lang="en-US" sz="1600" kern="0" dirty="0">
              <a:solidFill>
                <a:srgbClr val="000000"/>
              </a:solidFill>
              <a:latin typeface="Calibri" charset="0"/>
              <a:ea typeface="Calibri" charset="0"/>
              <a:cs typeface="Calibri" charset="0"/>
            </a:endParaRPr>
          </a:p>
          <a:p>
            <a:pPr algn="just">
              <a:buSzPts val="1600"/>
            </a:pPr>
            <a:endParaRPr lang="en-US" sz="1600" kern="0" dirty="0" smtClean="0">
              <a:latin typeface="Calibri" charset="0"/>
              <a:ea typeface="Calibri" charset="0"/>
              <a:cs typeface="Calibri" charset="0"/>
            </a:endParaRPr>
          </a:p>
          <a:p>
            <a:pPr algn="just">
              <a:buSzPts val="1600"/>
              <a:buFont typeface="Wingdings" charset="2"/>
              <a:buChar char="§"/>
            </a:pPr>
            <a:endParaRPr lang="en-US" sz="1600" kern="0" dirty="0" smtClean="0">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pSp>
        <p:nvGrpSpPr>
          <p:cNvPr id="25" name="Group 22"/>
          <p:cNvGrpSpPr/>
          <p:nvPr/>
        </p:nvGrpSpPr>
        <p:grpSpPr>
          <a:xfrm>
            <a:off x="6120130" y="4043017"/>
            <a:ext cx="2968173" cy="1872504"/>
            <a:chOff x="4806894" y="2192800"/>
            <a:chExt cx="3577781" cy="2016646"/>
          </a:xfrm>
        </p:grpSpPr>
        <p:grpSp>
          <p:nvGrpSpPr>
            <p:cNvPr id="26" name="Group 21"/>
            <p:cNvGrpSpPr/>
            <p:nvPr/>
          </p:nvGrpSpPr>
          <p:grpSpPr>
            <a:xfrm>
              <a:off x="4806894" y="2192800"/>
              <a:ext cx="3517680" cy="1989129"/>
              <a:chOff x="4806894" y="2192800"/>
              <a:chExt cx="3517680" cy="1989129"/>
            </a:xfrm>
          </p:grpSpPr>
          <p:sp>
            <p:nvSpPr>
              <p:cNvPr id="28" name="Rounded Rectangle 20"/>
              <p:cNvSpPr/>
              <p:nvPr/>
            </p:nvSpPr>
            <p:spPr>
              <a:xfrm>
                <a:off x="4806894" y="2192800"/>
                <a:ext cx="3517680" cy="1989129"/>
              </a:xfrm>
              <a:prstGeom prst="roundRect">
                <a:avLst/>
              </a:prstGeom>
              <a:solidFill>
                <a:srgbClr val="FFFFFF"/>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alibri" charset="0"/>
                  <a:ea typeface="Calibri" charset="0"/>
                  <a:cs typeface="Calibri" charset="0"/>
                </a:endParaRPr>
              </a:p>
            </p:txBody>
          </p:sp>
          <p:sp>
            <p:nvSpPr>
              <p:cNvPr id="29" name="Rectangle 46"/>
              <p:cNvSpPr>
                <a:spLocks/>
              </p:cNvSpPr>
              <p:nvPr/>
            </p:nvSpPr>
            <p:spPr bwMode="auto">
              <a:xfrm>
                <a:off x="7219856" y="2842584"/>
                <a:ext cx="799556" cy="46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9" bIns="0">
                <a:spAutoFit/>
              </a:bodyPr>
              <a:lstStyle/>
              <a:p>
                <a:pPr marL="39688"/>
                <a:r>
                  <a:rPr lang="en-US" sz="1400" dirty="0" smtClean="0">
                    <a:solidFill>
                      <a:schemeClr val="tx1"/>
                    </a:solidFill>
                    <a:latin typeface="Calibri" charset="0"/>
                    <a:ea typeface="Calibri" charset="0"/>
                    <a:cs typeface="Calibri" charset="0"/>
                    <a:sym typeface="Tahoma" charset="0"/>
                  </a:rPr>
                  <a:t/>
                </a:r>
                <a:br>
                  <a:rPr lang="en-US" sz="1400" dirty="0" smtClean="0">
                    <a:solidFill>
                      <a:schemeClr val="tx1"/>
                    </a:solidFill>
                    <a:latin typeface="Calibri" charset="0"/>
                    <a:ea typeface="Calibri" charset="0"/>
                    <a:cs typeface="Calibri" charset="0"/>
                    <a:sym typeface="Tahoma" charset="0"/>
                  </a:rPr>
                </a:br>
                <a:r>
                  <a:rPr lang="en-US" sz="1400" dirty="0" smtClean="0">
                    <a:solidFill>
                      <a:schemeClr val="tx1"/>
                    </a:solidFill>
                    <a:latin typeface="Calibri" charset="0"/>
                    <a:ea typeface="Calibri" charset="0"/>
                    <a:cs typeface="Calibri" charset="0"/>
                    <a:sym typeface="Tahoma" charset="0"/>
                  </a:rPr>
                  <a:t>max </a:t>
                </a:r>
                <a:r>
                  <a:rPr lang="el-GR" sz="1400" dirty="0" smtClean="0">
                    <a:solidFill>
                      <a:schemeClr val="tx1"/>
                    </a:solidFill>
                    <a:latin typeface="Calibri" charset="0"/>
                    <a:ea typeface="Calibri" charset="0"/>
                    <a:cs typeface="Calibri" charset="0"/>
                    <a:sym typeface="Tahoma" charset="0"/>
                  </a:rPr>
                  <a:t>2</a:t>
                </a:r>
                <a:r>
                  <a:rPr lang="en-US" sz="1400" dirty="0" smtClean="0">
                    <a:solidFill>
                      <a:schemeClr val="tx1"/>
                    </a:solidFill>
                    <a:latin typeface="Calibri" charset="0"/>
                    <a:ea typeface="Calibri" charset="0"/>
                    <a:cs typeface="Calibri" charset="0"/>
                    <a:sym typeface="Tahoma" charset="0"/>
                  </a:rPr>
                  <a:t>A</a:t>
                </a:r>
                <a:r>
                  <a:rPr lang="el-GR" sz="1400" dirty="0" smtClean="0">
                    <a:solidFill>
                      <a:schemeClr val="tx1"/>
                    </a:solidFill>
                    <a:latin typeface="Calibri" charset="0"/>
                    <a:ea typeface="Calibri" charset="0"/>
                    <a:cs typeface="Calibri" charset="0"/>
                    <a:sym typeface="Tahoma" charset="0"/>
                  </a:rPr>
                  <a:t> </a:t>
                </a:r>
                <a:endParaRPr lang="en-US" sz="1400" dirty="0">
                  <a:solidFill>
                    <a:schemeClr val="tx1"/>
                  </a:solidFill>
                  <a:latin typeface="Calibri" charset="0"/>
                  <a:ea typeface="Calibri" charset="0"/>
                  <a:cs typeface="Calibri" charset="0"/>
                  <a:sym typeface="Tahoma" charset="0"/>
                </a:endParaRPr>
              </a:p>
            </p:txBody>
          </p:sp>
          <p:sp>
            <p:nvSpPr>
              <p:cNvPr id="30" name="Rectangle 47"/>
              <p:cNvSpPr>
                <a:spLocks/>
              </p:cNvSpPr>
              <p:nvPr/>
            </p:nvSpPr>
            <p:spPr bwMode="auto">
              <a:xfrm>
                <a:off x="5105612" y="2298179"/>
                <a:ext cx="2629377" cy="232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9" bIns="0">
                <a:spAutoFit/>
              </a:bodyPr>
              <a:lstStyle/>
              <a:p>
                <a:pPr marL="39688"/>
                <a:r>
                  <a:rPr lang="en-US" sz="1400" b="1" dirty="0" smtClean="0">
                    <a:latin typeface="Calibri" charset="0"/>
                    <a:ea typeface="Calibri" charset="0"/>
                    <a:cs typeface="Calibri" charset="0"/>
                    <a:sym typeface="Tahoma" charset="0"/>
                  </a:rPr>
                  <a:t>L298 (2A Dual Motor Driver)</a:t>
                </a:r>
                <a:endParaRPr lang="en-US" sz="1400" b="1" dirty="0">
                  <a:solidFill>
                    <a:schemeClr val="tx1"/>
                  </a:solidFill>
                  <a:latin typeface="Calibri" charset="0"/>
                  <a:ea typeface="Calibri" charset="0"/>
                  <a:cs typeface="Calibri" charset="0"/>
                  <a:sym typeface="Tahoma" charset="0"/>
                </a:endParaRPr>
              </a:p>
            </p:txBody>
          </p:sp>
          <p:sp>
            <p:nvSpPr>
              <p:cNvPr id="31" name="Rectangle 48"/>
              <p:cNvSpPr>
                <a:spLocks/>
              </p:cNvSpPr>
              <p:nvPr/>
            </p:nvSpPr>
            <p:spPr bwMode="auto">
              <a:xfrm>
                <a:off x="6823886" y="2791531"/>
                <a:ext cx="1203391" cy="232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9" bIns="0">
                <a:spAutoFit/>
              </a:bodyPr>
              <a:lstStyle/>
              <a:p>
                <a:pPr marL="39688"/>
                <a:r>
                  <a:rPr lang="en-US" sz="1400" dirty="0">
                    <a:latin typeface="Calibri" charset="0"/>
                    <a:ea typeface="Calibri" charset="0"/>
                    <a:cs typeface="Calibri" charset="0"/>
                    <a:sym typeface="Tahoma" charset="0"/>
                  </a:rPr>
                  <a:t>m</a:t>
                </a:r>
                <a:r>
                  <a:rPr lang="en-US" sz="1400" dirty="0" smtClean="0">
                    <a:solidFill>
                      <a:schemeClr val="tx1"/>
                    </a:solidFill>
                    <a:latin typeface="Calibri" charset="0"/>
                    <a:ea typeface="Calibri" charset="0"/>
                    <a:cs typeface="Calibri" charset="0"/>
                    <a:sym typeface="Tahoma" charset="0"/>
                  </a:rPr>
                  <a:t>ax </a:t>
                </a:r>
                <a:r>
                  <a:rPr lang="en-US" sz="1400" dirty="0" smtClean="0">
                    <a:latin typeface="Calibri" charset="0"/>
                    <a:ea typeface="Calibri" charset="0"/>
                    <a:cs typeface="Calibri" charset="0"/>
                    <a:sym typeface="Tahoma" charset="0"/>
                  </a:rPr>
                  <a:t>46</a:t>
                </a:r>
                <a:r>
                  <a:rPr lang="en-US" sz="1400" dirty="0" smtClean="0">
                    <a:solidFill>
                      <a:schemeClr val="tx1"/>
                    </a:solidFill>
                    <a:latin typeface="Calibri" charset="0"/>
                    <a:ea typeface="Calibri" charset="0"/>
                    <a:cs typeface="Calibri" charset="0"/>
                    <a:sym typeface="Tahoma" charset="0"/>
                  </a:rPr>
                  <a:t> </a:t>
                </a:r>
                <a:r>
                  <a:rPr lang="en-US" sz="1400" dirty="0">
                    <a:solidFill>
                      <a:schemeClr val="tx1"/>
                    </a:solidFill>
                    <a:latin typeface="Calibri" charset="0"/>
                    <a:ea typeface="Calibri" charset="0"/>
                    <a:cs typeface="Calibri" charset="0"/>
                    <a:sym typeface="Tahoma" charset="0"/>
                  </a:rPr>
                  <a:t>volts</a:t>
                </a:r>
              </a:p>
            </p:txBody>
          </p:sp>
        </p:grpSp>
        <p:sp>
          <p:nvSpPr>
            <p:cNvPr id="27" name="TextBox 26"/>
            <p:cNvSpPr txBox="1"/>
            <p:nvPr/>
          </p:nvSpPr>
          <p:spPr bwMode="auto">
            <a:xfrm>
              <a:off x="6249174" y="3614322"/>
              <a:ext cx="2135501" cy="59512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200" b="0" i="0" u="none" strike="noStrike" kern="0" cap="none" spc="0" normalizeH="0" baseline="0" noProof="0" dirty="0" smtClean="0">
                  <a:ln>
                    <a:noFill/>
                  </a:ln>
                  <a:solidFill>
                    <a:schemeClr val="accent1">
                      <a:lumMod val="75000"/>
                    </a:schemeClr>
                  </a:solidFill>
                  <a:effectLst/>
                  <a:uLnTx/>
                  <a:uFillTx/>
                  <a:latin typeface="Calibri" charset="0"/>
                  <a:ea typeface="Calibri" charset="0"/>
                  <a:cs typeface="Calibri" charset="0"/>
                </a:rPr>
                <a:t>Temperature</a:t>
              </a:r>
              <a:r>
                <a:rPr kumimoji="0" lang="en-US" sz="1200" b="0" i="0" u="none" strike="noStrike" kern="0" cap="none" spc="0" normalizeH="0" noProof="0" dirty="0" smtClean="0">
                  <a:ln>
                    <a:noFill/>
                  </a:ln>
                  <a:solidFill>
                    <a:schemeClr val="accent1">
                      <a:lumMod val="75000"/>
                    </a:schemeClr>
                  </a:solidFill>
                  <a:effectLst/>
                  <a:uLnTx/>
                  <a:uFillTx/>
                  <a:latin typeface="Calibri" charset="0"/>
                  <a:ea typeface="Calibri" charset="0"/>
                  <a:cs typeface="Calibri" charset="0"/>
                </a:rPr>
                <a:t> Sensor </a:t>
              </a: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200" kern="0" dirty="0" smtClean="0">
                  <a:solidFill>
                    <a:schemeClr val="accent1">
                      <a:lumMod val="75000"/>
                    </a:schemeClr>
                  </a:solidFill>
                  <a:latin typeface="Calibri" charset="0"/>
                  <a:ea typeface="Calibri" charset="0"/>
                  <a:cs typeface="Calibri" charset="0"/>
                </a:rPr>
                <a:t>Current sensor</a:t>
              </a:r>
              <a:endParaRPr kumimoji="0" lang="en-US" sz="1200" b="0" i="0" u="none" strike="noStrike" kern="0" cap="none" spc="0" normalizeH="0" baseline="0" noProof="0" dirty="0">
                <a:ln>
                  <a:noFill/>
                </a:ln>
                <a:solidFill>
                  <a:schemeClr val="accent1">
                    <a:lumMod val="75000"/>
                  </a:schemeClr>
                </a:solidFill>
                <a:effectLst/>
                <a:uLnTx/>
                <a:uFillTx/>
                <a:latin typeface="Calibri" charset="0"/>
                <a:ea typeface="Calibri" charset="0"/>
                <a:cs typeface="Calibri" charset="0"/>
              </a:endParaRPr>
            </a:p>
          </p:txBody>
        </p:sp>
      </p:grpSp>
      <p:pic>
        <p:nvPicPr>
          <p:cNvPr id="32" name="Picture 2"/>
          <p:cNvPicPr>
            <a:picLocks noChangeAspect="1"/>
          </p:cNvPicPr>
          <p:nvPr/>
        </p:nvPicPr>
        <p:blipFill>
          <a:blip r:embed="rId5"/>
          <a:stretch>
            <a:fillRect/>
          </a:stretch>
        </p:blipFill>
        <p:spPr>
          <a:xfrm>
            <a:off x="6365251" y="4459780"/>
            <a:ext cx="984048" cy="984048"/>
          </a:xfrm>
          <a:prstGeom prst="rect">
            <a:avLst/>
          </a:prstGeom>
        </p:spPr>
      </p:pic>
      <p:grpSp>
        <p:nvGrpSpPr>
          <p:cNvPr id="33" name="Group 29"/>
          <p:cNvGrpSpPr/>
          <p:nvPr/>
        </p:nvGrpSpPr>
        <p:grpSpPr>
          <a:xfrm>
            <a:off x="6520768" y="2690170"/>
            <a:ext cx="2038832" cy="1119521"/>
            <a:chOff x="1090143" y="4079400"/>
            <a:chExt cx="2681084" cy="1472181"/>
          </a:xfrm>
        </p:grpSpPr>
        <p:sp>
          <p:nvSpPr>
            <p:cNvPr id="34" name="Rounded Rectangle 25"/>
            <p:cNvSpPr/>
            <p:nvPr/>
          </p:nvSpPr>
          <p:spPr>
            <a:xfrm>
              <a:off x="1090143" y="4079400"/>
              <a:ext cx="2681084" cy="1472181"/>
            </a:xfrm>
            <a:prstGeom prst="roundRect">
              <a:avLst/>
            </a:prstGeom>
            <a:solidFill>
              <a:srgbClr val="FFFFFF"/>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35" name="Picture 27"/>
            <p:cNvPicPr>
              <a:picLocks noChangeAspect="1"/>
            </p:cNvPicPr>
            <p:nvPr/>
          </p:nvPicPr>
          <p:blipFill rotWithShape="1">
            <a:blip r:embed="rId6"/>
            <a:srcRect l="3719" t="5621" r="3988" b="10208"/>
            <a:stretch/>
          </p:blipFill>
          <p:spPr>
            <a:xfrm>
              <a:off x="1461017" y="4517682"/>
              <a:ext cx="1910561" cy="876565"/>
            </a:xfrm>
            <a:prstGeom prst="rect">
              <a:avLst/>
            </a:prstGeom>
          </p:spPr>
        </p:pic>
        <p:sp>
          <p:nvSpPr>
            <p:cNvPr id="36" name="TextBox 35"/>
            <p:cNvSpPr txBox="1"/>
            <p:nvPr/>
          </p:nvSpPr>
          <p:spPr bwMode="auto">
            <a:xfrm>
              <a:off x="1236199" y="4158067"/>
              <a:ext cx="2211677" cy="417462"/>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400" b="0" i="0" u="none" strike="noStrike" kern="0" cap="none" spc="0" normalizeH="0" baseline="0" noProof="0" dirty="0" smtClean="0">
                  <a:ln>
                    <a:noFill/>
                  </a:ln>
                  <a:solidFill>
                    <a:schemeClr val="tx1"/>
                  </a:solidFill>
                  <a:effectLst/>
                  <a:uLnTx/>
                  <a:uFillTx/>
                  <a:latin typeface="Calibri" charset="0"/>
                  <a:ea typeface="Calibri" charset="0"/>
                  <a:cs typeface="Calibri" charset="0"/>
                </a:rPr>
                <a:t>L293D, max 0.6A</a:t>
              </a:r>
              <a:endPar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pSp>
      <p:sp>
        <p:nvSpPr>
          <p:cNvPr id="37" name="Έλλειψη 36"/>
          <p:cNvSpPr/>
          <p:nvPr/>
        </p:nvSpPr>
        <p:spPr>
          <a:xfrm>
            <a:off x="37721" y="3992948"/>
            <a:ext cx="437885" cy="442305"/>
          </a:xfrm>
          <a:prstGeom prst="ellipse">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38" name="Έλλειψη 37"/>
          <p:cNvSpPr/>
          <p:nvPr/>
        </p:nvSpPr>
        <p:spPr>
          <a:xfrm>
            <a:off x="1399455" y="5359757"/>
            <a:ext cx="437885" cy="442305"/>
          </a:xfrm>
          <a:prstGeom prst="ellipse">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pic>
        <p:nvPicPr>
          <p:cNvPr id="41" name="Εικόνα 40"/>
          <p:cNvPicPr>
            <a:picLocks noChangeAspect="1"/>
          </p:cNvPicPr>
          <p:nvPr/>
        </p:nvPicPr>
        <p:blipFill rotWithShape="1">
          <a:blip r:embed="rId7" cstate="email">
            <a:extLst>
              <a:ext uri="{28A0092B-C50C-407E-A947-70E740481C1C}">
                <a14:useLocalDpi xmlns:a14="http://schemas.microsoft.com/office/drawing/2010/main" val="0"/>
              </a:ext>
            </a:extLst>
          </a:blip>
          <a:srcRect b="14831"/>
          <a:stretch/>
        </p:blipFill>
        <p:spPr>
          <a:xfrm>
            <a:off x="3963263" y="3505355"/>
            <a:ext cx="2133426" cy="3141297"/>
          </a:xfrm>
          <a:prstGeom prst="rect">
            <a:avLst/>
          </a:prstGeom>
        </p:spPr>
      </p:pic>
      <p:sp>
        <p:nvSpPr>
          <p:cNvPr id="42" name="Rectangle 48"/>
          <p:cNvSpPr>
            <a:spLocks/>
          </p:cNvSpPr>
          <p:nvPr/>
        </p:nvSpPr>
        <p:spPr bwMode="auto">
          <a:xfrm>
            <a:off x="7466469" y="3584925"/>
            <a:ext cx="99834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9" bIns="0">
            <a:spAutoFit/>
          </a:bodyPr>
          <a:lstStyle/>
          <a:p>
            <a:pPr marL="39688"/>
            <a:r>
              <a:rPr lang="en-US" sz="1400" dirty="0">
                <a:latin typeface="Calibri" charset="0"/>
                <a:ea typeface="Calibri" charset="0"/>
                <a:cs typeface="Calibri" charset="0"/>
                <a:sym typeface="Tahoma" charset="0"/>
              </a:rPr>
              <a:t>m</a:t>
            </a:r>
            <a:r>
              <a:rPr lang="en-US" sz="1400" dirty="0" smtClean="0">
                <a:solidFill>
                  <a:schemeClr val="tx1"/>
                </a:solidFill>
                <a:latin typeface="Calibri" charset="0"/>
                <a:ea typeface="Calibri" charset="0"/>
                <a:cs typeface="Calibri" charset="0"/>
                <a:sym typeface="Tahoma" charset="0"/>
              </a:rPr>
              <a:t>ax </a:t>
            </a:r>
            <a:r>
              <a:rPr lang="en-US" sz="1400" dirty="0">
                <a:latin typeface="Calibri" charset="0"/>
                <a:ea typeface="Calibri" charset="0"/>
                <a:cs typeface="Calibri" charset="0"/>
                <a:sym typeface="Tahoma" charset="0"/>
              </a:rPr>
              <a:t>3</a:t>
            </a:r>
            <a:r>
              <a:rPr lang="en-US" sz="1400" dirty="0" smtClean="0">
                <a:latin typeface="Calibri" charset="0"/>
                <a:ea typeface="Calibri" charset="0"/>
                <a:cs typeface="Calibri" charset="0"/>
                <a:sym typeface="Tahoma" charset="0"/>
              </a:rPr>
              <a:t>6</a:t>
            </a:r>
            <a:r>
              <a:rPr lang="en-US" sz="1400" dirty="0" smtClean="0">
                <a:solidFill>
                  <a:schemeClr val="tx1"/>
                </a:solidFill>
                <a:latin typeface="Calibri" charset="0"/>
                <a:ea typeface="Calibri" charset="0"/>
                <a:cs typeface="Calibri" charset="0"/>
                <a:sym typeface="Tahoma" charset="0"/>
              </a:rPr>
              <a:t> </a:t>
            </a:r>
            <a:r>
              <a:rPr lang="en-US" sz="1400" dirty="0">
                <a:solidFill>
                  <a:schemeClr val="tx1"/>
                </a:solidFill>
                <a:latin typeface="Calibri" charset="0"/>
                <a:ea typeface="Calibri" charset="0"/>
                <a:cs typeface="Calibri" charset="0"/>
                <a:sym typeface="Tahoma" charset="0"/>
              </a:rPr>
              <a:t>volts</a:t>
            </a:r>
          </a:p>
        </p:txBody>
      </p:sp>
      <p:sp>
        <p:nvSpPr>
          <p:cNvPr id="43" name="TextBox 42"/>
          <p:cNvSpPr txBox="1"/>
          <p:nvPr/>
        </p:nvSpPr>
        <p:spPr bwMode="auto">
          <a:xfrm>
            <a:off x="6006774" y="5880464"/>
            <a:ext cx="2919389"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smtClean="0">
                <a:ln>
                  <a:noFill/>
                </a:ln>
                <a:solidFill>
                  <a:schemeClr val="tx1"/>
                </a:solidFill>
                <a:effectLst/>
                <a:uLnTx/>
                <a:uFillTx/>
                <a:latin typeface="Calibri" charset="0"/>
                <a:ea typeface="Calibri" charset="0"/>
                <a:cs typeface="Calibri" charset="0"/>
              </a:rPr>
              <a:t>Several  commercial </a:t>
            </a: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products</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696190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Τίτλος 1"/>
          <p:cNvSpPr>
            <a:spLocks noGrp="1"/>
          </p:cNvSpPr>
          <p:nvPr>
            <p:ph type="title"/>
          </p:nvPr>
        </p:nvSpPr>
        <p:spPr/>
        <p:txBody>
          <a:bodyPr/>
          <a:lstStyle/>
          <a:p>
            <a:r>
              <a:rPr lang="en-US" dirty="0">
                <a:latin typeface="Calibri" charset="0"/>
                <a:ea typeface="Calibri" charset="0"/>
                <a:cs typeface="Calibri" charset="0"/>
              </a:rPr>
              <a:t>DC motor drive with the </a:t>
            </a:r>
            <a:r>
              <a:rPr lang="en-US" dirty="0" smtClean="0">
                <a:latin typeface="Calibri" charset="0"/>
                <a:ea typeface="Calibri" charset="0"/>
                <a:cs typeface="Calibri" charset="0"/>
              </a:rPr>
              <a:t>IC L293D (2x H-Bridge)</a:t>
            </a:r>
            <a:endParaRPr lang="el-GR" dirty="0">
              <a:latin typeface="Calibri" charset="0"/>
              <a:ea typeface="Calibri" charset="0"/>
              <a:cs typeface="Calibri" charset="0"/>
            </a:endParaRPr>
          </a:p>
        </p:txBody>
      </p:sp>
      <p:pic>
        <p:nvPicPr>
          <p:cNvPr id="4" name="Εικόνα 3"/>
          <p:cNvPicPr>
            <a:picLocks noChangeAspect="1"/>
          </p:cNvPicPr>
          <p:nvPr/>
        </p:nvPicPr>
        <p:blipFill rotWithShape="1">
          <a:blip r:embed="rId3"/>
          <a:srcRect t="25353" r="38786"/>
          <a:stretch/>
        </p:blipFill>
        <p:spPr>
          <a:xfrm>
            <a:off x="0" y="1367973"/>
            <a:ext cx="3673045" cy="2812696"/>
          </a:xfrm>
          <a:prstGeom prst="rect">
            <a:avLst/>
          </a:prstGeom>
        </p:spPr>
      </p:pic>
      <p:sp>
        <p:nvSpPr>
          <p:cNvPr id="6" name="TextBox 5"/>
          <p:cNvSpPr txBox="1"/>
          <p:nvPr/>
        </p:nvSpPr>
        <p:spPr bwMode="auto">
          <a:xfrm>
            <a:off x="157684" y="588305"/>
            <a:ext cx="8828631" cy="96898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n-US" sz="1600" kern="0" dirty="0" smtClean="0">
                <a:latin typeface="Calibri" charset="0"/>
                <a:ea typeface="Calibri" charset="0"/>
                <a:cs typeface="Calibri" charset="0"/>
              </a:rPr>
              <a:t>The IC L293D incorporates two H-bridge circuits with all the </a:t>
            </a:r>
            <a:r>
              <a:rPr lang="en-US" sz="1600" kern="0" dirty="0">
                <a:latin typeface="Calibri" charset="0"/>
                <a:ea typeface="Calibri" charset="0"/>
                <a:cs typeface="Calibri" charset="0"/>
              </a:rPr>
              <a:t>necessary electronics to drive </a:t>
            </a:r>
            <a:r>
              <a:rPr lang="en-US" sz="1600" kern="0" dirty="0" smtClean="0">
                <a:latin typeface="Calibri" charset="0"/>
                <a:ea typeface="Calibri" charset="0"/>
                <a:cs typeface="Calibri" charset="0"/>
              </a:rPr>
              <a:t>two dc motors or one step motor.</a:t>
            </a:r>
            <a:endParaRPr lang="en-US" sz="1600" kern="0" dirty="0">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7" name="TextBox 6"/>
          <p:cNvSpPr txBox="1"/>
          <p:nvPr/>
        </p:nvSpPr>
        <p:spPr bwMode="auto">
          <a:xfrm>
            <a:off x="86562" y="4155835"/>
            <a:ext cx="2613216" cy="91967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400" kern="0" dirty="0" err="1" smtClean="0">
                <a:latin typeface="Calibri" charset="0"/>
                <a:ea typeface="Calibri" charset="0"/>
                <a:cs typeface="Calibri" charset="0"/>
              </a:rPr>
              <a:t>Vcc</a:t>
            </a:r>
            <a:r>
              <a:rPr lang="en-US" sz="1400" kern="0" dirty="0" smtClean="0">
                <a:latin typeface="Calibri" charset="0"/>
                <a:ea typeface="Calibri" charset="0"/>
                <a:cs typeface="Calibri" charset="0"/>
              </a:rPr>
              <a:t> = 5 volt (IC pin 16)</a:t>
            </a: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400" kern="0" dirty="0" smtClean="0">
                <a:latin typeface="Calibri" charset="0"/>
                <a:ea typeface="Calibri" charset="0"/>
                <a:cs typeface="Calibri" charset="0"/>
              </a:rPr>
              <a:t>Motor voltage</a:t>
            </a:r>
            <a:r>
              <a:rPr kumimoji="0" lang="en-US" sz="1400" b="0" i="0" u="none" strike="noStrike" kern="0" cap="none" spc="0" normalizeH="0" baseline="0" noProof="0" dirty="0" smtClean="0">
                <a:ln>
                  <a:noFill/>
                </a:ln>
                <a:solidFill>
                  <a:schemeClr val="tx1"/>
                </a:solidFill>
                <a:effectLst/>
                <a:uLnTx/>
                <a:uFillTx/>
                <a:latin typeface="Calibri" charset="0"/>
                <a:ea typeface="Calibri" charset="0"/>
                <a:cs typeface="Calibri" charset="0"/>
              </a:rPr>
              <a:t> = 4.5</a:t>
            </a:r>
            <a:r>
              <a:rPr kumimoji="0" lang="en-US" sz="1400" b="0" i="0" u="none" strike="noStrike" kern="0" cap="none" spc="0" normalizeH="0" noProof="0" dirty="0" smtClean="0">
                <a:ln>
                  <a:noFill/>
                </a:ln>
                <a:solidFill>
                  <a:schemeClr val="tx1"/>
                </a:solidFill>
                <a:effectLst/>
                <a:uLnTx/>
                <a:uFillTx/>
                <a:latin typeface="Calibri" charset="0"/>
                <a:ea typeface="Calibri" charset="0"/>
                <a:cs typeface="Calibri" charset="0"/>
              </a:rPr>
              <a:t> </a:t>
            </a:r>
            <a:r>
              <a:rPr lang="en-US" sz="1400" kern="0" dirty="0">
                <a:latin typeface="Calibri" charset="0"/>
                <a:ea typeface="Calibri" charset="0"/>
                <a:cs typeface="Calibri" charset="0"/>
              </a:rPr>
              <a:t>~</a:t>
            </a:r>
            <a:r>
              <a:rPr kumimoji="0" lang="en-US" sz="1400" b="0" i="0" u="none" strike="noStrike" kern="0" cap="none" spc="0" normalizeH="0" noProof="0" dirty="0" smtClean="0">
                <a:ln>
                  <a:noFill/>
                </a:ln>
                <a:solidFill>
                  <a:schemeClr val="tx1"/>
                </a:solidFill>
                <a:effectLst/>
                <a:uLnTx/>
                <a:uFillTx/>
                <a:latin typeface="Calibri" charset="0"/>
                <a:ea typeface="Calibri" charset="0"/>
                <a:cs typeface="Calibri" charset="0"/>
              </a:rPr>
              <a:t> 36 volt </a:t>
            </a:r>
            <a:endParaRPr kumimoji="0" lang="el-GR" sz="1400" b="0" i="0" u="none" strike="noStrike" kern="0" cap="none" spc="0" normalizeH="0" noProof="0" dirty="0" smtClean="0">
              <a:ln>
                <a:noFill/>
              </a:ln>
              <a:solidFill>
                <a:schemeClr val="tx1"/>
              </a:solidFill>
              <a:effectLst/>
              <a:uLnTx/>
              <a:uFillTx/>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400" kern="0" noProof="0" dirty="0" smtClean="0">
                <a:latin typeface="Calibri" charset="0"/>
                <a:ea typeface="Calibri" charset="0"/>
                <a:cs typeface="Calibri" charset="0"/>
              </a:rPr>
              <a:t>GND = (IC pins 4, 5, 12, 13)</a:t>
            </a:r>
            <a:endParaRPr kumimoji="0" lang="en-US" sz="14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aphicFrame>
        <p:nvGraphicFramePr>
          <p:cNvPr id="8" name="Πίνακας 7"/>
          <p:cNvGraphicFramePr>
            <a:graphicFrameLocks noGrp="1"/>
          </p:cNvGraphicFramePr>
          <p:nvPr>
            <p:extLst>
              <p:ext uri="{D42A27DB-BD31-4B8C-83A1-F6EECF244321}">
                <p14:modId xmlns:p14="http://schemas.microsoft.com/office/powerpoint/2010/main" val="2059641879"/>
              </p:ext>
            </p:extLst>
          </p:nvPr>
        </p:nvGraphicFramePr>
        <p:xfrm>
          <a:off x="4227929" y="1557288"/>
          <a:ext cx="4389576" cy="3914334"/>
        </p:xfrm>
        <a:graphic>
          <a:graphicData uri="http://schemas.openxmlformats.org/drawingml/2006/table">
            <a:tbl>
              <a:tblPr firstRow="1" bandRow="1">
                <a:tableStyleId>{00A15C55-8517-42AA-B614-E9B94910E393}</a:tableStyleId>
              </a:tblPr>
              <a:tblGrid>
                <a:gridCol w="1097394">
                  <a:extLst>
                    <a:ext uri="{9D8B030D-6E8A-4147-A177-3AD203B41FA5}">
                      <a16:colId xmlns:a16="http://schemas.microsoft.com/office/drawing/2014/main" xmlns="" val="20000"/>
                    </a:ext>
                  </a:extLst>
                </a:gridCol>
                <a:gridCol w="1097394">
                  <a:extLst>
                    <a:ext uri="{9D8B030D-6E8A-4147-A177-3AD203B41FA5}">
                      <a16:colId xmlns:a16="http://schemas.microsoft.com/office/drawing/2014/main" xmlns="" val="20001"/>
                    </a:ext>
                  </a:extLst>
                </a:gridCol>
                <a:gridCol w="1097394">
                  <a:extLst>
                    <a:ext uri="{9D8B030D-6E8A-4147-A177-3AD203B41FA5}">
                      <a16:colId xmlns:a16="http://schemas.microsoft.com/office/drawing/2014/main" xmlns="" val="20002"/>
                    </a:ext>
                  </a:extLst>
                </a:gridCol>
                <a:gridCol w="1097394">
                  <a:extLst>
                    <a:ext uri="{9D8B030D-6E8A-4147-A177-3AD203B41FA5}">
                      <a16:colId xmlns:a16="http://schemas.microsoft.com/office/drawing/2014/main" xmlns="" val="20003"/>
                    </a:ext>
                  </a:extLst>
                </a:gridCol>
              </a:tblGrid>
              <a:tr h="333326">
                <a:tc gridSpan="4">
                  <a:txBody>
                    <a:bodyPr/>
                    <a:lstStyle/>
                    <a:p>
                      <a:pPr algn="ctr"/>
                      <a:r>
                        <a:rPr lang="en-US" sz="1200" dirty="0" smtClean="0"/>
                        <a:t>Motor 1</a:t>
                      </a:r>
                      <a:endParaRPr lang="el-GR" sz="1200" dirty="0"/>
                    </a:p>
                  </a:txBody>
                  <a:tcPr/>
                </a:tc>
                <a:tc hMerge="1">
                  <a:txBody>
                    <a:bodyPr/>
                    <a:lstStyle/>
                    <a:p>
                      <a:pPr algn="ctr"/>
                      <a:endParaRPr lang="el-GR" sz="1600" dirty="0"/>
                    </a:p>
                  </a:txBody>
                  <a:tcPr/>
                </a:tc>
                <a:tc hMerge="1">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xmlns="" val="10000"/>
                  </a:ext>
                </a:extLst>
              </a:tr>
              <a:tr h="333326">
                <a:tc>
                  <a:txBody>
                    <a:bodyPr/>
                    <a:lstStyle/>
                    <a:p>
                      <a:pPr algn="ctr"/>
                      <a:r>
                        <a:rPr lang="en-US" sz="1200" b="1" dirty="0" smtClean="0"/>
                        <a:t>Enable</a:t>
                      </a:r>
                      <a:endParaRPr lang="el-GR" sz="1200" b="1" i="1" dirty="0"/>
                    </a:p>
                  </a:txBody>
                  <a:tcPr anchor="ctr">
                    <a:solidFill>
                      <a:schemeClr val="accent1"/>
                    </a:solidFill>
                  </a:tcPr>
                </a:tc>
                <a:tc>
                  <a:txBody>
                    <a:bodyPr/>
                    <a:lstStyle/>
                    <a:p>
                      <a:pPr algn="ctr"/>
                      <a:r>
                        <a:rPr lang="en-US" sz="1200" b="1" dirty="0" smtClean="0"/>
                        <a:t>Input 1</a:t>
                      </a:r>
                      <a:endParaRPr lang="el-GR" sz="1200" b="1" i="1" dirty="0"/>
                    </a:p>
                  </a:txBody>
                  <a:tcPr anchor="ctr">
                    <a:solidFill>
                      <a:schemeClr val="accent1"/>
                    </a:solidFill>
                  </a:tcPr>
                </a:tc>
                <a:tc>
                  <a:txBody>
                    <a:bodyPr/>
                    <a:lstStyle/>
                    <a:p>
                      <a:pPr algn="ctr"/>
                      <a:r>
                        <a:rPr lang="en-US" sz="1200" b="1" dirty="0" smtClean="0"/>
                        <a:t>Input 2</a:t>
                      </a:r>
                      <a:endParaRPr lang="el-GR" sz="1200" b="1" i="1" dirty="0"/>
                    </a:p>
                  </a:txBody>
                  <a:tcPr anchor="ctr">
                    <a:solidFill>
                      <a:schemeClr val="accent1"/>
                    </a:solidFill>
                  </a:tcPr>
                </a:tc>
                <a:tc>
                  <a:txBody>
                    <a:bodyPr/>
                    <a:lstStyle/>
                    <a:p>
                      <a:pPr algn="ctr"/>
                      <a:r>
                        <a:rPr lang="en-US" sz="1200" b="1" dirty="0" smtClean="0"/>
                        <a:t>Motor Action</a:t>
                      </a:r>
                      <a:endParaRPr lang="el-GR" sz="1200" b="1" i="1" dirty="0"/>
                    </a:p>
                  </a:txBody>
                  <a:tcPr anchor="ctr">
                    <a:solidFill>
                      <a:schemeClr val="accent1"/>
                    </a:solidFill>
                  </a:tcPr>
                </a:tc>
                <a:extLst>
                  <a:ext uri="{0D108BD9-81ED-4DB2-BD59-A6C34878D82A}">
                    <a16:rowId xmlns:a16="http://schemas.microsoft.com/office/drawing/2014/main" xmlns="" val="10001"/>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LOW</a:t>
                      </a:r>
                      <a:endParaRPr lang="el-GR" sz="1200" b="1" dirty="0" smtClean="0"/>
                    </a:p>
                  </a:txBody>
                  <a:tcPr>
                    <a:solidFill>
                      <a:schemeClr val="bg1">
                        <a:lumMod val="85000"/>
                      </a:schemeClr>
                    </a:solidFill>
                  </a:tcPr>
                </a:tc>
                <a:tc>
                  <a:txBody>
                    <a:bodyPr/>
                    <a:lstStyle/>
                    <a:p>
                      <a:pPr algn="ctr"/>
                      <a:r>
                        <a:rPr lang="en-US" sz="1200" dirty="0" smtClean="0"/>
                        <a:t>either</a:t>
                      </a:r>
                      <a:endParaRPr lang="el-GR" sz="1200" b="1" dirty="0"/>
                    </a:p>
                  </a:txBody>
                  <a:tcP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either</a:t>
                      </a:r>
                      <a:endParaRPr lang="el-GR" sz="1200" b="1" dirty="0"/>
                    </a:p>
                  </a:txBody>
                  <a:tcPr>
                    <a:solidFill>
                      <a:schemeClr val="bg1">
                        <a:lumMod val="85000"/>
                      </a:schemeClr>
                    </a:solidFill>
                  </a:tcPr>
                </a:tc>
                <a:tc>
                  <a:txBody>
                    <a:bodyPr/>
                    <a:lstStyle/>
                    <a:p>
                      <a:pPr algn="ctr"/>
                      <a:r>
                        <a:rPr lang="en-US" sz="1200" b="0" dirty="0" smtClean="0"/>
                        <a:t>Low</a:t>
                      </a:r>
                      <a:r>
                        <a:rPr lang="en-US" sz="1200" b="0" baseline="0" dirty="0" smtClean="0"/>
                        <a:t> stop</a:t>
                      </a:r>
                      <a:endParaRPr lang="el-GR" sz="1200" b="1" dirty="0"/>
                    </a:p>
                  </a:txBody>
                  <a:tcPr>
                    <a:solidFill>
                      <a:schemeClr val="bg1">
                        <a:lumMod val="85000"/>
                      </a:schemeClr>
                    </a:solidFill>
                  </a:tcPr>
                </a:tc>
                <a:extLst>
                  <a:ext uri="{0D108BD9-81ED-4DB2-BD59-A6C34878D82A}">
                    <a16:rowId xmlns:a16="http://schemas.microsoft.com/office/drawing/2014/main" xmlns="" val="10002"/>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HIGH</a:t>
                      </a:r>
                      <a:endParaRPr lang="el-GR" sz="1200" b="1" dirty="0" smtClean="0"/>
                    </a:p>
                  </a:txBody>
                  <a:tcPr>
                    <a:noFill/>
                  </a:tcPr>
                </a:tc>
                <a:tc>
                  <a:txBody>
                    <a:bodyPr/>
                    <a:lstStyle/>
                    <a:p>
                      <a:pPr algn="ctr"/>
                      <a:r>
                        <a:rPr lang="en-US" sz="1200" dirty="0" smtClean="0"/>
                        <a:t>LOW</a:t>
                      </a:r>
                      <a:endParaRPr lang="el-GR" sz="1200" b="1"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LOW</a:t>
                      </a:r>
                      <a:endParaRPr lang="el-GR" sz="1200" b="1" dirty="0"/>
                    </a:p>
                  </a:txBody>
                  <a:tcPr>
                    <a:noFill/>
                  </a:tcPr>
                </a:tc>
                <a:tc>
                  <a:txBody>
                    <a:bodyPr/>
                    <a:lstStyle/>
                    <a:p>
                      <a:pPr algn="ctr"/>
                      <a:r>
                        <a:rPr lang="en-US" sz="1200" dirty="0" smtClean="0"/>
                        <a:t>Brake</a:t>
                      </a:r>
                      <a:endParaRPr lang="el-GR" sz="1200" b="1" dirty="0"/>
                    </a:p>
                  </a:txBody>
                  <a:tcPr>
                    <a:noFill/>
                  </a:tcPr>
                </a:tc>
                <a:extLst>
                  <a:ext uri="{0D108BD9-81ED-4DB2-BD59-A6C34878D82A}">
                    <a16:rowId xmlns:a16="http://schemas.microsoft.com/office/drawing/2014/main" xmlns="" val="10003"/>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HIGH</a:t>
                      </a:r>
                      <a:endParaRPr lang="el-GR" sz="1200" b="1" dirty="0" smtClean="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LOW</a:t>
                      </a:r>
                      <a:endParaRPr lang="el-GR" sz="1200" b="1" dirty="0"/>
                    </a:p>
                  </a:txBody>
                  <a:tcPr>
                    <a:noFill/>
                  </a:tcPr>
                </a:tc>
                <a:tc>
                  <a:txBody>
                    <a:bodyPr/>
                    <a:lstStyle/>
                    <a:p>
                      <a:pPr algn="ctr"/>
                      <a:r>
                        <a:rPr lang="en-US" sz="1200" dirty="0" smtClean="0"/>
                        <a:t>HIGH</a:t>
                      </a:r>
                      <a:endParaRPr lang="el-GR" sz="1200" b="1" dirty="0"/>
                    </a:p>
                  </a:txBody>
                  <a:tcPr>
                    <a:noFill/>
                  </a:tcPr>
                </a:tc>
                <a:tc>
                  <a:txBody>
                    <a:bodyPr/>
                    <a:lstStyle/>
                    <a:p>
                      <a:pPr algn="ctr"/>
                      <a:r>
                        <a:rPr lang="en-US" sz="1200" dirty="0" smtClean="0"/>
                        <a:t>forward</a:t>
                      </a:r>
                      <a:endParaRPr lang="el-GR" sz="1200" b="1" dirty="0"/>
                    </a:p>
                  </a:txBody>
                  <a:tcPr>
                    <a:noFill/>
                  </a:tcPr>
                </a:tc>
                <a:extLst>
                  <a:ext uri="{0D108BD9-81ED-4DB2-BD59-A6C34878D82A}">
                    <a16:rowId xmlns:a16="http://schemas.microsoft.com/office/drawing/2014/main" xmlns="" val="10004"/>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HIGH</a:t>
                      </a:r>
                      <a:endParaRPr lang="el-GR" sz="1200" b="1" dirty="0" smtClean="0"/>
                    </a:p>
                  </a:txBody>
                  <a:tcPr>
                    <a:noFill/>
                  </a:tcPr>
                </a:tc>
                <a:tc>
                  <a:txBody>
                    <a:bodyPr/>
                    <a:lstStyle/>
                    <a:p>
                      <a:pPr algn="ctr"/>
                      <a:r>
                        <a:rPr lang="en-US" sz="1200" dirty="0" smtClean="0"/>
                        <a:t>HIGH</a:t>
                      </a:r>
                      <a:endParaRPr lang="el-GR" sz="1200" b="1"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LOW</a:t>
                      </a:r>
                      <a:endParaRPr lang="el-GR" sz="1200" b="1" dirty="0"/>
                    </a:p>
                  </a:txBody>
                  <a:tcPr>
                    <a:noFill/>
                  </a:tcPr>
                </a:tc>
                <a:tc>
                  <a:txBody>
                    <a:bodyPr/>
                    <a:lstStyle/>
                    <a:p>
                      <a:pPr algn="ctr"/>
                      <a:r>
                        <a:rPr lang="en-US" sz="1200" dirty="0" err="1" smtClean="0"/>
                        <a:t>backword</a:t>
                      </a:r>
                      <a:endParaRPr lang="el-GR" sz="1200" b="1" dirty="0"/>
                    </a:p>
                  </a:txBody>
                  <a:tcPr>
                    <a:noFill/>
                  </a:tcPr>
                </a:tc>
                <a:extLst>
                  <a:ext uri="{0D108BD9-81ED-4DB2-BD59-A6C34878D82A}">
                    <a16:rowId xmlns:a16="http://schemas.microsoft.com/office/drawing/2014/main" xmlns="" val="10005"/>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HIGH</a:t>
                      </a:r>
                      <a:endParaRPr lang="el-GR" sz="1200" b="1" dirty="0" smtClean="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HIGH</a:t>
                      </a:r>
                      <a:endParaRPr lang="el-GR" sz="1200" b="1"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HIGH</a:t>
                      </a:r>
                      <a:endParaRPr lang="el-GR" sz="1200" b="1" dirty="0" smtClean="0"/>
                    </a:p>
                  </a:txBody>
                  <a:tcPr>
                    <a:noFill/>
                  </a:tcPr>
                </a:tc>
                <a:tc>
                  <a:txBody>
                    <a:bodyPr/>
                    <a:lstStyle/>
                    <a:p>
                      <a:pPr algn="ctr"/>
                      <a:r>
                        <a:rPr lang="en-US" sz="1200" dirty="0" smtClean="0"/>
                        <a:t>Brake</a:t>
                      </a:r>
                      <a:endParaRPr lang="el-GR" sz="1200" b="1" dirty="0"/>
                    </a:p>
                  </a:txBody>
                  <a:tcPr>
                    <a:noFill/>
                  </a:tcPr>
                </a:tc>
                <a:extLst>
                  <a:ext uri="{0D108BD9-81ED-4DB2-BD59-A6C34878D82A}">
                    <a16:rowId xmlns:a16="http://schemas.microsoft.com/office/drawing/2014/main" xmlns="" val="10006"/>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PWM</a:t>
                      </a:r>
                      <a:endParaRPr lang="el-GR" sz="1200" b="1" dirty="0" smtClean="0"/>
                    </a:p>
                  </a:txBody>
                  <a:tcPr>
                    <a:solidFill>
                      <a:schemeClr val="accent3">
                        <a:lumMod val="65000"/>
                      </a:schemeClr>
                    </a:solidFill>
                  </a:tcPr>
                </a:tc>
                <a:tc>
                  <a:txBody>
                    <a:bodyPr/>
                    <a:lstStyle/>
                    <a:p>
                      <a:pPr algn="ctr"/>
                      <a:r>
                        <a:rPr lang="en-US" sz="1200" dirty="0" smtClean="0"/>
                        <a:t>LOW</a:t>
                      </a:r>
                      <a:endParaRPr lang="el-GR" sz="1200" b="1" dirty="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LOW</a:t>
                      </a:r>
                      <a:endParaRPr lang="el-GR" sz="1200" b="1" dirty="0"/>
                    </a:p>
                  </a:txBody>
                  <a:tcPr>
                    <a:solidFill>
                      <a:schemeClr val="accent3">
                        <a:lumMod val="65000"/>
                      </a:schemeClr>
                    </a:solidFill>
                  </a:tcPr>
                </a:tc>
                <a:tc>
                  <a:txBody>
                    <a:bodyPr/>
                    <a:lstStyle/>
                    <a:p>
                      <a:pPr algn="ctr"/>
                      <a:r>
                        <a:rPr lang="en-US" sz="1200" dirty="0" smtClean="0"/>
                        <a:t>Pulse Brake</a:t>
                      </a:r>
                      <a:endParaRPr lang="el-GR" sz="1200" b="1" dirty="0"/>
                    </a:p>
                  </a:txBody>
                  <a:tcPr>
                    <a:solidFill>
                      <a:schemeClr val="accent3">
                        <a:lumMod val="65000"/>
                      </a:schemeClr>
                    </a:solidFill>
                  </a:tcPr>
                </a:tc>
                <a:extLst>
                  <a:ext uri="{0D108BD9-81ED-4DB2-BD59-A6C34878D82A}">
                    <a16:rowId xmlns:a16="http://schemas.microsoft.com/office/drawing/2014/main" xmlns="" val="10007"/>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PWM</a:t>
                      </a:r>
                      <a:endParaRPr lang="el-GR" sz="1200" b="1" dirty="0" smtClean="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LOW</a:t>
                      </a:r>
                      <a:endParaRPr lang="el-GR" sz="1200" b="1" dirty="0"/>
                    </a:p>
                  </a:txBody>
                  <a:tcPr>
                    <a:solidFill>
                      <a:schemeClr val="accent3">
                        <a:lumMod val="65000"/>
                      </a:schemeClr>
                    </a:solidFill>
                  </a:tcPr>
                </a:tc>
                <a:tc>
                  <a:txBody>
                    <a:bodyPr/>
                    <a:lstStyle/>
                    <a:p>
                      <a:pPr algn="ctr"/>
                      <a:r>
                        <a:rPr lang="en-US" sz="1200" dirty="0" smtClean="0"/>
                        <a:t>HIGH</a:t>
                      </a:r>
                      <a:endParaRPr lang="el-GR" sz="1200" b="1" dirty="0"/>
                    </a:p>
                  </a:txBody>
                  <a:tcPr>
                    <a:solidFill>
                      <a:schemeClr val="accent3">
                        <a:lumMod val="65000"/>
                      </a:schemeClr>
                    </a:solidFill>
                  </a:tcPr>
                </a:tc>
                <a:tc>
                  <a:txBody>
                    <a:bodyPr/>
                    <a:lstStyle/>
                    <a:p>
                      <a:pPr algn="ctr"/>
                      <a:r>
                        <a:rPr lang="en-US" sz="1200" dirty="0" smtClean="0"/>
                        <a:t>Forward-</a:t>
                      </a:r>
                      <a:r>
                        <a:rPr lang="en-US" sz="1200" dirty="0" err="1" smtClean="0"/>
                        <a:t>spd</a:t>
                      </a:r>
                      <a:endParaRPr lang="el-GR" sz="1200" b="1" dirty="0"/>
                    </a:p>
                  </a:txBody>
                  <a:tcPr>
                    <a:solidFill>
                      <a:schemeClr val="accent3">
                        <a:lumMod val="65000"/>
                      </a:schemeClr>
                    </a:solidFill>
                  </a:tcPr>
                </a:tc>
                <a:extLst>
                  <a:ext uri="{0D108BD9-81ED-4DB2-BD59-A6C34878D82A}">
                    <a16:rowId xmlns:a16="http://schemas.microsoft.com/office/drawing/2014/main" xmlns="" val="10008"/>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PWM</a:t>
                      </a:r>
                      <a:endParaRPr lang="el-GR" sz="1200" b="1" dirty="0" smtClean="0"/>
                    </a:p>
                  </a:txBody>
                  <a:tcPr>
                    <a:solidFill>
                      <a:schemeClr val="accent3">
                        <a:lumMod val="65000"/>
                      </a:schemeClr>
                    </a:solidFill>
                  </a:tcPr>
                </a:tc>
                <a:tc>
                  <a:txBody>
                    <a:bodyPr/>
                    <a:lstStyle/>
                    <a:p>
                      <a:pPr algn="ctr"/>
                      <a:r>
                        <a:rPr lang="en-US" sz="1200" dirty="0" smtClean="0"/>
                        <a:t>HIGH</a:t>
                      </a:r>
                      <a:endParaRPr lang="el-GR" sz="1200" b="1" dirty="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LOW</a:t>
                      </a:r>
                      <a:endParaRPr lang="el-GR" sz="1200" b="1" dirty="0"/>
                    </a:p>
                  </a:txBody>
                  <a:tcPr>
                    <a:solidFill>
                      <a:schemeClr val="accent3">
                        <a:lumMod val="65000"/>
                      </a:schemeClr>
                    </a:solidFill>
                  </a:tcPr>
                </a:tc>
                <a:tc>
                  <a:txBody>
                    <a:bodyPr/>
                    <a:lstStyle/>
                    <a:p>
                      <a:pPr algn="ctr"/>
                      <a:r>
                        <a:rPr lang="en-US" sz="1200" dirty="0" err="1" smtClean="0"/>
                        <a:t>Backword-spd</a:t>
                      </a:r>
                      <a:endParaRPr lang="el-GR" sz="1200" b="1" dirty="0"/>
                    </a:p>
                  </a:txBody>
                  <a:tcPr>
                    <a:solidFill>
                      <a:schemeClr val="accent3">
                        <a:lumMod val="65000"/>
                      </a:schemeClr>
                    </a:solidFill>
                  </a:tcPr>
                </a:tc>
                <a:extLst>
                  <a:ext uri="{0D108BD9-81ED-4DB2-BD59-A6C34878D82A}">
                    <a16:rowId xmlns:a16="http://schemas.microsoft.com/office/drawing/2014/main" xmlns="" val="10009"/>
                  </a:ext>
                </a:extLst>
              </a:tr>
              <a:tr h="333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PWM</a:t>
                      </a:r>
                      <a:endParaRPr lang="el-GR" sz="1200" b="1" dirty="0" smtClean="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HIGH</a:t>
                      </a:r>
                      <a:endParaRPr lang="el-GR" sz="1200" b="1" dirty="0"/>
                    </a:p>
                  </a:txBody>
                  <a:tcPr>
                    <a:solidFill>
                      <a:schemeClr val="accent3">
                        <a:lumMod val="6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HIGH</a:t>
                      </a:r>
                      <a:endParaRPr lang="el-GR" sz="1200" b="1" dirty="0" smtClean="0"/>
                    </a:p>
                  </a:txBody>
                  <a:tcPr>
                    <a:solidFill>
                      <a:schemeClr val="accent3">
                        <a:lumMod val="65000"/>
                      </a:schemeClr>
                    </a:solidFill>
                  </a:tcPr>
                </a:tc>
                <a:tc>
                  <a:txBody>
                    <a:bodyPr/>
                    <a:lstStyle/>
                    <a:p>
                      <a:pPr algn="ctr"/>
                      <a:r>
                        <a:rPr lang="en-US" sz="1200" dirty="0" smtClean="0"/>
                        <a:t>Pulse Brake</a:t>
                      </a:r>
                      <a:endParaRPr lang="el-GR" sz="1200" b="1" dirty="0"/>
                    </a:p>
                  </a:txBody>
                  <a:tcPr>
                    <a:solidFill>
                      <a:schemeClr val="accent3">
                        <a:lumMod val="65000"/>
                      </a:schemeClr>
                    </a:solidFill>
                  </a:tcPr>
                </a:tc>
                <a:extLst>
                  <a:ext uri="{0D108BD9-81ED-4DB2-BD59-A6C34878D82A}">
                    <a16:rowId xmlns:a16="http://schemas.microsoft.com/office/drawing/2014/main" xmlns="" val="10010"/>
                  </a:ext>
                </a:extLst>
              </a:tr>
            </a:tbl>
          </a:graphicData>
        </a:graphic>
      </p:graphicFrame>
      <p:sp>
        <p:nvSpPr>
          <p:cNvPr id="9" name="TextBox 8"/>
          <p:cNvSpPr txBox="1"/>
          <p:nvPr/>
        </p:nvSpPr>
        <p:spPr bwMode="auto">
          <a:xfrm>
            <a:off x="0" y="5115254"/>
            <a:ext cx="4928246" cy="93153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400" b="0" i="0" u="none" strike="noStrike" kern="0" cap="none" spc="0" normalizeH="0" baseline="0" noProof="0" dirty="0" smtClean="0">
                <a:ln>
                  <a:noFill/>
                </a:ln>
                <a:solidFill>
                  <a:schemeClr val="tx1"/>
                </a:solidFill>
                <a:effectLst/>
                <a:uLnTx/>
                <a:uFillTx/>
                <a:latin typeface="Calibri" charset="0"/>
                <a:ea typeface="Calibri" charset="0"/>
                <a:cs typeface="Calibri" charset="0"/>
              </a:rPr>
              <a:t>IC pin 2 </a:t>
            </a:r>
            <a:r>
              <a:rPr kumimoji="0" lang="en-US" sz="1400" b="1" i="0" u="none" strike="noStrike" kern="0" cap="none" spc="0" normalizeH="0" baseline="0" noProof="0" dirty="0" smtClean="0">
                <a:ln>
                  <a:noFill/>
                </a:ln>
                <a:solidFill>
                  <a:srgbClr val="00B050"/>
                </a:solidFill>
                <a:effectLst/>
                <a:uLnTx/>
                <a:uFillTx/>
                <a:latin typeface="Calibri" charset="0"/>
                <a:ea typeface="Calibri" charset="0"/>
                <a:cs typeface="Calibri" charset="0"/>
              </a:rPr>
              <a:t>(Enable1)</a:t>
            </a:r>
            <a:r>
              <a:rPr kumimoji="0" lang="en-US" sz="1400" b="0" i="0" u="none" strike="noStrike" kern="0" cap="none" spc="0" normalizeH="0" baseline="0" noProof="0" dirty="0" smtClean="0">
                <a:ln>
                  <a:noFill/>
                </a:ln>
                <a:solidFill>
                  <a:schemeClr val="tx1"/>
                </a:solidFill>
                <a:effectLst/>
                <a:uLnTx/>
                <a:uFillTx/>
                <a:latin typeface="Calibri" charset="0"/>
                <a:ea typeface="Calibri" charset="0"/>
                <a:cs typeface="Calibri" charset="0"/>
                <a:sym typeface="Wingdings"/>
              </a:rPr>
              <a:t></a:t>
            </a:r>
            <a:r>
              <a:rPr lang="en-US" sz="1400" kern="0" noProof="0" dirty="0" smtClean="0">
                <a:latin typeface="Calibri" charset="0"/>
                <a:ea typeface="Calibri" charset="0"/>
                <a:cs typeface="Calibri" charset="0"/>
                <a:sym typeface="Wingdings"/>
              </a:rPr>
              <a:t>c</a:t>
            </a:r>
            <a:r>
              <a:rPr kumimoji="0" lang="en-US" sz="1400" b="0" i="0" u="none" strike="noStrike" kern="0" cap="none" spc="0" normalizeH="0" baseline="0" noProof="0" dirty="0" smtClean="0">
                <a:ln>
                  <a:noFill/>
                </a:ln>
                <a:solidFill>
                  <a:schemeClr val="tx1"/>
                </a:solidFill>
                <a:effectLst/>
                <a:uLnTx/>
                <a:uFillTx/>
                <a:latin typeface="Calibri" charset="0"/>
                <a:ea typeface="Calibri" charset="0"/>
                <a:cs typeface="Calibri" charset="0"/>
                <a:sym typeface="Wingdings"/>
              </a:rPr>
              <a:t>ontrolled by Arduino Pin 3 </a:t>
            </a:r>
          </a:p>
          <a:p>
            <a:pPr marL="269875" indent="-269875" algn="just" eaLnBrk="0" hangingPunct="0">
              <a:lnSpc>
                <a:spcPct val="110000"/>
              </a:lnSpc>
              <a:spcBef>
                <a:spcPts val="480"/>
              </a:spcBef>
              <a:buFont typeface="Wingdings" pitchFamily="2" charset="2"/>
              <a:buChar char="§"/>
            </a:pPr>
            <a:r>
              <a:rPr lang="en-US" sz="1400" kern="0" dirty="0" smtClean="0">
                <a:latin typeface="Calibri" charset="0"/>
                <a:ea typeface="Calibri" charset="0"/>
                <a:cs typeface="Calibri" charset="0"/>
                <a:sym typeface="Wingdings"/>
              </a:rPr>
              <a:t>IC pin 2 </a:t>
            </a:r>
            <a:r>
              <a:rPr lang="en-US" sz="1400" b="1" kern="0" dirty="0" smtClean="0">
                <a:solidFill>
                  <a:srgbClr val="00B050"/>
                </a:solidFill>
                <a:latin typeface="Calibri" charset="0"/>
                <a:ea typeface="Calibri" charset="0"/>
                <a:cs typeface="Calibri" charset="0"/>
                <a:sym typeface="Wingdings"/>
              </a:rPr>
              <a:t>(Input1)</a:t>
            </a:r>
            <a:r>
              <a:rPr lang="en-US" sz="1400" kern="0" dirty="0" smtClean="0">
                <a:latin typeface="Calibri" charset="0"/>
                <a:ea typeface="Calibri" charset="0"/>
                <a:cs typeface="Calibri" charset="0"/>
                <a:sym typeface="Wingdings"/>
              </a:rPr>
              <a:t>controlled by Arduino Pin 4</a:t>
            </a:r>
          </a:p>
          <a:p>
            <a:pPr marL="269875" indent="-269875" algn="just" eaLnBrk="0" hangingPunct="0">
              <a:lnSpc>
                <a:spcPct val="110000"/>
              </a:lnSpc>
              <a:spcBef>
                <a:spcPts val="480"/>
              </a:spcBef>
              <a:buFont typeface="Wingdings" pitchFamily="2" charset="2"/>
              <a:buChar char="§"/>
            </a:pPr>
            <a:r>
              <a:rPr kumimoji="0" lang="en-US" sz="1400" b="0" i="0" u="none" strike="noStrike" kern="0" cap="none" spc="0" normalizeH="0" baseline="0" noProof="0" dirty="0" smtClean="0">
                <a:ln>
                  <a:noFill/>
                </a:ln>
                <a:solidFill>
                  <a:schemeClr val="tx1"/>
                </a:solidFill>
                <a:effectLst/>
                <a:uLnTx/>
                <a:uFillTx/>
                <a:latin typeface="Calibri" charset="0"/>
                <a:ea typeface="Calibri" charset="0"/>
                <a:cs typeface="Calibri" charset="0"/>
                <a:sym typeface="Wingdings"/>
              </a:rPr>
              <a:t>IC pin 7 </a:t>
            </a:r>
            <a:r>
              <a:rPr kumimoji="0" lang="en-US" sz="1400" b="1" i="0" u="none" strike="noStrike" kern="0" cap="none" spc="0" normalizeH="0" baseline="0" noProof="0" dirty="0" smtClean="0">
                <a:ln>
                  <a:noFill/>
                </a:ln>
                <a:solidFill>
                  <a:srgbClr val="00B050"/>
                </a:solidFill>
                <a:effectLst/>
                <a:uLnTx/>
                <a:uFillTx/>
                <a:latin typeface="Calibri" charset="0"/>
                <a:ea typeface="Calibri" charset="0"/>
                <a:cs typeface="Calibri" charset="0"/>
                <a:sym typeface="Wingdings"/>
              </a:rPr>
              <a:t>(Input 2)</a:t>
            </a:r>
            <a:r>
              <a:rPr kumimoji="0" lang="en-US" sz="1400" b="0" i="0" u="none" strike="noStrike" kern="0" cap="none" spc="0" normalizeH="0" baseline="0" noProof="0" dirty="0" smtClean="0">
                <a:ln>
                  <a:noFill/>
                </a:ln>
                <a:solidFill>
                  <a:schemeClr val="tx1"/>
                </a:solidFill>
                <a:effectLst/>
                <a:uLnTx/>
                <a:uFillTx/>
                <a:latin typeface="Calibri" charset="0"/>
                <a:ea typeface="Calibri" charset="0"/>
                <a:cs typeface="Calibri" charset="0"/>
                <a:sym typeface="Wingdings"/>
              </a:rPr>
              <a:t>controlled </a:t>
            </a:r>
            <a:r>
              <a:rPr kumimoji="0" lang="en-US" sz="1400" b="0" i="0" u="none" strike="noStrike" kern="0" cap="none" spc="0" normalizeH="0" baseline="0" noProof="0" dirty="0" err="1" smtClean="0">
                <a:ln>
                  <a:noFill/>
                </a:ln>
                <a:solidFill>
                  <a:schemeClr val="tx1"/>
                </a:solidFill>
                <a:effectLst/>
                <a:uLnTx/>
                <a:uFillTx/>
                <a:latin typeface="Calibri" charset="0"/>
                <a:ea typeface="Calibri" charset="0"/>
                <a:cs typeface="Calibri" charset="0"/>
                <a:sym typeface="Wingdings"/>
              </a:rPr>
              <a:t>byArduino</a:t>
            </a:r>
            <a:r>
              <a:rPr kumimoji="0" lang="en-US" sz="1400" b="0" i="0" u="none" strike="noStrike" kern="0" cap="none" spc="0" normalizeH="0" noProof="0" dirty="0" smtClean="0">
                <a:ln>
                  <a:noFill/>
                </a:ln>
                <a:solidFill>
                  <a:schemeClr val="tx1"/>
                </a:solidFill>
                <a:effectLst/>
                <a:uLnTx/>
                <a:uFillTx/>
                <a:latin typeface="Calibri" charset="0"/>
                <a:ea typeface="Calibri" charset="0"/>
                <a:cs typeface="Calibri" charset="0"/>
                <a:sym typeface="Wingdings"/>
              </a:rPr>
              <a:t> </a:t>
            </a:r>
            <a:r>
              <a:rPr kumimoji="0" lang="en-US" sz="1400" b="0" i="0" u="none" strike="noStrike" kern="0" cap="none" spc="0" normalizeH="0" baseline="0" noProof="0" dirty="0" smtClean="0">
                <a:ln>
                  <a:noFill/>
                </a:ln>
                <a:solidFill>
                  <a:schemeClr val="tx1"/>
                </a:solidFill>
                <a:effectLst/>
                <a:uLnTx/>
                <a:uFillTx/>
                <a:latin typeface="Calibri" charset="0"/>
                <a:ea typeface="Calibri" charset="0"/>
                <a:cs typeface="Calibri" charset="0"/>
                <a:sym typeface="Wingdings"/>
              </a:rPr>
              <a:t>Pin5 </a:t>
            </a:r>
            <a:endPar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491802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pic>
        <p:nvPicPr>
          <p:cNvPr id="28" name="Εικόνα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39743"/>
            <a:ext cx="6409509" cy="6089974"/>
          </a:xfrm>
          <a:prstGeom prst="rect">
            <a:avLst/>
          </a:prstGeom>
        </p:spPr>
      </p:pic>
      <p:sp>
        <p:nvSpPr>
          <p:cNvPr id="2" name="Τίτλος 1"/>
          <p:cNvSpPr>
            <a:spLocks noGrp="1"/>
          </p:cNvSpPr>
          <p:nvPr>
            <p:ph type="title"/>
          </p:nvPr>
        </p:nvSpPr>
        <p:spPr/>
        <p:txBody>
          <a:bodyPr/>
          <a:lstStyle/>
          <a:p>
            <a:r>
              <a:rPr lang="en-US" i="1" u="sng" dirty="0">
                <a:latin typeface="Calibri" charset="0"/>
                <a:ea typeface="Calibri" charset="0"/>
                <a:cs typeface="Calibri" charset="0"/>
              </a:rPr>
              <a:t>Example </a:t>
            </a:r>
            <a:r>
              <a:rPr lang="en-US" i="1" u="sng" dirty="0" smtClean="0">
                <a:latin typeface="Calibri" charset="0"/>
                <a:ea typeface="Calibri" charset="0"/>
                <a:cs typeface="Calibri" charset="0"/>
              </a:rPr>
              <a:t>2:</a:t>
            </a:r>
            <a:r>
              <a:rPr lang="en-US" i="1" dirty="0" smtClean="0">
                <a:latin typeface="Calibri" charset="0"/>
                <a:ea typeface="Calibri" charset="0"/>
                <a:cs typeface="Calibri" charset="0"/>
              </a:rPr>
              <a:t>  </a:t>
            </a:r>
            <a:r>
              <a:rPr lang="en-US" dirty="0">
                <a:latin typeface="Calibri" charset="0"/>
                <a:ea typeface="Calibri" charset="0"/>
                <a:cs typeface="Calibri" charset="0"/>
              </a:rPr>
              <a:t>DC motor drive with the IC L293D (2x H-Bridge)</a:t>
            </a:r>
            <a:endParaRPr lang="el-GR" dirty="0">
              <a:latin typeface="Calibri" charset="0"/>
              <a:ea typeface="Calibri" charset="0"/>
              <a:cs typeface="Calibri" charset="0"/>
            </a:endParaRPr>
          </a:p>
        </p:txBody>
      </p:sp>
      <p:sp>
        <p:nvSpPr>
          <p:cNvPr id="3" name="TextBox 2"/>
          <p:cNvSpPr txBox="1"/>
          <p:nvPr/>
        </p:nvSpPr>
        <p:spPr bwMode="auto">
          <a:xfrm>
            <a:off x="4734704" y="5297685"/>
            <a:ext cx="4305987" cy="89127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Modifications:</a:t>
            </a: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  </a:t>
            </a:r>
            <a:b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b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       a) use  </a:t>
            </a:r>
            <a:r>
              <a:rPr lang="en-US" sz="1600" kern="0" dirty="0" smtClean="0">
                <a:latin typeface="Calibri" charset="0"/>
                <a:ea typeface="Calibri" charset="0"/>
                <a:cs typeface="Calibri" charset="0"/>
              </a:rPr>
              <a:t>p</a:t>
            </a:r>
            <a:r>
              <a:rPr kumimoji="0" lang="en-US" sz="1600" b="0" i="0" u="none" strike="noStrike" kern="0" cap="none" spc="0" normalizeH="0" baseline="0" noProof="0" dirty="0" err="1" smtClean="0">
                <a:ln>
                  <a:noFill/>
                </a:ln>
                <a:solidFill>
                  <a:schemeClr val="tx1"/>
                </a:solidFill>
                <a:effectLst/>
                <a:uLnTx/>
                <a:uFillTx/>
                <a:latin typeface="Calibri" charset="0"/>
                <a:ea typeface="Calibri" charset="0"/>
                <a:cs typeface="Calibri" charset="0"/>
              </a:rPr>
              <a:t>otentiometer</a:t>
            </a: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 to regulate velocity</a:t>
            </a: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 </a:t>
            </a:r>
            <a:b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b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       b) </a:t>
            </a:r>
            <a:r>
              <a:rPr lang="en-US" sz="1600" kern="0" noProof="0" dirty="0">
                <a:latin typeface="Calibri" charset="0"/>
                <a:ea typeface="Calibri" charset="0"/>
                <a:cs typeface="Calibri" charset="0"/>
              </a:rPr>
              <a:t>u</a:t>
            </a:r>
            <a:r>
              <a:rPr lang="en-US" sz="1600" kern="0" dirty="0" smtClean="0">
                <a:latin typeface="Calibri" charset="0"/>
                <a:ea typeface="Calibri" charset="0"/>
                <a:cs typeface="Calibri" charset="0"/>
              </a:rPr>
              <a:t>se </a:t>
            </a:r>
            <a:r>
              <a:rPr lang="en-US" sz="1600" kern="0" dirty="0" err="1" smtClean="0">
                <a:latin typeface="Calibri" charset="0"/>
                <a:ea typeface="Calibri" charset="0"/>
                <a:cs typeface="Calibri" charset="0"/>
              </a:rPr>
              <a:t>pcb</a:t>
            </a:r>
            <a:r>
              <a:rPr lang="en-US" sz="1600" kern="0" dirty="0" smtClean="0">
                <a:latin typeface="Calibri" charset="0"/>
                <a:ea typeface="Calibri" charset="0"/>
                <a:cs typeface="Calibri" charset="0"/>
              </a:rPr>
              <a:t> based L298 Dual H-bridge</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3" name="TextBox 12"/>
          <p:cNvSpPr txBox="1"/>
          <p:nvPr/>
        </p:nvSpPr>
        <p:spPr bwMode="auto">
          <a:xfrm>
            <a:off x="5428917" y="2614103"/>
            <a:ext cx="731181" cy="69814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endParaRPr kumimoji="0" lang="en-US" sz="1600" b="1" i="0" u="none" strike="noStrike" kern="0" cap="none" spc="0" normalizeH="0" baseline="0" noProof="0" dirty="0" smtClean="0">
              <a:ln>
                <a:noFill/>
              </a:ln>
              <a:solidFill>
                <a:srgbClr val="FF0000"/>
              </a:solidFill>
              <a:effectLst/>
              <a:uLnTx/>
              <a:uFillTx/>
              <a:latin typeface="+mn-lt"/>
              <a:ea typeface="+mn-ea"/>
              <a:cs typeface="+mn-cs"/>
            </a:endParaRPr>
          </a:p>
          <a:p>
            <a:pPr marR="0" algn="just" defTabSz="914400" rtl="0" eaLnBrk="0" fontAlgn="base" latinLnBrk="0" hangingPunct="0">
              <a:lnSpc>
                <a:spcPct val="110000"/>
              </a:lnSpc>
              <a:spcBef>
                <a:spcPts val="480"/>
              </a:spcBef>
              <a:spcAft>
                <a:spcPct val="0"/>
              </a:spcAft>
              <a:buClrTx/>
              <a:buSzTx/>
              <a:tabLst/>
            </a:pPr>
            <a:r>
              <a:rPr lang="en-US" sz="1600" b="1" kern="0" dirty="0">
                <a:solidFill>
                  <a:srgbClr val="FF0000"/>
                </a:solidFill>
                <a:latin typeface="+mn-lt"/>
                <a:ea typeface="+mn-ea"/>
                <a:cs typeface="+mn-cs"/>
              </a:rPr>
              <a:t> </a:t>
            </a:r>
            <a:r>
              <a:rPr lang="en-US" sz="1600" b="1" kern="0" dirty="0" smtClean="0">
                <a:solidFill>
                  <a:srgbClr val="FF0000"/>
                </a:solidFill>
                <a:latin typeface="+mn-lt"/>
                <a:ea typeface="+mn-ea"/>
                <a:cs typeface="+mn-cs"/>
              </a:rPr>
              <a:t>   </a:t>
            </a:r>
            <a:r>
              <a:rPr kumimoji="0" lang="en-US" sz="1600" b="1" i="0" u="none" strike="noStrike" kern="0" cap="none" spc="0" normalizeH="0" baseline="0" noProof="0" dirty="0" smtClean="0">
                <a:ln>
                  <a:noFill/>
                </a:ln>
                <a:solidFill>
                  <a:srgbClr val="FF0000"/>
                </a:solidFill>
                <a:effectLst/>
                <a:uLnTx/>
                <a:uFillTx/>
                <a:latin typeface="+mn-lt"/>
                <a:ea typeface="+mn-ea"/>
                <a:cs typeface="+mn-cs"/>
              </a:rPr>
              <a:t>9v</a:t>
            </a:r>
            <a:endParaRPr kumimoji="0" lang="el-GR" sz="1600" b="1" i="0" u="none" strike="noStrike" kern="0" cap="none" spc="0" normalizeH="0" baseline="0" noProof="0" dirty="0">
              <a:ln>
                <a:noFill/>
              </a:ln>
              <a:solidFill>
                <a:srgbClr val="FF0000"/>
              </a:solidFill>
              <a:effectLst/>
              <a:uLnTx/>
              <a:uFillTx/>
              <a:latin typeface="+mn-lt"/>
              <a:ea typeface="+mn-ea"/>
              <a:cs typeface="+mn-cs"/>
            </a:endParaRPr>
          </a:p>
        </p:txBody>
      </p:sp>
      <p:grpSp>
        <p:nvGrpSpPr>
          <p:cNvPr id="24" name="Ομάδα 23"/>
          <p:cNvGrpSpPr/>
          <p:nvPr/>
        </p:nvGrpSpPr>
        <p:grpSpPr>
          <a:xfrm>
            <a:off x="4830861" y="827562"/>
            <a:ext cx="4271102" cy="2812696"/>
            <a:chOff x="4435836" y="801437"/>
            <a:chExt cx="4271102" cy="2812696"/>
          </a:xfrm>
        </p:grpSpPr>
        <p:grpSp>
          <p:nvGrpSpPr>
            <p:cNvPr id="23" name="Ομάδα 22"/>
            <p:cNvGrpSpPr/>
            <p:nvPr/>
          </p:nvGrpSpPr>
          <p:grpSpPr>
            <a:xfrm>
              <a:off x="5033893" y="801437"/>
              <a:ext cx="3673045" cy="2812696"/>
              <a:chOff x="5033893" y="801437"/>
              <a:chExt cx="3673045" cy="2812696"/>
            </a:xfrm>
          </p:grpSpPr>
          <p:pic>
            <p:nvPicPr>
              <p:cNvPr id="4" name="Εικόνα 3"/>
              <p:cNvPicPr>
                <a:picLocks noChangeAspect="1"/>
              </p:cNvPicPr>
              <p:nvPr/>
            </p:nvPicPr>
            <p:blipFill rotWithShape="1">
              <a:blip r:embed="rId4"/>
              <a:srcRect t="25353" r="38786"/>
              <a:stretch/>
            </p:blipFill>
            <p:spPr>
              <a:xfrm>
                <a:off x="5033893" y="801437"/>
                <a:ext cx="3673045" cy="2812696"/>
              </a:xfrm>
              <a:prstGeom prst="rect">
                <a:avLst/>
              </a:prstGeom>
            </p:spPr>
          </p:pic>
          <p:sp>
            <p:nvSpPr>
              <p:cNvPr id="22" name="Ορθογώνιο 21"/>
              <p:cNvSpPr/>
              <p:nvPr/>
            </p:nvSpPr>
            <p:spPr>
              <a:xfrm>
                <a:off x="7667106" y="1164613"/>
                <a:ext cx="1026058" cy="1865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6" name="TextBox 15"/>
            <p:cNvSpPr txBox="1"/>
            <p:nvPr/>
          </p:nvSpPr>
          <p:spPr bwMode="auto">
            <a:xfrm>
              <a:off x="4435836" y="923425"/>
              <a:ext cx="1953114" cy="295466"/>
            </a:xfrm>
            <a:prstGeom prst="rect">
              <a:avLst/>
            </a:prstGeom>
            <a:solidFill>
              <a:schemeClr val="bg1">
                <a:lumMod val="75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n-US" sz="1200" b="1" kern="0" dirty="0">
                  <a:solidFill>
                    <a:schemeClr val="accent6">
                      <a:lumMod val="60000"/>
                      <a:lumOff val="40000"/>
                    </a:schemeClr>
                  </a:solidFill>
                  <a:latin typeface="+mn-lt"/>
                  <a:ea typeface="+mn-ea"/>
                  <a:cs typeface="+mn-cs"/>
                </a:rPr>
                <a:t>Arduino Pin </a:t>
              </a:r>
              <a:r>
                <a:rPr lang="en-US" sz="1200" b="1" kern="0" dirty="0" smtClean="0">
                  <a:solidFill>
                    <a:schemeClr val="accent6">
                      <a:lumMod val="60000"/>
                      <a:lumOff val="40000"/>
                    </a:schemeClr>
                  </a:solidFill>
                  <a:latin typeface="+mn-lt"/>
                  <a:ea typeface="+mn-ea"/>
                  <a:cs typeface="+mn-cs"/>
                </a:rPr>
                <a:t>3 = Enalbe1 </a:t>
              </a:r>
              <a:endParaRPr kumimoji="0" lang="el-GR" sz="1200" b="1" i="0" u="none" strike="noStrike" kern="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7" name="TextBox 16"/>
            <p:cNvSpPr txBox="1"/>
            <p:nvPr/>
          </p:nvSpPr>
          <p:spPr bwMode="auto">
            <a:xfrm>
              <a:off x="4444545" y="1247157"/>
              <a:ext cx="1953114" cy="295466"/>
            </a:xfrm>
            <a:prstGeom prst="rect">
              <a:avLst/>
            </a:prstGeom>
            <a:solidFill>
              <a:schemeClr val="bg1">
                <a:lumMod val="75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n-US" sz="1200" b="1" kern="0" dirty="0" smtClean="0">
                  <a:solidFill>
                    <a:schemeClr val="accent6">
                      <a:lumMod val="60000"/>
                      <a:lumOff val="40000"/>
                    </a:schemeClr>
                  </a:solidFill>
                  <a:latin typeface="+mn-lt"/>
                  <a:ea typeface="+mn-ea"/>
                  <a:cs typeface="+mn-cs"/>
                </a:rPr>
                <a:t>Arduino Pin </a:t>
              </a:r>
              <a:r>
                <a:rPr lang="en-US" sz="1200" b="1" kern="0" dirty="0">
                  <a:solidFill>
                    <a:schemeClr val="accent6">
                      <a:lumMod val="60000"/>
                      <a:lumOff val="40000"/>
                    </a:schemeClr>
                  </a:solidFill>
                  <a:latin typeface="+mn-lt"/>
                  <a:ea typeface="+mn-ea"/>
                  <a:cs typeface="+mn-cs"/>
                </a:rPr>
                <a:t>4</a:t>
              </a:r>
              <a:r>
                <a:rPr lang="en-US" sz="1200" b="1" kern="0" dirty="0" smtClean="0">
                  <a:solidFill>
                    <a:schemeClr val="accent6">
                      <a:lumMod val="60000"/>
                      <a:lumOff val="40000"/>
                    </a:schemeClr>
                  </a:solidFill>
                  <a:latin typeface="+mn-lt"/>
                  <a:ea typeface="+mn-ea"/>
                  <a:cs typeface="+mn-cs"/>
                </a:rPr>
                <a:t> = Input1 </a:t>
              </a:r>
              <a:endParaRPr kumimoji="0" lang="el-GR" sz="1200" b="1" i="0" u="none" strike="noStrike" kern="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18" name="TextBox 17"/>
            <p:cNvSpPr txBox="1"/>
            <p:nvPr/>
          </p:nvSpPr>
          <p:spPr bwMode="auto">
            <a:xfrm>
              <a:off x="4444545" y="2440559"/>
              <a:ext cx="1953114" cy="295466"/>
            </a:xfrm>
            <a:prstGeom prst="rect">
              <a:avLst/>
            </a:prstGeom>
            <a:solidFill>
              <a:schemeClr val="bg1">
                <a:lumMod val="75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n-US" sz="1200" b="1" kern="0" dirty="0" smtClean="0">
                  <a:solidFill>
                    <a:schemeClr val="accent6">
                      <a:lumMod val="60000"/>
                      <a:lumOff val="40000"/>
                    </a:schemeClr>
                  </a:solidFill>
                  <a:latin typeface="+mn-lt"/>
                  <a:ea typeface="+mn-ea"/>
                  <a:cs typeface="+mn-cs"/>
                </a:rPr>
                <a:t>Arduino Pin </a:t>
              </a:r>
              <a:r>
                <a:rPr lang="en-US" sz="1200" b="1" kern="0" dirty="0">
                  <a:solidFill>
                    <a:schemeClr val="accent6">
                      <a:lumMod val="60000"/>
                      <a:lumOff val="40000"/>
                    </a:schemeClr>
                  </a:solidFill>
                  <a:latin typeface="+mn-lt"/>
                  <a:ea typeface="+mn-ea"/>
                  <a:cs typeface="+mn-cs"/>
                </a:rPr>
                <a:t>5</a:t>
              </a:r>
              <a:r>
                <a:rPr lang="en-US" sz="1200" b="1" kern="0" dirty="0" smtClean="0">
                  <a:solidFill>
                    <a:schemeClr val="accent6">
                      <a:lumMod val="60000"/>
                      <a:lumOff val="40000"/>
                    </a:schemeClr>
                  </a:solidFill>
                  <a:latin typeface="+mn-lt"/>
                  <a:ea typeface="+mn-ea"/>
                  <a:cs typeface="+mn-cs"/>
                </a:rPr>
                <a:t> = Input2 </a:t>
              </a:r>
              <a:endParaRPr kumimoji="0" lang="el-GR" sz="1200" b="1" i="0" u="none" strike="noStrike" kern="0" cap="none" spc="0" normalizeH="0" baseline="0" noProof="0" dirty="0">
                <a:ln>
                  <a:noFill/>
                </a:ln>
                <a:solidFill>
                  <a:schemeClr val="accent6">
                    <a:lumMod val="60000"/>
                    <a:lumOff val="40000"/>
                  </a:schemeClr>
                </a:solidFill>
                <a:effectLst/>
                <a:uLnTx/>
                <a:uFillTx/>
                <a:latin typeface="+mn-lt"/>
                <a:ea typeface="+mn-ea"/>
                <a:cs typeface="+mn-cs"/>
              </a:endParaRPr>
            </a:p>
          </p:txBody>
        </p:sp>
      </p:grpSp>
      <p:sp>
        <p:nvSpPr>
          <p:cNvPr id="25" name="TextBox 24"/>
          <p:cNvSpPr txBox="1"/>
          <p:nvPr/>
        </p:nvSpPr>
        <p:spPr bwMode="auto">
          <a:xfrm>
            <a:off x="5425981" y="2637388"/>
            <a:ext cx="731181" cy="69814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endParaRPr kumimoji="0" lang="en-US" sz="1600" b="1" i="0" u="none" strike="noStrike" kern="0" cap="none" spc="0" normalizeH="0" baseline="0" noProof="0" dirty="0" smtClean="0">
              <a:ln>
                <a:noFill/>
              </a:ln>
              <a:solidFill>
                <a:srgbClr val="FF0000"/>
              </a:solidFill>
              <a:effectLst/>
              <a:uLnTx/>
              <a:uFillTx/>
              <a:latin typeface="+mn-lt"/>
              <a:ea typeface="+mn-ea"/>
              <a:cs typeface="+mn-cs"/>
            </a:endParaRPr>
          </a:p>
          <a:p>
            <a:pPr marR="0" algn="just" defTabSz="914400" rtl="0" eaLnBrk="0" fontAlgn="base" latinLnBrk="0" hangingPunct="0">
              <a:lnSpc>
                <a:spcPct val="110000"/>
              </a:lnSpc>
              <a:spcBef>
                <a:spcPts val="480"/>
              </a:spcBef>
              <a:spcAft>
                <a:spcPct val="0"/>
              </a:spcAft>
              <a:buClrTx/>
              <a:buSzTx/>
              <a:tabLst/>
            </a:pPr>
            <a:r>
              <a:rPr lang="en-US" sz="1600" b="1" kern="0" dirty="0">
                <a:solidFill>
                  <a:srgbClr val="FF0000"/>
                </a:solidFill>
                <a:latin typeface="+mn-lt"/>
                <a:ea typeface="+mn-ea"/>
                <a:cs typeface="+mn-cs"/>
              </a:rPr>
              <a:t> </a:t>
            </a:r>
            <a:r>
              <a:rPr lang="en-US" sz="1600" b="1" kern="0" dirty="0" smtClean="0">
                <a:solidFill>
                  <a:srgbClr val="FF0000"/>
                </a:solidFill>
                <a:latin typeface="+mn-lt"/>
                <a:ea typeface="+mn-ea"/>
                <a:cs typeface="+mn-cs"/>
              </a:rPr>
              <a:t>   </a:t>
            </a:r>
            <a:r>
              <a:rPr kumimoji="0" lang="en-US" sz="1600" b="1" i="0" u="none" strike="noStrike" kern="0" cap="none" spc="0" normalizeH="0" baseline="0" noProof="0" dirty="0" smtClean="0">
                <a:ln>
                  <a:noFill/>
                </a:ln>
                <a:solidFill>
                  <a:srgbClr val="FF0000"/>
                </a:solidFill>
                <a:effectLst/>
                <a:uLnTx/>
                <a:uFillTx/>
                <a:latin typeface="+mn-lt"/>
                <a:ea typeface="+mn-ea"/>
                <a:cs typeface="+mn-cs"/>
              </a:rPr>
              <a:t>9v</a:t>
            </a:r>
            <a:endParaRPr kumimoji="0" lang="el-GR" sz="1600" b="1" i="0" u="none" strike="noStrike" kern="0" cap="none" spc="0" normalizeH="0" baseline="0" noProof="0" dirty="0">
              <a:ln>
                <a:noFill/>
              </a:ln>
              <a:solidFill>
                <a:srgbClr val="FF0000"/>
              </a:solidFill>
              <a:effectLst/>
              <a:uLnTx/>
              <a:uFillTx/>
              <a:latin typeface="+mn-lt"/>
              <a:ea typeface="+mn-ea"/>
              <a:cs typeface="+mn-cs"/>
            </a:endParaRPr>
          </a:p>
        </p:txBody>
      </p:sp>
      <p:sp>
        <p:nvSpPr>
          <p:cNvPr id="14" name="TextBox 13"/>
          <p:cNvSpPr txBox="1"/>
          <p:nvPr/>
        </p:nvSpPr>
        <p:spPr bwMode="auto">
          <a:xfrm>
            <a:off x="8180501" y="569700"/>
            <a:ext cx="386644"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600" b="1" kern="0" dirty="0">
                <a:solidFill>
                  <a:srgbClr val="FF0000"/>
                </a:solidFill>
                <a:latin typeface="Calibri" charset="0"/>
                <a:ea typeface="Calibri" charset="0"/>
                <a:cs typeface="Calibri" charset="0"/>
              </a:rPr>
              <a:t>5</a:t>
            </a:r>
            <a:r>
              <a:rPr kumimoji="0" lang="en-US" sz="1600" b="1" i="0" u="none" strike="noStrike" kern="0" cap="none" spc="0" normalizeH="0" baseline="0" noProof="0" dirty="0" smtClean="0">
                <a:ln>
                  <a:noFill/>
                </a:ln>
                <a:solidFill>
                  <a:srgbClr val="FF0000"/>
                </a:solidFill>
                <a:effectLst/>
                <a:uLnTx/>
                <a:uFillTx/>
                <a:latin typeface="Calibri" charset="0"/>
                <a:ea typeface="Calibri" charset="0"/>
                <a:cs typeface="Calibri" charset="0"/>
              </a:rPr>
              <a:t>v</a:t>
            </a:r>
            <a:endParaRPr kumimoji="0" lang="el-GR" sz="1600" b="1"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pic>
        <p:nvPicPr>
          <p:cNvPr id="29" name="Εικόνα 28"/>
          <p:cNvPicPr>
            <a:picLocks noChangeAspect="1"/>
          </p:cNvPicPr>
          <p:nvPr/>
        </p:nvPicPr>
        <p:blipFill rotWithShape="1">
          <a:blip r:embed="rId5"/>
          <a:srcRect l="7087" t="7446" r="13796" b="11882"/>
          <a:stretch/>
        </p:blipFill>
        <p:spPr>
          <a:xfrm>
            <a:off x="6852297" y="4204905"/>
            <a:ext cx="1873836" cy="1432996"/>
          </a:xfrm>
          <a:prstGeom prst="rect">
            <a:avLst/>
          </a:prstGeom>
        </p:spPr>
      </p:pic>
      <p:sp>
        <p:nvSpPr>
          <p:cNvPr id="30" name="TextBox 29"/>
          <p:cNvSpPr txBox="1"/>
          <p:nvPr/>
        </p:nvSpPr>
        <p:spPr bwMode="auto">
          <a:xfrm>
            <a:off x="4444470" y="1808778"/>
            <a:ext cx="1412566" cy="29546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200" kern="0" dirty="0">
                <a:solidFill>
                  <a:schemeClr val="bg1">
                    <a:lumMod val="65000"/>
                  </a:schemeClr>
                </a:solidFill>
                <a:latin typeface="+mn-lt"/>
                <a:ea typeface="+mn-ea"/>
                <a:cs typeface="+mn-cs"/>
              </a:rPr>
              <a:t>m</a:t>
            </a:r>
            <a:r>
              <a:rPr lang="en-US" sz="1200" kern="0" dirty="0" smtClean="0">
                <a:solidFill>
                  <a:schemeClr val="bg1">
                    <a:lumMod val="65000"/>
                  </a:schemeClr>
                </a:solidFill>
                <a:latin typeface="+mn-lt"/>
                <a:ea typeface="+mn-ea"/>
                <a:cs typeface="+mn-cs"/>
              </a:rPr>
              <a:t>ax 0.6 A/ motor</a:t>
            </a:r>
            <a:endParaRPr kumimoji="0" lang="el-GR" sz="12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2" name="TextBox 31"/>
          <p:cNvSpPr txBox="1"/>
          <p:nvPr/>
        </p:nvSpPr>
        <p:spPr bwMode="auto">
          <a:xfrm>
            <a:off x="6792684" y="3942510"/>
            <a:ext cx="1483098" cy="320472"/>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400" kern="0" dirty="0">
                <a:solidFill>
                  <a:schemeClr val="bg1">
                    <a:lumMod val="65000"/>
                  </a:schemeClr>
                </a:solidFill>
                <a:latin typeface="+mn-lt"/>
                <a:ea typeface="+mn-ea"/>
                <a:cs typeface="+mn-cs"/>
              </a:rPr>
              <a:t>m</a:t>
            </a:r>
            <a:r>
              <a:rPr lang="en-US" sz="1400" kern="0" dirty="0" smtClean="0">
                <a:solidFill>
                  <a:schemeClr val="bg1">
                    <a:lumMod val="65000"/>
                  </a:schemeClr>
                </a:solidFill>
                <a:latin typeface="+mn-lt"/>
                <a:ea typeface="+mn-ea"/>
                <a:cs typeface="+mn-cs"/>
              </a:rPr>
              <a:t>ax 2 A/ motor</a:t>
            </a:r>
            <a:endParaRPr kumimoji="0" lang="el-GR" sz="14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3" name="Rectangle 48"/>
          <p:cNvSpPr>
            <a:spLocks/>
          </p:cNvSpPr>
          <p:nvPr/>
        </p:nvSpPr>
        <p:spPr bwMode="auto">
          <a:xfrm>
            <a:off x="5455715" y="3246279"/>
            <a:ext cx="107849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9" bIns="0">
            <a:spAutoFit/>
          </a:bodyPr>
          <a:lstStyle/>
          <a:p>
            <a:pPr marL="39688"/>
            <a:r>
              <a:rPr lang="en-US" sz="1400" dirty="0">
                <a:solidFill>
                  <a:srgbClr val="C00000"/>
                </a:solidFill>
                <a:latin typeface="Book Antiqua"/>
                <a:cs typeface="Book Antiqua"/>
                <a:sym typeface="Tahoma" charset="0"/>
              </a:rPr>
              <a:t>m</a:t>
            </a:r>
            <a:r>
              <a:rPr lang="en-US" sz="1400" dirty="0" smtClean="0">
                <a:solidFill>
                  <a:srgbClr val="C00000"/>
                </a:solidFill>
                <a:latin typeface="Book Antiqua"/>
                <a:cs typeface="Book Antiqua"/>
                <a:sym typeface="Tahoma" charset="0"/>
              </a:rPr>
              <a:t>ax </a:t>
            </a:r>
            <a:r>
              <a:rPr lang="en-US" sz="1400" dirty="0">
                <a:solidFill>
                  <a:srgbClr val="C00000"/>
                </a:solidFill>
                <a:latin typeface="Book Antiqua"/>
                <a:cs typeface="Book Antiqua"/>
                <a:sym typeface="Tahoma" charset="0"/>
              </a:rPr>
              <a:t>3</a:t>
            </a:r>
            <a:r>
              <a:rPr lang="en-US" sz="1400" dirty="0" smtClean="0">
                <a:solidFill>
                  <a:srgbClr val="C00000"/>
                </a:solidFill>
                <a:latin typeface="Book Antiqua"/>
                <a:cs typeface="Book Antiqua"/>
                <a:sym typeface="Tahoma" charset="0"/>
              </a:rPr>
              <a:t>6 </a:t>
            </a:r>
            <a:r>
              <a:rPr lang="en-US" sz="1400" dirty="0">
                <a:solidFill>
                  <a:srgbClr val="C00000"/>
                </a:solidFill>
                <a:latin typeface="Book Antiqua"/>
                <a:cs typeface="Book Antiqua"/>
                <a:sym typeface="Tahoma" charset="0"/>
              </a:rPr>
              <a:t>volts</a:t>
            </a:r>
          </a:p>
        </p:txBody>
      </p:sp>
      <p:sp>
        <p:nvSpPr>
          <p:cNvPr id="34" name="Rectangle 48"/>
          <p:cNvSpPr>
            <a:spLocks/>
          </p:cNvSpPr>
          <p:nvPr/>
        </p:nvSpPr>
        <p:spPr bwMode="auto">
          <a:xfrm>
            <a:off x="7834573" y="4155260"/>
            <a:ext cx="107849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9" bIns="0">
            <a:spAutoFit/>
          </a:bodyPr>
          <a:lstStyle/>
          <a:p>
            <a:pPr marL="39688"/>
            <a:r>
              <a:rPr lang="en-US" sz="1400" dirty="0">
                <a:solidFill>
                  <a:schemeClr val="bg1">
                    <a:lumMod val="65000"/>
                  </a:schemeClr>
                </a:solidFill>
                <a:latin typeface="Book Antiqua"/>
                <a:cs typeface="Book Antiqua"/>
                <a:sym typeface="Tahoma" charset="0"/>
              </a:rPr>
              <a:t>m</a:t>
            </a:r>
            <a:r>
              <a:rPr lang="en-US" sz="1400" dirty="0" smtClean="0">
                <a:solidFill>
                  <a:schemeClr val="bg1">
                    <a:lumMod val="65000"/>
                  </a:schemeClr>
                </a:solidFill>
                <a:latin typeface="Book Antiqua"/>
                <a:cs typeface="Book Antiqua"/>
                <a:sym typeface="Tahoma" charset="0"/>
              </a:rPr>
              <a:t>ax 46 </a:t>
            </a:r>
            <a:r>
              <a:rPr lang="en-US" sz="1400" dirty="0">
                <a:solidFill>
                  <a:schemeClr val="bg1">
                    <a:lumMod val="65000"/>
                  </a:schemeClr>
                </a:solidFill>
                <a:latin typeface="Book Antiqua"/>
                <a:cs typeface="Book Antiqua"/>
                <a:sym typeface="Tahoma" charset="0"/>
              </a:rPr>
              <a:t>volts</a:t>
            </a:r>
          </a:p>
        </p:txBody>
      </p:sp>
      <p:sp>
        <p:nvSpPr>
          <p:cNvPr id="36" name="TextBox 35"/>
          <p:cNvSpPr txBox="1"/>
          <p:nvPr/>
        </p:nvSpPr>
        <p:spPr bwMode="auto">
          <a:xfrm>
            <a:off x="3098748" y="2392225"/>
            <a:ext cx="734496" cy="3531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rPr>
              <a:t>Step 1</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7" name="TextBox 36"/>
          <p:cNvSpPr txBox="1"/>
          <p:nvPr/>
        </p:nvSpPr>
        <p:spPr bwMode="auto">
          <a:xfrm>
            <a:off x="3090039" y="3310760"/>
            <a:ext cx="734496" cy="3531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rPr>
              <a:t>Step 2</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8" name="TextBox 37"/>
          <p:cNvSpPr txBox="1"/>
          <p:nvPr/>
        </p:nvSpPr>
        <p:spPr bwMode="auto">
          <a:xfrm>
            <a:off x="3104152" y="4086427"/>
            <a:ext cx="734496" cy="3531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rPr>
              <a:t>Step 3</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39" name="TextBox 38"/>
          <p:cNvSpPr txBox="1"/>
          <p:nvPr/>
        </p:nvSpPr>
        <p:spPr bwMode="auto">
          <a:xfrm>
            <a:off x="3098748" y="4980038"/>
            <a:ext cx="734496" cy="3531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rPr>
              <a:t>Step 5</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40" name="TextBox 39"/>
          <p:cNvSpPr txBox="1"/>
          <p:nvPr/>
        </p:nvSpPr>
        <p:spPr bwMode="auto">
          <a:xfrm>
            <a:off x="3098748" y="5697094"/>
            <a:ext cx="734496" cy="3531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rPr>
              <a:t>Step 6</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41" name="TextBox 40"/>
          <p:cNvSpPr txBox="1"/>
          <p:nvPr/>
        </p:nvSpPr>
        <p:spPr bwMode="auto">
          <a:xfrm>
            <a:off x="5546397" y="4707313"/>
            <a:ext cx="734496" cy="3531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rPr>
              <a:t>Step 4</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Tree>
    <p:extLst>
      <p:ext uri="{BB962C8B-B14F-4D97-AF65-F5344CB8AC3E}">
        <p14:creationId xmlns:p14="http://schemas.microsoft.com/office/powerpoint/2010/main" val="168922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Τίτλος 1"/>
          <p:cNvSpPr>
            <a:spLocks noGrp="1"/>
          </p:cNvSpPr>
          <p:nvPr>
            <p:ph type="title"/>
          </p:nvPr>
        </p:nvSpPr>
        <p:spPr/>
        <p:txBody>
          <a:bodyPr/>
          <a:lstStyle/>
          <a:p>
            <a:r>
              <a:rPr lang="en-US" sz="2400" dirty="0" smtClean="0">
                <a:latin typeface="Calibri" charset="0"/>
                <a:ea typeface="Calibri" charset="0"/>
                <a:cs typeface="Calibri" charset="0"/>
              </a:rPr>
              <a:t>Typical motor </a:t>
            </a:r>
            <a:r>
              <a:rPr lang="en-US" sz="2400" dirty="0">
                <a:latin typeface="Calibri" charset="0"/>
                <a:ea typeface="Calibri" charset="0"/>
                <a:cs typeface="Calibri" charset="0"/>
              </a:rPr>
              <a:t>d</a:t>
            </a:r>
            <a:r>
              <a:rPr lang="en-US" sz="2400" dirty="0" smtClean="0">
                <a:latin typeface="Calibri" charset="0"/>
                <a:ea typeface="Calibri" charset="0"/>
                <a:cs typeface="Calibri" charset="0"/>
              </a:rPr>
              <a:t>river board based on L298 </a:t>
            </a:r>
            <a:r>
              <a:rPr lang="en-US" sz="2400" dirty="0">
                <a:latin typeface="Calibri" charset="0"/>
                <a:ea typeface="Calibri" charset="0"/>
                <a:cs typeface="Calibri" charset="0"/>
              </a:rPr>
              <a:t>Dual </a:t>
            </a:r>
            <a:r>
              <a:rPr lang="en-US" sz="2400" dirty="0" smtClean="0">
                <a:latin typeface="Calibri" charset="0"/>
                <a:ea typeface="Calibri" charset="0"/>
                <a:cs typeface="Calibri" charset="0"/>
              </a:rPr>
              <a:t>H-bridge</a:t>
            </a:r>
            <a:endParaRPr lang="el-GR" dirty="0">
              <a:latin typeface="Calibri" charset="0"/>
              <a:ea typeface="Calibri" charset="0"/>
              <a:cs typeface="Calibri" charset="0"/>
            </a:endParaRPr>
          </a:p>
        </p:txBody>
      </p:sp>
      <p:pic>
        <p:nvPicPr>
          <p:cNvPr id="4" name="Εικόνα 3"/>
          <p:cNvPicPr>
            <a:picLocks noChangeAspect="1"/>
          </p:cNvPicPr>
          <p:nvPr/>
        </p:nvPicPr>
        <p:blipFill rotWithShape="1">
          <a:blip r:embed="rId3"/>
          <a:srcRect l="7087" t="7446" r="13796" b="11882"/>
          <a:stretch/>
        </p:blipFill>
        <p:spPr>
          <a:xfrm>
            <a:off x="233780" y="1318010"/>
            <a:ext cx="3862155" cy="2953542"/>
          </a:xfrm>
          <a:prstGeom prst="rect">
            <a:avLst/>
          </a:prstGeom>
        </p:spPr>
      </p:pic>
      <p:pic>
        <p:nvPicPr>
          <p:cNvPr id="5" name="Εικόνα 4"/>
          <p:cNvPicPr>
            <a:picLocks noChangeAspect="1"/>
          </p:cNvPicPr>
          <p:nvPr/>
        </p:nvPicPr>
        <p:blipFill rotWithShape="1">
          <a:blip r:embed="rId4"/>
          <a:srcRect l="16317" r="17041" b="4321"/>
          <a:stretch/>
        </p:blipFill>
        <p:spPr>
          <a:xfrm>
            <a:off x="4911633" y="1135971"/>
            <a:ext cx="3805647" cy="4097880"/>
          </a:xfrm>
          <a:prstGeom prst="rect">
            <a:avLst/>
          </a:prstGeom>
        </p:spPr>
      </p:pic>
      <p:sp>
        <p:nvSpPr>
          <p:cNvPr id="7" name="Ορθογώνιο 6"/>
          <p:cNvSpPr/>
          <p:nvPr/>
        </p:nvSpPr>
        <p:spPr>
          <a:xfrm>
            <a:off x="4798329" y="5326586"/>
            <a:ext cx="998991" cy="369332"/>
          </a:xfrm>
          <a:prstGeom prst="rect">
            <a:avLst/>
          </a:prstGeom>
        </p:spPr>
        <p:txBody>
          <a:bodyPr wrap="none">
            <a:spAutoFit/>
          </a:bodyPr>
          <a:lstStyle/>
          <a:p>
            <a:r>
              <a:rPr lang="en-US" sz="1800" b="1" kern="0" dirty="0">
                <a:solidFill>
                  <a:schemeClr val="accent6">
                    <a:lumMod val="60000"/>
                    <a:lumOff val="40000"/>
                  </a:schemeClr>
                </a:solidFill>
                <a:latin typeface="Calibri" charset="0"/>
                <a:ea typeface="Calibri" charset="0"/>
                <a:cs typeface="Calibri" charset="0"/>
              </a:rPr>
              <a:t>Enalbe1 </a:t>
            </a:r>
            <a:endParaRPr lang="el-GR" sz="1800" dirty="0">
              <a:latin typeface="Calibri" charset="0"/>
              <a:ea typeface="Calibri" charset="0"/>
              <a:cs typeface="Calibri" charset="0"/>
            </a:endParaRPr>
          </a:p>
        </p:txBody>
      </p:sp>
      <p:sp>
        <p:nvSpPr>
          <p:cNvPr id="8" name="Ορθογώνιο 7"/>
          <p:cNvSpPr/>
          <p:nvPr/>
        </p:nvSpPr>
        <p:spPr>
          <a:xfrm>
            <a:off x="5829374" y="5326586"/>
            <a:ext cx="865943" cy="369332"/>
          </a:xfrm>
          <a:prstGeom prst="rect">
            <a:avLst/>
          </a:prstGeom>
        </p:spPr>
        <p:txBody>
          <a:bodyPr wrap="none">
            <a:spAutoFit/>
          </a:bodyPr>
          <a:lstStyle/>
          <a:p>
            <a:r>
              <a:rPr lang="en-US" sz="1800" b="1" kern="0" dirty="0">
                <a:solidFill>
                  <a:schemeClr val="accent6">
                    <a:lumMod val="60000"/>
                    <a:lumOff val="40000"/>
                  </a:schemeClr>
                </a:solidFill>
                <a:latin typeface="Calibri" charset="0"/>
                <a:ea typeface="Calibri" charset="0"/>
                <a:cs typeface="Calibri" charset="0"/>
              </a:rPr>
              <a:t>Input1 </a:t>
            </a:r>
            <a:endParaRPr lang="el-GR" sz="1800" dirty="0">
              <a:latin typeface="Calibri" charset="0"/>
              <a:ea typeface="Calibri" charset="0"/>
              <a:cs typeface="Calibri" charset="0"/>
            </a:endParaRPr>
          </a:p>
        </p:txBody>
      </p:sp>
      <p:sp>
        <p:nvSpPr>
          <p:cNvPr id="9" name="Ορθογώνιο 8"/>
          <p:cNvSpPr/>
          <p:nvPr/>
        </p:nvSpPr>
        <p:spPr>
          <a:xfrm>
            <a:off x="6640509" y="5326586"/>
            <a:ext cx="865943" cy="369332"/>
          </a:xfrm>
          <a:prstGeom prst="rect">
            <a:avLst/>
          </a:prstGeom>
        </p:spPr>
        <p:txBody>
          <a:bodyPr wrap="none">
            <a:spAutoFit/>
          </a:bodyPr>
          <a:lstStyle/>
          <a:p>
            <a:r>
              <a:rPr lang="en-US" sz="1800" b="1" kern="0" dirty="0" smtClean="0">
                <a:solidFill>
                  <a:schemeClr val="accent6">
                    <a:lumMod val="60000"/>
                    <a:lumOff val="40000"/>
                  </a:schemeClr>
                </a:solidFill>
                <a:latin typeface="Calibri" charset="0"/>
                <a:ea typeface="Calibri" charset="0"/>
                <a:cs typeface="Calibri" charset="0"/>
              </a:rPr>
              <a:t>Input2 </a:t>
            </a:r>
            <a:endParaRPr lang="el-GR" sz="1800" dirty="0">
              <a:latin typeface="Calibri" charset="0"/>
              <a:ea typeface="Calibri" charset="0"/>
              <a:cs typeface="Calibri" charset="0"/>
            </a:endParaRPr>
          </a:p>
        </p:txBody>
      </p:sp>
      <p:cxnSp>
        <p:nvCxnSpPr>
          <p:cNvPr id="11" name="Ευθύγραμμο βέλος σύνδεσης 10"/>
          <p:cNvCxnSpPr/>
          <p:nvPr/>
        </p:nvCxnSpPr>
        <p:spPr>
          <a:xfrm flipV="1">
            <a:off x="5573486" y="4937760"/>
            <a:ext cx="191588" cy="481159"/>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H="1" flipV="1">
            <a:off x="5996273" y="4868091"/>
            <a:ext cx="2586" cy="550829"/>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flipH="1" flipV="1">
            <a:off x="6175571" y="4868092"/>
            <a:ext cx="761985" cy="55082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7" name="Ορθογώνιο 16"/>
          <p:cNvSpPr/>
          <p:nvPr/>
        </p:nvSpPr>
        <p:spPr>
          <a:xfrm>
            <a:off x="7579206" y="5326586"/>
            <a:ext cx="917239" cy="369332"/>
          </a:xfrm>
          <a:prstGeom prst="rect">
            <a:avLst/>
          </a:prstGeom>
        </p:spPr>
        <p:txBody>
          <a:bodyPr wrap="none">
            <a:spAutoFit/>
          </a:bodyPr>
          <a:lstStyle/>
          <a:p>
            <a:r>
              <a:rPr lang="en-US" sz="1800" b="1" kern="0">
                <a:solidFill>
                  <a:schemeClr val="accent6">
                    <a:lumMod val="60000"/>
                    <a:lumOff val="40000"/>
                  </a:schemeClr>
                </a:solidFill>
                <a:latin typeface="Calibri" charset="0"/>
                <a:ea typeface="Calibri" charset="0"/>
                <a:cs typeface="Calibri" charset="0"/>
              </a:rPr>
              <a:t>V</a:t>
            </a:r>
            <a:r>
              <a:rPr lang="en-US" sz="1800" b="1" kern="0" smtClean="0">
                <a:solidFill>
                  <a:schemeClr val="accent6">
                    <a:lumMod val="60000"/>
                    <a:lumOff val="40000"/>
                  </a:schemeClr>
                </a:solidFill>
                <a:latin typeface="Calibri" charset="0"/>
                <a:ea typeface="Calibri" charset="0"/>
                <a:cs typeface="Calibri" charset="0"/>
              </a:rPr>
              <a:t>motor</a:t>
            </a:r>
            <a:endParaRPr lang="el-GR" sz="1800" dirty="0">
              <a:latin typeface="Calibri" charset="0"/>
              <a:ea typeface="Calibri" charset="0"/>
              <a:cs typeface="Calibri" charset="0"/>
            </a:endParaRPr>
          </a:p>
        </p:txBody>
      </p:sp>
      <p:cxnSp>
        <p:nvCxnSpPr>
          <p:cNvPr id="18" name="Ευθύγραμμο βέλος σύνδεσης 17"/>
          <p:cNvCxnSpPr/>
          <p:nvPr/>
        </p:nvCxnSpPr>
        <p:spPr>
          <a:xfrm flipH="1" flipV="1">
            <a:off x="6640509" y="4937760"/>
            <a:ext cx="1307922" cy="48116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2" name="Έλλειψη 21"/>
          <p:cNvSpPr/>
          <p:nvPr/>
        </p:nvSpPr>
        <p:spPr>
          <a:xfrm>
            <a:off x="7294469" y="4458789"/>
            <a:ext cx="781026" cy="548640"/>
          </a:xfrm>
          <a:prstGeom prst="ellipse">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24" name="Έλλειψη 23"/>
          <p:cNvSpPr/>
          <p:nvPr/>
        </p:nvSpPr>
        <p:spPr>
          <a:xfrm>
            <a:off x="7586585" y="2690279"/>
            <a:ext cx="985199" cy="973594"/>
          </a:xfrm>
          <a:prstGeom prst="ellipse">
            <a:avLst/>
          </a:prstGeom>
          <a:solidFill>
            <a:srgbClr val="FFFF0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27" name="Ορθογώνιο 26"/>
          <p:cNvSpPr/>
          <p:nvPr/>
        </p:nvSpPr>
        <p:spPr>
          <a:xfrm>
            <a:off x="4202870" y="2947873"/>
            <a:ext cx="912429" cy="646331"/>
          </a:xfrm>
          <a:prstGeom prst="rect">
            <a:avLst/>
          </a:prstGeom>
        </p:spPr>
        <p:txBody>
          <a:bodyPr wrap="none">
            <a:spAutoFit/>
          </a:bodyPr>
          <a:lstStyle/>
          <a:p>
            <a:pPr algn="ctr"/>
            <a:r>
              <a:rPr lang="en-US" sz="1800" b="1" kern="0" dirty="0" smtClean="0">
                <a:solidFill>
                  <a:schemeClr val="accent6">
                    <a:lumMod val="60000"/>
                    <a:lumOff val="40000"/>
                  </a:schemeClr>
                </a:solidFill>
                <a:latin typeface="Calibri" charset="0"/>
                <a:ea typeface="Calibri" charset="0"/>
                <a:cs typeface="Calibri" charset="0"/>
              </a:rPr>
              <a:t>Motor1</a:t>
            </a:r>
          </a:p>
          <a:p>
            <a:pPr algn="ctr"/>
            <a:r>
              <a:rPr lang="en-US" sz="1800" b="1" kern="0" dirty="0" smtClean="0">
                <a:solidFill>
                  <a:schemeClr val="accent6">
                    <a:lumMod val="60000"/>
                    <a:lumOff val="40000"/>
                  </a:schemeClr>
                </a:solidFill>
                <a:latin typeface="Calibri" charset="0"/>
                <a:ea typeface="Calibri" charset="0"/>
                <a:cs typeface="Calibri" charset="0"/>
              </a:rPr>
              <a:t> +,-</a:t>
            </a:r>
            <a:endParaRPr lang="el-GR" sz="1800" dirty="0">
              <a:latin typeface="Calibri" charset="0"/>
              <a:ea typeface="Calibri" charset="0"/>
              <a:cs typeface="Calibri" charset="0"/>
            </a:endParaRPr>
          </a:p>
        </p:txBody>
      </p:sp>
      <p:sp>
        <p:nvSpPr>
          <p:cNvPr id="28" name="TextBox 27"/>
          <p:cNvSpPr txBox="1"/>
          <p:nvPr/>
        </p:nvSpPr>
        <p:spPr bwMode="auto">
          <a:xfrm>
            <a:off x="328140" y="600516"/>
            <a:ext cx="5115503"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The connections to Arduino board </a:t>
            </a:r>
            <a:r>
              <a:rPr lang="en-US" sz="1600" kern="0" dirty="0" smtClean="0">
                <a:latin typeface="Calibri" charset="0"/>
                <a:ea typeface="Calibri" charset="0"/>
                <a:cs typeface="Calibri" charset="0"/>
              </a:rPr>
              <a:t>are</a:t>
            </a: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 exactly the</a:t>
            </a: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 same </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216440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lstStyle/>
          <a:p>
            <a:r>
              <a:rPr lang="en-US" sz="1800" i="1" u="sng" dirty="0">
                <a:latin typeface="Calibri" charset="0"/>
                <a:ea typeface="Calibri" charset="0"/>
                <a:cs typeface="Calibri" charset="0"/>
              </a:rPr>
              <a:t>Example </a:t>
            </a:r>
            <a:r>
              <a:rPr lang="en-US" sz="1800" i="1" u="sng" dirty="0" smtClean="0">
                <a:latin typeface="Calibri" charset="0"/>
                <a:ea typeface="Calibri" charset="0"/>
                <a:cs typeface="Calibri" charset="0"/>
              </a:rPr>
              <a:t>3:</a:t>
            </a:r>
            <a:r>
              <a:rPr lang="en-US" sz="1800" i="1" dirty="0" smtClean="0">
                <a:latin typeface="Calibri" charset="0"/>
                <a:ea typeface="Calibri" charset="0"/>
                <a:cs typeface="Calibri" charset="0"/>
              </a:rPr>
              <a:t> </a:t>
            </a:r>
            <a:r>
              <a:rPr lang="en-US" sz="1800" dirty="0" smtClean="0">
                <a:latin typeface="Calibri" charset="0"/>
                <a:ea typeface="Calibri" charset="0"/>
                <a:cs typeface="Calibri" charset="0"/>
              </a:rPr>
              <a:t>Motor shield driver for Arduino </a:t>
            </a:r>
            <a:r>
              <a:rPr lang="en-US" sz="1800" dirty="0">
                <a:latin typeface="Calibri" charset="0"/>
                <a:ea typeface="Calibri" charset="0"/>
                <a:cs typeface="Calibri" charset="0"/>
              </a:rPr>
              <a:t>board based on </a:t>
            </a:r>
            <a:r>
              <a:rPr lang="en-US" sz="1800" dirty="0" smtClean="0">
                <a:latin typeface="Calibri" charset="0"/>
                <a:ea typeface="Calibri" charset="0"/>
                <a:cs typeface="Calibri" charset="0"/>
              </a:rPr>
              <a:t>L298P </a:t>
            </a:r>
            <a:r>
              <a:rPr lang="en-US" sz="1800" dirty="0">
                <a:latin typeface="Calibri" charset="0"/>
                <a:ea typeface="Calibri" charset="0"/>
                <a:cs typeface="Calibri" charset="0"/>
              </a:rPr>
              <a:t>Dual H-bridge</a:t>
            </a:r>
          </a:p>
        </p:txBody>
      </p:sp>
      <p:pic>
        <p:nvPicPr>
          <p:cNvPr id="6" name="Picture 5"/>
          <p:cNvPicPr>
            <a:picLocks noChangeAspect="1"/>
          </p:cNvPicPr>
          <p:nvPr/>
        </p:nvPicPr>
        <p:blipFill>
          <a:blip r:embed="rId3"/>
          <a:stretch>
            <a:fillRect/>
          </a:stretch>
        </p:blipFill>
        <p:spPr>
          <a:xfrm rot="5400000">
            <a:off x="5750580" y="2157702"/>
            <a:ext cx="3531552" cy="2762503"/>
          </a:xfrm>
          <a:prstGeom prst="rect">
            <a:avLst/>
          </a:prstGeom>
        </p:spPr>
      </p:pic>
      <p:pic>
        <p:nvPicPr>
          <p:cNvPr id="7" name="Picture 6"/>
          <p:cNvPicPr>
            <a:picLocks noChangeAspect="1"/>
          </p:cNvPicPr>
          <p:nvPr/>
        </p:nvPicPr>
        <p:blipFill rotWithShape="1">
          <a:blip r:embed="rId4"/>
          <a:srcRect l="-2744" r="34951" b="21876"/>
          <a:stretch/>
        </p:blipFill>
        <p:spPr>
          <a:xfrm>
            <a:off x="98840" y="470645"/>
            <a:ext cx="5020664" cy="988825"/>
          </a:xfrm>
          <a:prstGeom prst="rect">
            <a:avLst/>
          </a:prstGeom>
        </p:spPr>
      </p:pic>
      <p:pic>
        <p:nvPicPr>
          <p:cNvPr id="10" name="Picture 9"/>
          <p:cNvPicPr>
            <a:picLocks noChangeAspect="1"/>
          </p:cNvPicPr>
          <p:nvPr/>
        </p:nvPicPr>
        <p:blipFill rotWithShape="1">
          <a:blip r:embed="rId5"/>
          <a:srcRect r="39636"/>
          <a:stretch/>
        </p:blipFill>
        <p:spPr>
          <a:xfrm>
            <a:off x="221071" y="1496727"/>
            <a:ext cx="4851489" cy="1300566"/>
          </a:xfrm>
          <a:prstGeom prst="rect">
            <a:avLst/>
          </a:prstGeom>
        </p:spPr>
      </p:pic>
      <p:grpSp>
        <p:nvGrpSpPr>
          <p:cNvPr id="22" name="Group 21"/>
          <p:cNvGrpSpPr/>
          <p:nvPr/>
        </p:nvGrpSpPr>
        <p:grpSpPr>
          <a:xfrm>
            <a:off x="6279026" y="1043352"/>
            <a:ext cx="692300" cy="684479"/>
            <a:chOff x="6279026" y="1043352"/>
            <a:chExt cx="692300" cy="684479"/>
          </a:xfrm>
        </p:grpSpPr>
        <p:grpSp>
          <p:nvGrpSpPr>
            <p:cNvPr id="11" name="Group 10"/>
            <p:cNvGrpSpPr/>
            <p:nvPr/>
          </p:nvGrpSpPr>
          <p:grpSpPr>
            <a:xfrm rot="16200000">
              <a:off x="6580957" y="1337461"/>
              <a:ext cx="496910" cy="283829"/>
              <a:chOff x="8005392" y="1954944"/>
              <a:chExt cx="991699" cy="637302"/>
            </a:xfrm>
          </p:grpSpPr>
          <p:pic>
            <p:nvPicPr>
              <p:cNvPr id="12" name="Picture 11"/>
              <p:cNvPicPr>
                <a:picLocks noChangeAspect="1"/>
              </p:cNvPicPr>
              <p:nvPr/>
            </p:nvPicPr>
            <p:blipFill>
              <a:blip r:embed="rId6"/>
              <a:stretch>
                <a:fillRect/>
              </a:stretch>
            </p:blipFill>
            <p:spPr>
              <a:xfrm>
                <a:off x="8427261" y="1954944"/>
                <a:ext cx="569830" cy="584441"/>
              </a:xfrm>
              <a:prstGeom prst="rect">
                <a:avLst/>
              </a:prstGeom>
            </p:spPr>
          </p:pic>
          <p:cxnSp>
            <p:nvCxnSpPr>
              <p:cNvPr id="13" name="Straight Connector 12"/>
              <p:cNvCxnSpPr/>
              <p:nvPr/>
            </p:nvCxnSpPr>
            <p:spPr>
              <a:xfrm flipH="1">
                <a:off x="8026212" y="1955075"/>
                <a:ext cx="770350" cy="12533"/>
              </a:xfrm>
              <a:prstGeom prst="line">
                <a:avLst/>
              </a:prstGeom>
              <a:ln>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8005392" y="2579713"/>
                <a:ext cx="770350" cy="12533"/>
              </a:xfrm>
              <a:prstGeom prst="line">
                <a:avLst/>
              </a:prstGeom>
              <a:ln>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bwMode="auto">
            <a:xfrm>
              <a:off x="6279026" y="1043352"/>
              <a:ext cx="615874" cy="2531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000" kern="0" dirty="0" smtClean="0">
                  <a:solidFill>
                    <a:srgbClr val="FF0000"/>
                  </a:solidFill>
                  <a:latin typeface="Calibri" charset="0"/>
                  <a:ea typeface="Calibri" charset="0"/>
                  <a:cs typeface="Calibri" charset="0"/>
                </a:rPr>
                <a:t>Chanel</a:t>
              </a:r>
              <a:r>
                <a:rPr lang="el-GR" sz="1000" kern="0" dirty="0" smtClean="0">
                  <a:solidFill>
                    <a:srgbClr val="FF0000"/>
                  </a:solidFill>
                  <a:latin typeface="Calibri" charset="0"/>
                  <a:ea typeface="Calibri" charset="0"/>
                  <a:cs typeface="Calibri" charset="0"/>
                </a:rPr>
                <a:t>Α</a:t>
              </a:r>
              <a:endParaRPr kumimoji="0" lang="en-US" sz="1000" b="0"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grpSp>
      <p:grpSp>
        <p:nvGrpSpPr>
          <p:cNvPr id="23" name="Group 22"/>
          <p:cNvGrpSpPr/>
          <p:nvPr/>
        </p:nvGrpSpPr>
        <p:grpSpPr>
          <a:xfrm>
            <a:off x="7101713" y="1055076"/>
            <a:ext cx="693050" cy="688385"/>
            <a:chOff x="7101713" y="1055076"/>
            <a:chExt cx="693050" cy="688385"/>
          </a:xfrm>
        </p:grpSpPr>
        <p:grpSp>
          <p:nvGrpSpPr>
            <p:cNvPr id="16" name="Group 15"/>
            <p:cNvGrpSpPr/>
            <p:nvPr/>
          </p:nvGrpSpPr>
          <p:grpSpPr>
            <a:xfrm rot="16200000">
              <a:off x="6995173" y="1353091"/>
              <a:ext cx="496910" cy="283829"/>
              <a:chOff x="8005392" y="1954944"/>
              <a:chExt cx="991699" cy="637302"/>
            </a:xfrm>
          </p:grpSpPr>
          <p:pic>
            <p:nvPicPr>
              <p:cNvPr id="17" name="Picture 16"/>
              <p:cNvPicPr>
                <a:picLocks noChangeAspect="1"/>
              </p:cNvPicPr>
              <p:nvPr/>
            </p:nvPicPr>
            <p:blipFill>
              <a:blip r:embed="rId6"/>
              <a:stretch>
                <a:fillRect/>
              </a:stretch>
            </p:blipFill>
            <p:spPr>
              <a:xfrm>
                <a:off x="8427261" y="1954944"/>
                <a:ext cx="569830" cy="584441"/>
              </a:xfrm>
              <a:prstGeom prst="rect">
                <a:avLst/>
              </a:prstGeom>
            </p:spPr>
          </p:pic>
          <p:cxnSp>
            <p:nvCxnSpPr>
              <p:cNvPr id="18" name="Straight Connector 17"/>
              <p:cNvCxnSpPr/>
              <p:nvPr/>
            </p:nvCxnSpPr>
            <p:spPr>
              <a:xfrm flipH="1">
                <a:off x="8026212" y="1955075"/>
                <a:ext cx="770350" cy="12533"/>
              </a:xfrm>
              <a:prstGeom prst="line">
                <a:avLst/>
              </a:prstGeom>
              <a:ln>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8005392" y="2579713"/>
                <a:ext cx="770350" cy="12533"/>
              </a:xfrm>
              <a:prstGeom prst="line">
                <a:avLst/>
              </a:prstGeom>
              <a:ln>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bwMode="auto">
            <a:xfrm>
              <a:off x="7153241" y="1055076"/>
              <a:ext cx="641522" cy="2531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000" kern="0" dirty="0" smtClean="0">
                  <a:solidFill>
                    <a:srgbClr val="FF0000"/>
                  </a:solidFill>
                  <a:latin typeface="Calibri" charset="0"/>
                  <a:ea typeface="Calibri" charset="0"/>
                  <a:cs typeface="Calibri" charset="0"/>
                </a:rPr>
                <a:t>Β </a:t>
              </a:r>
              <a:r>
                <a:rPr lang="en-US" sz="1000" kern="0" dirty="0" smtClean="0">
                  <a:solidFill>
                    <a:srgbClr val="FF0000"/>
                  </a:solidFill>
                  <a:latin typeface="Calibri" charset="0"/>
                  <a:ea typeface="Calibri" charset="0"/>
                  <a:cs typeface="Calibri" charset="0"/>
                </a:rPr>
                <a:t>Chanel</a:t>
              </a:r>
              <a:endParaRPr kumimoji="0" lang="en-US" sz="1000" b="0"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grpSp>
      <p:sp>
        <p:nvSpPr>
          <p:cNvPr id="24" name="TextBox 23"/>
          <p:cNvSpPr txBox="1"/>
          <p:nvPr/>
        </p:nvSpPr>
        <p:spPr bwMode="auto">
          <a:xfrm>
            <a:off x="5409762" y="396486"/>
            <a:ext cx="946453" cy="96898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endParaRPr kumimoji="0" lang="en-US" sz="1600" b="1" i="0" u="none" strike="noStrike" kern="0" cap="none" spc="0" normalizeH="0" baseline="0" noProof="0" dirty="0" smtClean="0">
              <a:ln>
                <a:noFill/>
              </a:ln>
              <a:solidFill>
                <a:srgbClr val="FF0000"/>
              </a:solidFill>
              <a:effectLst/>
              <a:uLnTx/>
              <a:uFillTx/>
              <a:latin typeface="Calibri" charset="0"/>
              <a:ea typeface="Calibri" charset="0"/>
              <a:cs typeface="Calibri" charset="0"/>
            </a:endParaRPr>
          </a:p>
          <a:p>
            <a:pPr marR="0" algn="ctr" defTabSz="914400" rtl="0" eaLnBrk="0" fontAlgn="base" latinLnBrk="0" hangingPunct="0">
              <a:lnSpc>
                <a:spcPct val="110000"/>
              </a:lnSpc>
              <a:spcBef>
                <a:spcPts val="480"/>
              </a:spcBef>
              <a:spcAft>
                <a:spcPct val="0"/>
              </a:spcAft>
              <a:buClrTx/>
              <a:buSzTx/>
              <a:tabLst/>
            </a:pPr>
            <a:r>
              <a:rPr lang="en-US" sz="1600" b="1" kern="0" dirty="0" smtClean="0">
                <a:solidFill>
                  <a:srgbClr val="FF0000"/>
                </a:solidFill>
                <a:latin typeface="Calibri" charset="0"/>
                <a:ea typeface="Calibri" charset="0"/>
                <a:cs typeface="Calibri" charset="0"/>
              </a:rPr>
              <a:t>motor voltage</a:t>
            </a:r>
            <a:endParaRPr kumimoji="0" lang="el-GR" sz="1600" b="1"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cxnSp>
        <p:nvCxnSpPr>
          <p:cNvPr id="25" name="Ευθύγραμμο βέλος σύνδεσης 24"/>
          <p:cNvCxnSpPr/>
          <p:nvPr/>
        </p:nvCxnSpPr>
        <p:spPr>
          <a:xfrm>
            <a:off x="5869384" y="1306170"/>
            <a:ext cx="631593" cy="43377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Εικόνα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40" y="2569028"/>
            <a:ext cx="5081410" cy="4021545"/>
          </a:xfrm>
          <a:prstGeom prst="rect">
            <a:avLst/>
          </a:prstGeom>
        </p:spPr>
      </p:pic>
      <p:sp>
        <p:nvSpPr>
          <p:cNvPr id="9" name="TextBox 8"/>
          <p:cNvSpPr txBox="1"/>
          <p:nvPr/>
        </p:nvSpPr>
        <p:spPr bwMode="auto">
          <a:xfrm>
            <a:off x="5454626" y="5301531"/>
            <a:ext cx="2465740" cy="135447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Pin 12 = Direction</a:t>
            </a: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600" kern="0" dirty="0" smtClean="0">
                <a:latin typeface="Calibri" charset="0"/>
                <a:ea typeface="Calibri" charset="0"/>
                <a:cs typeface="Calibri" charset="0"/>
              </a:rPr>
              <a:t>Pin 9 = Break</a:t>
            </a: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Pin 3  = Speed</a:t>
            </a: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600" kern="0" dirty="0" smtClean="0">
                <a:latin typeface="Calibri" charset="0"/>
                <a:ea typeface="Calibri" charset="0"/>
                <a:cs typeface="Calibri" charset="0"/>
              </a:rPr>
              <a:t>Pin A0 = current sensing</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5" name="TextBox 14"/>
          <p:cNvSpPr txBox="1"/>
          <p:nvPr/>
        </p:nvSpPr>
        <p:spPr bwMode="auto">
          <a:xfrm>
            <a:off x="6441975" y="461401"/>
            <a:ext cx="2214068"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smtClean="0">
                <a:ln>
                  <a:noFill/>
                </a:ln>
                <a:solidFill>
                  <a:schemeClr val="tx1"/>
                </a:solidFill>
                <a:effectLst/>
                <a:uLnTx/>
                <a:uFillTx/>
                <a:latin typeface="Calibri" charset="0"/>
                <a:ea typeface="Calibri" charset="0"/>
                <a:cs typeface="Calibri" charset="0"/>
              </a:rPr>
              <a:t>Easy implementation</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cxnSp>
        <p:nvCxnSpPr>
          <p:cNvPr id="4" name="Ευθεία γραμμή σύνδεσης 3"/>
          <p:cNvCxnSpPr/>
          <p:nvPr/>
        </p:nvCxnSpPr>
        <p:spPr>
          <a:xfrm>
            <a:off x="2932043" y="3975652"/>
            <a:ext cx="1123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Ευθεία γραμμή σύνδεσης 25"/>
          <p:cNvCxnSpPr/>
          <p:nvPr/>
        </p:nvCxnSpPr>
        <p:spPr>
          <a:xfrm>
            <a:off x="3949438" y="4303644"/>
            <a:ext cx="1123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Ευθεία γραμμή σύνδεσης 26"/>
          <p:cNvCxnSpPr/>
          <p:nvPr/>
        </p:nvCxnSpPr>
        <p:spPr>
          <a:xfrm>
            <a:off x="2730238" y="4774096"/>
            <a:ext cx="430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p:cNvCxnSpPr/>
          <p:nvPr/>
        </p:nvCxnSpPr>
        <p:spPr>
          <a:xfrm>
            <a:off x="2816377" y="5416827"/>
            <a:ext cx="13183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Ευθεία γραμμή σύνδεσης 30"/>
          <p:cNvCxnSpPr/>
          <p:nvPr/>
        </p:nvCxnSpPr>
        <p:spPr>
          <a:xfrm>
            <a:off x="4197916" y="5734879"/>
            <a:ext cx="7915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p:cNvCxnSpPr/>
          <p:nvPr/>
        </p:nvCxnSpPr>
        <p:spPr>
          <a:xfrm>
            <a:off x="2846195" y="6211958"/>
            <a:ext cx="3144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920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pic>
        <p:nvPicPr>
          <p:cNvPr id="4" name="Picture 3"/>
          <p:cNvPicPr>
            <a:picLocks noChangeAspect="1"/>
          </p:cNvPicPr>
          <p:nvPr/>
        </p:nvPicPr>
        <p:blipFill>
          <a:blip r:embed="rId3"/>
          <a:stretch>
            <a:fillRect/>
          </a:stretch>
        </p:blipFill>
        <p:spPr>
          <a:xfrm>
            <a:off x="1111136" y="1337324"/>
            <a:ext cx="2194784" cy="1460529"/>
          </a:xfrm>
          <a:prstGeom prst="rect">
            <a:avLst/>
          </a:prstGeom>
        </p:spPr>
      </p:pic>
      <p:sp>
        <p:nvSpPr>
          <p:cNvPr id="2" name="Title 1"/>
          <p:cNvSpPr>
            <a:spLocks noGrp="1"/>
          </p:cNvSpPr>
          <p:nvPr>
            <p:ph type="title"/>
          </p:nvPr>
        </p:nvSpPr>
        <p:spPr/>
        <p:txBody>
          <a:bodyPr/>
          <a:lstStyle/>
          <a:p>
            <a:r>
              <a:rPr lang="en-US" dirty="0" smtClean="0">
                <a:effectLst/>
                <a:latin typeface="Calibri" charset="0"/>
                <a:ea typeface="Calibri" charset="0"/>
                <a:cs typeface="Calibri" charset="0"/>
              </a:rPr>
              <a:t>Stepper motor</a:t>
            </a:r>
            <a:endParaRPr lang="en-US" dirty="0">
              <a:effectLst/>
              <a:latin typeface="Calibri" charset="0"/>
              <a:ea typeface="Calibri" charset="0"/>
              <a:cs typeface="Calibri" charset="0"/>
            </a:endParaRPr>
          </a:p>
        </p:txBody>
      </p:sp>
      <p:sp>
        <p:nvSpPr>
          <p:cNvPr id="3" name="Snip Diagonal Corner Rectangle 2"/>
          <p:cNvSpPr/>
          <p:nvPr/>
        </p:nvSpPr>
        <p:spPr>
          <a:xfrm>
            <a:off x="752986" y="910279"/>
            <a:ext cx="7878253" cy="5214440"/>
          </a:xfrm>
          <a:prstGeom prst="snip2DiagRect">
            <a:avLst>
              <a:gd name="adj1" fmla="val 23044"/>
              <a:gd name="adj2" fmla="val 25073"/>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1" name="Oval 10"/>
          <p:cNvSpPr/>
          <p:nvPr/>
        </p:nvSpPr>
        <p:spPr>
          <a:xfrm>
            <a:off x="3922270" y="2663410"/>
            <a:ext cx="1674550" cy="14497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Calibri" charset="0"/>
                <a:ea typeface="Calibri" charset="0"/>
                <a:cs typeface="Calibri" charset="0"/>
              </a:rPr>
              <a:t>Stepper motor</a:t>
            </a:r>
            <a:endParaRPr lang="en-US" b="1" dirty="0">
              <a:latin typeface="Calibri" charset="0"/>
              <a:ea typeface="Calibri" charset="0"/>
              <a:cs typeface="Calibri" charset="0"/>
            </a:endParaRPr>
          </a:p>
        </p:txBody>
      </p:sp>
      <p:pic>
        <p:nvPicPr>
          <p:cNvPr id="7" name="Picture 6"/>
          <p:cNvPicPr>
            <a:picLocks noChangeAspect="1"/>
          </p:cNvPicPr>
          <p:nvPr/>
        </p:nvPicPr>
        <p:blipFill>
          <a:blip r:embed="rId4"/>
          <a:stretch>
            <a:fillRect/>
          </a:stretch>
        </p:blipFill>
        <p:spPr>
          <a:xfrm>
            <a:off x="5799115" y="3719075"/>
            <a:ext cx="2060272" cy="2010825"/>
          </a:xfrm>
          <a:prstGeom prst="rect">
            <a:avLst/>
          </a:prstGeom>
        </p:spPr>
      </p:pic>
      <p:pic>
        <p:nvPicPr>
          <p:cNvPr id="8" name="Picture 7"/>
          <p:cNvPicPr>
            <a:picLocks noChangeAspect="1"/>
          </p:cNvPicPr>
          <p:nvPr/>
        </p:nvPicPr>
        <p:blipFill>
          <a:blip r:embed="rId5"/>
          <a:stretch>
            <a:fillRect/>
          </a:stretch>
        </p:blipFill>
        <p:spPr>
          <a:xfrm>
            <a:off x="1494734" y="3922068"/>
            <a:ext cx="2459700" cy="1566468"/>
          </a:xfrm>
          <a:prstGeom prst="rect">
            <a:avLst/>
          </a:prstGeom>
        </p:spPr>
      </p:pic>
      <p:pic>
        <p:nvPicPr>
          <p:cNvPr id="14" name="Picture 13"/>
          <p:cNvPicPr>
            <a:picLocks noChangeAspect="1"/>
          </p:cNvPicPr>
          <p:nvPr/>
        </p:nvPicPr>
        <p:blipFill>
          <a:blip r:embed="rId6"/>
          <a:stretch>
            <a:fillRect/>
          </a:stretch>
        </p:blipFill>
        <p:spPr>
          <a:xfrm>
            <a:off x="5623721" y="1303609"/>
            <a:ext cx="1968014" cy="2070605"/>
          </a:xfrm>
          <a:prstGeom prst="rect">
            <a:avLst/>
          </a:prstGeom>
        </p:spPr>
      </p:pic>
    </p:spTree>
    <p:extLst>
      <p:ext uri="{BB962C8B-B14F-4D97-AF65-F5344CB8AC3E}">
        <p14:creationId xmlns:p14="http://schemas.microsoft.com/office/powerpoint/2010/main" val="29197644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00705" name="Rectangle 34"/>
          <p:cNvSpPr>
            <a:spLocks noGrp="1" noChangeArrowheads="1"/>
          </p:cNvSpPr>
          <p:nvPr>
            <p:ph type="title"/>
          </p:nvPr>
        </p:nvSpPr>
        <p:spPr>
          <a:xfrm>
            <a:off x="0" y="-1052"/>
            <a:ext cx="9144000" cy="403220"/>
          </a:xfrm>
        </p:spPr>
        <p:txBody>
          <a:bodyPr rIns="132080"/>
          <a:lstStyle/>
          <a:p>
            <a:pPr indent="0" eaLnBrk="1" hangingPunct="1"/>
            <a:r>
              <a:rPr lang="en-US" sz="2400" dirty="0" smtClean="0">
                <a:latin typeface="Calibri" charset="0"/>
                <a:ea typeface="Calibri" charset="0"/>
                <a:cs typeface="Calibri" charset="0"/>
              </a:rPr>
              <a:t>Driving circuits for Unipolar and Bipolar Stepper motors</a:t>
            </a:r>
            <a:endParaRPr lang="en-US" sz="2400" dirty="0">
              <a:latin typeface="Calibri" charset="0"/>
              <a:ea typeface="Calibri" charset="0"/>
              <a:cs typeface="Calibri" charset="0"/>
            </a:endParaRPr>
          </a:p>
        </p:txBody>
      </p:sp>
      <p:pic>
        <p:nvPicPr>
          <p:cNvPr id="4" name="Picture 3"/>
          <p:cNvPicPr>
            <a:picLocks noChangeAspect="1"/>
          </p:cNvPicPr>
          <p:nvPr/>
        </p:nvPicPr>
        <p:blipFill>
          <a:blip r:embed="rId3"/>
          <a:stretch>
            <a:fillRect/>
          </a:stretch>
        </p:blipFill>
        <p:spPr>
          <a:xfrm>
            <a:off x="731954" y="2100339"/>
            <a:ext cx="1697928" cy="1610534"/>
          </a:xfrm>
          <a:prstGeom prst="rect">
            <a:avLst/>
          </a:prstGeom>
        </p:spPr>
      </p:pic>
      <p:pic>
        <p:nvPicPr>
          <p:cNvPr id="18" name="Picture 3"/>
          <p:cNvPicPr>
            <a:picLocks noChangeAspect="1"/>
          </p:cNvPicPr>
          <p:nvPr/>
        </p:nvPicPr>
        <p:blipFill rotWithShape="1">
          <a:blip r:embed="rId4"/>
          <a:srcRect l="-1" r="61661"/>
          <a:stretch/>
        </p:blipFill>
        <p:spPr>
          <a:xfrm>
            <a:off x="6734023" y="2043130"/>
            <a:ext cx="1908478" cy="1673486"/>
          </a:xfrm>
          <a:prstGeom prst="rect">
            <a:avLst/>
          </a:prstGeom>
        </p:spPr>
      </p:pic>
      <p:pic>
        <p:nvPicPr>
          <p:cNvPr id="20" name="Εικόνα 1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50500"/>
          <a:stretch/>
        </p:blipFill>
        <p:spPr>
          <a:xfrm>
            <a:off x="1350886" y="584989"/>
            <a:ext cx="852356" cy="800696"/>
          </a:xfrm>
          <a:prstGeom prst="rect">
            <a:avLst/>
          </a:prstGeom>
        </p:spPr>
      </p:pic>
      <p:pic>
        <p:nvPicPr>
          <p:cNvPr id="21" name="Εικόνα 2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139138" y="584989"/>
            <a:ext cx="755866" cy="800696"/>
          </a:xfrm>
          <a:prstGeom prst="rect">
            <a:avLst/>
          </a:prstGeom>
        </p:spPr>
      </p:pic>
      <p:sp>
        <p:nvSpPr>
          <p:cNvPr id="10" name="TextBox 9"/>
          <p:cNvSpPr txBox="1"/>
          <p:nvPr/>
        </p:nvSpPr>
        <p:spPr bwMode="auto">
          <a:xfrm>
            <a:off x="791568" y="1464618"/>
            <a:ext cx="2492990"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Unipolar Stepper  motor</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2" name="TextBox 11"/>
          <p:cNvSpPr txBox="1"/>
          <p:nvPr/>
        </p:nvSpPr>
        <p:spPr bwMode="auto">
          <a:xfrm>
            <a:off x="6161236" y="1497181"/>
            <a:ext cx="2319866"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Bipolar Stepper motor</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pic>
        <p:nvPicPr>
          <p:cNvPr id="22" name="Εικόνα 2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253921" y="566882"/>
            <a:ext cx="954784" cy="954784"/>
          </a:xfrm>
          <a:prstGeom prst="rect">
            <a:avLst/>
          </a:prstGeom>
        </p:spPr>
      </p:pic>
      <p:sp>
        <p:nvSpPr>
          <p:cNvPr id="2" name="TextBox 1"/>
          <p:cNvSpPr txBox="1"/>
          <p:nvPr/>
        </p:nvSpPr>
        <p:spPr bwMode="auto">
          <a:xfrm>
            <a:off x="3536186" y="1464618"/>
            <a:ext cx="2358338"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Basic moving principle </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5" name="TextBox 4"/>
          <p:cNvSpPr txBox="1"/>
          <p:nvPr/>
        </p:nvSpPr>
        <p:spPr bwMode="auto">
          <a:xfrm>
            <a:off x="574587" y="3822920"/>
            <a:ext cx="2012661" cy="63402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ctr"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Unipolar stepper</a:t>
            </a: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 motor driver</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4" name="TextBox 13"/>
          <p:cNvSpPr txBox="1"/>
          <p:nvPr/>
        </p:nvSpPr>
        <p:spPr bwMode="auto">
          <a:xfrm>
            <a:off x="6658969" y="3815493"/>
            <a:ext cx="2063832" cy="62395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ctr"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Bipolar/Unipolar stepper</a:t>
            </a: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 motor driver</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aphicFrame>
        <p:nvGraphicFramePr>
          <p:cNvPr id="7" name="Πίνακας 6"/>
          <p:cNvGraphicFramePr>
            <a:graphicFrameLocks noGrp="1"/>
          </p:cNvGraphicFramePr>
          <p:nvPr>
            <p:extLst>
              <p:ext uri="{D42A27DB-BD31-4B8C-83A1-F6EECF244321}">
                <p14:modId xmlns:p14="http://schemas.microsoft.com/office/powerpoint/2010/main" val="1112154360"/>
              </p:ext>
            </p:extLst>
          </p:nvPr>
        </p:nvGraphicFramePr>
        <p:xfrm>
          <a:off x="3420770" y="1870010"/>
          <a:ext cx="2863962" cy="2557960"/>
        </p:xfrm>
        <a:graphic>
          <a:graphicData uri="http://schemas.openxmlformats.org/drawingml/2006/table">
            <a:tbl>
              <a:tblPr firstRow="1" bandRow="1">
                <a:tableStyleId>{5C22544A-7EE6-4342-B048-85BDC9FD1C3A}</a:tableStyleId>
              </a:tblPr>
              <a:tblGrid>
                <a:gridCol w="739043">
                  <a:extLst>
                    <a:ext uri="{9D8B030D-6E8A-4147-A177-3AD203B41FA5}">
                      <a16:colId xmlns:a16="http://schemas.microsoft.com/office/drawing/2014/main" xmlns="" val="20000"/>
                    </a:ext>
                  </a:extLst>
                </a:gridCol>
                <a:gridCol w="514780">
                  <a:extLst>
                    <a:ext uri="{9D8B030D-6E8A-4147-A177-3AD203B41FA5}">
                      <a16:colId xmlns:a16="http://schemas.microsoft.com/office/drawing/2014/main" xmlns="" val="20001"/>
                    </a:ext>
                  </a:extLst>
                </a:gridCol>
                <a:gridCol w="536713">
                  <a:extLst>
                    <a:ext uri="{9D8B030D-6E8A-4147-A177-3AD203B41FA5}">
                      <a16:colId xmlns:a16="http://schemas.microsoft.com/office/drawing/2014/main" xmlns="" val="20002"/>
                    </a:ext>
                  </a:extLst>
                </a:gridCol>
                <a:gridCol w="576911">
                  <a:extLst>
                    <a:ext uri="{9D8B030D-6E8A-4147-A177-3AD203B41FA5}">
                      <a16:colId xmlns:a16="http://schemas.microsoft.com/office/drawing/2014/main" xmlns="" val="20003"/>
                    </a:ext>
                  </a:extLst>
                </a:gridCol>
                <a:gridCol w="496515">
                  <a:extLst>
                    <a:ext uri="{9D8B030D-6E8A-4147-A177-3AD203B41FA5}">
                      <a16:colId xmlns:a16="http://schemas.microsoft.com/office/drawing/2014/main" xmlns="" val="20004"/>
                    </a:ext>
                  </a:extLst>
                </a:gridCol>
              </a:tblGrid>
              <a:tr h="0">
                <a:tc>
                  <a:txBody>
                    <a:bodyPr/>
                    <a:lstStyle/>
                    <a:p>
                      <a:pPr algn="ctr"/>
                      <a:r>
                        <a:rPr lang="en-US" sz="1050" dirty="0" smtClean="0"/>
                        <a:t>Bipolar </a:t>
                      </a:r>
                      <a:r>
                        <a:rPr lang="en-US" sz="1050" baseline="0" dirty="0" smtClean="0"/>
                        <a:t>step</a:t>
                      </a:r>
                      <a:endParaRPr lang="el-GR" sz="1050" dirty="0"/>
                    </a:p>
                  </a:txBody>
                  <a:tcPr/>
                </a:tc>
                <a:tc>
                  <a:txBody>
                    <a:bodyPr/>
                    <a:lstStyle/>
                    <a:p>
                      <a:pPr algn="ctr"/>
                      <a:r>
                        <a:rPr lang="en-US" sz="1050" dirty="0" smtClean="0"/>
                        <a:t>Q2-3</a:t>
                      </a:r>
                      <a:endParaRPr lang="el-GR" sz="1050" dirty="0"/>
                    </a:p>
                  </a:txBody>
                  <a:tcPr/>
                </a:tc>
                <a:tc>
                  <a:txBody>
                    <a:bodyPr/>
                    <a:lstStyle/>
                    <a:p>
                      <a:pPr algn="ctr"/>
                      <a:r>
                        <a:rPr lang="en-US" sz="1050" dirty="0" smtClean="0"/>
                        <a:t>Q1-4</a:t>
                      </a:r>
                      <a:endParaRPr lang="el-GR" sz="1050" dirty="0"/>
                    </a:p>
                  </a:txBody>
                  <a:tcPr/>
                </a:tc>
                <a:tc>
                  <a:txBody>
                    <a:bodyPr/>
                    <a:lstStyle/>
                    <a:p>
                      <a:pPr algn="ctr"/>
                      <a:r>
                        <a:rPr lang="en-US" sz="1050" dirty="0" smtClean="0"/>
                        <a:t>Q6-7</a:t>
                      </a:r>
                      <a:endParaRPr lang="el-GR" sz="1050" dirty="0"/>
                    </a:p>
                  </a:txBody>
                  <a:tcPr/>
                </a:tc>
                <a:tc>
                  <a:txBody>
                    <a:bodyPr/>
                    <a:lstStyle/>
                    <a:p>
                      <a:pPr algn="ctr"/>
                      <a:r>
                        <a:rPr lang="en-US" sz="1050" dirty="0" smtClean="0"/>
                        <a:t>Q5-8</a:t>
                      </a:r>
                      <a:endParaRPr lang="el-GR" sz="1050" dirty="0"/>
                    </a:p>
                  </a:txBody>
                  <a:tcPr/>
                </a:tc>
                <a:extLst>
                  <a:ext uri="{0D108BD9-81ED-4DB2-BD59-A6C34878D82A}">
                    <a16:rowId xmlns:a16="http://schemas.microsoft.com/office/drawing/2014/main" xmlns="" val="10000"/>
                  </a:ext>
                </a:extLst>
              </a:tr>
              <a:tr h="0">
                <a:tc>
                  <a:txBody>
                    <a:bodyPr/>
                    <a:lstStyle/>
                    <a:p>
                      <a:pPr algn="ctr"/>
                      <a:r>
                        <a:rPr lang="en-US" sz="1050" dirty="0" smtClean="0">
                          <a:solidFill>
                            <a:schemeClr val="bg1"/>
                          </a:solidFill>
                        </a:rPr>
                        <a:t>Unipolar</a:t>
                      </a:r>
                      <a:r>
                        <a:rPr lang="en-US" sz="1050" baseline="0" dirty="0" smtClean="0">
                          <a:solidFill>
                            <a:schemeClr val="bg1"/>
                          </a:solidFill>
                        </a:rPr>
                        <a:t> step</a:t>
                      </a:r>
                      <a:endParaRPr lang="el-GR" sz="1050" dirty="0">
                        <a:solidFill>
                          <a:schemeClr val="bg1"/>
                        </a:solidFill>
                      </a:endParaRPr>
                    </a:p>
                  </a:txBody>
                  <a:tcPr>
                    <a:solidFill>
                      <a:schemeClr val="accent1">
                        <a:lumMod val="75000"/>
                      </a:schemeClr>
                    </a:solidFill>
                  </a:tcPr>
                </a:tc>
                <a:tc>
                  <a:txBody>
                    <a:bodyPr/>
                    <a:lstStyle/>
                    <a:p>
                      <a:pPr algn="ctr"/>
                      <a:r>
                        <a:rPr lang="en-US" sz="1050" dirty="0" smtClean="0">
                          <a:solidFill>
                            <a:schemeClr val="bg1"/>
                          </a:solidFill>
                        </a:rPr>
                        <a:t>Q1</a:t>
                      </a:r>
                      <a:endParaRPr lang="el-GR" sz="1050" dirty="0">
                        <a:solidFill>
                          <a:schemeClr val="bg1"/>
                        </a:solidFill>
                      </a:endParaRPr>
                    </a:p>
                  </a:txBody>
                  <a:tcPr>
                    <a:solidFill>
                      <a:schemeClr val="accent1">
                        <a:lumMod val="75000"/>
                      </a:schemeClr>
                    </a:solidFill>
                  </a:tcPr>
                </a:tc>
                <a:tc>
                  <a:txBody>
                    <a:bodyPr/>
                    <a:lstStyle/>
                    <a:p>
                      <a:pPr algn="ctr"/>
                      <a:r>
                        <a:rPr lang="en-US" sz="1050" dirty="0" smtClean="0">
                          <a:solidFill>
                            <a:schemeClr val="bg1"/>
                          </a:solidFill>
                        </a:rPr>
                        <a:t>Q2</a:t>
                      </a:r>
                      <a:endParaRPr lang="el-GR" sz="1050" dirty="0">
                        <a:solidFill>
                          <a:schemeClr val="bg1"/>
                        </a:solidFill>
                      </a:endParaRPr>
                    </a:p>
                  </a:txBody>
                  <a:tcPr>
                    <a:solidFill>
                      <a:schemeClr val="accent1">
                        <a:lumMod val="75000"/>
                      </a:schemeClr>
                    </a:solidFill>
                  </a:tcPr>
                </a:tc>
                <a:tc>
                  <a:txBody>
                    <a:bodyPr/>
                    <a:lstStyle/>
                    <a:p>
                      <a:pPr algn="ctr"/>
                      <a:r>
                        <a:rPr lang="en-US" sz="1050" dirty="0" smtClean="0">
                          <a:solidFill>
                            <a:schemeClr val="bg1"/>
                          </a:solidFill>
                        </a:rPr>
                        <a:t>Q3</a:t>
                      </a:r>
                      <a:endParaRPr lang="el-GR" sz="1050" dirty="0">
                        <a:solidFill>
                          <a:schemeClr val="bg1"/>
                        </a:solidFill>
                      </a:endParaRPr>
                    </a:p>
                  </a:txBody>
                  <a:tcPr>
                    <a:solidFill>
                      <a:schemeClr val="accent1">
                        <a:lumMod val="75000"/>
                      </a:schemeClr>
                    </a:solidFill>
                  </a:tcPr>
                </a:tc>
                <a:tc>
                  <a:txBody>
                    <a:bodyPr/>
                    <a:lstStyle/>
                    <a:p>
                      <a:pPr algn="ctr"/>
                      <a:r>
                        <a:rPr lang="en-US" sz="1050" dirty="0" smtClean="0">
                          <a:solidFill>
                            <a:schemeClr val="bg1"/>
                          </a:solidFill>
                        </a:rPr>
                        <a:t>Q4</a:t>
                      </a:r>
                      <a:endParaRPr lang="el-GR" sz="1050" dirty="0">
                        <a:solidFill>
                          <a:schemeClr val="bg1"/>
                        </a:solidFill>
                      </a:endParaRPr>
                    </a:p>
                  </a:txBody>
                  <a:tcPr>
                    <a:solidFill>
                      <a:schemeClr val="accent1">
                        <a:lumMod val="75000"/>
                      </a:schemeClr>
                    </a:solidFill>
                  </a:tcPr>
                </a:tc>
                <a:extLst>
                  <a:ext uri="{0D108BD9-81ED-4DB2-BD59-A6C34878D82A}">
                    <a16:rowId xmlns:a16="http://schemas.microsoft.com/office/drawing/2014/main" xmlns="" val="10001"/>
                  </a:ext>
                </a:extLst>
              </a:tr>
              <a:tr h="347000">
                <a:tc>
                  <a:txBody>
                    <a:bodyPr/>
                    <a:lstStyle/>
                    <a:p>
                      <a:pPr algn="ctr"/>
                      <a:r>
                        <a:rPr lang="en-US" sz="1050" dirty="0" smtClean="0"/>
                        <a:t>1</a:t>
                      </a:r>
                      <a:endParaRPr lang="el-GR" sz="1050" dirty="0"/>
                    </a:p>
                  </a:txBody>
                  <a:tcPr/>
                </a:tc>
                <a:tc>
                  <a:txBody>
                    <a:bodyPr/>
                    <a:lstStyle/>
                    <a:p>
                      <a:pPr algn="ctr"/>
                      <a:r>
                        <a:rPr lang="en-US" sz="1050" dirty="0" smtClean="0"/>
                        <a:t>ON</a:t>
                      </a:r>
                      <a:endParaRPr lang="el-GR" sz="1050" dirty="0"/>
                    </a:p>
                  </a:txBody>
                  <a:tcPr/>
                </a:tc>
                <a:tc>
                  <a:txBody>
                    <a:bodyPr/>
                    <a:lstStyle/>
                    <a:p>
                      <a:pPr algn="ctr"/>
                      <a:r>
                        <a:rPr lang="en-US" sz="1050" dirty="0" smtClean="0"/>
                        <a:t>OFF</a:t>
                      </a:r>
                      <a:endParaRPr lang="el-GR" sz="1050" dirty="0"/>
                    </a:p>
                  </a:txBody>
                  <a:tcPr/>
                </a:tc>
                <a:tc>
                  <a:txBody>
                    <a:bodyPr/>
                    <a:lstStyle/>
                    <a:p>
                      <a:pPr algn="ctr"/>
                      <a:r>
                        <a:rPr lang="en-US" sz="1050" dirty="0" smtClean="0"/>
                        <a:t>ON</a:t>
                      </a:r>
                      <a:endParaRPr lang="el-GR" sz="1050" dirty="0"/>
                    </a:p>
                  </a:txBody>
                  <a:tcPr/>
                </a:tc>
                <a:tc>
                  <a:txBody>
                    <a:bodyPr/>
                    <a:lstStyle/>
                    <a:p>
                      <a:pPr algn="ctr"/>
                      <a:r>
                        <a:rPr lang="en-US" sz="1050" dirty="0" smtClean="0"/>
                        <a:t>OFF</a:t>
                      </a:r>
                      <a:endParaRPr lang="el-GR" sz="1050" dirty="0"/>
                    </a:p>
                  </a:txBody>
                  <a:tcPr/>
                </a:tc>
                <a:extLst>
                  <a:ext uri="{0D108BD9-81ED-4DB2-BD59-A6C34878D82A}">
                    <a16:rowId xmlns:a16="http://schemas.microsoft.com/office/drawing/2014/main" xmlns="" val="10002"/>
                  </a:ext>
                </a:extLst>
              </a:tr>
              <a:tr h="347000">
                <a:tc>
                  <a:txBody>
                    <a:bodyPr/>
                    <a:lstStyle/>
                    <a:p>
                      <a:pPr algn="ctr"/>
                      <a:r>
                        <a:rPr lang="en-US" sz="1050" dirty="0" smtClean="0"/>
                        <a:t>2</a:t>
                      </a:r>
                      <a:endParaRPr lang="el-GR" sz="1050" dirty="0"/>
                    </a:p>
                  </a:txBody>
                  <a:tcPr/>
                </a:tc>
                <a:tc>
                  <a:txBody>
                    <a:bodyPr/>
                    <a:lstStyle/>
                    <a:p>
                      <a:pPr algn="ctr"/>
                      <a:r>
                        <a:rPr lang="en-US" sz="1050" dirty="0" smtClean="0"/>
                        <a:t>OFF</a:t>
                      </a:r>
                      <a:endParaRPr lang="el-GR" sz="1050" dirty="0"/>
                    </a:p>
                  </a:txBody>
                  <a:tcPr/>
                </a:tc>
                <a:tc>
                  <a:txBody>
                    <a:bodyPr/>
                    <a:lstStyle/>
                    <a:p>
                      <a:pPr algn="ctr"/>
                      <a:r>
                        <a:rPr lang="en-US" sz="1050" dirty="0" smtClean="0"/>
                        <a:t>ON</a:t>
                      </a:r>
                      <a:endParaRPr lang="el-GR" sz="1050" dirty="0"/>
                    </a:p>
                  </a:txBody>
                  <a:tcPr/>
                </a:tc>
                <a:tc>
                  <a:txBody>
                    <a:bodyPr/>
                    <a:lstStyle/>
                    <a:p>
                      <a:pPr algn="ctr"/>
                      <a:r>
                        <a:rPr lang="en-US" sz="1050" dirty="0" smtClean="0"/>
                        <a:t>ON</a:t>
                      </a:r>
                      <a:endParaRPr lang="el-GR" sz="1050" dirty="0"/>
                    </a:p>
                  </a:txBody>
                  <a:tcPr/>
                </a:tc>
                <a:tc>
                  <a:txBody>
                    <a:bodyPr/>
                    <a:lstStyle/>
                    <a:p>
                      <a:pPr algn="ctr"/>
                      <a:r>
                        <a:rPr lang="en-US" sz="1050" dirty="0" smtClean="0"/>
                        <a:t>OFF</a:t>
                      </a:r>
                      <a:endParaRPr lang="el-GR" sz="1050" dirty="0"/>
                    </a:p>
                  </a:txBody>
                  <a:tcPr/>
                </a:tc>
                <a:extLst>
                  <a:ext uri="{0D108BD9-81ED-4DB2-BD59-A6C34878D82A}">
                    <a16:rowId xmlns:a16="http://schemas.microsoft.com/office/drawing/2014/main" xmlns="" val="10003"/>
                  </a:ext>
                </a:extLst>
              </a:tr>
              <a:tr h="347000">
                <a:tc>
                  <a:txBody>
                    <a:bodyPr/>
                    <a:lstStyle/>
                    <a:p>
                      <a:pPr algn="ctr"/>
                      <a:r>
                        <a:rPr lang="en-US" sz="1050" dirty="0" smtClean="0"/>
                        <a:t>3</a:t>
                      </a:r>
                      <a:endParaRPr lang="el-GR" sz="1050" dirty="0"/>
                    </a:p>
                  </a:txBody>
                  <a:tcPr/>
                </a:tc>
                <a:tc>
                  <a:txBody>
                    <a:bodyPr/>
                    <a:lstStyle/>
                    <a:p>
                      <a:pPr algn="ctr"/>
                      <a:r>
                        <a:rPr lang="en-US" sz="1050" dirty="0" smtClean="0"/>
                        <a:t>OFF</a:t>
                      </a:r>
                      <a:endParaRPr lang="el-GR" sz="1050" dirty="0"/>
                    </a:p>
                  </a:txBody>
                  <a:tcPr/>
                </a:tc>
                <a:tc>
                  <a:txBody>
                    <a:bodyPr/>
                    <a:lstStyle/>
                    <a:p>
                      <a:pPr algn="ctr"/>
                      <a:r>
                        <a:rPr lang="en-US" sz="1050" dirty="0" smtClean="0"/>
                        <a:t>ON</a:t>
                      </a:r>
                      <a:endParaRPr lang="el-GR" sz="1050" dirty="0"/>
                    </a:p>
                  </a:txBody>
                  <a:tcPr/>
                </a:tc>
                <a:tc>
                  <a:txBody>
                    <a:bodyPr/>
                    <a:lstStyle/>
                    <a:p>
                      <a:pPr algn="ctr"/>
                      <a:r>
                        <a:rPr lang="en-US" sz="1050" dirty="0" smtClean="0"/>
                        <a:t>OFF</a:t>
                      </a:r>
                      <a:endParaRPr lang="el-GR" sz="1050" dirty="0"/>
                    </a:p>
                  </a:txBody>
                  <a:tcPr/>
                </a:tc>
                <a:tc>
                  <a:txBody>
                    <a:bodyPr/>
                    <a:lstStyle/>
                    <a:p>
                      <a:pPr algn="ctr"/>
                      <a:r>
                        <a:rPr lang="en-US" sz="1050" dirty="0" smtClean="0"/>
                        <a:t>ON</a:t>
                      </a:r>
                      <a:endParaRPr lang="el-GR" sz="1050" dirty="0"/>
                    </a:p>
                  </a:txBody>
                  <a:tcPr/>
                </a:tc>
                <a:extLst>
                  <a:ext uri="{0D108BD9-81ED-4DB2-BD59-A6C34878D82A}">
                    <a16:rowId xmlns:a16="http://schemas.microsoft.com/office/drawing/2014/main" xmlns="" val="10004"/>
                  </a:ext>
                </a:extLst>
              </a:tr>
              <a:tr h="347000">
                <a:tc>
                  <a:txBody>
                    <a:bodyPr/>
                    <a:lstStyle/>
                    <a:p>
                      <a:pPr algn="ctr"/>
                      <a:r>
                        <a:rPr lang="en-US" sz="1050" dirty="0" smtClean="0"/>
                        <a:t>4</a:t>
                      </a:r>
                      <a:endParaRPr lang="el-GR" sz="1050" dirty="0"/>
                    </a:p>
                  </a:txBody>
                  <a:tcPr/>
                </a:tc>
                <a:tc>
                  <a:txBody>
                    <a:bodyPr/>
                    <a:lstStyle/>
                    <a:p>
                      <a:pPr algn="ctr"/>
                      <a:r>
                        <a:rPr lang="en-US" sz="1050" dirty="0" smtClean="0"/>
                        <a:t>ON</a:t>
                      </a:r>
                      <a:endParaRPr lang="el-GR" sz="1050" dirty="0"/>
                    </a:p>
                  </a:txBody>
                  <a:tcPr/>
                </a:tc>
                <a:tc>
                  <a:txBody>
                    <a:bodyPr/>
                    <a:lstStyle/>
                    <a:p>
                      <a:pPr algn="ctr"/>
                      <a:r>
                        <a:rPr lang="en-US" sz="1050" dirty="0" smtClean="0"/>
                        <a:t>OFF</a:t>
                      </a:r>
                      <a:endParaRPr lang="el-GR" sz="1050" dirty="0"/>
                    </a:p>
                  </a:txBody>
                  <a:tcPr/>
                </a:tc>
                <a:tc>
                  <a:txBody>
                    <a:bodyPr/>
                    <a:lstStyle/>
                    <a:p>
                      <a:pPr algn="ctr"/>
                      <a:r>
                        <a:rPr lang="en-US" sz="1050" dirty="0" smtClean="0"/>
                        <a:t>OFF</a:t>
                      </a:r>
                      <a:endParaRPr lang="el-GR" sz="1050" dirty="0"/>
                    </a:p>
                  </a:txBody>
                  <a:tcPr/>
                </a:tc>
                <a:tc>
                  <a:txBody>
                    <a:bodyPr/>
                    <a:lstStyle/>
                    <a:p>
                      <a:pPr algn="ctr"/>
                      <a:r>
                        <a:rPr lang="en-US" sz="1050" dirty="0" smtClean="0"/>
                        <a:t>ON</a:t>
                      </a:r>
                      <a:endParaRPr lang="el-GR" sz="1050" dirty="0"/>
                    </a:p>
                  </a:txBody>
                  <a:tcPr/>
                </a:tc>
                <a:extLst>
                  <a:ext uri="{0D108BD9-81ED-4DB2-BD59-A6C34878D82A}">
                    <a16:rowId xmlns:a16="http://schemas.microsoft.com/office/drawing/2014/main" xmlns="" val="10005"/>
                  </a:ext>
                </a:extLst>
              </a:tr>
              <a:tr h="347000">
                <a:tc>
                  <a:txBody>
                    <a:bodyPr/>
                    <a:lstStyle/>
                    <a:p>
                      <a:pPr algn="ctr"/>
                      <a:r>
                        <a:rPr lang="en-US" sz="1050" dirty="0" smtClean="0"/>
                        <a:t>1</a:t>
                      </a:r>
                      <a:endParaRPr lang="el-GR" sz="1050" dirty="0"/>
                    </a:p>
                  </a:txBody>
                  <a:tcPr/>
                </a:tc>
                <a:tc>
                  <a:txBody>
                    <a:bodyPr/>
                    <a:lstStyle/>
                    <a:p>
                      <a:pPr algn="ctr"/>
                      <a:r>
                        <a:rPr lang="en-US" sz="1050" dirty="0" smtClean="0"/>
                        <a:t>ON</a:t>
                      </a:r>
                      <a:endParaRPr lang="el-GR" sz="1050" dirty="0"/>
                    </a:p>
                  </a:txBody>
                  <a:tcPr/>
                </a:tc>
                <a:tc>
                  <a:txBody>
                    <a:bodyPr/>
                    <a:lstStyle/>
                    <a:p>
                      <a:pPr algn="ctr"/>
                      <a:r>
                        <a:rPr lang="en-US" sz="1050" dirty="0" smtClean="0"/>
                        <a:t>OFF</a:t>
                      </a:r>
                      <a:endParaRPr lang="el-GR" sz="1050" dirty="0"/>
                    </a:p>
                  </a:txBody>
                  <a:tcPr/>
                </a:tc>
                <a:tc>
                  <a:txBody>
                    <a:bodyPr/>
                    <a:lstStyle/>
                    <a:p>
                      <a:pPr algn="ctr"/>
                      <a:r>
                        <a:rPr lang="en-US" sz="1050" dirty="0" smtClean="0"/>
                        <a:t>ON</a:t>
                      </a:r>
                      <a:endParaRPr lang="el-GR" sz="1050" dirty="0"/>
                    </a:p>
                  </a:txBody>
                  <a:tcPr/>
                </a:tc>
                <a:tc>
                  <a:txBody>
                    <a:bodyPr/>
                    <a:lstStyle/>
                    <a:p>
                      <a:pPr algn="ctr"/>
                      <a:r>
                        <a:rPr lang="en-US" sz="1050" dirty="0" smtClean="0"/>
                        <a:t>OFF</a:t>
                      </a:r>
                      <a:endParaRPr lang="el-GR" sz="1050" dirty="0"/>
                    </a:p>
                  </a:txBody>
                  <a:tcPr/>
                </a:tc>
                <a:extLst>
                  <a:ext uri="{0D108BD9-81ED-4DB2-BD59-A6C34878D82A}">
                    <a16:rowId xmlns:a16="http://schemas.microsoft.com/office/drawing/2014/main" xmlns="" val="10006"/>
                  </a:ext>
                </a:extLst>
              </a:tr>
            </a:tbl>
          </a:graphicData>
        </a:graphic>
      </p:graphicFrame>
      <p:graphicFrame>
        <p:nvGraphicFramePr>
          <p:cNvPr id="24" name="Table 10"/>
          <p:cNvGraphicFramePr>
            <a:graphicFrameLocks noGrp="1"/>
          </p:cNvGraphicFramePr>
          <p:nvPr>
            <p:extLst>
              <p:ext uri="{D42A27DB-BD31-4B8C-83A1-F6EECF244321}">
                <p14:modId xmlns:p14="http://schemas.microsoft.com/office/powerpoint/2010/main" val="280665032"/>
              </p:ext>
            </p:extLst>
          </p:nvPr>
        </p:nvGraphicFramePr>
        <p:xfrm>
          <a:off x="0" y="4785474"/>
          <a:ext cx="9144000" cy="2032000"/>
        </p:xfrm>
        <a:graphic>
          <a:graphicData uri="http://schemas.openxmlformats.org/drawingml/2006/table">
            <a:tbl>
              <a:tblPr firstRow="1" bandRow="1">
                <a:tableStyleId>{91EBBBCC-DAD2-459C-BE2E-F6DE35CF9A28}</a:tableStyleId>
              </a:tblPr>
              <a:tblGrid>
                <a:gridCol w="9144000">
                  <a:extLst>
                    <a:ext uri="{9D8B030D-6E8A-4147-A177-3AD203B41FA5}">
                      <a16:colId xmlns:a16="http://schemas.microsoft.com/office/drawing/2014/main" xmlns="" val="20000"/>
                    </a:ext>
                  </a:extLst>
                </a:gridCol>
              </a:tblGrid>
              <a:tr h="351597">
                <a:tc>
                  <a:txBody>
                    <a:bodyPr/>
                    <a:lstStyle/>
                    <a:p>
                      <a:pPr algn="ctr"/>
                      <a:r>
                        <a:rPr lang="en-US" sz="1800" dirty="0" smtClean="0">
                          <a:solidFill>
                            <a:schemeClr val="bg1"/>
                          </a:solidFill>
                        </a:rPr>
                        <a:t>Functions that are utilized</a:t>
                      </a:r>
                      <a:r>
                        <a:rPr lang="en-US" sz="1800" baseline="0" dirty="0" smtClean="0">
                          <a:solidFill>
                            <a:schemeClr val="bg1"/>
                          </a:solidFill>
                        </a:rPr>
                        <a:t> by the Stepper library  </a:t>
                      </a:r>
                      <a:r>
                        <a:rPr lang="en-US" sz="1800" b="0" i="1" baseline="0" dirty="0" smtClean="0">
                          <a:solidFill>
                            <a:schemeClr val="bg1"/>
                          </a:solidFill>
                        </a:rPr>
                        <a:t>(stepper library for Arduino) </a:t>
                      </a:r>
                      <a:br>
                        <a:rPr lang="en-US" sz="1800" b="0" i="1" baseline="0" dirty="0" smtClean="0">
                          <a:solidFill>
                            <a:schemeClr val="bg1"/>
                          </a:solidFill>
                        </a:rPr>
                      </a:br>
                      <a:r>
                        <a:rPr kumimoji="0" lang="en-US" sz="1200" b="0" i="0" u="none" strike="noStrike" kern="0" cap="none" spc="0" normalizeH="0" baseline="0" noProof="0" dirty="0" smtClean="0">
                          <a:ln>
                            <a:noFill/>
                          </a:ln>
                          <a:solidFill>
                            <a:srgbClr val="FFFF00"/>
                          </a:solidFill>
                          <a:effectLst/>
                          <a:uLnTx/>
                          <a:uFillTx/>
                          <a:latin typeface="+mn-lt"/>
                          <a:ea typeface="+mn-ea"/>
                          <a:cs typeface="+mn-cs"/>
                        </a:rPr>
                        <a:t>#include &lt;</a:t>
                      </a:r>
                      <a:r>
                        <a:rPr kumimoji="0" lang="en-US" sz="1200" b="0" i="0" u="none" strike="noStrike" kern="0" cap="none" spc="0" normalizeH="0" baseline="0" noProof="0" dirty="0" err="1" smtClean="0">
                          <a:ln>
                            <a:noFill/>
                          </a:ln>
                          <a:solidFill>
                            <a:srgbClr val="FFFF00"/>
                          </a:solidFill>
                          <a:effectLst/>
                          <a:uLnTx/>
                          <a:uFillTx/>
                          <a:latin typeface="+mn-lt"/>
                          <a:ea typeface="+mn-ea"/>
                          <a:cs typeface="+mn-cs"/>
                        </a:rPr>
                        <a:t>Stepper.h</a:t>
                      </a:r>
                      <a:r>
                        <a:rPr kumimoji="0" lang="en-US" sz="1200" b="0" i="0" u="none" strike="noStrike" kern="0" cap="none" spc="0" normalizeH="0" baseline="0" noProof="0" dirty="0" smtClean="0">
                          <a:ln>
                            <a:noFill/>
                          </a:ln>
                          <a:solidFill>
                            <a:srgbClr val="FFFF00"/>
                          </a:solidFill>
                          <a:effectLst/>
                          <a:uLnTx/>
                          <a:uFillTx/>
                          <a:latin typeface="+mn-lt"/>
                          <a:ea typeface="+mn-ea"/>
                          <a:cs typeface="+mn-cs"/>
                        </a:rPr>
                        <a:t>&gt;</a:t>
                      </a:r>
                      <a:endParaRPr lang="en-US" sz="1800" b="0" i="1" dirty="0">
                        <a:solidFill>
                          <a:srgbClr val="FFFF00"/>
                        </a:solidFill>
                      </a:endParaRPr>
                    </a:p>
                  </a:txBody>
                  <a:tcPr/>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FF"/>
                          </a:solidFill>
                        </a:rPr>
                        <a:t>Stepper</a:t>
                      </a:r>
                      <a:r>
                        <a:rPr lang="el-GR" sz="1400" dirty="0" smtClean="0">
                          <a:solidFill>
                            <a:srgbClr val="0000FF"/>
                          </a:solidFill>
                        </a:rPr>
                        <a:t> </a:t>
                      </a:r>
                      <a:r>
                        <a:rPr lang="en-US" sz="1400" b="1" dirty="0" smtClean="0"/>
                        <a:t>my</a:t>
                      </a:r>
                      <a:r>
                        <a:rPr lang="el-GR" sz="1400" b="1" dirty="0" smtClean="0"/>
                        <a:t>_</a:t>
                      </a:r>
                      <a:r>
                        <a:rPr lang="en-US" sz="1400" b="1" dirty="0" smtClean="0"/>
                        <a:t>Stepper_1(</a:t>
                      </a:r>
                      <a:r>
                        <a:rPr lang="en-US" sz="1400" dirty="0" smtClean="0"/>
                        <a:t> </a:t>
                      </a:r>
                      <a:r>
                        <a:rPr lang="en-US" sz="1400" b="0" i="1" dirty="0" smtClean="0">
                          <a:solidFill>
                            <a:srgbClr val="FF0000"/>
                          </a:solidFill>
                        </a:rPr>
                        <a:t>value</a:t>
                      </a:r>
                      <a:r>
                        <a:rPr lang="el-GR" sz="1400" b="0" i="1" dirty="0" smtClean="0">
                          <a:solidFill>
                            <a:srgbClr val="FF0000"/>
                          </a:solidFill>
                        </a:rPr>
                        <a:t>1</a:t>
                      </a:r>
                      <a:r>
                        <a:rPr lang="en-US" sz="1400" b="0" i="1" dirty="0" smtClean="0">
                          <a:solidFill>
                            <a:srgbClr val="FF0000"/>
                          </a:solidFill>
                        </a:rPr>
                        <a:t>_</a:t>
                      </a:r>
                      <a:r>
                        <a:rPr lang="en-US" sz="1400" b="0" i="1" dirty="0" err="1" smtClean="0">
                          <a:solidFill>
                            <a:srgbClr val="FF0000"/>
                          </a:solidFill>
                        </a:rPr>
                        <a:t>define_steps_per_revolution</a:t>
                      </a:r>
                      <a:r>
                        <a:rPr lang="en-US" sz="1400" dirty="0" smtClean="0"/>
                        <a:t>, pin1, pin2</a:t>
                      </a:r>
                      <a:r>
                        <a:rPr lang="en-US" sz="1400" b="1" dirty="0" smtClean="0"/>
                        <a:t> )</a:t>
                      </a:r>
                      <a:r>
                        <a:rPr lang="el-GR" sz="1400" b="1" dirty="0" smtClean="0"/>
                        <a:t> </a:t>
                      </a:r>
                      <a:r>
                        <a:rPr lang="en-US" sz="1400" b="1" dirty="0" smtClean="0"/>
                        <a:t>                     </a:t>
                      </a:r>
                      <a:r>
                        <a:rPr lang="en-US" sz="1400" b="0" i="1" dirty="0" smtClean="0">
                          <a:solidFill>
                            <a:srgbClr val="92D050"/>
                          </a:solidFill>
                        </a:rPr>
                        <a:t>Two wire control</a:t>
                      </a:r>
                    </a:p>
                  </a:txBody>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400" dirty="0" smtClean="0"/>
                        <a:t>               </a:t>
                      </a:r>
                      <a:r>
                        <a:rPr lang="en-US" sz="1400" b="1" dirty="0" smtClean="0"/>
                        <a:t>my</a:t>
                      </a:r>
                      <a:r>
                        <a:rPr lang="el-GR" sz="1400" b="1" dirty="0" smtClean="0"/>
                        <a:t>_</a:t>
                      </a:r>
                      <a:r>
                        <a:rPr lang="en-US" sz="1400" b="1" dirty="0" smtClean="0"/>
                        <a:t>Stepper_1(</a:t>
                      </a:r>
                      <a:r>
                        <a:rPr lang="en-US" sz="1400" b="0" i="1" dirty="0" smtClean="0">
                          <a:solidFill>
                            <a:srgbClr val="FF0000"/>
                          </a:solidFill>
                        </a:rPr>
                        <a:t>value</a:t>
                      </a:r>
                      <a:r>
                        <a:rPr lang="el-GR" sz="1400" b="0" i="1" dirty="0" smtClean="0">
                          <a:solidFill>
                            <a:srgbClr val="FF0000"/>
                          </a:solidFill>
                        </a:rPr>
                        <a:t>1</a:t>
                      </a:r>
                      <a:r>
                        <a:rPr lang="en-US" sz="1400" b="0" i="1" dirty="0" smtClean="0">
                          <a:solidFill>
                            <a:srgbClr val="FF0000"/>
                          </a:solidFill>
                        </a:rPr>
                        <a:t>_</a:t>
                      </a:r>
                      <a:r>
                        <a:rPr lang="en-US" sz="1400" b="0" i="1" dirty="0" err="1" smtClean="0">
                          <a:solidFill>
                            <a:srgbClr val="FF0000"/>
                          </a:solidFill>
                        </a:rPr>
                        <a:t>define_steps_per_revolution</a:t>
                      </a:r>
                      <a:r>
                        <a:rPr lang="en-US" sz="1400" dirty="0" smtClean="0"/>
                        <a:t>, pin1, pin2, pin3, pin4 </a:t>
                      </a:r>
                      <a:r>
                        <a:rPr lang="en-US" sz="1400" b="1" dirty="0" smtClean="0"/>
                        <a:t>)   </a:t>
                      </a:r>
                      <a:r>
                        <a:rPr lang="en-US" sz="1400" b="0" i="1" dirty="0" smtClean="0">
                          <a:solidFill>
                            <a:srgbClr val="92D050"/>
                          </a:solidFill>
                        </a:rPr>
                        <a:t>Four</a:t>
                      </a:r>
                      <a:r>
                        <a:rPr lang="en-US" sz="1400" b="0" i="1" baseline="0" dirty="0" smtClean="0">
                          <a:solidFill>
                            <a:srgbClr val="92D050"/>
                          </a:solidFill>
                        </a:rPr>
                        <a:t> wire control</a:t>
                      </a:r>
                      <a:r>
                        <a:rPr lang="en-US" sz="1400" b="1" i="1" baseline="0" dirty="0" smtClean="0">
                          <a:solidFill>
                            <a:srgbClr val="92D050"/>
                          </a:solidFill>
                        </a:rPr>
                        <a:t> </a:t>
                      </a:r>
                      <a:endParaRPr lang="en-US" sz="1400" b="1" i="1" dirty="0" smtClean="0">
                        <a:solidFill>
                          <a:srgbClr val="92D050"/>
                        </a:solidFill>
                      </a:endParaRPr>
                    </a:p>
                  </a:txBody>
                  <a:tcPr/>
                </a:tc>
                <a:extLst>
                  <a:ext uri="{0D108BD9-81ED-4DB2-BD59-A6C34878D82A}">
                    <a16:rowId xmlns:a16="http://schemas.microsoft.com/office/drawing/2014/main" xmlns="" val="10002"/>
                  </a:ext>
                </a:extLst>
              </a:tr>
              <a:tr h="370840">
                <a:tc>
                  <a:txBody>
                    <a:bodyPr/>
                    <a:lstStyle/>
                    <a:p>
                      <a:r>
                        <a:rPr lang="en-US" sz="1400" b="1" dirty="0" smtClean="0"/>
                        <a:t>my</a:t>
                      </a:r>
                      <a:r>
                        <a:rPr lang="el-GR" sz="1400" b="1" dirty="0" smtClean="0"/>
                        <a:t>_</a:t>
                      </a:r>
                      <a:r>
                        <a:rPr lang="en-US" sz="1400" b="1" dirty="0" smtClean="0"/>
                        <a:t>Stepper_1</a:t>
                      </a:r>
                      <a:r>
                        <a:rPr lang="el-GR" sz="1400" b="1" dirty="0" smtClean="0"/>
                        <a:t>.</a:t>
                      </a:r>
                      <a:r>
                        <a:rPr lang="en-US" sz="1400" b="1" dirty="0" err="1" smtClean="0">
                          <a:solidFill>
                            <a:srgbClr val="0000FF"/>
                          </a:solidFill>
                        </a:rPr>
                        <a:t>setSpeed</a:t>
                      </a:r>
                      <a:r>
                        <a:rPr lang="en-US" sz="1400" b="1" dirty="0" smtClean="0">
                          <a:solidFill>
                            <a:srgbClr val="0000FF"/>
                          </a:solidFill>
                        </a:rPr>
                        <a:t>(</a:t>
                      </a:r>
                      <a:r>
                        <a:rPr lang="en-US" sz="1400" b="0" i="1" dirty="0" smtClean="0">
                          <a:solidFill>
                            <a:srgbClr val="FF0000"/>
                          </a:solidFill>
                        </a:rPr>
                        <a:t>value</a:t>
                      </a:r>
                      <a:r>
                        <a:rPr lang="el-GR" sz="1400" b="0" i="1" dirty="0" smtClean="0">
                          <a:solidFill>
                            <a:srgbClr val="FF0000"/>
                          </a:solidFill>
                        </a:rPr>
                        <a:t>2</a:t>
                      </a:r>
                      <a:r>
                        <a:rPr lang="en-US" sz="1400" b="0" i="1" dirty="0" smtClean="0">
                          <a:solidFill>
                            <a:srgbClr val="FF0000"/>
                          </a:solidFill>
                        </a:rPr>
                        <a:t>_</a:t>
                      </a:r>
                      <a:r>
                        <a:rPr lang="en-US" sz="1400" b="0" i="1" dirty="0" err="1" smtClean="0">
                          <a:solidFill>
                            <a:srgbClr val="FF0000"/>
                          </a:solidFill>
                        </a:rPr>
                        <a:t>define_max_speed_during</a:t>
                      </a:r>
                      <a:r>
                        <a:rPr lang="en-US" sz="1400" b="0" i="1" baseline="0" dirty="0" err="1" smtClean="0">
                          <a:solidFill>
                            <a:srgbClr val="FF0000"/>
                          </a:solidFill>
                        </a:rPr>
                        <a:t>_motion</a:t>
                      </a:r>
                      <a:r>
                        <a:rPr lang="en-US" sz="1400" b="1" dirty="0" smtClean="0">
                          <a:solidFill>
                            <a:srgbClr val="0000FF"/>
                          </a:solidFill>
                        </a:rPr>
                        <a:t>) </a:t>
                      </a:r>
                      <a:r>
                        <a:rPr lang="en-US" sz="1400" b="1" baseline="0" dirty="0" smtClean="0">
                          <a:solidFill>
                            <a:srgbClr val="0000FF"/>
                          </a:solidFill>
                        </a:rPr>
                        <a:t>  </a:t>
                      </a:r>
                      <a:r>
                        <a:rPr lang="en-US" sz="1400" b="0" i="1" dirty="0" smtClean="0">
                          <a:solidFill>
                            <a:srgbClr val="92D050"/>
                          </a:solidFill>
                        </a:rPr>
                        <a:t>Set</a:t>
                      </a:r>
                      <a:r>
                        <a:rPr lang="en-US" sz="1400" b="0" i="1" baseline="0" dirty="0" smtClean="0">
                          <a:solidFill>
                            <a:srgbClr val="92D050"/>
                          </a:solidFill>
                        </a:rPr>
                        <a:t> max speed during the motion of the motor</a:t>
                      </a:r>
                      <a:endParaRPr lang="en-US" sz="1400" b="0" i="1" dirty="0" smtClean="0">
                        <a:solidFill>
                          <a:srgbClr val="92D050"/>
                        </a:solidFill>
                      </a:endParaRPr>
                    </a:p>
                  </a:txBody>
                  <a:tcPr/>
                </a:tc>
                <a:extLst>
                  <a:ext uri="{0D108BD9-81ED-4DB2-BD59-A6C34878D82A}">
                    <a16:rowId xmlns:a16="http://schemas.microsoft.com/office/drawing/2014/main" xmlns="" val="10003"/>
                  </a:ext>
                </a:extLst>
              </a:tr>
              <a:tr h="370840">
                <a:tc>
                  <a:txBody>
                    <a:bodyPr/>
                    <a:lstStyle/>
                    <a:p>
                      <a:r>
                        <a:rPr lang="en-US" sz="1400" b="1" dirty="0" smtClean="0"/>
                        <a:t>my</a:t>
                      </a:r>
                      <a:r>
                        <a:rPr lang="el-GR" sz="1400" b="1" dirty="0" smtClean="0"/>
                        <a:t>_</a:t>
                      </a:r>
                      <a:r>
                        <a:rPr lang="en-US" sz="1400" b="1" dirty="0" smtClean="0"/>
                        <a:t>Stepper_1</a:t>
                      </a:r>
                      <a:r>
                        <a:rPr lang="el-GR" sz="1400" b="1" dirty="0" smtClean="0"/>
                        <a:t>.</a:t>
                      </a:r>
                      <a:r>
                        <a:rPr lang="en-US" sz="1400" b="1" dirty="0" smtClean="0">
                          <a:solidFill>
                            <a:srgbClr val="0000FF"/>
                          </a:solidFill>
                        </a:rPr>
                        <a:t>step(</a:t>
                      </a:r>
                      <a:r>
                        <a:rPr lang="en-US" sz="1400" b="0" i="1" dirty="0" smtClean="0">
                          <a:solidFill>
                            <a:srgbClr val="FF0000"/>
                          </a:solidFill>
                        </a:rPr>
                        <a:t>value3_define_desired step</a:t>
                      </a:r>
                      <a:r>
                        <a:rPr lang="en-US" sz="1400" b="0" dirty="0" smtClean="0">
                          <a:solidFill>
                            <a:srgbClr val="FF0000"/>
                          </a:solidFill>
                        </a:rPr>
                        <a:t>s</a:t>
                      </a:r>
                      <a:r>
                        <a:rPr lang="en-US" sz="1400" b="1" dirty="0" smtClean="0">
                          <a:solidFill>
                            <a:srgbClr val="0000FF"/>
                          </a:solidFill>
                        </a:rPr>
                        <a:t>)                                   </a:t>
                      </a:r>
                      <a:r>
                        <a:rPr lang="en-US" sz="1400" b="0" i="1" baseline="0" dirty="0" smtClean="0">
                          <a:solidFill>
                            <a:srgbClr val="92D050"/>
                          </a:solidFill>
                        </a:rPr>
                        <a:t>Move the rotor for the number of desired steps</a:t>
                      </a:r>
                      <a:endParaRPr lang="en-US" sz="1400" b="1" dirty="0" smtClean="0">
                        <a:solidFill>
                          <a:srgbClr val="0000FF"/>
                        </a:solidFill>
                      </a:endParaRPr>
                    </a:p>
                  </a:txBody>
                  <a:tcPr/>
                </a:tc>
                <a:extLst>
                  <a:ext uri="{0D108BD9-81ED-4DB2-BD59-A6C34878D82A}">
                    <a16:rowId xmlns:a16="http://schemas.microsoft.com/office/drawing/2014/main" xmlns="" val="10004"/>
                  </a:ext>
                </a:extLst>
              </a:tr>
            </a:tbl>
          </a:graphicData>
        </a:graphic>
      </p:graphicFrame>
      <p:sp>
        <p:nvSpPr>
          <p:cNvPr id="26" name="TextBox 25"/>
          <p:cNvSpPr txBox="1"/>
          <p:nvPr/>
        </p:nvSpPr>
        <p:spPr bwMode="auto">
          <a:xfrm>
            <a:off x="2665284" y="4435905"/>
            <a:ext cx="3826689" cy="31745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400" b="0" i="0" u="none" strike="noStrike" kern="0" cap="none" spc="0" normalizeH="0" baseline="0" noProof="0" dirty="0" smtClean="0">
                <a:ln>
                  <a:noFill/>
                </a:ln>
                <a:solidFill>
                  <a:schemeClr val="tx1"/>
                </a:solidFill>
                <a:effectLst/>
                <a:uLnTx/>
                <a:uFillTx/>
                <a:latin typeface="Calibri" charset="0"/>
                <a:ea typeface="Calibri" charset="0"/>
                <a:cs typeface="Calibri" charset="0"/>
              </a:rPr>
              <a:t>Create stepper objects to control a stepper motor</a:t>
            </a:r>
            <a:endParaRPr kumimoji="0" lang="el-GR" sz="14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326102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pic>
        <p:nvPicPr>
          <p:cNvPr id="4" name="Picture 3"/>
          <p:cNvPicPr>
            <a:picLocks noChangeAspect="1"/>
          </p:cNvPicPr>
          <p:nvPr/>
        </p:nvPicPr>
        <p:blipFill rotWithShape="1">
          <a:blip r:embed="rId3"/>
          <a:srcRect b="2445"/>
          <a:stretch/>
        </p:blipFill>
        <p:spPr>
          <a:xfrm>
            <a:off x="337971" y="590680"/>
            <a:ext cx="5938969" cy="4126854"/>
          </a:xfrm>
          <a:prstGeom prst="rect">
            <a:avLst/>
          </a:prstGeom>
        </p:spPr>
      </p:pic>
      <p:sp>
        <p:nvSpPr>
          <p:cNvPr id="2" name="Title 1"/>
          <p:cNvSpPr>
            <a:spLocks noGrp="1"/>
          </p:cNvSpPr>
          <p:nvPr>
            <p:ph type="title"/>
          </p:nvPr>
        </p:nvSpPr>
        <p:spPr/>
        <p:txBody>
          <a:bodyPr/>
          <a:lstStyle/>
          <a:p>
            <a:r>
              <a:rPr lang="en-US" sz="1800" b="1" dirty="0">
                <a:latin typeface="Calibri" charset="0"/>
                <a:ea typeface="Calibri" charset="0"/>
                <a:cs typeface="Calibri" charset="0"/>
              </a:rPr>
              <a:t>Bipolar/Unipolar stepper motor driver </a:t>
            </a:r>
            <a:r>
              <a:rPr lang="en-US" sz="1800" b="1" dirty="0" smtClean="0">
                <a:latin typeface="Calibri" charset="0"/>
                <a:ea typeface="Calibri" charset="0"/>
                <a:cs typeface="Calibri" charset="0"/>
              </a:rPr>
              <a:t>with</a:t>
            </a:r>
            <a:r>
              <a:rPr lang="el-GR" sz="1800" b="1" dirty="0" smtClean="0">
                <a:latin typeface="Calibri" charset="0"/>
                <a:ea typeface="Calibri" charset="0"/>
                <a:cs typeface="Calibri" charset="0"/>
              </a:rPr>
              <a:t> </a:t>
            </a:r>
            <a:r>
              <a:rPr lang="en-US" sz="1800" b="1" dirty="0" smtClean="0">
                <a:latin typeface="Calibri" charset="0"/>
                <a:ea typeface="Calibri" charset="0"/>
                <a:cs typeface="Calibri" charset="0"/>
              </a:rPr>
              <a:t>the IC L293D (four wires control)</a:t>
            </a:r>
            <a:endParaRPr lang="en-US" sz="1800" b="1" dirty="0">
              <a:latin typeface="Calibri" charset="0"/>
              <a:ea typeface="Calibri" charset="0"/>
              <a:cs typeface="Calibri" charset="0"/>
            </a:endParaRPr>
          </a:p>
        </p:txBody>
      </p:sp>
      <p:pic>
        <p:nvPicPr>
          <p:cNvPr id="13" name="Picture 12"/>
          <p:cNvPicPr>
            <a:picLocks noChangeAspect="1"/>
          </p:cNvPicPr>
          <p:nvPr/>
        </p:nvPicPr>
        <p:blipFill>
          <a:blip r:embed="rId4"/>
          <a:stretch>
            <a:fillRect/>
          </a:stretch>
        </p:blipFill>
        <p:spPr>
          <a:xfrm>
            <a:off x="2146557" y="4603416"/>
            <a:ext cx="2389813" cy="1986712"/>
          </a:xfrm>
          <a:prstGeom prst="rect">
            <a:avLst/>
          </a:prstGeom>
        </p:spPr>
      </p:pic>
      <p:grpSp>
        <p:nvGrpSpPr>
          <p:cNvPr id="39" name="Group 38"/>
          <p:cNvGrpSpPr/>
          <p:nvPr/>
        </p:nvGrpSpPr>
        <p:grpSpPr>
          <a:xfrm>
            <a:off x="2256589" y="2177323"/>
            <a:ext cx="1576208" cy="3322684"/>
            <a:chOff x="2256589" y="2177323"/>
            <a:chExt cx="1576208" cy="3322684"/>
          </a:xfrm>
        </p:grpSpPr>
        <p:sp>
          <p:nvSpPr>
            <p:cNvPr id="24" name="Rectangle 23"/>
            <p:cNvSpPr/>
            <p:nvPr/>
          </p:nvSpPr>
          <p:spPr>
            <a:xfrm>
              <a:off x="2517400" y="2619592"/>
              <a:ext cx="1292718" cy="113402"/>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5" name="Rectangle 24"/>
            <p:cNvSpPr/>
            <p:nvPr/>
          </p:nvSpPr>
          <p:spPr>
            <a:xfrm>
              <a:off x="2256589" y="2177323"/>
              <a:ext cx="555644" cy="136082"/>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6" name="Rectangle 25"/>
            <p:cNvSpPr/>
            <p:nvPr/>
          </p:nvSpPr>
          <p:spPr>
            <a:xfrm>
              <a:off x="2461744" y="2358766"/>
              <a:ext cx="89675" cy="361504"/>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7" name="Rectangle 26"/>
            <p:cNvSpPr/>
            <p:nvPr/>
          </p:nvSpPr>
          <p:spPr>
            <a:xfrm>
              <a:off x="2268969" y="2363056"/>
              <a:ext cx="282449" cy="109113"/>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8" name="Rectangle 27"/>
            <p:cNvSpPr/>
            <p:nvPr/>
          </p:nvSpPr>
          <p:spPr>
            <a:xfrm>
              <a:off x="2732853" y="3583510"/>
              <a:ext cx="1099944" cy="147423"/>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9" name="Rectangle 28"/>
            <p:cNvSpPr/>
            <p:nvPr/>
          </p:nvSpPr>
          <p:spPr>
            <a:xfrm flipH="1">
              <a:off x="2721515" y="2234024"/>
              <a:ext cx="90716" cy="1421106"/>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1" name="Rectangle 30"/>
            <p:cNvSpPr/>
            <p:nvPr/>
          </p:nvSpPr>
          <p:spPr>
            <a:xfrm>
              <a:off x="2601757" y="5216502"/>
              <a:ext cx="594649" cy="283505"/>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2" name="Rectangle 31"/>
            <p:cNvSpPr/>
            <p:nvPr/>
          </p:nvSpPr>
          <p:spPr>
            <a:xfrm>
              <a:off x="2606737" y="4699842"/>
              <a:ext cx="594649" cy="283505"/>
            </a:xfrm>
            <a:prstGeom prst="rect">
              <a:avLst/>
            </a:prstGeom>
            <a:solidFill>
              <a:srgbClr val="3366FF">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grpSp>
        <p:nvGrpSpPr>
          <p:cNvPr id="38" name="Group 37"/>
          <p:cNvGrpSpPr/>
          <p:nvPr/>
        </p:nvGrpSpPr>
        <p:grpSpPr>
          <a:xfrm>
            <a:off x="3035678" y="835984"/>
            <a:ext cx="1074256" cy="4669001"/>
            <a:chOff x="3035678" y="835984"/>
            <a:chExt cx="1074256" cy="4669001"/>
          </a:xfrm>
        </p:grpSpPr>
        <p:sp>
          <p:nvSpPr>
            <p:cNvPr id="14" name="Rectangle 13"/>
            <p:cNvSpPr/>
            <p:nvPr/>
          </p:nvSpPr>
          <p:spPr>
            <a:xfrm>
              <a:off x="3775026" y="835984"/>
              <a:ext cx="226153" cy="441980"/>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5" name="Rectangle 14"/>
            <p:cNvSpPr/>
            <p:nvPr/>
          </p:nvSpPr>
          <p:spPr>
            <a:xfrm>
              <a:off x="3200943" y="2789696"/>
              <a:ext cx="575155" cy="124742"/>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8" name="Rectangle 17"/>
            <p:cNvSpPr/>
            <p:nvPr/>
          </p:nvSpPr>
          <p:spPr>
            <a:xfrm>
              <a:off x="3192244" y="892034"/>
              <a:ext cx="600177" cy="94896"/>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9" name="Rectangle 18"/>
            <p:cNvSpPr/>
            <p:nvPr/>
          </p:nvSpPr>
          <p:spPr>
            <a:xfrm>
              <a:off x="3035679" y="1139557"/>
              <a:ext cx="730648" cy="139181"/>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1" name="Rectangle 20"/>
            <p:cNvSpPr/>
            <p:nvPr/>
          </p:nvSpPr>
          <p:spPr>
            <a:xfrm>
              <a:off x="3039022" y="3401272"/>
              <a:ext cx="782436" cy="125537"/>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22" name="Rectangle 21"/>
            <p:cNvSpPr/>
            <p:nvPr/>
          </p:nvSpPr>
          <p:spPr>
            <a:xfrm>
              <a:off x="3492796" y="4717533"/>
              <a:ext cx="612153" cy="260825"/>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7" name="Rectangle 16"/>
            <p:cNvSpPr/>
            <p:nvPr/>
          </p:nvSpPr>
          <p:spPr>
            <a:xfrm>
              <a:off x="3192245" y="922084"/>
              <a:ext cx="95681" cy="1887663"/>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charset="0"/>
                <a:ea typeface="Calibri" charset="0"/>
                <a:cs typeface="Calibri" charset="0"/>
              </a:endParaRPr>
            </a:p>
          </p:txBody>
        </p:sp>
        <p:sp>
          <p:nvSpPr>
            <p:cNvPr id="20" name="Rectangle 19"/>
            <p:cNvSpPr/>
            <p:nvPr/>
          </p:nvSpPr>
          <p:spPr>
            <a:xfrm>
              <a:off x="3035678" y="1287438"/>
              <a:ext cx="78284" cy="2192124"/>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3" name="Rectangle 32"/>
            <p:cNvSpPr/>
            <p:nvPr/>
          </p:nvSpPr>
          <p:spPr>
            <a:xfrm>
              <a:off x="3497781" y="5244160"/>
              <a:ext cx="612153" cy="260825"/>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grpSp>
        <p:nvGrpSpPr>
          <p:cNvPr id="37" name="Group 36"/>
          <p:cNvGrpSpPr/>
          <p:nvPr/>
        </p:nvGrpSpPr>
        <p:grpSpPr>
          <a:xfrm>
            <a:off x="1417456" y="898282"/>
            <a:ext cx="7438299" cy="4476290"/>
            <a:chOff x="1417456" y="905833"/>
            <a:chExt cx="7438299" cy="4476290"/>
          </a:xfrm>
        </p:grpSpPr>
        <p:sp>
          <p:nvSpPr>
            <p:cNvPr id="35" name="Rectangle 34"/>
            <p:cNvSpPr/>
            <p:nvPr/>
          </p:nvSpPr>
          <p:spPr>
            <a:xfrm rot="16200000">
              <a:off x="2118001" y="1669486"/>
              <a:ext cx="1596574" cy="117398"/>
            </a:xfrm>
            <a:prstGeom prst="rect">
              <a:avLst/>
            </a:prstGeom>
            <a:solidFill>
              <a:srgbClr val="FFFF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6" name="Rectangle 35"/>
            <p:cNvSpPr/>
            <p:nvPr/>
          </p:nvSpPr>
          <p:spPr>
            <a:xfrm>
              <a:off x="1417456" y="905833"/>
              <a:ext cx="1550184" cy="160147"/>
            </a:xfrm>
            <a:prstGeom prst="rect">
              <a:avLst/>
            </a:prstGeom>
            <a:solidFill>
              <a:srgbClr val="FFFF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4" name="Rectangle 33"/>
            <p:cNvSpPr/>
            <p:nvPr/>
          </p:nvSpPr>
          <p:spPr>
            <a:xfrm>
              <a:off x="2846249" y="2409106"/>
              <a:ext cx="1114293" cy="131104"/>
            </a:xfrm>
            <a:prstGeom prst="rect">
              <a:avLst/>
            </a:prstGeom>
            <a:solidFill>
              <a:srgbClr val="FFFF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3" name="TextBox 2"/>
            <p:cNvSpPr txBox="1"/>
            <p:nvPr/>
          </p:nvSpPr>
          <p:spPr bwMode="auto">
            <a:xfrm>
              <a:off x="4999213" y="5018947"/>
              <a:ext cx="3856542" cy="363176"/>
            </a:xfrm>
            <a:prstGeom prst="rect">
              <a:avLst/>
            </a:prstGeom>
            <a:solidFill>
              <a:srgbClr val="FFFF00">
                <a:alpha val="30000"/>
              </a:srgb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600" kern="0" dirty="0" smtClean="0">
                  <a:latin typeface="Calibri" charset="0"/>
                  <a:ea typeface="Calibri" charset="0"/>
                  <a:cs typeface="Calibri" charset="0"/>
                </a:rPr>
                <a:t>1,2EN and 3,4EN are set to </a:t>
              </a:r>
              <a:r>
                <a:rPr lang="en-US" sz="1600" kern="0" smtClean="0">
                  <a:latin typeface="Calibri" charset="0"/>
                  <a:ea typeface="Calibri" charset="0"/>
                  <a:cs typeface="Calibri" charset="0"/>
                </a:rPr>
                <a:t>5 volts</a:t>
              </a:r>
              <a:endPar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pSp>
      <p:sp>
        <p:nvSpPr>
          <p:cNvPr id="46" name="TextBox 45"/>
          <p:cNvSpPr txBox="1"/>
          <p:nvPr/>
        </p:nvSpPr>
        <p:spPr bwMode="auto">
          <a:xfrm>
            <a:off x="3794335" y="466231"/>
            <a:ext cx="1337226" cy="2531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000" b="0" i="0" u="none" strike="noStrike" kern="0" cap="none" spc="0" normalizeH="0" baseline="0" noProof="0" dirty="0" smtClean="0">
                <a:ln>
                  <a:noFill/>
                </a:ln>
                <a:solidFill>
                  <a:schemeClr val="tx1"/>
                </a:solidFill>
                <a:effectLst/>
                <a:uLnTx/>
                <a:uFillTx/>
                <a:latin typeface="Calibri" charset="0"/>
                <a:ea typeface="Calibri" charset="0"/>
                <a:cs typeface="Calibri" charset="0"/>
              </a:rPr>
              <a:t>Bipolar stepper motor</a:t>
            </a:r>
            <a:endParaRPr kumimoji="0" lang="en-US" sz="10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pSp>
        <p:nvGrpSpPr>
          <p:cNvPr id="58" name="Group 57"/>
          <p:cNvGrpSpPr/>
          <p:nvPr/>
        </p:nvGrpSpPr>
        <p:grpSpPr>
          <a:xfrm>
            <a:off x="4462948" y="580487"/>
            <a:ext cx="3978700" cy="1410232"/>
            <a:chOff x="4462948" y="580487"/>
            <a:chExt cx="3978700" cy="1410232"/>
          </a:xfrm>
        </p:grpSpPr>
        <p:grpSp>
          <p:nvGrpSpPr>
            <p:cNvPr id="53" name="Group 52"/>
            <p:cNvGrpSpPr/>
            <p:nvPr/>
          </p:nvGrpSpPr>
          <p:grpSpPr>
            <a:xfrm>
              <a:off x="5358547" y="580487"/>
              <a:ext cx="2274438" cy="1410232"/>
              <a:chOff x="5136347" y="611687"/>
              <a:chExt cx="2274438" cy="1410232"/>
            </a:xfrm>
          </p:grpSpPr>
          <p:grpSp>
            <p:nvGrpSpPr>
              <p:cNvPr id="50" name="Group 49"/>
              <p:cNvGrpSpPr/>
              <p:nvPr/>
            </p:nvGrpSpPr>
            <p:grpSpPr>
              <a:xfrm>
                <a:off x="5136347" y="611687"/>
                <a:ext cx="2274438" cy="1410232"/>
                <a:chOff x="5536531" y="562682"/>
                <a:chExt cx="2274438" cy="1410232"/>
              </a:xfrm>
            </p:grpSpPr>
            <p:grpSp>
              <p:nvGrpSpPr>
                <p:cNvPr id="45" name="Group 44"/>
                <p:cNvGrpSpPr/>
                <p:nvPr/>
              </p:nvGrpSpPr>
              <p:grpSpPr>
                <a:xfrm>
                  <a:off x="5823085" y="710838"/>
                  <a:ext cx="945842" cy="1098225"/>
                  <a:chOff x="5733248" y="608746"/>
                  <a:chExt cx="945842" cy="1098225"/>
                </a:xfrm>
              </p:grpSpPr>
              <p:pic>
                <p:nvPicPr>
                  <p:cNvPr id="42" name="Picture 41"/>
                  <p:cNvPicPr>
                    <a:picLocks noChangeAspect="1"/>
                  </p:cNvPicPr>
                  <p:nvPr/>
                </p:nvPicPr>
                <p:blipFill rotWithShape="1">
                  <a:blip r:embed="rId3"/>
                  <a:srcRect l="55352" r="32207" b="77028"/>
                  <a:stretch/>
                </p:blipFill>
                <p:spPr>
                  <a:xfrm>
                    <a:off x="5940181" y="608746"/>
                    <a:ext cx="738909" cy="971806"/>
                  </a:xfrm>
                  <a:prstGeom prst="rect">
                    <a:avLst/>
                  </a:prstGeom>
                </p:spPr>
              </p:pic>
              <p:cxnSp>
                <p:nvCxnSpPr>
                  <p:cNvPr id="23" name="Straight Connector 22"/>
                  <p:cNvCxnSpPr/>
                  <p:nvPr/>
                </p:nvCxnSpPr>
                <p:spPr>
                  <a:xfrm flipH="1">
                    <a:off x="5733248" y="1074003"/>
                    <a:ext cx="530856" cy="4084"/>
                  </a:xfrm>
                  <a:prstGeom prst="line">
                    <a:avLst/>
                  </a:prstGeom>
                  <a:ln>
                    <a:solidFill>
                      <a:srgbClr val="C00000"/>
                    </a:solidFill>
                  </a:ln>
                </p:spPr>
                <p:style>
                  <a:lnRef idx="2">
                    <a:schemeClr val="accent4"/>
                  </a:lnRef>
                  <a:fillRef idx="0">
                    <a:schemeClr val="accent4"/>
                  </a:fillRef>
                  <a:effectRef idx="1">
                    <a:schemeClr val="accent4"/>
                  </a:effectRef>
                  <a:fontRef idx="minor">
                    <a:schemeClr val="tx1"/>
                  </a:fontRef>
                </p:style>
              </p:cxnSp>
              <p:cxnSp>
                <p:nvCxnSpPr>
                  <p:cNvPr id="43" name="Straight Connector 42"/>
                  <p:cNvCxnSpPr/>
                  <p:nvPr/>
                </p:nvCxnSpPr>
                <p:spPr>
                  <a:xfrm flipH="1">
                    <a:off x="6407027" y="1261852"/>
                    <a:ext cx="1" cy="445119"/>
                  </a:xfrm>
                  <a:prstGeom prst="line">
                    <a:avLst/>
                  </a:prstGeom>
                  <a:ln>
                    <a:solidFill>
                      <a:srgbClr val="C00000"/>
                    </a:solidFill>
                  </a:ln>
                </p:spPr>
                <p:style>
                  <a:lnRef idx="2">
                    <a:schemeClr val="accent4"/>
                  </a:lnRef>
                  <a:fillRef idx="0">
                    <a:schemeClr val="accent4"/>
                  </a:fillRef>
                  <a:effectRef idx="1">
                    <a:schemeClr val="accent4"/>
                  </a:effectRef>
                  <a:fontRef idx="minor">
                    <a:schemeClr val="tx1"/>
                  </a:fontRef>
                </p:style>
              </p:cxnSp>
            </p:grpSp>
            <p:sp>
              <p:nvSpPr>
                <p:cNvPr id="47" name="TextBox 46"/>
                <p:cNvSpPr txBox="1"/>
                <p:nvPr/>
              </p:nvSpPr>
              <p:spPr bwMode="auto">
                <a:xfrm>
                  <a:off x="6395197" y="562682"/>
                  <a:ext cx="1415772" cy="25314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000" b="0" i="0" u="none" strike="noStrike" kern="0" cap="none" spc="0" normalizeH="0" baseline="0" noProof="0" dirty="0" smtClean="0">
                      <a:ln>
                        <a:noFill/>
                      </a:ln>
                      <a:solidFill>
                        <a:schemeClr val="tx1"/>
                      </a:solidFill>
                      <a:effectLst/>
                      <a:uLnTx/>
                      <a:uFillTx/>
                      <a:latin typeface="Calibri" charset="0"/>
                      <a:ea typeface="Calibri" charset="0"/>
                      <a:cs typeface="Calibri" charset="0"/>
                    </a:rPr>
                    <a:t>Unipolar stepper motor</a:t>
                  </a:r>
                  <a:endParaRPr kumimoji="0" lang="en-US" sz="10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48" name="TextBox 47"/>
                <p:cNvSpPr txBox="1"/>
                <p:nvPr/>
              </p:nvSpPr>
              <p:spPr bwMode="auto">
                <a:xfrm>
                  <a:off x="5536531" y="1033166"/>
                  <a:ext cx="461986" cy="36317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800" b="0" i="0" u="none" strike="noStrike" kern="0" cap="none" spc="0" normalizeH="0" baseline="0" noProof="0" dirty="0" err="1" smtClean="0">
                      <a:ln>
                        <a:noFill/>
                      </a:ln>
                      <a:solidFill>
                        <a:srgbClr val="C00000"/>
                      </a:solidFill>
                      <a:effectLst/>
                      <a:uLnTx/>
                      <a:uFillTx/>
                      <a:latin typeface="Calibri" charset="0"/>
                      <a:ea typeface="Calibri" charset="0"/>
                      <a:cs typeface="Calibri" charset="0"/>
                    </a:rPr>
                    <a:t>Vcc</a:t>
                  </a:r>
                  <a:r>
                    <a:rPr kumimoji="0" lang="en-US" sz="800" b="0" i="0" u="none" strike="noStrike" kern="0" cap="none" spc="0" normalizeH="0" baseline="0" noProof="0" dirty="0" smtClean="0">
                      <a:ln>
                        <a:noFill/>
                      </a:ln>
                      <a:solidFill>
                        <a:srgbClr val="C00000"/>
                      </a:solidFill>
                      <a:effectLst/>
                      <a:uLnTx/>
                      <a:uFillTx/>
                      <a:latin typeface="Calibri" charset="0"/>
                      <a:ea typeface="Calibri" charset="0"/>
                      <a:cs typeface="Calibri" charset="0"/>
                    </a:rPr>
                    <a:t> </a:t>
                  </a:r>
                  <a:br>
                    <a:rPr kumimoji="0" lang="en-US" sz="800" b="0" i="0" u="none" strike="noStrike" kern="0" cap="none" spc="0" normalizeH="0" baseline="0" noProof="0" dirty="0" smtClean="0">
                      <a:ln>
                        <a:noFill/>
                      </a:ln>
                      <a:solidFill>
                        <a:srgbClr val="C00000"/>
                      </a:solidFill>
                      <a:effectLst/>
                      <a:uLnTx/>
                      <a:uFillTx/>
                      <a:latin typeface="Calibri" charset="0"/>
                      <a:ea typeface="Calibri" charset="0"/>
                      <a:cs typeface="Calibri" charset="0"/>
                    </a:rPr>
                  </a:br>
                  <a:r>
                    <a:rPr kumimoji="0" lang="en-US" sz="800" b="0" i="0" u="none" strike="noStrike" kern="0" cap="none" spc="0" normalizeH="0" baseline="0" noProof="0" dirty="0" smtClean="0">
                      <a:ln>
                        <a:noFill/>
                      </a:ln>
                      <a:solidFill>
                        <a:srgbClr val="C00000"/>
                      </a:solidFill>
                      <a:effectLst/>
                      <a:uLnTx/>
                      <a:uFillTx/>
                      <a:latin typeface="Calibri" charset="0"/>
                      <a:ea typeface="Calibri" charset="0"/>
                      <a:cs typeface="Calibri" charset="0"/>
                    </a:rPr>
                    <a:t>motor</a:t>
                  </a:r>
                  <a:endParaRPr kumimoji="0" lang="en-US" sz="800" b="0" i="0" u="none" strike="noStrike" kern="0" cap="none" spc="0" normalizeH="0" baseline="0" noProof="0" dirty="0">
                    <a:ln>
                      <a:noFill/>
                    </a:ln>
                    <a:solidFill>
                      <a:srgbClr val="C00000"/>
                    </a:solidFill>
                    <a:effectLst/>
                    <a:uLnTx/>
                    <a:uFillTx/>
                    <a:latin typeface="Calibri" charset="0"/>
                    <a:ea typeface="Calibri" charset="0"/>
                    <a:cs typeface="Calibri" charset="0"/>
                  </a:endParaRPr>
                </a:p>
              </p:txBody>
            </p:sp>
            <p:sp>
              <p:nvSpPr>
                <p:cNvPr id="49" name="TextBox 48"/>
                <p:cNvSpPr txBox="1"/>
                <p:nvPr/>
              </p:nvSpPr>
              <p:spPr bwMode="auto">
                <a:xfrm>
                  <a:off x="6195849" y="1751891"/>
                  <a:ext cx="611065" cy="22102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800" b="0" i="0" u="none" strike="noStrike" kern="0" cap="none" spc="0" normalizeH="0" baseline="0" noProof="0" dirty="0" err="1" smtClean="0">
                      <a:ln>
                        <a:noFill/>
                      </a:ln>
                      <a:solidFill>
                        <a:srgbClr val="C00000"/>
                      </a:solidFill>
                      <a:effectLst/>
                      <a:uLnTx/>
                      <a:uFillTx/>
                      <a:latin typeface="Calibri" charset="0"/>
                      <a:ea typeface="Calibri" charset="0"/>
                      <a:cs typeface="Calibri" charset="0"/>
                    </a:rPr>
                    <a:t>Vcc</a:t>
                  </a:r>
                  <a:r>
                    <a:rPr kumimoji="0" lang="en-US" sz="800" b="0" i="0" u="none" strike="noStrike" kern="0" cap="none" spc="0" normalizeH="0" baseline="0" noProof="0" dirty="0" smtClean="0">
                      <a:ln>
                        <a:noFill/>
                      </a:ln>
                      <a:solidFill>
                        <a:srgbClr val="C00000"/>
                      </a:solidFill>
                      <a:effectLst/>
                      <a:uLnTx/>
                      <a:uFillTx/>
                      <a:latin typeface="Calibri" charset="0"/>
                      <a:ea typeface="Calibri" charset="0"/>
                      <a:cs typeface="Calibri" charset="0"/>
                    </a:rPr>
                    <a:t> motor</a:t>
                  </a:r>
                  <a:endParaRPr kumimoji="0" lang="en-US" sz="800" b="0" i="0" u="none" strike="noStrike" kern="0" cap="none" spc="0" normalizeH="0" baseline="0" noProof="0" dirty="0">
                    <a:ln>
                      <a:noFill/>
                    </a:ln>
                    <a:solidFill>
                      <a:srgbClr val="C00000"/>
                    </a:solidFill>
                    <a:effectLst/>
                    <a:uLnTx/>
                    <a:uFillTx/>
                    <a:latin typeface="Calibri" charset="0"/>
                    <a:ea typeface="Calibri" charset="0"/>
                    <a:cs typeface="Calibri" charset="0"/>
                  </a:endParaRPr>
                </a:p>
              </p:txBody>
            </p:sp>
          </p:grpSp>
          <p:sp>
            <p:nvSpPr>
              <p:cNvPr id="52" name="Rectangle 51"/>
              <p:cNvSpPr/>
              <p:nvPr/>
            </p:nvSpPr>
            <p:spPr>
              <a:xfrm>
                <a:off x="5206475" y="632968"/>
                <a:ext cx="1343475" cy="1368026"/>
              </a:xfrm>
              <a:prstGeom prst="rect">
                <a:avLst/>
              </a:prstGeom>
              <a:noFill/>
              <a:ln>
                <a:solidFill>
                  <a:srgbClr val="0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grpSp>
        <p:cxnSp>
          <p:nvCxnSpPr>
            <p:cNvPr id="55" name="Straight Arrow Connector 54"/>
            <p:cNvCxnSpPr/>
            <p:nvPr/>
          </p:nvCxnSpPr>
          <p:spPr>
            <a:xfrm>
              <a:off x="4462948" y="1074136"/>
              <a:ext cx="854608" cy="1186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bwMode="auto">
            <a:xfrm>
              <a:off x="6474961" y="759489"/>
              <a:ext cx="1966687" cy="83356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800" kern="0" dirty="0" smtClean="0">
                  <a:latin typeface="Calibri" charset="0"/>
                  <a:ea typeface="Calibri" charset="0"/>
                  <a:cs typeface="Calibri" charset="0"/>
                </a:rPr>
                <a:t>Exactly the same circuit</a:t>
              </a:r>
              <a:r>
                <a:rPr kumimoji="0" lang="el-GR" sz="800" b="0" i="0" u="none" strike="noStrike" kern="0" cap="none" spc="0" normalizeH="0" baseline="0" noProof="0" dirty="0" smtClean="0">
                  <a:ln>
                    <a:noFill/>
                  </a:ln>
                  <a:solidFill>
                    <a:schemeClr val="tx1"/>
                  </a:solidFill>
                  <a:effectLst/>
                  <a:uLnTx/>
                  <a:uFillTx/>
                  <a:latin typeface="Calibri" charset="0"/>
                  <a:ea typeface="Calibri" charset="0"/>
                  <a:cs typeface="Calibri" charset="0"/>
                </a:rPr>
                <a:t>, </a:t>
              </a:r>
              <a:r>
                <a:rPr kumimoji="0" lang="en-US" sz="800" b="0" i="0" u="none" strike="noStrike" kern="0" cap="none" spc="0" normalizeH="0" baseline="0" noProof="0" dirty="0" smtClean="0">
                  <a:ln>
                    <a:noFill/>
                  </a:ln>
                  <a:solidFill>
                    <a:schemeClr val="tx1"/>
                  </a:solidFill>
                  <a:effectLst/>
                  <a:uLnTx/>
                  <a:uFillTx/>
                  <a:latin typeface="Calibri" charset="0"/>
                  <a:ea typeface="Calibri" charset="0"/>
                  <a:cs typeface="Calibri" charset="0"/>
                </a:rPr>
                <a:t>the common wires are connected to the motor voltage</a:t>
              </a:r>
              <a:r>
                <a:rPr kumimoji="0" lang="en-US" sz="800" b="0" i="0" u="none" strike="noStrike" kern="0" cap="none" spc="0" normalizeH="0" noProof="0" dirty="0" smtClean="0">
                  <a:ln>
                    <a:noFill/>
                  </a:ln>
                  <a:solidFill>
                    <a:schemeClr val="tx1"/>
                  </a:solidFill>
                  <a:effectLst/>
                  <a:uLnTx/>
                  <a:uFillTx/>
                  <a:latin typeface="Calibri" charset="0"/>
                  <a:ea typeface="Calibri" charset="0"/>
                  <a:cs typeface="Calibri" charset="0"/>
                </a:rPr>
                <a:t> power supply</a:t>
              </a:r>
              <a:r>
                <a:rPr kumimoji="0" lang="el-GR" sz="800" b="0" i="0" u="none" strike="noStrike" kern="0" cap="none" spc="0" normalizeH="0" baseline="0" noProof="0" dirty="0" smtClean="0">
                  <a:ln>
                    <a:noFill/>
                  </a:ln>
                  <a:solidFill>
                    <a:schemeClr val="tx1"/>
                  </a:solidFill>
                  <a:effectLst/>
                  <a:uLnTx/>
                  <a:uFillTx/>
                  <a:latin typeface="Calibri" charset="0"/>
                  <a:ea typeface="Calibri" charset="0"/>
                  <a:cs typeface="Calibri" charset="0"/>
                </a:rPr>
                <a:t>. </a:t>
              </a:r>
            </a:p>
            <a:p>
              <a:pPr marR="0" algn="just" defTabSz="914400" rtl="0" eaLnBrk="0" fontAlgn="base" latinLnBrk="0" hangingPunct="0">
                <a:lnSpc>
                  <a:spcPct val="110000"/>
                </a:lnSpc>
                <a:spcBef>
                  <a:spcPts val="480"/>
                </a:spcBef>
                <a:spcAft>
                  <a:spcPct val="0"/>
                </a:spcAft>
                <a:buClrTx/>
                <a:buSzTx/>
                <a:tabLst/>
              </a:pPr>
              <a:endParaRPr kumimoji="0" lang="en-US"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grpSp>
      <p:grpSp>
        <p:nvGrpSpPr>
          <p:cNvPr id="44" name="Ομάδα 43"/>
          <p:cNvGrpSpPr/>
          <p:nvPr/>
        </p:nvGrpSpPr>
        <p:grpSpPr>
          <a:xfrm>
            <a:off x="6004623" y="2201680"/>
            <a:ext cx="2697494" cy="1996468"/>
            <a:chOff x="6004623" y="2201680"/>
            <a:chExt cx="2697494" cy="1996468"/>
          </a:xfrm>
        </p:grpSpPr>
        <p:grpSp>
          <p:nvGrpSpPr>
            <p:cNvPr id="12" name="Group 11"/>
            <p:cNvGrpSpPr/>
            <p:nvPr/>
          </p:nvGrpSpPr>
          <p:grpSpPr>
            <a:xfrm>
              <a:off x="6004623" y="2201680"/>
              <a:ext cx="2697494" cy="1996468"/>
              <a:chOff x="3648483" y="1125521"/>
              <a:chExt cx="4767841" cy="2809267"/>
            </a:xfrm>
          </p:grpSpPr>
          <p:pic>
            <p:nvPicPr>
              <p:cNvPr id="5" name="Picture 4"/>
              <p:cNvPicPr>
                <a:picLocks noChangeAspect="1"/>
              </p:cNvPicPr>
              <p:nvPr/>
            </p:nvPicPr>
            <p:blipFill>
              <a:blip r:embed="rId5"/>
              <a:stretch>
                <a:fillRect/>
              </a:stretch>
            </p:blipFill>
            <p:spPr>
              <a:xfrm>
                <a:off x="3648483" y="1125521"/>
                <a:ext cx="4767841" cy="2809267"/>
              </a:xfrm>
              <a:prstGeom prst="rect">
                <a:avLst/>
              </a:prstGeom>
            </p:spPr>
          </p:pic>
          <p:sp>
            <p:nvSpPr>
              <p:cNvPr id="6" name="Right Arrow 5"/>
              <p:cNvSpPr/>
              <p:nvPr/>
            </p:nvSpPr>
            <p:spPr>
              <a:xfrm>
                <a:off x="4419711" y="1992715"/>
                <a:ext cx="1126317" cy="328136"/>
              </a:xfrm>
              <a:prstGeom prst="rightArrow">
                <a:avLst/>
              </a:prstGeom>
              <a:gradFill flip="none" rotWithShape="1">
                <a:gsLst>
                  <a:gs pos="0">
                    <a:schemeClr val="accent1">
                      <a:shade val="51000"/>
                      <a:satMod val="130000"/>
                      <a:alpha val="33000"/>
                    </a:schemeClr>
                  </a:gs>
                  <a:gs pos="80000">
                    <a:schemeClr val="accent1">
                      <a:shade val="93000"/>
                      <a:satMod val="130000"/>
                      <a:alpha val="33000"/>
                    </a:schemeClr>
                  </a:gs>
                  <a:gs pos="100000">
                    <a:schemeClr val="accent1">
                      <a:shade val="94000"/>
                      <a:satMod val="135000"/>
                      <a:alpha val="3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600" b="1" kern="0" dirty="0">
                  <a:solidFill>
                    <a:srgbClr val="FF0000"/>
                  </a:solidFill>
                  <a:latin typeface="Calibri" charset="0"/>
                  <a:ea typeface="Calibri" charset="0"/>
                  <a:cs typeface="Calibri" charset="0"/>
                </a:endParaRPr>
              </a:p>
              <a:p>
                <a:pPr algn="ctr"/>
                <a:r>
                  <a:rPr lang="en-US" sz="1200" b="1" kern="0" dirty="0">
                    <a:solidFill>
                      <a:srgbClr val="FF0000"/>
                    </a:solidFill>
                    <a:latin typeface="Calibri" charset="0"/>
                    <a:ea typeface="Calibri" charset="0"/>
                    <a:cs typeface="Calibri" charset="0"/>
                  </a:rPr>
                  <a:t>1 </a:t>
                </a:r>
                <a:r>
                  <a:rPr lang="el-GR" sz="1200" b="1" kern="0" dirty="0">
                    <a:solidFill>
                      <a:srgbClr val="FF0000"/>
                    </a:solidFill>
                    <a:latin typeface="Calibri" charset="0"/>
                    <a:ea typeface="Calibri" charset="0"/>
                    <a:cs typeface="Calibri" charset="0"/>
                  </a:rPr>
                  <a:t>ή 0</a:t>
                </a:r>
                <a:endParaRPr lang="en-US" sz="1200" b="1" kern="0" dirty="0">
                  <a:solidFill>
                    <a:srgbClr val="FF0000"/>
                  </a:solidFill>
                  <a:latin typeface="Calibri" charset="0"/>
                  <a:ea typeface="Calibri" charset="0"/>
                  <a:cs typeface="Calibri" charset="0"/>
                </a:endParaRPr>
              </a:p>
              <a:p>
                <a:pPr algn="ctr"/>
                <a:endParaRPr lang="en-US" sz="1600" b="1" kern="0" dirty="0">
                  <a:solidFill>
                    <a:srgbClr val="FF0000"/>
                  </a:solidFill>
                  <a:latin typeface="Calibri" charset="0"/>
                  <a:ea typeface="Calibri" charset="0"/>
                  <a:cs typeface="Calibri" charset="0"/>
                </a:endParaRPr>
              </a:p>
            </p:txBody>
          </p:sp>
          <p:sp>
            <p:nvSpPr>
              <p:cNvPr id="7" name="Right Arrow 6"/>
              <p:cNvSpPr/>
              <p:nvPr/>
            </p:nvSpPr>
            <p:spPr>
              <a:xfrm>
                <a:off x="4456666" y="3248399"/>
                <a:ext cx="1126317" cy="328136"/>
              </a:xfrm>
              <a:prstGeom prst="rightArrow">
                <a:avLst/>
              </a:prstGeom>
              <a:gradFill flip="none" rotWithShape="1">
                <a:gsLst>
                  <a:gs pos="0">
                    <a:schemeClr val="accent1">
                      <a:shade val="51000"/>
                      <a:satMod val="130000"/>
                      <a:alpha val="33000"/>
                    </a:schemeClr>
                  </a:gs>
                  <a:gs pos="80000">
                    <a:schemeClr val="accent1">
                      <a:shade val="93000"/>
                      <a:satMod val="130000"/>
                      <a:alpha val="33000"/>
                    </a:schemeClr>
                  </a:gs>
                  <a:gs pos="100000">
                    <a:schemeClr val="accent1">
                      <a:shade val="94000"/>
                      <a:satMod val="135000"/>
                      <a:alpha val="3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600" b="1" kern="0" dirty="0">
                  <a:solidFill>
                    <a:srgbClr val="FF0000"/>
                  </a:solidFill>
                  <a:latin typeface="Calibri" charset="0"/>
                  <a:ea typeface="Calibri" charset="0"/>
                  <a:cs typeface="Calibri" charset="0"/>
                </a:endParaRPr>
              </a:p>
              <a:p>
                <a:pPr algn="ctr"/>
                <a:r>
                  <a:rPr lang="en-US" sz="1200" b="1" kern="0" dirty="0">
                    <a:solidFill>
                      <a:srgbClr val="FF0000"/>
                    </a:solidFill>
                    <a:latin typeface="Calibri" charset="0"/>
                    <a:ea typeface="Calibri" charset="0"/>
                    <a:cs typeface="Calibri" charset="0"/>
                  </a:rPr>
                  <a:t>1 </a:t>
                </a:r>
                <a:r>
                  <a:rPr lang="el-GR" sz="1200" b="1" kern="0" dirty="0">
                    <a:solidFill>
                      <a:srgbClr val="FF0000"/>
                    </a:solidFill>
                    <a:latin typeface="Calibri" charset="0"/>
                    <a:ea typeface="Calibri" charset="0"/>
                    <a:cs typeface="Calibri" charset="0"/>
                  </a:rPr>
                  <a:t>ή 0</a:t>
                </a:r>
                <a:endParaRPr lang="en-US" sz="1200" b="1" kern="0" dirty="0">
                  <a:solidFill>
                    <a:srgbClr val="FF0000"/>
                  </a:solidFill>
                  <a:latin typeface="Calibri" charset="0"/>
                  <a:ea typeface="Calibri" charset="0"/>
                  <a:cs typeface="Calibri" charset="0"/>
                </a:endParaRPr>
              </a:p>
              <a:p>
                <a:pPr algn="ctr"/>
                <a:endParaRPr lang="en-US" sz="1600" b="1" kern="0" dirty="0">
                  <a:solidFill>
                    <a:srgbClr val="FF0000"/>
                  </a:solidFill>
                  <a:latin typeface="Calibri" charset="0"/>
                  <a:ea typeface="Calibri" charset="0"/>
                  <a:cs typeface="Calibri" charset="0"/>
                </a:endParaRPr>
              </a:p>
            </p:txBody>
          </p:sp>
          <p:sp>
            <p:nvSpPr>
              <p:cNvPr id="8" name="Oval 7"/>
              <p:cNvSpPr/>
              <p:nvPr/>
            </p:nvSpPr>
            <p:spPr>
              <a:xfrm>
                <a:off x="4960444" y="1683279"/>
                <a:ext cx="629716" cy="367369"/>
              </a:xfrm>
              <a:prstGeom prst="ellipse">
                <a:avLst/>
              </a:prstGeom>
              <a:solidFill>
                <a:srgbClr val="FFFF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9" name="Rectangle 8"/>
              <p:cNvSpPr/>
              <p:nvPr/>
            </p:nvSpPr>
            <p:spPr>
              <a:xfrm>
                <a:off x="5668656" y="2276113"/>
                <a:ext cx="262381" cy="251911"/>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0" name="Rectangle 9"/>
              <p:cNvSpPr/>
              <p:nvPr/>
            </p:nvSpPr>
            <p:spPr>
              <a:xfrm>
                <a:off x="5684621" y="3067471"/>
                <a:ext cx="262381" cy="251911"/>
              </a:xfrm>
              <a:prstGeom prst="rect">
                <a:avLst/>
              </a:prstGeom>
              <a:solidFill>
                <a:srgbClr val="FF0000">
                  <a:alpha val="3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sp>
            <p:nvSpPr>
              <p:cNvPr id="11" name="Rectangle 10"/>
              <p:cNvSpPr/>
              <p:nvPr/>
            </p:nvSpPr>
            <p:spPr>
              <a:xfrm>
                <a:off x="5700142" y="2580506"/>
                <a:ext cx="766153" cy="482827"/>
              </a:xfrm>
              <a:prstGeom prst="rect">
                <a:avLst/>
              </a:prstGeom>
              <a:solidFill>
                <a:schemeClr val="tx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Calibri" charset="0"/>
                    <a:ea typeface="Calibri" charset="0"/>
                    <a:cs typeface="Calibri" charset="0"/>
                  </a:rPr>
                  <a:t>GND</a:t>
                </a:r>
                <a:endParaRPr lang="en-US" sz="1000" dirty="0">
                  <a:latin typeface="Calibri" charset="0"/>
                  <a:ea typeface="Calibri" charset="0"/>
                  <a:cs typeface="Calibri" charset="0"/>
                </a:endParaRPr>
              </a:p>
            </p:txBody>
          </p:sp>
          <p:sp>
            <p:nvSpPr>
              <p:cNvPr id="60" name="Right Arrow 6"/>
              <p:cNvSpPr/>
              <p:nvPr/>
            </p:nvSpPr>
            <p:spPr>
              <a:xfrm>
                <a:off x="3718750" y="3518602"/>
                <a:ext cx="1864233" cy="328136"/>
              </a:xfrm>
              <a:prstGeom prst="rightArrow">
                <a:avLst/>
              </a:prstGeom>
              <a:gradFill flip="none" rotWithShape="1">
                <a:gsLst>
                  <a:gs pos="0">
                    <a:schemeClr val="accent1">
                      <a:shade val="51000"/>
                      <a:satMod val="130000"/>
                      <a:alpha val="33000"/>
                    </a:schemeClr>
                  </a:gs>
                  <a:gs pos="80000">
                    <a:schemeClr val="accent1">
                      <a:shade val="93000"/>
                      <a:satMod val="130000"/>
                      <a:alpha val="33000"/>
                    </a:schemeClr>
                  </a:gs>
                  <a:gs pos="100000">
                    <a:schemeClr val="accent1">
                      <a:shade val="94000"/>
                      <a:satMod val="135000"/>
                      <a:alpha val="3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050" b="1" kern="0" dirty="0">
                  <a:solidFill>
                    <a:srgbClr val="FF0000"/>
                  </a:solidFill>
                  <a:latin typeface="Calibri" charset="0"/>
                  <a:ea typeface="Calibri" charset="0"/>
                  <a:cs typeface="Calibri" charset="0"/>
                </a:endParaRPr>
              </a:p>
              <a:p>
                <a:pPr algn="ctr"/>
                <a:r>
                  <a:rPr lang="en-US" sz="900" b="1" kern="0" dirty="0" err="1" smtClean="0">
                    <a:solidFill>
                      <a:srgbClr val="FF0000"/>
                    </a:solidFill>
                    <a:latin typeface="Calibri" charset="0"/>
                    <a:ea typeface="Calibri" charset="0"/>
                    <a:cs typeface="Calibri" charset="0"/>
                  </a:rPr>
                  <a:t>Vcc</a:t>
                </a:r>
                <a:r>
                  <a:rPr lang="en-US" sz="900" b="1" kern="0" dirty="0" smtClean="0">
                    <a:solidFill>
                      <a:srgbClr val="FF0000"/>
                    </a:solidFill>
                    <a:latin typeface="Calibri" charset="0"/>
                    <a:ea typeface="Calibri" charset="0"/>
                    <a:cs typeface="Calibri" charset="0"/>
                  </a:rPr>
                  <a:t> motor</a:t>
                </a:r>
                <a:endParaRPr lang="en-US" sz="900" b="1" kern="0" dirty="0">
                  <a:solidFill>
                    <a:srgbClr val="FF0000"/>
                  </a:solidFill>
                  <a:latin typeface="Calibri" charset="0"/>
                  <a:ea typeface="Calibri" charset="0"/>
                  <a:cs typeface="Calibri" charset="0"/>
                </a:endParaRPr>
              </a:p>
              <a:p>
                <a:pPr algn="ctr"/>
                <a:endParaRPr lang="en-US" sz="1050" b="1" kern="0" dirty="0">
                  <a:solidFill>
                    <a:srgbClr val="FF0000"/>
                  </a:solidFill>
                  <a:latin typeface="Calibri" charset="0"/>
                  <a:ea typeface="Calibri" charset="0"/>
                  <a:cs typeface="Calibri" charset="0"/>
                </a:endParaRPr>
              </a:p>
            </p:txBody>
          </p:sp>
        </p:grpSp>
        <p:sp>
          <p:nvSpPr>
            <p:cNvPr id="30" name="Αριστερό βέλος 29"/>
            <p:cNvSpPr/>
            <p:nvPr/>
          </p:nvSpPr>
          <p:spPr>
            <a:xfrm>
              <a:off x="7748339" y="2664808"/>
              <a:ext cx="841489" cy="241696"/>
            </a:xfrm>
            <a:prstGeom prst="leftArrow">
              <a:avLst/>
            </a:prstGeom>
            <a:gradFill flip="none" rotWithShape="1">
              <a:gsLst>
                <a:gs pos="0">
                  <a:schemeClr val="accent1">
                    <a:shade val="51000"/>
                    <a:satMod val="130000"/>
                    <a:alpha val="33000"/>
                  </a:schemeClr>
                </a:gs>
                <a:gs pos="80000">
                  <a:schemeClr val="accent1">
                    <a:shade val="93000"/>
                    <a:satMod val="130000"/>
                    <a:alpha val="33000"/>
                  </a:schemeClr>
                </a:gs>
                <a:gs pos="100000">
                  <a:schemeClr val="accent1">
                    <a:shade val="94000"/>
                    <a:satMod val="135000"/>
                    <a:alpha val="3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kern="0" dirty="0" smtClean="0">
                  <a:solidFill>
                    <a:srgbClr val="FF0000"/>
                  </a:solidFill>
                  <a:latin typeface="Calibri" charset="0"/>
                  <a:ea typeface="Calibri" charset="0"/>
                  <a:cs typeface="Calibri" charset="0"/>
                </a:rPr>
                <a:t>5 volts</a:t>
              </a:r>
              <a:endParaRPr lang="el-GR" sz="1050" b="1" kern="0" dirty="0">
                <a:solidFill>
                  <a:srgbClr val="FF0000"/>
                </a:solidFill>
                <a:latin typeface="Calibri" charset="0"/>
                <a:ea typeface="Calibri" charset="0"/>
                <a:cs typeface="Calibri" charset="0"/>
              </a:endParaRPr>
            </a:p>
          </p:txBody>
        </p:sp>
      </p:grpSp>
      <p:sp>
        <p:nvSpPr>
          <p:cNvPr id="51" name="TextBox 50"/>
          <p:cNvSpPr txBox="1"/>
          <p:nvPr/>
        </p:nvSpPr>
        <p:spPr bwMode="auto">
          <a:xfrm>
            <a:off x="5018659" y="4623605"/>
            <a:ext cx="1499045" cy="3631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err="1" smtClean="0">
                <a:ln>
                  <a:noFill/>
                </a:ln>
                <a:solidFill>
                  <a:srgbClr val="FF0000"/>
                </a:solidFill>
                <a:effectLst/>
                <a:uLnTx/>
                <a:uFillTx/>
                <a:latin typeface="Calibri" charset="0"/>
                <a:ea typeface="Calibri" charset="0"/>
                <a:cs typeface="Calibri" charset="0"/>
              </a:rPr>
              <a:t>Vcc</a:t>
            </a:r>
            <a:r>
              <a:rPr kumimoji="0" lang="en-US" sz="1600" b="0" i="0" u="none" strike="noStrike" kern="0" cap="none" spc="0" normalizeH="0" baseline="0" noProof="0" dirty="0" smtClean="0">
                <a:ln>
                  <a:noFill/>
                </a:ln>
                <a:solidFill>
                  <a:srgbClr val="FF0000"/>
                </a:solidFill>
                <a:effectLst/>
                <a:uLnTx/>
                <a:uFillTx/>
                <a:latin typeface="Calibri" charset="0"/>
                <a:ea typeface="Calibri" charset="0"/>
                <a:cs typeface="Calibri" charset="0"/>
              </a:rPr>
              <a:t> motor</a:t>
            </a:r>
            <a:endParaRPr kumimoji="0" lang="el-GR" sz="1600" b="0" i="0" u="none" strike="noStrike" kern="0" cap="none" spc="0" normalizeH="0" baseline="0" noProof="0" dirty="0">
              <a:ln>
                <a:noFill/>
              </a:ln>
              <a:solidFill>
                <a:srgbClr val="FF0000"/>
              </a:solidFill>
              <a:effectLst/>
              <a:uLnTx/>
              <a:uFillTx/>
              <a:latin typeface="Calibri" charset="0"/>
              <a:ea typeface="Calibri" charset="0"/>
              <a:cs typeface="Calibri" charset="0"/>
            </a:endParaRPr>
          </a:p>
        </p:txBody>
      </p:sp>
      <p:sp>
        <p:nvSpPr>
          <p:cNvPr id="71" name="TextBox 70"/>
          <p:cNvSpPr txBox="1"/>
          <p:nvPr/>
        </p:nvSpPr>
        <p:spPr bwMode="auto">
          <a:xfrm>
            <a:off x="93774" y="509228"/>
            <a:ext cx="3600666" cy="349583"/>
          </a:xfrm>
          <a:prstGeom prst="rect">
            <a:avLst/>
          </a:prstGeom>
          <a:solidFill>
            <a:schemeClr val="accent1">
              <a:lumMod val="60000"/>
              <a:lumOff val="40000"/>
            </a:schemeClr>
          </a:solid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smtClean="0">
                <a:ln>
                  <a:noFill/>
                </a:ln>
                <a:solidFill>
                  <a:schemeClr val="tx1"/>
                </a:solidFill>
                <a:effectLst/>
                <a:uLnTx/>
                <a:uFillTx/>
                <a:latin typeface="Calibri" charset="0"/>
                <a:ea typeface="Calibri" charset="0"/>
                <a:cs typeface="Calibri" charset="0"/>
              </a:rPr>
              <a:t>Four wires </a:t>
            </a: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control of</a:t>
            </a: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 a stepper motor</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72" name="TextBox 71"/>
          <p:cNvSpPr txBox="1"/>
          <p:nvPr/>
        </p:nvSpPr>
        <p:spPr bwMode="auto">
          <a:xfrm>
            <a:off x="1281785" y="4303182"/>
            <a:ext cx="822832" cy="3631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1" i="0" u="none" strike="noStrike" kern="0" cap="none" spc="0" normalizeH="0" baseline="0" noProof="0" smtClean="0">
                <a:ln>
                  <a:noFill/>
                </a:ln>
                <a:effectLst/>
                <a:uLnTx/>
                <a:uFillTx/>
                <a:latin typeface="Calibri" charset="0"/>
                <a:ea typeface="Calibri" charset="0"/>
                <a:cs typeface="Calibri" charset="0"/>
              </a:rPr>
              <a:t>GND</a:t>
            </a:r>
            <a:endParaRPr kumimoji="0" lang="el-GR" sz="1600" b="1" i="0" u="none" strike="noStrike" kern="0" cap="none" spc="0" normalizeH="0" baseline="0" noProof="0" dirty="0">
              <a:ln>
                <a:noFill/>
              </a:ln>
              <a:effectLst/>
              <a:uLnTx/>
              <a:uFillTx/>
              <a:latin typeface="Calibri" charset="0"/>
              <a:ea typeface="Calibri" charset="0"/>
              <a:cs typeface="Calibri" charset="0"/>
            </a:endParaRPr>
          </a:p>
        </p:txBody>
      </p:sp>
      <p:pic>
        <p:nvPicPr>
          <p:cNvPr id="73" name="Picture 5"/>
          <p:cNvPicPr>
            <a:picLocks noChangeAspect="1"/>
          </p:cNvPicPr>
          <p:nvPr/>
        </p:nvPicPr>
        <p:blipFill>
          <a:blip r:embed="rId6"/>
          <a:stretch>
            <a:fillRect/>
          </a:stretch>
        </p:blipFill>
        <p:spPr>
          <a:xfrm>
            <a:off x="268004" y="4828714"/>
            <a:ext cx="1658141" cy="1046983"/>
          </a:xfrm>
          <a:prstGeom prst="rect">
            <a:avLst/>
          </a:prstGeom>
        </p:spPr>
      </p:pic>
      <p:sp>
        <p:nvSpPr>
          <p:cNvPr id="74" name="TextBox 73"/>
          <p:cNvSpPr txBox="1"/>
          <p:nvPr/>
        </p:nvSpPr>
        <p:spPr bwMode="auto">
          <a:xfrm>
            <a:off x="5047735" y="5486095"/>
            <a:ext cx="2854452" cy="830997"/>
          </a:xfrm>
          <a:prstGeom prst="rect">
            <a:avLst/>
          </a:prstGeom>
          <a:solidFill>
            <a:srgbClr val="FFFF00"/>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sz="1600" dirty="0">
                <a:latin typeface="Calibri" charset="0"/>
                <a:ea typeface="Calibri" charset="0"/>
                <a:cs typeface="Calibri" charset="0"/>
              </a:rPr>
              <a:t>A stepper motor follows the turns of </a:t>
            </a:r>
            <a:r>
              <a:rPr lang="en-US" sz="1600">
                <a:latin typeface="Calibri" charset="0"/>
                <a:ea typeface="Calibri" charset="0"/>
                <a:cs typeface="Calibri" charset="0"/>
              </a:rPr>
              <a:t>a </a:t>
            </a:r>
            <a:r>
              <a:rPr lang="en-US" sz="1600" smtClean="0">
                <a:latin typeface="Calibri" charset="0"/>
                <a:ea typeface="Calibri" charset="0"/>
                <a:cs typeface="Calibri" charset="0"/>
              </a:rPr>
              <a:t>potentiometer on </a:t>
            </a:r>
            <a:r>
              <a:rPr lang="en-US" sz="1600" dirty="0">
                <a:latin typeface="Calibri" charset="0"/>
                <a:ea typeface="Calibri" charset="0"/>
                <a:cs typeface="Calibri" charset="0"/>
              </a:rPr>
              <a:t>analog </a:t>
            </a:r>
            <a:r>
              <a:rPr lang="en-US" sz="1600">
                <a:latin typeface="Calibri" charset="0"/>
                <a:ea typeface="Calibri" charset="0"/>
                <a:cs typeface="Calibri" charset="0"/>
              </a:rPr>
              <a:t>input </a:t>
            </a:r>
            <a:r>
              <a:rPr lang="en-US" sz="1600" smtClean="0">
                <a:latin typeface="Calibri" charset="0"/>
                <a:ea typeface="Calibri" charset="0"/>
                <a:cs typeface="Calibri" charset="0"/>
              </a:rPr>
              <a:t>A0</a:t>
            </a:r>
            <a:r>
              <a:rPr lang="en-US" sz="1600" dirty="0">
                <a:latin typeface="Calibri" charset="0"/>
                <a:ea typeface="Calibri" charset="0"/>
                <a:cs typeface="Calibri" charset="0"/>
              </a:rPr>
              <a:t>.</a:t>
            </a:r>
            <a:endParaRPr kumimoji="0" lang="el-GR" sz="1600" b="0" i="0" u="none" strike="noStrike" kern="0" cap="none" spc="0" normalizeH="0" baseline="0" noProof="0" dirty="0">
              <a:ln>
                <a:noFill/>
              </a:ln>
              <a:effectLst/>
              <a:uLnTx/>
              <a:uFillTx/>
              <a:latin typeface="Calibri" charset="0"/>
              <a:ea typeface="Calibri" charset="0"/>
              <a:cs typeface="Calibri" charset="0"/>
            </a:endParaRPr>
          </a:p>
        </p:txBody>
      </p:sp>
    </p:spTree>
    <p:extLst>
      <p:ext uri="{BB962C8B-B14F-4D97-AF65-F5344CB8AC3E}">
        <p14:creationId xmlns:p14="http://schemas.microsoft.com/office/powerpoint/2010/main" val="3108919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lstStyle/>
          <a:p>
            <a:r>
              <a:rPr lang="en-US" sz="1800" i="1" u="sng" dirty="0">
                <a:latin typeface="Calibri" charset="0"/>
                <a:ea typeface="Calibri" charset="0"/>
                <a:cs typeface="Calibri" charset="0"/>
              </a:rPr>
              <a:t>Example 4</a:t>
            </a:r>
            <a:r>
              <a:rPr lang="en-US" sz="1800" i="1" u="sng" dirty="0" smtClean="0">
                <a:latin typeface="Calibri" charset="0"/>
                <a:ea typeface="Calibri" charset="0"/>
                <a:cs typeface="Calibri" charset="0"/>
              </a:rPr>
              <a:t>:</a:t>
            </a:r>
            <a:r>
              <a:rPr lang="el-GR" sz="1800" dirty="0" smtClean="0">
                <a:latin typeface="Calibri" charset="0"/>
                <a:ea typeface="Calibri" charset="0"/>
                <a:cs typeface="Calibri" charset="0"/>
              </a:rPr>
              <a:t> </a:t>
            </a:r>
            <a:r>
              <a:rPr lang="en-US" sz="1800" dirty="0" smtClean="0">
                <a:latin typeface="Calibri" charset="0"/>
                <a:ea typeface="Calibri" charset="0"/>
                <a:cs typeface="Calibri" charset="0"/>
              </a:rPr>
              <a:t>Follow the turns of a potentiometer </a:t>
            </a:r>
            <a:r>
              <a:rPr lang="el-GR" sz="1800" dirty="0" smtClean="0">
                <a:latin typeface="Calibri" charset="0"/>
                <a:ea typeface="Calibri" charset="0"/>
                <a:cs typeface="Calibri" charset="0"/>
              </a:rPr>
              <a:t>(</a:t>
            </a:r>
            <a:r>
              <a:rPr lang="en-US" sz="1800" dirty="0" smtClean="0">
                <a:latin typeface="Calibri" charset="0"/>
                <a:ea typeface="Calibri" charset="0"/>
                <a:cs typeface="Calibri" charset="0"/>
              </a:rPr>
              <a:t>unipolar/bipolar stepper motor</a:t>
            </a:r>
            <a:r>
              <a:rPr lang="el-GR" sz="1800" dirty="0" smtClean="0">
                <a:latin typeface="Calibri" charset="0"/>
                <a:ea typeface="Calibri" charset="0"/>
                <a:cs typeface="Calibri" charset="0"/>
              </a:rPr>
              <a:t>)</a:t>
            </a:r>
            <a:endParaRPr lang="en-US" sz="1800" dirty="0">
              <a:latin typeface="Calibri" charset="0"/>
              <a:ea typeface="Calibri" charset="0"/>
              <a:cs typeface="Calibri" charset="0"/>
            </a:endParaRPr>
          </a:p>
        </p:txBody>
      </p:sp>
      <p:pic>
        <p:nvPicPr>
          <p:cNvPr id="6" name="Picture 5"/>
          <p:cNvPicPr>
            <a:picLocks noChangeAspect="1"/>
          </p:cNvPicPr>
          <p:nvPr/>
        </p:nvPicPr>
        <p:blipFill>
          <a:blip r:embed="rId3"/>
          <a:stretch>
            <a:fillRect/>
          </a:stretch>
        </p:blipFill>
        <p:spPr>
          <a:xfrm>
            <a:off x="7117889" y="690034"/>
            <a:ext cx="1634066" cy="1031782"/>
          </a:xfrm>
          <a:prstGeom prst="rect">
            <a:avLst/>
          </a:prstGeom>
        </p:spPr>
      </p:pic>
      <p:pic>
        <p:nvPicPr>
          <p:cNvPr id="11" name="Εικόνα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83" y="1205925"/>
            <a:ext cx="7144791" cy="4703226"/>
          </a:xfrm>
          <a:prstGeom prst="rect">
            <a:avLst/>
          </a:prstGeom>
        </p:spPr>
      </p:pic>
      <p:sp>
        <p:nvSpPr>
          <p:cNvPr id="12" name="TextBox 11"/>
          <p:cNvSpPr txBox="1"/>
          <p:nvPr/>
        </p:nvSpPr>
        <p:spPr bwMode="auto">
          <a:xfrm>
            <a:off x="258083" y="698999"/>
            <a:ext cx="6413935"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 A stepper motor follows the turns of a potentiometer on analog pin</a:t>
            </a: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 A0</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3" name="TextBox 12"/>
          <p:cNvSpPr txBox="1"/>
          <p:nvPr/>
        </p:nvSpPr>
        <p:spPr bwMode="auto">
          <a:xfrm>
            <a:off x="1620453" y="2001612"/>
            <a:ext cx="5843754" cy="363176"/>
          </a:xfrm>
          <a:prstGeom prst="rect">
            <a:avLst/>
          </a:prstGeom>
          <a:solidFill>
            <a:schemeClr val="accent1">
              <a:lumMod val="60000"/>
              <a:lumOff val="40000"/>
              <a:alpha val="36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tx1"/>
                </a:solidFill>
                <a:effectLst/>
                <a:uLnTx/>
                <a:uFillTx/>
                <a:latin typeface="+mn-lt"/>
                <a:ea typeface="+mn-ea"/>
                <a:cs typeface="+mn-cs"/>
              </a:rPr>
              <a:t>                                           Four wires control of</a:t>
            </a:r>
            <a:r>
              <a:rPr kumimoji="0" lang="en-US" sz="1600" b="0" i="0" u="none" strike="noStrike" kern="0" cap="none" spc="0" normalizeH="0" noProof="0" dirty="0" smtClean="0">
                <a:ln>
                  <a:noFill/>
                </a:ln>
                <a:solidFill>
                  <a:schemeClr val="tx1"/>
                </a:solidFill>
                <a:effectLst/>
                <a:uLnTx/>
                <a:uFillTx/>
                <a:latin typeface="+mn-lt"/>
                <a:ea typeface="+mn-ea"/>
                <a:cs typeface="+mn-cs"/>
              </a:rPr>
              <a:t> a stepper motor</a:t>
            </a:r>
            <a:endParaRPr kumimoji="0" lang="el-GR" sz="16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672043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endParaRPr>
          </a:p>
        </p:txBody>
      </p:sp>
      <p:pic>
        <p:nvPicPr>
          <p:cNvPr id="33" name="Εικόνα 3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016" y="2150204"/>
            <a:ext cx="4904496" cy="4497822"/>
          </a:xfrm>
          <a:prstGeom prst="rect">
            <a:avLst/>
          </a:prstGeom>
        </p:spPr>
      </p:pic>
      <p:sp>
        <p:nvSpPr>
          <p:cNvPr id="2" name="Title 1"/>
          <p:cNvSpPr>
            <a:spLocks noGrp="1"/>
          </p:cNvSpPr>
          <p:nvPr>
            <p:ph type="title"/>
          </p:nvPr>
        </p:nvSpPr>
        <p:spPr/>
        <p:txBody>
          <a:bodyPr/>
          <a:lstStyle/>
          <a:p>
            <a:r>
              <a:rPr lang="en-US" sz="1600" i="1" u="sng" dirty="0"/>
              <a:t>Example </a:t>
            </a:r>
            <a:r>
              <a:rPr lang="en-US" sz="1600" i="1" u="sng" dirty="0" smtClean="0"/>
              <a:t>5:</a:t>
            </a:r>
            <a:r>
              <a:rPr lang="en-US" sz="1600" dirty="0"/>
              <a:t> </a:t>
            </a:r>
            <a:r>
              <a:rPr lang="en-US" sz="1600" dirty="0" smtClean="0"/>
              <a:t> </a:t>
            </a:r>
            <a:r>
              <a:rPr lang="en-US" sz="1600" b="1" dirty="0" smtClean="0"/>
              <a:t>Bipolar/Unipolar </a:t>
            </a:r>
            <a:r>
              <a:rPr lang="en-US" sz="1600" b="1" dirty="0"/>
              <a:t>stepper motor driver with</a:t>
            </a:r>
            <a:r>
              <a:rPr lang="el-GR" sz="1600" b="1" dirty="0"/>
              <a:t> </a:t>
            </a:r>
            <a:r>
              <a:rPr lang="en-US" sz="1600" b="1" dirty="0"/>
              <a:t>the </a:t>
            </a:r>
            <a:r>
              <a:rPr lang="en-US" sz="1600" b="1" dirty="0" smtClean="0"/>
              <a:t>motor shield (two wire control)</a:t>
            </a:r>
            <a:r>
              <a:rPr lang="en-US" sz="1600" dirty="0" smtClean="0">
                <a:effectLst/>
              </a:rPr>
              <a:t> </a:t>
            </a:r>
            <a:endParaRPr lang="en-US" sz="1600" dirty="0"/>
          </a:p>
        </p:txBody>
      </p:sp>
      <p:pic>
        <p:nvPicPr>
          <p:cNvPr id="6" name="Picture 5"/>
          <p:cNvPicPr>
            <a:picLocks noChangeAspect="1"/>
          </p:cNvPicPr>
          <p:nvPr/>
        </p:nvPicPr>
        <p:blipFill>
          <a:blip r:embed="rId4"/>
          <a:stretch>
            <a:fillRect/>
          </a:stretch>
        </p:blipFill>
        <p:spPr>
          <a:xfrm rot="5400000">
            <a:off x="5632046" y="2394771"/>
            <a:ext cx="3531552" cy="2762503"/>
          </a:xfrm>
          <a:prstGeom prst="rect">
            <a:avLst/>
          </a:prstGeom>
        </p:spPr>
      </p:pic>
      <p:pic>
        <p:nvPicPr>
          <p:cNvPr id="7" name="Picture 6"/>
          <p:cNvPicPr>
            <a:picLocks noChangeAspect="1"/>
          </p:cNvPicPr>
          <p:nvPr/>
        </p:nvPicPr>
        <p:blipFill rotWithShape="1">
          <a:blip r:embed="rId5"/>
          <a:srcRect l="-2744" r="34951" b="21876"/>
          <a:stretch/>
        </p:blipFill>
        <p:spPr>
          <a:xfrm>
            <a:off x="65496" y="489771"/>
            <a:ext cx="4401209" cy="866823"/>
          </a:xfrm>
          <a:prstGeom prst="rect">
            <a:avLst/>
          </a:prstGeom>
        </p:spPr>
      </p:pic>
      <p:pic>
        <p:nvPicPr>
          <p:cNvPr id="10" name="Picture 9"/>
          <p:cNvPicPr>
            <a:picLocks noChangeAspect="1"/>
          </p:cNvPicPr>
          <p:nvPr/>
        </p:nvPicPr>
        <p:blipFill rotWithShape="1">
          <a:blip r:embed="rId6"/>
          <a:srcRect r="39636" b="26311"/>
          <a:stretch/>
        </p:blipFill>
        <p:spPr>
          <a:xfrm>
            <a:off x="245166" y="1337164"/>
            <a:ext cx="4028134" cy="795726"/>
          </a:xfrm>
          <a:prstGeom prst="rect">
            <a:avLst/>
          </a:prstGeom>
        </p:spPr>
      </p:pic>
      <p:sp>
        <p:nvSpPr>
          <p:cNvPr id="8" name="Rectangle 7"/>
          <p:cNvSpPr/>
          <p:nvPr/>
        </p:nvSpPr>
        <p:spPr>
          <a:xfrm>
            <a:off x="6256867" y="1159934"/>
            <a:ext cx="448733" cy="143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Elbow Connector 14"/>
          <p:cNvCxnSpPr>
            <a:stCxn id="8" idx="1"/>
          </p:cNvCxnSpPr>
          <p:nvPr/>
        </p:nvCxnSpPr>
        <p:spPr>
          <a:xfrm rot="10800000" flipH="1" flipV="1">
            <a:off x="6256867" y="1231900"/>
            <a:ext cx="279400" cy="800099"/>
          </a:xfrm>
          <a:prstGeom prst="bentConnector4">
            <a:avLst>
              <a:gd name="adj1" fmla="val -36363"/>
              <a:gd name="adj2" fmla="val 54497"/>
            </a:avLst>
          </a:prstGeom>
        </p:spPr>
        <p:style>
          <a:lnRef idx="2">
            <a:schemeClr val="accent1"/>
          </a:lnRef>
          <a:fillRef idx="0">
            <a:schemeClr val="accent1"/>
          </a:fillRef>
          <a:effectRef idx="1">
            <a:schemeClr val="accent1"/>
          </a:effectRef>
          <a:fontRef idx="minor">
            <a:schemeClr val="tx1"/>
          </a:fontRef>
        </p:style>
      </p:cxnSp>
      <p:cxnSp>
        <p:nvCxnSpPr>
          <p:cNvPr id="39" name="Elbow Connector 38"/>
          <p:cNvCxnSpPr/>
          <p:nvPr/>
        </p:nvCxnSpPr>
        <p:spPr>
          <a:xfrm>
            <a:off x="6705600" y="1231901"/>
            <a:ext cx="101600" cy="825499"/>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7035802" y="1159936"/>
            <a:ext cx="448733" cy="1439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Elbow Connector 43"/>
          <p:cNvCxnSpPr>
            <a:stCxn id="42" idx="1"/>
          </p:cNvCxnSpPr>
          <p:nvPr/>
        </p:nvCxnSpPr>
        <p:spPr>
          <a:xfrm rot="10800000" flipV="1">
            <a:off x="7001936" y="1231903"/>
            <a:ext cx="33867" cy="833966"/>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42" idx="3"/>
          </p:cNvCxnSpPr>
          <p:nvPr/>
        </p:nvCxnSpPr>
        <p:spPr>
          <a:xfrm flipH="1">
            <a:off x="7230533" y="1231903"/>
            <a:ext cx="254002" cy="817032"/>
          </a:xfrm>
          <a:prstGeom prst="bentConnector4">
            <a:avLst>
              <a:gd name="adj1" fmla="val -89999"/>
              <a:gd name="adj2" fmla="val 54404"/>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bwMode="auto">
          <a:xfrm>
            <a:off x="16577" y="-689113"/>
            <a:ext cx="457176" cy="36317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mn-lt"/>
              <a:ea typeface="+mn-ea"/>
              <a:cs typeface="+mn-cs"/>
            </a:endParaRPr>
          </a:p>
        </p:txBody>
      </p:sp>
      <p:pic>
        <p:nvPicPr>
          <p:cNvPr id="14" name="Picture 5"/>
          <p:cNvPicPr>
            <a:picLocks noChangeAspect="1"/>
          </p:cNvPicPr>
          <p:nvPr/>
        </p:nvPicPr>
        <p:blipFill>
          <a:blip r:embed="rId7"/>
          <a:stretch>
            <a:fillRect/>
          </a:stretch>
        </p:blipFill>
        <p:spPr>
          <a:xfrm>
            <a:off x="3684844" y="3651052"/>
            <a:ext cx="1634066" cy="1031782"/>
          </a:xfrm>
          <a:prstGeom prst="rect">
            <a:avLst/>
          </a:prstGeom>
        </p:spPr>
      </p:pic>
      <p:sp>
        <p:nvSpPr>
          <p:cNvPr id="16" name="TextBox 15"/>
          <p:cNvSpPr txBox="1"/>
          <p:nvPr/>
        </p:nvSpPr>
        <p:spPr bwMode="auto">
          <a:xfrm>
            <a:off x="5660231" y="5765554"/>
            <a:ext cx="3140603"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600" kern="0" dirty="0" smtClean="0">
                <a:latin typeface="Calibri" charset="0"/>
                <a:ea typeface="Calibri" charset="0"/>
                <a:cs typeface="Calibri" charset="0"/>
              </a:rPr>
              <a:t>The analog pin is changed to A2 </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23" name="TextBox 22"/>
          <p:cNvSpPr txBox="1"/>
          <p:nvPr/>
        </p:nvSpPr>
        <p:spPr bwMode="auto">
          <a:xfrm>
            <a:off x="6192262" y="849096"/>
            <a:ext cx="688009" cy="25526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000" kern="0" dirty="0" smtClean="0">
                <a:solidFill>
                  <a:srgbClr val="FF0000"/>
                </a:solidFill>
                <a:latin typeface="+mn-lt"/>
                <a:ea typeface="+mn-ea"/>
                <a:cs typeface="+mn-cs"/>
              </a:rPr>
              <a:t>Chanel</a:t>
            </a:r>
            <a:r>
              <a:rPr lang="el-GR" sz="1000" kern="0" dirty="0" smtClean="0">
                <a:solidFill>
                  <a:srgbClr val="FF0000"/>
                </a:solidFill>
                <a:latin typeface="+mn-lt"/>
                <a:ea typeface="+mn-ea"/>
                <a:cs typeface="+mn-cs"/>
              </a:rPr>
              <a:t>Α</a:t>
            </a:r>
            <a:endParaRPr kumimoji="0" lang="en-US" sz="1000" b="0" i="0" u="none" strike="noStrike" kern="0" cap="none" spc="0" normalizeH="0" baseline="0" noProof="0" dirty="0">
              <a:ln>
                <a:noFill/>
              </a:ln>
              <a:solidFill>
                <a:srgbClr val="FF0000"/>
              </a:solidFill>
              <a:effectLst/>
              <a:uLnTx/>
              <a:uFillTx/>
              <a:latin typeface="+mn-lt"/>
              <a:ea typeface="+mn-ea"/>
              <a:cs typeface="+mn-cs"/>
            </a:endParaRPr>
          </a:p>
        </p:txBody>
      </p:sp>
      <p:sp>
        <p:nvSpPr>
          <p:cNvPr id="29" name="TextBox 28"/>
          <p:cNvSpPr txBox="1"/>
          <p:nvPr/>
        </p:nvSpPr>
        <p:spPr bwMode="auto">
          <a:xfrm>
            <a:off x="6910553" y="876883"/>
            <a:ext cx="699230" cy="25526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l-GR" sz="1000" kern="0" dirty="0" smtClean="0">
                <a:solidFill>
                  <a:srgbClr val="FF0000"/>
                </a:solidFill>
                <a:latin typeface="+mn-lt"/>
                <a:ea typeface="+mn-ea"/>
                <a:cs typeface="+mn-cs"/>
              </a:rPr>
              <a:t>Β </a:t>
            </a:r>
            <a:r>
              <a:rPr lang="en-US" sz="1000" kern="0" dirty="0" smtClean="0">
                <a:solidFill>
                  <a:srgbClr val="FF0000"/>
                </a:solidFill>
                <a:latin typeface="+mn-lt"/>
                <a:ea typeface="+mn-ea"/>
                <a:cs typeface="+mn-cs"/>
              </a:rPr>
              <a:t>Chanel</a:t>
            </a:r>
            <a:endParaRPr kumimoji="0" lang="en-US" sz="1000" b="0" i="0" u="none" strike="noStrike" kern="0" cap="none" spc="0" normalizeH="0" baseline="0" noProof="0" dirty="0">
              <a:ln>
                <a:noFill/>
              </a:ln>
              <a:solidFill>
                <a:srgbClr val="FF0000"/>
              </a:solidFill>
              <a:effectLst/>
              <a:uLnTx/>
              <a:uFillTx/>
              <a:latin typeface="+mn-lt"/>
              <a:ea typeface="+mn-ea"/>
              <a:cs typeface="+mn-cs"/>
            </a:endParaRPr>
          </a:p>
        </p:txBody>
      </p:sp>
      <p:sp>
        <p:nvSpPr>
          <p:cNvPr id="17" name="TextBox 16"/>
          <p:cNvSpPr txBox="1"/>
          <p:nvPr/>
        </p:nvSpPr>
        <p:spPr bwMode="auto">
          <a:xfrm>
            <a:off x="5374728" y="579187"/>
            <a:ext cx="3254417" cy="36317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mn-lt"/>
                <a:ea typeface="+mn-ea"/>
                <a:cs typeface="+mn-cs"/>
              </a:rPr>
              <a:t>Bipolar/Unipolar stepper coils</a:t>
            </a:r>
            <a:endParaRPr kumimoji="0" lang="el-GR" sz="1600" b="0" i="0" u="none" strike="noStrike" kern="0" cap="none" spc="0" normalizeH="0" baseline="0" noProof="0" dirty="0">
              <a:ln>
                <a:noFill/>
              </a:ln>
              <a:solidFill>
                <a:schemeClr val="tx1"/>
              </a:solidFill>
              <a:effectLst/>
              <a:uLnTx/>
              <a:uFillTx/>
              <a:latin typeface="+mn-lt"/>
              <a:ea typeface="+mn-ea"/>
              <a:cs typeface="+mn-cs"/>
            </a:endParaRPr>
          </a:p>
        </p:txBody>
      </p:sp>
      <p:cxnSp>
        <p:nvCxnSpPr>
          <p:cNvPr id="19" name="Γωνιώδης σύνδεση 18"/>
          <p:cNvCxnSpPr>
            <a:stCxn id="14" idx="3"/>
          </p:cNvCxnSpPr>
          <p:nvPr/>
        </p:nvCxnSpPr>
        <p:spPr>
          <a:xfrm>
            <a:off x="5318910" y="4166943"/>
            <a:ext cx="815672" cy="717573"/>
          </a:xfrm>
          <a:prstGeom prst="bentConnector3">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bwMode="auto">
          <a:xfrm>
            <a:off x="1850148" y="2467351"/>
            <a:ext cx="3076364" cy="295466"/>
          </a:xfrm>
          <a:prstGeom prst="rect">
            <a:avLst/>
          </a:prstGeom>
          <a:solidFill>
            <a:schemeClr val="accent1">
              <a:lumMod val="60000"/>
              <a:lumOff val="40000"/>
            </a:schemeClr>
          </a:solid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defTabSz="914400" rtl="0" eaLnBrk="0" fontAlgn="base" latinLnBrk="0" hangingPunct="0">
              <a:lnSpc>
                <a:spcPct val="110000"/>
              </a:lnSpc>
              <a:spcBef>
                <a:spcPts val="480"/>
              </a:spcBef>
              <a:spcAft>
                <a:spcPct val="0"/>
              </a:spcAft>
              <a:buClrTx/>
              <a:buSzTx/>
              <a:tabLst/>
            </a:pPr>
            <a:r>
              <a:rPr kumimoji="0" lang="en-US" sz="1200" b="0" i="0" u="none" strike="noStrike" kern="0" cap="none" spc="0" normalizeH="0" baseline="0" noProof="0" smtClean="0">
                <a:ln>
                  <a:noFill/>
                </a:ln>
                <a:solidFill>
                  <a:schemeClr val="tx1"/>
                </a:solidFill>
                <a:effectLst/>
                <a:uLnTx/>
                <a:uFillTx/>
                <a:latin typeface="+mn-lt"/>
                <a:ea typeface="+mn-ea"/>
                <a:cs typeface="+mn-cs"/>
              </a:rPr>
              <a:t>Two wires </a:t>
            </a:r>
            <a:r>
              <a:rPr kumimoji="0" lang="en-US" sz="1200" b="0" i="0" u="none" strike="noStrike" kern="0" cap="none" spc="0" normalizeH="0" baseline="0" noProof="0" dirty="0" smtClean="0">
                <a:ln>
                  <a:noFill/>
                </a:ln>
                <a:solidFill>
                  <a:schemeClr val="tx1"/>
                </a:solidFill>
                <a:effectLst/>
                <a:uLnTx/>
                <a:uFillTx/>
                <a:latin typeface="+mn-lt"/>
                <a:ea typeface="+mn-ea"/>
                <a:cs typeface="+mn-cs"/>
              </a:rPr>
              <a:t>control of</a:t>
            </a:r>
            <a:r>
              <a:rPr kumimoji="0" lang="en-US" sz="1200" b="0" i="0" u="none" strike="noStrike" kern="0" cap="none" spc="0" normalizeH="0" noProof="0" dirty="0" smtClean="0">
                <a:ln>
                  <a:noFill/>
                </a:ln>
                <a:solidFill>
                  <a:schemeClr val="tx1"/>
                </a:solidFill>
                <a:effectLst/>
                <a:uLnTx/>
                <a:uFillTx/>
                <a:latin typeface="+mn-lt"/>
                <a:ea typeface="+mn-ea"/>
                <a:cs typeface="+mn-cs"/>
              </a:rPr>
              <a:t> a stepper motor</a:t>
            </a:r>
            <a:endParaRPr kumimoji="0" lang="el-GR" sz="1200" b="0" i="0" u="none" strike="noStrike" kern="0" cap="none" spc="0" normalizeH="0" baseline="0" noProof="0" dirty="0">
              <a:ln>
                <a:noFill/>
              </a:ln>
              <a:solidFill>
                <a:schemeClr val="tx1"/>
              </a:solidFill>
              <a:effectLst/>
              <a:uLnTx/>
              <a:uFillTx/>
              <a:latin typeface="+mn-lt"/>
              <a:ea typeface="+mn-ea"/>
              <a:cs typeface="+mn-cs"/>
            </a:endParaRPr>
          </a:p>
        </p:txBody>
      </p:sp>
      <p:sp>
        <p:nvSpPr>
          <p:cNvPr id="40" name="TextBox 39"/>
          <p:cNvSpPr txBox="1"/>
          <p:nvPr/>
        </p:nvSpPr>
        <p:spPr bwMode="auto">
          <a:xfrm>
            <a:off x="1639757" y="2827699"/>
            <a:ext cx="3072509" cy="63402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R="0" algn="ctr"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tx1"/>
                </a:solidFill>
                <a:effectLst/>
                <a:uLnTx/>
                <a:uFillTx/>
                <a:latin typeface="+mn-lt"/>
                <a:ea typeface="+mn-ea"/>
                <a:cs typeface="+mn-cs"/>
              </a:rPr>
              <a:t>A stepper motor follows the turns of a potentiometer</a:t>
            </a:r>
            <a:endParaRPr kumimoji="0" lang="el-GR" sz="16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969844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8" name="Στρογγυλεμένο ορθογώνιο 7"/>
          <p:cNvSpPr/>
          <p:nvPr/>
        </p:nvSpPr>
        <p:spPr>
          <a:xfrm>
            <a:off x="347920" y="2094289"/>
            <a:ext cx="8434573" cy="407259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7" name="Στρογγυλεμένο ορθογώνιο 6"/>
          <p:cNvSpPr/>
          <p:nvPr/>
        </p:nvSpPr>
        <p:spPr>
          <a:xfrm>
            <a:off x="347920" y="595423"/>
            <a:ext cx="8335926" cy="13609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alibri" charset="0"/>
                <a:ea typeface="Calibri" charset="0"/>
                <a:cs typeface="Calibri" charset="0"/>
              </a:rPr>
              <a:t>Give the basic ideas and simple examples </a:t>
            </a:r>
          </a:p>
          <a:p>
            <a:pPr algn="ctr"/>
            <a:r>
              <a:rPr lang="en-US" dirty="0" smtClean="0">
                <a:latin typeface="Calibri" charset="0"/>
                <a:ea typeface="Calibri" charset="0"/>
                <a:cs typeface="Calibri" charset="0"/>
              </a:rPr>
              <a:t>for driving DC and Stepper motors</a:t>
            </a:r>
            <a:r>
              <a:rPr lang="el-GR" dirty="0" smtClean="0">
                <a:latin typeface="Calibri" charset="0"/>
                <a:ea typeface="Calibri" charset="0"/>
                <a:cs typeface="Calibri" charset="0"/>
              </a:rPr>
              <a:t> </a:t>
            </a:r>
            <a:r>
              <a:rPr lang="en-US" dirty="0" smtClean="0">
                <a:latin typeface="Calibri" charset="0"/>
                <a:ea typeface="Calibri" charset="0"/>
                <a:cs typeface="Calibri" charset="0"/>
              </a:rPr>
              <a:t>with Arduino</a:t>
            </a:r>
            <a:endParaRPr lang="el-GR" dirty="0">
              <a:latin typeface="Calibri" charset="0"/>
              <a:ea typeface="Calibri" charset="0"/>
              <a:cs typeface="Calibri" charset="0"/>
            </a:endParaRPr>
          </a:p>
        </p:txBody>
      </p:sp>
      <p:sp>
        <p:nvSpPr>
          <p:cNvPr id="2" name="Τίτλος 1"/>
          <p:cNvSpPr>
            <a:spLocks noGrp="1"/>
          </p:cNvSpPr>
          <p:nvPr>
            <p:ph type="title"/>
          </p:nvPr>
        </p:nvSpPr>
        <p:spPr/>
        <p:txBody>
          <a:bodyPr/>
          <a:lstStyle/>
          <a:p>
            <a:r>
              <a:rPr lang="en-US" dirty="0" smtClean="0">
                <a:latin typeface="Calibri" charset="0"/>
                <a:ea typeface="Calibri" charset="0"/>
                <a:cs typeface="Calibri" charset="0"/>
              </a:rPr>
              <a:t>The aim and the Agenda of unit </a:t>
            </a:r>
            <a:r>
              <a:rPr lang="en-US" dirty="0" smtClean="0">
                <a:latin typeface="Calibri" charset="0"/>
                <a:ea typeface="Calibri" charset="0"/>
                <a:cs typeface="Calibri" charset="0"/>
              </a:rPr>
              <a:t>10</a:t>
            </a:r>
            <a:endParaRPr lang="el-GR" dirty="0">
              <a:latin typeface="Calibri" charset="0"/>
              <a:ea typeface="Calibri" charset="0"/>
              <a:cs typeface="Calibri" charset="0"/>
            </a:endParaRPr>
          </a:p>
        </p:txBody>
      </p:sp>
      <p:sp>
        <p:nvSpPr>
          <p:cNvPr id="3" name="Σύμβολο κράτησης θέσης περιεχομένου 2"/>
          <p:cNvSpPr>
            <a:spLocks noGrp="1"/>
          </p:cNvSpPr>
          <p:nvPr>
            <p:ph idx="1"/>
          </p:nvPr>
        </p:nvSpPr>
        <p:spPr>
          <a:xfrm>
            <a:off x="450406" y="2546357"/>
            <a:ext cx="8229600" cy="3588955"/>
          </a:xfrm>
        </p:spPr>
        <p:txBody>
          <a:bodyPr/>
          <a:lstStyle/>
          <a:p>
            <a:pPr algn="just">
              <a:lnSpc>
                <a:spcPct val="110000"/>
              </a:lnSpc>
              <a:spcBef>
                <a:spcPts val="480"/>
              </a:spcBef>
              <a:buFont typeface="Wingdings" pitchFamily="2" charset="2"/>
              <a:buChar char="§"/>
            </a:pPr>
            <a:r>
              <a:rPr lang="en-US" sz="1800" dirty="0" smtClean="0">
                <a:latin typeface="Calibri" charset="0"/>
                <a:ea typeface="Calibri" charset="0"/>
                <a:cs typeface="Calibri" charset="0"/>
              </a:rPr>
              <a:t>Explain </a:t>
            </a:r>
            <a:r>
              <a:rPr lang="en-US" sz="1800" dirty="0">
                <a:latin typeface="Calibri" charset="0"/>
                <a:ea typeface="Calibri" charset="0"/>
                <a:cs typeface="Calibri" charset="0"/>
              </a:rPr>
              <a:t>what is an </a:t>
            </a:r>
            <a:r>
              <a:rPr lang="en-US" sz="1800" b="1" dirty="0">
                <a:latin typeface="Calibri" charset="0"/>
                <a:ea typeface="Calibri" charset="0"/>
                <a:cs typeface="Calibri" charset="0"/>
              </a:rPr>
              <a:t>actuator</a:t>
            </a:r>
            <a:r>
              <a:rPr lang="en-US" sz="1800" dirty="0">
                <a:latin typeface="Calibri" charset="0"/>
                <a:ea typeface="Calibri" charset="0"/>
                <a:cs typeface="Calibri" charset="0"/>
              </a:rPr>
              <a:t> and especially </a:t>
            </a:r>
            <a:r>
              <a:rPr lang="en-US" sz="1800" dirty="0" smtClean="0">
                <a:latin typeface="Calibri" charset="0"/>
                <a:ea typeface="Calibri" charset="0"/>
                <a:cs typeface="Calibri" charset="0"/>
              </a:rPr>
              <a:t>an electric motor</a:t>
            </a:r>
          </a:p>
          <a:p>
            <a:pPr algn="just">
              <a:lnSpc>
                <a:spcPct val="110000"/>
              </a:lnSpc>
              <a:spcBef>
                <a:spcPts val="480"/>
              </a:spcBef>
              <a:buFont typeface="Wingdings" pitchFamily="2" charset="2"/>
              <a:buChar char="§"/>
            </a:pPr>
            <a:r>
              <a:rPr lang="en-US" sz="1800" dirty="0">
                <a:latin typeface="Calibri" charset="0"/>
                <a:ea typeface="Calibri" charset="0"/>
                <a:cs typeface="Calibri" charset="0"/>
              </a:rPr>
              <a:t>P</a:t>
            </a:r>
            <a:r>
              <a:rPr lang="en-US" sz="1800" dirty="0" smtClean="0">
                <a:latin typeface="Calibri" charset="0"/>
                <a:ea typeface="Calibri" charset="0"/>
                <a:cs typeface="Calibri" charset="0"/>
              </a:rPr>
              <a:t>resent </a:t>
            </a:r>
            <a:r>
              <a:rPr lang="en-US" sz="1800" dirty="0">
                <a:latin typeface="Calibri" charset="0"/>
                <a:ea typeface="Calibri" charset="0"/>
                <a:cs typeface="Calibri" charset="0"/>
              </a:rPr>
              <a:t>w</a:t>
            </a:r>
            <a:r>
              <a:rPr lang="en-US" sz="1800" dirty="0" smtClean="0">
                <a:latin typeface="Calibri" charset="0"/>
                <a:ea typeface="Calibri" charset="0"/>
                <a:cs typeface="Calibri" charset="0"/>
              </a:rPr>
              <a:t>hat </a:t>
            </a:r>
            <a:r>
              <a:rPr lang="en-US" sz="1800" b="1" dirty="0">
                <a:latin typeface="Calibri" charset="0"/>
                <a:ea typeface="Calibri" charset="0"/>
                <a:cs typeface="Calibri" charset="0"/>
              </a:rPr>
              <a:t>kind of </a:t>
            </a:r>
            <a:r>
              <a:rPr lang="en-US" sz="1800" b="1" dirty="0" smtClean="0">
                <a:latin typeface="Calibri" charset="0"/>
                <a:ea typeface="Calibri" charset="0"/>
                <a:cs typeface="Calibri" charset="0"/>
              </a:rPr>
              <a:t>motors </a:t>
            </a:r>
            <a:r>
              <a:rPr lang="en-US" sz="1800" dirty="0">
                <a:latin typeface="Calibri" charset="0"/>
                <a:ea typeface="Calibri" charset="0"/>
                <a:cs typeface="Calibri" charset="0"/>
              </a:rPr>
              <a:t>we use in this </a:t>
            </a:r>
            <a:r>
              <a:rPr lang="en-US" sz="1800" dirty="0" smtClean="0">
                <a:latin typeface="Calibri" charset="0"/>
                <a:ea typeface="Calibri" charset="0"/>
                <a:cs typeface="Calibri" charset="0"/>
              </a:rPr>
              <a:t>unit </a:t>
            </a:r>
            <a:r>
              <a:rPr lang="en-US" sz="1400" dirty="0" smtClean="0">
                <a:solidFill>
                  <a:schemeClr val="accent5">
                    <a:lumMod val="75000"/>
                  </a:schemeClr>
                </a:solidFill>
                <a:latin typeface="Calibri" charset="0"/>
                <a:ea typeface="Calibri" charset="0"/>
                <a:cs typeface="Calibri" charset="0"/>
              </a:rPr>
              <a:t>(basic principles)</a:t>
            </a:r>
          </a:p>
          <a:p>
            <a:pPr algn="just">
              <a:lnSpc>
                <a:spcPct val="110000"/>
              </a:lnSpc>
              <a:spcBef>
                <a:spcPts val="480"/>
              </a:spcBef>
              <a:buFont typeface="Wingdings" pitchFamily="2" charset="2"/>
              <a:buChar char="§"/>
            </a:pPr>
            <a:r>
              <a:rPr lang="en-US" sz="1800" dirty="0" smtClean="0">
                <a:latin typeface="Calibri" charset="0"/>
                <a:ea typeface="Calibri" charset="0"/>
                <a:cs typeface="Calibri" charset="0"/>
              </a:rPr>
              <a:t>Give the basic </a:t>
            </a:r>
            <a:r>
              <a:rPr lang="en-US" sz="1800" b="1" dirty="0" smtClean="0">
                <a:latin typeface="Calibri" charset="0"/>
                <a:ea typeface="Calibri" charset="0"/>
                <a:cs typeface="Calibri" charset="0"/>
              </a:rPr>
              <a:t>driving scheme </a:t>
            </a:r>
            <a:r>
              <a:rPr lang="en-US" sz="1800" dirty="0" smtClean="0">
                <a:latin typeface="Calibri" charset="0"/>
                <a:ea typeface="Calibri" charset="0"/>
                <a:cs typeface="Calibri" charset="0"/>
              </a:rPr>
              <a:t>of an electric motor </a:t>
            </a:r>
          </a:p>
          <a:p>
            <a:pPr algn="just">
              <a:lnSpc>
                <a:spcPct val="110000"/>
              </a:lnSpc>
              <a:spcBef>
                <a:spcPts val="480"/>
              </a:spcBef>
              <a:buFont typeface="Wingdings" pitchFamily="2" charset="2"/>
              <a:buChar char="§"/>
            </a:pPr>
            <a:r>
              <a:rPr lang="en-US" sz="1800" dirty="0" smtClean="0">
                <a:latin typeface="Calibri" charset="0"/>
                <a:ea typeface="Calibri" charset="0"/>
                <a:cs typeface="Calibri" charset="0"/>
              </a:rPr>
              <a:t>Present </a:t>
            </a:r>
            <a:r>
              <a:rPr lang="en-US" sz="1800" b="1" dirty="0" smtClean="0">
                <a:latin typeface="Calibri" charset="0"/>
                <a:ea typeface="Calibri" charset="0"/>
                <a:cs typeface="Calibri" charset="0"/>
              </a:rPr>
              <a:t>preliminary</a:t>
            </a:r>
            <a:r>
              <a:rPr lang="en-US" sz="1800" dirty="0" smtClean="0">
                <a:latin typeface="Calibri" charset="0"/>
                <a:ea typeface="Calibri" charset="0"/>
                <a:cs typeface="Calibri" charset="0"/>
              </a:rPr>
              <a:t> </a:t>
            </a:r>
            <a:r>
              <a:rPr lang="en-US" sz="1800" dirty="0">
                <a:latin typeface="Calibri" charset="0"/>
                <a:ea typeface="Calibri" charset="0"/>
                <a:cs typeface="Calibri" charset="0"/>
              </a:rPr>
              <a:t>b</a:t>
            </a:r>
            <a:r>
              <a:rPr lang="en-US" sz="1800" dirty="0" smtClean="0">
                <a:latin typeface="Calibri" charset="0"/>
                <a:ea typeface="Calibri" charset="0"/>
                <a:cs typeface="Calibri" charset="0"/>
              </a:rPr>
              <a:t>asic </a:t>
            </a:r>
            <a:r>
              <a:rPr lang="en-US" sz="1800" dirty="0">
                <a:latin typeface="Calibri" charset="0"/>
                <a:ea typeface="Calibri" charset="0"/>
                <a:cs typeface="Calibri" charset="0"/>
              </a:rPr>
              <a:t>knowledge (TR, PWM)</a:t>
            </a:r>
            <a:r>
              <a:rPr lang="en-US" sz="1800" dirty="0" smtClean="0">
                <a:latin typeface="Calibri" charset="0"/>
                <a:ea typeface="Calibri" charset="0"/>
                <a:cs typeface="Calibri" charset="0"/>
              </a:rPr>
              <a:t> </a:t>
            </a:r>
          </a:p>
          <a:p>
            <a:pPr algn="just">
              <a:lnSpc>
                <a:spcPct val="110000"/>
              </a:lnSpc>
              <a:spcBef>
                <a:spcPts val="480"/>
              </a:spcBef>
              <a:buFont typeface="Wingdings" pitchFamily="2" charset="2"/>
              <a:buChar char="§"/>
            </a:pPr>
            <a:r>
              <a:rPr lang="en-US" sz="1800" dirty="0" smtClean="0">
                <a:latin typeface="Calibri" charset="0"/>
                <a:ea typeface="Calibri" charset="0"/>
                <a:cs typeface="Calibri" charset="0"/>
              </a:rPr>
              <a:t>DC motor drive with a TR</a:t>
            </a:r>
            <a:r>
              <a:rPr lang="en-US" sz="1400" dirty="0">
                <a:solidFill>
                  <a:schemeClr val="accent5">
                    <a:lumMod val="75000"/>
                  </a:schemeClr>
                </a:solidFill>
                <a:latin typeface="Calibri" charset="0"/>
                <a:ea typeface="Calibri" charset="0"/>
                <a:cs typeface="Calibri" charset="0"/>
              </a:rPr>
              <a:t>, {control </a:t>
            </a:r>
            <a:r>
              <a:rPr lang="en-US" sz="1400" dirty="0" smtClean="0">
                <a:solidFill>
                  <a:schemeClr val="accent5">
                    <a:lumMod val="75000"/>
                  </a:schemeClr>
                </a:solidFill>
                <a:latin typeface="Calibri" charset="0"/>
                <a:ea typeface="Calibri" charset="0"/>
                <a:cs typeface="Calibri" charset="0"/>
              </a:rPr>
              <a:t>motor </a:t>
            </a:r>
            <a:r>
              <a:rPr lang="en-US" sz="1400" dirty="0">
                <a:solidFill>
                  <a:schemeClr val="accent5">
                    <a:lumMod val="75000"/>
                  </a:schemeClr>
                </a:solidFill>
                <a:latin typeface="Calibri" charset="0"/>
                <a:ea typeface="Calibri" charset="0"/>
                <a:cs typeface="Calibri" charset="0"/>
              </a:rPr>
              <a:t>speed} </a:t>
            </a:r>
            <a:r>
              <a:rPr lang="en-US" sz="1200" dirty="0" smtClean="0">
                <a:solidFill>
                  <a:srgbClr val="FF0000"/>
                </a:solidFill>
                <a:latin typeface="Calibri" charset="0"/>
                <a:ea typeface="Calibri" charset="0"/>
                <a:cs typeface="Calibri" charset="0"/>
              </a:rPr>
              <a:t>(1 Example)</a:t>
            </a:r>
            <a:endParaRPr lang="en-US" sz="1800" dirty="0" smtClean="0">
              <a:solidFill>
                <a:srgbClr val="FF0000"/>
              </a:solidFill>
              <a:latin typeface="Calibri" charset="0"/>
              <a:ea typeface="Calibri" charset="0"/>
              <a:cs typeface="Calibri" charset="0"/>
            </a:endParaRPr>
          </a:p>
          <a:p>
            <a:pPr algn="just">
              <a:lnSpc>
                <a:spcPct val="110000"/>
              </a:lnSpc>
              <a:spcBef>
                <a:spcPts val="480"/>
              </a:spcBef>
              <a:buFont typeface="Wingdings" pitchFamily="2" charset="2"/>
              <a:buChar char="§"/>
            </a:pPr>
            <a:r>
              <a:rPr lang="en-US" sz="1800" dirty="0" smtClean="0">
                <a:latin typeface="Calibri" charset="0"/>
                <a:ea typeface="Calibri" charset="0"/>
                <a:cs typeface="Calibri" charset="0"/>
              </a:rPr>
              <a:t>DC </a:t>
            </a:r>
            <a:r>
              <a:rPr lang="en-US" sz="1800" dirty="0">
                <a:latin typeface="Calibri" charset="0"/>
                <a:ea typeface="Calibri" charset="0"/>
                <a:cs typeface="Calibri" charset="0"/>
              </a:rPr>
              <a:t>motor </a:t>
            </a:r>
            <a:r>
              <a:rPr lang="en-US" sz="1800" dirty="0" smtClean="0">
                <a:latin typeface="Calibri" charset="0"/>
                <a:ea typeface="Calibri" charset="0"/>
                <a:cs typeface="Calibri" charset="0"/>
              </a:rPr>
              <a:t>drive with an H-Bridge, </a:t>
            </a:r>
            <a:r>
              <a:rPr lang="en-US" sz="1400" dirty="0">
                <a:solidFill>
                  <a:schemeClr val="accent5">
                    <a:lumMod val="75000"/>
                  </a:schemeClr>
                </a:solidFill>
                <a:latin typeface="Calibri" charset="0"/>
                <a:ea typeface="Calibri" charset="0"/>
                <a:cs typeface="Calibri" charset="0"/>
              </a:rPr>
              <a:t>{</a:t>
            </a:r>
            <a:r>
              <a:rPr lang="en-US" sz="1400" dirty="0" smtClean="0">
                <a:solidFill>
                  <a:schemeClr val="accent5">
                    <a:lumMod val="75000"/>
                  </a:schemeClr>
                </a:solidFill>
                <a:latin typeface="Calibri" charset="0"/>
                <a:ea typeface="Calibri" charset="0"/>
                <a:cs typeface="Calibri" charset="0"/>
              </a:rPr>
              <a:t>control </a:t>
            </a:r>
            <a:r>
              <a:rPr lang="en-US" sz="1400" dirty="0">
                <a:solidFill>
                  <a:schemeClr val="accent5">
                    <a:lumMod val="75000"/>
                  </a:schemeClr>
                </a:solidFill>
                <a:latin typeface="Calibri" charset="0"/>
                <a:ea typeface="Calibri" charset="0"/>
                <a:cs typeface="Calibri" charset="0"/>
              </a:rPr>
              <a:t>direction and speed} </a:t>
            </a:r>
            <a:r>
              <a:rPr lang="en-US" sz="1200" dirty="0" smtClean="0">
                <a:solidFill>
                  <a:srgbClr val="FF0000"/>
                </a:solidFill>
                <a:latin typeface="Calibri" charset="0"/>
                <a:ea typeface="Calibri" charset="0"/>
                <a:cs typeface="Calibri" charset="0"/>
              </a:rPr>
              <a:t>(2 Examples)</a:t>
            </a:r>
            <a:endParaRPr lang="en-US" sz="1800" dirty="0">
              <a:solidFill>
                <a:srgbClr val="FF0000"/>
              </a:solidFill>
              <a:latin typeface="Calibri" charset="0"/>
              <a:ea typeface="Calibri" charset="0"/>
              <a:cs typeface="Calibri" charset="0"/>
            </a:endParaRPr>
          </a:p>
          <a:p>
            <a:pPr algn="just">
              <a:lnSpc>
                <a:spcPct val="110000"/>
              </a:lnSpc>
              <a:spcBef>
                <a:spcPts val="480"/>
              </a:spcBef>
              <a:buFont typeface="Wingdings" pitchFamily="2" charset="2"/>
              <a:buChar char="§"/>
            </a:pPr>
            <a:r>
              <a:rPr lang="en-US" sz="1800" dirty="0" smtClean="0">
                <a:latin typeface="Calibri" charset="0"/>
                <a:ea typeface="Calibri" charset="0"/>
                <a:cs typeface="Calibri" charset="0"/>
              </a:rPr>
              <a:t> Stepper motor drive with two H-Bridges </a:t>
            </a:r>
            <a:r>
              <a:rPr lang="en-US" sz="1400" dirty="0">
                <a:solidFill>
                  <a:schemeClr val="accent5">
                    <a:lumMod val="75000"/>
                  </a:schemeClr>
                </a:solidFill>
                <a:latin typeface="Calibri" charset="0"/>
                <a:ea typeface="Calibri" charset="0"/>
                <a:cs typeface="Calibri" charset="0"/>
              </a:rPr>
              <a:t>{</a:t>
            </a:r>
            <a:r>
              <a:rPr lang="en-US" sz="1400" dirty="0" smtClean="0">
                <a:solidFill>
                  <a:schemeClr val="accent5">
                    <a:lumMod val="75000"/>
                  </a:schemeClr>
                </a:solidFill>
                <a:latin typeface="Calibri" charset="0"/>
                <a:ea typeface="Calibri" charset="0"/>
                <a:cs typeface="Calibri" charset="0"/>
              </a:rPr>
              <a:t>control </a:t>
            </a:r>
            <a:r>
              <a:rPr lang="en-US" sz="1400" dirty="0">
                <a:solidFill>
                  <a:schemeClr val="accent5">
                    <a:lumMod val="75000"/>
                  </a:schemeClr>
                </a:solidFill>
                <a:latin typeface="Calibri" charset="0"/>
                <a:ea typeface="Calibri" charset="0"/>
                <a:cs typeface="Calibri" charset="0"/>
              </a:rPr>
              <a:t>direction position and speed</a:t>
            </a:r>
            <a:r>
              <a:rPr lang="en-US" sz="1400" dirty="0" smtClean="0">
                <a:solidFill>
                  <a:schemeClr val="accent5">
                    <a:lumMod val="75000"/>
                  </a:schemeClr>
                </a:solidFill>
                <a:latin typeface="Calibri" charset="0"/>
                <a:ea typeface="Calibri" charset="0"/>
                <a:cs typeface="Calibri" charset="0"/>
              </a:rPr>
              <a:t>} </a:t>
            </a:r>
            <a:r>
              <a:rPr lang="en-US" sz="1400" dirty="0">
                <a:solidFill>
                  <a:srgbClr val="FF0000"/>
                </a:solidFill>
                <a:latin typeface="Calibri" charset="0"/>
                <a:ea typeface="Calibri" charset="0"/>
                <a:cs typeface="Calibri" charset="0"/>
              </a:rPr>
              <a:t>(2 Examples)</a:t>
            </a:r>
            <a:r>
              <a:rPr lang="en-US" sz="1400" dirty="0" smtClean="0">
                <a:solidFill>
                  <a:schemeClr val="accent5">
                    <a:lumMod val="75000"/>
                  </a:schemeClr>
                </a:solidFill>
                <a:latin typeface="Calibri" charset="0"/>
                <a:ea typeface="Calibri" charset="0"/>
                <a:cs typeface="Calibri" charset="0"/>
              </a:rPr>
              <a:t> </a:t>
            </a:r>
            <a:endParaRPr lang="el-GR" sz="1400" dirty="0">
              <a:solidFill>
                <a:schemeClr val="accent5">
                  <a:lumMod val="75000"/>
                </a:schemeClr>
              </a:solidFill>
              <a:latin typeface="Calibri" charset="0"/>
              <a:ea typeface="Calibri" charset="0"/>
              <a:cs typeface="Calibri" charset="0"/>
            </a:endParaRPr>
          </a:p>
          <a:p>
            <a:pPr algn="just">
              <a:lnSpc>
                <a:spcPct val="110000"/>
              </a:lnSpc>
              <a:spcBef>
                <a:spcPts val="480"/>
              </a:spcBef>
              <a:buFont typeface="Wingdings" pitchFamily="2" charset="2"/>
              <a:buChar char="§"/>
            </a:pPr>
            <a:endParaRPr lang="el-GR" sz="1800" dirty="0">
              <a:latin typeface="Calibri" charset="0"/>
              <a:ea typeface="Calibri" charset="0"/>
              <a:cs typeface="Calibri" charset="0"/>
            </a:endParaRPr>
          </a:p>
        </p:txBody>
      </p:sp>
      <p:sp>
        <p:nvSpPr>
          <p:cNvPr id="5" name="TextBox 4"/>
          <p:cNvSpPr txBox="1"/>
          <p:nvPr/>
        </p:nvSpPr>
        <p:spPr bwMode="auto">
          <a:xfrm>
            <a:off x="2944884" y="596595"/>
            <a:ext cx="2776722" cy="38177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800" b="0" i="1" u="none" strike="noStrike" kern="0" cap="none" spc="0" normalizeH="0" baseline="0" noProof="0" dirty="0" smtClean="0">
                <a:ln>
                  <a:noFill/>
                </a:ln>
                <a:solidFill>
                  <a:schemeClr val="tx1"/>
                </a:solidFill>
                <a:effectLst/>
                <a:uLnTx/>
                <a:uFillTx/>
                <a:latin typeface="Calibri" charset="0"/>
                <a:ea typeface="Calibri" charset="0"/>
                <a:cs typeface="Calibri" charset="0"/>
              </a:rPr>
              <a:t>The aim of</a:t>
            </a:r>
            <a:r>
              <a:rPr kumimoji="0" lang="en-US" sz="1800" b="0" i="1" u="none" strike="noStrike" kern="0" cap="none" spc="0" normalizeH="0" noProof="0" dirty="0" smtClean="0">
                <a:ln>
                  <a:noFill/>
                </a:ln>
                <a:solidFill>
                  <a:schemeClr val="tx1"/>
                </a:solidFill>
                <a:effectLst/>
                <a:uLnTx/>
                <a:uFillTx/>
                <a:latin typeface="Calibri" charset="0"/>
                <a:ea typeface="Calibri" charset="0"/>
                <a:cs typeface="Calibri" charset="0"/>
              </a:rPr>
              <a:t> the presentation</a:t>
            </a:r>
            <a:endParaRPr kumimoji="0" lang="el-GR" sz="1800" b="0" i="1"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9" name="TextBox 8"/>
          <p:cNvSpPr txBox="1"/>
          <p:nvPr/>
        </p:nvSpPr>
        <p:spPr bwMode="auto">
          <a:xfrm>
            <a:off x="2770155" y="2154075"/>
            <a:ext cx="3126177" cy="38177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800" b="0" i="1" u="none" strike="noStrike" kern="0" cap="none" spc="0" normalizeH="0" baseline="0" noProof="0" dirty="0" smtClean="0">
                <a:ln>
                  <a:noFill/>
                </a:ln>
                <a:solidFill>
                  <a:schemeClr val="tx1"/>
                </a:solidFill>
                <a:effectLst/>
                <a:uLnTx/>
                <a:uFillTx/>
                <a:latin typeface="Calibri" charset="0"/>
                <a:ea typeface="Calibri" charset="0"/>
                <a:cs typeface="Calibri" charset="0"/>
              </a:rPr>
              <a:t>The agenda of</a:t>
            </a:r>
            <a:r>
              <a:rPr kumimoji="0" lang="en-US" sz="1800" b="0" i="1" u="none" strike="noStrike" kern="0" cap="none" spc="0" normalizeH="0" noProof="0" dirty="0" smtClean="0">
                <a:ln>
                  <a:noFill/>
                </a:ln>
                <a:solidFill>
                  <a:schemeClr val="tx1"/>
                </a:solidFill>
                <a:effectLst/>
                <a:uLnTx/>
                <a:uFillTx/>
                <a:latin typeface="Calibri" charset="0"/>
                <a:ea typeface="Calibri" charset="0"/>
                <a:cs typeface="Calibri" charset="0"/>
              </a:rPr>
              <a:t> the presentation</a:t>
            </a:r>
            <a:endParaRPr kumimoji="0" lang="el-GR" sz="1800" b="0" i="1"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2135005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endParaRPr>
          </a:p>
        </p:txBody>
      </p:sp>
      <p:sp>
        <p:nvSpPr>
          <p:cNvPr id="4" name="Τίτλος 3"/>
          <p:cNvSpPr>
            <a:spLocks noGrp="1"/>
          </p:cNvSpPr>
          <p:nvPr>
            <p:ph type="title"/>
          </p:nvPr>
        </p:nvSpPr>
        <p:spPr/>
        <p:txBody>
          <a:bodyPr/>
          <a:lstStyle/>
          <a:p>
            <a:endParaRPr lang="el-GR"/>
          </a:p>
        </p:txBody>
      </p:sp>
      <p:sp>
        <p:nvSpPr>
          <p:cNvPr id="5" name="TextBox 4"/>
          <p:cNvSpPr txBox="1"/>
          <p:nvPr/>
        </p:nvSpPr>
        <p:spPr bwMode="auto">
          <a:xfrm>
            <a:off x="3230189" y="2696900"/>
            <a:ext cx="2949846" cy="80951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4400" b="0" i="0" u="none" strike="noStrike" kern="0" cap="none" spc="0" normalizeH="0" baseline="0" noProof="0" smtClean="0">
                <a:ln>
                  <a:noFill/>
                </a:ln>
                <a:solidFill>
                  <a:schemeClr val="tx1"/>
                </a:solidFill>
                <a:effectLst/>
                <a:uLnTx/>
                <a:uFillTx/>
                <a:latin typeface="+mn-lt"/>
                <a:ea typeface="+mn-ea"/>
                <a:cs typeface="+mn-cs"/>
              </a:rPr>
              <a:t>Thank You</a:t>
            </a:r>
            <a:endParaRPr kumimoji="0" lang="el-GR" sz="44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940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lstStyle/>
          <a:p>
            <a:r>
              <a:rPr lang="en-US" i="1" dirty="0">
                <a:latin typeface="Calibri" charset="0"/>
                <a:ea typeface="Calibri" charset="0"/>
                <a:cs typeface="Calibri" charset="0"/>
              </a:rPr>
              <a:t>Preliminaries</a:t>
            </a:r>
            <a:r>
              <a:rPr lang="en-US" i="1" dirty="0" smtClean="0">
                <a:latin typeface="Calibri" charset="0"/>
                <a:ea typeface="Calibri" charset="0"/>
                <a:cs typeface="Calibri" charset="0"/>
              </a:rPr>
              <a:t>:</a:t>
            </a:r>
            <a:r>
              <a:rPr lang="en-US" dirty="0" smtClean="0">
                <a:latin typeface="Calibri" charset="0"/>
                <a:ea typeface="Calibri" charset="0"/>
                <a:cs typeface="Calibri" charset="0"/>
              </a:rPr>
              <a:t> Basic principles </a:t>
            </a:r>
            <a:endParaRPr lang="en-US" dirty="0">
              <a:latin typeface="Calibri" charset="0"/>
              <a:ea typeface="Calibri" charset="0"/>
              <a:cs typeface="Calibri" charset="0"/>
            </a:endParaRPr>
          </a:p>
        </p:txBody>
      </p:sp>
      <p:sp>
        <p:nvSpPr>
          <p:cNvPr id="4" name="TextBox 3"/>
          <p:cNvSpPr txBox="1"/>
          <p:nvPr/>
        </p:nvSpPr>
        <p:spPr bwMode="auto">
          <a:xfrm>
            <a:off x="240700" y="4239444"/>
            <a:ext cx="8454134" cy="183204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n-US" sz="1600" dirty="0" smtClean="0">
                <a:latin typeface="Calibri" charset="0"/>
                <a:ea typeface="Calibri" charset="0"/>
                <a:cs typeface="Calibri" charset="0"/>
              </a:rPr>
              <a:t>An</a:t>
            </a:r>
            <a:r>
              <a:rPr lang="en-US" sz="1600" dirty="0">
                <a:latin typeface="Calibri" charset="0"/>
                <a:ea typeface="Calibri" charset="0"/>
                <a:cs typeface="Calibri" charset="0"/>
              </a:rPr>
              <a:t> </a:t>
            </a:r>
            <a:r>
              <a:rPr lang="en-US" sz="1600" b="1" dirty="0">
                <a:latin typeface="Calibri" charset="0"/>
                <a:ea typeface="Calibri" charset="0"/>
                <a:cs typeface="Calibri" charset="0"/>
              </a:rPr>
              <a:t>actuator</a:t>
            </a:r>
            <a:r>
              <a:rPr lang="en-US" sz="1600" dirty="0">
                <a:latin typeface="Calibri" charset="0"/>
                <a:ea typeface="Calibri" charset="0"/>
                <a:cs typeface="Calibri" charset="0"/>
              </a:rPr>
              <a:t> is a component of a </a:t>
            </a:r>
            <a:r>
              <a:rPr lang="en-US" sz="1600" dirty="0" smtClean="0">
                <a:latin typeface="Calibri" charset="0"/>
                <a:ea typeface="Calibri" charset="0"/>
                <a:cs typeface="Calibri" charset="0"/>
              </a:rPr>
              <a:t>machine </a:t>
            </a:r>
            <a:r>
              <a:rPr lang="en-US" sz="1600" dirty="0">
                <a:latin typeface="Calibri" charset="0"/>
                <a:ea typeface="Calibri" charset="0"/>
                <a:cs typeface="Calibri" charset="0"/>
              </a:rPr>
              <a:t>that is responsible for </a:t>
            </a:r>
            <a:r>
              <a:rPr lang="en-US" sz="1600" b="1" dirty="0">
                <a:latin typeface="Calibri" charset="0"/>
                <a:ea typeface="Calibri" charset="0"/>
                <a:cs typeface="Calibri" charset="0"/>
              </a:rPr>
              <a:t>moving</a:t>
            </a:r>
            <a:r>
              <a:rPr lang="en-US" sz="1600" dirty="0">
                <a:latin typeface="Calibri" charset="0"/>
                <a:ea typeface="Calibri" charset="0"/>
                <a:cs typeface="Calibri" charset="0"/>
              </a:rPr>
              <a:t> </a:t>
            </a:r>
            <a:r>
              <a:rPr lang="en-US" sz="1600" dirty="0" smtClean="0">
                <a:latin typeface="Calibri" charset="0"/>
                <a:ea typeface="Calibri" charset="0"/>
                <a:cs typeface="Calibri" charset="0"/>
              </a:rPr>
              <a:t>a mechanism. In other words </a:t>
            </a:r>
            <a:r>
              <a:rPr lang="en-US" sz="1600" dirty="0">
                <a:latin typeface="Calibri" charset="0"/>
                <a:ea typeface="Calibri" charset="0"/>
                <a:cs typeface="Calibri" charset="0"/>
              </a:rPr>
              <a:t>is the mechanism by which a control system acts upon an environment</a:t>
            </a:r>
            <a:r>
              <a:rPr lang="en-US" sz="1600" dirty="0" smtClean="0">
                <a:latin typeface="Calibri" charset="0"/>
                <a:ea typeface="Calibri" charset="0"/>
                <a:cs typeface="Calibri" charset="0"/>
              </a:rPr>
              <a:t>.</a:t>
            </a:r>
          </a:p>
          <a:p>
            <a:pPr marL="269875" indent="-269875" algn="just" eaLnBrk="0" hangingPunct="0">
              <a:lnSpc>
                <a:spcPct val="110000"/>
              </a:lnSpc>
              <a:spcBef>
                <a:spcPts val="480"/>
              </a:spcBef>
              <a:buFont typeface="Wingdings" pitchFamily="2" charset="2"/>
              <a:buChar char="§"/>
            </a:pPr>
            <a:r>
              <a:rPr lang="en-US" sz="1600" dirty="0" smtClean="0">
                <a:latin typeface="Calibri" charset="0"/>
                <a:ea typeface="Calibri" charset="0"/>
                <a:cs typeface="Calibri" charset="0"/>
              </a:rPr>
              <a:t>An</a:t>
            </a:r>
            <a:r>
              <a:rPr lang="en-US" sz="1600" dirty="0">
                <a:latin typeface="Calibri" charset="0"/>
                <a:ea typeface="Calibri" charset="0"/>
                <a:cs typeface="Calibri" charset="0"/>
              </a:rPr>
              <a:t> </a:t>
            </a:r>
            <a:r>
              <a:rPr lang="en-US" sz="1600" b="1" dirty="0">
                <a:latin typeface="Calibri" charset="0"/>
                <a:ea typeface="Calibri" charset="0"/>
                <a:cs typeface="Calibri" charset="0"/>
              </a:rPr>
              <a:t>electric motor</a:t>
            </a:r>
            <a:r>
              <a:rPr lang="en-US" sz="1600" dirty="0">
                <a:latin typeface="Calibri" charset="0"/>
                <a:ea typeface="Calibri" charset="0"/>
                <a:cs typeface="Calibri" charset="0"/>
              </a:rPr>
              <a:t> is an </a:t>
            </a:r>
            <a:r>
              <a:rPr lang="en-US" sz="1600" dirty="0" smtClean="0">
                <a:latin typeface="Calibri" charset="0"/>
                <a:ea typeface="Calibri" charset="0"/>
                <a:cs typeface="Calibri" charset="0"/>
              </a:rPr>
              <a:t>actuator, especially </a:t>
            </a:r>
            <a:r>
              <a:rPr lang="en-US" sz="1600" b="1" dirty="0">
                <a:latin typeface="Calibri" charset="0"/>
                <a:ea typeface="Calibri" charset="0"/>
                <a:cs typeface="Calibri" charset="0"/>
              </a:rPr>
              <a:t>converts</a:t>
            </a:r>
            <a:r>
              <a:rPr lang="en-US" sz="1600" dirty="0">
                <a:latin typeface="Calibri" charset="0"/>
                <a:ea typeface="Calibri" charset="0"/>
                <a:cs typeface="Calibri" charset="0"/>
              </a:rPr>
              <a:t> electrical </a:t>
            </a:r>
            <a:r>
              <a:rPr lang="en-US" sz="1600" b="1" dirty="0">
                <a:latin typeface="Calibri" charset="0"/>
                <a:ea typeface="Calibri" charset="0"/>
                <a:cs typeface="Calibri" charset="0"/>
              </a:rPr>
              <a:t>energy</a:t>
            </a:r>
            <a:r>
              <a:rPr lang="en-US" sz="1600" dirty="0">
                <a:latin typeface="Calibri" charset="0"/>
                <a:ea typeface="Calibri" charset="0"/>
                <a:cs typeface="Calibri" charset="0"/>
              </a:rPr>
              <a:t> into mechanical energy. Most electric motors operate through the interaction between an electric motor's magnetic field and winding currents to generate force and eventually torque to the shaft of the motor.</a:t>
            </a:r>
          </a:p>
          <a:p>
            <a:pPr marL="269875" indent="-269875" algn="just" eaLnBrk="0" hangingPunct="0">
              <a:lnSpc>
                <a:spcPct val="110000"/>
              </a:lnSpc>
              <a:spcBef>
                <a:spcPts val="480"/>
              </a:spcBef>
              <a:buFont typeface="Wingdings" pitchFamily="2" charset="2"/>
              <a:buChar char="§"/>
            </a:pPr>
            <a:endParaRPr lang="en-US" sz="1600" dirty="0" smtClean="0">
              <a:latin typeface="Calibri" charset="0"/>
              <a:ea typeface="Calibri" charset="0"/>
              <a:cs typeface="Calibri" charset="0"/>
            </a:endParaRPr>
          </a:p>
        </p:txBody>
      </p:sp>
      <p:sp>
        <p:nvSpPr>
          <p:cNvPr id="5" name="TextBox 4"/>
          <p:cNvSpPr txBox="1"/>
          <p:nvPr/>
        </p:nvSpPr>
        <p:spPr bwMode="auto">
          <a:xfrm>
            <a:off x="1340732" y="7346584"/>
            <a:ext cx="5918608" cy="36317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mn-lt"/>
                <a:ea typeface="+mn-ea"/>
                <a:cs typeface="+mn-cs"/>
              </a:rPr>
              <a:t>Explain</a:t>
            </a:r>
            <a:r>
              <a:rPr kumimoji="0" lang="en-US" sz="1600" b="0" i="0" u="none" strike="noStrike" kern="0" cap="none" spc="0" normalizeH="0" noProof="0" dirty="0" smtClean="0">
                <a:ln>
                  <a:noFill/>
                </a:ln>
                <a:solidFill>
                  <a:schemeClr val="tx1"/>
                </a:solidFill>
                <a:effectLst/>
                <a:uLnTx/>
                <a:uFillTx/>
                <a:latin typeface="+mn-lt"/>
                <a:ea typeface="+mn-ea"/>
                <a:cs typeface="+mn-cs"/>
              </a:rPr>
              <a:t> what is an actuator and especially the electric motor </a:t>
            </a:r>
            <a:endParaRPr kumimoji="0" lang="el-GR" sz="1600" b="0" i="0" u="none" strike="noStrike" kern="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bwMode="auto">
          <a:xfrm>
            <a:off x="1934187" y="3264037"/>
            <a:ext cx="1000595"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DC Motor</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0" name="TextBox 9"/>
          <p:cNvSpPr txBox="1"/>
          <p:nvPr/>
        </p:nvSpPr>
        <p:spPr bwMode="auto">
          <a:xfrm>
            <a:off x="5789572" y="3199253"/>
            <a:ext cx="1467068"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600" kern="0" dirty="0" smtClean="0">
                <a:latin typeface="Calibri" charset="0"/>
                <a:ea typeface="Calibri" charset="0"/>
                <a:cs typeface="Calibri" charset="0"/>
              </a:rPr>
              <a:t>Stepper </a:t>
            </a: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 Motor</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2" name="Στρογγυλεμένο ορθογώνιο 11"/>
          <p:cNvSpPr/>
          <p:nvPr/>
        </p:nvSpPr>
        <p:spPr>
          <a:xfrm>
            <a:off x="4694025" y="591562"/>
            <a:ext cx="4307453" cy="32802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sp>
        <p:nvSpPr>
          <p:cNvPr id="13" name="TextBox 12"/>
          <p:cNvSpPr txBox="1"/>
          <p:nvPr/>
        </p:nvSpPr>
        <p:spPr bwMode="auto">
          <a:xfrm>
            <a:off x="1476455" y="3508155"/>
            <a:ext cx="1869423"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(only two terminals)</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4" name="TextBox 13"/>
          <p:cNvSpPr txBox="1"/>
          <p:nvPr/>
        </p:nvSpPr>
        <p:spPr bwMode="auto">
          <a:xfrm>
            <a:off x="5280617" y="3494248"/>
            <a:ext cx="2484976"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n-US" sz="1600" kern="0" noProof="0" dirty="0" smtClean="0">
                <a:latin typeface="Calibri" charset="0"/>
                <a:ea typeface="Calibri" charset="0"/>
                <a:cs typeface="Calibri" charset="0"/>
              </a:rPr>
              <a:t>(four, sir or </a:t>
            </a:r>
            <a:r>
              <a:rPr lang="en-US" sz="1600" kern="0" noProof="0" smtClean="0">
                <a:latin typeface="Calibri" charset="0"/>
                <a:ea typeface="Calibri" charset="0"/>
                <a:cs typeface="Calibri" charset="0"/>
              </a:rPr>
              <a:t>eight terminals</a:t>
            </a:r>
            <a:r>
              <a:rPr kumimoji="0" lang="en-US" sz="1600" b="0" i="0" u="none" strike="noStrike" kern="0" cap="none" spc="0" normalizeH="0" baseline="0" noProof="0" smtClean="0">
                <a:ln>
                  <a:noFill/>
                </a:ln>
                <a:solidFill>
                  <a:schemeClr val="tx1"/>
                </a:solidFill>
                <a:effectLst/>
                <a:uLnTx/>
                <a:uFillTx/>
                <a:latin typeface="Calibri" charset="0"/>
                <a:ea typeface="Calibri" charset="0"/>
                <a:cs typeface="Calibri" charset="0"/>
              </a:rPr>
              <a:t>)</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pic>
        <p:nvPicPr>
          <p:cNvPr id="15" name="Εικόνα 14"/>
          <p:cNvPicPr>
            <a:picLocks noChangeAspect="1"/>
          </p:cNvPicPr>
          <p:nvPr/>
        </p:nvPicPr>
        <p:blipFill rotWithShape="1">
          <a:blip r:embed="rId3"/>
          <a:srcRect l="50500"/>
          <a:stretch/>
        </p:blipFill>
        <p:spPr>
          <a:xfrm>
            <a:off x="7570769" y="752208"/>
            <a:ext cx="1124065" cy="1055937"/>
          </a:xfrm>
          <a:prstGeom prst="rect">
            <a:avLst/>
          </a:prstGeom>
        </p:spPr>
      </p:pic>
      <p:pic>
        <p:nvPicPr>
          <p:cNvPr id="16" name="Εικόνα 15"/>
          <p:cNvPicPr>
            <a:picLocks noChangeAspect="1"/>
          </p:cNvPicPr>
          <p:nvPr/>
        </p:nvPicPr>
        <p:blipFill>
          <a:blip r:embed="rId4"/>
          <a:stretch>
            <a:fillRect/>
          </a:stretch>
        </p:blipFill>
        <p:spPr>
          <a:xfrm>
            <a:off x="7645803" y="1966319"/>
            <a:ext cx="1154777" cy="1223266"/>
          </a:xfrm>
          <a:prstGeom prst="rect">
            <a:avLst/>
          </a:prstGeom>
        </p:spPr>
      </p:pic>
      <p:pic>
        <p:nvPicPr>
          <p:cNvPr id="17" name="Εικόνα 16"/>
          <p:cNvPicPr>
            <a:picLocks noChangeAspect="1"/>
          </p:cNvPicPr>
          <p:nvPr/>
        </p:nvPicPr>
        <p:blipFill>
          <a:blip r:embed="rId5"/>
          <a:stretch>
            <a:fillRect/>
          </a:stretch>
        </p:blipFill>
        <p:spPr>
          <a:xfrm>
            <a:off x="1507788" y="555317"/>
            <a:ext cx="1079918" cy="1079918"/>
          </a:xfrm>
          <a:prstGeom prst="rect">
            <a:avLst/>
          </a:prstGeom>
        </p:spPr>
      </p:pic>
      <p:pic>
        <p:nvPicPr>
          <p:cNvPr id="7" name="Picture 2" descr="Ejs_Open_Source_Direct_Current_Electrical_Motor_Model_Java_Applet_(_DC_Motor_)_80_degree_split_ring.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19677" y="1482237"/>
            <a:ext cx="1636170" cy="1610095"/>
          </a:xfrm>
          <a:prstGeom prst="rect">
            <a:avLst/>
          </a:prstGeom>
        </p:spPr>
      </p:pic>
      <p:sp>
        <p:nvSpPr>
          <p:cNvPr id="11" name="Στρογγυλεμένο ορθογώνιο 10"/>
          <p:cNvSpPr/>
          <p:nvPr/>
        </p:nvSpPr>
        <p:spPr>
          <a:xfrm>
            <a:off x="159327" y="605092"/>
            <a:ext cx="4188815" cy="32669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charset="0"/>
              <a:ea typeface="Calibri" charset="0"/>
              <a:cs typeface="Calibri" charset="0"/>
            </a:endParaRPr>
          </a:p>
        </p:txBody>
      </p:sp>
      <p:pic>
        <p:nvPicPr>
          <p:cNvPr id="18" name="Picture 21"/>
          <p:cNvPicPr>
            <a:picLocks noChangeAspect="1"/>
          </p:cNvPicPr>
          <p:nvPr/>
        </p:nvPicPr>
        <p:blipFill>
          <a:blip r:embed="rId7"/>
          <a:stretch>
            <a:fillRect/>
          </a:stretch>
        </p:blipFill>
        <p:spPr>
          <a:xfrm>
            <a:off x="5778402" y="654752"/>
            <a:ext cx="1235782" cy="779366"/>
          </a:xfrm>
          <a:prstGeom prst="rect">
            <a:avLst/>
          </a:prstGeom>
        </p:spPr>
      </p:pic>
      <p:sp>
        <p:nvSpPr>
          <p:cNvPr id="19" name="TextBox 18"/>
          <p:cNvSpPr txBox="1"/>
          <p:nvPr/>
        </p:nvSpPr>
        <p:spPr bwMode="auto">
          <a:xfrm>
            <a:off x="5970380" y="3929877"/>
            <a:ext cx="1816523"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smtClean="0">
                <a:ln>
                  <a:noFill/>
                </a:ln>
                <a:solidFill>
                  <a:schemeClr val="tx1"/>
                </a:solidFill>
                <a:effectLst/>
                <a:uLnTx/>
                <a:uFillTx/>
                <a:latin typeface="Calibri" charset="0"/>
                <a:ea typeface="Calibri" charset="0"/>
                <a:cs typeface="Calibri" charset="0"/>
              </a:rPr>
              <a:t>Moving in</a:t>
            </a:r>
            <a:r>
              <a:rPr kumimoji="0" lang="en-US" sz="1600" b="0" i="0" u="none" strike="noStrike" kern="0" cap="none" spc="0" normalizeH="0" noProof="0" smtClean="0">
                <a:ln>
                  <a:noFill/>
                </a:ln>
                <a:solidFill>
                  <a:schemeClr val="tx1"/>
                </a:solidFill>
                <a:effectLst/>
                <a:uLnTx/>
                <a:uFillTx/>
                <a:latin typeface="Calibri" charset="0"/>
                <a:ea typeface="Calibri" charset="0"/>
                <a:cs typeface="Calibri" charset="0"/>
              </a:rPr>
              <a:t> steps </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pic>
        <p:nvPicPr>
          <p:cNvPr id="20" name="Εικόνα 1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631407" y="1548752"/>
            <a:ext cx="1463860" cy="1463860"/>
          </a:xfrm>
          <a:prstGeom prst="rect">
            <a:avLst/>
          </a:prstGeom>
        </p:spPr>
      </p:pic>
    </p:spTree>
    <p:extLst>
      <p:ext uri="{BB962C8B-B14F-4D97-AF65-F5344CB8AC3E}">
        <p14:creationId xmlns:p14="http://schemas.microsoft.com/office/powerpoint/2010/main" val="44240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Τίτλος 1"/>
          <p:cNvSpPr>
            <a:spLocks noGrp="1"/>
          </p:cNvSpPr>
          <p:nvPr>
            <p:ph type="title"/>
          </p:nvPr>
        </p:nvSpPr>
        <p:spPr/>
        <p:txBody>
          <a:bodyPr/>
          <a:lstStyle/>
          <a:p>
            <a:r>
              <a:rPr lang="en-US" i="1" dirty="0">
                <a:latin typeface="Calibri" charset="0"/>
                <a:ea typeface="Calibri" charset="0"/>
                <a:cs typeface="Calibri" charset="0"/>
              </a:rPr>
              <a:t>Preliminaries</a:t>
            </a:r>
            <a:r>
              <a:rPr lang="en-US" i="1" dirty="0" smtClean="0">
                <a:latin typeface="Calibri" charset="0"/>
                <a:ea typeface="Calibri" charset="0"/>
                <a:cs typeface="Calibri" charset="0"/>
              </a:rPr>
              <a:t>: </a:t>
            </a:r>
            <a:r>
              <a:rPr lang="en-US" dirty="0" smtClean="0">
                <a:latin typeface="Calibri" charset="0"/>
                <a:ea typeface="Calibri" charset="0"/>
                <a:cs typeface="Calibri" charset="0"/>
              </a:rPr>
              <a:t>The basic scheme for driving and controlling a motor</a:t>
            </a:r>
            <a:endParaRPr lang="el-GR" dirty="0">
              <a:latin typeface="Calibri" charset="0"/>
              <a:ea typeface="Calibri" charset="0"/>
              <a:cs typeface="Calibri" charset="0"/>
            </a:endParaRPr>
          </a:p>
        </p:txBody>
      </p:sp>
      <p:sp>
        <p:nvSpPr>
          <p:cNvPr id="4" name="Στρογγυλεμένο ορθογώνιο 3"/>
          <p:cNvSpPr/>
          <p:nvPr/>
        </p:nvSpPr>
        <p:spPr>
          <a:xfrm>
            <a:off x="1549048" y="2887083"/>
            <a:ext cx="1824578" cy="11646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charset="0"/>
                <a:ea typeface="Calibri" charset="0"/>
                <a:cs typeface="Calibri" charset="0"/>
              </a:rPr>
              <a:t> </a:t>
            </a:r>
            <a:r>
              <a:rPr lang="el-GR" dirty="0" smtClean="0">
                <a:latin typeface="Calibri" charset="0"/>
                <a:ea typeface="Calibri" charset="0"/>
                <a:cs typeface="Calibri" charset="0"/>
              </a:rPr>
              <a:t>μ-</a:t>
            </a:r>
            <a:r>
              <a:rPr lang="en-US" dirty="0" smtClean="0">
                <a:latin typeface="Calibri" charset="0"/>
                <a:ea typeface="Calibri" charset="0"/>
                <a:cs typeface="Calibri" charset="0"/>
              </a:rPr>
              <a:t>controller</a:t>
            </a:r>
            <a:endParaRPr lang="el-GR" dirty="0">
              <a:latin typeface="Calibri" charset="0"/>
              <a:ea typeface="Calibri" charset="0"/>
              <a:cs typeface="Calibri" charset="0"/>
            </a:endParaRPr>
          </a:p>
        </p:txBody>
      </p:sp>
      <p:sp>
        <p:nvSpPr>
          <p:cNvPr id="6" name="Στρογγυλεμένο ορθογώνιο 5"/>
          <p:cNvSpPr/>
          <p:nvPr/>
        </p:nvSpPr>
        <p:spPr>
          <a:xfrm>
            <a:off x="6715789" y="2885417"/>
            <a:ext cx="1547068" cy="1226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alibri" charset="0"/>
                <a:ea typeface="Calibri" charset="0"/>
                <a:cs typeface="Calibri" charset="0"/>
              </a:rPr>
              <a:t>motor</a:t>
            </a:r>
            <a:endParaRPr lang="el-GR" dirty="0">
              <a:latin typeface="Calibri" charset="0"/>
              <a:ea typeface="Calibri" charset="0"/>
              <a:cs typeface="Calibri" charset="0"/>
            </a:endParaRPr>
          </a:p>
        </p:txBody>
      </p:sp>
      <p:sp>
        <p:nvSpPr>
          <p:cNvPr id="11" name="Ορθογώνιο 10"/>
          <p:cNvSpPr/>
          <p:nvPr/>
        </p:nvSpPr>
        <p:spPr>
          <a:xfrm>
            <a:off x="3444788" y="5203368"/>
            <a:ext cx="2497016" cy="527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alibri" charset="0"/>
                <a:ea typeface="Calibri" charset="0"/>
                <a:cs typeface="Calibri" charset="0"/>
              </a:rPr>
              <a:t>Feedback (optional)</a:t>
            </a:r>
            <a:endParaRPr lang="el-GR" dirty="0">
              <a:latin typeface="Calibri" charset="0"/>
              <a:ea typeface="Calibri" charset="0"/>
              <a:cs typeface="Calibri" charset="0"/>
            </a:endParaRPr>
          </a:p>
        </p:txBody>
      </p:sp>
      <p:cxnSp>
        <p:nvCxnSpPr>
          <p:cNvPr id="13" name="Ευθύγραμμο βέλος σύνδεσης 12"/>
          <p:cNvCxnSpPr/>
          <p:nvPr/>
        </p:nvCxnSpPr>
        <p:spPr>
          <a:xfrm>
            <a:off x="3396588" y="3188430"/>
            <a:ext cx="102999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a:off x="3396588" y="3727692"/>
            <a:ext cx="102999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bwMode="auto">
          <a:xfrm>
            <a:off x="3557071" y="2835320"/>
            <a:ext cx="583814"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600" kern="0" dirty="0" smtClean="0">
                <a:latin typeface="Calibri" charset="0"/>
                <a:ea typeface="Calibri" charset="0"/>
                <a:cs typeface="Calibri" charset="0"/>
              </a:rPr>
              <a:t>LCCS</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7" name="TextBox 16"/>
          <p:cNvSpPr txBox="1"/>
          <p:nvPr/>
        </p:nvSpPr>
        <p:spPr bwMode="auto">
          <a:xfrm>
            <a:off x="3611571" y="3364985"/>
            <a:ext cx="474810"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DIR</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cxnSp>
        <p:nvCxnSpPr>
          <p:cNvPr id="19" name="Ευθύγραμμο βέλος σύνδεσης 18"/>
          <p:cNvCxnSpPr/>
          <p:nvPr/>
        </p:nvCxnSpPr>
        <p:spPr>
          <a:xfrm>
            <a:off x="5850938" y="3457692"/>
            <a:ext cx="86485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auto">
          <a:xfrm>
            <a:off x="74539" y="2918154"/>
            <a:ext cx="1452642" cy="10195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600" kern="0" dirty="0" smtClean="0">
                <a:latin typeface="Calibri" charset="0"/>
                <a:ea typeface="Calibri" charset="0"/>
                <a:cs typeface="Calibri" charset="0"/>
              </a:rPr>
              <a:t>Speed/position</a:t>
            </a:r>
          </a:p>
          <a:p>
            <a:pPr marR="0" algn="ctr" defTabSz="914400" rtl="0" eaLnBrk="0" fontAlgn="base" latinLnBrk="0" hangingPunct="0">
              <a:lnSpc>
                <a:spcPct val="110000"/>
              </a:lnSpc>
              <a:spcBef>
                <a:spcPts val="480"/>
              </a:spcBef>
              <a:spcAft>
                <a:spcPct val="0"/>
              </a:spcAft>
              <a:buClrTx/>
              <a:buSzTx/>
              <a:tabLst/>
            </a:pPr>
            <a:endParaRPr lang="en-US" sz="1600" kern="0" dirty="0" smtClean="0">
              <a:latin typeface="Calibri" charset="0"/>
              <a:ea typeface="Calibri" charset="0"/>
              <a:cs typeface="Calibri" charset="0"/>
            </a:endParaRPr>
          </a:p>
          <a:p>
            <a:pPr marR="0" algn="ctr" defTabSz="914400" rtl="0" eaLnBrk="0" fontAlgn="base" latinLnBrk="0" hangingPunct="0">
              <a:lnSpc>
                <a:spcPct val="110000"/>
              </a:lnSpc>
              <a:spcBef>
                <a:spcPts val="480"/>
              </a:spcBef>
              <a:spcAft>
                <a:spcPct val="0"/>
              </a:spcAft>
              <a:buClrTx/>
              <a:buSzTx/>
              <a:tabLst/>
            </a:pPr>
            <a:r>
              <a:rPr lang="en-US" sz="1600" kern="0" dirty="0" smtClean="0">
                <a:latin typeface="Calibri" charset="0"/>
                <a:ea typeface="Calibri" charset="0"/>
                <a:cs typeface="Calibri" charset="0"/>
              </a:rPr>
              <a:t>command </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cxnSp>
        <p:nvCxnSpPr>
          <p:cNvPr id="21" name="Ευθύγραμμο βέλος σύνδεσης 20"/>
          <p:cNvCxnSpPr/>
          <p:nvPr/>
        </p:nvCxnSpPr>
        <p:spPr>
          <a:xfrm>
            <a:off x="321872" y="3434706"/>
            <a:ext cx="12271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p:nvPr/>
        </p:nvCxnSpPr>
        <p:spPr>
          <a:xfrm>
            <a:off x="8262857" y="3469415"/>
            <a:ext cx="65345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Γωνιώδης σύνδεση 27"/>
          <p:cNvCxnSpPr/>
          <p:nvPr/>
        </p:nvCxnSpPr>
        <p:spPr>
          <a:xfrm rot="10800000" flipV="1">
            <a:off x="5957175" y="3469415"/>
            <a:ext cx="2632410" cy="1997722"/>
          </a:xfrm>
          <a:prstGeom prst="bentConnector3">
            <a:avLst>
              <a:gd name="adj1" fmla="val 122"/>
            </a:avLst>
          </a:prstGeom>
          <a:ln w="57150">
            <a:solidFill>
              <a:schemeClr val="bg1">
                <a:lumMod val="8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Γωνιώδης σύνδεση 36"/>
          <p:cNvCxnSpPr>
            <a:stCxn id="11" idx="1"/>
          </p:cNvCxnSpPr>
          <p:nvPr/>
        </p:nvCxnSpPr>
        <p:spPr>
          <a:xfrm rot="10800000">
            <a:off x="2002734" y="4074238"/>
            <a:ext cx="1442054" cy="1392901"/>
          </a:xfrm>
          <a:prstGeom prst="bentConnector3">
            <a:avLst>
              <a:gd name="adj1" fmla="val 98777"/>
            </a:avLst>
          </a:prstGeom>
          <a:ln w="57150">
            <a:solidFill>
              <a:schemeClr val="bg1">
                <a:lumMod val="85000"/>
              </a:schemeClr>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bwMode="auto">
          <a:xfrm>
            <a:off x="475411" y="1311894"/>
            <a:ext cx="8193177" cy="904863"/>
          </a:xfrm>
          <a:prstGeom prst="rect">
            <a:avLst/>
          </a:prstGeom>
          <a:noFill/>
          <a:ln w="9525">
            <a:solidFill>
              <a:schemeClr val="accent1"/>
            </a:solid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n-US" sz="1600" b="1" dirty="0">
                <a:latin typeface="Calibri" charset="0"/>
                <a:ea typeface="Calibri" charset="0"/>
                <a:cs typeface="Calibri" charset="0"/>
              </a:rPr>
              <a:t>A motor driver </a:t>
            </a:r>
            <a:r>
              <a:rPr lang="en-US" sz="1600" dirty="0">
                <a:latin typeface="Calibri" charset="0"/>
                <a:ea typeface="Calibri" charset="0"/>
                <a:cs typeface="Calibri" charset="0"/>
              </a:rPr>
              <a:t>is a little current amplifier; the function of motor drivers is to take a </a:t>
            </a:r>
            <a:r>
              <a:rPr lang="en-US" sz="1600" i="1" dirty="0" smtClean="0">
                <a:latin typeface="Calibri" charset="0"/>
                <a:ea typeface="Calibri" charset="0"/>
                <a:cs typeface="Calibri" charset="0"/>
              </a:rPr>
              <a:t>Low-Current Control Signal </a:t>
            </a:r>
            <a:r>
              <a:rPr lang="en-US" sz="1600" dirty="0" smtClean="0">
                <a:latin typeface="Calibri" charset="0"/>
                <a:ea typeface="Calibri" charset="0"/>
                <a:cs typeface="Calibri" charset="0"/>
              </a:rPr>
              <a:t>(LCCS) </a:t>
            </a:r>
            <a:r>
              <a:rPr lang="en-US" sz="1600" dirty="0">
                <a:latin typeface="Calibri" charset="0"/>
                <a:ea typeface="Calibri" charset="0"/>
                <a:cs typeface="Calibri" charset="0"/>
              </a:rPr>
              <a:t>and then turn it into a </a:t>
            </a:r>
            <a:r>
              <a:rPr lang="en-US" sz="1600" i="1" dirty="0" smtClean="0">
                <a:latin typeface="Calibri" charset="0"/>
                <a:ea typeface="Calibri" charset="0"/>
                <a:cs typeface="Calibri" charset="0"/>
              </a:rPr>
              <a:t>Higher-Current </a:t>
            </a:r>
            <a:r>
              <a:rPr lang="en-US" sz="1600" i="1" dirty="0">
                <a:latin typeface="Calibri" charset="0"/>
                <a:ea typeface="Calibri" charset="0"/>
                <a:cs typeface="Calibri" charset="0"/>
              </a:rPr>
              <a:t>S</a:t>
            </a:r>
            <a:r>
              <a:rPr lang="en-US" sz="1600" i="1" dirty="0" smtClean="0">
                <a:latin typeface="Calibri" charset="0"/>
                <a:ea typeface="Calibri" charset="0"/>
                <a:cs typeface="Calibri" charset="0"/>
              </a:rPr>
              <a:t>ignal</a:t>
            </a:r>
            <a:r>
              <a:rPr lang="en-US" sz="1600" dirty="0" smtClean="0">
                <a:latin typeface="Calibri" charset="0"/>
                <a:ea typeface="Calibri" charset="0"/>
                <a:cs typeface="Calibri" charset="0"/>
              </a:rPr>
              <a:t> (HCS) </a:t>
            </a:r>
            <a:r>
              <a:rPr lang="en-US" sz="1600" dirty="0">
                <a:latin typeface="Calibri" charset="0"/>
                <a:ea typeface="Calibri" charset="0"/>
                <a:cs typeface="Calibri" charset="0"/>
              </a:rPr>
              <a:t>that can drive a motor.</a:t>
            </a:r>
            <a:endParaRPr kumimoji="0" lang="el-GR" sz="1600" b="0" i="0" u="none" strike="noStrike" kern="0" cap="none" spc="0" normalizeH="0" baseline="0" noProof="0" dirty="0">
              <a:ln>
                <a:noFill/>
              </a:ln>
              <a:effectLst/>
              <a:uLnTx/>
              <a:uFillTx/>
              <a:latin typeface="Calibri" charset="0"/>
              <a:ea typeface="Calibri" charset="0"/>
              <a:cs typeface="Calibri" charset="0"/>
            </a:endParaRPr>
          </a:p>
        </p:txBody>
      </p:sp>
      <p:sp>
        <p:nvSpPr>
          <p:cNvPr id="56" name="TextBox 55"/>
          <p:cNvSpPr txBox="1"/>
          <p:nvPr/>
        </p:nvSpPr>
        <p:spPr bwMode="auto">
          <a:xfrm>
            <a:off x="8251608" y="3137152"/>
            <a:ext cx="859531" cy="10195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lgn="just" eaLnBrk="0" hangingPunct="0">
              <a:lnSpc>
                <a:spcPct val="110000"/>
              </a:lnSpc>
              <a:spcBef>
                <a:spcPts val="480"/>
              </a:spcBef>
            </a:pPr>
            <a:r>
              <a:rPr lang="en-US" sz="1600" kern="0">
                <a:latin typeface="Calibri" charset="0"/>
                <a:ea typeface="Calibri" charset="0"/>
                <a:cs typeface="Calibri" charset="0"/>
              </a:rPr>
              <a:t>Speed</a:t>
            </a:r>
            <a:r>
              <a:rPr lang="en-US" sz="1600" kern="0" smtClean="0">
                <a:latin typeface="Calibri" charset="0"/>
                <a:ea typeface="Calibri" charset="0"/>
                <a:cs typeface="Calibri" charset="0"/>
              </a:rPr>
              <a:t>/</a:t>
            </a:r>
          </a:p>
          <a:p>
            <a:pPr algn="just" eaLnBrk="0" hangingPunct="0">
              <a:lnSpc>
                <a:spcPct val="110000"/>
              </a:lnSpc>
              <a:spcBef>
                <a:spcPts val="480"/>
              </a:spcBef>
            </a:pPr>
            <a:r>
              <a:rPr lang="en-US" sz="1600" kern="0" dirty="0" smtClean="0">
                <a:latin typeface="Calibri" charset="0"/>
                <a:ea typeface="Calibri" charset="0"/>
                <a:cs typeface="Calibri" charset="0"/>
              </a:rPr>
              <a:t>position</a:t>
            </a:r>
            <a:endParaRPr lang="en-US" sz="1600" kern="0" dirty="0">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57" name="TextBox 56"/>
          <p:cNvSpPr txBox="1"/>
          <p:nvPr/>
        </p:nvSpPr>
        <p:spPr bwMode="auto">
          <a:xfrm>
            <a:off x="6003662" y="3081595"/>
            <a:ext cx="516488"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lang="en-US" sz="1600" kern="0" noProof="0" dirty="0" smtClean="0">
                <a:latin typeface="Calibri" charset="0"/>
                <a:ea typeface="Calibri" charset="0"/>
                <a:cs typeface="Calibri" charset="0"/>
              </a:rPr>
              <a:t>HCS</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59" name="TextBox 58"/>
          <p:cNvSpPr txBox="1"/>
          <p:nvPr/>
        </p:nvSpPr>
        <p:spPr bwMode="auto">
          <a:xfrm>
            <a:off x="728663" y="678335"/>
            <a:ext cx="6365845" cy="62042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In general, we can</a:t>
            </a: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not drive a motor directly from the </a:t>
            </a:r>
            <a:r>
              <a:rPr kumimoji="0" lang="el-GR" sz="1600" b="0" i="0" u="none" strike="noStrike" kern="0" cap="none" spc="0" normalizeH="0" noProof="0" dirty="0" smtClean="0">
                <a:ln>
                  <a:noFill/>
                </a:ln>
                <a:solidFill>
                  <a:schemeClr val="tx1"/>
                </a:solidFill>
                <a:effectLst/>
                <a:uLnTx/>
                <a:uFillTx/>
                <a:latin typeface="Calibri" charset="0"/>
                <a:ea typeface="Calibri" charset="0"/>
                <a:cs typeface="Calibri" charset="0"/>
              </a:rPr>
              <a:t>μ-</a:t>
            </a: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controller pins </a:t>
            </a:r>
            <a:b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br>
            <a:r>
              <a:rPr kumimoji="0" lang="en-US" sz="1600" b="0" i="0" u="none" strike="noStrike" kern="0" cap="none" spc="0" normalizeH="0" noProof="0" dirty="0" smtClean="0">
                <a:ln>
                  <a:noFill/>
                </a:ln>
                <a:solidFill>
                  <a:schemeClr val="tx1"/>
                </a:solidFill>
                <a:effectLst/>
                <a:uLnTx/>
                <a:uFillTx/>
                <a:latin typeface="Calibri" charset="0"/>
                <a:ea typeface="Calibri" charset="0"/>
                <a:cs typeface="Calibri" charset="0"/>
              </a:rPr>
              <a:t>(max output current 40mA) </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60" name="TextBox 59"/>
          <p:cNvSpPr txBox="1"/>
          <p:nvPr/>
        </p:nvSpPr>
        <p:spPr bwMode="auto">
          <a:xfrm>
            <a:off x="3229593" y="5793189"/>
            <a:ext cx="2927404"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smtClean="0">
                <a:ln>
                  <a:noFill/>
                </a:ln>
                <a:solidFill>
                  <a:schemeClr val="tx1"/>
                </a:solidFill>
                <a:effectLst/>
                <a:uLnTx/>
                <a:uFillTx/>
                <a:latin typeface="Calibri" charset="0"/>
                <a:ea typeface="Calibri" charset="0"/>
                <a:cs typeface="Calibri" charset="0"/>
              </a:rPr>
              <a:t>Open loop or closed loop control</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pic>
        <p:nvPicPr>
          <p:cNvPr id="24" name="Εικόνα 23"/>
          <p:cNvPicPr>
            <a:picLocks noChangeAspect="1"/>
          </p:cNvPicPr>
          <p:nvPr/>
        </p:nvPicPr>
        <p:blipFill rotWithShape="1">
          <a:blip r:embed="rId3" cstate="email">
            <a:extLst>
              <a:ext uri="{28A0092B-C50C-407E-A947-70E740481C1C}">
                <a14:useLocalDpi xmlns:a14="http://schemas.microsoft.com/office/drawing/2010/main" val="0"/>
              </a:ext>
            </a:extLst>
          </a:blip>
          <a:srcRect b="14831"/>
          <a:stretch/>
        </p:blipFill>
        <p:spPr>
          <a:xfrm>
            <a:off x="5199337" y="3595882"/>
            <a:ext cx="985538" cy="1451124"/>
          </a:xfrm>
          <a:prstGeom prst="rect">
            <a:avLst/>
          </a:prstGeom>
        </p:spPr>
      </p:pic>
      <p:pic>
        <p:nvPicPr>
          <p:cNvPr id="22" name="Εικόνα 21"/>
          <p:cNvPicPr>
            <a:picLocks noChangeAspect="1"/>
          </p:cNvPicPr>
          <p:nvPr/>
        </p:nvPicPr>
        <p:blipFill>
          <a:blip r:embed="rId4"/>
          <a:stretch>
            <a:fillRect/>
          </a:stretch>
        </p:blipFill>
        <p:spPr>
          <a:xfrm>
            <a:off x="4922674" y="2652193"/>
            <a:ext cx="1029997" cy="428316"/>
          </a:xfrm>
          <a:prstGeom prst="rect">
            <a:avLst/>
          </a:prstGeom>
        </p:spPr>
      </p:pic>
      <p:sp>
        <p:nvSpPr>
          <p:cNvPr id="7" name="Τρίγωνο 6"/>
          <p:cNvSpPr/>
          <p:nvPr/>
        </p:nvSpPr>
        <p:spPr>
          <a:xfrm rot="5400000">
            <a:off x="4570008" y="2646548"/>
            <a:ext cx="1322290" cy="1609139"/>
          </a:xfrm>
          <a:prstGeom prst="triangle">
            <a:avLst>
              <a:gd name="adj" fmla="val 5085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400" dirty="0" smtClean="0">
                <a:latin typeface="Calibri" charset="0"/>
                <a:ea typeface="Calibri" charset="0"/>
                <a:cs typeface="Calibri" charset="0"/>
              </a:rPr>
              <a:t>Motor Driver</a:t>
            </a:r>
            <a:endParaRPr lang="el-GR" sz="1400" dirty="0">
              <a:latin typeface="Calibri" charset="0"/>
              <a:ea typeface="Calibri" charset="0"/>
              <a:cs typeface="Calibri" charset="0"/>
            </a:endParaRPr>
          </a:p>
        </p:txBody>
      </p:sp>
    </p:spTree>
    <p:extLst>
      <p:ext uri="{BB962C8B-B14F-4D97-AF65-F5344CB8AC3E}">
        <p14:creationId xmlns:p14="http://schemas.microsoft.com/office/powerpoint/2010/main" val="334519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16" name="Στρογγυλεμένο ορθογώνιο 15"/>
          <p:cNvSpPr/>
          <p:nvPr/>
        </p:nvSpPr>
        <p:spPr>
          <a:xfrm>
            <a:off x="5651352" y="1467915"/>
            <a:ext cx="2747472" cy="32006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a:latin typeface="Calibri" charset="0"/>
              <a:ea typeface="Calibri" charset="0"/>
              <a:cs typeface="Calibri" charset="0"/>
            </a:endParaRPr>
          </a:p>
        </p:txBody>
      </p:sp>
      <p:sp>
        <p:nvSpPr>
          <p:cNvPr id="5" name="Στρογγυλεμένο ορθογώνιο 4"/>
          <p:cNvSpPr/>
          <p:nvPr/>
        </p:nvSpPr>
        <p:spPr>
          <a:xfrm>
            <a:off x="348282" y="1459509"/>
            <a:ext cx="2834483" cy="31836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a:latin typeface="Calibri" charset="0"/>
              <a:ea typeface="Calibri" charset="0"/>
              <a:cs typeface="Calibri" charset="0"/>
            </a:endParaRPr>
          </a:p>
        </p:txBody>
      </p:sp>
      <p:sp>
        <p:nvSpPr>
          <p:cNvPr id="68610" name="3 - Τίτλος"/>
          <p:cNvSpPr>
            <a:spLocks noGrp="1"/>
          </p:cNvSpPr>
          <p:nvPr>
            <p:ph type="title"/>
          </p:nvPr>
        </p:nvSpPr>
        <p:spPr>
          <a:solidFill>
            <a:srgbClr val="DDDDDD"/>
          </a:solidFill>
          <a:ln w="9525">
            <a:noFill/>
            <a:miter lim="800000"/>
            <a:headEnd/>
            <a:tailEnd/>
          </a:ln>
        </p:spPr>
        <p:txBody>
          <a:bodyPr vert="horz" wrap="square" lIns="126000" tIns="21600" rIns="91440" bIns="45720" numCol="1" anchor="b" anchorCtr="0" compatLnSpc="1">
            <a:prstTxWarp prst="textNoShape">
              <a:avLst/>
            </a:prstTxWarp>
          </a:bodyPr>
          <a:lstStyle/>
          <a:p>
            <a:r>
              <a:rPr lang="en-US" i="1" dirty="0" smtClean="0">
                <a:latin typeface="Calibri" charset="0"/>
                <a:ea typeface="Calibri" charset="0"/>
                <a:cs typeface="Calibri" charset="0"/>
              </a:rPr>
              <a:t>Preliminaries: </a:t>
            </a:r>
            <a:r>
              <a:rPr lang="en-US" dirty="0" smtClean="0">
                <a:latin typeface="Calibri" charset="0"/>
                <a:ea typeface="Calibri" charset="0"/>
                <a:cs typeface="Calibri" charset="0"/>
              </a:rPr>
              <a:t>Bipolar Junction Transistor (BJT) as an electronic switch</a:t>
            </a:r>
            <a:endParaRPr lang="el-GR" dirty="0">
              <a:latin typeface="Calibri" charset="0"/>
              <a:ea typeface="Calibri" charset="0"/>
              <a:cs typeface="Calibri" charset="0"/>
            </a:endParaRPr>
          </a:p>
        </p:txBody>
      </p:sp>
      <p:sp>
        <p:nvSpPr>
          <p:cNvPr id="68618"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C850BC-78EC-CB48-BBB0-E2E67C11FFED}" type="slidenum">
              <a:rPr lang="el-GR" sz="1200">
                <a:solidFill>
                  <a:srgbClr val="3F3F3F"/>
                </a:solidFill>
                <a:latin typeface="Calibri"/>
              </a:rPr>
              <a:pPr eaLnBrk="1" hangingPunct="1"/>
              <a:t>5</a:t>
            </a:fld>
            <a:endParaRPr lang="el-GR" sz="1200" dirty="0">
              <a:solidFill>
                <a:srgbClr val="3F3F3F"/>
              </a:solidFill>
              <a:latin typeface="Calibri"/>
            </a:endParaRPr>
          </a:p>
        </p:txBody>
      </p:sp>
      <p:pic>
        <p:nvPicPr>
          <p:cNvPr id="68611"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r="45097"/>
          <a:stretch>
            <a:fillRect/>
          </a:stretch>
        </p:blipFill>
        <p:spPr bwMode="auto">
          <a:xfrm>
            <a:off x="1162049" y="1556390"/>
            <a:ext cx="1026598" cy="1069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l="49673" t="19048"/>
          <a:stretch>
            <a:fillRect/>
          </a:stretch>
        </p:blipFill>
        <p:spPr bwMode="auto">
          <a:xfrm>
            <a:off x="6520543" y="1796486"/>
            <a:ext cx="964100" cy="8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t="53056" r="-35393"/>
          <a:stretch>
            <a:fillRect/>
          </a:stretch>
        </p:blipFill>
        <p:spPr bwMode="auto">
          <a:xfrm>
            <a:off x="6821202" y="2990918"/>
            <a:ext cx="671700" cy="8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t="55307"/>
          <a:stretch>
            <a:fillRect/>
          </a:stretch>
        </p:blipFill>
        <p:spPr bwMode="auto">
          <a:xfrm>
            <a:off x="1248748" y="2805959"/>
            <a:ext cx="645700" cy="970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l="49951"/>
          <a:stretch>
            <a:fillRect/>
          </a:stretch>
        </p:blipFill>
        <p:spPr bwMode="auto">
          <a:xfrm>
            <a:off x="591847" y="3023215"/>
            <a:ext cx="943436" cy="560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l="50856" b="-20349"/>
          <a:stretch>
            <a:fillRect/>
          </a:stretch>
        </p:blipFill>
        <p:spPr bwMode="auto">
          <a:xfrm>
            <a:off x="5884952" y="3127922"/>
            <a:ext cx="1062922" cy="676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7" name="Picture 4"/>
          <p:cNvPicPr>
            <a:picLocks noChangeAspect="1" noChangeArrowheads="1"/>
          </p:cNvPicPr>
          <p:nvPr/>
        </p:nvPicPr>
        <p:blipFill>
          <a:blip r:embed="rId9" cstate="email">
            <a:extLst>
              <a:ext uri="{28A0092B-C50C-407E-A947-70E740481C1C}">
                <a14:useLocalDpi xmlns:a14="http://schemas.microsoft.com/office/drawing/2010/main" val="0"/>
              </a:ext>
            </a:extLst>
          </a:blip>
          <a:srcRect l="49673" t="82285"/>
          <a:stretch>
            <a:fillRect/>
          </a:stretch>
        </p:blipFill>
        <p:spPr bwMode="auto">
          <a:xfrm>
            <a:off x="6397804" y="2759203"/>
            <a:ext cx="1254568" cy="252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bwMode="auto">
          <a:xfrm>
            <a:off x="615392" y="3885930"/>
            <a:ext cx="2278188"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lang="en-US" sz="1600" kern="0" dirty="0" smtClean="0">
                <a:latin typeface="Calibri" charset="0"/>
                <a:ea typeface="Calibri" charset="0"/>
                <a:cs typeface="Calibri" charset="0"/>
              </a:rPr>
              <a:t>Switch:  </a:t>
            </a: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Normal Open</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2" name="TextBox 11"/>
          <p:cNvSpPr txBox="1"/>
          <p:nvPr/>
        </p:nvSpPr>
        <p:spPr bwMode="auto">
          <a:xfrm>
            <a:off x="5912443" y="4076000"/>
            <a:ext cx="2225289"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n-US" sz="1600" kern="0" dirty="0">
                <a:latin typeface="Calibri" charset="0"/>
                <a:ea typeface="Calibri" charset="0"/>
                <a:cs typeface="Calibri" charset="0"/>
              </a:rPr>
              <a:t>Switch: </a:t>
            </a: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Normal </a:t>
            </a:r>
            <a:r>
              <a:rPr lang="en-US" sz="1600" kern="0" dirty="0" smtClean="0">
                <a:latin typeface="Calibri" charset="0"/>
                <a:ea typeface="Calibri" charset="0"/>
                <a:cs typeface="Calibri" charset="0"/>
              </a:rPr>
              <a:t>Close</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6" name="TextBox 5"/>
          <p:cNvSpPr txBox="1"/>
          <p:nvPr/>
        </p:nvSpPr>
        <p:spPr bwMode="auto">
          <a:xfrm>
            <a:off x="1413171" y="764860"/>
            <a:ext cx="5522666"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defPPr>
              <a:defRPr lang="en-US"/>
            </a:defPPr>
            <a:lvl1pPr marL="269875" marR="0" indent="-269875" algn="just" defTabSz="914400" eaLnBrk="0" latinLnBrk="0" hangingPunct="0">
              <a:lnSpc>
                <a:spcPct val="110000"/>
              </a:lnSpc>
              <a:spcBef>
                <a:spcPts val="480"/>
              </a:spcBef>
              <a:buClrTx/>
              <a:buSzTx/>
              <a:buFont typeface="Wingdings" pitchFamily="2" charset="2"/>
              <a:buChar char="§"/>
              <a:tabLst/>
              <a:defRPr sz="1600" kern="0">
                <a:latin typeface="+mn-lt"/>
                <a:ea typeface="+mn-ea"/>
                <a:cs typeface="+mn-cs"/>
              </a:defRPr>
            </a:lvl1pPr>
          </a:lstStyle>
          <a:p>
            <a:r>
              <a:rPr lang="en-US" dirty="0" smtClean="0">
                <a:latin typeface="Calibri" charset="0"/>
                <a:ea typeface="Calibri" charset="0"/>
                <a:cs typeface="Calibri" charset="0"/>
              </a:rPr>
              <a:t>Transistor acts </a:t>
            </a:r>
            <a:r>
              <a:rPr lang="en-US" dirty="0">
                <a:latin typeface="Calibri" charset="0"/>
                <a:ea typeface="Calibri" charset="0"/>
                <a:cs typeface="Calibri" charset="0"/>
              </a:rPr>
              <a:t>like </a:t>
            </a:r>
            <a:r>
              <a:rPr lang="en-US" dirty="0" smtClean="0">
                <a:latin typeface="Calibri" charset="0"/>
                <a:ea typeface="Calibri" charset="0"/>
                <a:cs typeface="Calibri" charset="0"/>
              </a:rPr>
              <a:t>a switch</a:t>
            </a:r>
            <a:r>
              <a:rPr lang="el-GR" dirty="0" smtClean="0">
                <a:latin typeface="Calibri" charset="0"/>
                <a:ea typeface="Calibri" charset="0"/>
                <a:cs typeface="Calibri" charset="0"/>
              </a:rPr>
              <a:t> </a:t>
            </a:r>
            <a:r>
              <a:rPr lang="en-US" dirty="0" smtClean="0">
                <a:latin typeface="Calibri" charset="0"/>
                <a:ea typeface="Calibri" charset="0"/>
                <a:cs typeface="Calibri" charset="0"/>
              </a:rPr>
              <a:t>controlled with the base current </a:t>
            </a:r>
            <a:endParaRPr lang="el-GR" dirty="0">
              <a:latin typeface="Calibri" charset="0"/>
              <a:ea typeface="Calibri" charset="0"/>
              <a:cs typeface="Calibri" charset="0"/>
            </a:endParaRPr>
          </a:p>
        </p:txBody>
      </p:sp>
      <p:pic>
        <p:nvPicPr>
          <p:cNvPr id="7" name="Εικόνα 6"/>
          <p:cNvPicPr>
            <a:picLocks noChangeAspect="1"/>
          </p:cNvPicPr>
          <p:nvPr/>
        </p:nvPicPr>
        <p:blipFill>
          <a:blip r:embed="rId10"/>
          <a:stretch>
            <a:fillRect/>
          </a:stretch>
        </p:blipFill>
        <p:spPr>
          <a:xfrm>
            <a:off x="3584118" y="1958880"/>
            <a:ext cx="1515160" cy="1153588"/>
          </a:xfrm>
          <a:prstGeom prst="rect">
            <a:avLst/>
          </a:prstGeom>
        </p:spPr>
      </p:pic>
      <p:pic>
        <p:nvPicPr>
          <p:cNvPr id="13" name="Εικόνα 12"/>
          <p:cNvPicPr>
            <a:picLocks noChangeAspect="1"/>
          </p:cNvPicPr>
          <p:nvPr/>
        </p:nvPicPr>
        <p:blipFill>
          <a:blip r:embed="rId11"/>
          <a:stretch>
            <a:fillRect/>
          </a:stretch>
        </p:blipFill>
        <p:spPr>
          <a:xfrm>
            <a:off x="3453095" y="1314902"/>
            <a:ext cx="1755235" cy="729900"/>
          </a:xfrm>
          <a:prstGeom prst="rect">
            <a:avLst/>
          </a:prstGeom>
        </p:spPr>
      </p:pic>
      <p:pic>
        <p:nvPicPr>
          <p:cNvPr id="14" name="Εικόνα 13"/>
          <p:cNvPicPr>
            <a:picLocks noChangeAspect="1"/>
          </p:cNvPicPr>
          <p:nvPr/>
        </p:nvPicPr>
        <p:blipFill>
          <a:blip r:embed="rId12"/>
          <a:stretch>
            <a:fillRect/>
          </a:stretch>
        </p:blipFill>
        <p:spPr>
          <a:xfrm>
            <a:off x="3752470" y="3133538"/>
            <a:ext cx="1029691" cy="924381"/>
          </a:xfrm>
          <a:prstGeom prst="rect">
            <a:avLst/>
          </a:prstGeom>
        </p:spPr>
      </p:pic>
      <p:sp>
        <p:nvSpPr>
          <p:cNvPr id="22" name="Ορθογώνιο 21"/>
          <p:cNvSpPr/>
          <p:nvPr/>
        </p:nvSpPr>
        <p:spPr>
          <a:xfrm>
            <a:off x="464127" y="4784722"/>
            <a:ext cx="8215745" cy="1200329"/>
          </a:xfrm>
          <a:prstGeom prst="rect">
            <a:avLst/>
          </a:prstGeom>
        </p:spPr>
        <p:txBody>
          <a:bodyPr wrap="square">
            <a:spAutoFit/>
          </a:bodyPr>
          <a:lstStyle/>
          <a:p>
            <a:r>
              <a:rPr lang="el-GR" sz="1800" dirty="0" smtClean="0">
                <a:latin typeface="Calibri" charset="0"/>
                <a:ea typeface="Calibri" charset="0"/>
                <a:cs typeface="Calibri" charset="0"/>
              </a:rPr>
              <a:t>Τ</a:t>
            </a:r>
            <a:r>
              <a:rPr lang="en-US" sz="1800" dirty="0" smtClean="0">
                <a:latin typeface="Calibri" charset="0"/>
                <a:ea typeface="Calibri" charset="0"/>
                <a:cs typeface="Calibri" charset="0"/>
              </a:rPr>
              <a:t>he </a:t>
            </a:r>
            <a:r>
              <a:rPr lang="en-US" sz="1800" dirty="0">
                <a:latin typeface="Calibri" charset="0"/>
                <a:ea typeface="Calibri" charset="0"/>
                <a:cs typeface="Calibri" charset="0"/>
              </a:rPr>
              <a:t>transistor acts just like a switch: apply or remove current, and the transistor (switch) turns on or off. In order to do its work as a motor control switch, the transistor needs a few extra common electronic components, </a:t>
            </a:r>
            <a:r>
              <a:rPr lang="en-US" sz="1800" dirty="0" smtClean="0">
                <a:latin typeface="Calibri" charset="0"/>
                <a:ea typeface="Calibri" charset="0"/>
                <a:cs typeface="Calibri" charset="0"/>
              </a:rPr>
              <a:t>specifically</a:t>
            </a:r>
            <a:r>
              <a:rPr lang="en-US" sz="1800" dirty="0">
                <a:latin typeface="Calibri" charset="0"/>
                <a:ea typeface="Calibri" charset="0"/>
                <a:cs typeface="Calibri" charset="0"/>
              </a:rPr>
              <a:t>, a resistor and a diode. The purpose of these are described </a:t>
            </a:r>
            <a:r>
              <a:rPr lang="en-US" sz="1800" dirty="0" smtClean="0">
                <a:latin typeface="Calibri" charset="0"/>
                <a:ea typeface="Calibri" charset="0"/>
                <a:cs typeface="Calibri" charset="0"/>
              </a:rPr>
              <a:t>shortly </a:t>
            </a:r>
            <a:r>
              <a:rPr lang="el-GR" sz="1800" dirty="0" smtClean="0">
                <a:latin typeface="Calibri" charset="0"/>
                <a:ea typeface="Calibri" charset="0"/>
                <a:cs typeface="Calibri" charset="0"/>
              </a:rPr>
              <a:t>:</a:t>
            </a:r>
            <a:endParaRPr lang="en-US" sz="1800" dirty="0">
              <a:latin typeface="Calibri" charset="0"/>
              <a:ea typeface="Calibri" charset="0"/>
              <a:cs typeface="Calibri" charset="0"/>
            </a:endParaRPr>
          </a:p>
        </p:txBody>
      </p:sp>
      <p:pic>
        <p:nvPicPr>
          <p:cNvPr id="23" name="Picture 13" descr="Screenshot 2015-11-27 20.14.24.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3392796" y="4187527"/>
            <a:ext cx="1815534" cy="408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3251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lstStyle/>
          <a:p>
            <a:r>
              <a:rPr lang="en-US" i="1" dirty="0">
                <a:latin typeface="Calibri" charset="0"/>
                <a:ea typeface="Calibri" charset="0"/>
                <a:cs typeface="Calibri" charset="0"/>
              </a:rPr>
              <a:t>Preliminaries: </a:t>
            </a:r>
            <a:r>
              <a:rPr lang="en-US" dirty="0">
                <a:latin typeface="Calibri" charset="0"/>
                <a:ea typeface="Calibri" charset="0"/>
                <a:cs typeface="Calibri" charset="0"/>
              </a:rPr>
              <a:t>The </a:t>
            </a:r>
            <a:r>
              <a:rPr lang="en-US" dirty="0" smtClean="0">
                <a:latin typeface="Calibri" charset="0"/>
                <a:ea typeface="Calibri" charset="0"/>
                <a:cs typeface="Calibri" charset="0"/>
              </a:rPr>
              <a:t>idea of a PWM signal (Pulse Width Modulation)</a:t>
            </a:r>
            <a:endParaRPr lang="en-US" dirty="0">
              <a:latin typeface="Calibri" charset="0"/>
              <a:ea typeface="Calibri" charset="0"/>
              <a:cs typeface="Calibri" charset="0"/>
            </a:endParaRPr>
          </a:p>
        </p:txBody>
      </p:sp>
      <p:pic>
        <p:nvPicPr>
          <p:cNvPr id="4" name="Picture 3"/>
          <p:cNvPicPr>
            <a:picLocks noChangeAspect="1"/>
          </p:cNvPicPr>
          <p:nvPr/>
        </p:nvPicPr>
        <p:blipFill>
          <a:blip r:embed="rId3"/>
          <a:stretch>
            <a:fillRect/>
          </a:stretch>
        </p:blipFill>
        <p:spPr>
          <a:xfrm>
            <a:off x="6159588" y="1584158"/>
            <a:ext cx="2784027" cy="3048510"/>
          </a:xfrm>
          <a:prstGeom prst="rect">
            <a:avLst/>
          </a:prstGeom>
        </p:spPr>
      </p:pic>
      <p:pic>
        <p:nvPicPr>
          <p:cNvPr id="5" name="Picture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9806" y="3652108"/>
            <a:ext cx="3318036" cy="2333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bwMode="auto">
          <a:xfrm>
            <a:off x="89107" y="610048"/>
            <a:ext cx="8149415" cy="28654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defPPr>
              <a:defRPr lang="en-US"/>
            </a:defPPr>
            <a:lvl1pPr marL="269875" marR="0" indent="-269875" algn="just" defTabSz="914400" eaLnBrk="0" latinLnBrk="0" hangingPunct="0">
              <a:lnSpc>
                <a:spcPct val="110000"/>
              </a:lnSpc>
              <a:spcBef>
                <a:spcPts val="480"/>
              </a:spcBef>
              <a:buClrTx/>
              <a:buSzTx/>
              <a:buFont typeface="Wingdings" pitchFamily="2" charset="2"/>
              <a:buChar char="§"/>
              <a:tabLst/>
              <a:defRPr kumimoji="0" sz="1400" b="0" i="0" u="none" strike="noStrike" kern="0" cap="none" spc="0" normalizeH="0" baseline="0">
                <a:ln>
                  <a:noFill/>
                </a:ln>
                <a:effectLst/>
                <a:uLnTx/>
                <a:uFillTx/>
                <a:latin typeface="+mn-lt"/>
                <a:ea typeface="+mn-ea"/>
                <a:cs typeface="+mn-cs"/>
              </a:defRPr>
            </a:lvl1pPr>
            <a:lvl2pPr lvl="1">
              <a:defRPr sz="1700"/>
            </a:lvl2pPr>
          </a:lstStyle>
          <a:p>
            <a:r>
              <a:rPr lang="en-US" sz="1600" dirty="0" smtClean="0">
                <a:latin typeface="Calibri" charset="0"/>
                <a:ea typeface="Calibri" charset="0"/>
                <a:cs typeface="Calibri" charset="0"/>
              </a:rPr>
              <a:t>Arduino </a:t>
            </a:r>
            <a:r>
              <a:rPr lang="en-US" sz="1600" dirty="0">
                <a:latin typeface="Calibri" charset="0"/>
                <a:ea typeface="Calibri" charset="0"/>
                <a:cs typeface="Calibri" charset="0"/>
              </a:rPr>
              <a:t>lacks a true analog output</a:t>
            </a:r>
          </a:p>
          <a:p>
            <a:r>
              <a:rPr lang="en-US" sz="1600" dirty="0" smtClean="0">
                <a:latin typeface="Calibri" charset="0"/>
                <a:ea typeface="Calibri" charset="0"/>
                <a:cs typeface="Calibri" charset="0"/>
              </a:rPr>
              <a:t>PWM </a:t>
            </a:r>
            <a:r>
              <a:rPr lang="en-US" sz="1600" dirty="0" err="1" smtClean="0">
                <a:latin typeface="Calibri" charset="0"/>
                <a:ea typeface="Calibri" charset="0"/>
                <a:cs typeface="Calibri" charset="0"/>
              </a:rPr>
              <a:t>ia</a:t>
            </a:r>
            <a:r>
              <a:rPr lang="en-US" sz="1600" dirty="0" smtClean="0">
                <a:latin typeface="Calibri" charset="0"/>
                <a:ea typeface="Calibri" charset="0"/>
                <a:cs typeface="Calibri" charset="0"/>
              </a:rPr>
              <a:t>  </a:t>
            </a:r>
            <a:r>
              <a:rPr lang="en-US" sz="1600" b="1" i="1" dirty="0">
                <a:solidFill>
                  <a:srgbClr val="0070C0"/>
                </a:solidFill>
                <a:latin typeface="Calibri" charset="0"/>
                <a:ea typeface="Calibri" charset="0"/>
                <a:cs typeface="Calibri" charset="0"/>
              </a:rPr>
              <a:t>a technique of rapidly pulsing the power on and </a:t>
            </a:r>
            <a:r>
              <a:rPr lang="en-US" sz="1600" b="1" i="1" dirty="0" smtClean="0">
                <a:solidFill>
                  <a:srgbClr val="0070C0"/>
                </a:solidFill>
                <a:latin typeface="Calibri" charset="0"/>
                <a:ea typeface="Calibri" charset="0"/>
                <a:cs typeface="Calibri" charset="0"/>
              </a:rPr>
              <a:t>off</a:t>
            </a:r>
            <a:endParaRPr lang="el-GR" sz="1600" b="1" i="1" dirty="0" smtClean="0">
              <a:solidFill>
                <a:srgbClr val="0070C0"/>
              </a:solidFill>
              <a:latin typeface="Calibri" charset="0"/>
              <a:ea typeface="Calibri" charset="0"/>
              <a:cs typeface="Calibri" charset="0"/>
            </a:endParaRPr>
          </a:p>
          <a:p>
            <a:r>
              <a:rPr lang="en-US" sz="1600" dirty="0" smtClean="0">
                <a:latin typeface="Calibri" charset="0"/>
                <a:ea typeface="Calibri" charset="0"/>
                <a:cs typeface="Calibri" charset="0"/>
              </a:rPr>
              <a:t>Use </a:t>
            </a:r>
            <a:r>
              <a:rPr lang="en-US" sz="1600" dirty="0">
                <a:latin typeface="Calibri" charset="0"/>
                <a:ea typeface="Calibri" charset="0"/>
                <a:cs typeface="Calibri" charset="0"/>
              </a:rPr>
              <a:t>Pulse-width modulation (PWM) to </a:t>
            </a:r>
            <a:r>
              <a:rPr lang="en-US" sz="1600" b="1" i="1" dirty="0">
                <a:latin typeface="Calibri" charset="0"/>
                <a:ea typeface="Calibri" charset="0"/>
                <a:cs typeface="Calibri" charset="0"/>
              </a:rPr>
              <a:t>simulate a variable DC supply</a:t>
            </a:r>
            <a:r>
              <a:rPr lang="en-US" sz="1600" b="1" dirty="0">
                <a:latin typeface="Calibri" charset="0"/>
                <a:ea typeface="Calibri" charset="0"/>
                <a:cs typeface="Calibri" charset="0"/>
              </a:rPr>
              <a:t> </a:t>
            </a:r>
            <a:r>
              <a:rPr lang="en-US" sz="1600" dirty="0" smtClean="0">
                <a:latin typeface="Calibri" charset="0"/>
                <a:ea typeface="Calibri" charset="0"/>
                <a:cs typeface="Calibri" charset="0"/>
              </a:rPr>
              <a:t>voltage</a:t>
            </a:r>
          </a:p>
          <a:p>
            <a:r>
              <a:rPr lang="en-US" sz="1600" dirty="0" smtClean="0">
                <a:latin typeface="Calibri" charset="0"/>
                <a:ea typeface="Calibri" charset="0"/>
                <a:cs typeface="Calibri" charset="0"/>
              </a:rPr>
              <a:t>Arduino</a:t>
            </a:r>
            <a:r>
              <a:rPr lang="el-GR" sz="1600" dirty="0" smtClean="0">
                <a:latin typeface="Calibri" charset="0"/>
                <a:ea typeface="Calibri" charset="0"/>
                <a:cs typeface="Calibri" charset="0"/>
              </a:rPr>
              <a:t> </a:t>
            </a:r>
            <a:r>
              <a:rPr lang="en-US" sz="1600" dirty="0">
                <a:latin typeface="Calibri" charset="0"/>
                <a:ea typeface="Calibri" charset="0"/>
                <a:cs typeface="Calibri" charset="0"/>
              </a:rPr>
              <a:t>U</a:t>
            </a:r>
            <a:r>
              <a:rPr lang="en-US" sz="1600" dirty="0" smtClean="0">
                <a:latin typeface="Calibri" charset="0"/>
                <a:ea typeface="Calibri" charset="0"/>
                <a:cs typeface="Calibri" charset="0"/>
              </a:rPr>
              <a:t>no has 6 PWM pins:  3</a:t>
            </a:r>
            <a:r>
              <a:rPr lang="en-US" sz="1600" dirty="0">
                <a:latin typeface="Calibri" charset="0"/>
                <a:ea typeface="Calibri" charset="0"/>
                <a:cs typeface="Calibri" charset="0"/>
              </a:rPr>
              <a:t>, 5, 6, 9, 10, </a:t>
            </a:r>
            <a:r>
              <a:rPr lang="en-US" sz="1600" dirty="0" smtClean="0">
                <a:latin typeface="Calibri" charset="0"/>
                <a:ea typeface="Calibri" charset="0"/>
                <a:cs typeface="Calibri" charset="0"/>
              </a:rPr>
              <a:t>11</a:t>
            </a:r>
          </a:p>
          <a:p>
            <a:r>
              <a:rPr lang="en-US" sz="1600" dirty="0">
                <a:latin typeface="Calibri" charset="0"/>
                <a:ea typeface="Calibri" charset="0"/>
                <a:cs typeface="Calibri" charset="0"/>
              </a:rPr>
              <a:t>Command</a:t>
            </a:r>
            <a:r>
              <a:rPr lang="en-US" sz="1600" dirty="0">
                <a:solidFill>
                  <a:srgbClr val="00B0F0"/>
                </a:solidFill>
                <a:latin typeface="Calibri" charset="0"/>
                <a:ea typeface="Calibri" charset="0"/>
                <a:cs typeface="Calibri" charset="0"/>
              </a:rPr>
              <a:t>:   </a:t>
            </a:r>
            <a:r>
              <a:rPr lang="en-US" sz="1600" b="1" dirty="0" err="1">
                <a:latin typeface="Calibri" charset="0"/>
                <a:ea typeface="Calibri" charset="0"/>
                <a:cs typeface="Calibri" charset="0"/>
              </a:rPr>
              <a:t>analogWrite</a:t>
            </a:r>
            <a:r>
              <a:rPr lang="en-US" sz="1600" b="1" dirty="0">
                <a:latin typeface="Calibri" charset="0"/>
                <a:ea typeface="Calibri" charset="0"/>
                <a:cs typeface="Calibri" charset="0"/>
              </a:rPr>
              <a:t>(pin</a:t>
            </a:r>
            <a:r>
              <a:rPr lang="en-US" sz="1600" b="1" dirty="0" smtClean="0">
                <a:latin typeface="Calibri" charset="0"/>
                <a:ea typeface="Calibri" charset="0"/>
                <a:cs typeface="Calibri" charset="0"/>
              </a:rPr>
              <a:t>, value</a:t>
            </a:r>
            <a:r>
              <a:rPr lang="en-US" sz="1600" b="1" dirty="0">
                <a:latin typeface="Calibri" charset="0"/>
                <a:ea typeface="Calibri" charset="0"/>
                <a:cs typeface="Calibri" charset="0"/>
              </a:rPr>
              <a:t>)</a:t>
            </a:r>
          </a:p>
          <a:p>
            <a:r>
              <a:rPr lang="en-US" sz="1600" dirty="0">
                <a:latin typeface="Calibri" charset="0"/>
                <a:ea typeface="Calibri" charset="0"/>
                <a:cs typeface="Calibri" charset="0"/>
              </a:rPr>
              <a:t>value is duty cycle: between 0 and 255</a:t>
            </a:r>
          </a:p>
          <a:p>
            <a:r>
              <a:rPr lang="en-US" sz="1600" dirty="0">
                <a:latin typeface="Calibri" charset="0"/>
                <a:ea typeface="Calibri" charset="0"/>
                <a:cs typeface="Calibri" charset="0"/>
              </a:rPr>
              <a:t>Examples:   </a:t>
            </a:r>
          </a:p>
          <a:p>
            <a:pPr lvl="1"/>
            <a:r>
              <a:rPr lang="en-US" sz="1800" dirty="0">
                <a:latin typeface="Calibri" charset="0"/>
                <a:ea typeface="Calibri" charset="0"/>
                <a:cs typeface="Calibri" charset="0"/>
              </a:rPr>
              <a:t>  </a:t>
            </a:r>
            <a:r>
              <a:rPr lang="en-US" sz="1400" dirty="0" err="1">
                <a:latin typeface="Calibri" charset="0"/>
                <a:ea typeface="Calibri" charset="0"/>
                <a:cs typeface="Calibri" charset="0"/>
              </a:rPr>
              <a:t>analogWrite</a:t>
            </a:r>
            <a:r>
              <a:rPr lang="en-US" sz="1400" dirty="0">
                <a:latin typeface="Calibri" charset="0"/>
                <a:ea typeface="Calibri" charset="0"/>
                <a:cs typeface="Calibri" charset="0"/>
              </a:rPr>
              <a:t>(9, 256*1/2) for a 50% duty cycle</a:t>
            </a:r>
          </a:p>
          <a:p>
            <a:pPr lvl="1"/>
            <a:r>
              <a:rPr lang="en-US" sz="1400" dirty="0">
                <a:latin typeface="Calibri" charset="0"/>
                <a:ea typeface="Calibri" charset="0"/>
                <a:cs typeface="Calibri" charset="0"/>
              </a:rPr>
              <a:t>   </a:t>
            </a:r>
            <a:r>
              <a:rPr lang="en-US" sz="1400" dirty="0" err="1">
                <a:latin typeface="Calibri" charset="0"/>
                <a:ea typeface="Calibri" charset="0"/>
                <a:cs typeface="Calibri" charset="0"/>
              </a:rPr>
              <a:t>analogWrite</a:t>
            </a:r>
            <a:r>
              <a:rPr lang="en-US" sz="1400" dirty="0">
                <a:latin typeface="Calibri" charset="0"/>
                <a:ea typeface="Calibri" charset="0"/>
                <a:cs typeface="Calibri" charset="0"/>
              </a:rPr>
              <a:t>(11, 256*1/4) for a 25% duty </a:t>
            </a:r>
            <a:r>
              <a:rPr lang="en-US" sz="1400" dirty="0" smtClean="0">
                <a:latin typeface="Calibri" charset="0"/>
                <a:ea typeface="Calibri" charset="0"/>
                <a:cs typeface="Calibri" charset="0"/>
              </a:rPr>
              <a:t>cycle</a:t>
            </a:r>
            <a:endParaRPr lang="en-US" sz="1400" dirty="0">
              <a:latin typeface="Calibri" charset="0"/>
              <a:ea typeface="Calibri" charset="0"/>
              <a:cs typeface="Calibri" charset="0"/>
            </a:endParaRPr>
          </a:p>
        </p:txBody>
      </p:sp>
      <p:pic>
        <p:nvPicPr>
          <p:cNvPr id="13" name="Picture 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99364" y="4653579"/>
            <a:ext cx="2202488" cy="185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bwMode="auto">
          <a:xfrm>
            <a:off x="2294918" y="4928260"/>
            <a:ext cx="457176" cy="36317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7" name="TextBox 16"/>
          <p:cNvSpPr txBox="1"/>
          <p:nvPr/>
        </p:nvSpPr>
        <p:spPr bwMode="auto">
          <a:xfrm>
            <a:off x="4856537" y="4754111"/>
            <a:ext cx="4114799" cy="151426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n-US" sz="1200" dirty="0">
                <a:latin typeface="Calibri" charset="0"/>
                <a:ea typeface="Calibri" charset="0"/>
                <a:cs typeface="Calibri" charset="0"/>
              </a:rPr>
              <a:t>PWM, or pulse width modulation is a technique which allows us to adjust the average value of the voltage that’s going to the electronic device by turning on and off the power at a fast rate. The average voltage depends on the duty cycle, or the amount of time the signal is ON versus the amount of time the signal is OFF in a single period of time.</a:t>
            </a:r>
            <a:endParaRPr kumimoji="0" lang="el-GR" sz="12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2115141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Title 1"/>
          <p:cNvSpPr>
            <a:spLocks noGrp="1"/>
          </p:cNvSpPr>
          <p:nvPr>
            <p:ph type="title"/>
          </p:nvPr>
        </p:nvSpPr>
        <p:spPr/>
        <p:txBody>
          <a:bodyPr/>
          <a:lstStyle/>
          <a:p>
            <a:r>
              <a:rPr lang="en-US" dirty="0" err="1" smtClean="0">
                <a:latin typeface="Calibri" charset="0"/>
                <a:ea typeface="Calibri" charset="0"/>
                <a:cs typeface="Calibri" charset="0"/>
              </a:rPr>
              <a:t>Priving</a:t>
            </a:r>
            <a:r>
              <a:rPr lang="en-US" dirty="0" smtClean="0">
                <a:latin typeface="Calibri" charset="0"/>
                <a:ea typeface="Calibri" charset="0"/>
                <a:cs typeface="Calibri" charset="0"/>
              </a:rPr>
              <a:t> </a:t>
            </a:r>
            <a:r>
              <a:rPr lang="en-US" dirty="0">
                <a:latin typeface="Calibri" charset="0"/>
                <a:ea typeface="Calibri" charset="0"/>
                <a:cs typeface="Calibri" charset="0"/>
              </a:rPr>
              <a:t>DC </a:t>
            </a:r>
            <a:r>
              <a:rPr lang="en-US" dirty="0" smtClean="0">
                <a:latin typeface="Calibri" charset="0"/>
                <a:ea typeface="Calibri" charset="0"/>
                <a:cs typeface="Calibri" charset="0"/>
              </a:rPr>
              <a:t>Permanent Magnet motors</a:t>
            </a:r>
            <a:endParaRPr lang="en-US" dirty="0">
              <a:latin typeface="Calibri" charset="0"/>
              <a:ea typeface="Calibri" charset="0"/>
              <a:cs typeface="Calibri" charset="0"/>
            </a:endParaRPr>
          </a:p>
        </p:txBody>
      </p:sp>
      <p:sp>
        <p:nvSpPr>
          <p:cNvPr id="3" name="Snip Diagonal Corner Rectangle 2"/>
          <p:cNvSpPr/>
          <p:nvPr/>
        </p:nvSpPr>
        <p:spPr>
          <a:xfrm>
            <a:off x="752986" y="910279"/>
            <a:ext cx="7878253" cy="5214440"/>
          </a:xfrm>
          <a:prstGeom prst="snip2DiagRect">
            <a:avLst>
              <a:gd name="adj1" fmla="val 23044"/>
              <a:gd name="adj2" fmla="val 25073"/>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5" name="Picture 4"/>
          <p:cNvPicPr>
            <a:picLocks noChangeAspect="1"/>
          </p:cNvPicPr>
          <p:nvPr/>
        </p:nvPicPr>
        <p:blipFill>
          <a:blip r:embed="rId3"/>
          <a:stretch>
            <a:fillRect/>
          </a:stretch>
        </p:blipFill>
        <p:spPr>
          <a:xfrm>
            <a:off x="1638338" y="1404753"/>
            <a:ext cx="2064332" cy="1512793"/>
          </a:xfrm>
          <a:prstGeom prst="rect">
            <a:avLst/>
          </a:prstGeom>
        </p:spPr>
      </p:pic>
      <p:pic>
        <p:nvPicPr>
          <p:cNvPr id="9" name="Picture 8"/>
          <p:cNvPicPr>
            <a:picLocks noChangeAspect="1"/>
          </p:cNvPicPr>
          <p:nvPr/>
        </p:nvPicPr>
        <p:blipFill>
          <a:blip r:embed="rId4"/>
          <a:stretch>
            <a:fillRect/>
          </a:stretch>
        </p:blipFill>
        <p:spPr>
          <a:xfrm>
            <a:off x="6025217" y="1595797"/>
            <a:ext cx="1772183" cy="1772183"/>
          </a:xfrm>
          <a:prstGeom prst="rect">
            <a:avLst/>
          </a:prstGeom>
        </p:spPr>
      </p:pic>
      <p:pic>
        <p:nvPicPr>
          <p:cNvPr id="10" name="Picture 9"/>
          <p:cNvPicPr>
            <a:picLocks noChangeAspect="1"/>
          </p:cNvPicPr>
          <p:nvPr/>
        </p:nvPicPr>
        <p:blipFill>
          <a:blip r:embed="rId5"/>
          <a:stretch>
            <a:fillRect/>
          </a:stretch>
        </p:blipFill>
        <p:spPr>
          <a:xfrm>
            <a:off x="1717320" y="3809687"/>
            <a:ext cx="2460861" cy="1901015"/>
          </a:xfrm>
          <a:prstGeom prst="rect">
            <a:avLst/>
          </a:prstGeom>
        </p:spPr>
      </p:pic>
      <p:sp>
        <p:nvSpPr>
          <p:cNvPr id="11" name="Oval 10"/>
          <p:cNvSpPr/>
          <p:nvPr/>
        </p:nvSpPr>
        <p:spPr>
          <a:xfrm>
            <a:off x="3911031" y="2337508"/>
            <a:ext cx="1674550" cy="14497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Calibri" charset="0"/>
                <a:ea typeface="Calibri" charset="0"/>
                <a:cs typeface="Calibri" charset="0"/>
              </a:rPr>
              <a:t>DC (PM) </a:t>
            </a:r>
            <a:r>
              <a:rPr lang="el-GR" b="1" dirty="0" smtClean="0">
                <a:latin typeface="Calibri" charset="0"/>
                <a:ea typeface="Calibri" charset="0"/>
                <a:cs typeface="Calibri" charset="0"/>
              </a:rPr>
              <a:t/>
            </a:r>
            <a:br>
              <a:rPr lang="el-GR" b="1" dirty="0" smtClean="0">
                <a:latin typeface="Calibri" charset="0"/>
                <a:ea typeface="Calibri" charset="0"/>
                <a:cs typeface="Calibri" charset="0"/>
              </a:rPr>
            </a:br>
            <a:r>
              <a:rPr lang="en-US" b="1" dirty="0" smtClean="0">
                <a:latin typeface="Calibri" charset="0"/>
                <a:ea typeface="Calibri" charset="0"/>
                <a:cs typeface="Calibri" charset="0"/>
              </a:rPr>
              <a:t>motor</a:t>
            </a:r>
            <a:endParaRPr lang="en-US" b="1" dirty="0">
              <a:latin typeface="Calibri" charset="0"/>
              <a:ea typeface="Calibri" charset="0"/>
              <a:cs typeface="Calibri" charset="0"/>
            </a:endParaRPr>
          </a:p>
        </p:txBody>
      </p:sp>
      <p:pic>
        <p:nvPicPr>
          <p:cNvPr id="12" name="Picture 11"/>
          <p:cNvPicPr>
            <a:picLocks noChangeAspect="1"/>
          </p:cNvPicPr>
          <p:nvPr/>
        </p:nvPicPr>
        <p:blipFill>
          <a:blip r:embed="rId6"/>
          <a:stretch>
            <a:fillRect/>
          </a:stretch>
        </p:blipFill>
        <p:spPr>
          <a:xfrm>
            <a:off x="5441819" y="3911373"/>
            <a:ext cx="2020607" cy="1783882"/>
          </a:xfrm>
          <a:prstGeom prst="rect">
            <a:avLst/>
          </a:prstGeom>
        </p:spPr>
      </p:pic>
    </p:spTree>
    <p:extLst>
      <p:ext uri="{BB962C8B-B14F-4D97-AF65-F5344CB8AC3E}">
        <p14:creationId xmlns:p14="http://schemas.microsoft.com/office/powerpoint/2010/main" val="1472608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latin typeface="Calibri" charset="0"/>
              <a:ea typeface="Calibri" charset="0"/>
              <a:cs typeface="Calibri" charset="0"/>
            </a:endParaRPr>
          </a:p>
        </p:txBody>
      </p:sp>
      <p:sp>
        <p:nvSpPr>
          <p:cNvPr id="2" name="Τίτλος 1"/>
          <p:cNvSpPr>
            <a:spLocks noGrp="1"/>
          </p:cNvSpPr>
          <p:nvPr>
            <p:ph type="title"/>
          </p:nvPr>
        </p:nvSpPr>
        <p:spPr/>
        <p:txBody>
          <a:bodyPr/>
          <a:lstStyle/>
          <a:p>
            <a:r>
              <a:rPr lang="en-US" dirty="0">
                <a:latin typeface="Calibri" charset="0"/>
                <a:ea typeface="Calibri" charset="0"/>
                <a:cs typeface="Calibri" charset="0"/>
              </a:rPr>
              <a:t>Typical driving circuit with NPN-type </a:t>
            </a:r>
            <a:r>
              <a:rPr lang="en-US" dirty="0" smtClean="0">
                <a:latin typeface="Calibri" charset="0"/>
                <a:ea typeface="Calibri" charset="0"/>
                <a:cs typeface="Calibri" charset="0"/>
              </a:rPr>
              <a:t>Transistor </a:t>
            </a:r>
            <a:r>
              <a:rPr lang="en-US" dirty="0">
                <a:latin typeface="Calibri" charset="0"/>
                <a:ea typeface="Calibri" charset="0"/>
                <a:cs typeface="Calibri" charset="0"/>
              </a:rPr>
              <a:t>(basic idea</a:t>
            </a:r>
            <a:r>
              <a:rPr lang="en-US" dirty="0" smtClean="0">
                <a:latin typeface="Calibri" charset="0"/>
                <a:ea typeface="Calibri" charset="0"/>
                <a:cs typeface="Calibri" charset="0"/>
              </a:rPr>
              <a:t>)</a:t>
            </a:r>
            <a:endParaRPr lang="el-GR" dirty="0">
              <a:latin typeface="Calibri" charset="0"/>
              <a:ea typeface="Calibri" charset="0"/>
              <a:cs typeface="Calibri" charset="0"/>
            </a:endParaRPr>
          </a:p>
        </p:txBody>
      </p:sp>
      <p:pic>
        <p:nvPicPr>
          <p:cNvPr id="4" name="Εικόνα 3"/>
          <p:cNvPicPr/>
          <p:nvPr/>
        </p:nvPicPr>
        <p:blipFill rotWithShape="1">
          <a:blip r:embed="rId3"/>
          <a:srcRect r="34255"/>
          <a:stretch/>
        </p:blipFill>
        <p:spPr>
          <a:xfrm>
            <a:off x="347099" y="3205501"/>
            <a:ext cx="3705173" cy="2294936"/>
          </a:xfrm>
          <a:prstGeom prst="rect">
            <a:avLst/>
          </a:prstGeom>
        </p:spPr>
      </p:pic>
      <p:sp>
        <p:nvSpPr>
          <p:cNvPr id="7" name="TextBox 6"/>
          <p:cNvSpPr txBox="1"/>
          <p:nvPr/>
        </p:nvSpPr>
        <p:spPr bwMode="auto">
          <a:xfrm>
            <a:off x="5015345" y="862138"/>
            <a:ext cx="3906982" cy="237372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n-US" sz="1600" dirty="0">
                <a:latin typeface="Calibri" charset="0"/>
                <a:ea typeface="Calibri" charset="0"/>
                <a:cs typeface="Calibri" charset="0"/>
              </a:rPr>
              <a:t>C</a:t>
            </a:r>
            <a:r>
              <a:rPr lang="en-US" sz="1600" dirty="0" smtClean="0">
                <a:latin typeface="Calibri" charset="0"/>
                <a:ea typeface="Calibri" charset="0"/>
                <a:cs typeface="Calibri" charset="0"/>
              </a:rPr>
              <a:t>ontrol </a:t>
            </a:r>
            <a:r>
              <a:rPr lang="en-US" sz="1600" dirty="0">
                <a:latin typeface="Calibri" charset="0"/>
                <a:ea typeface="Calibri" charset="0"/>
                <a:cs typeface="Calibri" charset="0"/>
              </a:rPr>
              <a:t>of a motor is done using a transistor. </a:t>
            </a:r>
            <a:r>
              <a:rPr lang="en-US" sz="1600" dirty="0" smtClean="0">
                <a:latin typeface="Calibri" charset="0"/>
                <a:ea typeface="Calibri" charset="0"/>
                <a:cs typeface="Calibri" charset="0"/>
              </a:rPr>
              <a:t>The circuit </a:t>
            </a:r>
            <a:r>
              <a:rPr lang="en-US" sz="1600" dirty="0">
                <a:latin typeface="Calibri" charset="0"/>
                <a:ea typeface="Calibri" charset="0"/>
                <a:cs typeface="Calibri" charset="0"/>
              </a:rPr>
              <a:t>starts and stops </a:t>
            </a:r>
            <a:r>
              <a:rPr lang="en-US" sz="1600" dirty="0" smtClean="0">
                <a:latin typeface="Calibri" charset="0"/>
                <a:ea typeface="Calibri" charset="0"/>
                <a:cs typeface="Calibri" charset="0"/>
              </a:rPr>
              <a:t>the motor</a:t>
            </a:r>
            <a:r>
              <a:rPr lang="en-US" sz="1600" dirty="0">
                <a:latin typeface="Calibri" charset="0"/>
                <a:ea typeface="Calibri" charset="0"/>
                <a:cs typeface="Calibri" charset="0"/>
              </a:rPr>
              <a:t>, depending on the input signal. </a:t>
            </a:r>
            <a:endParaRPr lang="en-US" sz="1600" dirty="0" smtClean="0">
              <a:latin typeface="Calibri" charset="0"/>
              <a:ea typeface="Calibri" charset="0"/>
              <a:cs typeface="Calibri" charset="0"/>
            </a:endParaRPr>
          </a:p>
          <a:p>
            <a:pPr marL="269875" indent="-269875" algn="just" eaLnBrk="0" hangingPunct="0">
              <a:lnSpc>
                <a:spcPct val="110000"/>
              </a:lnSpc>
              <a:spcBef>
                <a:spcPts val="480"/>
              </a:spcBef>
              <a:buFont typeface="Wingdings" pitchFamily="2" charset="2"/>
              <a:buChar char="§"/>
            </a:pPr>
            <a:r>
              <a:rPr lang="en-US" sz="1600" dirty="0" smtClean="0">
                <a:latin typeface="Calibri" charset="0"/>
                <a:ea typeface="Calibri" charset="0"/>
                <a:cs typeface="Calibri" charset="0"/>
              </a:rPr>
              <a:t>The Selection of </a:t>
            </a:r>
            <a:r>
              <a:rPr lang="en-US" sz="1600" dirty="0">
                <a:latin typeface="Calibri" charset="0"/>
                <a:ea typeface="Calibri" charset="0"/>
                <a:cs typeface="Calibri" charset="0"/>
              </a:rPr>
              <a:t>the resistor </a:t>
            </a:r>
            <a:r>
              <a:rPr lang="en-US" sz="1600" dirty="0" smtClean="0">
                <a:latin typeface="Calibri" charset="0"/>
                <a:ea typeface="Calibri" charset="0"/>
                <a:cs typeface="Calibri" charset="0"/>
              </a:rPr>
              <a:t>is such that </a:t>
            </a:r>
            <a:r>
              <a:rPr lang="en-US" sz="1600" dirty="0">
                <a:latin typeface="Calibri" charset="0"/>
                <a:ea typeface="Calibri" charset="0"/>
                <a:cs typeface="Calibri" charset="0"/>
              </a:rPr>
              <a:t>the transistor switches fully on when the input signal is </a:t>
            </a:r>
            <a:r>
              <a:rPr lang="en-US" sz="1600" dirty="0" smtClean="0">
                <a:latin typeface="Calibri" charset="0"/>
                <a:ea typeface="Calibri" charset="0"/>
                <a:cs typeface="Calibri" charset="0"/>
              </a:rPr>
              <a:t>applied. A a result the </a:t>
            </a:r>
            <a:r>
              <a:rPr lang="en-US" sz="1600" dirty="0">
                <a:latin typeface="Calibri" charset="0"/>
                <a:ea typeface="Calibri" charset="0"/>
                <a:cs typeface="Calibri" charset="0"/>
              </a:rPr>
              <a:t>motor should turn at almost full </a:t>
            </a:r>
            <a:r>
              <a:rPr lang="en-US" sz="1600" dirty="0" smtClean="0">
                <a:latin typeface="Calibri" charset="0"/>
                <a:ea typeface="Calibri" charset="0"/>
                <a:cs typeface="Calibri" charset="0"/>
              </a:rPr>
              <a:t>speed. </a:t>
            </a:r>
            <a:endParaRPr lang="en-US" sz="1600" dirty="0">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8" name="TextBox 7"/>
          <p:cNvSpPr txBox="1"/>
          <p:nvPr/>
        </p:nvSpPr>
        <p:spPr bwMode="auto">
          <a:xfrm>
            <a:off x="5015345" y="4094326"/>
            <a:ext cx="3775438" cy="178151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n-US" sz="1600" dirty="0">
                <a:latin typeface="Calibri" charset="0"/>
                <a:ea typeface="Calibri" charset="0"/>
                <a:cs typeface="Calibri" charset="0"/>
              </a:rPr>
              <a:t>A relay can </a:t>
            </a:r>
            <a:r>
              <a:rPr lang="en-US" sz="1600" dirty="0" smtClean="0">
                <a:latin typeface="Calibri" charset="0"/>
                <a:ea typeface="Calibri" charset="0"/>
                <a:cs typeface="Calibri" charset="0"/>
              </a:rPr>
              <a:t>also be </a:t>
            </a:r>
            <a:r>
              <a:rPr lang="en-US" sz="1600" dirty="0">
                <a:latin typeface="Calibri" charset="0"/>
                <a:ea typeface="Calibri" charset="0"/>
                <a:cs typeface="Calibri" charset="0"/>
              </a:rPr>
              <a:t>used to electronically turn a motor on and off. Y</a:t>
            </a:r>
            <a:r>
              <a:rPr lang="en-US" sz="1600" dirty="0" smtClean="0">
                <a:latin typeface="Calibri" charset="0"/>
                <a:ea typeface="Calibri" charset="0"/>
                <a:cs typeface="Calibri" charset="0"/>
              </a:rPr>
              <a:t>ou </a:t>
            </a:r>
            <a:r>
              <a:rPr lang="en-US" sz="1600" dirty="0">
                <a:latin typeface="Calibri" charset="0"/>
                <a:ea typeface="Calibri" charset="0"/>
                <a:cs typeface="Calibri" charset="0"/>
              </a:rPr>
              <a:t>control the operation of the relay by applying 0 or 5 volts as a </a:t>
            </a:r>
            <a:r>
              <a:rPr lang="en-US" sz="1600" i="1" dirty="0">
                <a:latin typeface="Calibri" charset="0"/>
                <a:ea typeface="Calibri" charset="0"/>
                <a:cs typeface="Calibri" charset="0"/>
              </a:rPr>
              <a:t>control voltage. </a:t>
            </a:r>
            <a:endParaRPr lang="en-US" sz="1600" dirty="0">
              <a:latin typeface="Calibri" charset="0"/>
              <a:ea typeface="Calibri" charset="0"/>
              <a:cs typeface="Calibri" charset="0"/>
            </a:endParaRPr>
          </a:p>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pic>
        <p:nvPicPr>
          <p:cNvPr id="10" name="Εικόνα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4500" y="761958"/>
            <a:ext cx="2565854" cy="2561313"/>
          </a:xfrm>
          <a:prstGeom prst="rect">
            <a:avLst/>
          </a:prstGeom>
        </p:spPr>
      </p:pic>
      <p:sp>
        <p:nvSpPr>
          <p:cNvPr id="11" name="TextBox 10"/>
          <p:cNvSpPr txBox="1"/>
          <p:nvPr/>
        </p:nvSpPr>
        <p:spPr bwMode="auto">
          <a:xfrm>
            <a:off x="5120341" y="3671403"/>
            <a:ext cx="3340979" cy="34958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pPr>
            <a:r>
              <a:rPr kumimoji="0" lang="en-US" sz="1600" b="0" i="0" u="none" strike="noStrike" kern="0" cap="none" spc="0" normalizeH="0" baseline="0" noProof="0" dirty="0" smtClean="0">
                <a:ln>
                  <a:noFill/>
                </a:ln>
                <a:solidFill>
                  <a:schemeClr val="tx1"/>
                </a:solidFill>
                <a:effectLst/>
                <a:uLnTx/>
                <a:uFillTx/>
                <a:latin typeface="Calibri" charset="0"/>
                <a:ea typeface="Calibri" charset="0"/>
                <a:cs typeface="Calibri" charset="0"/>
              </a:rPr>
              <a:t>The motor rotates in one direction</a:t>
            </a:r>
            <a:endParaRPr kumimoji="0" lang="el-GR" sz="1600" b="0"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1142312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p:nvPr/>
        </p:nvSpPr>
        <p:spPr>
          <a:xfrm>
            <a:off x="0" y="397122"/>
            <a:ext cx="9144000" cy="104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l-GR" sz="4000" b="1">
              <a:solidFill>
                <a:prstClr val="white"/>
              </a:solidFill>
            </a:endParaRPr>
          </a:p>
        </p:txBody>
      </p:sp>
      <p:sp>
        <p:nvSpPr>
          <p:cNvPr id="2" name="Τίτλος 1"/>
          <p:cNvSpPr>
            <a:spLocks noGrp="1"/>
          </p:cNvSpPr>
          <p:nvPr>
            <p:ph type="title"/>
          </p:nvPr>
        </p:nvSpPr>
        <p:spPr/>
        <p:txBody>
          <a:bodyPr/>
          <a:lstStyle/>
          <a:p>
            <a:r>
              <a:rPr lang="en-US" i="1" u="sng" dirty="0">
                <a:latin typeface="Calibri" charset="0"/>
                <a:ea typeface="Calibri" charset="0"/>
                <a:cs typeface="Calibri" charset="0"/>
              </a:rPr>
              <a:t>Example 1:</a:t>
            </a:r>
            <a:r>
              <a:rPr lang="en-US" i="1" dirty="0">
                <a:latin typeface="Calibri" charset="0"/>
                <a:ea typeface="Calibri" charset="0"/>
                <a:cs typeface="Calibri" charset="0"/>
              </a:rPr>
              <a:t>  </a:t>
            </a:r>
            <a:r>
              <a:rPr lang="en-US" dirty="0">
                <a:latin typeface="Calibri" charset="0"/>
                <a:ea typeface="Calibri" charset="0"/>
                <a:cs typeface="Calibri" charset="0"/>
              </a:rPr>
              <a:t>DC motor drive with the NPN Transistor</a:t>
            </a:r>
            <a:endParaRPr lang="el-GR" dirty="0">
              <a:latin typeface="Calibri" charset="0"/>
              <a:ea typeface="Calibri" charset="0"/>
              <a:cs typeface="Calibri" charset="0"/>
            </a:endParaRPr>
          </a:p>
        </p:txBody>
      </p:sp>
      <p:pic>
        <p:nvPicPr>
          <p:cNvPr id="8" name="Εικόνα 7"/>
          <p:cNvPicPr>
            <a:picLocks noChangeAspect="1"/>
          </p:cNvPicPr>
          <p:nvPr/>
        </p:nvPicPr>
        <p:blipFill rotWithShape="1">
          <a:blip r:embed="rId3" cstate="email">
            <a:extLst>
              <a:ext uri="{28A0092B-C50C-407E-A947-70E740481C1C}">
                <a14:useLocalDpi xmlns:a14="http://schemas.microsoft.com/office/drawing/2010/main" val="0"/>
              </a:ext>
            </a:extLst>
          </a:blip>
          <a:srcRect r="2908"/>
          <a:stretch/>
        </p:blipFill>
        <p:spPr>
          <a:xfrm>
            <a:off x="4097439" y="474394"/>
            <a:ext cx="5023414" cy="6109862"/>
          </a:xfrm>
          <a:prstGeom prst="rect">
            <a:avLst/>
          </a:prstGeom>
        </p:spPr>
      </p:pic>
      <p:pic>
        <p:nvPicPr>
          <p:cNvPr id="9" name="Εικόνα 8"/>
          <p:cNvPicPr>
            <a:picLocks noChangeAspect="1"/>
          </p:cNvPicPr>
          <p:nvPr/>
        </p:nvPicPr>
        <p:blipFill>
          <a:blip r:embed="rId4"/>
          <a:stretch>
            <a:fillRect/>
          </a:stretch>
        </p:blipFill>
        <p:spPr>
          <a:xfrm>
            <a:off x="113249" y="625623"/>
            <a:ext cx="3611877" cy="2258755"/>
          </a:xfrm>
          <a:prstGeom prst="rect">
            <a:avLst/>
          </a:prstGeom>
        </p:spPr>
      </p:pic>
      <p:sp>
        <p:nvSpPr>
          <p:cNvPr id="10" name="TextBox 9"/>
          <p:cNvSpPr txBox="1"/>
          <p:nvPr/>
        </p:nvSpPr>
        <p:spPr bwMode="auto">
          <a:xfrm>
            <a:off x="306231" y="5045609"/>
            <a:ext cx="2958578"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269875" indent="-269875" algn="just" eaLnBrk="0" hangingPunct="0">
              <a:lnSpc>
                <a:spcPct val="110000"/>
              </a:lnSpc>
              <a:spcBef>
                <a:spcPts val="480"/>
              </a:spcBef>
              <a:buFont typeface="Wingdings" pitchFamily="2" charset="2"/>
              <a:buChar char="§"/>
            </a:pPr>
            <a:r>
              <a:rPr lang="en-US" sz="1600" dirty="0">
                <a:latin typeface="Calibri" charset="0"/>
                <a:ea typeface="Calibri" charset="0"/>
                <a:cs typeface="Calibri" charset="0"/>
              </a:rPr>
              <a:t>Changing the direction of the motor is only a little </a:t>
            </a:r>
            <a:r>
              <a:rPr lang="en-US" sz="1600">
                <a:latin typeface="Calibri" charset="0"/>
                <a:ea typeface="Calibri" charset="0"/>
                <a:cs typeface="Calibri" charset="0"/>
              </a:rPr>
              <a:t>more </a:t>
            </a:r>
            <a:r>
              <a:rPr lang="en-US" sz="1600" smtClean="0">
                <a:latin typeface="Calibri" charset="0"/>
                <a:ea typeface="Calibri" charset="0"/>
                <a:cs typeface="Calibri" charset="0"/>
              </a:rPr>
              <a:t>difficult</a:t>
            </a:r>
            <a:endParaRPr kumimoji="0" lang="el-GR" sz="1600" b="1" i="0" u="none" strike="noStrike" kern="0" cap="none" spc="0" normalizeH="0" baseline="0" noProof="0" dirty="0">
              <a:ln>
                <a:noFill/>
              </a:ln>
              <a:solidFill>
                <a:schemeClr val="tx1"/>
              </a:solidFill>
              <a:effectLst/>
              <a:uLnTx/>
              <a:uFillTx/>
              <a:latin typeface="Calibri" charset="0"/>
              <a:ea typeface="Calibri" charset="0"/>
              <a:cs typeface="Calibri" charset="0"/>
            </a:endParaRPr>
          </a:p>
        </p:txBody>
      </p:sp>
      <p:sp>
        <p:nvSpPr>
          <p:cNvPr id="11" name="TextBox 10"/>
          <p:cNvSpPr txBox="1"/>
          <p:nvPr/>
        </p:nvSpPr>
        <p:spPr bwMode="auto">
          <a:xfrm>
            <a:off x="4335214" y="1755000"/>
            <a:ext cx="734496" cy="3531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rPr>
              <a:t>Step 1</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12" name="TextBox 11"/>
          <p:cNvSpPr txBox="1"/>
          <p:nvPr/>
        </p:nvSpPr>
        <p:spPr bwMode="auto">
          <a:xfrm>
            <a:off x="4688965" y="3115415"/>
            <a:ext cx="734496" cy="3531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rPr>
              <a:t>Step 2</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sp>
        <p:nvSpPr>
          <p:cNvPr id="13" name="TextBox 12"/>
          <p:cNvSpPr txBox="1"/>
          <p:nvPr/>
        </p:nvSpPr>
        <p:spPr bwMode="auto">
          <a:xfrm>
            <a:off x="4572000" y="4370365"/>
            <a:ext cx="734496" cy="35311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R="0" algn="just" defTabSz="914400" rtl="0" eaLnBrk="0" fontAlgn="base" latinLnBrk="0" hangingPunct="0">
              <a:lnSpc>
                <a:spcPct val="110000"/>
              </a:lnSpc>
              <a:spcBef>
                <a:spcPts val="480"/>
              </a:spcBef>
              <a:spcAft>
                <a:spcPct val="0"/>
              </a:spcAft>
              <a:buClrTx/>
              <a:buSzTx/>
              <a:tabLst/>
            </a:pPr>
            <a:r>
              <a:rPr kumimoji="0" lang="en-US" sz="1600" b="0" i="0" u="none" strike="noStrike" kern="0" cap="none" spc="0" normalizeH="0" baseline="0" noProof="0" dirty="0" smtClean="0">
                <a:ln>
                  <a:noFill/>
                </a:ln>
                <a:solidFill>
                  <a:schemeClr val="bg1">
                    <a:lumMod val="65000"/>
                  </a:schemeClr>
                </a:solidFill>
                <a:effectLst/>
                <a:uLnTx/>
                <a:uFillTx/>
                <a:latin typeface="+mn-lt"/>
                <a:ea typeface="+mn-ea"/>
                <a:cs typeface="+mn-cs"/>
              </a:rPr>
              <a:t>Step </a:t>
            </a:r>
            <a:r>
              <a:rPr lang="en-US" sz="1600" kern="0" dirty="0">
                <a:solidFill>
                  <a:schemeClr val="bg1">
                    <a:lumMod val="65000"/>
                  </a:schemeClr>
                </a:solidFill>
                <a:latin typeface="+mn-lt"/>
                <a:ea typeface="+mn-ea"/>
                <a:cs typeface="+mn-cs"/>
              </a:rPr>
              <a:t>3</a:t>
            </a:r>
            <a:endParaRPr kumimoji="0" lang="el-GR" sz="1600" b="0" i="0" u="none" strike="noStrike" kern="0" cap="none" spc="0" normalizeH="0" baseline="0" noProof="0" dirty="0">
              <a:ln>
                <a:noFill/>
              </a:ln>
              <a:solidFill>
                <a:schemeClr val="bg1">
                  <a:lumMod val="65000"/>
                </a:schemeClr>
              </a:solidFill>
              <a:effectLst/>
              <a:uLnTx/>
              <a:uFillTx/>
              <a:latin typeface="+mn-lt"/>
              <a:ea typeface="+mn-ea"/>
              <a:cs typeface="+mn-cs"/>
            </a:endParaRPr>
          </a:p>
        </p:txBody>
      </p:sp>
      <p:pic>
        <p:nvPicPr>
          <p:cNvPr id="3" name="Εικόνα 2"/>
          <p:cNvPicPr>
            <a:picLocks noChangeAspect="1"/>
          </p:cNvPicPr>
          <p:nvPr/>
        </p:nvPicPr>
        <p:blipFill>
          <a:blip r:embed="rId5"/>
          <a:stretch>
            <a:fillRect/>
          </a:stretch>
        </p:blipFill>
        <p:spPr>
          <a:xfrm>
            <a:off x="1083082" y="3156235"/>
            <a:ext cx="1404876" cy="1390685"/>
          </a:xfrm>
          <a:prstGeom prst="rect">
            <a:avLst/>
          </a:prstGeom>
        </p:spPr>
      </p:pic>
    </p:spTree>
    <p:extLst>
      <p:ext uri="{BB962C8B-B14F-4D97-AF65-F5344CB8AC3E}">
        <p14:creationId xmlns:p14="http://schemas.microsoft.com/office/powerpoint/2010/main" val="1177264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3">
      <a:dk1>
        <a:srgbClr val="000000"/>
      </a:dk1>
      <a:lt1>
        <a:srgbClr val="FFFFFF"/>
      </a:lt1>
      <a:dk2>
        <a:srgbClr val="000000"/>
      </a:dk2>
      <a:lt2>
        <a:srgbClr val="808080"/>
      </a:lt2>
      <a:accent1>
        <a:srgbClr val="00ADEF"/>
      </a:accent1>
      <a:accent2>
        <a:srgbClr val="333399"/>
      </a:accent2>
      <a:accent3>
        <a:srgbClr val="FFFFFF"/>
      </a:accent3>
      <a:accent4>
        <a:srgbClr val="000000"/>
      </a:accent4>
      <a:accent5>
        <a:srgbClr val="AAD3F6"/>
      </a:accent5>
      <a:accent6>
        <a:srgbClr val="2D2D8A"/>
      </a:accent6>
      <a:hlink>
        <a:srgbClr val="009999"/>
      </a:hlink>
      <a:folHlink>
        <a:srgbClr val="99CC00"/>
      </a:folHlink>
    </a:clrScheme>
    <a:fontScheme name="1_Default Design">
      <a:majorFont>
        <a:latin typeface="Trebuchet M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marL="269875" marR="0" indent="-269875" algn="just" defTabSz="914400" rtl="0" eaLnBrk="0" fontAlgn="base" latinLnBrk="0" hangingPunct="0">
          <a:lnSpc>
            <a:spcPct val="110000"/>
          </a:lnSpc>
          <a:spcBef>
            <a:spcPts val="480"/>
          </a:spcBef>
          <a:spcAft>
            <a:spcPct val="0"/>
          </a:spcAft>
          <a:buClrTx/>
          <a:buSzTx/>
          <a:buFont typeface="Wingdings" pitchFamily="2" charset="2"/>
          <a:buChar char="§"/>
          <a:tabLst/>
          <a:defRPr kumimoji="0" sz="1600" b="0" i="0" u="none" strike="noStrike" kern="0" cap="none" spc="0" normalizeH="0" baseline="0" noProof="0" dirty="0">
            <a:ln>
              <a:noFill/>
            </a:ln>
            <a:solidFill>
              <a:schemeClr val="tx1"/>
            </a:solidFill>
            <a:effectLst/>
            <a:uLnTx/>
            <a:uFillTx/>
            <a:latin typeface="+mn-lt"/>
            <a:ea typeface="+mn-ea"/>
            <a:cs typeface="+mn-cs"/>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00ADEF"/>
        </a:accent1>
        <a:accent2>
          <a:srgbClr val="333399"/>
        </a:accent2>
        <a:accent3>
          <a:srgbClr val="FFFFFF"/>
        </a:accent3>
        <a:accent4>
          <a:srgbClr val="000000"/>
        </a:accent4>
        <a:accent5>
          <a:srgbClr val="AAD3F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64703</TotalTime>
  <Words>1475</Words>
  <Application>Microsoft Office PowerPoint</Application>
  <PresentationFormat>Presentación en pantalla (4:3)</PresentationFormat>
  <Paragraphs>273</Paragraphs>
  <Slides>20</Slides>
  <Notes>19</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vt:i4>
      </vt:variant>
    </vt:vector>
  </HeadingPairs>
  <TitlesOfParts>
    <vt:vector size="28" baseType="lpstr">
      <vt:lpstr>ＭＳ Ｐゴシック</vt:lpstr>
      <vt:lpstr>Arial</vt:lpstr>
      <vt:lpstr>Book Antiqua</vt:lpstr>
      <vt:lpstr>Calibri</vt:lpstr>
      <vt:lpstr>Tahoma</vt:lpstr>
      <vt:lpstr>Trebuchet MS</vt:lpstr>
      <vt:lpstr>Wingdings</vt:lpstr>
      <vt:lpstr>1_Default Design</vt:lpstr>
      <vt:lpstr>Presentación de PowerPoint</vt:lpstr>
      <vt:lpstr>The aim and the Agenda of unit 10</vt:lpstr>
      <vt:lpstr>Preliminaries: Basic principles </vt:lpstr>
      <vt:lpstr>Preliminaries: The basic scheme for driving and controlling a motor</vt:lpstr>
      <vt:lpstr>Preliminaries: Bipolar Junction Transistor (BJT) as an electronic switch</vt:lpstr>
      <vt:lpstr>Preliminaries: The idea of a PWM signal (Pulse Width Modulation)</vt:lpstr>
      <vt:lpstr>Priving DC Permanent Magnet motors</vt:lpstr>
      <vt:lpstr>Typical driving circuit with NPN-type Transistor (basic idea)</vt:lpstr>
      <vt:lpstr>Example 1:  DC motor drive with the NPN Transistor</vt:lpstr>
      <vt:lpstr>Typical driving circuit with the H-Bridge (basic idea)</vt:lpstr>
      <vt:lpstr>DC motor drive with the IC L293D (2x H-Bridge)</vt:lpstr>
      <vt:lpstr>Example 2:  DC motor drive with the IC L293D (2x H-Bridge)</vt:lpstr>
      <vt:lpstr>Typical motor driver board based on L298 Dual H-bridge</vt:lpstr>
      <vt:lpstr>Example 3: Motor shield driver for Arduino board based on L298P Dual H-bridge</vt:lpstr>
      <vt:lpstr>Stepper motor</vt:lpstr>
      <vt:lpstr>Driving circuits for Unipolar and Bipolar Stepper motors</vt:lpstr>
      <vt:lpstr>Bipolar/Unipolar stepper motor driver with the IC L293D (four wires control)</vt:lpstr>
      <vt:lpstr>Example 4: Follow the turns of a potentiometer (unipolar/bipolar stepper motor)</vt:lpstr>
      <vt:lpstr>Example 5:  Bipolar/Unipolar stepper motor driver with the motor shield (two wire control) </vt:lpstr>
      <vt:lpstr>Presentación de PowerPoint</vt:lpstr>
    </vt:vector>
  </TitlesOfParts>
  <Company>tei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circBalance_nodither_ts500_sine_55deg_6sec</dc:title>
  <dc:creator>Michail Sfakiotakis</dc:creator>
  <cp:lastModifiedBy>Anabel</cp:lastModifiedBy>
  <cp:revision>1726</cp:revision>
  <cp:lastPrinted>2018-01-26T17:11:53Z</cp:lastPrinted>
  <dcterms:created xsi:type="dcterms:W3CDTF">2010-11-09T19:06:29Z</dcterms:created>
  <dcterms:modified xsi:type="dcterms:W3CDTF">2018-03-05T11:52:32Z</dcterms:modified>
</cp:coreProperties>
</file>