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66" r:id="rId1"/>
    <p:sldMasterId id="2147483678" r:id="rId2"/>
  </p:sldMasterIdLst>
  <p:notesMasterIdLst>
    <p:notesMasterId r:id="rId25"/>
  </p:notesMasterIdLst>
  <p:handoutMasterIdLst>
    <p:handoutMasterId r:id="rId26"/>
  </p:handoutMasterIdLst>
  <p:sldIdLst>
    <p:sldId id="549" r:id="rId3"/>
    <p:sldId id="537" r:id="rId4"/>
    <p:sldId id="482" r:id="rId5"/>
    <p:sldId id="571" r:id="rId6"/>
    <p:sldId id="572" r:id="rId7"/>
    <p:sldId id="573" r:id="rId8"/>
    <p:sldId id="574" r:id="rId9"/>
    <p:sldId id="575" r:id="rId10"/>
    <p:sldId id="576" r:id="rId11"/>
    <p:sldId id="577" r:id="rId12"/>
    <p:sldId id="578" r:id="rId13"/>
    <p:sldId id="579" r:id="rId14"/>
    <p:sldId id="580" r:id="rId15"/>
    <p:sldId id="581" r:id="rId16"/>
    <p:sldId id="582" r:id="rId17"/>
    <p:sldId id="583" r:id="rId18"/>
    <p:sldId id="584" r:id="rId19"/>
    <p:sldId id="586" r:id="rId20"/>
    <p:sldId id="587" r:id="rId21"/>
    <p:sldId id="588" r:id="rId22"/>
    <p:sldId id="589" r:id="rId23"/>
    <p:sldId id="552" r:id="rId24"/>
  </p:sldIdLst>
  <p:sldSz cx="9144000" cy="6858000" type="screen4x3"/>
  <p:notesSz cx="6858000" cy="9144000"/>
  <p:defaultTextStyle>
    <a:defPPr>
      <a:defRPr lang="en-US"/>
    </a:defPPr>
    <a:lvl1pPr algn="l" rtl="0" fontAlgn="base">
      <a:spcBef>
        <a:spcPct val="0"/>
      </a:spcBef>
      <a:spcAft>
        <a:spcPct val="0"/>
      </a:spcAft>
      <a:defRPr sz="1900" kern="1200">
        <a:solidFill>
          <a:schemeClr val="tx1"/>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p:defaultTextStyle>
  <p:extLst>
    <p:ext uri="{EFAFB233-063F-42B5-8137-9DF3F51BA10A}">
      <p15:sldGuideLst xmlns:p15="http://schemas.microsoft.com/office/powerpoint/2012/main">
        <p15:guide id="1" orient="horz" pos="773">
          <p15:clr>
            <a:srgbClr val="A4A3A4"/>
          </p15:clr>
        </p15:guide>
        <p15:guide id="2" pos="307">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prnPr hiddenSlides="1" scaleToFitPaper="1"/>
  <p:showPr showNarration="1" useTimings="0">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739913"/>
    <a:srgbClr val="005777"/>
    <a:srgbClr val="BFDDB4"/>
    <a:srgbClr val="E6E6E6"/>
    <a:srgbClr val="DDD9C3"/>
    <a:srgbClr val="DDCFB2"/>
    <a:srgbClr val="FFCC99"/>
    <a:srgbClr val="FF9966"/>
    <a:srgbClr val="006699"/>
    <a:srgbClr val="DDDDDD"/>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Μεσαίο στυλ 2 - Έμφαση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EB344D84-9AFB-497E-A393-DC336BA19D2E}" styleName="Medium Style 3 - Accent 3">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3"/>
          </a:solidFill>
        </a:fill>
      </a:tcStyle>
    </a:lastCol>
    <a:firstCol>
      <a:tcTxStyle b="on">
        <a:fontRef idx="minor">
          <a:scrgbClr r="0" g="0" b="0"/>
        </a:fontRef>
        <a:schemeClr val="lt1"/>
      </a:tcTxStyle>
      <a:tcStyle>
        <a:tcBdr/>
        <a:fill>
          <a:solidFill>
            <a:schemeClr val="accent3"/>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3"/>
          </a:solidFill>
        </a:fill>
      </a:tcStyle>
    </a:firstRow>
  </a:tblStyle>
  <a:tblStyle styleId="{1FECB4D8-DB02-4DC6-A0A2-4F2EBAE1DC90}" styleName="Medium Style 1 - Accent 3">
    <a:wholeTbl>
      <a:tcTxStyle>
        <a:fontRef idx="minor">
          <a:scrgbClr r="0" g="0" b="0"/>
        </a:fontRef>
        <a:schemeClr val="dk1"/>
      </a:tcTxStyle>
      <a:tcStyle>
        <a:tcBdr>
          <a:left>
            <a:ln w="12700" cmpd="sng">
              <a:solidFill>
                <a:schemeClr val="accent3"/>
              </a:solidFill>
            </a:ln>
          </a:left>
          <a:right>
            <a:ln w="12700" cmpd="sng">
              <a:solidFill>
                <a:schemeClr val="accent3"/>
              </a:solidFill>
            </a:ln>
          </a:right>
          <a:top>
            <a:ln w="12700" cmpd="sng">
              <a:solidFill>
                <a:schemeClr val="accent3"/>
              </a:solidFill>
            </a:ln>
          </a:top>
          <a:bottom>
            <a:ln w="12700" cmpd="sng">
              <a:solidFill>
                <a:schemeClr val="accent3"/>
              </a:solidFill>
            </a:ln>
          </a:bottom>
          <a:insideH>
            <a:ln w="12700" cmpd="sng">
              <a:solidFill>
                <a:schemeClr val="accent3"/>
              </a:solidFill>
            </a:ln>
          </a:insideH>
          <a:insideV>
            <a:ln>
              <a:noFill/>
            </a:ln>
          </a:insideV>
        </a:tcBdr>
        <a:fill>
          <a:solidFill>
            <a:schemeClr val="lt1"/>
          </a:solidFill>
        </a:fill>
      </a:tcStyle>
    </a:wholeTbl>
    <a:band1H>
      <a:tcStyle>
        <a:tcBdr/>
        <a:fill>
          <a:solidFill>
            <a:schemeClr val="accent3">
              <a:tint val="20000"/>
            </a:schemeClr>
          </a:solidFill>
        </a:fill>
      </a:tcStyle>
    </a:band1H>
    <a:band1V>
      <a:tcStyle>
        <a:tcBdr/>
        <a:fill>
          <a:solidFill>
            <a:schemeClr val="accent3">
              <a:tint val="20000"/>
            </a:schemeClr>
          </a:solidFill>
        </a:fill>
      </a:tcStyle>
    </a:band1V>
    <a:lastCol>
      <a:tcTxStyle b="on"/>
      <a:tcStyle>
        <a:tcBdr/>
      </a:tcStyle>
    </a:lastCol>
    <a:firstCol>
      <a:tcTxStyle b="on"/>
      <a:tcStyle>
        <a:tcBdr/>
      </a:tcStyle>
    </a:firstCol>
    <a:lastRow>
      <a:tcTxStyle b="on"/>
      <a:tcStyle>
        <a:tcBdr>
          <a:top>
            <a:ln w="50800" cmpd="dbl">
              <a:solidFill>
                <a:schemeClr val="accent3"/>
              </a:solidFill>
            </a:ln>
          </a:top>
        </a:tcBdr>
        <a:fill>
          <a:solidFill>
            <a:schemeClr val="lt1"/>
          </a:solidFill>
        </a:fill>
      </a:tcStyle>
    </a:lastRow>
    <a:firstRow>
      <a:tcTxStyle b="on">
        <a:fontRef idx="minor">
          <a:scrgbClr r="0" g="0" b="0"/>
        </a:fontRef>
        <a:schemeClr val="lt1"/>
      </a:tcTxStyle>
      <a:tcStyle>
        <a:tcBdr/>
        <a:fill>
          <a:solidFill>
            <a:schemeClr val="accent3"/>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2D5ABB26-0587-4C30-8999-92F81FD0307C}" styleName="No Style, No Grid">
    <a:wholeTbl>
      <a:tcTxStyle>
        <a:fontRef idx="minor">
          <a:scrgbClr r="0" g="0" b="0"/>
        </a:fontRef>
        <a:schemeClr val="tx1"/>
      </a:tcTxStyle>
      <a:tcStyle>
        <a:tcBdr>
          <a:left>
            <a:ln>
              <a:noFill/>
            </a:ln>
          </a:left>
          <a:right>
            <a:ln>
              <a:noFill/>
            </a:ln>
          </a:right>
          <a:top>
            <a:ln>
              <a:noFill/>
            </a:ln>
          </a:top>
          <a:bottom>
            <a:ln>
              <a:noFill/>
            </a:ln>
          </a:bottom>
          <a:insideH>
            <a:ln>
              <a:noFill/>
            </a:ln>
          </a:insideH>
          <a:insideV>
            <a:ln>
              <a:noFill/>
            </a:ln>
          </a:insideV>
        </a:tcBdr>
        <a:fill>
          <a:noFill/>
        </a:fill>
      </a:tcStyle>
    </a:wholeTbl>
  </a:tblStyle>
  <a:tblStyle styleId="{3C2FFA5D-87B4-456A-9821-1D502468CF0F}" styleName="Themed Style 1 - Accent 1">
    <a:tblBg>
      <a:fillRef idx="2">
        <a:schemeClr val="accent1"/>
      </a:fillRef>
      <a:effectRef idx="1">
        <a:schemeClr val="accent1"/>
      </a:effectRef>
    </a:tblBg>
    <a:wholeTbl>
      <a:tcTxStyle>
        <a:fontRef idx="minor">
          <a:scrgbClr r="0" g="0" b="0"/>
        </a:fontRef>
        <a:schemeClr val="dk1"/>
      </a:tcTxStyle>
      <a:tcStyle>
        <a:tcBdr>
          <a:left>
            <a:lnRef idx="1">
              <a:schemeClr val="accent1"/>
            </a:lnRef>
          </a:left>
          <a:right>
            <a:lnRef idx="1">
              <a:schemeClr val="accent1"/>
            </a:lnRef>
          </a:right>
          <a:top>
            <a:lnRef idx="1">
              <a:schemeClr val="accent1"/>
            </a:lnRef>
          </a:top>
          <a:bottom>
            <a:lnRef idx="1">
              <a:schemeClr val="accent1"/>
            </a:lnRef>
          </a:bottom>
          <a:insideH>
            <a:lnRef idx="1">
              <a:schemeClr val="accent1"/>
            </a:lnRef>
          </a:insideH>
          <a:insideV>
            <a:lnRef idx="1">
              <a:schemeClr val="accent1"/>
            </a:lnRef>
          </a:insideV>
        </a:tcBdr>
        <a:fill>
          <a:noFill/>
        </a:fill>
      </a:tcStyle>
    </a:wholeTbl>
    <a:band1H>
      <a:tcStyle>
        <a:tcBdr/>
        <a:fill>
          <a:solidFill>
            <a:schemeClr val="accent1">
              <a:alpha val="40000"/>
            </a:schemeClr>
          </a:solidFill>
        </a:fill>
      </a:tcStyle>
    </a:band1H>
    <a:band2H>
      <a:tcStyle>
        <a:tcBdr/>
      </a:tcStyle>
    </a:band2H>
    <a:band1V>
      <a:tcStyle>
        <a:tcBdr>
          <a:top>
            <a:lnRef idx="1">
              <a:schemeClr val="accent1"/>
            </a:lnRef>
          </a:top>
          <a:bottom>
            <a:lnRef idx="1">
              <a:schemeClr val="accent1"/>
            </a:lnRef>
          </a:bottom>
        </a:tcBdr>
        <a:fill>
          <a:solidFill>
            <a:schemeClr val="accent1">
              <a:alpha val="40000"/>
            </a:schemeClr>
          </a:solidFill>
        </a:fill>
      </a:tcStyle>
    </a:band1V>
    <a:band2V>
      <a:tcStyle>
        <a:tcBdr/>
      </a:tcStyle>
    </a:band2V>
    <a:lastCol>
      <a:tcTxStyle b="on"/>
      <a:tcStyle>
        <a:tcBdr>
          <a:left>
            <a:lnRef idx="2">
              <a:schemeClr val="accent1"/>
            </a:lnRef>
          </a:left>
          <a:right>
            <a:lnRef idx="1">
              <a:schemeClr val="accent1"/>
            </a:lnRef>
          </a:right>
          <a:top>
            <a:lnRef idx="1">
              <a:schemeClr val="accent1"/>
            </a:lnRef>
          </a:top>
          <a:bottom>
            <a:lnRef idx="1">
              <a:schemeClr val="accent1"/>
            </a:lnRef>
          </a:bottom>
          <a:insideH>
            <a:lnRef idx="1">
              <a:schemeClr val="accent1"/>
            </a:lnRef>
          </a:insideH>
          <a:insideV>
            <a:ln>
              <a:noFill/>
            </a:ln>
          </a:insideV>
        </a:tcBdr>
      </a:tcStyle>
    </a:lastCol>
    <a:firstCol>
      <a:tcTxStyle b="on"/>
      <a:tcStyle>
        <a:tcBdr>
          <a:left>
            <a:lnRef idx="1">
              <a:schemeClr val="accent1"/>
            </a:lnRef>
          </a:left>
          <a:right>
            <a:lnRef idx="2">
              <a:schemeClr val="accent1"/>
            </a:lnRef>
          </a:right>
          <a:top>
            <a:lnRef idx="1">
              <a:schemeClr val="accent1"/>
            </a:lnRef>
          </a:top>
          <a:bottom>
            <a:lnRef idx="1">
              <a:schemeClr val="accent1"/>
            </a:lnRef>
          </a:bottom>
          <a:insideH>
            <a:lnRef idx="1">
              <a:schemeClr val="accent1"/>
            </a:lnRef>
          </a:insideH>
          <a:insideV>
            <a:ln>
              <a:noFill/>
            </a:ln>
          </a:insideV>
        </a:tcBdr>
      </a:tcStyle>
    </a:firstCol>
    <a:lastRow>
      <a:tcTxStyle b="on"/>
      <a:tcStyle>
        <a:tcBdr>
          <a:left>
            <a:lnRef idx="1">
              <a:schemeClr val="accent1"/>
            </a:lnRef>
          </a:left>
          <a:right>
            <a:lnRef idx="1">
              <a:schemeClr val="accent1"/>
            </a:lnRef>
          </a:right>
          <a:top>
            <a:lnRef idx="2">
              <a:schemeClr val="accent1"/>
            </a:lnRef>
          </a:top>
          <a:bottom>
            <a:lnRef idx="2">
              <a:schemeClr val="accent1"/>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1"/>
            </a:lnRef>
          </a:left>
          <a:right>
            <a:lnRef idx="1">
              <a:schemeClr val="accent1"/>
            </a:lnRef>
          </a:right>
          <a:top>
            <a:lnRef idx="1">
              <a:schemeClr val="accent1"/>
            </a:lnRef>
          </a:top>
          <a:bottom>
            <a:lnRef idx="2">
              <a:schemeClr val="lt1"/>
            </a:lnRef>
          </a:bottom>
          <a:insideH>
            <a:ln>
              <a:noFill/>
            </a:ln>
          </a:insideH>
          <a:insideV>
            <a:ln>
              <a:noFill/>
            </a:ln>
          </a:insideV>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775DCB02-9BB8-47FD-8907-85C794F793BA}" styleName="Themed Style 1 - Accent 4">
    <a:tblBg>
      <a:fillRef idx="2">
        <a:schemeClr val="accent4"/>
      </a:fillRef>
      <a:effectRef idx="1">
        <a:schemeClr val="accent4"/>
      </a:effectRef>
    </a:tblBg>
    <a:wholeTbl>
      <a:tcTxStyle>
        <a:fontRef idx="minor">
          <a:scrgbClr r="0" g="0" b="0"/>
        </a:fontRef>
        <a:schemeClr val="dk1"/>
      </a:tcTxStyle>
      <a:tcStyle>
        <a:tcBdr>
          <a:left>
            <a:lnRef idx="1">
              <a:schemeClr val="accent4"/>
            </a:lnRef>
          </a:left>
          <a:right>
            <a:lnRef idx="1">
              <a:schemeClr val="accent4"/>
            </a:lnRef>
          </a:right>
          <a:top>
            <a:lnRef idx="1">
              <a:schemeClr val="accent4"/>
            </a:lnRef>
          </a:top>
          <a:bottom>
            <a:lnRef idx="1">
              <a:schemeClr val="accent4"/>
            </a:lnRef>
          </a:bottom>
          <a:insideH>
            <a:lnRef idx="1">
              <a:schemeClr val="accent4"/>
            </a:lnRef>
          </a:insideH>
          <a:insideV>
            <a:lnRef idx="1">
              <a:schemeClr val="accent4"/>
            </a:lnRef>
          </a:insideV>
        </a:tcBdr>
        <a:fill>
          <a:noFill/>
        </a:fill>
      </a:tcStyle>
    </a:wholeTbl>
    <a:band1H>
      <a:tcStyle>
        <a:tcBdr/>
        <a:fill>
          <a:solidFill>
            <a:schemeClr val="accent4">
              <a:alpha val="40000"/>
            </a:schemeClr>
          </a:solidFill>
        </a:fill>
      </a:tcStyle>
    </a:band1H>
    <a:band2H>
      <a:tcStyle>
        <a:tcBdr/>
      </a:tcStyle>
    </a:band2H>
    <a:band1V>
      <a:tcStyle>
        <a:tcBdr>
          <a:top>
            <a:lnRef idx="1">
              <a:schemeClr val="accent4"/>
            </a:lnRef>
          </a:top>
          <a:bottom>
            <a:lnRef idx="1">
              <a:schemeClr val="accent4"/>
            </a:lnRef>
          </a:bottom>
        </a:tcBdr>
        <a:fill>
          <a:solidFill>
            <a:schemeClr val="accent4">
              <a:alpha val="40000"/>
            </a:schemeClr>
          </a:solidFill>
        </a:fill>
      </a:tcStyle>
    </a:band1V>
    <a:band2V>
      <a:tcStyle>
        <a:tcBdr/>
      </a:tcStyle>
    </a:band2V>
    <a:lastCol>
      <a:tcTxStyle b="on"/>
      <a:tcStyle>
        <a:tcBdr>
          <a:left>
            <a:lnRef idx="2">
              <a:schemeClr val="accent4"/>
            </a:lnRef>
          </a:left>
          <a:right>
            <a:lnRef idx="1">
              <a:schemeClr val="accent4"/>
            </a:lnRef>
          </a:right>
          <a:top>
            <a:lnRef idx="1">
              <a:schemeClr val="accent4"/>
            </a:lnRef>
          </a:top>
          <a:bottom>
            <a:lnRef idx="1">
              <a:schemeClr val="accent4"/>
            </a:lnRef>
          </a:bottom>
          <a:insideH>
            <a:lnRef idx="1">
              <a:schemeClr val="accent4"/>
            </a:lnRef>
          </a:insideH>
          <a:insideV>
            <a:ln>
              <a:noFill/>
            </a:ln>
          </a:insideV>
        </a:tcBdr>
      </a:tcStyle>
    </a:lastCol>
    <a:firstCol>
      <a:tcTxStyle b="on"/>
      <a:tcStyle>
        <a:tcBdr>
          <a:left>
            <a:lnRef idx="1">
              <a:schemeClr val="accent4"/>
            </a:lnRef>
          </a:left>
          <a:right>
            <a:lnRef idx="2">
              <a:schemeClr val="accent4"/>
            </a:lnRef>
          </a:right>
          <a:top>
            <a:lnRef idx="1">
              <a:schemeClr val="accent4"/>
            </a:lnRef>
          </a:top>
          <a:bottom>
            <a:lnRef idx="1">
              <a:schemeClr val="accent4"/>
            </a:lnRef>
          </a:bottom>
          <a:insideH>
            <a:lnRef idx="1">
              <a:schemeClr val="accent4"/>
            </a:lnRef>
          </a:insideH>
          <a:insideV>
            <a:ln>
              <a:noFill/>
            </a:ln>
          </a:insideV>
        </a:tcBdr>
      </a:tcStyle>
    </a:firstCol>
    <a:lastRow>
      <a:tcTxStyle b="on"/>
      <a:tcStyle>
        <a:tcBdr>
          <a:left>
            <a:lnRef idx="1">
              <a:schemeClr val="accent4"/>
            </a:lnRef>
          </a:left>
          <a:right>
            <a:lnRef idx="1">
              <a:schemeClr val="accent4"/>
            </a:lnRef>
          </a:right>
          <a:top>
            <a:lnRef idx="2">
              <a:schemeClr val="accent4"/>
            </a:lnRef>
          </a:top>
          <a:bottom>
            <a:lnRef idx="2">
              <a:schemeClr val="accent4"/>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4"/>
            </a:lnRef>
          </a:left>
          <a:right>
            <a:lnRef idx="1">
              <a:schemeClr val="accent4"/>
            </a:lnRef>
          </a:right>
          <a:top>
            <a:lnRef idx="1">
              <a:schemeClr val="accent4"/>
            </a:lnRef>
          </a:top>
          <a:bottom>
            <a:lnRef idx="2">
              <a:schemeClr val="lt1"/>
            </a:lnRef>
          </a:bottom>
          <a:insideH>
            <a:ln>
              <a:noFill/>
            </a:ln>
          </a:insideH>
          <a:insideV>
            <a:ln>
              <a:noFill/>
            </a:ln>
          </a:insideV>
        </a:tcBdr>
        <a:fill>
          <a:solidFill>
            <a:schemeClr val="accent4"/>
          </a:solidFill>
        </a:fill>
      </a:tcStyle>
    </a:firstRow>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91EBBBCC-DAD2-459C-BE2E-F6DE35CF9A28}" styleName="Dark Style 2 - Accent 3/Accent 4">
    <a:wholeTbl>
      <a:tcTxStyle>
        <a:fontRef idx="minor">
          <a:scrgbClr r="0" g="0" b="0"/>
        </a:fontRef>
        <a:schemeClr val="dk1"/>
      </a:tcTxStyle>
      <a:tcStyle>
        <a:tcBdr>
          <a:left>
            <a:ln>
              <a:noFill/>
            </a:ln>
          </a:left>
          <a:right>
            <a:ln>
              <a:noFill/>
            </a:ln>
          </a:right>
          <a:top>
            <a:ln>
              <a:noFill/>
            </a:ln>
          </a:top>
          <a:bottom>
            <a:ln>
              <a:noFill/>
            </a:ln>
          </a:bottom>
          <a:insideH>
            <a:ln>
              <a:noFill/>
            </a:ln>
          </a:insideH>
          <a:insideV>
            <a:ln>
              <a:noFill/>
            </a:ln>
          </a:insideV>
        </a:tcBdr>
        <a:fill>
          <a:solidFill>
            <a:schemeClr val="accent3">
              <a:tint val="20000"/>
            </a:schemeClr>
          </a:solidFill>
        </a:fill>
      </a:tcStyle>
    </a:wholeTbl>
    <a:band1H>
      <a:tcStyle>
        <a:tcBdr/>
        <a:fill>
          <a:solidFill>
            <a:schemeClr val="accent3">
              <a:tint val="40000"/>
            </a:schemeClr>
          </a:solidFill>
        </a:fill>
      </a:tcStyle>
    </a:band1H>
    <a:band1V>
      <a:tcStyle>
        <a:tcBdr/>
        <a:fill>
          <a:solidFill>
            <a:schemeClr val="accent3">
              <a:tint val="4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accent3">
              <a:tint val="20000"/>
            </a:schemeClr>
          </a:solidFill>
        </a:fill>
      </a:tcStyle>
    </a:lastRow>
    <a:firstRow>
      <a:tcTxStyle b="on">
        <a:fontRef idx="minor">
          <a:scrgbClr r="0" g="0" b="0"/>
        </a:fontRef>
        <a:schemeClr val="lt1"/>
      </a:tcTxStyle>
      <a:tcStyle>
        <a:tcBdr/>
        <a:fill>
          <a:solidFill>
            <a:schemeClr val="accent4"/>
          </a:solidFill>
        </a:fill>
      </a:tcStyle>
    </a:firstRow>
  </a:tblStyle>
  <a:tblStyle styleId="{F5AB1C69-6EDB-4FF4-983F-18BD219EF322}" styleName="Μεσαίο στυλ 2 - Έμφαση 3">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3">
              <a:tint val="20000"/>
            </a:schemeClr>
          </a:solidFill>
        </a:fill>
      </a:tcStyle>
    </a:wholeTbl>
    <a:band1H>
      <a:tcStyle>
        <a:tcBdr/>
        <a:fill>
          <a:solidFill>
            <a:schemeClr val="accent3">
              <a:tint val="40000"/>
            </a:schemeClr>
          </a:solidFill>
        </a:fill>
      </a:tcStyle>
    </a:band1H>
    <a:band2H>
      <a:tcStyle>
        <a:tcBdr/>
      </a:tcStyle>
    </a:band2H>
    <a:band1V>
      <a:tcStyle>
        <a:tcBdr/>
        <a:fill>
          <a:solidFill>
            <a:schemeClr val="accent3">
              <a:tint val="40000"/>
            </a:schemeClr>
          </a:solidFill>
        </a:fill>
      </a:tcStyle>
    </a:band1V>
    <a:band2V>
      <a:tcStyle>
        <a:tcBdr/>
      </a:tcStyle>
    </a:band2V>
    <a:lastCol>
      <a:tcTxStyle b="on">
        <a:fontRef idx="minor">
          <a:prstClr val="black"/>
        </a:fontRef>
        <a:schemeClr val="lt1"/>
      </a:tcTxStyle>
      <a:tcStyle>
        <a:tcBdr/>
        <a:fill>
          <a:solidFill>
            <a:schemeClr val="accent3"/>
          </a:solidFill>
        </a:fill>
      </a:tcStyle>
    </a:lastCol>
    <a:firstCol>
      <a:tcTxStyle b="on">
        <a:fontRef idx="minor">
          <a:prstClr val="black"/>
        </a:fontRef>
        <a:schemeClr val="lt1"/>
      </a:tcTxStyle>
      <a:tcStyle>
        <a:tcBdr/>
        <a:fill>
          <a:solidFill>
            <a:schemeClr val="accent3"/>
          </a:solidFill>
        </a:fill>
      </a:tcStyle>
    </a:firstCol>
    <a:lastRow>
      <a:tcTxStyle b="on">
        <a:fontRef idx="minor">
          <a:prstClr val="black"/>
        </a:fontRef>
        <a:schemeClr val="lt1"/>
      </a:tcTxStyle>
      <a:tcStyle>
        <a:tcBdr>
          <a:top>
            <a:ln w="38100" cmpd="sng">
              <a:solidFill>
                <a:schemeClr val="lt1"/>
              </a:solidFill>
            </a:ln>
          </a:top>
        </a:tcBdr>
        <a:fill>
          <a:solidFill>
            <a:schemeClr val="accent3"/>
          </a:solidFill>
        </a:fill>
      </a:tcStyle>
    </a:lastRow>
    <a:firstRow>
      <a:tcTxStyle b="on">
        <a:fontRef idx="minor">
          <a:prstClr val="black"/>
        </a:fontRef>
        <a:schemeClr val="lt1"/>
      </a:tcTxStyle>
      <a:tcStyle>
        <a:tcBdr>
          <a:bottom>
            <a:ln w="38100" cmpd="sng">
              <a:solidFill>
                <a:schemeClr val="lt1"/>
              </a:solidFill>
            </a:ln>
          </a:bottom>
        </a:tcBdr>
        <a:fill>
          <a:solidFill>
            <a:schemeClr val="accent3"/>
          </a:solidFill>
        </a:fill>
      </a:tcStyle>
    </a:firstRow>
  </a:tblStyle>
  <a:tblStyle styleId="{00A15C55-8517-42AA-B614-E9B94910E393}" styleName="Μεσαίο στυλ 2 - Έμφαση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548" autoAdjust="0"/>
    <p:restoredTop sz="94655" autoAdjust="0"/>
  </p:normalViewPr>
  <p:slideViewPr>
    <p:cSldViewPr snapToGrid="0">
      <p:cViewPr varScale="1">
        <p:scale>
          <a:sx n="73" d="100"/>
          <a:sy n="73" d="100"/>
        </p:scale>
        <p:origin x="1692" y="72"/>
      </p:cViewPr>
      <p:guideLst>
        <p:guide orient="horz" pos="773"/>
        <p:guide pos="307"/>
      </p:guideLst>
    </p:cSldViewPr>
  </p:slideViewPr>
  <p:outlineViewPr>
    <p:cViewPr>
      <p:scale>
        <a:sx n="33" d="100"/>
        <a:sy n="33" d="100"/>
      </p:scale>
      <p:origin x="0" y="0"/>
    </p:cViewPr>
  </p:outlineViewPr>
  <p:notesTextViewPr>
    <p:cViewPr>
      <p:scale>
        <a:sx n="150" d="100"/>
        <a:sy n="150" d="100"/>
      </p:scale>
      <p:origin x="0" y="0"/>
    </p:cViewPr>
  </p:notesTextViewPr>
  <p:sorterViewPr>
    <p:cViewPr>
      <p:scale>
        <a:sx n="200" d="100"/>
        <a:sy n="200" d="100"/>
      </p:scale>
      <p:origin x="0" y="53464"/>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handoutMaster" Target="handoutMasters/handoutMaster1.xml"/><Relationship Id="rId3" Type="http://schemas.openxmlformats.org/officeDocument/2006/relationships/slide" Target="slides/slide1.xml"/><Relationship Id="rId21" Type="http://schemas.openxmlformats.org/officeDocument/2006/relationships/slide" Target="slides/slide19.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notesMaster" Target="notesMasters/notesMaster1.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viewProps" Target="viewProps.xml"/><Relationship Id="rId10" Type="http://schemas.openxmlformats.org/officeDocument/2006/relationships/slide" Target="slides/slide8.xml"/><Relationship Id="rId19" Type="http://schemas.openxmlformats.org/officeDocument/2006/relationships/slide" Target="slides/slide17.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presProps" Target="presProps.xml"/><Relationship Id="rId3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BA417ADA-1638-0643-890A-87F56AED39E9}" type="datetimeFigureOut">
              <a:rPr lang="en-US" smtClean="0"/>
              <a:t>19-Jun-18</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469E7830-05BA-0F48-BBED-6CDD62CC9916}" type="slidenum">
              <a:rPr lang="en-US" smtClean="0"/>
              <a:t>‹#›</a:t>
            </a:fld>
            <a:endParaRPr lang="en-US"/>
          </a:p>
        </p:txBody>
      </p:sp>
    </p:spTree>
    <p:extLst>
      <p:ext uri="{BB962C8B-B14F-4D97-AF65-F5344CB8AC3E}">
        <p14:creationId xmlns:p14="http://schemas.microsoft.com/office/powerpoint/2010/main" val="306396010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099" name="Rectangle 3"/>
          <p:cNvSpPr>
            <a:spLocks noGrp="1" noChangeArrowheads="1"/>
          </p:cNvSpPr>
          <p:nvPr>
            <p:ph type="dt" idx="1"/>
          </p:nvPr>
        </p:nvSpPr>
        <p:spPr bwMode="auto">
          <a:xfrm>
            <a:off x="3884613" y="0"/>
            <a:ext cx="2971800" cy="4572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200">
                <a:latin typeface="Arial" charset="0"/>
                <a:ea typeface="+mn-ea"/>
                <a:cs typeface="+mn-cs"/>
              </a:defRPr>
            </a:lvl1pPr>
          </a:lstStyle>
          <a:p>
            <a:pPr>
              <a:defRPr/>
            </a:pPr>
            <a:endParaRPr lang="en-US"/>
          </a:p>
        </p:txBody>
      </p:sp>
      <p:sp>
        <p:nvSpPr>
          <p:cNvPr id="3076"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 uri="{FAA26D3D-D897-4be2-8F04-BA451C77F1D7}">
              <ma14:placeholderFlag xmlns="" xmlns:ma14="http://schemas.microsoft.com/office/mac/drawingml/2011/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p>
            <a:pPr lvl="0"/>
            <a:r>
              <a:rPr lang="en-US" noProof="0"/>
              <a:t>Click to edit Master text styles</a:t>
            </a:r>
          </a:p>
          <a:p>
            <a:pPr lvl="1"/>
            <a:r>
              <a:rPr lang="en-US" noProof="0"/>
              <a:t>Second level</a:t>
            </a:r>
          </a:p>
          <a:p>
            <a:pPr lvl="2"/>
            <a:r>
              <a:rPr lang="en-US" noProof="0"/>
              <a:t>Third level</a:t>
            </a:r>
          </a:p>
          <a:p>
            <a:pPr lvl="3"/>
            <a:r>
              <a:rPr lang="en-US" noProof="0"/>
              <a:t>Fourth level</a:t>
            </a:r>
          </a:p>
          <a:p>
            <a:pPr lvl="4"/>
            <a:r>
              <a:rPr lang="en-US" noProof="0"/>
              <a:t>Fifth level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defRPr sz="1200">
                <a:latin typeface="Arial" charset="0"/>
                <a:ea typeface="+mn-ea"/>
                <a:cs typeface="+mn-cs"/>
              </a:defRPr>
            </a:lvl1pPr>
          </a:lstStyle>
          <a:p>
            <a:pPr>
              <a:defRPr/>
            </a:pPr>
            <a:endParaRPr lang="en-US"/>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w="9525">
            <a:noFill/>
            <a:miter lim="800000"/>
            <a:headEnd/>
            <a:tailEnd/>
          </a:ln>
          <a:effectLst/>
        </p:spPr>
        <p:txBody>
          <a:bodyPr vert="horz" wrap="square" lIns="91440" tIns="45720" rIns="91440" bIns="45720" numCol="1" anchor="b" anchorCtr="0" compatLnSpc="1">
            <a:prstTxWarp prst="textNoShape">
              <a:avLst/>
            </a:prstTxWarp>
          </a:bodyPr>
          <a:lstStyle>
            <a:lvl1pPr algn="r">
              <a:defRPr sz="1200">
                <a:cs typeface="Arial" charset="0"/>
              </a:defRPr>
            </a:lvl1pPr>
          </a:lstStyle>
          <a:p>
            <a:pPr>
              <a:defRPr/>
            </a:pPr>
            <a:fld id="{4BE53219-3A05-3D4B-895A-3050F53C4359}" type="slidenum">
              <a:rPr lang="en-US"/>
              <a:pPr>
                <a:defRPr/>
              </a:pPr>
              <a:t>‹#›</a:t>
            </a:fld>
            <a:endParaRPr lang="en-US"/>
          </a:p>
        </p:txBody>
      </p:sp>
    </p:spTree>
    <p:extLst>
      <p:ext uri="{BB962C8B-B14F-4D97-AF65-F5344CB8AC3E}">
        <p14:creationId xmlns:p14="http://schemas.microsoft.com/office/powerpoint/2010/main" val="2070402159"/>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ＭＳ Ｐゴシック" charset="0"/>
        <a:cs typeface="ＭＳ Ｐゴシック" charset="0"/>
      </a:defRPr>
    </a:lvl1pPr>
    <a:lvl2pPr marL="457200" algn="l" rtl="0" eaLnBrk="0" fontAlgn="base" hangingPunct="0">
      <a:spcBef>
        <a:spcPct val="30000"/>
      </a:spcBef>
      <a:spcAft>
        <a:spcPct val="0"/>
      </a:spcAft>
      <a:defRPr sz="1200" kern="1200">
        <a:solidFill>
          <a:schemeClr val="tx1"/>
        </a:solidFill>
        <a:latin typeface="Arial" charset="0"/>
        <a:ea typeface="ＭＳ Ｐゴシック" charset="0"/>
        <a:cs typeface="+mn-cs"/>
      </a:defRPr>
    </a:lvl2pPr>
    <a:lvl3pPr marL="914400" algn="l" rtl="0" eaLnBrk="0" fontAlgn="base" hangingPunct="0">
      <a:spcBef>
        <a:spcPct val="30000"/>
      </a:spcBef>
      <a:spcAft>
        <a:spcPct val="0"/>
      </a:spcAft>
      <a:defRPr sz="1200" kern="1200">
        <a:solidFill>
          <a:schemeClr val="tx1"/>
        </a:solidFill>
        <a:latin typeface="Arial" charset="0"/>
        <a:ea typeface="ＭＳ Ｐゴシック" charset="0"/>
        <a:cs typeface="+mn-cs"/>
      </a:defRPr>
    </a:lvl3pPr>
    <a:lvl4pPr marL="1371600" algn="l" rtl="0" eaLnBrk="0" fontAlgn="base" hangingPunct="0">
      <a:spcBef>
        <a:spcPct val="30000"/>
      </a:spcBef>
      <a:spcAft>
        <a:spcPct val="0"/>
      </a:spcAft>
      <a:defRPr sz="1200" kern="1200">
        <a:solidFill>
          <a:schemeClr val="tx1"/>
        </a:solidFill>
        <a:latin typeface="Arial" charset="0"/>
        <a:ea typeface="ＭＳ Ｐゴシック" charset="0"/>
        <a:cs typeface="+mn-cs"/>
      </a:defRPr>
    </a:lvl4pPr>
    <a:lvl5pPr marL="1828800" algn="l" rtl="0" eaLnBrk="0" fontAlgn="base" hangingPunct="0">
      <a:spcBef>
        <a:spcPct val="30000"/>
      </a:spcBef>
      <a:spcAft>
        <a:spcPct val="0"/>
      </a:spcAft>
      <a:defRPr sz="1200" kern="1200">
        <a:solidFill>
          <a:schemeClr val="tx1"/>
        </a:solidFill>
        <a:latin typeface="Arial" charset="0"/>
        <a:ea typeface="ＭＳ Ｐゴシック" charset="0"/>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a:t>
            </a:fld>
            <a:endParaRPr lang="en-US"/>
          </a:p>
        </p:txBody>
      </p:sp>
    </p:spTree>
    <p:extLst>
      <p:ext uri="{BB962C8B-B14F-4D97-AF65-F5344CB8AC3E}">
        <p14:creationId xmlns:p14="http://schemas.microsoft.com/office/powerpoint/2010/main" val="1060457452"/>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11</a:t>
            </a:fld>
            <a:endParaRPr lang="en-US"/>
          </a:p>
        </p:txBody>
      </p:sp>
    </p:spTree>
    <p:extLst>
      <p:ext uri="{BB962C8B-B14F-4D97-AF65-F5344CB8AC3E}">
        <p14:creationId xmlns:p14="http://schemas.microsoft.com/office/powerpoint/2010/main" val="20469935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12</a:t>
            </a:fld>
            <a:endParaRPr lang="en-US"/>
          </a:p>
        </p:txBody>
      </p:sp>
    </p:spTree>
    <p:extLst>
      <p:ext uri="{BB962C8B-B14F-4D97-AF65-F5344CB8AC3E}">
        <p14:creationId xmlns:p14="http://schemas.microsoft.com/office/powerpoint/2010/main" val="11976697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13</a:t>
            </a:fld>
            <a:endParaRPr lang="en-US"/>
          </a:p>
        </p:txBody>
      </p:sp>
    </p:spTree>
    <p:extLst>
      <p:ext uri="{BB962C8B-B14F-4D97-AF65-F5344CB8AC3E}">
        <p14:creationId xmlns:p14="http://schemas.microsoft.com/office/powerpoint/2010/main" val="227239987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14</a:t>
            </a:fld>
            <a:endParaRPr lang="en-US"/>
          </a:p>
        </p:txBody>
      </p:sp>
    </p:spTree>
    <p:extLst>
      <p:ext uri="{BB962C8B-B14F-4D97-AF65-F5344CB8AC3E}">
        <p14:creationId xmlns:p14="http://schemas.microsoft.com/office/powerpoint/2010/main" val="15527708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15</a:t>
            </a:fld>
            <a:endParaRPr lang="en-US"/>
          </a:p>
        </p:txBody>
      </p:sp>
    </p:spTree>
    <p:extLst>
      <p:ext uri="{BB962C8B-B14F-4D97-AF65-F5344CB8AC3E}">
        <p14:creationId xmlns:p14="http://schemas.microsoft.com/office/powerpoint/2010/main" val="219464221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16</a:t>
            </a:fld>
            <a:endParaRPr lang="en-US"/>
          </a:p>
        </p:txBody>
      </p:sp>
    </p:spTree>
    <p:extLst>
      <p:ext uri="{BB962C8B-B14F-4D97-AF65-F5344CB8AC3E}">
        <p14:creationId xmlns:p14="http://schemas.microsoft.com/office/powerpoint/2010/main" val="1694871068"/>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17</a:t>
            </a:fld>
            <a:endParaRPr lang="en-US"/>
          </a:p>
        </p:txBody>
      </p:sp>
    </p:spTree>
    <p:extLst>
      <p:ext uri="{BB962C8B-B14F-4D97-AF65-F5344CB8AC3E}">
        <p14:creationId xmlns:p14="http://schemas.microsoft.com/office/powerpoint/2010/main" val="30921220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18</a:t>
            </a:fld>
            <a:endParaRPr lang="en-US"/>
          </a:p>
        </p:txBody>
      </p:sp>
    </p:spTree>
    <p:extLst>
      <p:ext uri="{BB962C8B-B14F-4D97-AF65-F5344CB8AC3E}">
        <p14:creationId xmlns:p14="http://schemas.microsoft.com/office/powerpoint/2010/main" val="117707969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19</a:t>
            </a:fld>
            <a:endParaRPr lang="en-US"/>
          </a:p>
        </p:txBody>
      </p:sp>
    </p:spTree>
    <p:extLst>
      <p:ext uri="{BB962C8B-B14F-4D97-AF65-F5344CB8AC3E}">
        <p14:creationId xmlns:p14="http://schemas.microsoft.com/office/powerpoint/2010/main" val="728024464"/>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20</a:t>
            </a:fld>
            <a:endParaRPr lang="en-US"/>
          </a:p>
        </p:txBody>
      </p:sp>
    </p:spTree>
    <p:extLst>
      <p:ext uri="{BB962C8B-B14F-4D97-AF65-F5344CB8AC3E}">
        <p14:creationId xmlns:p14="http://schemas.microsoft.com/office/powerpoint/2010/main" val="13185628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3</a:t>
            </a:fld>
            <a:endParaRPr lang="en-US"/>
          </a:p>
        </p:txBody>
      </p:sp>
    </p:spTree>
    <p:extLst>
      <p:ext uri="{BB962C8B-B14F-4D97-AF65-F5344CB8AC3E}">
        <p14:creationId xmlns:p14="http://schemas.microsoft.com/office/powerpoint/2010/main" val="11925297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21</a:t>
            </a:fld>
            <a:endParaRPr lang="en-US"/>
          </a:p>
        </p:txBody>
      </p:sp>
    </p:spTree>
    <p:extLst>
      <p:ext uri="{BB962C8B-B14F-4D97-AF65-F5344CB8AC3E}">
        <p14:creationId xmlns:p14="http://schemas.microsoft.com/office/powerpoint/2010/main" val="41811596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4</a:t>
            </a:fld>
            <a:endParaRPr lang="en-US"/>
          </a:p>
        </p:txBody>
      </p:sp>
    </p:spTree>
    <p:extLst>
      <p:ext uri="{BB962C8B-B14F-4D97-AF65-F5344CB8AC3E}">
        <p14:creationId xmlns:p14="http://schemas.microsoft.com/office/powerpoint/2010/main" val="32330424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5</a:t>
            </a:fld>
            <a:endParaRPr lang="en-US"/>
          </a:p>
        </p:txBody>
      </p:sp>
    </p:spTree>
    <p:extLst>
      <p:ext uri="{BB962C8B-B14F-4D97-AF65-F5344CB8AC3E}">
        <p14:creationId xmlns:p14="http://schemas.microsoft.com/office/powerpoint/2010/main" val="193748425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6</a:t>
            </a:fld>
            <a:endParaRPr lang="en-US"/>
          </a:p>
        </p:txBody>
      </p:sp>
    </p:spTree>
    <p:extLst>
      <p:ext uri="{BB962C8B-B14F-4D97-AF65-F5344CB8AC3E}">
        <p14:creationId xmlns:p14="http://schemas.microsoft.com/office/powerpoint/2010/main" val="14337092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7</a:t>
            </a:fld>
            <a:endParaRPr lang="en-US"/>
          </a:p>
        </p:txBody>
      </p:sp>
    </p:spTree>
    <p:extLst>
      <p:ext uri="{BB962C8B-B14F-4D97-AF65-F5344CB8AC3E}">
        <p14:creationId xmlns:p14="http://schemas.microsoft.com/office/powerpoint/2010/main" val="27504066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8</a:t>
            </a:fld>
            <a:endParaRPr lang="en-US"/>
          </a:p>
        </p:txBody>
      </p:sp>
    </p:spTree>
    <p:extLst>
      <p:ext uri="{BB962C8B-B14F-4D97-AF65-F5344CB8AC3E}">
        <p14:creationId xmlns:p14="http://schemas.microsoft.com/office/powerpoint/2010/main" val="409825521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9</a:t>
            </a:fld>
            <a:endParaRPr lang="en-US"/>
          </a:p>
        </p:txBody>
      </p:sp>
    </p:spTree>
    <p:extLst>
      <p:ext uri="{BB962C8B-B14F-4D97-AF65-F5344CB8AC3E}">
        <p14:creationId xmlns:p14="http://schemas.microsoft.com/office/powerpoint/2010/main" val="373397391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Σύμβολο κράτησης θέσης εικόνας διαφάνειας 1"/>
          <p:cNvSpPr>
            <a:spLocks noGrp="1" noRot="1" noChangeAspect="1"/>
          </p:cNvSpPr>
          <p:nvPr>
            <p:ph type="sldImg"/>
          </p:nvPr>
        </p:nvSpPr>
        <p:spPr/>
      </p:sp>
      <p:sp>
        <p:nvSpPr>
          <p:cNvPr id="3" name="Σύμβολο κράτησης θέσης σημειώσεων 2"/>
          <p:cNvSpPr>
            <a:spLocks noGrp="1"/>
          </p:cNvSpPr>
          <p:nvPr>
            <p:ph type="body" idx="1"/>
          </p:nvPr>
        </p:nvSpPr>
        <p:spPr/>
        <p:txBody>
          <a:bodyPr/>
          <a:lstStyle/>
          <a:p>
            <a:endParaRPr lang="el-GR" dirty="0"/>
          </a:p>
        </p:txBody>
      </p:sp>
      <p:sp>
        <p:nvSpPr>
          <p:cNvPr id="4" name="Σύμβολο κράτησης θέσης αριθμού διαφάνειας 3"/>
          <p:cNvSpPr>
            <a:spLocks noGrp="1"/>
          </p:cNvSpPr>
          <p:nvPr>
            <p:ph type="sldNum" sz="quarter" idx="10"/>
          </p:nvPr>
        </p:nvSpPr>
        <p:spPr/>
        <p:txBody>
          <a:bodyPr/>
          <a:lstStyle/>
          <a:p>
            <a:pPr>
              <a:defRPr/>
            </a:pPr>
            <a:fld id="{4BE53219-3A05-3D4B-895A-3050F53C4359}" type="slidenum">
              <a:rPr lang="en-US" smtClean="0"/>
              <a:pPr>
                <a:defRPr/>
              </a:pPr>
              <a:t>10</a:t>
            </a:fld>
            <a:endParaRPr lang="en-US"/>
          </a:p>
        </p:txBody>
      </p:sp>
    </p:spTree>
    <p:extLst>
      <p:ext uri="{BB962C8B-B14F-4D97-AF65-F5344CB8AC3E}">
        <p14:creationId xmlns:p14="http://schemas.microsoft.com/office/powerpoint/2010/main" val="187675759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a:t>Click to edit Master title style</a:t>
            </a:r>
            <a:endParaRPr lang="el-GR"/>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endParaRPr lang="el-GR"/>
          </a:p>
        </p:txBody>
      </p:sp>
      <p:sp>
        <p:nvSpPr>
          <p:cNvPr id="4" name="Date Placeholder 3"/>
          <p:cNvSpPr>
            <a:spLocks noGrp="1"/>
          </p:cNvSpPr>
          <p:nvPr>
            <p:ph type="dt" sz="half" idx="10"/>
          </p:nvPr>
        </p:nvSpPr>
        <p:spPr/>
        <p:txBody>
          <a:bodyPr/>
          <a:lstStyle/>
          <a:p>
            <a:fld id="{41057480-73E2-41E9-8038-AB1D1AC0B473}"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34510950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DE6F4110-ADAF-4F03-80B9-170642E5484D}"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28336948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a:t>Click to edit Master title style</a:t>
            </a:r>
            <a:endParaRPr lang="el-GR"/>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10"/>
          </p:nvPr>
        </p:nvSpPr>
        <p:spPr/>
        <p:txBody>
          <a:bodyPr/>
          <a:lstStyle/>
          <a:p>
            <a:fld id="{C41480D3-900E-422F-9FAD-55CC391E966A}"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2570352729"/>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Δύο περιεχόμενα">
    <p:spTree>
      <p:nvGrpSpPr>
        <p:cNvPr id="1" name=""/>
        <p:cNvGrpSpPr/>
        <p:nvPr/>
      </p:nvGrpSpPr>
      <p:grpSpPr>
        <a:xfrm>
          <a:off x="0" y="0"/>
          <a:ext cx="0" cy="0"/>
          <a:chOff x="0" y="0"/>
          <a:chExt cx="0" cy="0"/>
        </a:xfrm>
      </p:grpSpPr>
      <p:sp>
        <p:nvSpPr>
          <p:cNvPr id="3" name="2 - Θέση περιεχομένου"/>
          <p:cNvSpPr>
            <a:spLocks noGrp="1"/>
          </p:cNvSpPr>
          <p:nvPr>
            <p:ph sz="half" idx="1"/>
          </p:nvPr>
        </p:nvSpPr>
        <p:spPr>
          <a:xfrm>
            <a:off x="457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4" name="3 - Θέση περιεχομένου"/>
          <p:cNvSpPr>
            <a:spLocks noGrp="1"/>
          </p:cNvSpPr>
          <p:nvPr>
            <p:ph sz="half" idx="2"/>
          </p:nvPr>
        </p:nvSpPr>
        <p:spPr>
          <a:xfrm>
            <a:off x="4648200" y="1052513"/>
            <a:ext cx="4038600" cy="2520950"/>
          </a:xfrm>
          <a:prstGeom prst="rect">
            <a:avLst/>
          </a:prstGeom>
        </p:spPr>
        <p:txBody>
          <a:bodyPr/>
          <a:lstStyle>
            <a:lvl1pPr>
              <a:defRPr sz="2000">
                <a:latin typeface="Arial" pitchFamily="34" charset="0"/>
                <a:cs typeface="Arial" pitchFamily="34" charset="0"/>
              </a:defRPr>
            </a:lvl1pPr>
            <a:lvl2pPr>
              <a:defRPr sz="1800">
                <a:latin typeface="Arial" pitchFamily="34" charset="0"/>
                <a:cs typeface="Arial" pitchFamily="34" charset="0"/>
              </a:defRPr>
            </a:lvl2pPr>
            <a:lvl3pPr>
              <a:defRPr sz="1600">
                <a:latin typeface="Arial" pitchFamily="34" charset="0"/>
                <a:cs typeface="Arial" pitchFamily="34" charset="0"/>
              </a:defRPr>
            </a:lvl3pPr>
            <a:lvl4pPr>
              <a:defRPr sz="1500">
                <a:latin typeface="Arial" pitchFamily="34" charset="0"/>
                <a:cs typeface="Arial" pitchFamily="34" charset="0"/>
              </a:defRPr>
            </a:lvl4pPr>
            <a:lvl5pPr>
              <a:defRPr sz="1400">
                <a:latin typeface="Arial" pitchFamily="34" charset="0"/>
                <a:cs typeface="Arial" pitchFamily="34" charset="0"/>
              </a:defRPr>
            </a:lvl5pPr>
            <a:lvl6pPr>
              <a:defRPr sz="1800"/>
            </a:lvl6pPr>
            <a:lvl7pPr>
              <a:defRPr sz="1800"/>
            </a:lvl7pPr>
            <a:lvl8pPr>
              <a:defRPr sz="1800"/>
            </a:lvl8pPr>
            <a:lvl9pPr>
              <a:defRPr sz="1800"/>
            </a:lvl9pPr>
          </a:lstStyle>
          <a:p>
            <a:pPr lvl="0"/>
            <a:r>
              <a:rPr lang="el-GR" dirty="0" err="1"/>
              <a:t>Kλικ</a:t>
            </a:r>
            <a:r>
              <a:rPr lang="el-GR" dirty="0"/>
              <a:t> για επεξεργασία των στυλ του υποδείγματος</a:t>
            </a:r>
          </a:p>
          <a:p>
            <a:pPr lvl="1"/>
            <a:r>
              <a:rPr lang="el-GR" dirty="0"/>
              <a:t>Δεύτερου επιπέδου</a:t>
            </a:r>
          </a:p>
          <a:p>
            <a:pPr lvl="2"/>
            <a:r>
              <a:rPr lang="el-GR" dirty="0"/>
              <a:t>Τρίτου επιπέδου</a:t>
            </a:r>
          </a:p>
          <a:p>
            <a:pPr lvl="3"/>
            <a:r>
              <a:rPr lang="el-GR" dirty="0"/>
              <a:t>Τέταρτου επιπέδου</a:t>
            </a:r>
          </a:p>
          <a:p>
            <a:pPr lvl="4"/>
            <a:r>
              <a:rPr lang="el-GR" dirty="0"/>
              <a:t>Πέμπτου επιπέδου</a:t>
            </a:r>
          </a:p>
        </p:txBody>
      </p:sp>
      <p:sp>
        <p:nvSpPr>
          <p:cNvPr id="5"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a:t>
            </a:fld>
            <a:endParaRPr lang="en-US" dirty="0">
              <a:solidFill>
                <a:prstClr val="black">
                  <a:tint val="75000"/>
                </a:prstClr>
              </a:solidFill>
            </a:endParaRPr>
          </a:p>
        </p:txBody>
      </p:sp>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Tree>
    <p:extLst>
      <p:ext uri="{BB962C8B-B14F-4D97-AF65-F5344CB8AC3E}">
        <p14:creationId xmlns:p14="http://schemas.microsoft.com/office/powerpoint/2010/main" val="397473599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Only">
    <p:spTree>
      <p:nvGrpSpPr>
        <p:cNvPr id="1" name=""/>
        <p:cNvGrpSpPr/>
        <p:nvPr/>
      </p:nvGrpSpPr>
      <p:grpSpPr>
        <a:xfrm>
          <a:off x="0" y="0"/>
          <a:ext cx="0" cy="0"/>
          <a:chOff x="0" y="0"/>
          <a:chExt cx="0" cy="0"/>
        </a:xfrm>
      </p:grpSpPr>
      <p:sp>
        <p:nvSpPr>
          <p:cNvPr id="6" name="Rectangle 13"/>
          <p:cNvSpPr>
            <a:spLocks noChangeArrowheads="1"/>
          </p:cNvSpPr>
          <p:nvPr userDrawn="1"/>
        </p:nvSpPr>
        <p:spPr bwMode="auto">
          <a:xfrm>
            <a:off x="0" y="396236"/>
            <a:ext cx="9144000" cy="115887"/>
          </a:xfrm>
          <a:prstGeom prst="rect">
            <a:avLst/>
          </a:prstGeom>
          <a:solidFill>
            <a:schemeClr val="accent5">
              <a:lumMod val="50000"/>
            </a:schemeClr>
          </a:solidFill>
          <a:ln>
            <a:noFill/>
          </a:ln>
          <a:extLst/>
        </p:spPr>
        <p:txBody>
          <a:bodyPr anchor="ctr" anchorCtr="1"/>
          <a:lstStyle/>
          <a:p>
            <a:pPr algn="ctr"/>
            <a:endParaRPr lang="en-US" sz="1400">
              <a:latin typeface="Trebuchet MS" charset="0"/>
            </a:endParaRPr>
          </a:p>
        </p:txBody>
      </p:sp>
      <p:sp>
        <p:nvSpPr>
          <p:cNvPr id="7" name="1 - Τίτλος"/>
          <p:cNvSpPr>
            <a:spLocks noGrp="1"/>
          </p:cNvSpPr>
          <p:nvPr>
            <p:ph type="title"/>
          </p:nvPr>
        </p:nvSpPr>
        <p:spPr>
          <a:xfrm>
            <a:off x="0" y="0"/>
            <a:ext cx="9144000" cy="433388"/>
          </a:xfrm>
        </p:spPr>
        <p:txBody>
          <a:bodyPr/>
          <a:lstStyle/>
          <a:p>
            <a:r>
              <a:rPr lang="el-GR" dirty="0" err="1"/>
              <a:t>Kλικ</a:t>
            </a:r>
            <a:r>
              <a:rPr lang="el-GR" dirty="0"/>
              <a:t> για επεξεργασία του τίτλου</a:t>
            </a:r>
          </a:p>
        </p:txBody>
      </p:sp>
      <p:sp>
        <p:nvSpPr>
          <p:cNvPr id="8" name="Θέση αριθμού διαφάνειας 5">
            <a:extLst>
              <a:ext uri="{FF2B5EF4-FFF2-40B4-BE49-F238E27FC236}">
                <a16:creationId xmlns:a16="http://schemas.microsoft.com/office/drawing/2014/main" id="{AB86C6FB-9B8A-4E5E-B1DC-E008F8DF7AED}"/>
              </a:ext>
            </a:extLst>
          </p:cNvPr>
          <p:cNvSpPr>
            <a:spLocks noGrp="1"/>
          </p:cNvSpPr>
          <p:nvPr>
            <p:ph type="sldNum" sz="quarter" idx="4"/>
          </p:nvPr>
        </p:nvSpPr>
        <p:spPr>
          <a:xfrm>
            <a:off x="3823933" y="6614826"/>
            <a:ext cx="2057400" cy="193762"/>
          </a:xfrm>
          <a:prstGeom prst="rect">
            <a:avLst/>
          </a:prstGeom>
        </p:spPr>
        <p:txBody>
          <a:bodyPr/>
          <a:lstStyle>
            <a:lvl1pPr algn="ctr">
              <a:defRPr sz="1100"/>
            </a:lvl1pPr>
          </a:lstStyle>
          <a:p>
            <a:fld id="{4D2578F2-A3E7-4E4B-81A9-69C31FAEF38E}" type="slidenum">
              <a:rPr lang="en-US" smtClean="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182774735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Διαφάνεια τίτλου">
    <p:spTree>
      <p:nvGrpSpPr>
        <p:cNvPr id="1" name=""/>
        <p:cNvGrpSpPr/>
        <p:nvPr/>
      </p:nvGrpSpPr>
      <p:grpSpPr>
        <a:xfrm>
          <a:off x="0" y="0"/>
          <a:ext cx="0" cy="0"/>
          <a:chOff x="0" y="0"/>
          <a:chExt cx="0" cy="0"/>
        </a:xfrm>
      </p:grpSpPr>
    </p:spTree>
    <p:extLst>
      <p:ext uri="{BB962C8B-B14F-4D97-AF65-F5344CB8AC3E}">
        <p14:creationId xmlns:p14="http://schemas.microsoft.com/office/powerpoint/2010/main" val="342959766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obj" preserve="1">
  <p:cSld name="Τίτλος και Αντι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idx="1"/>
          </p:nvPr>
        </p:nvSpPr>
        <p:spPr>
          <a:xfrm>
            <a:off x="457200" y="1600200"/>
            <a:ext cx="8229600" cy="4525963"/>
          </a:xfrm>
          <a:prstGeom prst="rect">
            <a:avLst/>
          </a:prstGeom>
        </p:spPr>
        <p:txBody>
          <a:body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279233859"/>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secHead" preserve="1">
  <p:cSld name="Κεφαλίδα ενότητας">
    <p:spTree>
      <p:nvGrpSpPr>
        <p:cNvPr id="1" name=""/>
        <p:cNvGrpSpPr/>
        <p:nvPr/>
      </p:nvGrpSpPr>
      <p:grpSpPr>
        <a:xfrm>
          <a:off x="0" y="0"/>
          <a:ext cx="0" cy="0"/>
          <a:chOff x="0" y="0"/>
          <a:chExt cx="0" cy="0"/>
        </a:xfrm>
      </p:grpSpPr>
      <p:sp>
        <p:nvSpPr>
          <p:cNvPr id="2" name="1 - Τίτλος"/>
          <p:cNvSpPr>
            <a:spLocks noGrp="1"/>
          </p:cNvSpPr>
          <p:nvPr>
            <p:ph type="title"/>
          </p:nvPr>
        </p:nvSpPr>
        <p:spPr>
          <a:xfrm>
            <a:off x="722313" y="4406900"/>
            <a:ext cx="7772400" cy="1362075"/>
          </a:xfrm>
          <a:prstGeom prst="rect">
            <a:avLst/>
          </a:prstGeom>
        </p:spPr>
        <p:txBody>
          <a:bodyPr anchor="t"/>
          <a:lstStyle>
            <a:lvl1pPr algn="l">
              <a:defRPr sz="4000" b="1" cap="all"/>
            </a:lvl1pPr>
          </a:lstStyle>
          <a:p>
            <a:r>
              <a:rPr lang="el-GR"/>
              <a:t>Kλικ για επεξεργασία του τίτλου</a:t>
            </a:r>
          </a:p>
        </p:txBody>
      </p:sp>
      <p:sp>
        <p:nvSpPr>
          <p:cNvPr id="3" name="2 - Θέση κειμένου"/>
          <p:cNvSpPr>
            <a:spLocks noGrp="1"/>
          </p:cNvSpPr>
          <p:nvPr>
            <p:ph type="body" idx="1"/>
          </p:nvPr>
        </p:nvSpPr>
        <p:spPr>
          <a:xfrm>
            <a:off x="722313" y="2906713"/>
            <a:ext cx="7772400" cy="1500187"/>
          </a:xfrm>
          <a:prstGeom prst="rect">
            <a:avLst/>
          </a:prstGeo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748699508"/>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περιεχομένου"/>
          <p:cNvSpPr>
            <a:spLocks noGrp="1"/>
          </p:cNvSpPr>
          <p:nvPr>
            <p:ph sz="half" idx="1"/>
          </p:nvPr>
        </p:nvSpPr>
        <p:spPr>
          <a:xfrm>
            <a:off x="457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περιεχομένου"/>
          <p:cNvSpPr>
            <a:spLocks noGrp="1"/>
          </p:cNvSpPr>
          <p:nvPr>
            <p:ph sz="half" idx="2"/>
          </p:nvPr>
        </p:nvSpPr>
        <p:spPr>
          <a:xfrm>
            <a:off x="4648200" y="1600200"/>
            <a:ext cx="4038600" cy="4525963"/>
          </a:xfrm>
          <a:prstGeom prst="rect">
            <a:avLst/>
          </a:prstGeo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81394435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lvl1pPr>
              <a:defRPr/>
            </a:lvl1pPr>
          </a:lstStyle>
          <a:p>
            <a:r>
              <a:rPr lang="el-GR"/>
              <a:t>Kλικ για επεξεργασία του τίτλου</a:t>
            </a:r>
          </a:p>
        </p:txBody>
      </p:sp>
      <p:sp>
        <p:nvSpPr>
          <p:cNvPr id="3" name="2 - Θέση κειμένου"/>
          <p:cNvSpPr>
            <a:spLocks noGrp="1"/>
          </p:cNvSpPr>
          <p:nvPr>
            <p:ph type="body" idx="1"/>
          </p:nvPr>
        </p:nvSpPr>
        <p:spPr>
          <a:xfrm>
            <a:off x="457200" y="1535113"/>
            <a:ext cx="4040188"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4" name="3 - Θέση περιεχομένου"/>
          <p:cNvSpPr>
            <a:spLocks noGrp="1"/>
          </p:cNvSpPr>
          <p:nvPr>
            <p:ph sz="half" idx="2"/>
          </p:nvPr>
        </p:nvSpPr>
        <p:spPr>
          <a:xfrm>
            <a:off x="457200" y="2174875"/>
            <a:ext cx="4040188"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5" name="4 - Θέση κειμένου"/>
          <p:cNvSpPr>
            <a:spLocks noGrp="1"/>
          </p:cNvSpPr>
          <p:nvPr>
            <p:ph type="body" sz="quarter" idx="3"/>
          </p:nvPr>
        </p:nvSpPr>
        <p:spPr>
          <a:xfrm>
            <a:off x="4645025" y="1535113"/>
            <a:ext cx="4041775" cy="63976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a:t>Kλικ για επεξεργασία των στυλ του υποδείγματος</a:t>
            </a:r>
          </a:p>
        </p:txBody>
      </p:sp>
      <p:sp>
        <p:nvSpPr>
          <p:cNvPr id="6" name="5 - Θέση περιεχομένου"/>
          <p:cNvSpPr>
            <a:spLocks noGrp="1"/>
          </p:cNvSpPr>
          <p:nvPr>
            <p:ph sz="quarter" idx="4"/>
          </p:nvPr>
        </p:nvSpPr>
        <p:spPr>
          <a:xfrm>
            <a:off x="4645025" y="2174875"/>
            <a:ext cx="4041775" cy="3951288"/>
          </a:xfrm>
          <a:prstGeom prst="rect">
            <a:avLst/>
          </a:prstGeo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100635664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Tree>
    <p:extLst>
      <p:ext uri="{BB962C8B-B14F-4D97-AF65-F5344CB8AC3E}">
        <p14:creationId xmlns:p14="http://schemas.microsoft.com/office/powerpoint/2010/main" val="249939109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idx="1"/>
          </p:nvPr>
        </p:nvSpPr>
        <p:spPr/>
        <p:txBody>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endParaRPr lang="el-GR" dirty="0"/>
          </a:p>
        </p:txBody>
      </p:sp>
      <p:sp>
        <p:nvSpPr>
          <p:cNvPr id="4" name="Date Placeholder 3"/>
          <p:cNvSpPr>
            <a:spLocks noGrp="1"/>
          </p:cNvSpPr>
          <p:nvPr>
            <p:ph type="dt" sz="half" idx="10"/>
          </p:nvPr>
        </p:nvSpPr>
        <p:spPr/>
        <p:txBody>
          <a:bodyPr/>
          <a:lstStyle/>
          <a:p>
            <a:fld id="{A8696169-1127-4362-8540-AC4E97E8AA5C}"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2904630669"/>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reserve="1">
  <p:cSld name="Κενή">
    <p:spTree>
      <p:nvGrpSpPr>
        <p:cNvPr id="1" name=""/>
        <p:cNvGrpSpPr/>
        <p:nvPr/>
      </p:nvGrpSpPr>
      <p:grpSpPr>
        <a:xfrm>
          <a:off x="0" y="0"/>
          <a:ext cx="0" cy="0"/>
          <a:chOff x="0" y="0"/>
          <a:chExt cx="0" cy="0"/>
        </a:xfrm>
      </p:grpSpPr>
    </p:spTree>
    <p:extLst>
      <p:ext uri="{BB962C8B-B14F-4D97-AF65-F5344CB8AC3E}">
        <p14:creationId xmlns:p14="http://schemas.microsoft.com/office/powerpoint/2010/main" val="377662511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3050"/>
            <a:ext cx="3008313" cy="1162050"/>
          </a:xfrm>
          <a:prstGeom prst="rect">
            <a:avLst/>
          </a:prstGeom>
        </p:spPr>
        <p:txBody>
          <a:bodyPr anchor="b"/>
          <a:lstStyle>
            <a:lvl1pPr algn="l">
              <a:defRPr sz="2000" b="1"/>
            </a:lvl1pPr>
          </a:lstStyle>
          <a:p>
            <a:r>
              <a:rPr lang="el-GR"/>
              <a:t>Kλικ για επεξεργασία του τίτλου</a:t>
            </a:r>
          </a:p>
        </p:txBody>
      </p:sp>
      <p:sp>
        <p:nvSpPr>
          <p:cNvPr id="3" name="2 - Θέση περιεχομένου"/>
          <p:cNvSpPr>
            <a:spLocks noGrp="1"/>
          </p:cNvSpPr>
          <p:nvPr>
            <p:ph idx="1"/>
          </p:nvPr>
        </p:nvSpPr>
        <p:spPr>
          <a:xfrm>
            <a:off x="3575050" y="273050"/>
            <a:ext cx="5111750" cy="5853113"/>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
        <p:nvSpPr>
          <p:cNvPr id="4" name="3 - Θέση κειμένου"/>
          <p:cNvSpPr>
            <a:spLocks noGrp="1"/>
          </p:cNvSpPr>
          <p:nvPr>
            <p:ph type="body" sz="half" idx="2"/>
          </p:nvPr>
        </p:nvSpPr>
        <p:spPr>
          <a:xfrm>
            <a:off x="457200" y="1435100"/>
            <a:ext cx="3008313" cy="4691063"/>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332363060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1 - Τίτλος"/>
          <p:cNvSpPr>
            <a:spLocks noGrp="1"/>
          </p:cNvSpPr>
          <p:nvPr>
            <p:ph type="title"/>
          </p:nvPr>
        </p:nvSpPr>
        <p:spPr>
          <a:xfrm>
            <a:off x="1792288" y="4800600"/>
            <a:ext cx="5486400" cy="566738"/>
          </a:xfrm>
          <a:prstGeom prst="rect">
            <a:avLst/>
          </a:prstGeom>
        </p:spPr>
        <p:txBody>
          <a:bodyPr anchor="b"/>
          <a:lstStyle>
            <a:lvl1pPr algn="l">
              <a:defRPr sz="2000" b="1"/>
            </a:lvl1pPr>
          </a:lstStyle>
          <a:p>
            <a:r>
              <a:rPr lang="el-GR"/>
              <a:t>Kλικ για επεξεργασία του τίτλου</a:t>
            </a:r>
          </a:p>
        </p:txBody>
      </p:sp>
      <p:sp>
        <p:nvSpPr>
          <p:cNvPr id="3" name="2 - Θέση εικόνας"/>
          <p:cNvSpPr>
            <a:spLocks noGrp="1"/>
          </p:cNvSpPr>
          <p:nvPr>
            <p:ph type="pic" idx="1"/>
          </p:nvPr>
        </p:nvSpPr>
        <p:spPr>
          <a:xfrm>
            <a:off x="1792288" y="612775"/>
            <a:ext cx="5486400" cy="41148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l-GR" noProof="0" dirty="0"/>
          </a:p>
        </p:txBody>
      </p:sp>
      <p:sp>
        <p:nvSpPr>
          <p:cNvPr id="4" name="3 - Θέση κειμένου"/>
          <p:cNvSpPr>
            <a:spLocks noGrp="1"/>
          </p:cNvSpPr>
          <p:nvPr>
            <p:ph type="body" sz="half" idx="2"/>
          </p:nvPr>
        </p:nvSpPr>
        <p:spPr>
          <a:xfrm>
            <a:off x="1792288" y="5367338"/>
            <a:ext cx="5486400" cy="804862"/>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l-GR"/>
              <a:t>Kλικ για επεξεργασία των στυλ του υποδείγματος</a:t>
            </a:r>
          </a:p>
        </p:txBody>
      </p:sp>
    </p:spTree>
    <p:extLst>
      <p:ext uri="{BB962C8B-B14F-4D97-AF65-F5344CB8AC3E}">
        <p14:creationId xmlns:p14="http://schemas.microsoft.com/office/powerpoint/2010/main" val="49001319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1 - Τίτλος"/>
          <p:cNvSpPr>
            <a:spLocks noGrp="1"/>
          </p:cNvSpPr>
          <p:nvPr>
            <p:ph type="title"/>
          </p:nvPr>
        </p:nvSpPr>
        <p:spPr>
          <a:xfrm>
            <a:off x="457200" y="274638"/>
            <a:ext cx="8229600" cy="1143000"/>
          </a:xfrm>
          <a:prstGeom prst="rect">
            <a:avLst/>
          </a:prstGeom>
        </p:spPr>
        <p:txBody>
          <a:bodyPr/>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1600200"/>
            <a:ext cx="8229600" cy="4525963"/>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4072264147"/>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itleAndTx" preserve="1">
  <p:cSld name="Κατακόρυφος τίτλος και Κείμενο">
    <p:spTree>
      <p:nvGrpSpPr>
        <p:cNvPr id="1" name=""/>
        <p:cNvGrpSpPr/>
        <p:nvPr/>
      </p:nvGrpSpPr>
      <p:grpSpPr>
        <a:xfrm>
          <a:off x="0" y="0"/>
          <a:ext cx="0" cy="0"/>
          <a:chOff x="0" y="0"/>
          <a:chExt cx="0" cy="0"/>
        </a:xfrm>
      </p:grpSpPr>
      <p:sp>
        <p:nvSpPr>
          <p:cNvPr id="2" name="1 - Κατακόρυφος τίτλος"/>
          <p:cNvSpPr>
            <a:spLocks noGrp="1"/>
          </p:cNvSpPr>
          <p:nvPr>
            <p:ph type="title" orient="vert"/>
          </p:nvPr>
        </p:nvSpPr>
        <p:spPr>
          <a:xfrm>
            <a:off x="6629400" y="274638"/>
            <a:ext cx="2057400" cy="5851525"/>
          </a:xfrm>
          <a:prstGeom prst="rect">
            <a:avLst/>
          </a:prstGeom>
        </p:spPr>
        <p:txBody>
          <a:bodyPr vert="eaVert"/>
          <a:lstStyle/>
          <a:p>
            <a:r>
              <a:rPr lang="el-GR"/>
              <a:t>Kλικ για επεξεργασία του τίτλου</a:t>
            </a:r>
          </a:p>
        </p:txBody>
      </p:sp>
      <p:sp>
        <p:nvSpPr>
          <p:cNvPr id="3" name="2 - Θέση κατακόρυφου κειμένου"/>
          <p:cNvSpPr>
            <a:spLocks noGrp="1"/>
          </p:cNvSpPr>
          <p:nvPr>
            <p:ph type="body" orient="vert" idx="1"/>
          </p:nvPr>
        </p:nvSpPr>
        <p:spPr>
          <a:xfrm>
            <a:off x="457200" y="274638"/>
            <a:ext cx="6019800" cy="5851525"/>
          </a:xfrm>
          <a:prstGeom prst="rect">
            <a:avLst/>
          </a:prstGeom>
        </p:spPr>
        <p:txBody>
          <a:bodyPr vert="eaVert"/>
          <a:lstStyle/>
          <a:p>
            <a:pPr lvl="0"/>
            <a:r>
              <a:rPr lang="el-GR"/>
              <a:t>Kλικ για επεξεργασία των στυλ του υποδείγματος</a:t>
            </a:r>
          </a:p>
          <a:p>
            <a:pPr lvl="1"/>
            <a:r>
              <a:rPr lang="el-GR"/>
              <a:t>Δεύτερου επιπέδου</a:t>
            </a:r>
          </a:p>
          <a:p>
            <a:pPr lvl="2"/>
            <a:r>
              <a:rPr lang="el-GR"/>
              <a:t>Τρίτου επιπέδου</a:t>
            </a:r>
          </a:p>
          <a:p>
            <a:pPr lvl="3"/>
            <a:r>
              <a:rPr lang="el-GR"/>
              <a:t>Τέταρτου επιπέδου</a:t>
            </a:r>
          </a:p>
          <a:p>
            <a:pPr lvl="4"/>
            <a:r>
              <a:rPr lang="el-GR"/>
              <a:t>Πέμπτου επιπέδου</a:t>
            </a:r>
          </a:p>
        </p:txBody>
      </p:sp>
    </p:spTree>
    <p:extLst>
      <p:ext uri="{BB962C8B-B14F-4D97-AF65-F5344CB8AC3E}">
        <p14:creationId xmlns:p14="http://schemas.microsoft.com/office/powerpoint/2010/main" val="3859886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a:t>Click to edit Master title style</a:t>
            </a:r>
            <a:endParaRPr lang="el-GR"/>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73E6CCA-63C4-4CF9-AE39-DAD6F533A7F9}" type="datetime1">
              <a:rPr lang="el-GR" smtClean="0"/>
              <a:t>19/6/2018</a:t>
            </a:fld>
            <a:endParaRPr lang="el-GR"/>
          </a:p>
        </p:txBody>
      </p:sp>
      <p:sp>
        <p:nvSpPr>
          <p:cNvPr id="5" name="Footer Placeholder 4"/>
          <p:cNvSpPr>
            <a:spLocks noGrp="1"/>
          </p:cNvSpPr>
          <p:nvPr>
            <p:ph type="ftr" sz="quarter" idx="11"/>
          </p:nvPr>
        </p:nvSpPr>
        <p:spPr/>
        <p:txBody>
          <a:bodyPr/>
          <a:lstStyle/>
          <a:p>
            <a:endParaRPr lang="el-GR"/>
          </a:p>
        </p:txBody>
      </p:sp>
      <p:sp>
        <p:nvSpPr>
          <p:cNvPr id="6" name="Slide Number Placeholder 5"/>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498929449"/>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Date Placeholder 4"/>
          <p:cNvSpPr>
            <a:spLocks noGrp="1"/>
          </p:cNvSpPr>
          <p:nvPr>
            <p:ph type="dt" sz="half" idx="10"/>
          </p:nvPr>
        </p:nvSpPr>
        <p:spPr/>
        <p:txBody>
          <a:bodyPr/>
          <a:lstStyle/>
          <a:p>
            <a:fld id="{42B0574A-DA73-4F45-A5DB-BD9EAE214494}" type="datetime1">
              <a:rPr lang="el-GR" smtClean="0"/>
              <a:t>19/6/2018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52919874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endParaRPr lang="el-GR"/>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7" name="Date Placeholder 6"/>
          <p:cNvSpPr>
            <a:spLocks noGrp="1"/>
          </p:cNvSpPr>
          <p:nvPr>
            <p:ph type="dt" sz="half" idx="10"/>
          </p:nvPr>
        </p:nvSpPr>
        <p:spPr/>
        <p:txBody>
          <a:bodyPr/>
          <a:lstStyle/>
          <a:p>
            <a:fld id="{1466B3C0-A42E-43C6-B463-F993698F7A97}" type="datetime1">
              <a:rPr lang="el-GR" smtClean="0"/>
              <a:t>19/6/2018</a:t>
            </a:fld>
            <a:endParaRPr lang="el-GR"/>
          </a:p>
        </p:txBody>
      </p:sp>
      <p:sp>
        <p:nvSpPr>
          <p:cNvPr id="8" name="Footer Placeholder 7"/>
          <p:cNvSpPr>
            <a:spLocks noGrp="1"/>
          </p:cNvSpPr>
          <p:nvPr>
            <p:ph type="ftr" sz="quarter" idx="11"/>
          </p:nvPr>
        </p:nvSpPr>
        <p:spPr/>
        <p:txBody>
          <a:bodyPr/>
          <a:lstStyle/>
          <a:p>
            <a:endParaRPr lang="el-GR"/>
          </a:p>
        </p:txBody>
      </p:sp>
      <p:sp>
        <p:nvSpPr>
          <p:cNvPr id="9" name="Slide Number Placeholder 8"/>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49241768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l-GR"/>
          </a:p>
        </p:txBody>
      </p:sp>
      <p:sp>
        <p:nvSpPr>
          <p:cNvPr id="3" name="Date Placeholder 2"/>
          <p:cNvSpPr>
            <a:spLocks noGrp="1"/>
          </p:cNvSpPr>
          <p:nvPr>
            <p:ph type="dt" sz="half" idx="10"/>
          </p:nvPr>
        </p:nvSpPr>
        <p:spPr/>
        <p:txBody>
          <a:bodyPr/>
          <a:lstStyle/>
          <a:p>
            <a:fld id="{6CCCD79E-706B-4D49-A0E4-1F8E35DF1797}" type="datetime1">
              <a:rPr lang="el-GR" smtClean="0"/>
              <a:t>19/6/2018</a:t>
            </a:fld>
            <a:endParaRPr lang="el-GR"/>
          </a:p>
        </p:txBody>
      </p:sp>
      <p:sp>
        <p:nvSpPr>
          <p:cNvPr id="4" name="Footer Placeholder 3"/>
          <p:cNvSpPr>
            <a:spLocks noGrp="1"/>
          </p:cNvSpPr>
          <p:nvPr>
            <p:ph type="ftr" sz="quarter" idx="11"/>
          </p:nvPr>
        </p:nvSpPr>
        <p:spPr/>
        <p:txBody>
          <a:bodyPr/>
          <a:lstStyle/>
          <a:p>
            <a:endParaRPr lang="el-GR"/>
          </a:p>
        </p:txBody>
      </p:sp>
      <p:sp>
        <p:nvSpPr>
          <p:cNvPr id="5" name="Slide Number Placeholder 4"/>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403855609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D85B233-2020-4E2E-8C15-84DAA0EF36E8}" type="datetime1">
              <a:rPr lang="el-GR" smtClean="0"/>
              <a:t>19/6/2018</a:t>
            </a:fld>
            <a:endParaRPr lang="el-GR"/>
          </a:p>
        </p:txBody>
      </p:sp>
      <p:sp>
        <p:nvSpPr>
          <p:cNvPr id="3" name="Footer Placeholder 2"/>
          <p:cNvSpPr>
            <a:spLocks noGrp="1"/>
          </p:cNvSpPr>
          <p:nvPr>
            <p:ph type="ftr" sz="quarter" idx="11"/>
          </p:nvPr>
        </p:nvSpPr>
        <p:spPr/>
        <p:txBody>
          <a:bodyPr/>
          <a:lstStyle/>
          <a:p>
            <a:endParaRPr lang="el-GR"/>
          </a:p>
        </p:txBody>
      </p:sp>
      <p:sp>
        <p:nvSpPr>
          <p:cNvPr id="4" name="Slide Number Placeholder 3"/>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356863330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a:t>Click to edit Master title style</a:t>
            </a:r>
            <a:endParaRPr lang="el-GR"/>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34BA766-CA29-40F2-83BC-EF09261BB5FC}" type="datetime1">
              <a:rPr lang="el-GR" smtClean="0"/>
              <a:t>19/6/2018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96448534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a:t>Click to edit Master title style</a:t>
            </a:r>
            <a:endParaRPr lang="el-GR"/>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l-GR"/>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652D54C4-4236-43A6-B912-090A3C0F9032}" type="datetime1">
              <a:rPr lang="el-GR" smtClean="0"/>
              <a:t>19/6/2018</a:t>
            </a:fld>
            <a:endParaRPr lang="el-GR"/>
          </a:p>
        </p:txBody>
      </p:sp>
      <p:sp>
        <p:nvSpPr>
          <p:cNvPr id="6" name="Footer Placeholder 5"/>
          <p:cNvSpPr>
            <a:spLocks noGrp="1"/>
          </p:cNvSpPr>
          <p:nvPr>
            <p:ph type="ftr" sz="quarter" idx="11"/>
          </p:nvPr>
        </p:nvSpPr>
        <p:spPr/>
        <p:txBody>
          <a:bodyPr/>
          <a:lstStyle/>
          <a:p>
            <a:endParaRPr lang="el-GR"/>
          </a:p>
        </p:txBody>
      </p:sp>
      <p:sp>
        <p:nvSpPr>
          <p:cNvPr id="7" name="Slide Number Placeholder 6"/>
          <p:cNvSpPr>
            <a:spLocks noGrp="1"/>
          </p:cNvSpPr>
          <p:nvPr>
            <p:ph type="sldNum" sz="quarter" idx="12"/>
          </p:nvPr>
        </p:nvSpPr>
        <p:spPr/>
        <p:txBody>
          <a:bodyPr/>
          <a:lstStyle/>
          <a:p>
            <a:fld id="{F1B48E73-6241-44FB-9EDB-1A1229FC3D83}" type="slidenum">
              <a:rPr lang="el-GR" smtClean="0"/>
              <a:t>‹#›</a:t>
            </a:fld>
            <a:endParaRPr lang="el-GR"/>
          </a:p>
        </p:txBody>
      </p:sp>
    </p:spTree>
    <p:extLst>
      <p:ext uri="{BB962C8B-B14F-4D97-AF65-F5344CB8AC3E}">
        <p14:creationId xmlns:p14="http://schemas.microsoft.com/office/powerpoint/2010/main" val="133209337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1.xml"/><Relationship Id="rId13" Type="http://schemas.openxmlformats.org/officeDocument/2006/relationships/image" Target="../media/image1.emf"/><Relationship Id="rId3" Type="http://schemas.openxmlformats.org/officeDocument/2006/relationships/slideLayout" Target="../slideLayouts/slideLayout16.xml"/><Relationship Id="rId7" Type="http://schemas.openxmlformats.org/officeDocument/2006/relationships/slideLayout" Target="../slideLayouts/slideLayout20.xml"/><Relationship Id="rId12" Type="http://schemas.openxmlformats.org/officeDocument/2006/relationships/theme" Target="../theme/theme2.xml"/><Relationship Id="rId2" Type="http://schemas.openxmlformats.org/officeDocument/2006/relationships/slideLayout" Target="../slideLayouts/slideLayout15.xml"/><Relationship Id="rId16" Type="http://schemas.openxmlformats.org/officeDocument/2006/relationships/image" Target="../media/image4.png"/><Relationship Id="rId1" Type="http://schemas.openxmlformats.org/officeDocument/2006/relationships/slideLayout" Target="../slideLayouts/slideLayout14.xml"/><Relationship Id="rId6" Type="http://schemas.openxmlformats.org/officeDocument/2006/relationships/slideLayout" Target="../slideLayouts/slideLayout19.xml"/><Relationship Id="rId11" Type="http://schemas.openxmlformats.org/officeDocument/2006/relationships/slideLayout" Target="../slideLayouts/slideLayout24.xml"/><Relationship Id="rId5" Type="http://schemas.openxmlformats.org/officeDocument/2006/relationships/slideLayout" Target="../slideLayouts/slideLayout18.xml"/><Relationship Id="rId15" Type="http://schemas.openxmlformats.org/officeDocument/2006/relationships/image" Target="../media/image3.png"/><Relationship Id="rId10" Type="http://schemas.openxmlformats.org/officeDocument/2006/relationships/slideLayout" Target="../slideLayouts/slideLayout23.xml"/><Relationship Id="rId4" Type="http://schemas.openxmlformats.org/officeDocument/2006/relationships/slideLayout" Target="../slideLayouts/slideLayout17.xml"/><Relationship Id="rId9" Type="http://schemas.openxmlformats.org/officeDocument/2006/relationships/slideLayout" Target="../slideLayouts/slideLayout22.xml"/><Relationship Id="rId14" Type="http://schemas.openxmlformats.org/officeDocument/2006/relationships/image" Target="../media/image2.jpe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a:t>Click to edit Master title style</a:t>
            </a:r>
            <a:endParaRPr lang="el-GR"/>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l-GR"/>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0F84E18B-A9AC-444A-8F3D-6587E3DE7D78}" type="datetime1">
              <a:rPr lang="el-GR" smtClean="0"/>
              <a:t>19/6/2018</a:t>
            </a:fld>
            <a:endParaRPr lang="el-G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l-G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1B48E73-6241-44FB-9EDB-1A1229FC3D83}" type="slidenum">
              <a:rPr lang="el-GR" smtClean="0"/>
              <a:t>‹#›</a:t>
            </a:fld>
            <a:endParaRPr lang="el-GR"/>
          </a:p>
        </p:txBody>
      </p:sp>
    </p:spTree>
    <p:extLst>
      <p:ext uri="{BB962C8B-B14F-4D97-AF65-F5344CB8AC3E}">
        <p14:creationId xmlns:p14="http://schemas.microsoft.com/office/powerpoint/2010/main" val="158642118"/>
      </p:ext>
    </p:extLst>
  </p:cSld>
  <p:clrMap bg1="lt1" tx1="dk1" bg2="lt2" tx2="dk2" accent1="accent1" accent2="accent2" accent3="accent3" accent4="accent4" accent5="accent5" accent6="accent6" hlink="hlink" folHlink="folHlink"/>
  <p:sldLayoutIdLst>
    <p:sldLayoutId id="2147483667" r:id="rId1"/>
    <p:sldLayoutId id="2147483668" r:id="rId2"/>
    <p:sldLayoutId id="2147483669" r:id="rId3"/>
    <p:sldLayoutId id="2147483670" r:id="rId4"/>
    <p:sldLayoutId id="2147483671" r:id="rId5"/>
    <p:sldLayoutId id="2147483672" r:id="rId6"/>
    <p:sldLayoutId id="2147483673" r:id="rId7"/>
    <p:sldLayoutId id="2147483674" r:id="rId8"/>
    <p:sldLayoutId id="2147483675" r:id="rId9"/>
    <p:sldLayoutId id="2147483676" r:id="rId10"/>
    <p:sldLayoutId id="2147483677" r:id="rId11"/>
    <p:sldLayoutId id="2147483653" r:id="rId12"/>
    <p:sldLayoutId id="2147483665" r:id="rId13"/>
  </p:sldLayoutIdLst>
  <p:hf hdr="0" ft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rgbClr val="EAEAEA"/>
        </a:solidFill>
        <a:effectLst/>
      </p:bgPr>
    </p:bg>
    <p:spTree>
      <p:nvGrpSpPr>
        <p:cNvPr id="1" name=""/>
        <p:cNvGrpSpPr/>
        <p:nvPr/>
      </p:nvGrpSpPr>
      <p:grpSpPr>
        <a:xfrm>
          <a:off x="0" y="0"/>
          <a:ext cx="0" cy="0"/>
          <a:chOff x="0" y="0"/>
          <a:chExt cx="0" cy="0"/>
        </a:xfrm>
      </p:grpSpPr>
      <p:pic>
        <p:nvPicPr>
          <p:cNvPr id="4" name="Picture 3"/>
          <p:cNvPicPr>
            <a:picLocks noChangeAspect="1"/>
          </p:cNvPicPr>
          <p:nvPr userDrawn="1"/>
        </p:nvPicPr>
        <p:blipFill>
          <a:blip r:embed="rId13"/>
          <a:stretch>
            <a:fillRect/>
          </a:stretch>
        </p:blipFill>
        <p:spPr>
          <a:xfrm>
            <a:off x="3396632" y="3174542"/>
            <a:ext cx="2174773" cy="2273625"/>
          </a:xfrm>
          <a:prstGeom prst="rect">
            <a:avLst/>
          </a:prstGeom>
        </p:spPr>
      </p:pic>
      <p:sp>
        <p:nvSpPr>
          <p:cNvPr id="603144" name="Rectangle 8"/>
          <p:cNvSpPr>
            <a:spLocks noChangeArrowheads="1"/>
          </p:cNvSpPr>
          <p:nvPr userDrawn="1"/>
        </p:nvSpPr>
        <p:spPr bwMode="auto">
          <a:xfrm>
            <a:off x="-1" y="5384800"/>
            <a:ext cx="8766770" cy="1282700"/>
          </a:xfrm>
          <a:prstGeom prst="rect">
            <a:avLst/>
          </a:prstGeom>
          <a:solidFill>
            <a:srgbClr val="005777"/>
          </a:solidFill>
          <a:ln w="9525">
            <a:noFill/>
            <a:miter lim="800000"/>
            <a:headEnd/>
            <a:tailEnd/>
          </a:ln>
        </p:spPr>
        <p:txBody>
          <a:bodyPr wrap="none" anchor="ctr"/>
          <a:lstStyle/>
          <a:p>
            <a:pPr marL="1616075" eaLnBrk="0" hangingPunct="0">
              <a:lnSpc>
                <a:spcPct val="110000"/>
              </a:lnSpc>
              <a:defRPr/>
            </a:pPr>
            <a:r>
              <a:rPr lang="en-US" sz="1800" b="1" dirty="0" err="1">
                <a:solidFill>
                  <a:srgbClr val="FFFFFF"/>
                </a:solidFill>
                <a:effectLst>
                  <a:outerShdw blurRad="38100" dist="38100" dir="2700000" algn="tl">
                    <a:srgbClr val="000000"/>
                  </a:outerShdw>
                </a:effectLst>
                <a:cs typeface="Arial" charset="0"/>
              </a:rPr>
              <a:t>TEICrete</a:t>
            </a:r>
            <a:r>
              <a:rPr lang="en-US" sz="1800" b="1" dirty="0">
                <a:solidFill>
                  <a:srgbClr val="FFFFFF"/>
                </a:solidFill>
                <a:effectLst>
                  <a:outerShdw blurRad="38100" dist="38100" dir="2700000" algn="tl">
                    <a:srgbClr val="000000"/>
                  </a:outerShdw>
                </a:effectLst>
                <a:cs typeface="Arial" charset="0"/>
              </a:rPr>
              <a:t> </a:t>
            </a:r>
            <a:br>
              <a:rPr lang="en-US" sz="1800" b="1" dirty="0">
                <a:solidFill>
                  <a:srgbClr val="FFFFFF"/>
                </a:solidFill>
                <a:effectLst>
                  <a:outerShdw blurRad="38100" dist="38100" dir="2700000" algn="tl">
                    <a:srgbClr val="000000"/>
                  </a:outerShdw>
                </a:effectLst>
                <a:cs typeface="Arial" charset="0"/>
              </a:rPr>
            </a:br>
            <a:r>
              <a:rPr lang="en-US" sz="1800" b="1" dirty="0" err="1">
                <a:solidFill>
                  <a:srgbClr val="FFFFFF"/>
                </a:solidFill>
                <a:effectLst>
                  <a:outerShdw blurRad="38100" dist="38100" dir="2700000" algn="tl">
                    <a:srgbClr val="000000"/>
                  </a:outerShdw>
                </a:effectLst>
                <a:cs typeface="Arial" charset="0"/>
              </a:rPr>
              <a:t>Heraklion</a:t>
            </a:r>
            <a:r>
              <a:rPr lang="en-US" sz="1800" b="1" dirty="0">
                <a:solidFill>
                  <a:srgbClr val="FFFFFF"/>
                </a:solidFill>
                <a:effectLst>
                  <a:outerShdw blurRad="38100" dist="38100" dir="2700000" algn="tl">
                    <a:srgbClr val="000000"/>
                  </a:outerShdw>
                </a:effectLst>
                <a:cs typeface="Arial" charset="0"/>
              </a:rPr>
              <a:t> Crete, Greece</a:t>
            </a:r>
            <a:endParaRPr lang="el-GR" sz="1800" b="1" dirty="0">
              <a:solidFill>
                <a:srgbClr val="FFFFFF"/>
              </a:solidFill>
              <a:effectLst>
                <a:outerShdw blurRad="38100" dist="38100" dir="2700000" algn="tl">
                  <a:srgbClr val="000000"/>
                </a:outerShdw>
              </a:effectLst>
              <a:cs typeface="Arial" charset="0"/>
            </a:endParaRPr>
          </a:p>
        </p:txBody>
      </p:sp>
      <p:sp>
        <p:nvSpPr>
          <p:cNvPr id="2051" name="Oval 15"/>
          <p:cNvSpPr>
            <a:spLocks noChangeArrowheads="1"/>
          </p:cNvSpPr>
          <p:nvPr userDrawn="1"/>
        </p:nvSpPr>
        <p:spPr bwMode="auto">
          <a:xfrm>
            <a:off x="101600" y="5241925"/>
            <a:ext cx="1487488" cy="1539875"/>
          </a:xfrm>
          <a:prstGeom prst="ellipse">
            <a:avLst/>
          </a:prstGeom>
          <a:solidFill>
            <a:schemeClr val="bg1"/>
          </a:solidFill>
          <a:ln w="9525">
            <a:solidFill>
              <a:schemeClr val="bg1"/>
            </a:solidFill>
            <a:round/>
            <a:headEnd/>
            <a:tailEnd/>
          </a:ln>
        </p:spPr>
        <p:txBody>
          <a:bodyPr wrap="none" anchor="ctr"/>
          <a:lstStyle/>
          <a:p>
            <a:endParaRPr lang="el-GR">
              <a:solidFill>
                <a:srgbClr val="000000"/>
              </a:solidFill>
            </a:endParaRPr>
          </a:p>
        </p:txBody>
      </p:sp>
      <p:pic>
        <p:nvPicPr>
          <p:cNvPr id="2052" name="Picture 7"/>
          <p:cNvPicPr>
            <a:picLocks noChangeAspect="1" noChangeArrowheads="1"/>
          </p:cNvPicPr>
          <p:nvPr userDrawn="1"/>
        </p:nvPicPr>
        <p:blipFill>
          <a:blip r:embed="rId14" cstate="email">
            <a:clrChange>
              <a:clrFrom>
                <a:srgbClr val="FFFFFF"/>
              </a:clrFrom>
              <a:clrTo>
                <a:srgbClr val="FFFFFF">
                  <a:alpha val="0"/>
                </a:srgbClr>
              </a:clrTo>
            </a:clrChange>
            <a:lum bright="-26000" contrast="-100000"/>
            <a:extLst>
              <a:ext uri="{28A0092B-C50C-407E-A947-70E740481C1C}">
                <a14:useLocalDpi xmlns:a14="http://schemas.microsoft.com/office/drawing/2010/main" val="0"/>
              </a:ext>
            </a:extLst>
          </a:blip>
          <a:srcRect/>
          <a:stretch>
            <a:fillRect/>
          </a:stretch>
        </p:blipFill>
        <p:spPr bwMode="auto">
          <a:xfrm>
            <a:off x="55563" y="5213350"/>
            <a:ext cx="1573212" cy="1603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053" name="Rectangle 2"/>
          <p:cNvSpPr>
            <a:spLocks noChangeArrowheads="1"/>
          </p:cNvSpPr>
          <p:nvPr userDrawn="1"/>
        </p:nvSpPr>
        <p:spPr bwMode="auto">
          <a:xfrm>
            <a:off x="0" y="1319213"/>
            <a:ext cx="9209088" cy="1774825"/>
          </a:xfrm>
          <a:prstGeom prst="rect">
            <a:avLst/>
          </a:prstGeom>
          <a:solidFill>
            <a:srgbClr val="808080">
              <a:alpha val="79999"/>
            </a:srgbClr>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endParaRPr lang="el-GR" sz="1800">
              <a:solidFill>
                <a:srgbClr val="000000"/>
              </a:solidFill>
            </a:endParaRPr>
          </a:p>
        </p:txBody>
      </p:sp>
      <p:sp>
        <p:nvSpPr>
          <p:cNvPr id="2054" name="Rectangle 6"/>
          <p:cNvSpPr>
            <a:spLocks noChangeArrowheads="1"/>
          </p:cNvSpPr>
          <p:nvPr userDrawn="1"/>
        </p:nvSpPr>
        <p:spPr bwMode="auto">
          <a:xfrm>
            <a:off x="-3175" y="1317625"/>
            <a:ext cx="6991350" cy="77788"/>
          </a:xfrm>
          <a:prstGeom prst="rect">
            <a:avLst/>
          </a:prstGeom>
          <a:solidFill>
            <a:srgbClr val="005777"/>
          </a:solidFill>
          <a:ln>
            <a:noFill/>
          </a:ln>
          <a:extLst>
            <a:ext uri="{91240B29-F687-4F45-9708-019B960494DF}">
              <a14:hiddenLine xmlns:a14="http://schemas.microsoft.com/office/drawing/2010/main" w="9525">
                <a:solidFill>
                  <a:srgbClr val="000000"/>
                </a:solidFill>
                <a:miter lim="800000"/>
                <a:headEnd/>
                <a:tailEnd/>
              </a14:hiddenLine>
            </a:ext>
          </a:extLst>
        </p:spPr>
        <p:txBody>
          <a:bodyPr wrap="none" anchor="ctr"/>
          <a:lstStyle/>
          <a:p>
            <a:pPr algn="ctr"/>
            <a:endParaRPr kumimoji="1" lang="el-GR" sz="2400">
              <a:solidFill>
                <a:srgbClr val="000000"/>
              </a:solidFill>
              <a:latin typeface="Times New Roman" charset="0"/>
            </a:endParaRPr>
          </a:p>
        </p:txBody>
      </p:sp>
      <p:sp>
        <p:nvSpPr>
          <p:cNvPr id="2" name="Rectangle 8"/>
          <p:cNvSpPr>
            <a:spLocks noChangeArrowheads="1"/>
          </p:cNvSpPr>
          <p:nvPr userDrawn="1"/>
        </p:nvSpPr>
        <p:spPr bwMode="auto">
          <a:xfrm>
            <a:off x="0" y="0"/>
            <a:ext cx="9144000" cy="731838"/>
          </a:xfrm>
          <a:prstGeom prst="rect">
            <a:avLst/>
          </a:prstGeom>
          <a:solidFill>
            <a:srgbClr val="005777"/>
          </a:solidFill>
          <a:ln w="9525">
            <a:noFill/>
            <a:miter lim="800000"/>
            <a:headEnd/>
            <a:tailEnd/>
          </a:ln>
        </p:spPr>
        <p:txBody>
          <a:bodyPr wrap="none" anchor="ctr"/>
          <a:lstStyle/>
          <a:p>
            <a:pPr marL="3175" algn="r" eaLnBrk="0" hangingPunct="0">
              <a:lnSpc>
                <a:spcPct val="110000"/>
              </a:lnSpc>
              <a:defRPr/>
            </a:pPr>
            <a:r>
              <a:rPr lang="en-US" sz="2000" b="1" dirty="0">
                <a:solidFill>
                  <a:srgbClr val="FFFFFF"/>
                </a:solidFill>
                <a:effectLst>
                  <a:outerShdw blurRad="38100" dist="38100" dir="2700000" algn="tl">
                    <a:srgbClr val="000000"/>
                  </a:outerShdw>
                </a:effectLst>
                <a:latin typeface="Arial Narrow"/>
                <a:cs typeface="Arial Narrow"/>
              </a:rPr>
              <a:t>Technological Educational Institute of Crete</a:t>
            </a:r>
            <a:endParaRPr lang="el-GR" sz="2000" b="1" dirty="0">
              <a:solidFill>
                <a:srgbClr val="FFFFFF"/>
              </a:solidFill>
              <a:effectLst>
                <a:outerShdw blurRad="38100" dist="38100" dir="2700000" algn="tl">
                  <a:srgbClr val="000000"/>
                </a:outerShdw>
              </a:effectLst>
              <a:latin typeface="Arial Narrow"/>
              <a:cs typeface="Arial Narrow"/>
            </a:endParaRPr>
          </a:p>
        </p:txBody>
      </p:sp>
      <p:sp>
        <p:nvSpPr>
          <p:cNvPr id="21" name="Rectangle 5"/>
          <p:cNvSpPr>
            <a:spLocks noChangeArrowheads="1"/>
          </p:cNvSpPr>
          <p:nvPr userDrawn="1"/>
        </p:nvSpPr>
        <p:spPr bwMode="auto">
          <a:xfrm>
            <a:off x="2505075" y="3022600"/>
            <a:ext cx="6667500" cy="77788"/>
          </a:xfrm>
          <a:prstGeom prst="rect">
            <a:avLst/>
          </a:prstGeom>
          <a:solidFill>
            <a:schemeClr val="accent1">
              <a:lumMod val="50000"/>
            </a:schemeClr>
          </a:solidFill>
          <a:ln w="9525">
            <a:noFill/>
            <a:miter lim="800000"/>
            <a:headEnd/>
            <a:tailEnd/>
          </a:ln>
        </p:spPr>
        <p:txBody>
          <a:bodyPr wrap="none" anchor="ctr"/>
          <a:lstStyle/>
          <a:p>
            <a:pPr algn="ctr">
              <a:defRPr/>
            </a:pPr>
            <a:endParaRPr kumimoji="1" lang="el-GR" sz="2400" dirty="0">
              <a:solidFill>
                <a:srgbClr val="000000"/>
              </a:solidFill>
              <a:latin typeface="Times New Roman" pitchFamily="18" charset="0"/>
              <a:ea typeface="ＭＳ Ｐゴシック" pitchFamily="-111" charset="-128"/>
              <a:cs typeface="+mn-cs"/>
            </a:endParaRPr>
          </a:p>
        </p:txBody>
      </p:sp>
      <p:pic>
        <p:nvPicPr>
          <p:cNvPr id="11" name="Imagen 34"/>
          <p:cNvPicPr/>
          <p:nvPr userDrawn="1"/>
        </p:nvPicPr>
        <p:blipFill>
          <a:blip r:embed="rId15" cstate="email">
            <a:extLst>
              <a:ext uri="{28A0092B-C50C-407E-A947-70E740481C1C}">
                <a14:useLocalDpi xmlns:a14="http://schemas.microsoft.com/office/drawing/2010/main" val="0"/>
              </a:ext>
            </a:extLst>
          </a:blip>
          <a:stretch>
            <a:fillRect/>
          </a:stretch>
        </p:blipFill>
        <p:spPr>
          <a:xfrm>
            <a:off x="5592762" y="4559984"/>
            <a:ext cx="3131798" cy="681941"/>
          </a:xfrm>
          <a:prstGeom prst="rect">
            <a:avLst/>
          </a:prstGeom>
        </p:spPr>
      </p:pic>
      <p:pic>
        <p:nvPicPr>
          <p:cNvPr id="12" name="Imagen 50"/>
          <p:cNvPicPr/>
          <p:nvPr userDrawn="1"/>
        </p:nvPicPr>
        <p:blipFill>
          <a:blip r:embed="rId16" cstate="email">
            <a:extLst>
              <a:ext uri="{28A0092B-C50C-407E-A947-70E740481C1C}">
                <a14:useLocalDpi xmlns:a14="http://schemas.microsoft.com/office/drawing/2010/main" val="0"/>
              </a:ext>
            </a:extLst>
          </a:blip>
          <a:stretch>
            <a:fillRect/>
          </a:stretch>
        </p:blipFill>
        <p:spPr>
          <a:xfrm>
            <a:off x="5571405" y="5467537"/>
            <a:ext cx="3106436" cy="1117225"/>
          </a:xfrm>
          <a:prstGeom prst="rect">
            <a:avLst/>
          </a:prstGeom>
          <a:noFill/>
          <a:ln>
            <a:noFill/>
          </a:ln>
        </p:spPr>
      </p:pic>
    </p:spTree>
    <p:extLst>
      <p:ext uri="{BB962C8B-B14F-4D97-AF65-F5344CB8AC3E}">
        <p14:creationId xmlns:p14="http://schemas.microsoft.com/office/powerpoint/2010/main" val="1410945596"/>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rtl="0" eaLnBrk="0" fontAlgn="base" hangingPunct="0">
        <a:spcBef>
          <a:spcPct val="0"/>
        </a:spcBef>
        <a:spcAft>
          <a:spcPct val="0"/>
        </a:spcAft>
        <a:defRPr sz="2300">
          <a:solidFill>
            <a:schemeClr val="tx2"/>
          </a:solidFill>
          <a:latin typeface="+mj-lt"/>
          <a:ea typeface="ＭＳ Ｐゴシック" charset="0"/>
          <a:cs typeface="ＭＳ Ｐゴシック" charset="0"/>
        </a:defRPr>
      </a:lvl1pPr>
      <a:lvl2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2pPr>
      <a:lvl3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3pPr>
      <a:lvl4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4pPr>
      <a:lvl5pPr algn="l" rtl="0" eaLnBrk="0" fontAlgn="base" hangingPunct="0">
        <a:spcBef>
          <a:spcPct val="0"/>
        </a:spcBef>
        <a:spcAft>
          <a:spcPct val="0"/>
        </a:spcAft>
        <a:defRPr sz="2300">
          <a:solidFill>
            <a:schemeClr val="tx2"/>
          </a:solidFill>
          <a:latin typeface="Trebuchet MS" pitchFamily="34" charset="0"/>
          <a:ea typeface="ＭＳ Ｐゴシック" charset="0"/>
          <a:cs typeface="ＭＳ Ｐゴシック" charset="0"/>
        </a:defRPr>
      </a:lvl5pPr>
      <a:lvl6pPr marL="457200" algn="l" rtl="0" fontAlgn="base">
        <a:spcBef>
          <a:spcPct val="0"/>
        </a:spcBef>
        <a:spcAft>
          <a:spcPct val="0"/>
        </a:spcAft>
        <a:defRPr sz="2300">
          <a:solidFill>
            <a:schemeClr val="tx2"/>
          </a:solidFill>
          <a:latin typeface="Trebuchet MS" pitchFamily="34" charset="0"/>
        </a:defRPr>
      </a:lvl6pPr>
      <a:lvl7pPr marL="914400" algn="l" rtl="0" fontAlgn="base">
        <a:spcBef>
          <a:spcPct val="0"/>
        </a:spcBef>
        <a:spcAft>
          <a:spcPct val="0"/>
        </a:spcAft>
        <a:defRPr sz="2300">
          <a:solidFill>
            <a:schemeClr val="tx2"/>
          </a:solidFill>
          <a:latin typeface="Trebuchet MS" pitchFamily="34" charset="0"/>
        </a:defRPr>
      </a:lvl7pPr>
      <a:lvl8pPr marL="1371600" algn="l" rtl="0" fontAlgn="base">
        <a:spcBef>
          <a:spcPct val="0"/>
        </a:spcBef>
        <a:spcAft>
          <a:spcPct val="0"/>
        </a:spcAft>
        <a:defRPr sz="2300">
          <a:solidFill>
            <a:schemeClr val="tx2"/>
          </a:solidFill>
          <a:latin typeface="Trebuchet MS" pitchFamily="34" charset="0"/>
        </a:defRPr>
      </a:lvl8pPr>
      <a:lvl9pPr marL="1828800" algn="l" rtl="0" fontAlgn="base">
        <a:spcBef>
          <a:spcPct val="0"/>
        </a:spcBef>
        <a:spcAft>
          <a:spcPct val="0"/>
        </a:spcAft>
        <a:defRPr sz="2300">
          <a:solidFill>
            <a:schemeClr val="tx2"/>
          </a:solidFill>
          <a:latin typeface="Trebuchet MS" pitchFamily="34" charset="0"/>
        </a:defRPr>
      </a:lvl9pPr>
    </p:titleStyle>
    <p:bodyStyle>
      <a:lvl1pPr marL="269875" indent="-269875" algn="l" rtl="0" eaLnBrk="0" fontAlgn="base" hangingPunct="0">
        <a:spcBef>
          <a:spcPct val="25000"/>
        </a:spcBef>
        <a:spcAft>
          <a:spcPct val="0"/>
        </a:spcAft>
        <a:buFont typeface="Wingdings" charset="0"/>
        <a:buChar char="§"/>
        <a:defRPr sz="1700">
          <a:solidFill>
            <a:schemeClr val="tx1"/>
          </a:solidFill>
          <a:latin typeface="+mn-lt"/>
          <a:ea typeface="ＭＳ Ｐゴシック" charset="0"/>
          <a:cs typeface="ＭＳ Ｐゴシック" charset="0"/>
        </a:defRPr>
      </a:lvl1pPr>
      <a:lvl2pPr marL="627063" indent="-177800" algn="l" rtl="0" eaLnBrk="0" fontAlgn="base" hangingPunct="0">
        <a:spcBef>
          <a:spcPct val="20000"/>
        </a:spcBef>
        <a:spcAft>
          <a:spcPct val="0"/>
        </a:spcAft>
        <a:buFont typeface="Arial" charset="0"/>
        <a:buChar char="□"/>
        <a:defRPr sz="1600">
          <a:solidFill>
            <a:schemeClr val="tx1"/>
          </a:solidFill>
          <a:latin typeface="+mn-lt"/>
          <a:ea typeface="ＭＳ Ｐゴシック" charset="0"/>
        </a:defRPr>
      </a:lvl2pPr>
      <a:lvl3pPr marL="1143000" indent="-228600" algn="l" rtl="0" eaLnBrk="0" fontAlgn="base" hangingPunct="0">
        <a:spcBef>
          <a:spcPct val="20000"/>
        </a:spcBef>
        <a:spcAft>
          <a:spcPct val="0"/>
        </a:spcAft>
        <a:buChar char="•"/>
        <a:defRPr sz="1500">
          <a:solidFill>
            <a:schemeClr val="tx1"/>
          </a:solidFill>
          <a:latin typeface="+mn-lt"/>
          <a:ea typeface="ＭＳ Ｐゴシック" charset="0"/>
        </a:defRPr>
      </a:lvl3pPr>
      <a:lvl4pPr marL="1550988" indent="-228600" algn="l" rtl="0" eaLnBrk="0" fontAlgn="base" hangingPunct="0">
        <a:spcBef>
          <a:spcPct val="20000"/>
        </a:spcBef>
        <a:spcAft>
          <a:spcPct val="0"/>
        </a:spcAft>
        <a:buChar char="–"/>
        <a:defRPr sz="1400">
          <a:solidFill>
            <a:schemeClr val="tx1"/>
          </a:solidFill>
          <a:latin typeface="+mn-lt"/>
          <a:ea typeface="ＭＳ Ｐゴシック" charset="0"/>
        </a:defRPr>
      </a:lvl4pPr>
      <a:lvl5pPr marL="1978025" indent="-228600" algn="l" rtl="0" eaLnBrk="0" fontAlgn="base" hangingPunct="0">
        <a:spcBef>
          <a:spcPct val="20000"/>
        </a:spcBef>
        <a:spcAft>
          <a:spcPct val="0"/>
        </a:spcAft>
        <a:buChar char="»"/>
        <a:defRPr sz="1000">
          <a:solidFill>
            <a:schemeClr val="tx1"/>
          </a:solidFill>
          <a:latin typeface="+mn-lt"/>
          <a:ea typeface="ＭＳ Ｐゴシック" charset="0"/>
        </a:defRPr>
      </a:lvl5pPr>
      <a:lvl6pPr marL="2435225" indent="-228600" algn="l" rtl="0" fontAlgn="base">
        <a:spcBef>
          <a:spcPct val="20000"/>
        </a:spcBef>
        <a:spcAft>
          <a:spcPct val="0"/>
        </a:spcAft>
        <a:buChar char="»"/>
        <a:defRPr sz="1000">
          <a:solidFill>
            <a:schemeClr val="tx1"/>
          </a:solidFill>
          <a:latin typeface="+mn-lt"/>
        </a:defRPr>
      </a:lvl6pPr>
      <a:lvl7pPr marL="2892425" indent="-228600" algn="l" rtl="0" fontAlgn="base">
        <a:spcBef>
          <a:spcPct val="20000"/>
        </a:spcBef>
        <a:spcAft>
          <a:spcPct val="0"/>
        </a:spcAft>
        <a:buChar char="»"/>
        <a:defRPr sz="1000">
          <a:solidFill>
            <a:schemeClr val="tx1"/>
          </a:solidFill>
          <a:latin typeface="+mn-lt"/>
        </a:defRPr>
      </a:lvl7pPr>
      <a:lvl8pPr marL="3349625" indent="-228600" algn="l" rtl="0" fontAlgn="base">
        <a:spcBef>
          <a:spcPct val="20000"/>
        </a:spcBef>
        <a:spcAft>
          <a:spcPct val="0"/>
        </a:spcAft>
        <a:buChar char="»"/>
        <a:defRPr sz="1000">
          <a:solidFill>
            <a:schemeClr val="tx1"/>
          </a:solidFill>
          <a:latin typeface="+mn-lt"/>
        </a:defRPr>
      </a:lvl8pPr>
      <a:lvl9pPr marL="3806825" indent="-228600" algn="l" rtl="0" fontAlgn="base">
        <a:spcBef>
          <a:spcPct val="20000"/>
        </a:spcBef>
        <a:spcAft>
          <a:spcPct val="0"/>
        </a:spcAft>
        <a:buChar char="»"/>
        <a:defRPr sz="1000">
          <a:solidFill>
            <a:schemeClr val="tx1"/>
          </a:solidFill>
          <a:latin typeface="+mn-lt"/>
        </a:defRPr>
      </a:lvl9pPr>
    </p:bodyStyle>
    <p:otherStyle>
      <a:defPPr>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1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5.png"/><Relationship Id="rId5" Type="http://schemas.openxmlformats.org/officeDocument/2006/relationships/image" Target="../media/image24.png"/><Relationship Id="rId4" Type="http://schemas.openxmlformats.org/officeDocument/2006/relationships/image" Target="../media/image12.png"/></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image" Target="../media/image26.png"/><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7.png"/><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2.xml"/><Relationship Id="rId1" Type="http://schemas.openxmlformats.org/officeDocument/2006/relationships/slideLayout" Target="../slideLayouts/slideLayout2.xml"/><Relationship Id="rId5" Type="http://schemas.openxmlformats.org/officeDocument/2006/relationships/image" Target="../media/image28.png"/><Relationship Id="rId4" Type="http://schemas.openxmlformats.org/officeDocument/2006/relationships/image" Target="../media/image12.png"/></Relationships>
</file>

<file path=ppt/slides/_rels/slide1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3.xml"/><Relationship Id="rId1" Type="http://schemas.openxmlformats.org/officeDocument/2006/relationships/slideLayout" Target="../slideLayouts/slideLayout2.xml"/><Relationship Id="rId6" Type="http://schemas.openxmlformats.org/officeDocument/2006/relationships/image" Target="../media/image29.png"/><Relationship Id="rId5" Type="http://schemas.openxmlformats.org/officeDocument/2006/relationships/hyperlink" Target="http://www.aosong.com/" TargetMode="External"/><Relationship Id="rId4" Type="http://schemas.openxmlformats.org/officeDocument/2006/relationships/image" Target="../media/image12.png"/></Relationships>
</file>

<file path=ppt/slides/_rels/slide1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4.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hyperlink" Target="http://www.microbot.it/" TargetMode="External"/><Relationship Id="rId5" Type="http://schemas.openxmlformats.org/officeDocument/2006/relationships/image" Target="../media/image30.png"/><Relationship Id="rId4" Type="http://schemas.openxmlformats.org/officeDocument/2006/relationships/image" Target="../media/image12.png"/></Relationships>
</file>

<file path=ppt/slides/_rels/slide1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6.xml"/><Relationship Id="rId1" Type="http://schemas.openxmlformats.org/officeDocument/2006/relationships/slideLayout" Target="../slideLayouts/slideLayout2.xml"/><Relationship Id="rId5" Type="http://schemas.openxmlformats.org/officeDocument/2006/relationships/image" Target="../media/image31.png"/><Relationship Id="rId4" Type="http://schemas.openxmlformats.org/officeDocument/2006/relationships/image" Target="../media/image12.png"/></Relationships>
</file>

<file path=ppt/slides/_rels/slide1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1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8.xml"/><Relationship Id="rId1" Type="http://schemas.openxmlformats.org/officeDocument/2006/relationships/slideLayout" Target="../slideLayouts/slideLayout2.xml"/><Relationship Id="rId5" Type="http://schemas.openxmlformats.org/officeDocument/2006/relationships/image" Target="../media/image32.png"/><Relationship Id="rId4" Type="http://schemas.openxmlformats.org/officeDocument/2006/relationships/image" Target="../media/image12.png"/></Relationships>
</file>

<file path=ppt/slides/_rels/slide2.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xml"/><Relationship Id="rId1" Type="http://schemas.openxmlformats.org/officeDocument/2006/relationships/slideLayout" Target="../slideLayouts/slideLayout2.xml"/><Relationship Id="rId4" Type="http://schemas.openxmlformats.org/officeDocument/2006/relationships/image" Target="../media/image12.png"/></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19.xml"/><Relationship Id="rId1" Type="http://schemas.openxmlformats.org/officeDocument/2006/relationships/slideLayout" Target="../slideLayouts/slideLayout2.xml"/><Relationship Id="rId6" Type="http://schemas.openxmlformats.org/officeDocument/2006/relationships/image" Target="../media/image34.png"/><Relationship Id="rId5" Type="http://schemas.openxmlformats.org/officeDocument/2006/relationships/image" Target="../media/image33.png"/><Relationship Id="rId4" Type="http://schemas.openxmlformats.org/officeDocument/2006/relationships/image" Target="../media/image12.png"/></Relationships>
</file>

<file path=ppt/slides/_rels/slide2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 Id="rId5" Type="http://schemas.openxmlformats.org/officeDocument/2006/relationships/hyperlink" Target="http://www.microbot.it/sketches/DHT11.zip" TargetMode="External"/><Relationship Id="rId4" Type="http://schemas.openxmlformats.org/officeDocument/2006/relationships/image" Target="../media/image12.png"/></Relationships>
</file>

<file path=ppt/slides/_rels/slide22.xml.rels><?xml version="1.0" encoding="UTF-8" standalone="yes"?>
<Relationships xmlns="http://schemas.openxmlformats.org/package/2006/relationships"><Relationship Id="rId3" Type="http://schemas.openxmlformats.org/officeDocument/2006/relationships/image" Target="../media/image6.png"/><Relationship Id="rId7" Type="http://schemas.openxmlformats.org/officeDocument/2006/relationships/image" Target="../media/image10.jpeg"/><Relationship Id="rId2" Type="http://schemas.openxmlformats.org/officeDocument/2006/relationships/image" Target="../media/image5.png"/><Relationship Id="rId1" Type="http://schemas.openxmlformats.org/officeDocument/2006/relationships/slideLayout" Target="../slideLayouts/slideLayout2.xml"/><Relationship Id="rId6" Type="http://schemas.openxmlformats.org/officeDocument/2006/relationships/image" Target="../media/image9.jpeg"/><Relationship Id="rId5" Type="http://schemas.openxmlformats.org/officeDocument/2006/relationships/image" Target="../media/image8.jpeg"/><Relationship Id="rId4" Type="http://schemas.openxmlformats.org/officeDocument/2006/relationships/image" Target="../media/image7.png"/></Relationships>
</file>

<file path=ppt/slides/_rels/slide3.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13.png"/><Relationship Id="rId4" Type="http://schemas.openxmlformats.org/officeDocument/2006/relationships/image" Target="../media/image12.png"/></Relationships>
</file>

<file path=ppt/slides/_rels/slide4.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3.xml"/><Relationship Id="rId1" Type="http://schemas.openxmlformats.org/officeDocument/2006/relationships/slideLayout" Target="../slideLayouts/slideLayout2.xml"/><Relationship Id="rId5" Type="http://schemas.openxmlformats.org/officeDocument/2006/relationships/image" Target="../media/image14.png"/><Relationship Id="rId4" Type="http://schemas.openxmlformats.org/officeDocument/2006/relationships/image" Target="../media/image12.png"/></Relationships>
</file>

<file path=ppt/slides/_rels/slide5.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15.png"/><Relationship Id="rId4" Type="http://schemas.openxmlformats.org/officeDocument/2006/relationships/image" Target="../media/image12.png"/></Relationships>
</file>

<file path=ppt/slides/_rels/slide6.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6.pn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6.xml"/><Relationship Id="rId1" Type="http://schemas.openxmlformats.org/officeDocument/2006/relationships/slideLayout" Target="../slideLayouts/slideLayout2.xml"/><Relationship Id="rId5" Type="http://schemas.openxmlformats.org/officeDocument/2006/relationships/image" Target="../media/image17.png"/><Relationship Id="rId4" Type="http://schemas.openxmlformats.org/officeDocument/2006/relationships/image" Target="../media/image12.png"/></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2.png"/></Relationships>
</file>

<file path=ppt/slides/_rels/slide9.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image" Target="../media/image11.png"/><Relationship Id="rId7" Type="http://schemas.openxmlformats.org/officeDocument/2006/relationships/image" Target="../media/image22.png"/><Relationship Id="rId2" Type="http://schemas.openxmlformats.org/officeDocument/2006/relationships/notesSlide" Target="../notesSlides/notesSlide8.xml"/><Relationship Id="rId1" Type="http://schemas.openxmlformats.org/officeDocument/2006/relationships/slideLayout" Target="../slideLayouts/slideLayout2.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68018"/>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prstClr val="white"/>
                </a:solidFill>
              </a:rPr>
              <a:t>ΕΝΟΤΗΤΑ</a:t>
            </a:r>
            <a:r>
              <a:rPr lang="en-US" sz="3600" b="1" dirty="0">
                <a:solidFill>
                  <a:prstClr val="white"/>
                </a:solidFill>
              </a:rPr>
              <a:t> 8</a:t>
            </a:r>
          </a:p>
          <a:p>
            <a:pPr algn="ctr"/>
            <a:r>
              <a:rPr lang="el-GR" sz="3600" dirty="0">
                <a:solidFill>
                  <a:prstClr val="white"/>
                </a:solidFill>
              </a:rPr>
              <a:t>ΛΟΙΠΟΙ ΑΙΣΘΗΤΗΡΕΣ</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
        <p:nvSpPr>
          <p:cNvPr id="3" name="Rectangle 2"/>
          <p:cNvSpPr/>
          <p:nvPr/>
        </p:nvSpPr>
        <p:spPr>
          <a:xfrm>
            <a:off x="0" y="7639"/>
            <a:ext cx="9144000" cy="1180531"/>
          </a:xfrm>
          <a:prstGeom prst="rect">
            <a:avLst/>
          </a:prstGeom>
          <a:gradFill flip="none" rotWithShape="1">
            <a:gsLst>
              <a:gs pos="0">
                <a:schemeClr val="tx2">
                  <a:lumMod val="40000"/>
                  <a:lumOff val="60000"/>
                  <a:alpha val="36000"/>
                </a:schemeClr>
              </a:gs>
              <a:gs pos="100000">
                <a:schemeClr val="bg1">
                  <a:alpha val="0"/>
                </a:schemeClr>
              </a:gs>
              <a:gs pos="49000">
                <a:schemeClr val="tx2">
                  <a:lumMod val="20000"/>
                  <a:lumOff val="80000"/>
                  <a:alpha val="39000"/>
                </a:schemeClr>
              </a:gs>
            </a:gsLst>
            <a:lin ang="27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80681605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ΘΕΡΜΟΚΡΑΣΙΑΣ </a:t>
            </a:r>
            <a:r>
              <a:rPr lang="en-US" dirty="0"/>
              <a:t>NTC</a:t>
            </a:r>
            <a:endParaRPr lang="el-GR" sz="29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10</a:t>
            </a:fld>
            <a:endParaRPr lang="el-GR" sz="1000" dirty="0"/>
          </a:p>
        </p:txBody>
      </p:sp>
      <p:sp>
        <p:nvSpPr>
          <p:cNvPr id="4" name="CasellaDiTesto 3"/>
          <p:cNvSpPr txBox="1"/>
          <p:nvPr/>
        </p:nvSpPr>
        <p:spPr>
          <a:xfrm>
            <a:off x="1567510" y="900270"/>
            <a:ext cx="5515898" cy="707886"/>
          </a:xfrm>
          <a:prstGeom prst="rect">
            <a:avLst/>
          </a:prstGeom>
          <a:noFill/>
        </p:spPr>
        <p:txBody>
          <a:bodyPr wrap="square" rtlCol="0">
            <a:spAutoFit/>
          </a:bodyPr>
          <a:lstStyle/>
          <a:p>
            <a:pPr algn="ctr"/>
            <a:r>
              <a:rPr lang="el-GR" sz="2000" dirty="0">
                <a:latin typeface="+mj-lt"/>
              </a:rPr>
              <a:t>Τα </a:t>
            </a:r>
            <a:r>
              <a:rPr lang="en-GB" sz="2000" dirty="0">
                <a:latin typeface="+mj-lt"/>
              </a:rPr>
              <a:t>NTC (</a:t>
            </a:r>
            <a:r>
              <a:rPr lang="el-GR" sz="2000" dirty="0">
                <a:latin typeface="+mj-lt"/>
              </a:rPr>
              <a:t>ή </a:t>
            </a:r>
            <a:r>
              <a:rPr lang="el-GR" sz="2000" dirty="0" err="1">
                <a:latin typeface="+mj-lt"/>
              </a:rPr>
              <a:t>θερμίστορ</a:t>
            </a:r>
            <a:r>
              <a:rPr lang="en-GB" sz="2000" dirty="0">
                <a:latin typeface="+mj-lt"/>
              </a:rPr>
              <a:t>) </a:t>
            </a:r>
            <a:r>
              <a:rPr lang="el-GR" sz="2000" dirty="0">
                <a:latin typeface="+mj-lt"/>
              </a:rPr>
              <a:t>είναι αντιστάσεις αρνητικού συντελεστή θερμοκρασίας</a:t>
            </a:r>
            <a:r>
              <a:rPr lang="en-GB" sz="2000" dirty="0">
                <a:latin typeface="+mj-lt"/>
              </a:rPr>
              <a:t>.</a:t>
            </a:r>
            <a:endParaRPr lang="it-IT" sz="2000" dirty="0">
              <a:latin typeface="+mj-lt"/>
            </a:endParaRPr>
          </a:p>
        </p:txBody>
      </p:sp>
      <p:sp>
        <p:nvSpPr>
          <p:cNvPr id="2" name="CasellaDiTesto 1"/>
          <p:cNvSpPr txBox="1"/>
          <p:nvPr/>
        </p:nvSpPr>
        <p:spPr>
          <a:xfrm>
            <a:off x="515675" y="3813743"/>
            <a:ext cx="8267381" cy="923330"/>
          </a:xfrm>
          <a:prstGeom prst="rect">
            <a:avLst/>
          </a:prstGeom>
          <a:noFill/>
        </p:spPr>
        <p:txBody>
          <a:bodyPr wrap="square" rtlCol="0">
            <a:spAutoFit/>
          </a:bodyPr>
          <a:lstStyle/>
          <a:p>
            <a:pPr algn="ctr"/>
            <a:r>
              <a:rPr lang="el-GR" sz="1800" dirty="0">
                <a:latin typeface="+mn-lt"/>
              </a:rPr>
              <a:t>Η αντίσταση ενός </a:t>
            </a:r>
            <a:r>
              <a:rPr lang="el-GR" sz="1800" dirty="0" err="1">
                <a:latin typeface="+mn-lt"/>
              </a:rPr>
              <a:t>θερμίστορ</a:t>
            </a:r>
            <a:r>
              <a:rPr lang="el-GR" sz="1800" dirty="0">
                <a:latin typeface="+mn-lt"/>
              </a:rPr>
              <a:t> (</a:t>
            </a:r>
            <a:r>
              <a:rPr lang="en-US" sz="1800" dirty="0">
                <a:latin typeface="+mn-lt"/>
              </a:rPr>
              <a:t>NTC) </a:t>
            </a:r>
            <a:r>
              <a:rPr lang="el-GR" sz="1800" i="1" dirty="0">
                <a:latin typeface="+mn-lt"/>
              </a:rPr>
              <a:t>μικραίνει</a:t>
            </a:r>
            <a:r>
              <a:rPr lang="el-GR" sz="1800" dirty="0">
                <a:latin typeface="+mn-lt"/>
              </a:rPr>
              <a:t> όσο η θερμοκρασία αυξάνεται. Με άλλα λόγο, όσο πιο θερμοί γίνονται, τόσο μικραίνει η αντίστασή τους (σε </a:t>
            </a:r>
            <a:r>
              <a:rPr lang="en-US" sz="1800" dirty="0">
                <a:latin typeface="+mn-lt"/>
              </a:rPr>
              <a:t>Ohm) </a:t>
            </a:r>
            <a:r>
              <a:rPr lang="el-GR" sz="1800" dirty="0">
                <a:latin typeface="+mn-lt"/>
              </a:rPr>
              <a:t>και αντίστροφα.</a:t>
            </a:r>
            <a:endParaRPr lang="it-IT" sz="1800" dirty="0">
              <a:latin typeface="+mn-lt"/>
            </a:endParaRPr>
          </a:p>
        </p:txBody>
      </p:sp>
      <p:sp>
        <p:nvSpPr>
          <p:cNvPr id="19" name="Rettangolo 18"/>
          <p:cNvSpPr/>
          <p:nvPr/>
        </p:nvSpPr>
        <p:spPr>
          <a:xfrm rot="19538678">
            <a:off x="-1073250" y="2537723"/>
            <a:ext cx="5281520" cy="400110"/>
          </a:xfrm>
          <a:prstGeom prst="rect">
            <a:avLst/>
          </a:prstGeom>
          <a:noFill/>
        </p:spPr>
        <p:txBody>
          <a:bodyPr wrap="square" lIns="91440" tIns="45720" rIns="91440" bIns="45720">
            <a:spAutoFit/>
          </a:bodyPr>
          <a:lstStyle/>
          <a:p>
            <a:pPr algn="ctr"/>
            <a:r>
              <a:rPr lang="el-GR" sz="2000" dirty="0">
                <a:ln w="0"/>
                <a:effectLst>
                  <a:outerShdw blurRad="38100" dist="19050" dir="2700000" algn="tl" rotWithShape="0">
                    <a:schemeClr val="dk1">
                      <a:alpha val="40000"/>
                    </a:schemeClr>
                  </a:outerShdw>
                </a:effectLst>
              </a:rPr>
              <a:t>Εύχρηστος</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20" name="Rettangolo 19"/>
          <p:cNvSpPr/>
          <p:nvPr/>
        </p:nvSpPr>
        <p:spPr>
          <a:xfrm rot="19538678">
            <a:off x="4729251" y="2569385"/>
            <a:ext cx="5281520" cy="400110"/>
          </a:xfrm>
          <a:prstGeom prst="rect">
            <a:avLst/>
          </a:prstGeom>
          <a:noFill/>
        </p:spPr>
        <p:txBody>
          <a:bodyPr wrap="square" lIns="91440" tIns="45720" rIns="91440" bIns="45720">
            <a:spAutoFit/>
          </a:bodyPr>
          <a:lstStyle/>
          <a:p>
            <a:pPr algn="ctr"/>
            <a:r>
              <a:rPr lang="el-GR" sz="2000" dirty="0">
                <a:ln w="0"/>
                <a:effectLst>
                  <a:outerShdw blurRad="38100" dist="19050" dir="2700000" algn="tl" rotWithShape="0">
                    <a:schemeClr val="dk1">
                      <a:alpha val="40000"/>
                    </a:schemeClr>
                  </a:outerShdw>
                </a:effectLst>
              </a:rPr>
              <a:t>Χαμηλού κόστους</a:t>
            </a:r>
            <a:endParaRPr lang="it-IT" sz="2000" b="0" cap="none" spc="0" dirty="0">
              <a:ln w="0"/>
              <a:solidFill>
                <a:schemeClr val="tx1"/>
              </a:solidFill>
              <a:effectLst>
                <a:outerShdw blurRad="38100" dist="19050" dir="2700000" algn="tl" rotWithShape="0">
                  <a:schemeClr val="dk1">
                    <a:alpha val="40000"/>
                  </a:schemeClr>
                </a:outerShdw>
              </a:effectLst>
            </a:endParaRPr>
          </a:p>
        </p:txBody>
      </p:sp>
      <p:pic>
        <p:nvPicPr>
          <p:cNvPr id="26" name="Imagen 204"/>
          <p:cNvPicPr/>
          <p:nvPr/>
        </p:nvPicPr>
        <p:blipFill>
          <a:blip r:embed="rId5" cstate="email">
            <a:extLst>
              <a:ext uri="{28A0092B-C50C-407E-A947-70E740481C1C}">
                <a14:useLocalDpi xmlns:a14="http://schemas.microsoft.com/office/drawing/2010/main" val="0"/>
              </a:ext>
            </a:extLst>
          </a:blip>
          <a:stretch>
            <a:fillRect/>
          </a:stretch>
        </p:blipFill>
        <p:spPr>
          <a:xfrm>
            <a:off x="3721602" y="2437132"/>
            <a:ext cx="1700796" cy="939625"/>
          </a:xfrm>
          <a:prstGeom prst="rect">
            <a:avLst/>
          </a:prstGeom>
        </p:spPr>
      </p:pic>
      <p:pic>
        <p:nvPicPr>
          <p:cNvPr id="28" name="Imagen 206"/>
          <p:cNvPicPr/>
          <p:nvPr/>
        </p:nvPicPr>
        <p:blipFill>
          <a:blip r:embed="rId6" cstate="email">
            <a:extLst>
              <a:ext uri="{28A0092B-C50C-407E-A947-70E740481C1C}">
                <a14:useLocalDpi xmlns:a14="http://schemas.microsoft.com/office/drawing/2010/main" val="0"/>
              </a:ext>
            </a:extLst>
          </a:blip>
          <a:stretch>
            <a:fillRect/>
          </a:stretch>
        </p:blipFill>
        <p:spPr>
          <a:xfrm>
            <a:off x="3999800" y="4922345"/>
            <a:ext cx="1299130" cy="1248733"/>
          </a:xfrm>
          <a:prstGeom prst="rect">
            <a:avLst/>
          </a:prstGeom>
        </p:spPr>
      </p:pic>
    </p:spTree>
    <p:extLst>
      <p:ext uri="{BB962C8B-B14F-4D97-AF65-F5344CB8AC3E}">
        <p14:creationId xmlns:p14="http://schemas.microsoft.com/office/powerpoint/2010/main" val="1222099320"/>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ΘΕΡΜΟΚΡΑΣΙΑΣ </a:t>
            </a:r>
            <a:r>
              <a:rPr lang="en-US" dirty="0"/>
              <a:t>NTC </a:t>
            </a:r>
            <a:r>
              <a:rPr lang="en-US" sz="2900" dirty="0"/>
              <a:t>– </a:t>
            </a:r>
            <a:r>
              <a:rPr lang="el-GR" sz="2900" dirty="0"/>
              <a:t>κύκλωμα</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11</a:t>
            </a:fld>
            <a:endParaRPr lang="el-GR" sz="1000" dirty="0"/>
          </a:p>
        </p:txBody>
      </p:sp>
      <p:sp>
        <p:nvSpPr>
          <p:cNvPr id="4" name="CasellaDiTesto 3"/>
          <p:cNvSpPr txBox="1"/>
          <p:nvPr/>
        </p:nvSpPr>
        <p:spPr>
          <a:xfrm>
            <a:off x="2477222" y="710710"/>
            <a:ext cx="5914608" cy="2585323"/>
          </a:xfrm>
          <a:prstGeom prst="rect">
            <a:avLst/>
          </a:prstGeom>
          <a:noFill/>
        </p:spPr>
        <p:txBody>
          <a:bodyPr wrap="square" rtlCol="0">
            <a:spAutoFit/>
          </a:bodyPr>
          <a:lstStyle/>
          <a:p>
            <a:endParaRPr lang="el-GR" sz="1800" dirty="0">
              <a:latin typeface="+mj-lt"/>
            </a:endParaRPr>
          </a:p>
          <a:p>
            <a:pPr algn="just"/>
            <a:r>
              <a:rPr lang="el-GR" sz="1800" dirty="0">
                <a:latin typeface="+mj-lt"/>
              </a:rPr>
              <a:t>Τυπικό κύκλωμα αποτελεί ένας διαιρέτης τάσης αποτελούμενος από μία σταθερή αντίσταση συνδεδεμένης εν σειρά με το </a:t>
            </a:r>
            <a:r>
              <a:rPr lang="el-GR" sz="1800" dirty="0" err="1">
                <a:latin typeface="+mj-lt"/>
              </a:rPr>
              <a:t>θερμίστορ</a:t>
            </a:r>
            <a:r>
              <a:rPr lang="el-GR" sz="1800" dirty="0">
                <a:latin typeface="+mj-lt"/>
              </a:rPr>
              <a:t>.</a:t>
            </a:r>
          </a:p>
          <a:p>
            <a:pPr algn="just"/>
            <a:endParaRPr lang="el-GR" sz="1800" dirty="0">
              <a:latin typeface="+mj-lt"/>
            </a:endParaRPr>
          </a:p>
          <a:p>
            <a:pPr algn="just"/>
            <a:r>
              <a:rPr lang="el-GR" sz="1800" dirty="0">
                <a:latin typeface="+mj-lt"/>
              </a:rPr>
              <a:t>Ο αναλογικός-ψηφιακός μετατροπέας (</a:t>
            </a:r>
            <a:r>
              <a:rPr lang="en-US" sz="1800" dirty="0">
                <a:latin typeface="+mj-lt"/>
              </a:rPr>
              <a:t>ADC) </a:t>
            </a:r>
            <a:r>
              <a:rPr lang="el-GR" sz="1800" dirty="0">
                <a:latin typeface="+mj-lt"/>
              </a:rPr>
              <a:t>του </a:t>
            </a:r>
            <a:r>
              <a:rPr lang="en-US" sz="1800" dirty="0">
                <a:latin typeface="+mj-lt"/>
              </a:rPr>
              <a:t>Arduino, </a:t>
            </a:r>
            <a:r>
              <a:rPr lang="el-GR" sz="1800" dirty="0">
                <a:latin typeface="+mj-lt"/>
              </a:rPr>
              <a:t>λειτουργεί με τάση αναφοράς 5</a:t>
            </a:r>
            <a:r>
              <a:rPr lang="en-US" sz="1800" dirty="0">
                <a:latin typeface="+mj-lt"/>
              </a:rPr>
              <a:t>V, </a:t>
            </a:r>
            <a:r>
              <a:rPr lang="el-GR" sz="1800" dirty="0">
                <a:latin typeface="+mj-lt"/>
              </a:rPr>
              <a:t>οπότε μας δίνει ανάλυση </a:t>
            </a:r>
            <a:r>
              <a:rPr lang="en-GB" sz="1800" dirty="0">
                <a:latin typeface="+mj-lt"/>
              </a:rPr>
              <a:t>0.00488 V (5V / 1023).</a:t>
            </a:r>
            <a:endParaRPr lang="it-IT" sz="1800" dirty="0">
              <a:latin typeface="+mj-lt"/>
            </a:endParaRPr>
          </a:p>
          <a:p>
            <a:pPr algn="just"/>
            <a:endParaRPr lang="it-IT" sz="1800" dirty="0">
              <a:latin typeface="+mj-lt"/>
            </a:endParaRPr>
          </a:p>
        </p:txBody>
      </p:sp>
      <p:pic>
        <p:nvPicPr>
          <p:cNvPr id="14" name="Imagen 208"/>
          <p:cNvPicPr/>
          <p:nvPr/>
        </p:nvPicPr>
        <p:blipFill>
          <a:blip r:embed="rId5" cstate="email">
            <a:extLst>
              <a:ext uri="{28A0092B-C50C-407E-A947-70E740481C1C}">
                <a14:useLocalDpi xmlns:a14="http://schemas.microsoft.com/office/drawing/2010/main" val="0"/>
              </a:ext>
            </a:extLst>
          </a:blip>
          <a:stretch>
            <a:fillRect/>
          </a:stretch>
        </p:blipFill>
        <p:spPr>
          <a:xfrm>
            <a:off x="693175" y="840068"/>
            <a:ext cx="1784047" cy="2436098"/>
          </a:xfrm>
          <a:prstGeom prst="rect">
            <a:avLst/>
          </a:prstGeom>
        </p:spPr>
      </p:pic>
      <p:graphicFrame>
        <p:nvGraphicFramePr>
          <p:cNvPr id="5" name="Tabella 4"/>
          <p:cNvGraphicFramePr>
            <a:graphicFrameLocks noGrp="1"/>
          </p:cNvGraphicFramePr>
          <p:nvPr>
            <p:extLst>
              <p:ext uri="{D42A27DB-BD31-4B8C-83A1-F6EECF244321}">
                <p14:modId xmlns:p14="http://schemas.microsoft.com/office/powerpoint/2010/main" val="1095560695"/>
              </p:ext>
            </p:extLst>
          </p:nvPr>
        </p:nvGraphicFramePr>
        <p:xfrm>
          <a:off x="693175" y="3405981"/>
          <a:ext cx="7698656" cy="2881132"/>
        </p:xfrm>
        <a:graphic>
          <a:graphicData uri="http://schemas.openxmlformats.org/drawingml/2006/table">
            <a:tbl>
              <a:tblPr firstRow="1" firstCol="1" bandRow="1">
                <a:tableStyleId>{5C22544A-7EE6-4342-B048-85BDC9FD1C3A}</a:tableStyleId>
              </a:tblPr>
              <a:tblGrid>
                <a:gridCol w="1641700">
                  <a:extLst>
                    <a:ext uri="{9D8B030D-6E8A-4147-A177-3AD203B41FA5}">
                      <a16:colId xmlns:a16="http://schemas.microsoft.com/office/drawing/2014/main" val="20000"/>
                    </a:ext>
                  </a:extLst>
                </a:gridCol>
                <a:gridCol w="763917">
                  <a:extLst>
                    <a:ext uri="{9D8B030D-6E8A-4147-A177-3AD203B41FA5}">
                      <a16:colId xmlns:a16="http://schemas.microsoft.com/office/drawing/2014/main" val="20001"/>
                    </a:ext>
                  </a:extLst>
                </a:gridCol>
                <a:gridCol w="764768">
                  <a:extLst>
                    <a:ext uri="{9D8B030D-6E8A-4147-A177-3AD203B41FA5}">
                      <a16:colId xmlns:a16="http://schemas.microsoft.com/office/drawing/2014/main" val="20002"/>
                    </a:ext>
                  </a:extLst>
                </a:gridCol>
                <a:gridCol w="763068">
                  <a:extLst>
                    <a:ext uri="{9D8B030D-6E8A-4147-A177-3AD203B41FA5}">
                      <a16:colId xmlns:a16="http://schemas.microsoft.com/office/drawing/2014/main" val="20003"/>
                    </a:ext>
                  </a:extLst>
                </a:gridCol>
                <a:gridCol w="708684">
                  <a:extLst>
                    <a:ext uri="{9D8B030D-6E8A-4147-A177-3AD203B41FA5}">
                      <a16:colId xmlns:a16="http://schemas.microsoft.com/office/drawing/2014/main" val="20004"/>
                    </a:ext>
                  </a:extLst>
                </a:gridCol>
                <a:gridCol w="763068">
                  <a:extLst>
                    <a:ext uri="{9D8B030D-6E8A-4147-A177-3AD203B41FA5}">
                      <a16:colId xmlns:a16="http://schemas.microsoft.com/office/drawing/2014/main" val="20005"/>
                    </a:ext>
                  </a:extLst>
                </a:gridCol>
                <a:gridCol w="763917">
                  <a:extLst>
                    <a:ext uri="{9D8B030D-6E8A-4147-A177-3AD203B41FA5}">
                      <a16:colId xmlns:a16="http://schemas.microsoft.com/office/drawing/2014/main" val="20006"/>
                    </a:ext>
                  </a:extLst>
                </a:gridCol>
                <a:gridCol w="765617">
                  <a:extLst>
                    <a:ext uri="{9D8B030D-6E8A-4147-A177-3AD203B41FA5}">
                      <a16:colId xmlns:a16="http://schemas.microsoft.com/office/drawing/2014/main" val="20007"/>
                    </a:ext>
                  </a:extLst>
                </a:gridCol>
                <a:gridCol w="763917">
                  <a:extLst>
                    <a:ext uri="{9D8B030D-6E8A-4147-A177-3AD203B41FA5}">
                      <a16:colId xmlns:a16="http://schemas.microsoft.com/office/drawing/2014/main" val="20008"/>
                    </a:ext>
                  </a:extLst>
                </a:gridCol>
              </a:tblGrid>
              <a:tr h="720283">
                <a:tc>
                  <a:txBody>
                    <a:bodyPr/>
                    <a:lstStyle/>
                    <a:p>
                      <a:pPr algn="r">
                        <a:lnSpc>
                          <a:spcPct val="150000"/>
                        </a:lnSpc>
                        <a:spcBef>
                          <a:spcPts val="500"/>
                        </a:spcBef>
                        <a:spcAft>
                          <a:spcPts val="1000"/>
                        </a:spcAft>
                      </a:pPr>
                      <a:r>
                        <a:rPr lang="el-GR" sz="1400" dirty="0">
                          <a:effectLst/>
                        </a:rPr>
                        <a:t>ΘΕΡΜΟΚΡΑΣΙΑ</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25º</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40º</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55º</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70º</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80º</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90º</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100º</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110º</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720283">
                <a:tc>
                  <a:txBody>
                    <a:bodyPr/>
                    <a:lstStyle/>
                    <a:p>
                      <a:pPr algn="r">
                        <a:lnSpc>
                          <a:spcPct val="150000"/>
                        </a:lnSpc>
                        <a:spcBef>
                          <a:spcPts val="500"/>
                        </a:spcBef>
                        <a:spcAft>
                          <a:spcPts val="1000"/>
                        </a:spcAft>
                      </a:pPr>
                      <a:r>
                        <a:rPr lang="en-GB" sz="1400" dirty="0">
                          <a:effectLst/>
                        </a:rPr>
                        <a:t>R2</a:t>
                      </a:r>
                      <a:r>
                        <a:rPr lang="el-GR" sz="1400" dirty="0">
                          <a:effectLst/>
                        </a:rPr>
                        <a:t> </a:t>
                      </a:r>
                      <a:r>
                        <a:rPr lang="en-GB" sz="1400" dirty="0">
                          <a:effectLst/>
                        </a:rPr>
                        <a:t>-</a:t>
                      </a:r>
                      <a:r>
                        <a:rPr lang="el-GR" sz="1400" dirty="0">
                          <a:effectLst/>
                        </a:rPr>
                        <a:t> </a:t>
                      </a:r>
                      <a:r>
                        <a:rPr lang="en-GB" sz="1400" dirty="0">
                          <a:effectLst/>
                        </a:rPr>
                        <a:t>NTC (Ω)</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18KΩ</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10KΩ</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6KΩ</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4KΩ</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3KΩ</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2KΩ</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1K7Ω</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1K5Ω</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720283">
                <a:tc>
                  <a:txBody>
                    <a:bodyPr/>
                    <a:lstStyle/>
                    <a:p>
                      <a:pPr algn="r">
                        <a:lnSpc>
                          <a:spcPct val="150000"/>
                        </a:lnSpc>
                        <a:spcBef>
                          <a:spcPts val="500"/>
                        </a:spcBef>
                        <a:spcAft>
                          <a:spcPts val="1000"/>
                        </a:spcAft>
                      </a:pPr>
                      <a:r>
                        <a:rPr lang="en-GB" sz="1400" dirty="0">
                          <a:effectLst/>
                        </a:rPr>
                        <a:t>OV</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4.73V</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4.54V</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4.28V</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4V</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3.75V</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3.33V</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3.14V</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3V</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720283">
                <a:tc>
                  <a:txBody>
                    <a:bodyPr/>
                    <a:lstStyle/>
                    <a:p>
                      <a:pPr algn="r">
                        <a:lnSpc>
                          <a:spcPct val="150000"/>
                        </a:lnSpc>
                        <a:spcBef>
                          <a:spcPts val="500"/>
                        </a:spcBef>
                        <a:spcAft>
                          <a:spcPts val="1000"/>
                        </a:spcAft>
                      </a:pPr>
                      <a:r>
                        <a:rPr lang="el-GR" sz="1400" dirty="0">
                          <a:effectLst/>
                        </a:rPr>
                        <a:t>ΤΙΜΗ ΤΟΥ </a:t>
                      </a:r>
                      <a:r>
                        <a:rPr lang="en-US" sz="1400" dirty="0">
                          <a:effectLst/>
                        </a:rPr>
                        <a:t>ADC</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969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930</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877</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819</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a:effectLst/>
                        </a:rPr>
                        <a:t>768</a:t>
                      </a:r>
                      <a:endParaRPr lang="it-IT" sz="140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682</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643</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dirty="0">
                          <a:effectLst/>
                        </a:rPr>
                        <a:t>614</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20340233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12</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ΑΙΣΘΗΤΗΡΕΣ ΥΓΡΑΣΙΑΣ</a:t>
            </a:r>
            <a:endParaRPr lang="el-GR" sz="29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12</a:t>
            </a:fld>
            <a:endParaRPr lang="el-GR" sz="1000" dirty="0"/>
          </a:p>
        </p:txBody>
      </p:sp>
      <p:sp>
        <p:nvSpPr>
          <p:cNvPr id="4" name="CasellaDiTesto 3"/>
          <p:cNvSpPr txBox="1"/>
          <p:nvPr/>
        </p:nvSpPr>
        <p:spPr>
          <a:xfrm>
            <a:off x="457199" y="814688"/>
            <a:ext cx="8205837" cy="877163"/>
          </a:xfrm>
          <a:prstGeom prst="rect">
            <a:avLst/>
          </a:prstGeom>
          <a:noFill/>
        </p:spPr>
        <p:txBody>
          <a:bodyPr wrap="square" rtlCol="0">
            <a:spAutoFit/>
          </a:bodyPr>
          <a:lstStyle/>
          <a:p>
            <a:r>
              <a:rPr lang="el-GR" sz="1700" dirty="0">
                <a:latin typeface="+mj-lt"/>
              </a:rPr>
              <a:t>ΜΗΧΑΝΙΚΟΙ:</a:t>
            </a:r>
          </a:p>
          <a:p>
            <a:pPr algn="just"/>
            <a:r>
              <a:rPr lang="el-GR" sz="1700" dirty="0">
                <a:latin typeface="+mj-lt"/>
              </a:rPr>
              <a:t>Οι αισθητήρες αυτοί βασίζονται στο γεγονός πως ορισμένα υλικά αλλάζουν το μέγεθός τους ανταποκρινόμενα σε αλλαγές της υγρασίας του αέρα.</a:t>
            </a:r>
            <a:endParaRPr lang="en-US" sz="1700" dirty="0">
              <a:latin typeface="+mj-lt"/>
            </a:endParaRPr>
          </a:p>
        </p:txBody>
      </p:sp>
      <p:grpSp>
        <p:nvGrpSpPr>
          <p:cNvPr id="19" name="Gruppo 18"/>
          <p:cNvGrpSpPr/>
          <p:nvPr/>
        </p:nvGrpSpPr>
        <p:grpSpPr>
          <a:xfrm>
            <a:off x="208735" y="1578856"/>
            <a:ext cx="4067989" cy="2745089"/>
            <a:chOff x="0" y="0"/>
            <a:chExt cx="3380595" cy="2451691"/>
          </a:xfrm>
        </p:grpSpPr>
        <p:pic>
          <p:nvPicPr>
            <p:cNvPr id="20" name="Imagen 21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3189605" cy="2320925"/>
            </a:xfrm>
            <a:prstGeom prst="rect">
              <a:avLst/>
            </a:prstGeom>
          </p:spPr>
        </p:pic>
        <p:sp>
          <p:nvSpPr>
            <p:cNvPr id="26" name="Rectángulo 216"/>
            <p:cNvSpPr/>
            <p:nvPr/>
          </p:nvSpPr>
          <p:spPr>
            <a:xfrm>
              <a:off x="1937516" y="142950"/>
              <a:ext cx="711909" cy="340242"/>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l-GR" sz="1400" b="1" dirty="0">
                  <a:solidFill>
                    <a:srgbClr val="000000"/>
                  </a:solidFill>
                  <a:effectLst/>
                  <a:ea typeface="Times New Roman" panose="02020603050405020304" pitchFamily="18" charset="0"/>
                  <a:cs typeface="Times New Roman" panose="02020603050405020304" pitchFamily="18" charset="0"/>
                </a:rPr>
                <a:t>ΕΙΣΟΔΟΣ ΑΕΡΑ</a:t>
              </a:r>
              <a:endParaRPr lang="it-IT" sz="1400" b="1" dirty="0">
                <a:effectLst/>
                <a:ea typeface="Times New Roman" panose="02020603050405020304" pitchFamily="18" charset="0"/>
                <a:cs typeface="Times New Roman" panose="02020603050405020304" pitchFamily="18" charset="0"/>
              </a:endParaRPr>
            </a:p>
          </p:txBody>
        </p:sp>
        <p:sp>
          <p:nvSpPr>
            <p:cNvPr id="27" name="Rectángulo 219"/>
            <p:cNvSpPr/>
            <p:nvPr/>
          </p:nvSpPr>
          <p:spPr>
            <a:xfrm>
              <a:off x="1430662" y="1541060"/>
              <a:ext cx="711909" cy="361005"/>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ea typeface="Times New Roman" panose="02020603050405020304" pitchFamily="18" charset="0"/>
                  <a:cs typeface="Times New Roman" panose="02020603050405020304" pitchFamily="18" charset="0"/>
                </a:rPr>
                <a:t>ΕΞΟΔΟΣ ΑΕΡΑ</a:t>
              </a:r>
              <a:endParaRPr lang="it-IT" sz="1400" b="1" dirty="0">
                <a:effectLst/>
                <a:ea typeface="Times New Roman" panose="02020603050405020304" pitchFamily="18" charset="0"/>
                <a:cs typeface="Times New Roman" panose="02020603050405020304" pitchFamily="18" charset="0"/>
              </a:endParaRPr>
            </a:p>
          </p:txBody>
        </p:sp>
        <p:sp>
          <p:nvSpPr>
            <p:cNvPr id="28" name="Rectángulo 220"/>
            <p:cNvSpPr/>
            <p:nvPr/>
          </p:nvSpPr>
          <p:spPr>
            <a:xfrm>
              <a:off x="2533650" y="809625"/>
              <a:ext cx="846945" cy="356060"/>
            </a:xfrm>
            <a:prstGeom prst="rect">
              <a:avLst/>
            </a:prstGeom>
            <a:solidFill>
              <a:schemeClr val="bg1"/>
            </a:solidFill>
            <a:ln>
              <a:solidFill>
                <a:schemeClr val="bg1">
                  <a:lumMod val="85000"/>
                </a:schemeClr>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ea typeface="Times New Roman" panose="02020603050405020304" pitchFamily="18" charset="0"/>
                  <a:cs typeface="Times New Roman" panose="02020603050405020304" pitchFamily="18" charset="0"/>
                </a:rPr>
                <a:t>ΕΝΙΣΧΥΤΗΣ</a:t>
              </a:r>
              <a:endParaRPr lang="it-IT" sz="1000" b="1" dirty="0">
                <a:effectLst/>
                <a:ea typeface="Times New Roman" panose="02020603050405020304" pitchFamily="18" charset="0"/>
                <a:cs typeface="Times New Roman" panose="02020603050405020304" pitchFamily="18" charset="0"/>
              </a:endParaRPr>
            </a:p>
          </p:txBody>
        </p:sp>
        <p:sp>
          <p:nvSpPr>
            <p:cNvPr id="29" name="Rectángulo 221"/>
            <p:cNvSpPr/>
            <p:nvPr/>
          </p:nvSpPr>
          <p:spPr>
            <a:xfrm>
              <a:off x="590549" y="1866900"/>
              <a:ext cx="929905" cy="584791"/>
            </a:xfrm>
            <a:prstGeom prst="rect">
              <a:avLst/>
            </a:prstGeom>
            <a:solidFill>
              <a:sysClr val="window" lastClr="FFFFFF"/>
            </a:solidFill>
            <a:ln w="25400" cap="flat" cmpd="sng" algn="ctr">
              <a:solidFill>
                <a:sysClr val="window" lastClr="FFFFFF">
                  <a:lumMod val="85000"/>
                </a:sys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ΡΥΘΜΙΣΤΗΣ ΤΑΣΗΣ</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5" name="Ορθογώνιο 4">
            <a:extLst>
              <a:ext uri="{FF2B5EF4-FFF2-40B4-BE49-F238E27FC236}">
                <a16:creationId xmlns:a16="http://schemas.microsoft.com/office/drawing/2014/main" id="{56F82892-84B8-407C-A9BD-5FFA968A5AD6}"/>
              </a:ext>
            </a:extLst>
          </p:cNvPr>
          <p:cNvSpPr/>
          <p:nvPr/>
        </p:nvSpPr>
        <p:spPr>
          <a:xfrm>
            <a:off x="4508532" y="1870172"/>
            <a:ext cx="4178268" cy="2708434"/>
          </a:xfrm>
          <a:prstGeom prst="rect">
            <a:avLst/>
          </a:prstGeom>
        </p:spPr>
        <p:txBody>
          <a:bodyPr wrap="square">
            <a:spAutoFit/>
          </a:bodyPr>
          <a:lstStyle/>
          <a:p>
            <a:r>
              <a:rPr lang="el-GR" sz="1700" dirty="0">
                <a:latin typeface="+mj-lt"/>
              </a:rPr>
              <a:t>ΣΥΜΠΥΚΝΩΣΗΣ:</a:t>
            </a:r>
          </a:p>
          <a:p>
            <a:pPr algn="just"/>
            <a:r>
              <a:rPr lang="el-GR" sz="1700" dirty="0">
                <a:latin typeface="+mj-lt"/>
              </a:rPr>
              <a:t>Ο αέρας κυκλοφορεί σε ένα χώρο με έναν καθρέπτη εσωτερικά (2). Ο αέρας μπορεί να θερμανθεί ή να ψυχρανθεί χρησιμοποιώντας ένα σύστημα ψύξης (3) ή θέρμανσης (1). Κατ’ αυτό τον τρόπο, οι υδρατμοί συμπυκνώνονται πάνω στον καθρέπτη ή το νερό που υπάρχει πάνω του, εξατμίζεται από αυτόν. Υπάρχει επίσης και μία πηγή φωτός (4)</a:t>
            </a:r>
            <a:r>
              <a:rPr lang="en-US" sz="1700" dirty="0">
                <a:latin typeface="+mj-lt"/>
              </a:rPr>
              <a:t> </a:t>
            </a:r>
            <a:r>
              <a:rPr lang="el-GR" sz="1700" dirty="0">
                <a:latin typeface="+mj-lt"/>
              </a:rPr>
              <a:t>κατευθυνόμενη προς τον καθρέπτη.</a:t>
            </a:r>
            <a:endParaRPr lang="it-IT" sz="1700" dirty="0">
              <a:latin typeface="+mj-lt"/>
            </a:endParaRPr>
          </a:p>
        </p:txBody>
      </p:sp>
      <p:sp>
        <p:nvSpPr>
          <p:cNvPr id="6" name="Ορθογώνιο 5">
            <a:extLst>
              <a:ext uri="{FF2B5EF4-FFF2-40B4-BE49-F238E27FC236}">
                <a16:creationId xmlns:a16="http://schemas.microsoft.com/office/drawing/2014/main" id="{244BF7C3-E102-4FDD-8053-37EBA173FD0E}"/>
              </a:ext>
            </a:extLst>
          </p:cNvPr>
          <p:cNvSpPr/>
          <p:nvPr/>
        </p:nvSpPr>
        <p:spPr>
          <a:xfrm>
            <a:off x="457199" y="4331905"/>
            <a:ext cx="8229601" cy="2185214"/>
          </a:xfrm>
          <a:prstGeom prst="rect">
            <a:avLst/>
          </a:prstGeom>
        </p:spPr>
        <p:txBody>
          <a:bodyPr wrap="square">
            <a:spAutoFit/>
          </a:bodyPr>
          <a:lstStyle/>
          <a:p>
            <a:pPr algn="just"/>
            <a:endParaRPr lang="el-GR" sz="1700" dirty="0">
              <a:latin typeface="+mj-lt"/>
            </a:endParaRPr>
          </a:p>
          <a:p>
            <a:pPr algn="just"/>
            <a:r>
              <a:rPr lang="el-GR" sz="1700" dirty="0">
                <a:latin typeface="+mj-lt"/>
              </a:rPr>
              <a:t>Ο καθρέπτης αντανακλά το φως πάνω σε μία φωτοευαίσθητη αντίσταση (</a:t>
            </a:r>
            <a:r>
              <a:rPr lang="en-US" sz="1700" dirty="0">
                <a:latin typeface="+mj-lt"/>
              </a:rPr>
              <a:t>5a). </a:t>
            </a:r>
            <a:r>
              <a:rPr lang="el-GR" sz="1700" dirty="0">
                <a:latin typeface="+mj-lt"/>
              </a:rPr>
              <a:t>Μία δεύτερη φωτοευαίσθητη αντίσταση, λαμβάνει το φως απευθείας από την πηγή.</a:t>
            </a:r>
            <a:endParaRPr lang="en-US" sz="1700" dirty="0">
              <a:latin typeface="+mj-lt"/>
            </a:endParaRPr>
          </a:p>
          <a:p>
            <a:pPr algn="just"/>
            <a:endParaRPr lang="en-US" sz="1700" dirty="0">
              <a:latin typeface="+mj-lt"/>
            </a:endParaRPr>
          </a:p>
          <a:p>
            <a:pPr algn="just"/>
            <a:r>
              <a:rPr lang="el-GR" sz="1700" dirty="0">
                <a:latin typeface="+mj-lt"/>
              </a:rPr>
              <a:t>Έτσι, παίρνουμε δύο μετρήσεις: την πραγματική ένταση του φωτός (5</a:t>
            </a:r>
            <a:r>
              <a:rPr lang="en-US" sz="1700" dirty="0">
                <a:latin typeface="+mj-lt"/>
              </a:rPr>
              <a:t>b) </a:t>
            </a:r>
            <a:r>
              <a:rPr lang="el-GR" sz="1700" dirty="0">
                <a:latin typeface="+mj-lt"/>
              </a:rPr>
              <a:t>και την ένταση που λαμβάνουμε αφού έχει αλλοιωθεί από τον καθρέπτη. Η διαφορά ανάμεσά τους, πολλαπλασιάζεται και χρησιμοποιείται στον ρυθμιστή τάσης που ελέγχει το θερμαντικό μέσο και μετράει την υγρασία.</a:t>
            </a:r>
            <a:endParaRPr lang="it-IT" sz="1700" dirty="0">
              <a:latin typeface="+mj-lt"/>
            </a:endParaRPr>
          </a:p>
        </p:txBody>
      </p:sp>
    </p:spTree>
    <p:extLst>
      <p:ext uri="{BB962C8B-B14F-4D97-AF65-F5344CB8AC3E}">
        <p14:creationId xmlns:p14="http://schemas.microsoft.com/office/powerpoint/2010/main" val="1344208083"/>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ΑΙΣΘΗΤΗΡΕΣ ΥΓΡΑΣΙΑΣ</a:t>
            </a:r>
            <a:endParaRPr lang="el-GR" sz="48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13</a:t>
            </a:fld>
            <a:endParaRPr lang="el-GR" sz="1000" dirty="0"/>
          </a:p>
        </p:txBody>
      </p:sp>
      <p:sp>
        <p:nvSpPr>
          <p:cNvPr id="4" name="CasellaDiTesto 3"/>
          <p:cNvSpPr txBox="1"/>
          <p:nvPr/>
        </p:nvSpPr>
        <p:spPr>
          <a:xfrm>
            <a:off x="4341603" y="1638042"/>
            <a:ext cx="4345196" cy="923330"/>
          </a:xfrm>
          <a:prstGeom prst="rect">
            <a:avLst/>
          </a:prstGeom>
          <a:noFill/>
        </p:spPr>
        <p:txBody>
          <a:bodyPr wrap="square" rtlCol="0">
            <a:spAutoFit/>
          </a:bodyPr>
          <a:lstStyle/>
          <a:p>
            <a:pPr algn="just"/>
            <a:r>
              <a:rPr lang="el-GR" sz="1800" dirty="0">
                <a:latin typeface="+mn-lt"/>
              </a:rPr>
              <a:t>Η διαφορά ανάμεσα στα </a:t>
            </a:r>
            <a:r>
              <a:rPr lang="en-US" sz="1800" dirty="0">
                <a:latin typeface="+mn-lt"/>
              </a:rPr>
              <a:t>r1 </a:t>
            </a:r>
            <a:r>
              <a:rPr lang="el-GR" sz="1800" dirty="0">
                <a:latin typeface="+mn-lt"/>
              </a:rPr>
              <a:t>και </a:t>
            </a:r>
            <a:r>
              <a:rPr lang="en-US" sz="1800" dirty="0">
                <a:latin typeface="+mn-lt"/>
              </a:rPr>
              <a:t>r2 </a:t>
            </a:r>
            <a:r>
              <a:rPr lang="el-GR" sz="1800" dirty="0">
                <a:latin typeface="+mn-lt"/>
              </a:rPr>
              <a:t>μας επιτρέπει να υπολογίσουμε το βαθμό της υγρασίας του αέρα.</a:t>
            </a:r>
            <a:endParaRPr lang="it-IT" sz="1800" dirty="0">
              <a:latin typeface="+mn-lt"/>
            </a:endParaRPr>
          </a:p>
        </p:txBody>
      </p:sp>
      <p:grpSp>
        <p:nvGrpSpPr>
          <p:cNvPr id="29" name="Gruppo 28"/>
          <p:cNvGrpSpPr/>
          <p:nvPr/>
        </p:nvGrpSpPr>
        <p:grpSpPr>
          <a:xfrm>
            <a:off x="457200" y="1020764"/>
            <a:ext cx="4161141" cy="2655496"/>
            <a:chOff x="0" y="110510"/>
            <a:chExt cx="2601433" cy="1598930"/>
          </a:xfrm>
        </p:grpSpPr>
        <p:pic>
          <p:nvPicPr>
            <p:cNvPr id="30" name="Imagen 222"/>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110510"/>
              <a:ext cx="2434590" cy="1598930"/>
            </a:xfrm>
            <a:prstGeom prst="rect">
              <a:avLst/>
            </a:prstGeom>
          </p:spPr>
        </p:pic>
        <p:sp>
          <p:nvSpPr>
            <p:cNvPr id="31" name="Rectángulo 223"/>
            <p:cNvSpPr/>
            <p:nvPr/>
          </p:nvSpPr>
          <p:spPr>
            <a:xfrm>
              <a:off x="1345394" y="185377"/>
              <a:ext cx="991859" cy="160011"/>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ΦΩΤΟΤΡΑΝΖΙΣΤΟΡ</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2" name="Rectángulo 224"/>
            <p:cNvSpPr/>
            <p:nvPr/>
          </p:nvSpPr>
          <p:spPr>
            <a:xfrm>
              <a:off x="171450" y="1219200"/>
              <a:ext cx="925033" cy="340242"/>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ΕΙΣΟΔΟΣ ΑΕΡΑ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33" name="Rectángulo 225"/>
            <p:cNvSpPr/>
            <p:nvPr/>
          </p:nvSpPr>
          <p:spPr>
            <a:xfrm>
              <a:off x="1676400" y="1219200"/>
              <a:ext cx="925033" cy="340242"/>
            </a:xfrm>
            <a:prstGeom prst="rect">
              <a:avLst/>
            </a:prstGeom>
            <a:solidFill>
              <a:sysClr val="window" lastClr="FFFFFF"/>
            </a:solidFill>
            <a:ln w="25400" cap="flat" cmpd="sng" algn="ctr">
              <a:solidFill>
                <a:sysClr val="window" lastClr="FFFFFF"/>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ΕΞΟΔΟΣ ΑΕΡΑ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34" name="Rettangolo 33"/>
          <p:cNvSpPr/>
          <p:nvPr/>
        </p:nvSpPr>
        <p:spPr>
          <a:xfrm>
            <a:off x="4341603" y="1049829"/>
            <a:ext cx="4345197" cy="400110"/>
          </a:xfrm>
          <a:prstGeom prst="rect">
            <a:avLst/>
          </a:prstGeom>
          <a:noFill/>
        </p:spPr>
        <p:txBody>
          <a:bodyPr wrap="square" lIns="91440" tIns="45720" rIns="91440" bIns="45720">
            <a:spAutoFit/>
          </a:bodyPr>
          <a:lstStyle/>
          <a:p>
            <a:r>
              <a:rPr lang="el-GR" sz="2000" dirty="0">
                <a:ln w="0"/>
                <a:effectLst>
                  <a:outerShdw blurRad="38100" dist="19050" dir="2700000" algn="tl" rotWithShape="0">
                    <a:schemeClr val="dk1">
                      <a:alpha val="40000"/>
                    </a:schemeClr>
                  </a:outerShdw>
                </a:effectLst>
              </a:rPr>
              <a:t>Αισθητήρες Υπέρυθρου Φωτός</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36" name="Rettangolo 35"/>
          <p:cNvSpPr/>
          <p:nvPr/>
        </p:nvSpPr>
        <p:spPr>
          <a:xfrm>
            <a:off x="457200" y="3710652"/>
            <a:ext cx="3670417" cy="400110"/>
          </a:xfrm>
          <a:prstGeom prst="rect">
            <a:avLst/>
          </a:prstGeom>
          <a:noFill/>
        </p:spPr>
        <p:txBody>
          <a:bodyPr wrap="square" lIns="91440" tIns="45720" rIns="91440" bIns="45720">
            <a:spAutoFit/>
          </a:bodyPr>
          <a:lstStyle/>
          <a:p>
            <a:r>
              <a:rPr lang="el-GR" sz="2000" dirty="0">
                <a:ln w="0"/>
                <a:effectLst>
                  <a:outerShdw blurRad="38100" dist="19050" dir="2700000" algn="tl" rotWithShape="0">
                    <a:schemeClr val="dk1">
                      <a:alpha val="40000"/>
                    </a:schemeClr>
                  </a:outerShdw>
                </a:effectLst>
              </a:rPr>
              <a:t>Αισθητήρες Αντίστασης</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6" name="CasellaDiTesto 5"/>
          <p:cNvSpPr txBox="1"/>
          <p:nvPr/>
        </p:nvSpPr>
        <p:spPr>
          <a:xfrm>
            <a:off x="457201" y="4169841"/>
            <a:ext cx="8229598" cy="2308324"/>
          </a:xfrm>
          <a:prstGeom prst="rect">
            <a:avLst/>
          </a:prstGeom>
          <a:noFill/>
        </p:spPr>
        <p:txBody>
          <a:bodyPr wrap="square" rtlCol="0">
            <a:spAutoFit/>
          </a:bodyPr>
          <a:lstStyle/>
          <a:p>
            <a:r>
              <a:rPr lang="el-GR" sz="1800" dirty="0">
                <a:latin typeface="+mn-lt"/>
              </a:rPr>
              <a:t>Αποτελούνται από δύο αγώγιμα πλέγματα που δεν έχουν επαφή μεταξύ τους και είναι τοποθετημένα πάνω σε μία λεία, μονωτική επιφάνεια. Ο αριθμός των μορίων του νερού είναι ανάλογος του βαθμού </a:t>
            </a:r>
            <a:r>
              <a:rPr lang="en-US" sz="1800" dirty="0">
                <a:latin typeface="+mn-lt"/>
              </a:rPr>
              <a:t>RH (</a:t>
            </a:r>
            <a:r>
              <a:rPr lang="el-GR" sz="1800" dirty="0">
                <a:latin typeface="+mn-lt"/>
              </a:rPr>
              <a:t>σχετικής υγρασίας). Το νερό είναι αγωγός του ηλεκτρισμού, οπότε και η αντίσταση ανάμεσα στα δύο άκρα του πλέγματος διαφοροποιείται ανάλογα με το βαθμό της υγρασίας. </a:t>
            </a:r>
          </a:p>
          <a:p>
            <a:endParaRPr lang="el-GR" sz="1800" dirty="0">
              <a:latin typeface="+mn-lt"/>
            </a:endParaRPr>
          </a:p>
          <a:p>
            <a:pPr algn="r"/>
            <a:r>
              <a:rPr lang="el-GR" sz="1800" dirty="0">
                <a:latin typeface="+mn-lt"/>
              </a:rPr>
              <a:t>Από το Νόμο του </a:t>
            </a:r>
            <a:r>
              <a:rPr lang="el-GR" sz="1800" dirty="0" err="1">
                <a:latin typeface="+mn-lt"/>
              </a:rPr>
              <a:t>Ωμ</a:t>
            </a:r>
            <a:r>
              <a:rPr lang="el-GR" sz="1800" dirty="0">
                <a:latin typeface="+mn-lt"/>
              </a:rPr>
              <a:t>: Εάν τροποποιηθεί η αντίσταση, το ίδιο θα συμβεί με την τάση και την ένταση.</a:t>
            </a:r>
            <a:endParaRPr lang="en-GB" sz="1800" dirty="0">
              <a:latin typeface="+mn-lt"/>
            </a:endParaRPr>
          </a:p>
        </p:txBody>
      </p:sp>
    </p:spTree>
    <p:extLst>
      <p:ext uri="{BB962C8B-B14F-4D97-AF65-F5344CB8AC3E}">
        <p14:creationId xmlns:p14="http://schemas.microsoft.com/office/powerpoint/2010/main" val="3794945161"/>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a:t>
            </a:r>
            <a:r>
              <a:rPr lang="en-US" dirty="0"/>
              <a:t> DHT11</a:t>
            </a:r>
            <a:endParaRPr lang="el-GR" sz="29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14</a:t>
            </a:fld>
            <a:endParaRPr lang="el-GR" sz="1000" dirty="0"/>
          </a:p>
        </p:txBody>
      </p:sp>
      <p:sp>
        <p:nvSpPr>
          <p:cNvPr id="4" name="CasellaDiTesto 3"/>
          <p:cNvSpPr txBox="1"/>
          <p:nvPr/>
        </p:nvSpPr>
        <p:spPr>
          <a:xfrm>
            <a:off x="6553200" y="768521"/>
            <a:ext cx="2211597" cy="707886"/>
          </a:xfrm>
          <a:prstGeom prst="rect">
            <a:avLst/>
          </a:prstGeom>
          <a:noFill/>
        </p:spPr>
        <p:txBody>
          <a:bodyPr wrap="square" rtlCol="0">
            <a:spAutoFit/>
          </a:bodyPr>
          <a:lstStyle/>
          <a:p>
            <a:r>
              <a:rPr lang="en-GB" sz="2000" dirty="0">
                <a:latin typeface="+mn-lt"/>
                <a:hlinkClick r:id="rId5"/>
              </a:rPr>
              <a:t>www.aosong.com</a:t>
            </a:r>
            <a:endParaRPr lang="it-IT" sz="2000" dirty="0">
              <a:latin typeface="+mn-lt"/>
            </a:endParaRPr>
          </a:p>
          <a:p>
            <a:endParaRPr lang="en-GB" sz="2000" dirty="0">
              <a:latin typeface="+mn-lt"/>
            </a:endParaRPr>
          </a:p>
        </p:txBody>
      </p:sp>
      <p:sp>
        <p:nvSpPr>
          <p:cNvPr id="6" name="CasellaDiTesto 5"/>
          <p:cNvSpPr txBox="1"/>
          <p:nvPr/>
        </p:nvSpPr>
        <p:spPr>
          <a:xfrm>
            <a:off x="306986" y="1270007"/>
            <a:ext cx="8379814" cy="646331"/>
          </a:xfrm>
          <a:prstGeom prst="rect">
            <a:avLst/>
          </a:prstGeom>
          <a:noFill/>
        </p:spPr>
        <p:txBody>
          <a:bodyPr wrap="square" rtlCol="0">
            <a:spAutoFit/>
          </a:bodyPr>
          <a:lstStyle/>
          <a:p>
            <a:pPr algn="just"/>
            <a:r>
              <a:rPr lang="el-GR" sz="1800" dirty="0">
                <a:latin typeface="+mn-lt"/>
              </a:rPr>
              <a:t>Η συσκευή αυτή ενσωματώνει έναν αισθητήρα θερμοκρασίας (</a:t>
            </a:r>
            <a:r>
              <a:rPr lang="en-US" sz="1800" dirty="0">
                <a:latin typeface="+mn-lt"/>
              </a:rPr>
              <a:t>NTC – </a:t>
            </a:r>
            <a:r>
              <a:rPr lang="el-GR" sz="1800" dirty="0" err="1">
                <a:latin typeface="+mn-lt"/>
              </a:rPr>
              <a:t>θερμίστορ</a:t>
            </a:r>
            <a:r>
              <a:rPr lang="el-GR" sz="1800" dirty="0">
                <a:latin typeface="+mn-lt"/>
              </a:rPr>
              <a:t>) και έναν αισθητήρα υγρασίας αντίστασης.</a:t>
            </a:r>
            <a:endParaRPr lang="it-IT" sz="1800" i="1" dirty="0">
              <a:latin typeface="+mn-lt"/>
            </a:endParaRPr>
          </a:p>
        </p:txBody>
      </p:sp>
      <p:grpSp>
        <p:nvGrpSpPr>
          <p:cNvPr id="17" name="Grupo 228"/>
          <p:cNvGrpSpPr/>
          <p:nvPr/>
        </p:nvGrpSpPr>
        <p:grpSpPr>
          <a:xfrm>
            <a:off x="4739312" y="1947115"/>
            <a:ext cx="3883723" cy="2563706"/>
            <a:chOff x="0" y="0"/>
            <a:chExt cx="2360295" cy="1486535"/>
          </a:xfrm>
        </p:grpSpPr>
        <p:pic>
          <p:nvPicPr>
            <p:cNvPr id="18" name="Imagen 226"/>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2360295" cy="1486535"/>
            </a:xfrm>
            <a:prstGeom prst="rect">
              <a:avLst/>
            </a:prstGeom>
          </p:spPr>
        </p:pic>
        <p:sp>
          <p:nvSpPr>
            <p:cNvPr id="19" name="Elipse 227"/>
            <p:cNvSpPr/>
            <p:nvPr/>
          </p:nvSpPr>
          <p:spPr>
            <a:xfrm>
              <a:off x="85061" y="925032"/>
              <a:ext cx="1317905" cy="466873"/>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effectLst/>
                  <a:ea typeface="Times New Roman" panose="02020603050405020304" pitchFamily="18" charset="0"/>
                  <a:cs typeface="Times New Roman" panose="02020603050405020304" pitchFamily="18" charset="0"/>
                </a:rPr>
                <a:t>CONTROLLER</a:t>
              </a:r>
              <a:endParaRPr lang="it-IT" sz="1000">
                <a:effectLst/>
                <a:ea typeface="Times New Roman" panose="02020603050405020304" pitchFamily="18" charset="0"/>
                <a:cs typeface="Times New Roman" panose="02020603050405020304" pitchFamily="18" charset="0"/>
              </a:endParaRPr>
            </a:p>
          </p:txBody>
        </p:sp>
      </p:grpSp>
      <p:sp>
        <p:nvSpPr>
          <p:cNvPr id="2" name="CasellaDiTesto 1"/>
          <p:cNvSpPr txBox="1"/>
          <p:nvPr/>
        </p:nvSpPr>
        <p:spPr>
          <a:xfrm>
            <a:off x="287962" y="2288962"/>
            <a:ext cx="4387585" cy="2862322"/>
          </a:xfrm>
          <a:prstGeom prst="rect">
            <a:avLst/>
          </a:prstGeom>
          <a:noFill/>
        </p:spPr>
        <p:txBody>
          <a:bodyPr wrap="square" rtlCol="0">
            <a:spAutoFit/>
          </a:bodyPr>
          <a:lstStyle/>
          <a:p>
            <a:pPr algn="just"/>
            <a:r>
              <a:rPr lang="el-GR" sz="1800" dirty="0">
                <a:latin typeface="+mn-lt"/>
              </a:rPr>
              <a:t>Θα πρέπει να έχετε υπόψιν, πως η συγκεκριμένη συσκευή (</a:t>
            </a:r>
            <a:r>
              <a:rPr lang="en-US" sz="1800" dirty="0">
                <a:latin typeface="+mn-lt"/>
              </a:rPr>
              <a:t>DHT11) </a:t>
            </a:r>
            <a:r>
              <a:rPr lang="el-GR" sz="1800" dirty="0">
                <a:latin typeface="+mn-lt"/>
              </a:rPr>
              <a:t>περιλαμβάνει και μία μονάδα ελέγχου. Αυτή αναλαμβάνει να διαβάσει τις αναλογικές τιμές, τόσο του αισθητήρα θερμοκρασίας, όσο και του αισθητήρα υγρασίας, ενώ είναι υπεύθυνη για όλους τους υπολογισμούς και ενέργειες που απαιτούνται για να παρέχει στο </a:t>
            </a:r>
            <a:r>
              <a:rPr lang="en-US" sz="1800" dirty="0">
                <a:latin typeface="+mn-lt"/>
              </a:rPr>
              <a:t>Arduino</a:t>
            </a:r>
            <a:r>
              <a:rPr lang="el-GR" sz="1800" dirty="0">
                <a:latin typeface="+mn-lt"/>
              </a:rPr>
              <a:t> τις απαιτούμενες πληροφορίες όποτε αυτές ζητηθούν.</a:t>
            </a:r>
            <a:endParaRPr lang="it-IT" sz="1800" dirty="0"/>
          </a:p>
        </p:txBody>
      </p:sp>
      <p:sp>
        <p:nvSpPr>
          <p:cNvPr id="5" name="Rettangolo 4"/>
          <p:cNvSpPr/>
          <p:nvPr/>
        </p:nvSpPr>
        <p:spPr>
          <a:xfrm rot="1674257">
            <a:off x="3071997" y="4747107"/>
            <a:ext cx="2188949" cy="1938992"/>
          </a:xfrm>
          <a:prstGeom prst="rect">
            <a:avLst/>
          </a:prstGeom>
          <a:noFill/>
        </p:spPr>
        <p:txBody>
          <a:bodyPr wrap="square" lIns="91440" tIns="45720" rIns="91440" bIns="45720">
            <a:spAutoFit/>
          </a:bodyPr>
          <a:lstStyle/>
          <a:p>
            <a:pPr algn="ctr"/>
            <a:r>
              <a:rPr lang="it-IT" sz="12000" b="1" cap="none" spc="0" dirty="0">
                <a:ln w="22225">
                  <a:solidFill>
                    <a:schemeClr val="accent2"/>
                  </a:solidFill>
                  <a:prstDash val="solid"/>
                </a:ln>
                <a:solidFill>
                  <a:schemeClr val="accent2">
                    <a:lumMod val="40000"/>
                    <a:lumOff val="60000"/>
                  </a:schemeClr>
                </a:solidFill>
                <a:effectLst/>
                <a:latin typeface="+mj-lt"/>
              </a:rPr>
              <a:t>!</a:t>
            </a:r>
          </a:p>
        </p:txBody>
      </p:sp>
    </p:spTree>
    <p:extLst>
      <p:ext uri="{BB962C8B-B14F-4D97-AF65-F5344CB8AC3E}">
        <p14:creationId xmlns:p14="http://schemas.microsoft.com/office/powerpoint/2010/main" val="3288080457"/>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a:t>
            </a:r>
            <a:r>
              <a:rPr lang="en-US" dirty="0"/>
              <a:t>DHT11 </a:t>
            </a:r>
            <a:r>
              <a:rPr lang="en-US" sz="2800" dirty="0"/>
              <a:t>- </a:t>
            </a:r>
            <a:r>
              <a:rPr lang="el-GR" sz="2800" dirty="0"/>
              <a:t>χαρακτηριστικά</a:t>
            </a:r>
            <a:endParaRPr lang="el-GR" sz="29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15</a:t>
            </a:fld>
            <a:endParaRPr lang="el-GR" sz="1000" dirty="0"/>
          </a:p>
        </p:txBody>
      </p:sp>
      <p:sp>
        <p:nvSpPr>
          <p:cNvPr id="6" name="CasellaDiTesto 5"/>
          <p:cNvSpPr txBox="1"/>
          <p:nvPr/>
        </p:nvSpPr>
        <p:spPr>
          <a:xfrm>
            <a:off x="726808" y="4791122"/>
            <a:ext cx="6968589" cy="969496"/>
          </a:xfrm>
          <a:prstGeom prst="rect">
            <a:avLst/>
          </a:prstGeom>
          <a:noFill/>
        </p:spPr>
        <p:txBody>
          <a:bodyPr wrap="square" rtlCol="0">
            <a:spAutoFit/>
          </a:bodyPr>
          <a:lstStyle/>
          <a:p>
            <a:pPr marL="342900" lvl="0" indent="-342900">
              <a:buFont typeface="Arial" panose="020B0604020202020204" pitchFamily="34" charset="0"/>
              <a:buChar char="•"/>
            </a:pPr>
            <a:r>
              <a:rPr lang="el-GR" dirty="0">
                <a:latin typeface="+mn-lt"/>
              </a:rPr>
              <a:t>Τάση τροφοδοσίας</a:t>
            </a:r>
            <a:r>
              <a:rPr lang="en-GB" dirty="0">
                <a:latin typeface="+mn-lt"/>
              </a:rPr>
              <a:t>: 3.</a:t>
            </a:r>
            <a:r>
              <a:rPr lang="el-GR" dirty="0">
                <a:latin typeface="+mn-lt"/>
              </a:rPr>
              <a:t>3</a:t>
            </a:r>
            <a:r>
              <a:rPr lang="en-US" dirty="0">
                <a:latin typeface="+mn-lt"/>
              </a:rPr>
              <a:t>V</a:t>
            </a:r>
            <a:r>
              <a:rPr lang="en-GB" dirty="0">
                <a:latin typeface="+mn-lt"/>
              </a:rPr>
              <a:t> – 5 V.</a:t>
            </a:r>
            <a:endParaRPr lang="it-IT" dirty="0">
              <a:latin typeface="+mn-lt"/>
            </a:endParaRPr>
          </a:p>
          <a:p>
            <a:pPr marL="342900" lvl="0" indent="-342900">
              <a:buFont typeface="Arial" panose="020B0604020202020204" pitchFamily="34" charset="0"/>
              <a:buChar char="•"/>
            </a:pPr>
            <a:r>
              <a:rPr lang="el-GR" dirty="0">
                <a:latin typeface="+mn-lt"/>
              </a:rPr>
              <a:t>Κατανάλωση</a:t>
            </a:r>
            <a:r>
              <a:rPr lang="en-GB" dirty="0">
                <a:latin typeface="+mn-lt"/>
              </a:rPr>
              <a:t>: 0.3 mA </a:t>
            </a:r>
            <a:r>
              <a:rPr lang="el-GR" dirty="0">
                <a:latin typeface="+mn-lt"/>
              </a:rPr>
              <a:t>κατά τη μέτρηση και </a:t>
            </a:r>
            <a:r>
              <a:rPr lang="en-GB" dirty="0">
                <a:latin typeface="+mn-lt"/>
              </a:rPr>
              <a:t>60 µA </a:t>
            </a:r>
            <a:r>
              <a:rPr lang="el-GR" dirty="0">
                <a:latin typeface="+mn-lt"/>
              </a:rPr>
              <a:t>σε αδράνεια</a:t>
            </a:r>
            <a:r>
              <a:rPr lang="en-GB" dirty="0">
                <a:latin typeface="+mn-lt"/>
              </a:rPr>
              <a:t>. </a:t>
            </a:r>
            <a:endParaRPr lang="it-IT" dirty="0">
              <a:latin typeface="+mn-lt"/>
            </a:endParaRPr>
          </a:p>
          <a:p>
            <a:pPr marL="342900" lvl="0" indent="-342900">
              <a:buFont typeface="Arial" panose="020B0604020202020204" pitchFamily="34" charset="0"/>
              <a:buChar char="•"/>
            </a:pPr>
            <a:r>
              <a:rPr lang="el-GR" dirty="0">
                <a:latin typeface="+mn-lt"/>
              </a:rPr>
              <a:t>Περίοδος δειγματοληψίας</a:t>
            </a:r>
            <a:r>
              <a:rPr lang="en-GB" dirty="0">
                <a:latin typeface="+mn-lt"/>
              </a:rPr>
              <a:t>: </a:t>
            </a:r>
            <a:r>
              <a:rPr lang="el-GR" dirty="0">
                <a:latin typeface="+mn-lt"/>
              </a:rPr>
              <a:t>μεγαλύτερη των 2 δευτερολέπτων.</a:t>
            </a:r>
            <a:endParaRPr lang="it-IT" dirty="0">
              <a:latin typeface="+mn-lt"/>
            </a:endParaRPr>
          </a:p>
        </p:txBody>
      </p:sp>
      <p:graphicFrame>
        <p:nvGraphicFramePr>
          <p:cNvPr id="7" name="Tabella 6"/>
          <p:cNvGraphicFramePr>
            <a:graphicFrameLocks noGrp="1"/>
          </p:cNvGraphicFramePr>
          <p:nvPr>
            <p:extLst>
              <p:ext uri="{D42A27DB-BD31-4B8C-83A1-F6EECF244321}">
                <p14:modId xmlns:p14="http://schemas.microsoft.com/office/powerpoint/2010/main" val="2642226672"/>
              </p:ext>
            </p:extLst>
          </p:nvPr>
        </p:nvGraphicFramePr>
        <p:xfrm>
          <a:off x="663678" y="974751"/>
          <a:ext cx="7816644" cy="3303310"/>
        </p:xfrm>
        <a:graphic>
          <a:graphicData uri="http://schemas.openxmlformats.org/drawingml/2006/table">
            <a:tbl>
              <a:tblPr firstRow="1" firstCol="1" bandRow="1">
                <a:tableStyleId>{5C22544A-7EE6-4342-B048-85BDC9FD1C3A}</a:tableStyleId>
              </a:tblPr>
              <a:tblGrid>
                <a:gridCol w="2605548">
                  <a:extLst>
                    <a:ext uri="{9D8B030D-6E8A-4147-A177-3AD203B41FA5}">
                      <a16:colId xmlns:a16="http://schemas.microsoft.com/office/drawing/2014/main" val="20000"/>
                    </a:ext>
                  </a:extLst>
                </a:gridCol>
                <a:gridCol w="2605548">
                  <a:extLst>
                    <a:ext uri="{9D8B030D-6E8A-4147-A177-3AD203B41FA5}">
                      <a16:colId xmlns:a16="http://schemas.microsoft.com/office/drawing/2014/main" val="20001"/>
                    </a:ext>
                  </a:extLst>
                </a:gridCol>
                <a:gridCol w="2605548">
                  <a:extLst>
                    <a:ext uri="{9D8B030D-6E8A-4147-A177-3AD203B41FA5}">
                      <a16:colId xmlns:a16="http://schemas.microsoft.com/office/drawing/2014/main" val="20002"/>
                    </a:ext>
                  </a:extLst>
                </a:gridCol>
              </a:tblGrid>
              <a:tr h="660662">
                <a:tc>
                  <a:txBody>
                    <a:bodyPr/>
                    <a:lstStyle/>
                    <a:p>
                      <a:pPr algn="ctr">
                        <a:lnSpc>
                          <a:spcPct val="150000"/>
                        </a:lnSpc>
                        <a:spcBef>
                          <a:spcPts val="500"/>
                        </a:spcBef>
                        <a:spcAft>
                          <a:spcPts val="1000"/>
                        </a:spcAft>
                      </a:pPr>
                      <a:r>
                        <a:rPr lang="el-GR" sz="1400" b="1" dirty="0">
                          <a:effectLst/>
                        </a:rPr>
                        <a:t>ΠΑΡΑΜΕΤΡΟΣ</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l-GR" sz="1400" b="1" dirty="0">
                          <a:effectLst/>
                        </a:rPr>
                        <a:t>ΥΓΡΑΣΙΑ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l-GR" sz="1400" b="1" dirty="0">
                          <a:effectLst/>
                        </a:rPr>
                        <a:t>ΘΕΡΜΟΚΡΑΣΙΑ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60662">
                <a:tc>
                  <a:txBody>
                    <a:bodyPr/>
                    <a:lstStyle/>
                    <a:p>
                      <a:pPr algn="ctr">
                        <a:lnSpc>
                          <a:spcPct val="150000"/>
                        </a:lnSpc>
                        <a:spcBef>
                          <a:spcPts val="500"/>
                        </a:spcBef>
                        <a:spcAft>
                          <a:spcPts val="1000"/>
                        </a:spcAft>
                      </a:pPr>
                      <a:r>
                        <a:rPr lang="el-GR" sz="1400" b="1" dirty="0">
                          <a:effectLst/>
                        </a:rPr>
                        <a:t>Ανάλυση</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8 bits</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8 bits</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60662">
                <a:tc>
                  <a:txBody>
                    <a:bodyPr/>
                    <a:lstStyle/>
                    <a:p>
                      <a:pPr algn="ctr">
                        <a:lnSpc>
                          <a:spcPct val="150000"/>
                        </a:lnSpc>
                        <a:spcBef>
                          <a:spcPts val="500"/>
                        </a:spcBef>
                        <a:spcAft>
                          <a:spcPts val="1000"/>
                        </a:spcAft>
                      </a:pPr>
                      <a:r>
                        <a:rPr lang="el-GR" sz="1400" b="1" dirty="0">
                          <a:effectLst/>
                        </a:rPr>
                        <a:t>Επαναληψιμότητα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 1% RH</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 0.2ºC</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60662">
                <a:tc>
                  <a:txBody>
                    <a:bodyPr/>
                    <a:lstStyle/>
                    <a:p>
                      <a:pPr algn="ctr">
                        <a:lnSpc>
                          <a:spcPct val="150000"/>
                        </a:lnSpc>
                        <a:spcBef>
                          <a:spcPts val="500"/>
                        </a:spcBef>
                        <a:spcAft>
                          <a:spcPts val="1000"/>
                        </a:spcAft>
                      </a:pPr>
                      <a:r>
                        <a:rPr lang="el-GR" sz="1400" b="1" dirty="0">
                          <a:effectLst/>
                        </a:rPr>
                        <a:t>Ακρίβεια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±5% </a:t>
                      </a:r>
                      <a:r>
                        <a:rPr lang="el-GR" sz="1400" b="1" dirty="0">
                          <a:effectLst/>
                        </a:rPr>
                        <a:t>έως</a:t>
                      </a:r>
                      <a:r>
                        <a:rPr lang="en-GB" sz="1400" b="1" dirty="0">
                          <a:effectLst/>
                        </a:rPr>
                        <a:t> 25ºC</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 1ºC</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r h="660662">
                <a:tc>
                  <a:txBody>
                    <a:bodyPr/>
                    <a:lstStyle/>
                    <a:p>
                      <a:pPr algn="ctr">
                        <a:lnSpc>
                          <a:spcPct val="150000"/>
                        </a:lnSpc>
                        <a:spcBef>
                          <a:spcPts val="500"/>
                        </a:spcBef>
                        <a:spcAft>
                          <a:spcPts val="1000"/>
                        </a:spcAft>
                      </a:pPr>
                      <a:r>
                        <a:rPr lang="el-GR" sz="1400" b="1" dirty="0">
                          <a:effectLst/>
                        </a:rPr>
                        <a:t>Εύρος</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20% -</a:t>
                      </a:r>
                      <a:r>
                        <a:rPr lang="el-GR" sz="1400" b="1" dirty="0">
                          <a:effectLst/>
                        </a:rPr>
                        <a:t> </a:t>
                      </a:r>
                      <a:r>
                        <a:rPr lang="en-GB" sz="1400" b="1" dirty="0">
                          <a:effectLst/>
                        </a:rPr>
                        <a:t>90% RH </a:t>
                      </a:r>
                      <a:r>
                        <a:rPr lang="el-GR" sz="1400" b="1" dirty="0">
                          <a:effectLst/>
                        </a:rPr>
                        <a:t>στους</a:t>
                      </a:r>
                      <a:r>
                        <a:rPr lang="en-GB" sz="1400" b="1" dirty="0">
                          <a:effectLst/>
                        </a:rPr>
                        <a:t> 25ºC</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0ºC – 50 ºC</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190308597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a:t>
            </a:r>
            <a:r>
              <a:rPr lang="en-US" dirty="0"/>
              <a:t>DHT11 </a:t>
            </a:r>
            <a:r>
              <a:rPr lang="en-US" sz="2800" dirty="0"/>
              <a:t>- </a:t>
            </a:r>
            <a:r>
              <a:rPr lang="el-GR" sz="2800" dirty="0"/>
              <a:t>εισαγωγή</a:t>
            </a:r>
            <a:endParaRPr lang="el-GR" sz="29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16</a:t>
            </a:fld>
            <a:endParaRPr lang="el-GR" sz="1000" dirty="0"/>
          </a:p>
        </p:txBody>
      </p:sp>
      <p:sp>
        <p:nvSpPr>
          <p:cNvPr id="6" name="CasellaDiTesto 5"/>
          <p:cNvSpPr txBox="1"/>
          <p:nvPr/>
        </p:nvSpPr>
        <p:spPr>
          <a:xfrm>
            <a:off x="457200" y="4791122"/>
            <a:ext cx="8229600" cy="923330"/>
          </a:xfrm>
          <a:prstGeom prst="rect">
            <a:avLst/>
          </a:prstGeom>
          <a:noFill/>
        </p:spPr>
        <p:txBody>
          <a:bodyPr wrap="square" rtlCol="0">
            <a:spAutoFit/>
          </a:bodyPr>
          <a:lstStyle/>
          <a:p>
            <a:r>
              <a:rPr lang="en-GB" sz="1800" dirty="0">
                <a:latin typeface="+mn-lt"/>
              </a:rPr>
              <a:t>1. GND:</a:t>
            </a:r>
            <a:r>
              <a:rPr lang="el-GR" sz="1800" dirty="0">
                <a:latin typeface="+mn-lt"/>
              </a:rPr>
              <a:t> Γείωση (0</a:t>
            </a:r>
            <a:r>
              <a:rPr lang="en-US" sz="1800" dirty="0">
                <a:latin typeface="+mn-lt"/>
              </a:rPr>
              <a:t>V).</a:t>
            </a:r>
            <a:endParaRPr lang="it-IT" sz="1800" dirty="0">
              <a:latin typeface="+mn-lt"/>
            </a:endParaRPr>
          </a:p>
          <a:p>
            <a:r>
              <a:rPr lang="en-GB" sz="1800" dirty="0">
                <a:latin typeface="+mn-lt"/>
              </a:rPr>
              <a:t>2. +5V: </a:t>
            </a:r>
            <a:r>
              <a:rPr lang="el-GR" sz="1800" dirty="0">
                <a:latin typeface="+mn-lt"/>
              </a:rPr>
              <a:t>Τάση</a:t>
            </a:r>
            <a:r>
              <a:rPr lang="en-GB" sz="1800" dirty="0">
                <a:latin typeface="+mn-lt"/>
              </a:rPr>
              <a:t> + 5V</a:t>
            </a:r>
            <a:r>
              <a:rPr lang="el-GR" sz="1800" dirty="0">
                <a:latin typeface="+mn-lt"/>
              </a:rPr>
              <a:t>.</a:t>
            </a:r>
            <a:endParaRPr lang="it-IT" sz="1800" dirty="0">
              <a:latin typeface="+mn-lt"/>
            </a:endParaRPr>
          </a:p>
          <a:p>
            <a:r>
              <a:rPr lang="en-GB" sz="1800" dirty="0">
                <a:latin typeface="+mn-lt"/>
              </a:rPr>
              <a:t>3. DATA: </a:t>
            </a:r>
            <a:r>
              <a:rPr lang="el-GR" sz="1800" dirty="0">
                <a:latin typeface="+mn-lt"/>
              </a:rPr>
              <a:t>Έξοδος δεδομένων </a:t>
            </a:r>
            <a:r>
              <a:rPr lang="en-GB" sz="1800" dirty="0">
                <a:latin typeface="+mn-lt"/>
              </a:rPr>
              <a:t>(</a:t>
            </a:r>
            <a:r>
              <a:rPr lang="el-GR" sz="1800" dirty="0">
                <a:latin typeface="+mn-lt"/>
              </a:rPr>
              <a:t>σχετική υγρασία και θερμοκρασία</a:t>
            </a:r>
            <a:r>
              <a:rPr lang="en-GB" sz="1800" dirty="0">
                <a:latin typeface="+mn-lt"/>
              </a:rPr>
              <a:t>)</a:t>
            </a:r>
            <a:r>
              <a:rPr lang="el-GR" sz="1800" dirty="0">
                <a:latin typeface="+mn-lt"/>
              </a:rPr>
              <a:t>.</a:t>
            </a:r>
            <a:r>
              <a:rPr lang="en-GB" sz="1800" dirty="0">
                <a:latin typeface="+mn-lt"/>
              </a:rPr>
              <a:t> </a:t>
            </a:r>
            <a:endParaRPr lang="it-IT" sz="1800" dirty="0">
              <a:latin typeface="+mn-lt"/>
            </a:endParaRPr>
          </a:p>
        </p:txBody>
      </p:sp>
      <p:pic>
        <p:nvPicPr>
          <p:cNvPr id="11" name="Imagen 230"/>
          <p:cNvPicPr/>
          <p:nvPr/>
        </p:nvPicPr>
        <p:blipFill>
          <a:blip r:embed="rId5" cstate="email">
            <a:extLst>
              <a:ext uri="{28A0092B-C50C-407E-A947-70E740481C1C}">
                <a14:useLocalDpi xmlns:a14="http://schemas.microsoft.com/office/drawing/2010/main" val="0"/>
              </a:ext>
            </a:extLst>
          </a:blip>
          <a:stretch>
            <a:fillRect/>
          </a:stretch>
        </p:blipFill>
        <p:spPr>
          <a:xfrm>
            <a:off x="2553419" y="2826783"/>
            <a:ext cx="4037162" cy="1645162"/>
          </a:xfrm>
          <a:prstGeom prst="rect">
            <a:avLst/>
          </a:prstGeom>
        </p:spPr>
      </p:pic>
      <p:sp>
        <p:nvSpPr>
          <p:cNvPr id="4" name="CasellaDiTesto 3"/>
          <p:cNvSpPr txBox="1"/>
          <p:nvPr/>
        </p:nvSpPr>
        <p:spPr>
          <a:xfrm>
            <a:off x="457200" y="1307278"/>
            <a:ext cx="4114800" cy="1200329"/>
          </a:xfrm>
          <a:prstGeom prst="rect">
            <a:avLst/>
          </a:prstGeom>
          <a:noFill/>
        </p:spPr>
        <p:txBody>
          <a:bodyPr wrap="square" rtlCol="0">
            <a:spAutoFit/>
          </a:bodyPr>
          <a:lstStyle/>
          <a:p>
            <a:pPr algn="just"/>
            <a:r>
              <a:rPr lang="el-GR" sz="1800" dirty="0">
                <a:latin typeface="+mn-lt"/>
              </a:rPr>
              <a:t>Ο αισθητήρας </a:t>
            </a:r>
            <a:r>
              <a:rPr lang="en-US" sz="1800" dirty="0">
                <a:latin typeface="+mn-lt"/>
              </a:rPr>
              <a:t>DHT11 </a:t>
            </a:r>
            <a:r>
              <a:rPr lang="el-GR" sz="1800" dirty="0">
                <a:latin typeface="+mn-lt"/>
              </a:rPr>
              <a:t>βρίσκεται τοποθετημένος σε μία μικρή πλακέτα που διευκολύνει τη σύνδεση και χρήση του.</a:t>
            </a:r>
            <a:endParaRPr lang="it-IT" sz="1800" dirty="0">
              <a:latin typeface="+mn-lt"/>
            </a:endParaRPr>
          </a:p>
        </p:txBody>
      </p:sp>
      <p:sp>
        <p:nvSpPr>
          <p:cNvPr id="5" name="CasellaDiTesto 4"/>
          <p:cNvSpPr txBox="1"/>
          <p:nvPr/>
        </p:nvSpPr>
        <p:spPr>
          <a:xfrm>
            <a:off x="6064214" y="1278265"/>
            <a:ext cx="2558821" cy="677108"/>
          </a:xfrm>
          <a:prstGeom prst="rect">
            <a:avLst/>
          </a:prstGeom>
          <a:noFill/>
        </p:spPr>
        <p:txBody>
          <a:bodyPr wrap="square" rtlCol="0">
            <a:spAutoFit/>
          </a:bodyPr>
          <a:lstStyle/>
          <a:p>
            <a:pPr algn="r"/>
            <a:r>
              <a:rPr lang="en-GB" dirty="0">
                <a:latin typeface="+mn-lt"/>
                <a:hlinkClick r:id="rId6"/>
              </a:rPr>
              <a:t>www.microbot.it</a:t>
            </a:r>
            <a:endParaRPr lang="en-GB" dirty="0">
              <a:latin typeface="+mn-lt"/>
            </a:endParaRPr>
          </a:p>
          <a:p>
            <a:pPr algn="r"/>
            <a:r>
              <a:rPr lang="en-GB" dirty="0">
                <a:latin typeface="+mn-lt"/>
              </a:rPr>
              <a:t>Ref. N. MR003-005.1</a:t>
            </a:r>
            <a:endParaRPr lang="it-IT" dirty="0">
              <a:latin typeface="+mn-lt"/>
            </a:endParaRPr>
          </a:p>
        </p:txBody>
      </p:sp>
    </p:spTree>
    <p:extLst>
      <p:ext uri="{BB962C8B-B14F-4D97-AF65-F5344CB8AC3E}">
        <p14:creationId xmlns:p14="http://schemas.microsoft.com/office/powerpoint/2010/main" val="308989643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a:t>
            </a:r>
            <a:r>
              <a:rPr lang="en-US" dirty="0"/>
              <a:t>DHT11 </a:t>
            </a:r>
            <a:r>
              <a:rPr lang="en-US" sz="2800" dirty="0"/>
              <a:t>– </a:t>
            </a:r>
            <a:r>
              <a:rPr lang="en-US" sz="2900" dirty="0"/>
              <a:t>1-wire </a:t>
            </a:r>
            <a:r>
              <a:rPr lang="el-GR" sz="2900" dirty="0"/>
              <a:t>επικοινωνία</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17</a:t>
            </a:fld>
            <a:endParaRPr lang="el-GR" sz="1000" dirty="0"/>
          </a:p>
        </p:txBody>
      </p:sp>
      <p:sp>
        <p:nvSpPr>
          <p:cNvPr id="6" name="CasellaDiTesto 5"/>
          <p:cNvSpPr txBox="1"/>
          <p:nvPr/>
        </p:nvSpPr>
        <p:spPr>
          <a:xfrm>
            <a:off x="1171238" y="5027000"/>
            <a:ext cx="6801526" cy="646331"/>
          </a:xfrm>
          <a:prstGeom prst="rect">
            <a:avLst/>
          </a:prstGeom>
          <a:noFill/>
        </p:spPr>
        <p:txBody>
          <a:bodyPr wrap="square" rtlCol="0">
            <a:spAutoFit/>
          </a:bodyPr>
          <a:lstStyle/>
          <a:p>
            <a:pPr algn="ctr"/>
            <a:r>
              <a:rPr lang="el-GR" sz="1800" dirty="0">
                <a:latin typeface="+mn-lt"/>
              </a:rPr>
              <a:t>Υπάρχει ένα μεγάλο εύρος συσκευών στην αγορά που κάνουν χρήση του πρωτοκόλλου επικοινωνίας </a:t>
            </a:r>
            <a:r>
              <a:rPr lang="en-GB" sz="1800" dirty="0">
                <a:latin typeface="+mn-lt"/>
              </a:rPr>
              <a:t>1-wire</a:t>
            </a:r>
            <a:r>
              <a:rPr lang="el-GR" sz="1800" dirty="0">
                <a:latin typeface="+mn-lt"/>
              </a:rPr>
              <a:t>.</a:t>
            </a:r>
            <a:endParaRPr lang="en-GB" sz="1800" dirty="0">
              <a:latin typeface="+mn-lt"/>
            </a:endParaRPr>
          </a:p>
        </p:txBody>
      </p:sp>
      <p:sp>
        <p:nvSpPr>
          <p:cNvPr id="4" name="CasellaDiTesto 3"/>
          <p:cNvSpPr txBox="1"/>
          <p:nvPr/>
        </p:nvSpPr>
        <p:spPr>
          <a:xfrm>
            <a:off x="328294" y="1337703"/>
            <a:ext cx="4243706" cy="1200329"/>
          </a:xfrm>
          <a:prstGeom prst="rect">
            <a:avLst/>
          </a:prstGeom>
          <a:noFill/>
        </p:spPr>
        <p:txBody>
          <a:bodyPr wrap="square" rtlCol="0">
            <a:spAutoFit/>
          </a:bodyPr>
          <a:lstStyle/>
          <a:p>
            <a:pPr algn="just"/>
            <a:r>
              <a:rPr lang="el-GR" sz="1800" dirty="0">
                <a:latin typeface="+mn-lt"/>
              </a:rPr>
              <a:t>Το </a:t>
            </a:r>
            <a:r>
              <a:rPr lang="en-US" sz="1800" dirty="0">
                <a:latin typeface="+mn-lt"/>
              </a:rPr>
              <a:t>Arduino </a:t>
            </a:r>
            <a:r>
              <a:rPr lang="el-GR" sz="1800" dirty="0">
                <a:latin typeface="+mn-lt"/>
              </a:rPr>
              <a:t>μπορεί να επικοινωνήσει με έναν αριθμό συσκευών (όπως αυτός ο αισθητήρας) χρησιμοποιώντας μόνο έναν ακροδέκτη.</a:t>
            </a:r>
            <a:endParaRPr lang="it-IT" sz="1800" dirty="0">
              <a:latin typeface="+mn-lt"/>
            </a:endParaRPr>
          </a:p>
        </p:txBody>
      </p:sp>
      <p:sp>
        <p:nvSpPr>
          <p:cNvPr id="2" name="Rettangolo 1"/>
          <p:cNvSpPr/>
          <p:nvPr/>
        </p:nvSpPr>
        <p:spPr>
          <a:xfrm>
            <a:off x="6098602" y="1333288"/>
            <a:ext cx="2020361" cy="923330"/>
          </a:xfrm>
          <a:prstGeom prst="rect">
            <a:avLst/>
          </a:prstGeom>
          <a:noFill/>
        </p:spPr>
        <p:txBody>
          <a:bodyPr wrap="none" lIns="91440" tIns="45720" rIns="91440" bIns="45720">
            <a:spAutoFit/>
          </a:bodyPr>
          <a:lstStyle/>
          <a:p>
            <a:pPr algn="ctr"/>
            <a:r>
              <a:rPr lang="it-IT" sz="5400" b="1" cap="none" spc="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mj-lt"/>
              </a:rPr>
              <a:t>1-wire</a:t>
            </a:r>
          </a:p>
        </p:txBody>
      </p:sp>
      <p:pic>
        <p:nvPicPr>
          <p:cNvPr id="13" name="Imagen 232"/>
          <p:cNvPicPr/>
          <p:nvPr/>
        </p:nvPicPr>
        <p:blipFill>
          <a:blip r:embed="rId5"/>
          <a:stretch>
            <a:fillRect/>
          </a:stretch>
        </p:blipFill>
        <p:spPr>
          <a:xfrm>
            <a:off x="1171237" y="2792733"/>
            <a:ext cx="6801526" cy="1853767"/>
          </a:xfrm>
          <a:prstGeom prst="rect">
            <a:avLst/>
          </a:prstGeom>
        </p:spPr>
      </p:pic>
    </p:spTree>
    <p:extLst>
      <p:ext uri="{BB962C8B-B14F-4D97-AF65-F5344CB8AC3E}">
        <p14:creationId xmlns:p14="http://schemas.microsoft.com/office/powerpoint/2010/main" val="400209728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a:t>
            </a:r>
            <a:r>
              <a:rPr lang="en-US" dirty="0"/>
              <a:t>DHT11 –</a:t>
            </a:r>
            <a:r>
              <a:rPr lang="el-GR" dirty="0"/>
              <a:t> </a:t>
            </a:r>
            <a:r>
              <a:rPr lang="en-US" sz="2800" dirty="0"/>
              <a:t>1-wire</a:t>
            </a:r>
            <a:r>
              <a:rPr lang="el-GR" sz="2800" dirty="0"/>
              <a:t> επικοινωνία</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18</a:t>
            </a:fld>
            <a:endParaRPr lang="el-GR" sz="1000" dirty="0"/>
          </a:p>
        </p:txBody>
      </p:sp>
      <p:sp>
        <p:nvSpPr>
          <p:cNvPr id="6" name="CasellaDiTesto 5"/>
          <p:cNvSpPr txBox="1"/>
          <p:nvPr/>
        </p:nvSpPr>
        <p:spPr>
          <a:xfrm>
            <a:off x="564422" y="4314026"/>
            <a:ext cx="8122378" cy="1923604"/>
          </a:xfrm>
          <a:prstGeom prst="rect">
            <a:avLst/>
          </a:prstGeom>
          <a:noFill/>
        </p:spPr>
        <p:txBody>
          <a:bodyPr wrap="square" rtlCol="0">
            <a:spAutoFit/>
          </a:bodyPr>
          <a:lstStyle/>
          <a:p>
            <a:pPr algn="just"/>
            <a:endParaRPr lang="el-GR" sz="1700" dirty="0">
              <a:latin typeface="+mn-lt"/>
            </a:endParaRPr>
          </a:p>
          <a:p>
            <a:pPr algn="just"/>
            <a:r>
              <a:rPr lang="el-GR" sz="1700" dirty="0">
                <a:latin typeface="+mn-lt"/>
              </a:rPr>
              <a:t>Όταν το </a:t>
            </a:r>
            <a:r>
              <a:rPr lang="en-US" sz="1700" dirty="0">
                <a:latin typeface="+mn-lt"/>
              </a:rPr>
              <a:t>Arduino </a:t>
            </a:r>
            <a:r>
              <a:rPr lang="el-GR" sz="1700" dirty="0">
                <a:latin typeface="+mn-lt"/>
              </a:rPr>
              <a:t>αιτηθεί δεδομένα από τον αισθητήρα, αυτός θα επιστρέψει 40-</a:t>
            </a:r>
            <a:r>
              <a:rPr lang="en-US" sz="1700" dirty="0">
                <a:latin typeface="+mn-lt"/>
              </a:rPr>
              <a:t>bit </a:t>
            </a:r>
            <a:r>
              <a:rPr lang="el-GR" sz="1700" dirty="0">
                <a:latin typeface="+mn-lt"/>
              </a:rPr>
              <a:t>(5-</a:t>
            </a:r>
            <a:r>
              <a:rPr lang="en-US" sz="1700" dirty="0">
                <a:latin typeface="+mn-lt"/>
              </a:rPr>
              <a:t>byte) </a:t>
            </a:r>
            <a:r>
              <a:rPr lang="el-GR" sz="1700" dirty="0">
                <a:latin typeface="+mn-lt"/>
              </a:rPr>
              <a:t>δεδομένων από τον ακροδέκτη </a:t>
            </a:r>
            <a:r>
              <a:rPr lang="en-US" sz="1700" dirty="0">
                <a:latin typeface="+mn-lt"/>
              </a:rPr>
              <a:t>DATA.</a:t>
            </a:r>
            <a:r>
              <a:rPr lang="en-GB" sz="1700" dirty="0">
                <a:latin typeface="+mn-lt"/>
              </a:rPr>
              <a:t> </a:t>
            </a:r>
            <a:r>
              <a:rPr lang="el-GR" sz="1700" dirty="0">
                <a:latin typeface="+mn-lt"/>
              </a:rPr>
              <a:t>Το πρώτο </a:t>
            </a:r>
            <a:r>
              <a:rPr lang="en-US" sz="1700" dirty="0">
                <a:latin typeface="+mn-lt"/>
              </a:rPr>
              <a:t>byte </a:t>
            </a:r>
            <a:r>
              <a:rPr lang="el-GR" sz="1700" dirty="0">
                <a:latin typeface="+mn-lt"/>
              </a:rPr>
              <a:t>είναι ένας ακέραιος που αναπαριστά την σχετική υγρασία ως ποσοστό (</a:t>
            </a:r>
            <a:r>
              <a:rPr lang="en-US" sz="1700" dirty="0">
                <a:latin typeface="+mn-lt"/>
              </a:rPr>
              <a:t>RH%)</a:t>
            </a:r>
            <a:r>
              <a:rPr lang="el-GR" sz="1700" dirty="0">
                <a:latin typeface="+mn-lt"/>
              </a:rPr>
              <a:t>, ενώ το τρίτο </a:t>
            </a:r>
            <a:r>
              <a:rPr lang="en-US" sz="1700" dirty="0">
                <a:latin typeface="+mn-lt"/>
              </a:rPr>
              <a:t>byte </a:t>
            </a:r>
            <a:r>
              <a:rPr lang="el-GR" sz="1700" dirty="0">
                <a:latin typeface="+mn-lt"/>
              </a:rPr>
              <a:t>αναπαριστά τη θερμοκρασία σε βαθμούς Κελσίου. Τα </a:t>
            </a:r>
            <a:r>
              <a:rPr lang="en-US" sz="1700" dirty="0">
                <a:latin typeface="+mn-lt"/>
              </a:rPr>
              <a:t>bytes 2 </a:t>
            </a:r>
            <a:r>
              <a:rPr lang="el-GR" sz="1700" dirty="0">
                <a:latin typeface="+mn-lt"/>
              </a:rPr>
              <a:t>και 4 επιστρέφουν </a:t>
            </a:r>
            <a:r>
              <a:rPr lang="en-US" sz="1700" dirty="0">
                <a:latin typeface="+mn-lt"/>
              </a:rPr>
              <a:t>0x00</a:t>
            </a:r>
            <a:r>
              <a:rPr lang="el-GR" sz="1700" dirty="0">
                <a:latin typeface="+mn-lt"/>
              </a:rPr>
              <a:t> καθώς χρησιμοποιούνται από άλλες εκδόσεις του αισθητήρα (π.χ. </a:t>
            </a:r>
            <a:r>
              <a:rPr lang="en-US" sz="1700" dirty="0">
                <a:latin typeface="+mn-lt"/>
              </a:rPr>
              <a:t>DHT22) </a:t>
            </a:r>
            <a:r>
              <a:rPr lang="el-GR" sz="1700" dirty="0">
                <a:latin typeface="+mn-lt"/>
              </a:rPr>
              <a:t>που προσφέρουν περισσότερες δυνατότητες. Το </a:t>
            </a:r>
            <a:r>
              <a:rPr lang="en-US" sz="1700" dirty="0">
                <a:latin typeface="+mn-lt"/>
              </a:rPr>
              <a:t>byte 5 </a:t>
            </a:r>
            <a:r>
              <a:rPr lang="el-GR" sz="1700" dirty="0">
                <a:latin typeface="+mn-lt"/>
              </a:rPr>
              <a:t>αναπαριστά το άθροισμα ελέγχου</a:t>
            </a:r>
            <a:r>
              <a:rPr lang="en-GB" sz="1700" dirty="0">
                <a:latin typeface="+mn-lt"/>
              </a:rPr>
              <a:t>.</a:t>
            </a:r>
          </a:p>
        </p:txBody>
      </p:sp>
      <p:sp>
        <p:nvSpPr>
          <p:cNvPr id="4" name="CasellaDiTesto 3"/>
          <p:cNvSpPr txBox="1"/>
          <p:nvPr/>
        </p:nvSpPr>
        <p:spPr>
          <a:xfrm>
            <a:off x="564423" y="794815"/>
            <a:ext cx="8122378" cy="646331"/>
          </a:xfrm>
          <a:prstGeom prst="rect">
            <a:avLst/>
          </a:prstGeom>
          <a:noFill/>
        </p:spPr>
        <p:txBody>
          <a:bodyPr wrap="square" rtlCol="0">
            <a:spAutoFit/>
          </a:bodyPr>
          <a:lstStyle/>
          <a:p>
            <a:pPr algn="just"/>
            <a:r>
              <a:rPr lang="el-GR" sz="1800" b="1" dirty="0">
                <a:latin typeface="+mn-lt"/>
              </a:rPr>
              <a:t>Πως ο αισθητήρας </a:t>
            </a:r>
            <a:r>
              <a:rPr lang="en-GB" sz="1800" b="1" dirty="0">
                <a:latin typeface="+mn-lt"/>
              </a:rPr>
              <a:t>DHT11 </a:t>
            </a:r>
            <a:r>
              <a:rPr lang="el-GR" sz="1800" b="1" dirty="0">
                <a:latin typeface="+mn-lt"/>
              </a:rPr>
              <a:t>επικοινωνεί με το </a:t>
            </a:r>
            <a:r>
              <a:rPr lang="en-US" sz="1800" b="1" dirty="0">
                <a:latin typeface="+mn-lt"/>
              </a:rPr>
              <a:t>Arduino </a:t>
            </a:r>
            <a:r>
              <a:rPr lang="el-GR" sz="1800" b="1" dirty="0">
                <a:latin typeface="+mn-lt"/>
              </a:rPr>
              <a:t>χρησιμοποιώντας μόλις έναν ακροδέκτη…</a:t>
            </a:r>
            <a:endParaRPr lang="it-IT" sz="1800" b="1" dirty="0">
              <a:latin typeface="+mn-lt"/>
            </a:endParaRPr>
          </a:p>
        </p:txBody>
      </p:sp>
      <p:graphicFrame>
        <p:nvGraphicFramePr>
          <p:cNvPr id="5" name="Tabella 4"/>
          <p:cNvGraphicFramePr>
            <a:graphicFrameLocks noGrp="1"/>
          </p:cNvGraphicFramePr>
          <p:nvPr>
            <p:extLst>
              <p:ext uri="{D42A27DB-BD31-4B8C-83A1-F6EECF244321}">
                <p14:modId xmlns:p14="http://schemas.microsoft.com/office/powerpoint/2010/main" val="801886262"/>
              </p:ext>
            </p:extLst>
          </p:nvPr>
        </p:nvGraphicFramePr>
        <p:xfrm>
          <a:off x="564422" y="1595354"/>
          <a:ext cx="8122380" cy="2736484"/>
        </p:xfrm>
        <a:graphic>
          <a:graphicData uri="http://schemas.openxmlformats.org/drawingml/2006/table">
            <a:tbl>
              <a:tblPr firstRow="1" firstCol="1" bandRow="1">
                <a:tableStyleId>{5C22544A-7EE6-4342-B048-85BDC9FD1C3A}</a:tableStyleId>
              </a:tblPr>
              <a:tblGrid>
                <a:gridCol w="1353730">
                  <a:extLst>
                    <a:ext uri="{9D8B030D-6E8A-4147-A177-3AD203B41FA5}">
                      <a16:colId xmlns:a16="http://schemas.microsoft.com/office/drawing/2014/main" val="20000"/>
                    </a:ext>
                  </a:extLst>
                </a:gridCol>
                <a:gridCol w="1353730">
                  <a:extLst>
                    <a:ext uri="{9D8B030D-6E8A-4147-A177-3AD203B41FA5}">
                      <a16:colId xmlns:a16="http://schemas.microsoft.com/office/drawing/2014/main" val="20001"/>
                    </a:ext>
                  </a:extLst>
                </a:gridCol>
                <a:gridCol w="1353730">
                  <a:extLst>
                    <a:ext uri="{9D8B030D-6E8A-4147-A177-3AD203B41FA5}">
                      <a16:colId xmlns:a16="http://schemas.microsoft.com/office/drawing/2014/main" val="20002"/>
                    </a:ext>
                  </a:extLst>
                </a:gridCol>
                <a:gridCol w="1353730">
                  <a:extLst>
                    <a:ext uri="{9D8B030D-6E8A-4147-A177-3AD203B41FA5}">
                      <a16:colId xmlns:a16="http://schemas.microsoft.com/office/drawing/2014/main" val="20003"/>
                    </a:ext>
                  </a:extLst>
                </a:gridCol>
                <a:gridCol w="1353730">
                  <a:extLst>
                    <a:ext uri="{9D8B030D-6E8A-4147-A177-3AD203B41FA5}">
                      <a16:colId xmlns:a16="http://schemas.microsoft.com/office/drawing/2014/main" val="20004"/>
                    </a:ext>
                  </a:extLst>
                </a:gridCol>
                <a:gridCol w="1353730">
                  <a:extLst>
                    <a:ext uri="{9D8B030D-6E8A-4147-A177-3AD203B41FA5}">
                      <a16:colId xmlns:a16="http://schemas.microsoft.com/office/drawing/2014/main" val="20005"/>
                    </a:ext>
                  </a:extLst>
                </a:gridCol>
              </a:tblGrid>
              <a:tr h="684121">
                <a:tc>
                  <a:txBody>
                    <a:bodyPr/>
                    <a:lstStyle/>
                    <a:p>
                      <a:pPr algn="ctr">
                        <a:lnSpc>
                          <a:spcPct val="150000"/>
                        </a:lnSpc>
                        <a:spcBef>
                          <a:spcPts val="500"/>
                        </a:spcBef>
                        <a:spcAft>
                          <a:spcPts val="1000"/>
                        </a:spcAft>
                      </a:pPr>
                      <a:r>
                        <a:rPr lang="el-GR" sz="1400" b="1" dirty="0">
                          <a:effectLst/>
                        </a:rPr>
                        <a:t>ΔΕΔΟΜΕΝΑ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Byte 1</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Byte 2</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Byte 3</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Byte 4</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Byte 5</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0"/>
                  </a:ext>
                </a:extLst>
              </a:tr>
              <a:tr h="684121">
                <a:tc>
                  <a:txBody>
                    <a:bodyPr/>
                    <a:lstStyle/>
                    <a:p>
                      <a:pPr algn="ctr">
                        <a:lnSpc>
                          <a:spcPct val="150000"/>
                        </a:lnSpc>
                        <a:spcBef>
                          <a:spcPts val="500"/>
                        </a:spcBef>
                        <a:spcAft>
                          <a:spcPts val="1000"/>
                        </a:spcAft>
                      </a:pPr>
                      <a:r>
                        <a:rPr lang="el-GR" sz="1400" b="1" dirty="0">
                          <a:effectLst/>
                        </a:rPr>
                        <a:t>Δυαδικό</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0011 1100</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0000 0000</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0001 0010</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0000 0000</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0100 1110</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1"/>
                  </a:ext>
                </a:extLst>
              </a:tr>
              <a:tr h="684121">
                <a:tc>
                  <a:txBody>
                    <a:bodyPr/>
                    <a:lstStyle/>
                    <a:p>
                      <a:pPr algn="ctr">
                        <a:lnSpc>
                          <a:spcPct val="150000"/>
                        </a:lnSpc>
                        <a:spcBef>
                          <a:spcPts val="500"/>
                        </a:spcBef>
                        <a:spcAft>
                          <a:spcPts val="1000"/>
                        </a:spcAft>
                      </a:pPr>
                      <a:r>
                        <a:rPr lang="el-GR" sz="1400" b="1" dirty="0" err="1">
                          <a:effectLst/>
                        </a:rPr>
                        <a:t>Δεκα-εξαδικό</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0x3C</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0x00</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0x12</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0x00</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0x4E</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2"/>
                  </a:ext>
                </a:extLst>
              </a:tr>
              <a:tr h="684121">
                <a:tc>
                  <a:txBody>
                    <a:bodyPr/>
                    <a:lstStyle/>
                    <a:p>
                      <a:pPr algn="ctr">
                        <a:lnSpc>
                          <a:spcPct val="150000"/>
                        </a:lnSpc>
                        <a:spcBef>
                          <a:spcPts val="500"/>
                        </a:spcBef>
                        <a:spcAft>
                          <a:spcPts val="1000"/>
                        </a:spcAft>
                      </a:pPr>
                      <a:r>
                        <a:rPr lang="el-GR" sz="1400" b="1" dirty="0">
                          <a:effectLst/>
                        </a:rPr>
                        <a:t>Δεκαδικό</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60 %RH</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0</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a:effectLst/>
                        </a:rPr>
                        <a:t>18 ºC</a:t>
                      </a:r>
                      <a:endParaRPr lang="it-IT" sz="1400" b="1">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0</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tc>
                  <a:txBody>
                    <a:bodyPr/>
                    <a:lstStyle/>
                    <a:p>
                      <a:pPr algn="ctr">
                        <a:lnSpc>
                          <a:spcPct val="150000"/>
                        </a:lnSpc>
                        <a:spcBef>
                          <a:spcPts val="500"/>
                        </a:spcBef>
                        <a:spcAft>
                          <a:spcPts val="1000"/>
                        </a:spcAft>
                      </a:pPr>
                      <a:r>
                        <a:rPr lang="en-GB" sz="1400" b="1" dirty="0">
                          <a:effectLst/>
                        </a:rPr>
                        <a:t>78</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a:txBody>
                  <a:tcPr marL="68580" marR="68580" marT="0" marB="0" anchor="ctr"/>
                </a:tc>
                <a:extLst>
                  <a:ext uri="{0D108BD9-81ED-4DB2-BD59-A6C34878D82A}">
                    <a16:rowId xmlns:a16="http://schemas.microsoft.com/office/drawing/2014/main" val="10003"/>
                  </a:ext>
                </a:extLst>
              </a:tr>
            </a:tbl>
          </a:graphicData>
        </a:graphic>
      </p:graphicFrame>
    </p:spTree>
    <p:extLst>
      <p:ext uri="{BB962C8B-B14F-4D97-AF65-F5344CB8AC3E}">
        <p14:creationId xmlns:p14="http://schemas.microsoft.com/office/powerpoint/2010/main" val="1649705143"/>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19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19</a:t>
            </a:fld>
            <a:endParaRPr lang="el-GR" sz="1000" dirty="0"/>
          </a:p>
        </p:txBody>
      </p:sp>
      <p:sp>
        <p:nvSpPr>
          <p:cNvPr id="4" name="CasellaDiTesto 3"/>
          <p:cNvSpPr txBox="1"/>
          <p:nvPr/>
        </p:nvSpPr>
        <p:spPr>
          <a:xfrm>
            <a:off x="328294" y="814589"/>
            <a:ext cx="8358506" cy="923330"/>
          </a:xfrm>
          <a:prstGeom prst="rect">
            <a:avLst/>
          </a:prstGeom>
          <a:noFill/>
        </p:spPr>
        <p:txBody>
          <a:bodyPr wrap="square" rtlCol="0">
            <a:spAutoFit/>
          </a:bodyPr>
          <a:lstStyle/>
          <a:p>
            <a:r>
              <a:rPr lang="el-GR" sz="1800" dirty="0">
                <a:latin typeface="+mn-lt"/>
              </a:rPr>
              <a:t>Πάντα το </a:t>
            </a:r>
            <a:r>
              <a:rPr lang="en-US" sz="1800" dirty="0">
                <a:latin typeface="+mn-lt"/>
              </a:rPr>
              <a:t>Arduino </a:t>
            </a:r>
            <a:r>
              <a:rPr lang="el-GR" sz="1800" dirty="0">
                <a:latin typeface="+mn-lt"/>
              </a:rPr>
              <a:t>είναι υπεύθυνο για την έναρξη της επικοινωνίας.</a:t>
            </a:r>
          </a:p>
          <a:p>
            <a:endParaRPr lang="el-GR" sz="1800" dirty="0">
              <a:latin typeface="+mn-lt"/>
            </a:endParaRPr>
          </a:p>
          <a:p>
            <a:r>
              <a:rPr lang="el-GR" sz="1800" dirty="0">
                <a:latin typeface="+mn-lt"/>
              </a:rPr>
              <a:t>Να πως πραγματοποιείται:</a:t>
            </a:r>
            <a:endParaRPr lang="it-IT" sz="1800" dirty="0">
              <a:latin typeface="+mn-lt"/>
            </a:endParaRPr>
          </a:p>
        </p:txBody>
      </p:sp>
      <p:grpSp>
        <p:nvGrpSpPr>
          <p:cNvPr id="11" name="Gruppo 10"/>
          <p:cNvGrpSpPr/>
          <p:nvPr/>
        </p:nvGrpSpPr>
        <p:grpSpPr>
          <a:xfrm>
            <a:off x="2197510" y="1899488"/>
            <a:ext cx="5182310" cy="2958002"/>
            <a:chOff x="0" y="0"/>
            <a:chExt cx="3933825" cy="1955283"/>
          </a:xfrm>
        </p:grpSpPr>
        <p:pic>
          <p:nvPicPr>
            <p:cNvPr id="12" name="Imagen 237"/>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3933825" cy="1369695"/>
            </a:xfrm>
            <a:prstGeom prst="rect">
              <a:avLst/>
            </a:prstGeom>
          </p:spPr>
        </p:pic>
        <p:sp>
          <p:nvSpPr>
            <p:cNvPr id="13" name="Rectángulo 238"/>
            <p:cNvSpPr/>
            <p:nvPr/>
          </p:nvSpPr>
          <p:spPr>
            <a:xfrm>
              <a:off x="280359" y="1381125"/>
              <a:ext cx="1392866" cy="574158"/>
            </a:xfrm>
            <a:prstGeom prst="rect">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ea typeface="Times New Roman" panose="02020603050405020304" pitchFamily="18" charset="0"/>
                  <a:cs typeface="Times New Roman" panose="02020603050405020304" pitchFamily="18" charset="0"/>
                </a:rPr>
                <a:t>ΣΗΜΑ ΑΠΟ ΤΟ </a:t>
              </a:r>
              <a:r>
                <a:rPr lang="en-US" sz="1400" b="1" dirty="0">
                  <a:solidFill>
                    <a:srgbClr val="000000"/>
                  </a:solidFill>
                  <a:effectLst/>
                  <a:ea typeface="Times New Roman" panose="02020603050405020304" pitchFamily="18" charset="0"/>
                  <a:cs typeface="Times New Roman" panose="02020603050405020304" pitchFamily="18" charset="0"/>
                </a:rPr>
                <a:t>ARDUINO</a:t>
              </a:r>
              <a:endParaRPr lang="it-IT" sz="1400" dirty="0">
                <a:effectLst/>
                <a:ea typeface="Times New Roman" panose="02020603050405020304" pitchFamily="18" charset="0"/>
                <a:cs typeface="Times New Roman" panose="02020603050405020304" pitchFamily="18" charset="0"/>
              </a:endParaRPr>
            </a:p>
          </p:txBody>
        </p:sp>
        <p:sp>
          <p:nvSpPr>
            <p:cNvPr id="14" name="Rectángulo 239"/>
            <p:cNvSpPr/>
            <p:nvPr/>
          </p:nvSpPr>
          <p:spPr>
            <a:xfrm>
              <a:off x="1974534" y="1381125"/>
              <a:ext cx="1392866" cy="574158"/>
            </a:xfrm>
            <a:prstGeom prst="rect">
              <a:avLst/>
            </a:prstGeom>
            <a:solidFill>
              <a:schemeClr val="bg1"/>
            </a:solidFill>
            <a:ln w="25400" cap="flat" cmpd="sng" algn="ctr">
              <a:solidFill>
                <a:srgbClr val="4F81BD">
                  <a:shade val="50000"/>
                </a:srgbClr>
              </a:solid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ΣΗΜΑ ΑΠΟ ΤΟ ΑΙΣΘΗΤΗΡΙΟ</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2" name="CasellaDiTesto 1"/>
          <p:cNvSpPr txBox="1"/>
          <p:nvPr/>
        </p:nvSpPr>
        <p:spPr>
          <a:xfrm>
            <a:off x="328293" y="5079366"/>
            <a:ext cx="8358505" cy="646331"/>
          </a:xfrm>
          <a:prstGeom prst="rect">
            <a:avLst/>
          </a:prstGeom>
          <a:noFill/>
        </p:spPr>
        <p:txBody>
          <a:bodyPr wrap="square" rtlCol="0">
            <a:spAutoFit/>
          </a:bodyPr>
          <a:lstStyle/>
          <a:p>
            <a:pPr algn="ctr"/>
            <a:r>
              <a:rPr lang="el-GR" sz="1800" dirty="0">
                <a:latin typeface="+mn-lt"/>
              </a:rPr>
              <a:t>Ύστερα από αυτή την ανταλλαγή δεδομένων, ο αισθητήρας </a:t>
            </a:r>
            <a:r>
              <a:rPr lang="en-US" sz="1800" dirty="0">
                <a:latin typeface="+mn-lt"/>
              </a:rPr>
              <a:t>DHT</a:t>
            </a:r>
            <a:r>
              <a:rPr lang="en-GB" sz="1800" dirty="0">
                <a:latin typeface="+mn-lt"/>
              </a:rPr>
              <a:t>11 </a:t>
            </a:r>
            <a:r>
              <a:rPr lang="el-GR" sz="1800" dirty="0">
                <a:latin typeface="+mn-lt"/>
              </a:rPr>
              <a:t>ξεκινάει να μεταδίδει τα </a:t>
            </a:r>
            <a:r>
              <a:rPr lang="en-GB" sz="1800" dirty="0">
                <a:latin typeface="+mn-lt"/>
              </a:rPr>
              <a:t>40 bit</a:t>
            </a:r>
            <a:r>
              <a:rPr lang="el-GR" sz="1800" dirty="0">
                <a:latin typeface="+mn-lt"/>
              </a:rPr>
              <a:t> δεδομένων από τα εσωτερικά του αισθητήρια.</a:t>
            </a:r>
            <a:endParaRPr lang="it-IT" sz="1800" dirty="0"/>
          </a:p>
        </p:txBody>
      </p:sp>
      <p:sp>
        <p:nvSpPr>
          <p:cNvPr id="15" name="Τίτλος 1">
            <a:extLst>
              <a:ext uri="{FF2B5EF4-FFF2-40B4-BE49-F238E27FC236}">
                <a16:creationId xmlns:a16="http://schemas.microsoft.com/office/drawing/2014/main" id="{28C0B3E8-A672-49E0-8A0A-D521386D8649}"/>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a:t>
            </a:r>
            <a:r>
              <a:rPr lang="en-US" dirty="0"/>
              <a:t>DHT11 –</a:t>
            </a:r>
            <a:r>
              <a:rPr lang="el-GR" dirty="0"/>
              <a:t> </a:t>
            </a:r>
            <a:r>
              <a:rPr lang="en-US" sz="2800" dirty="0"/>
              <a:t>1-wire</a:t>
            </a:r>
            <a:r>
              <a:rPr lang="el-GR" sz="2800" dirty="0"/>
              <a:t> επικοινωνία</a:t>
            </a:r>
          </a:p>
        </p:txBody>
      </p:sp>
    </p:spTree>
    <p:extLst>
      <p:ext uri="{BB962C8B-B14F-4D97-AF65-F5344CB8AC3E}">
        <p14:creationId xmlns:p14="http://schemas.microsoft.com/office/powerpoint/2010/main" val="250903160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Rectangle 5"/>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 name="Τίτλος 1"/>
          <p:cNvSpPr>
            <a:spLocks noGrp="1"/>
          </p:cNvSpPr>
          <p:nvPr>
            <p:ph type="title"/>
          </p:nvPr>
        </p:nvSpPr>
        <p:spPr>
          <a:xfrm>
            <a:off x="0" y="-2"/>
            <a:ext cx="9144000" cy="581777"/>
          </a:xfrm>
          <a:solidFill>
            <a:schemeClr val="bg1">
              <a:lumMod val="85000"/>
            </a:schemeClr>
          </a:solidFill>
        </p:spPr>
        <p:txBody>
          <a:bodyPr>
            <a:normAutofit fontScale="90000"/>
          </a:bodyPr>
          <a:lstStyle/>
          <a:p>
            <a:pPr algn="l"/>
            <a:r>
              <a:rPr lang="el-GR" sz="3600" dirty="0"/>
              <a:t>Στόχος και περίγραμμα της Ενότητας </a:t>
            </a:r>
            <a:r>
              <a:rPr lang="en-US" sz="3600" dirty="0"/>
              <a:t>8  </a:t>
            </a:r>
            <a:endParaRPr lang="el-GR" sz="3600" dirty="0"/>
          </a:p>
        </p:txBody>
      </p:sp>
      <p:sp>
        <p:nvSpPr>
          <p:cNvPr id="11" name="Στρογγυλεμένο ορθογώνιο 7"/>
          <p:cNvSpPr/>
          <p:nvPr/>
        </p:nvSpPr>
        <p:spPr>
          <a:xfrm>
            <a:off x="397437" y="2769704"/>
            <a:ext cx="8335926" cy="3016342"/>
          </a:xfrm>
          <a:prstGeom prst="round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2" name="Στρογγυλεμένο ορθογώνιο 6"/>
          <p:cNvSpPr/>
          <p:nvPr/>
        </p:nvSpPr>
        <p:spPr>
          <a:xfrm>
            <a:off x="432081" y="860082"/>
            <a:ext cx="8335926" cy="1360967"/>
          </a:xfrm>
          <a:prstGeom prst="round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dirty="0"/>
          </a:p>
        </p:txBody>
      </p:sp>
      <p:sp>
        <p:nvSpPr>
          <p:cNvPr id="13" name="Σύμβολο κράτησης θέσης περιεχομένου 2"/>
          <p:cNvSpPr txBox="1">
            <a:spLocks/>
          </p:cNvSpPr>
          <p:nvPr/>
        </p:nvSpPr>
        <p:spPr>
          <a:xfrm>
            <a:off x="809558" y="3420811"/>
            <a:ext cx="7720488" cy="2170092"/>
          </a:xfrm>
          <a:prstGeom prst="rect">
            <a:avLst/>
          </a:prstGeom>
        </p:spPr>
        <p:txBody>
          <a:bodyPr vert="horz" lIns="91440" tIns="45720" rIns="91440" bIns="45720" rtlCol="0">
            <a:normAutofit/>
          </a:bodyPr>
          <a:lst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pPr algn="just">
              <a:lnSpc>
                <a:spcPct val="110000"/>
              </a:lnSpc>
              <a:spcBef>
                <a:spcPts val="480"/>
              </a:spcBef>
              <a:buFont typeface="Wingdings" pitchFamily="2" charset="2"/>
              <a:buChar char="§"/>
            </a:pPr>
            <a:r>
              <a:rPr lang="el-GR" sz="1800" dirty="0"/>
              <a:t>Επιταχυνσιόμετρο</a:t>
            </a:r>
            <a:endParaRPr lang="en-US" sz="1800" dirty="0"/>
          </a:p>
          <a:p>
            <a:pPr algn="just">
              <a:lnSpc>
                <a:spcPct val="110000"/>
              </a:lnSpc>
              <a:spcBef>
                <a:spcPts val="480"/>
              </a:spcBef>
              <a:buFont typeface="Wingdings" pitchFamily="2" charset="2"/>
              <a:buChar char="§"/>
            </a:pPr>
            <a:r>
              <a:rPr lang="el-GR" sz="1800" dirty="0"/>
              <a:t>Τύποι επιταχυνσιομέτρων</a:t>
            </a:r>
            <a:endParaRPr lang="en-US" sz="1800" b="1" dirty="0">
              <a:solidFill>
                <a:schemeClr val="accent5">
                  <a:lumMod val="75000"/>
                </a:schemeClr>
              </a:solidFill>
            </a:endParaRPr>
          </a:p>
          <a:p>
            <a:pPr algn="just">
              <a:lnSpc>
                <a:spcPct val="110000"/>
              </a:lnSpc>
              <a:spcBef>
                <a:spcPts val="480"/>
              </a:spcBef>
              <a:buFont typeface="Wingdings" pitchFamily="2" charset="2"/>
              <a:buChar char="§"/>
            </a:pPr>
            <a:r>
              <a:rPr lang="el-GR" sz="1800" dirty="0"/>
              <a:t>Αισθητήρες θερμοκρασίας </a:t>
            </a:r>
            <a:r>
              <a:rPr lang="en-US" sz="1800" dirty="0"/>
              <a:t>NTC</a:t>
            </a:r>
          </a:p>
          <a:p>
            <a:pPr algn="just">
              <a:lnSpc>
                <a:spcPct val="110000"/>
              </a:lnSpc>
              <a:spcBef>
                <a:spcPts val="480"/>
              </a:spcBef>
              <a:buFont typeface="Wingdings" pitchFamily="2" charset="2"/>
              <a:buChar char="§"/>
            </a:pPr>
            <a:r>
              <a:rPr lang="el-GR" sz="1800" dirty="0"/>
              <a:t>Αισθητήρες υγρασίας</a:t>
            </a:r>
            <a:endParaRPr lang="en-US" sz="1800" dirty="0"/>
          </a:p>
          <a:p>
            <a:pPr algn="just">
              <a:lnSpc>
                <a:spcPct val="110000"/>
              </a:lnSpc>
              <a:spcBef>
                <a:spcPts val="480"/>
              </a:spcBef>
              <a:buFont typeface="Wingdings" pitchFamily="2" charset="2"/>
              <a:buChar char="§"/>
            </a:pPr>
            <a:r>
              <a:rPr lang="el-GR" sz="1800" dirty="0"/>
              <a:t>Ο αισθητήρας </a:t>
            </a:r>
            <a:r>
              <a:rPr lang="en-US" sz="1800" dirty="0"/>
              <a:t>DHT11</a:t>
            </a:r>
          </a:p>
          <a:p>
            <a:pPr marL="0" indent="0" algn="just">
              <a:lnSpc>
                <a:spcPct val="110000"/>
              </a:lnSpc>
              <a:spcBef>
                <a:spcPts val="480"/>
              </a:spcBef>
              <a:buNone/>
            </a:pPr>
            <a:r>
              <a:rPr lang="en-US" sz="1400" dirty="0">
                <a:solidFill>
                  <a:schemeClr val="accent5">
                    <a:lumMod val="75000"/>
                  </a:schemeClr>
                </a:solidFill>
              </a:rPr>
              <a:t> </a:t>
            </a:r>
            <a:endParaRPr lang="el-GR" sz="1400" dirty="0">
              <a:solidFill>
                <a:schemeClr val="accent5">
                  <a:lumMod val="75000"/>
                </a:schemeClr>
              </a:solidFill>
            </a:endParaRPr>
          </a:p>
          <a:p>
            <a:pPr algn="just">
              <a:lnSpc>
                <a:spcPct val="110000"/>
              </a:lnSpc>
              <a:spcBef>
                <a:spcPts val="480"/>
              </a:spcBef>
              <a:buFont typeface="Wingdings" pitchFamily="2" charset="2"/>
              <a:buChar char="§"/>
            </a:pPr>
            <a:endParaRPr lang="el-GR" sz="1800" dirty="0"/>
          </a:p>
        </p:txBody>
      </p:sp>
      <p:sp>
        <p:nvSpPr>
          <p:cNvPr id="14" name="TextBox 13"/>
          <p:cNvSpPr txBox="1"/>
          <p:nvPr/>
        </p:nvSpPr>
        <p:spPr bwMode="auto">
          <a:xfrm>
            <a:off x="1709619" y="981772"/>
            <a:ext cx="5415585" cy="1111073"/>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ctr" defTabSz="914400" rtl="0" eaLnBrk="0" fontAlgn="base" latinLnBrk="0" hangingPunct="0">
              <a:lnSpc>
                <a:spcPct val="110000"/>
              </a:lnSpc>
              <a:spcBef>
                <a:spcPts val="480"/>
              </a:spcBef>
              <a:spcAft>
                <a:spcPct val="0"/>
              </a:spcAft>
              <a:buClrTx/>
              <a:buSzTx/>
              <a:tabLst/>
            </a:pPr>
            <a:r>
              <a:rPr kumimoji="0" lang="el-GR" sz="1800" b="1" i="1" u="none" strike="noStrike" kern="0" cap="none" spc="0" normalizeH="0" baseline="0" noProof="0" dirty="0">
                <a:ln>
                  <a:noFill/>
                </a:ln>
                <a:solidFill>
                  <a:schemeClr val="tx1"/>
                </a:solidFill>
                <a:effectLst/>
                <a:uLnTx/>
                <a:uFillTx/>
                <a:latin typeface="+mn-lt"/>
                <a:ea typeface="+mn-ea"/>
                <a:cs typeface="+mn-cs"/>
              </a:rPr>
              <a:t>Στόχος της παρουσίασης</a:t>
            </a:r>
            <a:endParaRPr kumimoji="0" lang="en-US" sz="1800" b="1" i="1" u="none" strike="noStrike" kern="0" cap="none" spc="0" normalizeH="0" baseline="0" noProof="0" dirty="0">
              <a:ln>
                <a:noFill/>
              </a:ln>
              <a:solidFill>
                <a:schemeClr val="tx1"/>
              </a:solidFill>
              <a:effectLst/>
              <a:uLnTx/>
              <a:uFillTx/>
              <a:latin typeface="+mn-lt"/>
              <a:ea typeface="+mn-ea"/>
              <a:cs typeface="+mn-cs"/>
            </a:endParaRPr>
          </a:p>
          <a:p>
            <a:pPr algn="ctr" eaLnBrk="0" hangingPunct="0">
              <a:lnSpc>
                <a:spcPct val="110000"/>
              </a:lnSpc>
              <a:spcBef>
                <a:spcPts val="480"/>
              </a:spcBef>
            </a:pPr>
            <a:r>
              <a:rPr lang="el-GR" sz="1800" dirty="0">
                <a:solidFill>
                  <a:schemeClr val="bg1"/>
                </a:solidFill>
              </a:rPr>
              <a:t>Η παρουσίαση αδρανειακών αισθητήρων και </a:t>
            </a:r>
          </a:p>
          <a:p>
            <a:pPr algn="ctr" eaLnBrk="0" hangingPunct="0">
              <a:lnSpc>
                <a:spcPct val="110000"/>
              </a:lnSpc>
              <a:spcBef>
                <a:spcPts val="480"/>
              </a:spcBef>
            </a:pPr>
            <a:r>
              <a:rPr lang="el-GR" sz="1800" dirty="0">
                <a:solidFill>
                  <a:schemeClr val="bg1"/>
                </a:solidFill>
              </a:rPr>
              <a:t>αισθητήρων που μετράνε υγρασία και θερμοκρασία</a:t>
            </a:r>
          </a:p>
        </p:txBody>
      </p:sp>
      <p:sp>
        <p:nvSpPr>
          <p:cNvPr id="15" name="TextBox 14"/>
          <p:cNvSpPr txBox="1"/>
          <p:nvPr/>
        </p:nvSpPr>
        <p:spPr bwMode="auto">
          <a:xfrm>
            <a:off x="3945159" y="2936342"/>
            <a:ext cx="944489" cy="381771"/>
          </a:xfrm>
          <a:prstGeom prst="rect">
            <a:avLst/>
          </a:prstGeom>
          <a:noFill/>
          <a:ln w="9525">
            <a:noFill/>
            <a:miter lim="800000"/>
            <a:headEnd/>
            <a:tailEnd/>
          </a:ln>
        </p:spPr>
        <p:txBody>
          <a:bodyPr vert="horz" wrap="none" lIns="91440" tIns="45720" rIns="91440" bIns="45720" numCol="1" rtlCol="0" anchor="t" anchorCtr="0" compatLnSpc="1">
            <a:prstTxWarp prst="textNoShape">
              <a:avLst/>
            </a:prstTxWarp>
            <a:spAutoFit/>
          </a:bodyPr>
          <a:lstStyle/>
          <a:p>
            <a:pPr marR="0" algn="just" defTabSz="914400" rtl="0" eaLnBrk="0" fontAlgn="base" latinLnBrk="0" hangingPunct="0">
              <a:lnSpc>
                <a:spcPct val="110000"/>
              </a:lnSpc>
              <a:spcBef>
                <a:spcPts val="480"/>
              </a:spcBef>
              <a:spcAft>
                <a:spcPct val="0"/>
              </a:spcAft>
              <a:buClrTx/>
              <a:buSzTx/>
              <a:tabLst/>
            </a:pPr>
            <a:r>
              <a:rPr kumimoji="0" lang="el-GR" sz="1800" b="1" i="1" u="none" strike="noStrike" kern="0" cap="none" spc="0" normalizeH="0" baseline="0" noProof="0" dirty="0">
                <a:ln>
                  <a:noFill/>
                </a:ln>
                <a:solidFill>
                  <a:schemeClr val="tx1"/>
                </a:solidFill>
                <a:effectLst/>
                <a:uLnTx/>
                <a:uFillTx/>
                <a:latin typeface="+mn-lt"/>
                <a:ea typeface="+mn-ea"/>
                <a:cs typeface="+mn-cs"/>
              </a:rPr>
              <a:t>Σύνοψη</a:t>
            </a:r>
          </a:p>
        </p:txBody>
      </p:sp>
      <p:sp>
        <p:nvSpPr>
          <p:cNvPr id="24" name="Slide Number Placeholder 2"/>
          <p:cNvSpPr>
            <a:spLocks noGrp="1"/>
          </p:cNvSpPr>
          <p:nvPr>
            <p:ph type="sldNum" sz="quarter" idx="12"/>
          </p:nvPr>
        </p:nvSpPr>
        <p:spPr>
          <a:xfrm>
            <a:off x="6553200" y="6356350"/>
            <a:ext cx="2133600" cy="365125"/>
          </a:xfrm>
        </p:spPr>
        <p:txBody>
          <a:bodyPr/>
          <a:lstStyle/>
          <a:p>
            <a:fld id="{F1B48E73-6241-44FB-9EDB-1A1229FC3D83}" type="slidenum">
              <a:rPr lang="el-GR" smtClean="0"/>
              <a:t>2</a:t>
            </a:fld>
            <a:endParaRPr lang="el-GR"/>
          </a:p>
        </p:txBody>
      </p:sp>
      <p:pic>
        <p:nvPicPr>
          <p:cNvPr id="25"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70140"/>
            <a:ext cx="1008145" cy="339043"/>
          </a:xfrm>
          <a:prstGeom prst="rect">
            <a:avLst/>
          </a:prstGeom>
          <a:noFill/>
          <a:ln>
            <a:noFill/>
          </a:ln>
        </p:spPr>
      </p:pic>
      <p:pic>
        <p:nvPicPr>
          <p:cNvPr id="26"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7"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a:t>
            </a:fld>
            <a:endParaRPr lang="el-GR" sz="1000" dirty="0"/>
          </a:p>
        </p:txBody>
      </p:sp>
    </p:spTree>
    <p:extLst>
      <p:ext uri="{BB962C8B-B14F-4D97-AF65-F5344CB8AC3E}">
        <p14:creationId xmlns:p14="http://schemas.microsoft.com/office/powerpoint/2010/main" val="213500594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20</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20</a:t>
            </a:fld>
            <a:endParaRPr lang="el-GR" sz="1000" dirty="0"/>
          </a:p>
        </p:txBody>
      </p:sp>
      <p:sp>
        <p:nvSpPr>
          <p:cNvPr id="4" name="CasellaDiTesto 3"/>
          <p:cNvSpPr txBox="1"/>
          <p:nvPr/>
        </p:nvSpPr>
        <p:spPr>
          <a:xfrm>
            <a:off x="328294" y="855211"/>
            <a:ext cx="8358506" cy="400110"/>
          </a:xfrm>
          <a:prstGeom prst="rect">
            <a:avLst/>
          </a:prstGeom>
          <a:noFill/>
        </p:spPr>
        <p:txBody>
          <a:bodyPr wrap="square" rtlCol="0">
            <a:spAutoFit/>
          </a:bodyPr>
          <a:lstStyle/>
          <a:p>
            <a:r>
              <a:rPr lang="el-GR" sz="2000" dirty="0">
                <a:latin typeface="+mn-lt"/>
              </a:rPr>
              <a:t>Τώρα το </a:t>
            </a:r>
            <a:r>
              <a:rPr lang="en-US" sz="2000" dirty="0">
                <a:latin typeface="+mn-lt"/>
              </a:rPr>
              <a:t>Arduino </a:t>
            </a:r>
            <a:r>
              <a:rPr lang="el-GR" sz="2000" dirty="0">
                <a:latin typeface="+mn-lt"/>
              </a:rPr>
              <a:t>συλλέγει και ελέγχει τα δεδομένα…</a:t>
            </a:r>
            <a:endParaRPr lang="it-IT" sz="2000" dirty="0">
              <a:latin typeface="+mn-lt"/>
            </a:endParaRPr>
          </a:p>
        </p:txBody>
      </p:sp>
      <p:pic>
        <p:nvPicPr>
          <p:cNvPr id="15" name="Imagen 240"/>
          <p:cNvPicPr/>
          <p:nvPr/>
        </p:nvPicPr>
        <p:blipFill>
          <a:blip r:embed="rId5">
            <a:extLst>
              <a:ext uri="{28A0092B-C50C-407E-A947-70E740481C1C}">
                <a14:useLocalDpi xmlns:a14="http://schemas.microsoft.com/office/drawing/2010/main" val="0"/>
              </a:ext>
            </a:extLst>
          </a:blip>
          <a:stretch>
            <a:fillRect/>
          </a:stretch>
        </p:blipFill>
        <p:spPr>
          <a:xfrm>
            <a:off x="328294" y="1474165"/>
            <a:ext cx="4804145" cy="2934929"/>
          </a:xfrm>
          <a:prstGeom prst="rect">
            <a:avLst/>
          </a:prstGeom>
        </p:spPr>
      </p:pic>
      <p:pic>
        <p:nvPicPr>
          <p:cNvPr id="16" name="Imagen 245"/>
          <p:cNvPicPr/>
          <p:nvPr/>
        </p:nvPicPr>
        <p:blipFill>
          <a:blip r:embed="rId6">
            <a:extLst>
              <a:ext uri="{28A0092B-C50C-407E-A947-70E740481C1C}">
                <a14:useLocalDpi xmlns:a14="http://schemas.microsoft.com/office/drawing/2010/main" val="0"/>
              </a:ext>
            </a:extLst>
          </a:blip>
          <a:stretch>
            <a:fillRect/>
          </a:stretch>
        </p:blipFill>
        <p:spPr>
          <a:xfrm>
            <a:off x="4568170" y="4050203"/>
            <a:ext cx="4247536" cy="2223602"/>
          </a:xfrm>
          <a:prstGeom prst="rect">
            <a:avLst/>
          </a:prstGeom>
        </p:spPr>
      </p:pic>
      <p:sp>
        <p:nvSpPr>
          <p:cNvPr id="11" name="Τίτλος 1">
            <a:extLst>
              <a:ext uri="{FF2B5EF4-FFF2-40B4-BE49-F238E27FC236}">
                <a16:creationId xmlns:a16="http://schemas.microsoft.com/office/drawing/2014/main" id="{A44BC07B-145F-4C25-B105-C0ABBBA589A0}"/>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a:t>
            </a:r>
            <a:r>
              <a:rPr lang="en-US" dirty="0"/>
              <a:t>DHT11 –</a:t>
            </a:r>
            <a:r>
              <a:rPr lang="el-GR" dirty="0"/>
              <a:t> </a:t>
            </a:r>
            <a:r>
              <a:rPr lang="en-US" sz="2800" dirty="0"/>
              <a:t>1-wire</a:t>
            </a:r>
            <a:r>
              <a:rPr lang="el-GR" sz="2800" dirty="0"/>
              <a:t> επικοινωνία</a:t>
            </a:r>
          </a:p>
        </p:txBody>
      </p:sp>
    </p:spTree>
    <p:extLst>
      <p:ext uri="{BB962C8B-B14F-4D97-AF65-F5344CB8AC3E}">
        <p14:creationId xmlns:p14="http://schemas.microsoft.com/office/powerpoint/2010/main" val="1091817482"/>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21</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21</a:t>
            </a:fld>
            <a:endParaRPr lang="el-GR" sz="1000" dirty="0"/>
          </a:p>
        </p:txBody>
      </p:sp>
      <p:sp>
        <p:nvSpPr>
          <p:cNvPr id="4" name="CasellaDiTesto 3"/>
          <p:cNvSpPr txBox="1"/>
          <p:nvPr/>
        </p:nvSpPr>
        <p:spPr>
          <a:xfrm>
            <a:off x="470113" y="889416"/>
            <a:ext cx="8358506" cy="400110"/>
          </a:xfrm>
          <a:prstGeom prst="rect">
            <a:avLst/>
          </a:prstGeom>
          <a:noFill/>
        </p:spPr>
        <p:txBody>
          <a:bodyPr wrap="square" rtlCol="0">
            <a:spAutoFit/>
          </a:bodyPr>
          <a:lstStyle/>
          <a:p>
            <a:pPr algn="ctr"/>
            <a:r>
              <a:rPr lang="en-GB" sz="2000" dirty="0">
                <a:latin typeface="+mn-lt"/>
                <a:hlinkClick r:id="rId5"/>
              </a:rPr>
              <a:t>http://www.microbot.it/sketches/DHT11.zip</a:t>
            </a:r>
            <a:endParaRPr lang="en-GB" sz="2000" dirty="0">
              <a:latin typeface="+mn-lt"/>
            </a:endParaRPr>
          </a:p>
        </p:txBody>
      </p:sp>
      <p:sp>
        <p:nvSpPr>
          <p:cNvPr id="2" name="CasellaDiTesto 1"/>
          <p:cNvSpPr txBox="1"/>
          <p:nvPr/>
        </p:nvSpPr>
        <p:spPr>
          <a:xfrm>
            <a:off x="457200" y="1289526"/>
            <a:ext cx="8358506" cy="5078313"/>
          </a:xfrm>
          <a:prstGeom prst="rect">
            <a:avLst/>
          </a:prstGeom>
          <a:noFill/>
        </p:spPr>
        <p:txBody>
          <a:bodyPr wrap="square" rtlCol="0">
            <a:spAutoFit/>
          </a:bodyPr>
          <a:lstStyle/>
          <a:p>
            <a:pPr algn="ctr"/>
            <a:r>
              <a:rPr lang="el-GR" sz="1800" b="1" dirty="0">
                <a:latin typeface="+mn-lt"/>
              </a:rPr>
              <a:t>Η συνάρτηση</a:t>
            </a:r>
            <a:r>
              <a:rPr lang="it-IT" sz="1800" b="1" dirty="0">
                <a:latin typeface="+mn-lt"/>
              </a:rPr>
              <a:t> read()</a:t>
            </a:r>
          </a:p>
          <a:p>
            <a:pPr algn="ctr"/>
            <a:endParaRPr lang="it-IT" sz="1800" b="1" dirty="0">
              <a:latin typeface="+mn-lt"/>
            </a:endParaRPr>
          </a:p>
          <a:p>
            <a:r>
              <a:rPr lang="el-GR" sz="1800" b="1" dirty="0">
                <a:latin typeface="+mn-lt"/>
              </a:rPr>
              <a:t>Σύνταξη</a:t>
            </a:r>
            <a:r>
              <a:rPr lang="en-GB" sz="1800" dirty="0">
                <a:latin typeface="+mn-lt"/>
              </a:rPr>
              <a:t>: </a:t>
            </a:r>
          </a:p>
          <a:p>
            <a:endParaRPr lang="it-IT" sz="1800" dirty="0">
              <a:latin typeface="+mn-lt"/>
            </a:endParaRPr>
          </a:p>
          <a:p>
            <a:r>
              <a:rPr lang="en-GB" sz="1800" i="1" dirty="0">
                <a:latin typeface="+mn-lt"/>
              </a:rPr>
              <a:t>read(pin); </a:t>
            </a:r>
            <a:endParaRPr lang="it-IT" sz="1800" dirty="0">
              <a:latin typeface="+mn-lt"/>
            </a:endParaRPr>
          </a:p>
          <a:p>
            <a:r>
              <a:rPr lang="en-GB" sz="1800" i="1" dirty="0">
                <a:latin typeface="+mn-lt"/>
              </a:rPr>
              <a:t>pin:</a:t>
            </a:r>
            <a:r>
              <a:rPr lang="en-GB" sz="1800" dirty="0">
                <a:latin typeface="+mn-lt"/>
              </a:rPr>
              <a:t> </a:t>
            </a:r>
            <a:r>
              <a:rPr lang="el-GR" sz="1800" dirty="0">
                <a:latin typeface="+mn-lt"/>
              </a:rPr>
              <a:t>	ο ακροδέκτης που είναι συνδεδεμένος στη γραμμή </a:t>
            </a:r>
            <a:r>
              <a:rPr lang="en-US" sz="1800" dirty="0">
                <a:latin typeface="+mn-lt"/>
              </a:rPr>
              <a:t>DATA </a:t>
            </a:r>
            <a:r>
              <a:rPr lang="el-GR" sz="1800" dirty="0">
                <a:latin typeface="+mn-lt"/>
              </a:rPr>
              <a:t>του </a:t>
            </a:r>
            <a:r>
              <a:rPr lang="en-US" sz="1800" dirty="0">
                <a:latin typeface="+mn-lt"/>
              </a:rPr>
              <a:t>DHT11. </a:t>
            </a:r>
            <a:r>
              <a:rPr lang="el-GR" sz="1800" dirty="0">
                <a:latin typeface="+mn-lt"/>
              </a:rPr>
              <a:t>Τα 	δεδομένα θα ληφθούν από αυτόν τον ακροδέκτη.</a:t>
            </a:r>
            <a:r>
              <a:rPr lang="en-GB" sz="1800" dirty="0">
                <a:latin typeface="+mn-lt"/>
              </a:rPr>
              <a:t> </a:t>
            </a:r>
            <a:endParaRPr lang="el-GR" sz="1800" dirty="0">
              <a:latin typeface="+mn-lt"/>
            </a:endParaRPr>
          </a:p>
          <a:p>
            <a:endParaRPr lang="it-IT" sz="1800" dirty="0">
              <a:latin typeface="+mn-lt"/>
            </a:endParaRPr>
          </a:p>
          <a:p>
            <a:r>
              <a:rPr lang="el-GR" sz="1800" b="1" dirty="0">
                <a:latin typeface="+mn-lt"/>
              </a:rPr>
              <a:t>Επιστρέφει</a:t>
            </a:r>
            <a:r>
              <a:rPr lang="en-GB" sz="1800" dirty="0">
                <a:latin typeface="+mn-lt"/>
              </a:rPr>
              <a:t>: </a:t>
            </a:r>
            <a:endParaRPr lang="el-GR" sz="1800" dirty="0">
              <a:latin typeface="+mn-lt"/>
            </a:endParaRPr>
          </a:p>
          <a:p>
            <a:endParaRPr lang="it-IT" sz="1800" dirty="0">
              <a:latin typeface="+mn-lt"/>
            </a:endParaRPr>
          </a:p>
          <a:p>
            <a:r>
              <a:rPr lang="el-GR" sz="1800" dirty="0">
                <a:latin typeface="+mn-lt"/>
              </a:rPr>
              <a:t> </a:t>
            </a:r>
            <a:r>
              <a:rPr lang="en-GB" sz="1800" dirty="0">
                <a:latin typeface="+mn-lt"/>
              </a:rPr>
              <a:t>0: </a:t>
            </a:r>
            <a:r>
              <a:rPr lang="el-GR" sz="1800" dirty="0">
                <a:latin typeface="+mn-lt"/>
              </a:rPr>
              <a:t>Κανένα σφάλμα.</a:t>
            </a:r>
            <a:endParaRPr lang="it-IT" sz="1800" dirty="0">
              <a:latin typeface="+mn-lt"/>
            </a:endParaRPr>
          </a:p>
          <a:p>
            <a:r>
              <a:rPr lang="en-GB" sz="1800" dirty="0">
                <a:latin typeface="+mn-lt"/>
              </a:rPr>
              <a:t>-1: </a:t>
            </a:r>
            <a:r>
              <a:rPr lang="el-GR" sz="1800" dirty="0">
                <a:latin typeface="+mn-lt"/>
              </a:rPr>
              <a:t>Σφάλμα αθροίσματος ελέγχου. Τα δεδομένα που ελήφθησαν δεν είναι σωστά.</a:t>
            </a:r>
            <a:r>
              <a:rPr lang="en-GB" sz="1800" dirty="0">
                <a:latin typeface="+mn-lt"/>
              </a:rPr>
              <a:t> </a:t>
            </a:r>
            <a:endParaRPr lang="el-GR" sz="1800" dirty="0">
              <a:latin typeface="+mn-lt"/>
            </a:endParaRPr>
          </a:p>
          <a:p>
            <a:r>
              <a:rPr lang="en-GB" sz="1800" dirty="0">
                <a:latin typeface="+mn-lt"/>
              </a:rPr>
              <a:t>-2:</a:t>
            </a:r>
            <a:r>
              <a:rPr lang="el-GR" sz="1800" dirty="0">
                <a:latin typeface="+mn-lt"/>
              </a:rPr>
              <a:t> Λήξη</a:t>
            </a:r>
            <a:r>
              <a:rPr lang="en-GB" sz="1800" dirty="0">
                <a:latin typeface="+mn-lt"/>
              </a:rPr>
              <a:t>. </a:t>
            </a:r>
            <a:r>
              <a:rPr lang="el-GR" sz="1800" dirty="0">
                <a:latin typeface="+mn-lt"/>
              </a:rPr>
              <a:t>Χρονικό σφάλμα – ο αισθητήρας δεν αποκρίθηκε έγκαιρα</a:t>
            </a:r>
            <a:r>
              <a:rPr lang="en-GB" sz="1800" dirty="0">
                <a:latin typeface="+mn-lt"/>
              </a:rPr>
              <a:t>. </a:t>
            </a:r>
            <a:endParaRPr lang="it-IT" sz="1800" dirty="0">
              <a:latin typeface="+mn-lt"/>
            </a:endParaRPr>
          </a:p>
          <a:p>
            <a:r>
              <a:rPr lang="en-GB" sz="1800" dirty="0">
                <a:latin typeface="+mn-lt"/>
              </a:rPr>
              <a:t>-3: </a:t>
            </a:r>
            <a:r>
              <a:rPr lang="el-GR" sz="1800" dirty="0">
                <a:latin typeface="+mn-lt"/>
              </a:rPr>
              <a:t>Απασχολημένος</a:t>
            </a:r>
            <a:r>
              <a:rPr lang="en-GB" sz="1800" dirty="0">
                <a:latin typeface="+mn-lt"/>
              </a:rPr>
              <a:t>. </a:t>
            </a:r>
            <a:r>
              <a:rPr lang="el-GR" sz="1800" dirty="0">
                <a:latin typeface="+mn-lt"/>
              </a:rPr>
              <a:t>Σφάλμα</a:t>
            </a:r>
            <a:r>
              <a:rPr lang="en-GB" sz="1800" dirty="0">
                <a:latin typeface="+mn-lt"/>
              </a:rPr>
              <a:t>, </a:t>
            </a:r>
            <a:r>
              <a:rPr lang="el-GR" sz="1800" dirty="0">
                <a:latin typeface="+mn-lt"/>
              </a:rPr>
              <a:t>η γραμμή </a:t>
            </a:r>
            <a:r>
              <a:rPr lang="en-US" sz="1800" dirty="0">
                <a:latin typeface="+mn-lt"/>
              </a:rPr>
              <a:t>DATA </a:t>
            </a:r>
            <a:r>
              <a:rPr lang="el-GR" sz="1800" dirty="0">
                <a:latin typeface="+mn-lt"/>
              </a:rPr>
              <a:t>είναι κατειλημμένη </a:t>
            </a:r>
            <a:r>
              <a:rPr lang="en-GB" sz="1800" dirty="0">
                <a:latin typeface="+mn-lt"/>
              </a:rPr>
              <a:t>(</a:t>
            </a:r>
            <a:r>
              <a:rPr lang="el-GR" sz="1800" dirty="0">
                <a:latin typeface="+mn-lt"/>
              </a:rPr>
              <a:t>πιθανότατα από άλλη συσκευή</a:t>
            </a:r>
            <a:r>
              <a:rPr lang="en-GB" sz="1800" dirty="0">
                <a:latin typeface="+mn-lt"/>
              </a:rPr>
              <a:t>). </a:t>
            </a:r>
            <a:endParaRPr lang="it-IT" sz="1800" dirty="0">
              <a:latin typeface="+mn-lt"/>
            </a:endParaRPr>
          </a:p>
          <a:p>
            <a:r>
              <a:rPr lang="el-GR" sz="1800" dirty="0">
                <a:latin typeface="+mn-lt"/>
              </a:rPr>
              <a:t>υγρασία</a:t>
            </a:r>
            <a:r>
              <a:rPr lang="en-GB" sz="1800" dirty="0">
                <a:latin typeface="+mn-lt"/>
              </a:rPr>
              <a:t>: </a:t>
            </a:r>
            <a:r>
              <a:rPr lang="el-GR" sz="1800" dirty="0">
                <a:latin typeface="+mn-lt"/>
              </a:rPr>
              <a:t>ακέραιος </a:t>
            </a:r>
            <a:r>
              <a:rPr lang="en-GB" sz="1800" dirty="0">
                <a:latin typeface="+mn-lt"/>
              </a:rPr>
              <a:t>8 bit </a:t>
            </a:r>
            <a:r>
              <a:rPr lang="el-GR" sz="1800" dirty="0">
                <a:latin typeface="+mn-lt"/>
              </a:rPr>
              <a:t>που αναπαριστά τη σχετική υγρασία ως ποσοστό </a:t>
            </a:r>
            <a:r>
              <a:rPr lang="en-GB" sz="1800" dirty="0">
                <a:latin typeface="+mn-lt"/>
              </a:rPr>
              <a:t>(%RH)</a:t>
            </a:r>
            <a:r>
              <a:rPr lang="el-GR" sz="1800" dirty="0">
                <a:latin typeface="+mn-lt"/>
              </a:rPr>
              <a:t>.</a:t>
            </a:r>
            <a:endParaRPr lang="it-IT" sz="1800" dirty="0">
              <a:latin typeface="+mn-lt"/>
            </a:endParaRPr>
          </a:p>
          <a:p>
            <a:r>
              <a:rPr lang="el-GR" sz="1800" dirty="0">
                <a:latin typeface="+mn-lt"/>
              </a:rPr>
              <a:t>θερμοκρασία</a:t>
            </a:r>
            <a:r>
              <a:rPr lang="en-GB" sz="1800" dirty="0">
                <a:latin typeface="+mn-lt"/>
              </a:rPr>
              <a:t>: </a:t>
            </a:r>
            <a:r>
              <a:rPr lang="el-GR" sz="1800" dirty="0">
                <a:latin typeface="+mn-lt"/>
              </a:rPr>
              <a:t>μεταβλητή που αναπαριστά την τιμή της θερμοκρασίας σε βαθμούς Κελσίου.</a:t>
            </a:r>
            <a:endParaRPr lang="it-IT" sz="1800" dirty="0">
              <a:latin typeface="+mn-lt"/>
            </a:endParaRPr>
          </a:p>
        </p:txBody>
      </p:sp>
      <p:sp>
        <p:nvSpPr>
          <p:cNvPr id="10" name="Τίτλος 1">
            <a:extLst>
              <a:ext uri="{FF2B5EF4-FFF2-40B4-BE49-F238E27FC236}">
                <a16:creationId xmlns:a16="http://schemas.microsoft.com/office/drawing/2014/main" id="{463B9E92-B66C-4080-AD13-55F28BFA9DD6}"/>
              </a:ext>
            </a:extLst>
          </p:cNvPr>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Ο ΑΙΣΘΗΤΗΡΑΣ </a:t>
            </a:r>
            <a:r>
              <a:rPr lang="en-US" dirty="0"/>
              <a:t>DHT11 –</a:t>
            </a:r>
            <a:r>
              <a:rPr lang="el-GR" dirty="0"/>
              <a:t> </a:t>
            </a:r>
            <a:r>
              <a:rPr lang="el-GR" sz="2800" dirty="0"/>
              <a:t>η βιβλιοθήκη </a:t>
            </a:r>
            <a:r>
              <a:rPr lang="en-US" sz="2800" dirty="0"/>
              <a:t>DHT11</a:t>
            </a:r>
            <a:endParaRPr lang="el-GR" sz="2800" dirty="0"/>
          </a:p>
        </p:txBody>
      </p:sp>
    </p:spTree>
    <p:extLst>
      <p:ext uri="{BB962C8B-B14F-4D97-AF65-F5344CB8AC3E}">
        <p14:creationId xmlns:p14="http://schemas.microsoft.com/office/powerpoint/2010/main" val="311814465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a:xfrm>
            <a:off x="0" y="7639"/>
            <a:ext cx="9144000" cy="1180531"/>
          </a:xfrm>
          <a:prstGeom prst="rect">
            <a:avLst/>
          </a:prstGeom>
          <a:gradFill flip="none" rotWithShape="1">
            <a:gsLst>
              <a:gs pos="0">
                <a:schemeClr val="accent1"/>
              </a:gs>
              <a:gs pos="33000">
                <a:schemeClr val="accent1">
                  <a:lumMod val="40000"/>
                  <a:lumOff val="60000"/>
                </a:schemeClr>
              </a:gs>
              <a:gs pos="100000">
                <a:schemeClr val="accent1">
                  <a:tint val="23500"/>
                  <a:satMod val="160000"/>
                </a:schemeClr>
              </a:gs>
            </a:gsLst>
            <a:lin ang="5400000" scaled="1"/>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pic>
        <p:nvPicPr>
          <p:cNvPr id="8" name="Imagen 50">
            <a:extLst>
              <a:ext uri="{FF2B5EF4-FFF2-40B4-BE49-F238E27FC236}">
                <a16:creationId xmlns:a16="http://schemas.microsoft.com/office/drawing/2014/main" id="{389AFF6F-B38D-4086-B6E6-9B4D639019EA}"/>
              </a:ext>
            </a:extLst>
          </p:cNvPr>
          <p:cNvPicPr/>
          <p:nvPr/>
        </p:nvPicPr>
        <p:blipFill>
          <a:blip r:embed="rId2" cstate="email">
            <a:extLst>
              <a:ext uri="{28A0092B-C50C-407E-A947-70E740481C1C}">
                <a14:useLocalDpi xmlns:a14="http://schemas.microsoft.com/office/drawing/2010/main" val="0"/>
              </a:ext>
            </a:extLst>
          </a:blip>
          <a:stretch>
            <a:fillRect/>
          </a:stretch>
        </p:blipFill>
        <p:spPr>
          <a:xfrm>
            <a:off x="7141346" y="255760"/>
            <a:ext cx="1753789" cy="784378"/>
          </a:xfrm>
          <a:prstGeom prst="rect">
            <a:avLst/>
          </a:prstGeom>
          <a:noFill/>
          <a:ln>
            <a:noFill/>
          </a:ln>
        </p:spPr>
      </p:pic>
      <p:sp>
        <p:nvSpPr>
          <p:cNvPr id="11" name="Rounded Rectangle 10"/>
          <p:cNvSpPr/>
          <p:nvPr/>
        </p:nvSpPr>
        <p:spPr>
          <a:xfrm>
            <a:off x="0" y="2419435"/>
            <a:ext cx="9144000" cy="1937982"/>
          </a:xfrm>
          <a:prstGeom prst="roundRect">
            <a:avLst>
              <a:gd name="adj" fmla="val 396"/>
            </a:avLst>
          </a:prstGeom>
          <a:ln>
            <a:beve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l-GR" sz="3600" b="1" dirty="0">
                <a:solidFill>
                  <a:prstClr val="white"/>
                </a:solidFill>
              </a:rPr>
              <a:t>ΕΝΟΤΗΤΑ</a:t>
            </a:r>
            <a:r>
              <a:rPr lang="en-US" sz="3600" b="1" dirty="0">
                <a:solidFill>
                  <a:prstClr val="white"/>
                </a:solidFill>
              </a:rPr>
              <a:t> 8</a:t>
            </a:r>
            <a:r>
              <a:rPr lang="el-GR" sz="3600" b="1" dirty="0">
                <a:solidFill>
                  <a:prstClr val="white"/>
                </a:solidFill>
              </a:rPr>
              <a:t> - ΛΟΙΠΟΙ ΑΙΣΘΗΤΗΡΕΣ</a:t>
            </a:r>
            <a:endParaRPr lang="en-US" sz="3600" b="1" dirty="0">
              <a:solidFill>
                <a:prstClr val="white"/>
              </a:solidFill>
            </a:endParaRPr>
          </a:p>
          <a:p>
            <a:pPr algn="ctr"/>
            <a:r>
              <a:rPr lang="el-GR" sz="3600" dirty="0">
                <a:solidFill>
                  <a:prstClr val="white"/>
                </a:solidFill>
              </a:rPr>
              <a:t>Σας ευχαριστώ!</a:t>
            </a:r>
            <a:endParaRPr lang="en-US" sz="3600" dirty="0">
              <a:solidFill>
                <a:prstClr val="white"/>
              </a:solidFill>
            </a:endParaRPr>
          </a:p>
          <a:p>
            <a:pPr algn="ctr"/>
            <a:endParaRPr lang="el-GR" dirty="0"/>
          </a:p>
        </p:txBody>
      </p:sp>
      <p:pic>
        <p:nvPicPr>
          <p:cNvPr id="12" name="Imagen 34">
            <a:extLst>
              <a:ext uri="{FF2B5EF4-FFF2-40B4-BE49-F238E27FC236}">
                <a16:creationId xmlns:a16="http://schemas.microsoft.com/office/drawing/2014/main" id="{30534F85-38A1-43D8-B6DB-94CA1D92C64E}"/>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457930" y="268018"/>
            <a:ext cx="2956266" cy="759862"/>
          </a:xfrm>
          <a:prstGeom prst="rect">
            <a:avLst/>
          </a:prstGeom>
        </p:spPr>
      </p:pic>
      <p:pic>
        <p:nvPicPr>
          <p:cNvPr id="1026" name="Picture 2"/>
          <p:cNvPicPr>
            <a:picLocks noChangeAspect="1" noChangeArrowheads="1"/>
          </p:cNvPicPr>
          <p:nvPr/>
        </p:nvPicPr>
        <p:blipFill rotWithShape="1">
          <a:blip r:embed="rId4" cstate="email">
            <a:extLst>
              <a:ext uri="{28A0092B-C50C-407E-A947-70E740481C1C}">
                <a14:useLocalDpi xmlns:a14="http://schemas.microsoft.com/office/drawing/2010/main" val="0"/>
              </a:ext>
            </a:extLst>
          </a:blip>
          <a:srcRect t="18250" b="15298"/>
          <a:stretch/>
        </p:blipFill>
        <p:spPr bwMode="auto">
          <a:xfrm>
            <a:off x="536759" y="6038193"/>
            <a:ext cx="1607354" cy="709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descr="openin project: isep-porto-logo"/>
          <p:cNvPicPr>
            <a:picLocks noChangeAspect="1" noChangeArrowheads="1"/>
          </p:cNvPicPr>
          <p:nvPr/>
        </p:nvPicPr>
        <p:blipFill rotWithShape="1">
          <a:blip r:embed="rId5" cstate="email">
            <a:extLst>
              <a:ext uri="{28A0092B-C50C-407E-A947-70E740481C1C}">
                <a14:useLocalDpi xmlns:a14="http://schemas.microsoft.com/office/drawing/2010/main" val="0"/>
              </a:ext>
            </a:extLst>
          </a:blip>
          <a:srcRect t="23235"/>
          <a:stretch/>
        </p:blipFill>
        <p:spPr bwMode="auto">
          <a:xfrm>
            <a:off x="2582878" y="5913947"/>
            <a:ext cx="1820294" cy="931569"/>
          </a:xfrm>
          <a:prstGeom prst="rect">
            <a:avLst/>
          </a:prstGeom>
          <a:noFill/>
          <a:extLst>
            <a:ext uri="{909E8E84-426E-40DD-AFC4-6F175D3DCCD1}">
              <a14:hiddenFill xmlns:a14="http://schemas.microsoft.com/office/drawing/2010/main">
                <a:solidFill>
                  <a:srgbClr val="FFFFFF"/>
                </a:solidFill>
              </a14:hiddenFill>
            </a:ext>
          </a:extLst>
        </p:spPr>
      </p:pic>
      <p:pic>
        <p:nvPicPr>
          <p:cNvPr id="1030" name="Picture 6" descr="openin project: teiofcrete-logo"/>
          <p:cNvPicPr>
            <a:picLocks noChangeAspect="1" noChangeArrowheads="1"/>
          </p:cNvPicPr>
          <p:nvPr/>
        </p:nvPicPr>
        <p:blipFill>
          <a:blip r:embed="rId6" cstate="email">
            <a:extLst>
              <a:ext uri="{28A0092B-C50C-407E-A947-70E740481C1C}">
                <a14:useLocalDpi xmlns:a14="http://schemas.microsoft.com/office/drawing/2010/main" val="0"/>
              </a:ext>
            </a:extLst>
          </a:blip>
          <a:srcRect/>
          <a:stretch>
            <a:fillRect/>
          </a:stretch>
        </p:blipFill>
        <p:spPr bwMode="auto">
          <a:xfrm>
            <a:off x="5029207" y="5882415"/>
            <a:ext cx="1428750" cy="952500"/>
          </a:xfrm>
          <a:prstGeom prst="rect">
            <a:avLst/>
          </a:prstGeom>
          <a:noFill/>
          <a:extLst>
            <a:ext uri="{909E8E84-426E-40DD-AFC4-6F175D3DCCD1}">
              <a14:hiddenFill xmlns:a14="http://schemas.microsoft.com/office/drawing/2010/main">
                <a:solidFill>
                  <a:srgbClr val="FFFFFF"/>
                </a:solidFill>
              </a14:hiddenFill>
            </a:ext>
          </a:extLst>
        </p:spPr>
      </p:pic>
      <p:pic>
        <p:nvPicPr>
          <p:cNvPr id="1032" name="Picture 8" descr="openin project: aproit-logo"/>
          <p:cNvPicPr>
            <a:picLocks noChangeAspect="1" noChangeArrowheads="1"/>
          </p:cNvPicPr>
          <p:nvPr/>
        </p:nvPicPr>
        <p:blipFill>
          <a:blip r:embed="rId7" cstate="email">
            <a:extLst>
              <a:ext uri="{28A0092B-C50C-407E-A947-70E740481C1C}">
                <a14:useLocalDpi xmlns:a14="http://schemas.microsoft.com/office/drawing/2010/main" val="0"/>
              </a:ext>
            </a:extLst>
          </a:blip>
          <a:srcRect/>
          <a:stretch>
            <a:fillRect/>
          </a:stretch>
        </p:blipFill>
        <p:spPr bwMode="auto">
          <a:xfrm>
            <a:off x="7141346" y="6085491"/>
            <a:ext cx="1428752" cy="717892"/>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0" y="5770179"/>
            <a:ext cx="9144000" cy="45719"/>
          </a:xfrm>
          <a:prstGeom prst="rect">
            <a:avLst/>
          </a:prstGeom>
          <a:noFill/>
          <a:ln w="2222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val="3770811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3</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ΕΠΙΤΑΧΥΝΣΙΟΜΕΤΡΟ</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3</a:t>
            </a:fld>
            <a:endParaRPr lang="el-GR" sz="1000" dirty="0"/>
          </a:p>
        </p:txBody>
      </p:sp>
      <p:sp>
        <p:nvSpPr>
          <p:cNvPr id="5" name="CasellaDiTesto 4"/>
          <p:cNvSpPr txBox="1"/>
          <p:nvPr/>
        </p:nvSpPr>
        <p:spPr>
          <a:xfrm>
            <a:off x="575187" y="1236937"/>
            <a:ext cx="3583858" cy="461665"/>
          </a:xfrm>
          <a:prstGeom prst="rect">
            <a:avLst/>
          </a:prstGeom>
          <a:noFill/>
        </p:spPr>
        <p:txBody>
          <a:bodyPr wrap="square" rtlCol="0">
            <a:spAutoFit/>
          </a:bodyPr>
          <a:lstStyle/>
          <a:p>
            <a:r>
              <a:rPr lang="el-GR" sz="2400" b="1" dirty="0">
                <a:latin typeface="+mn-lt"/>
              </a:rPr>
              <a:t>ΜΕΤΡΑΕΙ</a:t>
            </a:r>
            <a:r>
              <a:rPr lang="it-IT" sz="2400" b="1" dirty="0">
                <a:latin typeface="+mn-lt"/>
              </a:rPr>
              <a:t>:</a:t>
            </a:r>
          </a:p>
        </p:txBody>
      </p:sp>
      <p:sp>
        <p:nvSpPr>
          <p:cNvPr id="6" name="CasellaDiTesto 5"/>
          <p:cNvSpPr txBox="1"/>
          <p:nvPr/>
        </p:nvSpPr>
        <p:spPr>
          <a:xfrm>
            <a:off x="3151487" y="1236937"/>
            <a:ext cx="5535312" cy="677108"/>
          </a:xfrm>
          <a:prstGeom prst="rect">
            <a:avLst/>
          </a:prstGeom>
          <a:noFill/>
        </p:spPr>
        <p:txBody>
          <a:bodyPr wrap="square" rtlCol="0">
            <a:spAutoFit/>
          </a:bodyPr>
          <a:lstStyle/>
          <a:p>
            <a:pPr algn="just"/>
            <a:r>
              <a:rPr lang="el-GR" b="1" dirty="0">
                <a:latin typeface="+mn-lt"/>
              </a:rPr>
              <a:t>…επιτάχυνση (το ρυθμό της μεταβολής της ταχύτητας ενός αντικειμένου):</a:t>
            </a:r>
            <a:endParaRPr lang="it-IT" b="1" dirty="0">
              <a:latin typeface="+mn-lt"/>
            </a:endParaRPr>
          </a:p>
        </p:txBody>
      </p:sp>
      <p:sp>
        <p:nvSpPr>
          <p:cNvPr id="7" name="CasellaDiTesto 6"/>
          <p:cNvSpPr txBox="1"/>
          <p:nvPr/>
        </p:nvSpPr>
        <p:spPr>
          <a:xfrm>
            <a:off x="3151487" y="2202361"/>
            <a:ext cx="5535313" cy="677108"/>
          </a:xfrm>
          <a:prstGeom prst="rect">
            <a:avLst/>
          </a:prstGeom>
          <a:noFill/>
        </p:spPr>
        <p:txBody>
          <a:bodyPr wrap="square" rtlCol="0">
            <a:spAutoFit/>
          </a:bodyPr>
          <a:lstStyle/>
          <a:p>
            <a:pPr algn="just"/>
            <a:r>
              <a:rPr lang="el-GR" dirty="0"/>
              <a:t>…σε</a:t>
            </a:r>
            <a:r>
              <a:rPr lang="it-IT" dirty="0"/>
              <a:t> m/s</a:t>
            </a:r>
            <a:r>
              <a:rPr lang="it-IT" baseline="30000" dirty="0"/>
              <a:t>2 </a:t>
            </a:r>
            <a:r>
              <a:rPr lang="el-GR" dirty="0"/>
              <a:t>ή</a:t>
            </a:r>
            <a:r>
              <a:rPr lang="it-IT" dirty="0"/>
              <a:t> </a:t>
            </a:r>
            <a:r>
              <a:rPr lang="el-GR" dirty="0"/>
              <a:t>με βάση τη βαρυτική σταθερά </a:t>
            </a:r>
            <a:r>
              <a:rPr lang="it-IT" dirty="0"/>
              <a:t>(g)</a:t>
            </a:r>
            <a:r>
              <a:rPr lang="el-GR" dirty="0"/>
              <a:t> - </a:t>
            </a:r>
            <a:r>
              <a:rPr lang="it-IT" dirty="0"/>
              <a:t>(9,8 m</a:t>
            </a:r>
            <a:r>
              <a:rPr lang="el-GR" dirty="0"/>
              <a:t>/</a:t>
            </a:r>
            <a:r>
              <a:rPr lang="it-IT" dirty="0"/>
              <a:t>s</a:t>
            </a:r>
            <a:r>
              <a:rPr lang="it-IT" baseline="30000" dirty="0"/>
              <a:t>2</a:t>
            </a:r>
            <a:r>
              <a:rPr lang="it-IT" dirty="0"/>
              <a:t> </a:t>
            </a:r>
            <a:r>
              <a:rPr lang="el-GR" dirty="0"/>
              <a:t>ή</a:t>
            </a:r>
            <a:r>
              <a:rPr lang="it-IT" dirty="0"/>
              <a:t> 1g)</a:t>
            </a:r>
            <a:r>
              <a:rPr lang="el-GR" dirty="0"/>
              <a:t>.</a:t>
            </a:r>
            <a:endParaRPr lang="it-IT" dirty="0"/>
          </a:p>
        </p:txBody>
      </p:sp>
      <p:pic>
        <p:nvPicPr>
          <p:cNvPr id="13" name="Imagen 1"/>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75187" y="3334744"/>
            <a:ext cx="1714739" cy="2286319"/>
          </a:xfrm>
          <a:prstGeom prst="rect">
            <a:avLst/>
          </a:prstGeom>
        </p:spPr>
      </p:pic>
      <p:sp>
        <p:nvSpPr>
          <p:cNvPr id="8" name="CasellaDiTesto 7"/>
          <p:cNvSpPr txBox="1"/>
          <p:nvPr/>
        </p:nvSpPr>
        <p:spPr>
          <a:xfrm>
            <a:off x="3151487" y="4199129"/>
            <a:ext cx="5535313" cy="1569660"/>
          </a:xfrm>
          <a:prstGeom prst="rect">
            <a:avLst/>
          </a:prstGeom>
          <a:noFill/>
        </p:spPr>
        <p:txBody>
          <a:bodyPr wrap="square" rtlCol="0">
            <a:spAutoFit/>
          </a:bodyPr>
          <a:lstStyle/>
          <a:p>
            <a:pPr algn="just"/>
            <a:r>
              <a:rPr lang="el-GR" sz="1600" dirty="0">
                <a:latin typeface="+mn-lt"/>
              </a:rPr>
              <a:t>Η σφαίρα κρέμεται από ένα ελατήριο και μπορεί να κινηθεί πάνω ή κάτω μέσα στον κύλινδρο. Εάν μετακινήσετε τον κύλινδρο πάνω ή κάτω, ασκείτε μία δύναμη η οποία εκτοπίζει τη σφαίρα.</a:t>
            </a:r>
            <a:r>
              <a:rPr lang="en-GB" sz="1600" dirty="0">
                <a:latin typeface="+mn-lt"/>
              </a:rPr>
              <a:t> </a:t>
            </a:r>
            <a:r>
              <a:rPr lang="el-GR" sz="1600" dirty="0">
                <a:latin typeface="+mn-lt"/>
              </a:rPr>
              <a:t>Η απόσταση της μετατόπισης είναι ανάλογη της δύναμης που ασκήθηκε, η οποία με τη σειρά της, είναι ανάλογη με την επιτάχυνση του κυλίνδρου.</a:t>
            </a:r>
            <a:endParaRPr lang="it-IT" sz="1600" dirty="0">
              <a:latin typeface="+mn-lt"/>
            </a:endParaRPr>
          </a:p>
        </p:txBody>
      </p:sp>
      <p:sp>
        <p:nvSpPr>
          <p:cNvPr id="9" name="CasellaDiTesto 8"/>
          <p:cNvSpPr txBox="1"/>
          <p:nvPr/>
        </p:nvSpPr>
        <p:spPr>
          <a:xfrm>
            <a:off x="3151487" y="3214563"/>
            <a:ext cx="5535312" cy="677108"/>
          </a:xfrm>
          <a:prstGeom prst="rect">
            <a:avLst/>
          </a:prstGeom>
          <a:noFill/>
        </p:spPr>
        <p:txBody>
          <a:bodyPr wrap="square" rtlCol="0">
            <a:spAutoFit/>
          </a:bodyPr>
          <a:lstStyle/>
          <a:p>
            <a:pPr algn="just"/>
            <a:r>
              <a:rPr lang="el-GR" dirty="0">
                <a:latin typeface="+mn-lt"/>
              </a:rPr>
              <a:t>ΕΝΑΣ ΚΕΝΟΣ ΚΥΛΙΝΔΡΟΣ ΜΕ ΜΙΑ ΣΦΑΙΡΑ ΣΤΟ ΕΣΩΤΕΡΙΚΟ ΤΟΥ</a:t>
            </a:r>
            <a:endParaRPr lang="it-IT" dirty="0">
              <a:latin typeface="+mn-lt"/>
            </a:endParaRPr>
          </a:p>
        </p:txBody>
      </p:sp>
    </p:spTree>
    <p:extLst>
      <p:ext uri="{BB962C8B-B14F-4D97-AF65-F5344CB8AC3E}">
        <p14:creationId xmlns:p14="http://schemas.microsoft.com/office/powerpoint/2010/main" val="4424071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4</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ΕΠΙΤΑΧΥΝΣΙΟΜΕΤΡΟ</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4</a:t>
            </a:fld>
            <a:endParaRPr lang="el-GR" sz="1000" dirty="0"/>
          </a:p>
        </p:txBody>
      </p:sp>
      <p:sp>
        <p:nvSpPr>
          <p:cNvPr id="9" name="CasellaDiTesto 8"/>
          <p:cNvSpPr txBox="1"/>
          <p:nvPr/>
        </p:nvSpPr>
        <p:spPr>
          <a:xfrm>
            <a:off x="6150982" y="4573311"/>
            <a:ext cx="2655039" cy="646331"/>
          </a:xfrm>
          <a:prstGeom prst="rect">
            <a:avLst/>
          </a:prstGeom>
          <a:noFill/>
        </p:spPr>
        <p:txBody>
          <a:bodyPr wrap="square" rtlCol="0">
            <a:spAutoFit/>
          </a:bodyPr>
          <a:lstStyle/>
          <a:p>
            <a:pPr algn="ctr"/>
            <a:r>
              <a:rPr lang="el-GR" sz="1800" dirty="0">
                <a:latin typeface="+mn-lt"/>
              </a:rPr>
              <a:t>ΤΡΕΙΣ ΟΜΟΙΟΙ</a:t>
            </a:r>
            <a:endParaRPr lang="en-US" sz="1800" dirty="0">
              <a:latin typeface="+mn-lt"/>
            </a:endParaRPr>
          </a:p>
          <a:p>
            <a:pPr algn="ctr"/>
            <a:r>
              <a:rPr lang="el-GR" sz="1800" dirty="0">
                <a:latin typeface="+mn-lt"/>
              </a:rPr>
              <a:t>ΚΥΛΙΝΔΡΟΙ</a:t>
            </a:r>
            <a:endParaRPr lang="it-IT" sz="1800" dirty="0">
              <a:latin typeface="+mn-lt"/>
            </a:endParaRPr>
          </a:p>
        </p:txBody>
      </p:sp>
      <p:pic>
        <p:nvPicPr>
          <p:cNvPr id="14" name="Imagen 42"/>
          <p:cNvPicPr/>
          <p:nvPr/>
        </p:nvPicPr>
        <p:blipFill>
          <a:blip r:embed="rId5" cstate="email">
            <a:extLst>
              <a:ext uri="{28A0092B-C50C-407E-A947-70E740481C1C}">
                <a14:useLocalDpi xmlns:a14="http://schemas.microsoft.com/office/drawing/2010/main" val="0"/>
              </a:ext>
            </a:extLst>
          </a:blip>
          <a:stretch>
            <a:fillRect/>
          </a:stretch>
        </p:blipFill>
        <p:spPr>
          <a:xfrm>
            <a:off x="6150982" y="1735513"/>
            <a:ext cx="2655039" cy="2742480"/>
          </a:xfrm>
          <a:prstGeom prst="rect">
            <a:avLst/>
          </a:prstGeom>
        </p:spPr>
      </p:pic>
      <p:sp>
        <p:nvSpPr>
          <p:cNvPr id="2" name="CasellaDiTesto 1"/>
          <p:cNvSpPr txBox="1"/>
          <p:nvPr/>
        </p:nvSpPr>
        <p:spPr>
          <a:xfrm>
            <a:off x="471948" y="883451"/>
            <a:ext cx="5244217" cy="1754326"/>
          </a:xfrm>
          <a:prstGeom prst="rect">
            <a:avLst/>
          </a:prstGeom>
          <a:noFill/>
        </p:spPr>
        <p:txBody>
          <a:bodyPr wrap="square" rtlCol="0">
            <a:spAutoFit/>
          </a:bodyPr>
          <a:lstStyle/>
          <a:p>
            <a:pPr algn="just"/>
            <a:r>
              <a:rPr lang="el-GR" sz="1800" dirty="0">
                <a:latin typeface="+mn-lt"/>
              </a:rPr>
              <a:t>Η σφαίρα εντός κάθε κυλίνδρου θα κινηθεί ανάλογη με την κατεύθυνση της κίνησης του κυλίνδρου: πάνω ή κάτω, δεξιά ή αριστερά, μπρος ή πίσω. Ως εκ τούτου, μπορείτε να μετρήσετε την επιτάχυνση για κάθε έναν από τους άξονες Χ, Υ, Ζ. Αυτό είναι γνωστό και ως «επιταχυνσιόμετρο τριών αξόνων».</a:t>
            </a:r>
            <a:endParaRPr lang="it-IT" sz="1800" dirty="0">
              <a:latin typeface="+mn-lt"/>
            </a:endParaRPr>
          </a:p>
        </p:txBody>
      </p:sp>
      <p:sp>
        <p:nvSpPr>
          <p:cNvPr id="4" name="CasellaDiTesto 3"/>
          <p:cNvSpPr txBox="1"/>
          <p:nvPr/>
        </p:nvSpPr>
        <p:spPr>
          <a:xfrm>
            <a:off x="471948" y="2884861"/>
            <a:ext cx="5244217" cy="1200329"/>
          </a:xfrm>
          <a:prstGeom prst="rect">
            <a:avLst/>
          </a:prstGeom>
          <a:noFill/>
        </p:spPr>
        <p:txBody>
          <a:bodyPr wrap="square" rtlCol="0">
            <a:spAutoFit/>
          </a:bodyPr>
          <a:lstStyle/>
          <a:p>
            <a:pPr algn="just"/>
            <a:r>
              <a:rPr lang="el-GR" sz="1800" dirty="0">
                <a:latin typeface="+mn-lt"/>
              </a:rPr>
              <a:t>Η ΕΠΙΤΑΧΥΝΣΗ είναι</a:t>
            </a:r>
            <a:r>
              <a:rPr lang="en-US" sz="1800" dirty="0">
                <a:latin typeface="+mn-lt"/>
              </a:rPr>
              <a:t> o </a:t>
            </a:r>
            <a:r>
              <a:rPr lang="el-GR" sz="1800" dirty="0">
                <a:latin typeface="+mn-lt"/>
              </a:rPr>
              <a:t>ρυθμός της αλλαγής της ταχύτητας ενός αντικειμένου, σε σχέση με το χρόνο που απαιτείται γι’ αυτή (ενν. την αλλαγή της ταχύτητας).</a:t>
            </a:r>
            <a:endParaRPr lang="it-IT" sz="1800" dirty="0">
              <a:latin typeface="+mn-lt"/>
            </a:endParaRPr>
          </a:p>
        </p:txBody>
      </p:sp>
      <p:sp>
        <p:nvSpPr>
          <p:cNvPr id="10" name="CasellaDiTesto 9"/>
          <p:cNvSpPr txBox="1"/>
          <p:nvPr/>
        </p:nvSpPr>
        <p:spPr>
          <a:xfrm>
            <a:off x="805201" y="4332274"/>
            <a:ext cx="4910964" cy="1261884"/>
          </a:xfrm>
          <a:prstGeom prst="rect">
            <a:avLst/>
          </a:prstGeom>
          <a:noFill/>
        </p:spPr>
        <p:txBody>
          <a:bodyPr wrap="square" rtlCol="0">
            <a:spAutoFit/>
          </a:bodyPr>
          <a:lstStyle/>
          <a:p>
            <a:pPr algn="ctr"/>
            <a:endParaRPr lang="el-GR" dirty="0"/>
          </a:p>
          <a:p>
            <a:pPr algn="ctr"/>
            <a:r>
              <a:rPr lang="el-GR" sz="1800" dirty="0"/>
              <a:t>ΩΣ ΕΚ ΤΟΥΤΟΥ, ΤΑ ΕΠΙΤΑΧΥΝΣΙΟΜΕΤΡΑ ΜΠΟΡΟΥΝ ΝΑ ΑΝΙΧΝΕΥΣΟΥΝ ΚΙΝΗΣΗ, ΔΟΝΗΣΕΙΣ Ή ΣΥΓΚΡΟΥΣΕΙΣ.</a:t>
            </a:r>
            <a:endParaRPr lang="it-IT" sz="1800" dirty="0"/>
          </a:p>
        </p:txBody>
      </p:sp>
    </p:spTree>
    <p:extLst>
      <p:ext uri="{BB962C8B-B14F-4D97-AF65-F5344CB8AC3E}">
        <p14:creationId xmlns:p14="http://schemas.microsoft.com/office/powerpoint/2010/main" val="25773740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5</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ΤΥΠΟΙ ΕΠΙΤΑΧΥΝΣΙΟΜΕΤΡΩΝ </a:t>
            </a:r>
            <a:r>
              <a:rPr lang="en-US" sz="2900" dirty="0"/>
              <a:t>- </a:t>
            </a:r>
            <a:r>
              <a:rPr lang="el-GR" sz="2900" dirty="0"/>
              <a:t>μηχανικά</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5</a:t>
            </a:fld>
            <a:endParaRPr lang="el-GR" sz="1000" dirty="0"/>
          </a:p>
        </p:txBody>
      </p:sp>
      <p:sp>
        <p:nvSpPr>
          <p:cNvPr id="2" name="CasellaDiTesto 1"/>
          <p:cNvSpPr txBox="1"/>
          <p:nvPr/>
        </p:nvSpPr>
        <p:spPr>
          <a:xfrm>
            <a:off x="471948" y="883451"/>
            <a:ext cx="8189900" cy="1477328"/>
          </a:xfrm>
          <a:prstGeom prst="rect">
            <a:avLst/>
          </a:prstGeom>
          <a:noFill/>
        </p:spPr>
        <p:txBody>
          <a:bodyPr wrap="square" rtlCol="0">
            <a:spAutoFit/>
          </a:bodyPr>
          <a:lstStyle/>
          <a:p>
            <a:pPr algn="just"/>
            <a:r>
              <a:rPr lang="el-GR" sz="1800" dirty="0">
                <a:latin typeface="+mn-lt"/>
              </a:rPr>
              <a:t>Τα επιταχυνσιόμετρα αυτά βασίζονται στη χρήση μίας αδρανούς μάζας προσαρτημένης σε ελαστικές αρθρώσεις (ελατήρια). Οι αλλαγές που προκαλούνται από την κίνηση ανιχνεύονται με μετρητές τάνυσης, ενώ ο αισθητήρας περιλαμβάνει δομές που αποτρέπουν την υπερβολική μετακίνηση της μάζας. Οι μετρητές τάνυσης βασίζουν τη λειτουργία τους στην αλλαγή της αντίστασής τους.</a:t>
            </a:r>
            <a:endParaRPr lang="it-IT" sz="1800" dirty="0">
              <a:latin typeface="+mn-lt"/>
            </a:endParaRPr>
          </a:p>
        </p:txBody>
      </p:sp>
      <p:grpSp>
        <p:nvGrpSpPr>
          <p:cNvPr id="13" name="Grupo 47"/>
          <p:cNvGrpSpPr/>
          <p:nvPr/>
        </p:nvGrpSpPr>
        <p:grpSpPr>
          <a:xfrm>
            <a:off x="4896520" y="4612431"/>
            <a:ext cx="3313359" cy="1383301"/>
            <a:chOff x="0" y="53162"/>
            <a:chExt cx="2527255" cy="1162568"/>
          </a:xfrm>
        </p:grpSpPr>
        <p:pic>
          <p:nvPicPr>
            <p:cNvPr id="15" name="Imagen 44"/>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584790" y="393405"/>
              <a:ext cx="1942465" cy="822325"/>
            </a:xfrm>
            <a:prstGeom prst="rect">
              <a:avLst/>
            </a:prstGeom>
          </p:spPr>
        </p:pic>
        <p:sp>
          <p:nvSpPr>
            <p:cNvPr id="16" name="Cuadro de texto 2"/>
            <p:cNvSpPr txBox="1">
              <a:spLocks noChangeArrowheads="1"/>
            </p:cNvSpPr>
            <p:nvPr/>
          </p:nvSpPr>
          <p:spPr bwMode="auto">
            <a:xfrm>
              <a:off x="0" y="53163"/>
              <a:ext cx="776862" cy="470341"/>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ΜΕΤΡΗΤΗΣ ΤΑΝΥΣΗΣ</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17" name="Cuadro de texto 2"/>
            <p:cNvSpPr txBox="1">
              <a:spLocks noChangeArrowheads="1"/>
            </p:cNvSpPr>
            <p:nvPr/>
          </p:nvSpPr>
          <p:spPr bwMode="auto">
            <a:xfrm>
              <a:off x="1945758" y="53162"/>
              <a:ext cx="520700" cy="286562"/>
            </a:xfrm>
            <a:prstGeom prst="rect">
              <a:avLst/>
            </a:prstGeom>
            <a:solidFill>
              <a:srgbClr val="FFFFFF"/>
            </a:solidFill>
            <a:ln w="9525">
              <a:solidFill>
                <a:srgbClr val="000000"/>
              </a:solid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ΜΑΖΑ</a:t>
              </a:r>
              <a:endParaRPr lang="it-IT" sz="1400" b="1"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6" name="CasellaDiTesto 5"/>
          <p:cNvSpPr txBox="1"/>
          <p:nvPr/>
        </p:nvSpPr>
        <p:spPr>
          <a:xfrm>
            <a:off x="471948" y="2607863"/>
            <a:ext cx="8189900" cy="923330"/>
          </a:xfrm>
          <a:prstGeom prst="rect">
            <a:avLst/>
          </a:prstGeom>
          <a:noFill/>
        </p:spPr>
        <p:txBody>
          <a:bodyPr wrap="square" rtlCol="0">
            <a:spAutoFit/>
          </a:bodyPr>
          <a:lstStyle/>
          <a:p>
            <a:pPr algn="just"/>
            <a:r>
              <a:rPr lang="el-GR" sz="1800" dirty="0">
                <a:latin typeface="+mn-lt"/>
              </a:rPr>
              <a:t>Με άλλα λόγια, </a:t>
            </a:r>
            <a:r>
              <a:rPr lang="en-GB" sz="1800" dirty="0">
                <a:latin typeface="+mn-lt"/>
              </a:rPr>
              <a:t> </a:t>
            </a:r>
            <a:r>
              <a:rPr lang="el-GR" sz="1800" dirty="0">
                <a:latin typeface="+mn-lt"/>
              </a:rPr>
              <a:t>όταν πιέζεται ο μετρητής τάνυσης, αλλάζει η αντίστασή του. Αυτό προκαλεί αλλαγές στην τάση και την ένταση του ρεύματος που τον διαρρέουν. Θυμηθείτε πως</a:t>
            </a:r>
            <a:r>
              <a:rPr lang="en-GB" sz="1800" dirty="0">
                <a:latin typeface="+mn-lt"/>
              </a:rPr>
              <a:t>, I=V/R</a:t>
            </a:r>
            <a:r>
              <a:rPr lang="el-GR" sz="1800" dirty="0">
                <a:latin typeface="+mn-lt"/>
              </a:rPr>
              <a:t>.</a:t>
            </a:r>
            <a:endParaRPr lang="it-IT" sz="1800" dirty="0">
              <a:latin typeface="+mn-lt"/>
            </a:endParaRPr>
          </a:p>
        </p:txBody>
      </p:sp>
      <p:sp>
        <p:nvSpPr>
          <p:cNvPr id="7" name="CasellaDiTesto 6"/>
          <p:cNvSpPr txBox="1"/>
          <p:nvPr/>
        </p:nvSpPr>
        <p:spPr>
          <a:xfrm>
            <a:off x="471948" y="3775686"/>
            <a:ext cx="4100052" cy="2031325"/>
          </a:xfrm>
          <a:prstGeom prst="rect">
            <a:avLst/>
          </a:prstGeom>
          <a:noFill/>
        </p:spPr>
        <p:txBody>
          <a:bodyPr wrap="square" rtlCol="0">
            <a:spAutoFit/>
          </a:bodyPr>
          <a:lstStyle/>
          <a:p>
            <a:pPr algn="just"/>
            <a:r>
              <a:rPr lang="el-GR" sz="1800" dirty="0">
                <a:latin typeface="+mn-lt"/>
              </a:rPr>
              <a:t>Όταν μετακινείται ο αισθητήρας, η προσαρτημένη μάζα ασκεί πίεση στον μετρητή τάνυσης. Αυτό προκαλεί διαφοροποιήσεις στην αντίσταση, ένταση και στην τάση του ρεύματος. Οι αλλαγές αυτές είναι ανάλογες με την επιτάχυνση</a:t>
            </a:r>
            <a:r>
              <a:rPr lang="en-GB" sz="1800" dirty="0">
                <a:latin typeface="+mn-lt"/>
              </a:rPr>
              <a:t> </a:t>
            </a:r>
            <a:r>
              <a:rPr lang="el-GR" sz="1800" dirty="0">
                <a:latin typeface="+mn-lt"/>
              </a:rPr>
              <a:t>του συστήματος.</a:t>
            </a:r>
            <a:endParaRPr lang="it-IT" sz="1800" dirty="0"/>
          </a:p>
        </p:txBody>
      </p:sp>
    </p:spTree>
    <p:extLst>
      <p:ext uri="{BB962C8B-B14F-4D97-AF65-F5344CB8AC3E}">
        <p14:creationId xmlns:p14="http://schemas.microsoft.com/office/powerpoint/2010/main" val="135546859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6</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ΤΥΠΟΙ ΕΠΙΤΑΧΥΝΣΙΟΜΕΤΡΩΝ </a:t>
            </a:r>
            <a:r>
              <a:rPr lang="en-US" sz="2900" dirty="0"/>
              <a:t>- </a:t>
            </a:r>
            <a:r>
              <a:rPr lang="el-GR" sz="2900" dirty="0"/>
              <a:t>πιεζοηλεκτρικά</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6</a:t>
            </a:fld>
            <a:endParaRPr lang="el-GR" sz="1000" dirty="0"/>
          </a:p>
        </p:txBody>
      </p:sp>
      <p:sp>
        <p:nvSpPr>
          <p:cNvPr id="2" name="CasellaDiTesto 1"/>
          <p:cNvSpPr txBox="1"/>
          <p:nvPr/>
        </p:nvSpPr>
        <p:spPr>
          <a:xfrm>
            <a:off x="4414038" y="2251718"/>
            <a:ext cx="4278324" cy="2862322"/>
          </a:xfrm>
          <a:prstGeom prst="rect">
            <a:avLst/>
          </a:prstGeom>
          <a:noFill/>
        </p:spPr>
        <p:txBody>
          <a:bodyPr wrap="square" rtlCol="0">
            <a:spAutoFit/>
          </a:bodyPr>
          <a:lstStyle/>
          <a:p>
            <a:pPr algn="just"/>
            <a:r>
              <a:rPr lang="el-GR" sz="1800" dirty="0">
                <a:latin typeface="+mn-lt"/>
              </a:rPr>
              <a:t>Κινήσεις από τον αισθητήρα εξαναγκάζουν την αδρανή μάζα να ασκήσει πίεση στον κρύσταλλο, ο οποίος και αλλάζει τη δομή του. Έτσι, χάρη στις πιεζοηλεκτρικές ιδιότητες του κρυστάλλου, παράγεται ηλεκτρική τάση η οποία είναι ανάλογη της πίεσης που ασκήθηκε στον κρύσταλλο. Η πίεση αυτή, με τη σειρά της, είναι και αυτή ανάλογη της επιτάχυνσης που δέχτηκε ο αισθητήρας.</a:t>
            </a:r>
            <a:endParaRPr lang="it-IT" sz="1800" dirty="0">
              <a:latin typeface="+mn-lt"/>
            </a:endParaRPr>
          </a:p>
        </p:txBody>
      </p:sp>
      <p:grpSp>
        <p:nvGrpSpPr>
          <p:cNvPr id="18" name="Grupo 55"/>
          <p:cNvGrpSpPr/>
          <p:nvPr/>
        </p:nvGrpSpPr>
        <p:grpSpPr>
          <a:xfrm>
            <a:off x="527838" y="2251718"/>
            <a:ext cx="3295102" cy="2006204"/>
            <a:chOff x="0" y="2902"/>
            <a:chExt cx="2562284" cy="1580773"/>
          </a:xfrm>
        </p:grpSpPr>
        <p:pic>
          <p:nvPicPr>
            <p:cNvPr id="19" name="Imagen 49"/>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276446" y="42530"/>
              <a:ext cx="1875790" cy="1541145"/>
            </a:xfrm>
            <a:prstGeom prst="rect">
              <a:avLst/>
            </a:prstGeom>
          </p:spPr>
        </p:pic>
        <p:sp>
          <p:nvSpPr>
            <p:cNvPr id="20" name="Cuadro de texto 2"/>
            <p:cNvSpPr txBox="1">
              <a:spLocks noChangeArrowheads="1"/>
            </p:cNvSpPr>
            <p:nvPr/>
          </p:nvSpPr>
          <p:spPr bwMode="auto">
            <a:xfrm>
              <a:off x="0" y="2902"/>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gn="ctr">
                <a:lnSpc>
                  <a:spcPct val="115000"/>
                </a:lnSpc>
                <a:spcBef>
                  <a:spcPts val="500"/>
                </a:spcBef>
                <a:spcAft>
                  <a:spcPts val="100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ΔΥΝΑΜΗ</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 (</a:t>
              </a: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ΚΙΝΗΣΗ</a:t>
              </a:r>
              <a:r>
                <a:rPr lang="en-GB" sz="1400" b="1" dirty="0">
                  <a:effectLst/>
                  <a:latin typeface="Calibri" panose="020F0502020204030204" pitchFamily="34" charset="0"/>
                  <a:ea typeface="Times New Roman" panose="02020603050405020304" pitchFamily="18" charset="0"/>
                  <a:cs typeface="Times New Roman" panose="02020603050405020304" pitchFamily="18" charset="0"/>
                </a:rPr>
                <a:t>)</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6" name="Cuadro de texto 2"/>
            <p:cNvSpPr txBox="1">
              <a:spLocks noChangeArrowheads="1"/>
            </p:cNvSpPr>
            <p:nvPr/>
          </p:nvSpPr>
          <p:spPr bwMode="auto">
            <a:xfrm>
              <a:off x="1658679" y="576785"/>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ΜΑΖΑ</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7" name="Cuadro de texto 2"/>
            <p:cNvSpPr txBox="1">
              <a:spLocks noChangeArrowheads="1"/>
            </p:cNvSpPr>
            <p:nvPr/>
          </p:nvSpPr>
          <p:spPr bwMode="auto">
            <a:xfrm>
              <a:off x="1658679" y="892780"/>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l-GR" sz="1400" b="1" dirty="0">
                  <a:effectLst/>
                  <a:latin typeface="Calibri" panose="020F0502020204030204" pitchFamily="34" charset="0"/>
                  <a:ea typeface="Times New Roman" panose="02020603050405020304" pitchFamily="18" charset="0"/>
                  <a:cs typeface="Times New Roman" panose="02020603050405020304" pitchFamily="18" charset="0"/>
                </a:rPr>
                <a:t>ΚΡΥΣΤΑΛΛΟΣ</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sp>
          <p:nvSpPr>
            <p:cNvPr id="28" name="Cuadro de texto 2"/>
            <p:cNvSpPr txBox="1">
              <a:spLocks noChangeArrowheads="1"/>
            </p:cNvSpPr>
            <p:nvPr/>
          </p:nvSpPr>
          <p:spPr bwMode="auto">
            <a:xfrm>
              <a:off x="1658679" y="1169582"/>
              <a:ext cx="903605" cy="350520"/>
            </a:xfrm>
            <a:prstGeom prst="rect">
              <a:avLst/>
            </a:prstGeom>
            <a:solidFill>
              <a:srgbClr val="FFFFFF"/>
            </a:solidFill>
            <a:ln w="9525">
              <a:noFill/>
              <a:miter lim="800000"/>
              <a:headEnd/>
              <a:tailEnd/>
            </a:ln>
          </p:spPr>
          <p:txBody>
            <a:bodyPr rot="0" vert="horz" wrap="square" lIns="91440" tIns="45720" rIns="91440" bIns="45720" anchor="t" anchorCtr="0">
              <a:noAutofit/>
            </a:bodyPr>
            <a:lstStyle/>
            <a:p>
              <a:pPr>
                <a:lnSpc>
                  <a:spcPct val="115000"/>
                </a:lnSpc>
                <a:spcBef>
                  <a:spcPts val="500"/>
                </a:spcBef>
                <a:spcAft>
                  <a:spcPts val="1000"/>
                </a:spcAft>
              </a:pPr>
              <a:r>
                <a:rPr lang="el-GR" sz="1400" b="1" dirty="0">
                  <a:latin typeface="Calibri" panose="020F0502020204030204" pitchFamily="34" charset="0"/>
                  <a:ea typeface="Times New Roman" panose="02020603050405020304" pitchFamily="18" charset="0"/>
                  <a:cs typeface="Times New Roman" panose="02020603050405020304" pitchFamily="18" charset="0"/>
                </a:rPr>
                <a:t>ΒΑΣΗ / ΥΠΟΣΤΗΡΙΞΗ</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4" name="CasellaDiTesto 3"/>
          <p:cNvSpPr txBox="1"/>
          <p:nvPr/>
        </p:nvSpPr>
        <p:spPr>
          <a:xfrm>
            <a:off x="672214" y="1120877"/>
            <a:ext cx="8014586" cy="646331"/>
          </a:xfrm>
          <a:prstGeom prst="rect">
            <a:avLst/>
          </a:prstGeom>
          <a:noFill/>
        </p:spPr>
        <p:txBody>
          <a:bodyPr wrap="square" rtlCol="0">
            <a:spAutoFit/>
          </a:bodyPr>
          <a:lstStyle/>
          <a:p>
            <a:pPr algn="just"/>
            <a:r>
              <a:rPr lang="el-GR" sz="1800" dirty="0">
                <a:latin typeface="+mj-lt"/>
              </a:rPr>
              <a:t>Πιεζοηλεκτρισμό ονομάζουμε την ιδιότητα ορισμένων υλικών να </a:t>
            </a:r>
            <a:r>
              <a:rPr lang="el-GR" sz="1800" b="1" dirty="0">
                <a:latin typeface="+mj-lt"/>
              </a:rPr>
              <a:t>παράγουν ηλεκτρική τάση </a:t>
            </a:r>
            <a:r>
              <a:rPr lang="el-GR" sz="1800" dirty="0">
                <a:latin typeface="+mj-lt"/>
              </a:rPr>
              <a:t>όταν δέχονται </a:t>
            </a:r>
            <a:r>
              <a:rPr lang="el-GR" sz="1800" b="1" dirty="0">
                <a:latin typeface="+mj-lt"/>
              </a:rPr>
              <a:t>μηχανική πίεση </a:t>
            </a:r>
            <a:r>
              <a:rPr lang="el-GR" sz="1800" dirty="0">
                <a:latin typeface="+mj-lt"/>
              </a:rPr>
              <a:t>ή </a:t>
            </a:r>
            <a:r>
              <a:rPr lang="el-GR" sz="1800" b="1" dirty="0">
                <a:latin typeface="+mj-lt"/>
              </a:rPr>
              <a:t>ταλάντωση</a:t>
            </a:r>
            <a:r>
              <a:rPr lang="el-GR" sz="1800" dirty="0">
                <a:latin typeface="+mj-lt"/>
              </a:rPr>
              <a:t>.</a:t>
            </a:r>
            <a:endParaRPr lang="it-IT" sz="1800" dirty="0">
              <a:latin typeface="+mj-lt"/>
            </a:endParaRPr>
          </a:p>
        </p:txBody>
      </p:sp>
    </p:spTree>
    <p:extLst>
      <p:ext uri="{BB962C8B-B14F-4D97-AF65-F5344CB8AC3E}">
        <p14:creationId xmlns:p14="http://schemas.microsoft.com/office/powerpoint/2010/main" val="1762095556"/>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7</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ΤΥΠΟΙ ΕΠΙΤΑΧΥΝΣΙΟΜΕΤΡΩΝ </a:t>
            </a:r>
            <a:r>
              <a:rPr lang="en-US" sz="2900" dirty="0"/>
              <a:t>- </a:t>
            </a:r>
            <a:r>
              <a:rPr lang="el-GR" sz="2900" dirty="0"/>
              <a:t>θερμικά</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7</a:t>
            </a:fld>
            <a:endParaRPr lang="el-GR" sz="1000" dirty="0"/>
          </a:p>
        </p:txBody>
      </p:sp>
      <p:sp>
        <p:nvSpPr>
          <p:cNvPr id="2" name="CasellaDiTesto 1"/>
          <p:cNvSpPr txBox="1"/>
          <p:nvPr/>
        </p:nvSpPr>
        <p:spPr>
          <a:xfrm>
            <a:off x="520965" y="1822667"/>
            <a:ext cx="4189188" cy="3139321"/>
          </a:xfrm>
          <a:prstGeom prst="rect">
            <a:avLst/>
          </a:prstGeom>
          <a:noFill/>
        </p:spPr>
        <p:txBody>
          <a:bodyPr wrap="square" rtlCol="0">
            <a:spAutoFit/>
          </a:bodyPr>
          <a:lstStyle/>
          <a:p>
            <a:pPr algn="just"/>
            <a:r>
              <a:rPr lang="el-GR" sz="1800" dirty="0">
                <a:latin typeface="+mn-lt"/>
              </a:rPr>
              <a:t>Όταν κάποιος από τους άξονες του αισθητήρα κινηθεί ή </a:t>
            </a:r>
            <a:r>
              <a:rPr lang="el-GR" sz="1800" dirty="0" err="1">
                <a:latin typeface="+mn-lt"/>
              </a:rPr>
              <a:t>περιστραφεί</a:t>
            </a:r>
            <a:r>
              <a:rPr lang="el-GR" sz="1800" dirty="0">
                <a:latin typeface="+mn-lt"/>
              </a:rPr>
              <a:t>, η ποσότητα του θερμού αερίου μετατοπίζεται εντός του δοχείου. Αυτό προκαλεί μία αύξηση της θερμοκρασίας</a:t>
            </a:r>
            <a:r>
              <a:rPr lang="en-US" sz="1800" dirty="0">
                <a:latin typeface="+mn-lt"/>
              </a:rPr>
              <a:t> </a:t>
            </a:r>
            <a:r>
              <a:rPr lang="el-GR" sz="1800" dirty="0">
                <a:latin typeface="+mn-lt"/>
              </a:rPr>
              <a:t>σε ορισμένες περιοχές του αισθητήρα και πτώση της σε άλλες. Συγκρίνοντας τις τιμές της θερμοκρασίας σε αυτές τις περιοχές, μπορούμε να λάβουμε ένα αποτέλεσμα ανάλογο της επιτάχυνσης της κίνησης.</a:t>
            </a:r>
            <a:endParaRPr lang="it-IT" sz="1800" dirty="0">
              <a:latin typeface="+mn-lt"/>
            </a:endParaRPr>
          </a:p>
        </p:txBody>
      </p:sp>
      <p:sp>
        <p:nvSpPr>
          <p:cNvPr id="4" name="CasellaDiTesto 3"/>
          <p:cNvSpPr txBox="1"/>
          <p:nvPr/>
        </p:nvSpPr>
        <p:spPr>
          <a:xfrm>
            <a:off x="486697" y="1044851"/>
            <a:ext cx="7344696" cy="369332"/>
          </a:xfrm>
          <a:prstGeom prst="rect">
            <a:avLst/>
          </a:prstGeom>
          <a:noFill/>
        </p:spPr>
        <p:txBody>
          <a:bodyPr wrap="square" rtlCol="0">
            <a:spAutoFit/>
          </a:bodyPr>
          <a:lstStyle/>
          <a:p>
            <a:r>
              <a:rPr lang="el-GR" sz="1800" b="1" dirty="0">
                <a:latin typeface="+mj-lt"/>
              </a:rPr>
              <a:t>Ανιχνεύουν και μετράνε τη θερμότητα.</a:t>
            </a:r>
            <a:endParaRPr lang="it-IT" sz="1800" dirty="0">
              <a:latin typeface="+mj-lt"/>
            </a:endParaRPr>
          </a:p>
        </p:txBody>
      </p:sp>
      <p:pic>
        <p:nvPicPr>
          <p:cNvPr id="16" name="Imagen 56"/>
          <p:cNvPicPr/>
          <p:nvPr/>
        </p:nvPicPr>
        <p:blipFill>
          <a:blip r:embed="rId5" cstate="email">
            <a:extLst>
              <a:ext uri="{28A0092B-C50C-407E-A947-70E740481C1C}">
                <a14:useLocalDpi xmlns:a14="http://schemas.microsoft.com/office/drawing/2010/main" val="0"/>
              </a:ext>
            </a:extLst>
          </a:blip>
          <a:stretch>
            <a:fillRect/>
          </a:stretch>
        </p:blipFill>
        <p:spPr>
          <a:xfrm>
            <a:off x="5791345" y="1168631"/>
            <a:ext cx="2831690" cy="2397946"/>
          </a:xfrm>
          <a:prstGeom prst="rect">
            <a:avLst/>
          </a:prstGeom>
        </p:spPr>
      </p:pic>
      <p:sp>
        <p:nvSpPr>
          <p:cNvPr id="5" name="CasellaDiTesto 4"/>
          <p:cNvSpPr txBox="1"/>
          <p:nvPr/>
        </p:nvSpPr>
        <p:spPr>
          <a:xfrm>
            <a:off x="5791345" y="3664027"/>
            <a:ext cx="2831690" cy="2108269"/>
          </a:xfrm>
          <a:prstGeom prst="rect">
            <a:avLst/>
          </a:prstGeom>
          <a:noFill/>
        </p:spPr>
        <p:txBody>
          <a:bodyPr wrap="square" rtlCol="0">
            <a:spAutoFit/>
          </a:bodyPr>
          <a:lstStyle/>
          <a:p>
            <a:pPr algn="just"/>
            <a:r>
              <a:rPr lang="el-GR" sz="1800" dirty="0">
                <a:latin typeface="+mn-lt"/>
              </a:rPr>
              <a:t>Ένα δοχείο με ένα μικρό θερμαντικό σώμα το οποίο και θερμαίνει μία ποσότητα αερίου.</a:t>
            </a:r>
          </a:p>
          <a:p>
            <a:pPr algn="just"/>
            <a:endParaRPr lang="it-IT" sz="1800" dirty="0">
              <a:latin typeface="+mn-lt"/>
            </a:endParaRPr>
          </a:p>
          <a:p>
            <a:pPr algn="r"/>
            <a:r>
              <a:rPr lang="el-GR" sz="1800" dirty="0">
                <a:latin typeface="+mn-lt"/>
              </a:rPr>
              <a:t>2 άξονες</a:t>
            </a:r>
            <a:endParaRPr lang="it-IT" sz="1800" dirty="0">
              <a:latin typeface="+mn-lt"/>
            </a:endParaRPr>
          </a:p>
          <a:p>
            <a:pPr algn="r"/>
            <a:r>
              <a:rPr lang="el-GR" sz="1800" dirty="0">
                <a:latin typeface="+mn-lt"/>
              </a:rPr>
              <a:t>4 αισθητήρες θερμοκρασίας</a:t>
            </a:r>
            <a:endParaRPr lang="it-IT" sz="1800" dirty="0">
              <a:latin typeface="+mn-lt"/>
            </a:endParaRPr>
          </a:p>
        </p:txBody>
      </p:sp>
    </p:spTree>
    <p:extLst>
      <p:ext uri="{BB962C8B-B14F-4D97-AF65-F5344CB8AC3E}">
        <p14:creationId xmlns:p14="http://schemas.microsoft.com/office/powerpoint/2010/main" val="700073917"/>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8</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ΤΥΠΟΙ ΕΠΙΤΑΧΥΝΣΙΟΜΕΤΡΩΝ </a:t>
            </a:r>
            <a:r>
              <a:rPr lang="en-US" sz="2900" dirty="0"/>
              <a:t>- </a:t>
            </a:r>
            <a:r>
              <a:rPr lang="el-GR" sz="2900" dirty="0"/>
              <a:t>χωρητικά</a:t>
            </a:r>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8</a:t>
            </a:fld>
            <a:endParaRPr lang="el-GR" sz="1000" dirty="0"/>
          </a:p>
        </p:txBody>
      </p:sp>
      <p:sp>
        <p:nvSpPr>
          <p:cNvPr id="4" name="CasellaDiTesto 3"/>
          <p:cNvSpPr txBox="1"/>
          <p:nvPr/>
        </p:nvSpPr>
        <p:spPr>
          <a:xfrm>
            <a:off x="486696" y="1060620"/>
            <a:ext cx="8200104" cy="1200329"/>
          </a:xfrm>
          <a:prstGeom prst="rect">
            <a:avLst/>
          </a:prstGeom>
          <a:noFill/>
        </p:spPr>
        <p:txBody>
          <a:bodyPr wrap="square" rtlCol="0">
            <a:spAutoFit/>
          </a:bodyPr>
          <a:lstStyle/>
          <a:p>
            <a:pPr algn="just"/>
            <a:r>
              <a:rPr lang="el-GR" sz="1800" dirty="0">
                <a:latin typeface="+mj-lt"/>
              </a:rPr>
              <a:t>Αποτελούνται από δύο μεταλλικές επιφάνειες διαχωριζόμενες από ένα μονωτή, όπως π.χ. χαρτί, κεραμικό υλικό ή αέρα. Η χωρητικότητα εξαρτάται από το μέγεθος των μεταλλικών επιφανειών ή/και την απόσταση ανάμεσά τους: όσο μεγαλύτερες, ή όσο πιο κοντά βρίσκονται, τόσο μεγαλύτερη η χωρητικότητα του συστήματος.</a:t>
            </a:r>
            <a:endParaRPr lang="it-IT" sz="1800" dirty="0">
              <a:latin typeface="+mj-lt"/>
            </a:endParaRPr>
          </a:p>
        </p:txBody>
      </p:sp>
      <p:grpSp>
        <p:nvGrpSpPr>
          <p:cNvPr id="12" name="Grupo 196"/>
          <p:cNvGrpSpPr/>
          <p:nvPr/>
        </p:nvGrpSpPr>
        <p:grpSpPr>
          <a:xfrm>
            <a:off x="1458827" y="4447756"/>
            <a:ext cx="6226346" cy="1793681"/>
            <a:chOff x="0" y="0"/>
            <a:chExt cx="5358809" cy="1537335"/>
          </a:xfrm>
        </p:grpSpPr>
        <p:sp>
          <p:nvSpPr>
            <p:cNvPr id="13" name="Flecha derecha 62"/>
            <p:cNvSpPr/>
            <p:nvPr/>
          </p:nvSpPr>
          <p:spPr>
            <a:xfrm>
              <a:off x="2147777" y="372140"/>
              <a:ext cx="754616" cy="484505"/>
            </a:xfrm>
            <a:prstGeom prst="rightArrow">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endParaRPr lang="it-IT"/>
            </a:p>
          </p:txBody>
        </p:sp>
        <p:grpSp>
          <p:nvGrpSpPr>
            <p:cNvPr id="14" name="Grupo 194"/>
            <p:cNvGrpSpPr/>
            <p:nvPr/>
          </p:nvGrpSpPr>
          <p:grpSpPr>
            <a:xfrm>
              <a:off x="0" y="0"/>
              <a:ext cx="2052083" cy="1537335"/>
              <a:chOff x="0" y="0"/>
              <a:chExt cx="2052083" cy="1537335"/>
            </a:xfrm>
          </p:grpSpPr>
          <p:pic>
            <p:nvPicPr>
              <p:cNvPr id="19" name="Imagen 60"/>
              <p:cNvPicPr>
                <a:picLocks noChangeAspect="1"/>
              </p:cNvPicPr>
              <p:nvPr/>
            </p:nvPicPr>
            <p:blipFill>
              <a:blip r:embed="rId5" cstate="email">
                <a:extLst>
                  <a:ext uri="{28A0092B-C50C-407E-A947-70E740481C1C}">
                    <a14:useLocalDpi xmlns:a14="http://schemas.microsoft.com/office/drawing/2010/main" val="0"/>
                  </a:ext>
                </a:extLst>
              </a:blip>
              <a:stretch>
                <a:fillRect/>
              </a:stretch>
            </p:blipFill>
            <p:spPr>
              <a:xfrm>
                <a:off x="0" y="0"/>
                <a:ext cx="1711325" cy="1537335"/>
              </a:xfrm>
              <a:prstGeom prst="rect">
                <a:avLst/>
              </a:prstGeom>
            </p:spPr>
          </p:pic>
          <p:sp>
            <p:nvSpPr>
              <p:cNvPr id="20" name="Rectángulo 63"/>
              <p:cNvSpPr/>
              <p:nvPr/>
            </p:nvSpPr>
            <p:spPr>
              <a:xfrm>
                <a:off x="308344" y="31898"/>
                <a:ext cx="701749" cy="41467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ea typeface="Times New Roman" panose="02020603050405020304" pitchFamily="18" charset="0"/>
                    <a:cs typeface="Times New Roman" panose="02020603050405020304" pitchFamily="18" charset="0"/>
                  </a:rPr>
                  <a:t>Springs</a:t>
                </a:r>
                <a:endParaRPr lang="it-IT" sz="1000">
                  <a:effectLst/>
                  <a:ea typeface="Times New Roman" panose="02020603050405020304" pitchFamily="18" charset="0"/>
                  <a:cs typeface="Times New Roman" panose="02020603050405020304" pitchFamily="18" charset="0"/>
                </a:endParaRPr>
              </a:p>
            </p:txBody>
          </p:sp>
          <p:sp>
            <p:nvSpPr>
              <p:cNvPr id="26" name="Rectángulo 192"/>
              <p:cNvSpPr/>
              <p:nvPr/>
            </p:nvSpPr>
            <p:spPr>
              <a:xfrm>
                <a:off x="1244009" y="691116"/>
                <a:ext cx="808074" cy="361507"/>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Anchoring</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nvGrpSpPr>
            <p:cNvPr id="15" name="Grupo 195"/>
            <p:cNvGrpSpPr/>
            <p:nvPr/>
          </p:nvGrpSpPr>
          <p:grpSpPr>
            <a:xfrm>
              <a:off x="3242930" y="10633"/>
              <a:ext cx="2115879" cy="1522095"/>
              <a:chOff x="0" y="0"/>
              <a:chExt cx="2115879" cy="1522095"/>
            </a:xfrm>
          </p:grpSpPr>
          <p:pic>
            <p:nvPicPr>
              <p:cNvPr id="17" name="Imagen 61"/>
              <p:cNvPicPr>
                <a:picLocks noChangeAspect="1"/>
              </p:cNvPicPr>
              <p:nvPr/>
            </p:nvPicPr>
            <p:blipFill>
              <a:blip r:embed="rId6" cstate="email">
                <a:extLst>
                  <a:ext uri="{28A0092B-C50C-407E-A947-70E740481C1C}">
                    <a14:useLocalDpi xmlns:a14="http://schemas.microsoft.com/office/drawing/2010/main" val="0"/>
                  </a:ext>
                </a:extLst>
              </a:blip>
              <a:stretch>
                <a:fillRect/>
              </a:stretch>
            </p:blipFill>
            <p:spPr>
              <a:xfrm>
                <a:off x="0" y="0"/>
                <a:ext cx="1764665" cy="1522095"/>
              </a:xfrm>
              <a:prstGeom prst="rect">
                <a:avLst/>
              </a:prstGeom>
            </p:spPr>
          </p:pic>
          <p:sp>
            <p:nvSpPr>
              <p:cNvPr id="18" name="Rectángulo 193"/>
              <p:cNvSpPr/>
              <p:nvPr/>
            </p:nvSpPr>
            <p:spPr>
              <a:xfrm>
                <a:off x="1307805" y="627321"/>
                <a:ext cx="808074" cy="361507"/>
              </a:xfrm>
              <a:prstGeom prst="rect">
                <a:avLst/>
              </a:prstGeom>
              <a:solidFill>
                <a:sysClr val="window" lastClr="FFFFFF"/>
              </a:solidFill>
              <a:ln w="25400" cap="flat" cmpd="sng" algn="ctr">
                <a:noFill/>
                <a:prstDash val="solid"/>
              </a:ln>
              <a:effectLst/>
            </p:spPr>
            <p:txBody>
              <a:bodyPr rot="0" spcFirstLastPara="0" vert="horz" wrap="square" lIns="91440" tIns="45720" rIns="91440" bIns="45720" numCol="1" spcCol="0" rtlCol="0" fromWordArt="0" anchor="ctr" anchorCtr="0" forceAA="0" compatLnSpc="1">
                <a:prstTxWarp prst="textNoShape">
                  <a:avLst/>
                </a:prstTxWarp>
                <a:noAutofit/>
              </a:bodyPr>
              <a:lstStyle/>
              <a:p>
                <a:pPr algn="ctr">
                  <a:lnSpc>
                    <a:spcPct val="115000"/>
                  </a:lnSpc>
                  <a:spcBef>
                    <a:spcPts val="500"/>
                  </a:spcBef>
                  <a:spcAft>
                    <a:spcPts val="1000"/>
                  </a:spcAft>
                </a:pPr>
                <a:r>
                  <a:rPr lang="es-ES" sz="100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Anchoring</a:t>
                </a:r>
                <a:endParaRPr lang="it-IT" sz="1000">
                  <a:effectLst/>
                  <a:latin typeface="Calibri" panose="020F0502020204030204" pitchFamily="34" charset="0"/>
                  <a:ea typeface="Times New Roman" panose="02020603050405020304" pitchFamily="18" charset="0"/>
                  <a:cs typeface="Times New Roman" panose="02020603050405020304" pitchFamily="18" charset="0"/>
                </a:endParaRPr>
              </a:p>
            </p:txBody>
          </p:sp>
        </p:grpSp>
      </p:grpSp>
      <p:sp>
        <p:nvSpPr>
          <p:cNvPr id="6" name="CasellaDiTesto 5"/>
          <p:cNvSpPr txBox="1"/>
          <p:nvPr/>
        </p:nvSpPr>
        <p:spPr>
          <a:xfrm>
            <a:off x="486697" y="2618298"/>
            <a:ext cx="8200103" cy="1477328"/>
          </a:xfrm>
          <a:prstGeom prst="rect">
            <a:avLst/>
          </a:prstGeom>
          <a:noFill/>
        </p:spPr>
        <p:txBody>
          <a:bodyPr wrap="square" rtlCol="0">
            <a:spAutoFit/>
          </a:bodyPr>
          <a:lstStyle/>
          <a:p>
            <a:pPr algn="just"/>
            <a:endParaRPr lang="el-GR" sz="1800" dirty="0">
              <a:latin typeface="+mn-lt"/>
            </a:endParaRPr>
          </a:p>
          <a:p>
            <a:pPr algn="just"/>
            <a:r>
              <a:rPr lang="el-GR" sz="1800" dirty="0">
                <a:latin typeface="+mn-lt"/>
              </a:rPr>
              <a:t>ΑΡΧΗ ΛΕΙΤΟΥΡΓΙΑΣ:</a:t>
            </a:r>
            <a:endParaRPr lang="en-GB" sz="1800" dirty="0">
              <a:latin typeface="+mn-lt"/>
            </a:endParaRPr>
          </a:p>
          <a:p>
            <a:pPr algn="just"/>
            <a:r>
              <a:rPr lang="el-GR" sz="1800" dirty="0">
                <a:latin typeface="+mn-lt"/>
              </a:rPr>
              <a:t>Όταν ο αισθητήρας υποβληθεί σε δυνάμεις επιτάχυνσης, αλλάζει η θέση των μεταλλικών πλακών. Έτσι, τροποποιείται η μεταξύ τους απόσταση, πράγμα το οποίο και αλλάζει τη χωρητικότητά τους.</a:t>
            </a:r>
            <a:endParaRPr lang="it-IT" sz="1800" dirty="0">
              <a:latin typeface="+mn-lt"/>
            </a:endParaRPr>
          </a:p>
        </p:txBody>
      </p:sp>
    </p:spTree>
    <p:extLst>
      <p:ext uri="{BB962C8B-B14F-4D97-AF65-F5344CB8AC3E}">
        <p14:creationId xmlns:p14="http://schemas.microsoft.com/office/powerpoint/2010/main" val="343796207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p:cNvSpPr>
            <a:spLocks noGrp="1"/>
          </p:cNvSpPr>
          <p:nvPr>
            <p:ph type="sldNum" sz="quarter" idx="12"/>
          </p:nvPr>
        </p:nvSpPr>
        <p:spPr/>
        <p:txBody>
          <a:bodyPr/>
          <a:lstStyle/>
          <a:p>
            <a:fld id="{F1B48E73-6241-44FB-9EDB-1A1229FC3D83}" type="slidenum">
              <a:rPr lang="el-GR" smtClean="0"/>
              <a:t>9</a:t>
            </a:fld>
            <a:endParaRPr lang="el-GR"/>
          </a:p>
        </p:txBody>
      </p:sp>
      <p:sp>
        <p:nvSpPr>
          <p:cNvPr id="21" name="Rectangle 20"/>
          <p:cNvSpPr/>
          <p:nvPr/>
        </p:nvSpPr>
        <p:spPr>
          <a:xfrm>
            <a:off x="0" y="532262"/>
            <a:ext cx="9144000" cy="104105"/>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fontAlgn="auto">
              <a:spcBef>
                <a:spcPts val="0"/>
              </a:spcBef>
              <a:spcAft>
                <a:spcPts val="0"/>
              </a:spcAft>
            </a:pPr>
            <a:endParaRPr lang="el-GR" sz="4000" b="1">
              <a:solidFill>
                <a:prstClr val="white"/>
              </a:solidFill>
            </a:endParaRPr>
          </a:p>
        </p:txBody>
      </p:sp>
      <p:sp>
        <p:nvSpPr>
          <p:cNvPr id="22" name="Τίτλος 1"/>
          <p:cNvSpPr txBox="1">
            <a:spLocks/>
          </p:cNvSpPr>
          <p:nvPr/>
        </p:nvSpPr>
        <p:spPr>
          <a:xfrm>
            <a:off x="0" y="-2"/>
            <a:ext cx="9144000" cy="581777"/>
          </a:xfrm>
          <a:prstGeom prst="rect">
            <a:avLst/>
          </a:prstGeom>
          <a:solidFill>
            <a:schemeClr val="bg1">
              <a:lumMod val="85000"/>
            </a:schemeClr>
          </a:solidFill>
        </p:spPr>
        <p:txBody>
          <a:bodyPr vert="horz" lIns="91440" tIns="45720" rIns="91440" bIns="45720" rtlCol="0" anchor="ctr">
            <a:normAutofit fontScale="97500" lnSpcReduction="10000"/>
          </a:bodyPr>
          <a:lstStyle>
            <a:lvl1pPr defTabSz="914400" eaLnBrk="1" latinLnBrk="0" hangingPunct="1">
              <a:buNone/>
              <a:defRPr sz="3600">
                <a:latin typeface="+mj-lt"/>
                <a:ea typeface="+mj-ea"/>
                <a:cs typeface="+mj-cs"/>
              </a:defRPr>
            </a:lvl1pPr>
          </a:lstStyle>
          <a:p>
            <a:r>
              <a:rPr lang="el-GR" dirty="0"/>
              <a:t>ΤΥΠΟΙ ΕΠΙΤΑΧΥΝΣΙΟΜΕΤΡΩΝ </a:t>
            </a:r>
            <a:r>
              <a:rPr lang="en-US" sz="2900" dirty="0"/>
              <a:t>- MEMS</a:t>
            </a:r>
            <a:endParaRPr lang="el-GR" sz="2900" dirty="0"/>
          </a:p>
        </p:txBody>
      </p:sp>
      <p:pic>
        <p:nvPicPr>
          <p:cNvPr id="23" name="Imagen 50">
            <a:extLst>
              <a:ext uri="{FF2B5EF4-FFF2-40B4-BE49-F238E27FC236}">
                <a16:creationId xmlns:a16="http://schemas.microsoft.com/office/drawing/2014/main" id="{389AFF6F-B38D-4086-B6E6-9B4D639019EA}"/>
              </a:ext>
            </a:extLst>
          </p:cNvPr>
          <p:cNvPicPr/>
          <p:nvPr/>
        </p:nvPicPr>
        <p:blipFill>
          <a:blip r:embed="rId3" cstate="email">
            <a:extLst>
              <a:ext uri="{28A0092B-C50C-407E-A947-70E740481C1C}">
                <a14:useLocalDpi xmlns:a14="http://schemas.microsoft.com/office/drawing/2010/main" val="0"/>
              </a:ext>
            </a:extLst>
          </a:blip>
          <a:stretch>
            <a:fillRect/>
          </a:stretch>
        </p:blipFill>
        <p:spPr>
          <a:xfrm>
            <a:off x="8118963" y="6451668"/>
            <a:ext cx="1008145" cy="339043"/>
          </a:xfrm>
          <a:prstGeom prst="rect">
            <a:avLst/>
          </a:prstGeom>
          <a:noFill/>
          <a:ln>
            <a:noFill/>
          </a:ln>
        </p:spPr>
      </p:pic>
      <p:pic>
        <p:nvPicPr>
          <p:cNvPr id="24" name="Imagen 34">
            <a:extLst>
              <a:ext uri="{FF2B5EF4-FFF2-40B4-BE49-F238E27FC236}">
                <a16:creationId xmlns:a16="http://schemas.microsoft.com/office/drawing/2014/main" id="{30534F85-38A1-43D8-B6DB-94CA1D92C64E}"/>
              </a:ext>
            </a:extLst>
          </p:cNvPr>
          <p:cNvPicPr/>
          <p:nvPr/>
        </p:nvPicPr>
        <p:blipFill>
          <a:blip r:embed="rId4" cstate="email">
            <a:extLst>
              <a:ext uri="{28A0092B-C50C-407E-A947-70E740481C1C}">
                <a14:useLocalDpi xmlns:a14="http://schemas.microsoft.com/office/drawing/2010/main" val="0"/>
              </a:ext>
            </a:extLst>
          </a:blip>
          <a:stretch>
            <a:fillRect/>
          </a:stretch>
        </p:blipFill>
        <p:spPr>
          <a:xfrm>
            <a:off x="-16" y="6490814"/>
            <a:ext cx="1610435" cy="394481"/>
          </a:xfrm>
          <a:prstGeom prst="rect">
            <a:avLst/>
          </a:prstGeom>
        </p:spPr>
      </p:pic>
      <p:sp>
        <p:nvSpPr>
          <p:cNvPr id="25" name="Slide Number Placeholder 19"/>
          <p:cNvSpPr txBox="1">
            <a:spLocks/>
          </p:cNvSpPr>
          <p:nvPr/>
        </p:nvSpPr>
        <p:spPr>
          <a:xfrm>
            <a:off x="3582566" y="6670512"/>
            <a:ext cx="2133600" cy="182563"/>
          </a:xfrm>
          <a:prstGeom prst="rect">
            <a:avLst/>
          </a:prstGeom>
        </p:spPr>
        <p:txBody>
          <a:bodyPr vert="horz" lIns="91440" tIns="45720" rIns="91440" bIns="45720" rtlCol="0" anchor="ctr"/>
          <a:lstStyle>
            <a:defPPr>
              <a:defRPr lang="en-US"/>
            </a:defPPr>
            <a:lvl1pPr algn="r" rtl="0" fontAlgn="base">
              <a:spcBef>
                <a:spcPct val="0"/>
              </a:spcBef>
              <a:spcAft>
                <a:spcPct val="0"/>
              </a:spcAft>
              <a:defRPr sz="1200" kern="1200">
                <a:solidFill>
                  <a:schemeClr val="tx1">
                    <a:tint val="75000"/>
                  </a:schemeClr>
                </a:solidFill>
                <a:latin typeface="Arial" charset="0"/>
                <a:ea typeface="ＭＳ Ｐゴシック" charset="0"/>
                <a:cs typeface="ＭＳ Ｐゴシック" charset="0"/>
              </a:defRPr>
            </a:lvl1pPr>
            <a:lvl2pPr marL="457200" algn="l" rtl="0" fontAlgn="base">
              <a:spcBef>
                <a:spcPct val="0"/>
              </a:spcBef>
              <a:spcAft>
                <a:spcPct val="0"/>
              </a:spcAft>
              <a:defRPr sz="1900" kern="1200">
                <a:solidFill>
                  <a:schemeClr val="tx1"/>
                </a:solidFill>
                <a:latin typeface="Arial" charset="0"/>
                <a:ea typeface="ＭＳ Ｐゴシック" charset="0"/>
                <a:cs typeface="ＭＳ Ｐゴシック" charset="0"/>
              </a:defRPr>
            </a:lvl2pPr>
            <a:lvl3pPr marL="914400" algn="l" rtl="0" fontAlgn="base">
              <a:spcBef>
                <a:spcPct val="0"/>
              </a:spcBef>
              <a:spcAft>
                <a:spcPct val="0"/>
              </a:spcAft>
              <a:defRPr sz="1900" kern="1200">
                <a:solidFill>
                  <a:schemeClr val="tx1"/>
                </a:solidFill>
                <a:latin typeface="Arial" charset="0"/>
                <a:ea typeface="ＭＳ Ｐゴシック" charset="0"/>
                <a:cs typeface="ＭＳ Ｐゴシック" charset="0"/>
              </a:defRPr>
            </a:lvl3pPr>
            <a:lvl4pPr marL="1371600" algn="l" rtl="0" fontAlgn="base">
              <a:spcBef>
                <a:spcPct val="0"/>
              </a:spcBef>
              <a:spcAft>
                <a:spcPct val="0"/>
              </a:spcAft>
              <a:defRPr sz="1900" kern="1200">
                <a:solidFill>
                  <a:schemeClr val="tx1"/>
                </a:solidFill>
                <a:latin typeface="Arial" charset="0"/>
                <a:ea typeface="ＭＳ Ｐゴシック" charset="0"/>
                <a:cs typeface="ＭＳ Ｐゴシック" charset="0"/>
              </a:defRPr>
            </a:lvl4pPr>
            <a:lvl5pPr marL="1828800" algn="l" rtl="0" fontAlgn="base">
              <a:spcBef>
                <a:spcPct val="0"/>
              </a:spcBef>
              <a:spcAft>
                <a:spcPct val="0"/>
              </a:spcAft>
              <a:defRPr sz="1900" kern="1200">
                <a:solidFill>
                  <a:schemeClr val="tx1"/>
                </a:solidFill>
                <a:latin typeface="Arial" charset="0"/>
                <a:ea typeface="ＭＳ Ｐゴシック" charset="0"/>
                <a:cs typeface="ＭＳ Ｐゴシック" charset="0"/>
              </a:defRPr>
            </a:lvl5pPr>
            <a:lvl6pPr marL="2286000" algn="l" defTabSz="457200" rtl="0" eaLnBrk="1" latinLnBrk="0" hangingPunct="1">
              <a:defRPr sz="1900" kern="1200">
                <a:solidFill>
                  <a:schemeClr val="tx1"/>
                </a:solidFill>
                <a:latin typeface="Arial" charset="0"/>
                <a:ea typeface="ＭＳ Ｐゴシック" charset="0"/>
                <a:cs typeface="ＭＳ Ｐゴシック" charset="0"/>
              </a:defRPr>
            </a:lvl6pPr>
            <a:lvl7pPr marL="2743200" algn="l" defTabSz="457200" rtl="0" eaLnBrk="1" latinLnBrk="0" hangingPunct="1">
              <a:defRPr sz="1900" kern="1200">
                <a:solidFill>
                  <a:schemeClr val="tx1"/>
                </a:solidFill>
                <a:latin typeface="Arial" charset="0"/>
                <a:ea typeface="ＭＳ Ｐゴシック" charset="0"/>
                <a:cs typeface="ＭＳ Ｐゴシック" charset="0"/>
              </a:defRPr>
            </a:lvl7pPr>
            <a:lvl8pPr marL="3200400" algn="l" defTabSz="457200" rtl="0" eaLnBrk="1" latinLnBrk="0" hangingPunct="1">
              <a:defRPr sz="1900" kern="1200">
                <a:solidFill>
                  <a:schemeClr val="tx1"/>
                </a:solidFill>
                <a:latin typeface="Arial" charset="0"/>
                <a:ea typeface="ＭＳ Ｐゴシック" charset="0"/>
                <a:cs typeface="ＭＳ Ｐゴシック" charset="0"/>
              </a:defRPr>
            </a:lvl8pPr>
            <a:lvl9pPr marL="3657600" algn="l" defTabSz="457200" rtl="0" eaLnBrk="1" latinLnBrk="0" hangingPunct="1">
              <a:defRPr sz="1900" kern="1200">
                <a:solidFill>
                  <a:schemeClr val="tx1"/>
                </a:solidFill>
                <a:latin typeface="Arial" charset="0"/>
                <a:ea typeface="ＭＳ Ｐゴシック" charset="0"/>
                <a:cs typeface="ＭＳ Ｐゴシック" charset="0"/>
              </a:defRPr>
            </a:lvl9pPr>
          </a:lstStyle>
          <a:p>
            <a:pPr algn="ctr"/>
            <a:fld id="{F1B48E73-6241-44FB-9EDB-1A1229FC3D83}" type="slidenum">
              <a:rPr lang="el-GR" sz="1000" smtClean="0"/>
              <a:pPr algn="ctr"/>
              <a:t>9</a:t>
            </a:fld>
            <a:endParaRPr lang="el-GR" sz="1000" dirty="0"/>
          </a:p>
        </p:txBody>
      </p:sp>
      <p:sp>
        <p:nvSpPr>
          <p:cNvPr id="4" name="CasellaDiTesto 3"/>
          <p:cNvSpPr txBox="1"/>
          <p:nvPr/>
        </p:nvSpPr>
        <p:spPr>
          <a:xfrm>
            <a:off x="486696" y="841135"/>
            <a:ext cx="8200104" cy="1569660"/>
          </a:xfrm>
          <a:prstGeom prst="rect">
            <a:avLst/>
          </a:prstGeom>
          <a:noFill/>
        </p:spPr>
        <p:txBody>
          <a:bodyPr wrap="square" rtlCol="0">
            <a:spAutoFit/>
          </a:bodyPr>
          <a:lstStyle/>
          <a:p>
            <a:pPr algn="ctr"/>
            <a:r>
              <a:rPr lang="el-GR" sz="2000" dirty="0" err="1"/>
              <a:t>Μικρο</a:t>
            </a:r>
            <a:r>
              <a:rPr lang="el-GR" sz="2000" dirty="0"/>
              <a:t>-ηλεκτρομηχανικά Συστήματα (</a:t>
            </a:r>
            <a:r>
              <a:rPr lang="en-US" sz="2000" dirty="0"/>
              <a:t>MEMS)</a:t>
            </a:r>
            <a:endParaRPr lang="el-GR" sz="2000" dirty="0"/>
          </a:p>
          <a:p>
            <a:pPr algn="ctr"/>
            <a:endParaRPr lang="it-IT" sz="2000" dirty="0"/>
          </a:p>
          <a:p>
            <a:pPr algn="ctr"/>
            <a:r>
              <a:rPr lang="el-GR" sz="1800" dirty="0"/>
              <a:t>Η τεχνολογία αυτή χρησιμοποιείται για την κατασκευή</a:t>
            </a:r>
          </a:p>
          <a:p>
            <a:pPr algn="ctr"/>
            <a:r>
              <a:rPr lang="el-GR" sz="1800" dirty="0"/>
              <a:t>επιταχυνσιομέτρων (ιδιαίτερα χωρητικών).</a:t>
            </a:r>
            <a:endParaRPr lang="it-IT" sz="1800" dirty="0"/>
          </a:p>
          <a:p>
            <a:pPr algn="ctr"/>
            <a:endParaRPr lang="it-IT" sz="2000" dirty="0">
              <a:latin typeface="+mj-lt"/>
            </a:endParaRPr>
          </a:p>
        </p:txBody>
      </p:sp>
      <p:pic>
        <p:nvPicPr>
          <p:cNvPr id="27" name="Imagen 198"/>
          <p:cNvPicPr/>
          <p:nvPr/>
        </p:nvPicPr>
        <p:blipFill>
          <a:blip r:embed="rId5"/>
          <a:stretch>
            <a:fillRect/>
          </a:stretch>
        </p:blipFill>
        <p:spPr>
          <a:xfrm>
            <a:off x="1483942" y="3716848"/>
            <a:ext cx="6330847" cy="1577824"/>
          </a:xfrm>
          <a:prstGeom prst="rect">
            <a:avLst/>
          </a:prstGeom>
        </p:spPr>
      </p:pic>
      <p:grpSp>
        <p:nvGrpSpPr>
          <p:cNvPr id="29" name="Grupo 203"/>
          <p:cNvGrpSpPr/>
          <p:nvPr/>
        </p:nvGrpSpPr>
        <p:grpSpPr>
          <a:xfrm>
            <a:off x="1610419" y="5546481"/>
            <a:ext cx="5802650" cy="1311519"/>
            <a:chOff x="9686" y="-2573"/>
            <a:chExt cx="5124838" cy="597996"/>
          </a:xfrm>
        </p:grpSpPr>
        <mc:AlternateContent xmlns:mc="http://schemas.openxmlformats.org/markup-compatibility/2006" xmlns:a14="http://schemas.microsoft.com/office/drawing/2010/main">
          <mc:Choice Requires="a14">
            <p:sp>
              <p:nvSpPr>
                <p:cNvPr id="30" name="Rectángulo 199"/>
                <p:cNvSpPr/>
                <p:nvPr/>
              </p:nvSpPr>
              <p:spPr>
                <a:xfrm>
                  <a:off x="9686" y="0"/>
                  <a:ext cx="882566" cy="574158"/>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latin typeface="+mj-lt"/>
                      <a:ea typeface="Times New Roman" panose="02020603050405020304" pitchFamily="18" charset="0"/>
                      <a:cs typeface="Times New Roman" panose="02020603050405020304" pitchFamily="18" charset="0"/>
                    </a:rPr>
                    <a:t>ΚΕΛΥΦΟΣ</a:t>
                  </a:r>
                  <a:endParaRPr lang="it-IT" sz="1400" dirty="0">
                    <a:effectLst/>
                    <a:latin typeface="+mj-lt"/>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n-GB" sz="1400" b="1" dirty="0">
                      <a:solidFill>
                        <a:srgbClr val="000000"/>
                      </a:solidFill>
                      <a:effectLst/>
                      <a:latin typeface="+mj-lt"/>
                      <a:ea typeface="Times New Roman" panose="02020603050405020304" pitchFamily="18" charset="0"/>
                      <a:cs typeface="Times New Roman" panose="02020603050405020304" pitchFamily="18" charset="0"/>
                    </a:rPr>
                    <a:t>&lt;1 </a:t>
                  </a:r>
                  <a14:m>
                    <m:oMath xmlns:m="http://schemas.openxmlformats.org/officeDocument/2006/math">
                      <m:r>
                        <a:rPr lang="en-GB"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𝐜</m:t>
                      </m:r>
                      <m:sSup>
                        <m:sSupPr>
                          <m:ctrlPr>
                            <a:rPr lang="it-IT"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𝐦</m:t>
                          </m:r>
                        </m:e>
                        <m:sup>
                          <m:r>
                            <a:rPr lang="en-GB"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oMath>
                  </a14:m>
                  <a:endParaRPr lang="it-IT" sz="1400" dirty="0">
                    <a:effectLst/>
                    <a:latin typeface="+mj-lt"/>
                    <a:ea typeface="Times New Roman" panose="02020603050405020304" pitchFamily="18" charset="0"/>
                    <a:cs typeface="Times New Roman" panose="02020603050405020304" pitchFamily="18" charset="0"/>
                  </a:endParaRPr>
                </a:p>
              </p:txBody>
            </p:sp>
          </mc:Choice>
          <mc:Fallback xmlns="">
            <p:sp>
              <p:nvSpPr>
                <p:cNvPr id="30" name="Rectángulo 199"/>
                <p:cNvSpPr>
                  <a:spLocks noRot="1" noChangeAspect="1" noMove="1" noResize="1" noEditPoints="1" noAdjustHandles="1" noChangeArrowheads="1" noChangeShapeType="1" noTextEdit="1"/>
                </p:cNvSpPr>
                <p:nvPr/>
              </p:nvSpPr>
              <p:spPr>
                <a:xfrm>
                  <a:off x="9686" y="0"/>
                  <a:ext cx="882566" cy="574158"/>
                </a:xfrm>
                <a:prstGeom prst="rect">
                  <a:avLst/>
                </a:prstGeom>
                <a:blipFill>
                  <a:blip r:embed="rId6"/>
                  <a:stretch>
                    <a:fillRect t="-2913"/>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1" name="Rectángulo 200"/>
                <p:cNvSpPr/>
                <p:nvPr/>
              </p:nvSpPr>
              <p:spPr>
                <a:xfrm>
                  <a:off x="1148681" y="-1237"/>
                  <a:ext cx="1205567" cy="574040"/>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ΟΛΟΚΛΗΡΩ-ΜΕΝΟ</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n-GB" sz="1400" b="1" dirty="0">
                      <a:solidFill>
                        <a:srgbClr val="000000"/>
                      </a:solidFill>
                      <a:effectLst/>
                      <a:latin typeface="+mj-lt"/>
                      <a:ea typeface="Times New Roman" panose="02020603050405020304" pitchFamily="18" charset="0"/>
                      <a:cs typeface="Times New Roman" panose="02020603050405020304" pitchFamily="18" charset="0"/>
                    </a:rPr>
                    <a:t>2</a:t>
                  </a:r>
                  <a14:m>
                    <m:oMath xmlns:m="http://schemas.openxmlformats.org/officeDocument/2006/math">
                      <m:r>
                        <a:rPr lang="en-GB" sz="1400" b="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 </m:t>
                      </m:r>
                      <m:r>
                        <a:rPr lang="en-GB"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𝐦</m:t>
                      </m:r>
                      <m:sSup>
                        <m:sSupPr>
                          <m:ctrlPr>
                            <a:rPr lang="it-IT"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ctrlPr>
                        </m:sSupPr>
                        <m:e>
                          <m:r>
                            <a:rPr lang="en-GB"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𝐦</m:t>
                          </m:r>
                        </m:e>
                        <m:sup>
                          <m:r>
                            <a:rPr lang="en-GB" sz="1400" b="1" i="1">
                              <a:solidFill>
                                <a:srgbClr val="000000"/>
                              </a:solidFill>
                              <a:effectLst/>
                              <a:latin typeface="Cambria Math" panose="02040503050406030204" pitchFamily="18" charset="0"/>
                              <a:ea typeface="Times New Roman" panose="02020603050405020304" pitchFamily="18" charset="0"/>
                              <a:cs typeface="Times New Roman" panose="02020603050405020304" pitchFamily="18" charset="0"/>
                            </a:rPr>
                            <m:t>𝟐</m:t>
                          </m:r>
                        </m:sup>
                      </m:sSup>
                    </m:oMath>
                  </a14:m>
                  <a:r>
                    <a:rPr lang="en-GB" sz="1400" b="1" dirty="0">
                      <a:solidFill>
                        <a:srgbClr val="000000"/>
                      </a:solidFill>
                      <a:effectLst/>
                      <a:latin typeface="+mj-lt"/>
                      <a:ea typeface="Times New Roman" panose="02020603050405020304" pitchFamily="18" charset="0"/>
                      <a:cs typeface="Times New Roman" panose="02020603050405020304" pitchFamily="18" charset="0"/>
                    </a:rPr>
                    <a:t> </a:t>
                  </a:r>
                  <a:endParaRPr lang="it-IT" sz="1400" dirty="0">
                    <a:effectLst/>
                    <a:latin typeface="+mj-lt"/>
                    <a:ea typeface="Times New Roman" panose="02020603050405020304" pitchFamily="18" charset="0"/>
                    <a:cs typeface="Times New Roman" panose="02020603050405020304" pitchFamily="18" charset="0"/>
                  </a:endParaRPr>
                </a:p>
              </p:txBody>
            </p:sp>
          </mc:Choice>
          <mc:Fallback xmlns="">
            <p:sp>
              <p:nvSpPr>
                <p:cNvPr id="31" name="Rectángulo 200"/>
                <p:cNvSpPr>
                  <a:spLocks noRot="1" noChangeAspect="1" noMove="1" noResize="1" noEditPoints="1" noAdjustHandles="1" noChangeArrowheads="1" noChangeShapeType="1" noTextEdit="1"/>
                </p:cNvSpPr>
                <p:nvPr/>
              </p:nvSpPr>
              <p:spPr>
                <a:xfrm>
                  <a:off x="1148681" y="-1237"/>
                  <a:ext cx="1205567" cy="574040"/>
                </a:xfrm>
                <a:prstGeom prst="rect">
                  <a:avLst/>
                </a:prstGeom>
                <a:blipFill>
                  <a:blip r:embed="rId7"/>
                  <a:stretch>
                    <a:fillRect t="-2899"/>
                  </a:stretch>
                </a:blipFill>
                <a:ln w="25400" cap="flat" cmpd="sng" algn="ctr">
                  <a:noFill/>
                  <a:prstDash val="solid"/>
                </a:ln>
                <a:effectLst/>
              </p:spPr>
              <p:txBody>
                <a:bodyPr/>
                <a:lstStyle/>
                <a:p>
                  <a:r>
                    <a:rPr lang="en-US">
                      <a:noFill/>
                    </a:rPr>
                    <a:t> </a:t>
                  </a:r>
                </a:p>
              </p:txBody>
            </p:sp>
          </mc:Fallback>
        </mc:AlternateContent>
        <mc:AlternateContent xmlns:mc="http://schemas.openxmlformats.org/markup-compatibility/2006" xmlns:a14="http://schemas.microsoft.com/office/drawing/2010/main">
          <mc:Choice Requires="a14">
            <p:sp>
              <p:nvSpPr>
                <p:cNvPr id="32" name="Rectángulo 201"/>
                <p:cNvSpPr/>
                <p:nvPr/>
              </p:nvSpPr>
              <p:spPr>
                <a:xfrm>
                  <a:off x="2500776" y="-2573"/>
                  <a:ext cx="1329499" cy="574040"/>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ΑΙΣΘΗΤΗΡΑΣ</a:t>
                  </a:r>
                </a:p>
                <a:p>
                  <a:pPr algn="ctr">
                    <a:lnSpc>
                      <a:spcPct val="115000"/>
                    </a:lnSpc>
                    <a:spcBef>
                      <a:spcPts val="500"/>
                    </a:spcBef>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400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µ</a:t>
                  </a:r>
                  <a14:m>
                    <m:oMath xmlns:m="http://schemas.openxmlformats.org/officeDocument/2006/math">
                      <m:sSup>
                        <m:sSupPr>
                          <m:ctrlPr>
                            <a:rPr lang="it-IT" sz="14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ctrlPr>
                        </m:sSupPr>
                        <m:e>
                          <m:r>
                            <a:rPr lang="en-GB" sz="14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𝐦</m:t>
                          </m:r>
                        </m:e>
                        <m:sup>
                          <m:r>
                            <a:rPr lang="en-GB" sz="1400" b="1" i="1">
                              <a:solidFill>
                                <a:srgbClr val="000000"/>
                              </a:solidFill>
                              <a:effectLst/>
                              <a:latin typeface="Cambria Math" panose="02040503050406030204" pitchFamily="18" charset="0"/>
                              <a:ea typeface="Times New Roman" panose="02020603050405020304" pitchFamily="18" charset="0"/>
                              <a:cs typeface="Calibri" panose="020F0502020204030204" pitchFamily="34" charset="0"/>
                            </a:rPr>
                            <m:t>𝟐</m:t>
                          </m:r>
                        </m:sup>
                      </m:sSup>
                    </m:oMath>
                  </a14:m>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mc:Choice>
          <mc:Fallback xmlns="">
            <p:sp>
              <p:nvSpPr>
                <p:cNvPr id="32" name="Rectángulo 201"/>
                <p:cNvSpPr>
                  <a:spLocks noRot="1" noChangeAspect="1" noMove="1" noResize="1" noEditPoints="1" noAdjustHandles="1" noChangeArrowheads="1" noChangeShapeType="1" noTextEdit="1"/>
                </p:cNvSpPr>
                <p:nvPr/>
              </p:nvSpPr>
              <p:spPr>
                <a:xfrm>
                  <a:off x="2500776" y="-2573"/>
                  <a:ext cx="1329499" cy="574040"/>
                </a:xfrm>
                <a:prstGeom prst="rect">
                  <a:avLst/>
                </a:prstGeom>
                <a:blipFill>
                  <a:blip r:embed="rId8"/>
                  <a:stretch>
                    <a:fillRect t="-2913"/>
                  </a:stretch>
                </a:blipFill>
                <a:ln w="25400" cap="flat" cmpd="sng" algn="ctr">
                  <a:noFill/>
                  <a:prstDash val="solid"/>
                </a:ln>
                <a:effectLst/>
              </p:spPr>
              <p:txBody>
                <a:bodyPr/>
                <a:lstStyle/>
                <a:p>
                  <a:r>
                    <a:rPr lang="en-US">
                      <a:noFill/>
                    </a:rPr>
                    <a:t> </a:t>
                  </a:r>
                </a:p>
              </p:txBody>
            </p:sp>
          </mc:Fallback>
        </mc:AlternateContent>
        <p:sp>
          <p:nvSpPr>
            <p:cNvPr id="33" name="Rectángulo 202"/>
            <p:cNvSpPr/>
            <p:nvPr/>
          </p:nvSpPr>
          <p:spPr>
            <a:xfrm>
              <a:off x="4326804" y="0"/>
              <a:ext cx="807720" cy="595423"/>
            </a:xfrm>
            <a:prstGeom prst="rect">
              <a:avLst/>
            </a:prstGeom>
            <a:solidFill>
              <a:sysClr val="window" lastClr="FFFFFF"/>
            </a:solidFill>
            <a:ln w="25400" cap="flat" cmpd="sng" algn="ctr">
              <a:noFill/>
              <a:prstDash val="solid"/>
            </a:ln>
            <a:effectLst/>
          </p:spPr>
          <p:txBody>
            <a:bodyPr rot="0" spcFirstLastPara="0" vert="horz" wrap="square" lIns="91440" tIns="0" rIns="91440" bIns="0" numCol="1" spcCol="0" rtlCol="0" fromWordArt="0" anchor="t" anchorCtr="0" forceAA="0" compatLnSpc="1">
              <a:prstTxWarp prst="textNoShape">
                <a:avLst/>
              </a:prstTxWarp>
              <a:noAutofit/>
            </a:bodyPr>
            <a:lstStyle/>
            <a:p>
              <a:pPr algn="ctr">
                <a:lnSpc>
                  <a:spcPct val="115000"/>
                </a:lnSpc>
                <a:spcBef>
                  <a:spcPts val="500"/>
                </a:spcBef>
                <a:spcAft>
                  <a:spcPts val="1000"/>
                </a:spcAft>
              </a:pPr>
              <a:r>
                <a:rPr lang="el-GR"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ΠΛΑΚΕΣ</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a:p>
              <a:pPr algn="ctr">
                <a:lnSpc>
                  <a:spcPct val="115000"/>
                </a:lnSpc>
                <a:spcBef>
                  <a:spcPts val="500"/>
                </a:spcBef>
                <a:spcAft>
                  <a:spcPts val="1000"/>
                </a:spcAft>
              </a:pP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1 </a:t>
              </a:r>
              <a:r>
                <a:rPr lang="en-GB" sz="1400" b="1" dirty="0">
                  <a:solidFill>
                    <a:srgbClr val="000000"/>
                  </a:solidFill>
                  <a:effectLst/>
                  <a:latin typeface="Calibri" panose="020F0502020204030204" pitchFamily="34" charset="0"/>
                  <a:ea typeface="Times New Roman" panose="02020603050405020304" pitchFamily="18" charset="0"/>
                  <a:cs typeface="Calibri" panose="020F0502020204030204" pitchFamily="34" charset="0"/>
                </a:rPr>
                <a:t>µ</a:t>
              </a:r>
              <a:r>
                <a:rPr lang="en-GB" sz="1400" b="1" dirty="0">
                  <a:solidFill>
                    <a:srgbClr val="000000"/>
                  </a:solidFill>
                  <a:effectLst/>
                  <a:latin typeface="Calibri" panose="020F0502020204030204" pitchFamily="34" charset="0"/>
                  <a:ea typeface="Times New Roman" panose="02020603050405020304" pitchFamily="18" charset="0"/>
                  <a:cs typeface="Times New Roman" panose="02020603050405020304" pitchFamily="18" charset="0"/>
                </a:rPr>
                <a:t>m</a:t>
              </a:r>
              <a:endParaRPr lang="it-IT" sz="1400" dirty="0">
                <a:effectLst/>
                <a:latin typeface="Calibri" panose="020F0502020204030204" pitchFamily="34" charset="0"/>
                <a:ea typeface="Times New Roman" panose="02020603050405020304" pitchFamily="18" charset="0"/>
                <a:cs typeface="Times New Roman" panose="02020603050405020304" pitchFamily="18" charset="0"/>
              </a:endParaRPr>
            </a:p>
          </p:txBody>
        </p:sp>
      </p:grpSp>
      <p:sp>
        <p:nvSpPr>
          <p:cNvPr id="5" name="Rettangolo 4"/>
          <p:cNvSpPr/>
          <p:nvPr/>
        </p:nvSpPr>
        <p:spPr>
          <a:xfrm rot="19538678">
            <a:off x="1438491" y="3343963"/>
            <a:ext cx="1815422" cy="400110"/>
          </a:xfrm>
          <a:prstGeom prst="rect">
            <a:avLst/>
          </a:prstGeom>
          <a:noFill/>
        </p:spPr>
        <p:txBody>
          <a:bodyPr wrap="square" lIns="91440" tIns="45720" rIns="91440" bIns="45720">
            <a:spAutoFit/>
          </a:bodyPr>
          <a:lstStyle/>
          <a:p>
            <a:pPr algn="ctr"/>
            <a:r>
              <a:rPr lang="el-GR" sz="2000" b="0" cap="none" spc="0" dirty="0" err="1">
                <a:ln w="0"/>
                <a:solidFill>
                  <a:schemeClr val="tx1"/>
                </a:solidFill>
                <a:effectLst>
                  <a:outerShdw blurRad="38100" dist="19050" dir="2700000" algn="tl" rotWithShape="0">
                    <a:schemeClr val="dk1">
                      <a:alpha val="40000"/>
                    </a:schemeClr>
                  </a:outerShdw>
                </a:effectLst>
              </a:rPr>
              <a:t>Μικρ</a:t>
            </a:r>
            <a:r>
              <a:rPr lang="el-GR" sz="2000" dirty="0" err="1">
                <a:ln w="0"/>
                <a:effectLst>
                  <a:outerShdw blurRad="38100" dist="19050" dir="2700000" algn="tl" rotWithShape="0">
                    <a:schemeClr val="dk1">
                      <a:alpha val="40000"/>
                    </a:schemeClr>
                  </a:outerShdw>
                </a:effectLst>
              </a:rPr>
              <a:t>ομηχανές</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39" name="Rettangolo 38"/>
          <p:cNvSpPr/>
          <p:nvPr/>
        </p:nvSpPr>
        <p:spPr>
          <a:xfrm rot="19538678">
            <a:off x="2713217" y="2941814"/>
            <a:ext cx="1997480" cy="400110"/>
          </a:xfrm>
          <a:prstGeom prst="rect">
            <a:avLst/>
          </a:prstGeom>
          <a:noFill/>
        </p:spPr>
        <p:txBody>
          <a:bodyPr wrap="square" lIns="91440" tIns="45720" rIns="91440" bIns="45720">
            <a:spAutoFit/>
          </a:bodyPr>
          <a:lstStyle/>
          <a:p>
            <a:pPr algn="ctr"/>
            <a:r>
              <a:rPr lang="el-GR" sz="2000" dirty="0" err="1">
                <a:ln w="0"/>
                <a:effectLst>
                  <a:outerShdw blurRad="38100" dist="19050" dir="2700000" algn="tl" rotWithShape="0">
                    <a:schemeClr val="dk1">
                      <a:alpha val="40000"/>
                    </a:schemeClr>
                  </a:outerShdw>
                </a:effectLst>
              </a:rPr>
              <a:t>Νανοτεχνολογία</a:t>
            </a:r>
            <a:endParaRPr lang="it-IT" sz="2000" b="0" cap="none" spc="0" dirty="0">
              <a:ln w="0"/>
              <a:solidFill>
                <a:schemeClr val="tx1"/>
              </a:solidFill>
              <a:effectLst>
                <a:outerShdw blurRad="38100" dist="19050" dir="2700000" algn="tl" rotWithShape="0">
                  <a:schemeClr val="dk1">
                    <a:alpha val="40000"/>
                  </a:schemeClr>
                </a:outerShdw>
              </a:effectLst>
            </a:endParaRPr>
          </a:p>
        </p:txBody>
      </p:sp>
      <p:sp>
        <p:nvSpPr>
          <p:cNvPr id="40" name="Rettangolo 39"/>
          <p:cNvSpPr/>
          <p:nvPr/>
        </p:nvSpPr>
        <p:spPr>
          <a:xfrm rot="19538678">
            <a:off x="4244588" y="2946720"/>
            <a:ext cx="1736383" cy="400110"/>
          </a:xfrm>
          <a:prstGeom prst="rect">
            <a:avLst/>
          </a:prstGeom>
          <a:noFill/>
        </p:spPr>
        <p:txBody>
          <a:bodyPr wrap="square" lIns="91440" tIns="45720" rIns="91440" bIns="45720">
            <a:spAutoFit/>
          </a:bodyPr>
          <a:lstStyle/>
          <a:p>
            <a:pPr algn="ctr"/>
            <a:r>
              <a:rPr lang="el-GR" sz="2000" dirty="0" err="1">
                <a:ln w="0"/>
                <a:effectLst>
                  <a:outerShdw blurRad="38100" dist="19050" dir="2700000" algn="tl" rotWithShape="0">
                    <a:schemeClr val="dk1">
                      <a:alpha val="40000"/>
                    </a:schemeClr>
                  </a:outerShdw>
                </a:effectLst>
              </a:rPr>
              <a:t>Νανομηχανές</a:t>
            </a:r>
            <a:endParaRPr lang="it-IT" sz="2000" b="0" cap="none" spc="0" dirty="0">
              <a:ln w="0"/>
              <a:solidFill>
                <a:schemeClr val="tx1"/>
              </a:solidFill>
              <a:effectLst>
                <a:outerShdw blurRad="38100" dist="19050" dir="2700000" algn="tl" rotWithShape="0">
                  <a:schemeClr val="dk1">
                    <a:alpha val="40000"/>
                  </a:schemeClr>
                </a:outerShdw>
              </a:effectLst>
            </a:endParaRPr>
          </a:p>
        </p:txBody>
      </p:sp>
    </p:spTree>
    <p:extLst>
      <p:ext uri="{BB962C8B-B14F-4D97-AF65-F5344CB8AC3E}">
        <p14:creationId xmlns:p14="http://schemas.microsoft.com/office/powerpoint/2010/main" val="3856218924"/>
      </p:ext>
    </p:extLst>
  </p:cSld>
  <p:clrMapOvr>
    <a:masterClrMapping/>
  </p:clrMapOvr>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3_Default Design">
  <a:themeElements>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fontScheme name="3_Default Design">
      <a:majorFont>
        <a:latin typeface="Trebuchet MS"/>
        <a:ea typeface=""/>
        <a:cs typeface=""/>
      </a:majorFont>
      <a:minorFont>
        <a:latin typeface="Book Antiqu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3_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3_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3_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3_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3_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3_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3_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3_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3_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3_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3_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3_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3_Default Design 13">
        <a:dk1>
          <a:srgbClr val="000000"/>
        </a:dk1>
        <a:lt1>
          <a:srgbClr val="FFFFFF"/>
        </a:lt1>
        <a:dk2>
          <a:srgbClr val="000000"/>
        </a:dk2>
        <a:lt2>
          <a:srgbClr val="808080"/>
        </a:lt2>
        <a:accent1>
          <a:srgbClr val="00ADEF"/>
        </a:accent1>
        <a:accent2>
          <a:srgbClr val="333399"/>
        </a:accent2>
        <a:accent3>
          <a:srgbClr val="FFFFFF"/>
        </a:accent3>
        <a:accent4>
          <a:srgbClr val="000000"/>
        </a:accent4>
        <a:accent5>
          <a:srgbClr val="AAD3F6"/>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Θέμα του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
  <TotalTime>65513</TotalTime>
  <Words>1727</Words>
  <Application>Microsoft Office PowerPoint</Application>
  <PresentationFormat>Προβολή στην οθόνη (4:3)</PresentationFormat>
  <Paragraphs>291</Paragraphs>
  <Slides>22</Slides>
  <Notes>20</Notes>
  <HiddenSlides>0</HiddenSlides>
  <MMClips>0</MMClips>
  <ScaleCrop>false</ScaleCrop>
  <HeadingPairs>
    <vt:vector size="6" baseType="variant">
      <vt:variant>
        <vt:lpstr>Γραμματοσειρές που χρησιμοποιούνται</vt:lpstr>
      </vt:variant>
      <vt:variant>
        <vt:i4>9</vt:i4>
      </vt:variant>
      <vt:variant>
        <vt:lpstr>Θέμα</vt:lpstr>
      </vt:variant>
      <vt:variant>
        <vt:i4>2</vt:i4>
      </vt:variant>
      <vt:variant>
        <vt:lpstr>Τίτλοι διαφανειών</vt:lpstr>
      </vt:variant>
      <vt:variant>
        <vt:i4>22</vt:i4>
      </vt:variant>
    </vt:vector>
  </HeadingPairs>
  <TitlesOfParts>
    <vt:vector size="33" baseType="lpstr">
      <vt:lpstr>ＭＳ Ｐゴシック</vt:lpstr>
      <vt:lpstr>Arial</vt:lpstr>
      <vt:lpstr>Arial Narrow</vt:lpstr>
      <vt:lpstr>Book Antiqua</vt:lpstr>
      <vt:lpstr>Calibri</vt:lpstr>
      <vt:lpstr>Cambria Math</vt:lpstr>
      <vt:lpstr>Times New Roman</vt:lpstr>
      <vt:lpstr>Trebuchet MS</vt:lpstr>
      <vt:lpstr>Wingdings</vt:lpstr>
      <vt:lpstr>Custom Design</vt:lpstr>
      <vt:lpstr>3_Default Design</vt:lpstr>
      <vt:lpstr>Παρουσίαση του PowerPoint</vt:lpstr>
      <vt:lpstr>Στόχος και περίγραμμα της Ενότητας 8  </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lpstr>Παρουσίαση του PowerPoint</vt:lpstr>
    </vt:vector>
  </TitlesOfParts>
  <Company>tei</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circBalance_nodither_ts500_sine_55deg_6sec</dc:title>
  <dc:creator>Michail Sfakiotakis</dc:creator>
  <cp:lastModifiedBy>spiros</cp:lastModifiedBy>
  <cp:revision>1876</cp:revision>
  <cp:lastPrinted>2018-01-26T17:11:53Z</cp:lastPrinted>
  <dcterms:created xsi:type="dcterms:W3CDTF">2010-11-09T19:06:29Z</dcterms:created>
  <dcterms:modified xsi:type="dcterms:W3CDTF">2018-06-19T13:42:18Z</dcterms:modified>
</cp:coreProperties>
</file>