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3"/>
  </p:notesMasterIdLst>
  <p:handoutMasterIdLst>
    <p:handoutMasterId r:id="rId24"/>
  </p:handoutMasterIdLst>
  <p:sldIdLst>
    <p:sldId id="549" r:id="rId3"/>
    <p:sldId id="537" r:id="rId4"/>
    <p:sldId id="482" r:id="rId5"/>
    <p:sldId id="560" r:id="rId6"/>
    <p:sldId id="554" r:id="rId7"/>
    <p:sldId id="567" r:id="rId8"/>
    <p:sldId id="566" r:id="rId9"/>
    <p:sldId id="568" r:id="rId10"/>
    <p:sldId id="569" r:id="rId11"/>
    <p:sldId id="565" r:id="rId12"/>
    <p:sldId id="570" r:id="rId13"/>
    <p:sldId id="571" r:id="rId14"/>
    <p:sldId id="572" r:id="rId15"/>
    <p:sldId id="563" r:id="rId16"/>
    <p:sldId id="573" r:id="rId17"/>
    <p:sldId id="574" r:id="rId18"/>
    <p:sldId id="575" r:id="rId19"/>
    <p:sldId id="576" r:id="rId20"/>
    <p:sldId id="577" r:id="rId21"/>
    <p:sldId id="55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4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5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0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6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8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9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ghto.com/2009/08/multi-protocol-infrared-remote-library.html" TargetMode="External"/><Relationship Id="rId5" Type="http://schemas.openxmlformats.org/officeDocument/2006/relationships/hyperlink" Target="http://www.sbprojects.com/knowledge/ir/index.php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ΕΝΟΤΗΤΑ</a:t>
            </a:r>
            <a:r>
              <a:rPr lang="es-ES" sz="3600" b="1" dirty="0"/>
              <a:t> 7: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ΑΙΣΘΗΤΗΡΕΣ ΥΠΕΡΥΘΡΩΝ</a:t>
            </a:r>
            <a:endParaRPr lang="el-GR" b="1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195626" y="977025"/>
            <a:ext cx="5140598" cy="2350515"/>
            <a:chOff x="0" y="0"/>
            <a:chExt cx="3254375" cy="1195705"/>
          </a:xfrm>
        </p:grpSpPr>
        <p:pic>
          <p:nvPicPr>
            <p:cNvPr id="29" name="Imagen 5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50"/>
              <a:ext cx="478155" cy="1024255"/>
            </a:xfrm>
            <a:prstGeom prst="rect">
              <a:avLst/>
            </a:prstGeom>
          </p:spPr>
        </p:pic>
        <p:grpSp>
          <p:nvGrpSpPr>
            <p:cNvPr id="30" name="Grupo 62"/>
            <p:cNvGrpSpPr/>
            <p:nvPr/>
          </p:nvGrpSpPr>
          <p:grpSpPr>
            <a:xfrm>
              <a:off x="1543050" y="0"/>
              <a:ext cx="1711325" cy="1137285"/>
              <a:chOff x="0" y="0"/>
              <a:chExt cx="1711650" cy="1137285"/>
            </a:xfrm>
          </p:grpSpPr>
          <p:pic>
            <p:nvPicPr>
              <p:cNvPr id="31" name="Imagen 6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1175" cy="1137285"/>
              </a:xfrm>
              <a:prstGeom prst="rect">
                <a:avLst/>
              </a:prstGeom>
            </p:spPr>
          </p:pic>
          <p:pic>
            <p:nvPicPr>
              <p:cNvPr id="32" name="Imagen 6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35" y="127591"/>
                <a:ext cx="818515" cy="949325"/>
              </a:xfrm>
              <a:prstGeom prst="rect">
                <a:avLst/>
              </a:prstGeom>
            </p:spPr>
          </p:pic>
        </p:grpSp>
      </p:grpSp>
      <p:sp>
        <p:nvSpPr>
          <p:cNvPr id="11" name="CasellaDiTesto 10"/>
          <p:cNvSpPr txBox="1"/>
          <p:nvPr/>
        </p:nvSpPr>
        <p:spPr>
          <a:xfrm>
            <a:off x="5411706" y="944008"/>
            <a:ext cx="327509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OUT = </a:t>
            </a:r>
            <a:r>
              <a:rPr lang="el-GR" dirty="0">
                <a:latin typeface="+mn-lt"/>
              </a:rPr>
              <a:t>η ψηφιακή έξοδος όταν ανιχνευθεί </a:t>
            </a:r>
            <a:r>
              <a:rPr lang="en-GB" dirty="0">
                <a:latin typeface="+mn-lt"/>
              </a:rPr>
              <a:t>IR </a:t>
            </a:r>
            <a:r>
              <a:rPr lang="el-GR" dirty="0" err="1">
                <a:latin typeface="+mn-lt"/>
              </a:rPr>
              <a:t>φώς</a:t>
            </a:r>
            <a:r>
              <a:rPr lang="el-GR" dirty="0">
                <a:latin typeface="+mn-lt"/>
              </a:rPr>
              <a:t>, ρυθμισμένο στα </a:t>
            </a:r>
            <a:r>
              <a:rPr lang="en-GB" dirty="0">
                <a:latin typeface="+mn-lt"/>
              </a:rPr>
              <a:t>38 Hz</a:t>
            </a:r>
          </a:p>
          <a:p>
            <a:r>
              <a:rPr lang="en-GB" dirty="0">
                <a:latin typeface="+mn-lt"/>
              </a:rPr>
              <a:t>GND = </a:t>
            </a:r>
            <a:r>
              <a:rPr lang="el-GR" dirty="0">
                <a:latin typeface="+mn-lt"/>
              </a:rPr>
              <a:t>η γείωση</a:t>
            </a:r>
            <a:r>
              <a:rPr lang="en-GB" dirty="0">
                <a:latin typeface="+mn-lt"/>
              </a:rPr>
              <a:t> </a:t>
            </a:r>
          </a:p>
          <a:p>
            <a:r>
              <a:rPr lang="en-GB" dirty="0">
                <a:latin typeface="+mn-lt"/>
              </a:rPr>
              <a:t>VCC = </a:t>
            </a:r>
            <a:r>
              <a:rPr lang="el-GR" dirty="0">
                <a:latin typeface="+mn-lt"/>
              </a:rPr>
              <a:t>θετική τάση </a:t>
            </a:r>
            <a:r>
              <a:rPr lang="en-GB" dirty="0">
                <a:latin typeface="+mn-lt"/>
              </a:rPr>
              <a:t>+5V.</a:t>
            </a:r>
            <a:endParaRPr lang="it-IT" dirty="0">
              <a:latin typeface="+mn-lt"/>
            </a:endParaRPr>
          </a:p>
        </p:txBody>
      </p:sp>
      <p:grpSp>
        <p:nvGrpSpPr>
          <p:cNvPr id="33" name="Grupo 75"/>
          <p:cNvGrpSpPr/>
          <p:nvPr/>
        </p:nvGrpSpPr>
        <p:grpSpPr>
          <a:xfrm>
            <a:off x="3545460" y="3352454"/>
            <a:ext cx="5003554" cy="3003896"/>
            <a:chOff x="0" y="0"/>
            <a:chExt cx="4768038" cy="2733675"/>
          </a:xfrm>
        </p:grpSpPr>
        <p:pic>
          <p:nvPicPr>
            <p:cNvPr id="34" name="Imagen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63" y="0"/>
              <a:ext cx="3343275" cy="2733675"/>
            </a:xfrm>
            <a:prstGeom prst="rect">
              <a:avLst/>
            </a:prstGeom>
          </p:spPr>
        </p:pic>
        <p:sp>
          <p:nvSpPr>
            <p:cNvPr id="35" name="Rectángulo 67"/>
            <p:cNvSpPr/>
            <p:nvPr/>
          </p:nvSpPr>
          <p:spPr>
            <a:xfrm>
              <a:off x="0" y="808074"/>
              <a:ext cx="1360805" cy="371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IR </a:t>
              </a:r>
              <a:r>
                <a:rPr lang="el-GR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φως εισόδου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68"/>
            <p:cNvSpPr/>
            <p:nvPr/>
          </p:nvSpPr>
          <p:spPr>
            <a:xfrm>
              <a:off x="85060" y="1488558"/>
              <a:ext cx="1360805" cy="6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Έξοδος αισθητήρα</a:t>
              </a:r>
              <a:endParaRPr lang="it-I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2" name="CasellaDiTesto 2051"/>
          <p:cNvSpPr txBox="1"/>
          <p:nvPr/>
        </p:nvSpPr>
        <p:spPr>
          <a:xfrm>
            <a:off x="506009" y="3890392"/>
            <a:ext cx="2715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Μπορείτε να δείτε ποιες είναι οι δέσμες φωτός και τα λογικά επίπεδα που παράγει ο αισθητήρας κάθε φορά που ανιχνεύει μία.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99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11706" y="944008"/>
            <a:ext cx="32750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Η λυχνία LED εκπομπής IR ανάβει και σβήνει σε συχνότητα 38 </a:t>
            </a:r>
            <a:r>
              <a:rPr lang="el-GR" dirty="0" err="1">
                <a:latin typeface="+mn-lt"/>
              </a:rPr>
              <a:t>KHz</a:t>
            </a:r>
            <a:r>
              <a:rPr lang="el-GR" dirty="0">
                <a:latin typeface="+mn-lt"/>
              </a:rPr>
              <a:t> για μια περίοδο 800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 για παράδειγμα. Αυτή η δέσμη ή «ριπή" φωτίζει τον ανιχνευτή, ο οποίος παράγει ένα λογικό επίπεδο "0". Στη συνέχεια για άλλη μία περίοδο 600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 η μετάδοση διακόπτεται. Ο ανιχνευτής παράγει ένα λογικό επίπεδο "1" στην έξοδο.</a:t>
            </a:r>
            <a:endParaRPr lang="it-IT" dirty="0">
              <a:latin typeface="+mn-lt"/>
            </a:endParaRPr>
          </a:p>
        </p:txBody>
      </p:sp>
      <p:grpSp>
        <p:nvGrpSpPr>
          <p:cNvPr id="33" name="Grupo 75"/>
          <p:cNvGrpSpPr/>
          <p:nvPr/>
        </p:nvGrpSpPr>
        <p:grpSpPr>
          <a:xfrm>
            <a:off x="186926" y="1093874"/>
            <a:ext cx="5003554" cy="3003896"/>
            <a:chOff x="0" y="0"/>
            <a:chExt cx="4768038" cy="2733675"/>
          </a:xfrm>
        </p:grpSpPr>
        <p:pic>
          <p:nvPicPr>
            <p:cNvPr id="34" name="Imagen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63" y="0"/>
              <a:ext cx="3343275" cy="2733675"/>
            </a:xfrm>
            <a:prstGeom prst="rect">
              <a:avLst/>
            </a:prstGeom>
          </p:spPr>
        </p:pic>
        <p:sp>
          <p:nvSpPr>
            <p:cNvPr id="35" name="Rectángulo 67"/>
            <p:cNvSpPr/>
            <p:nvPr/>
          </p:nvSpPr>
          <p:spPr>
            <a:xfrm>
              <a:off x="0" y="808074"/>
              <a:ext cx="1360805" cy="371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IR input light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68"/>
            <p:cNvSpPr/>
            <p:nvPr/>
          </p:nvSpPr>
          <p:spPr>
            <a:xfrm>
              <a:off x="85060" y="1488558"/>
              <a:ext cx="1360805" cy="669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Sensor output</a:t>
              </a:r>
              <a:endParaRPr lang="it-IT" sz="1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2" name="CasellaDiTesto 2051"/>
          <p:cNvSpPr txBox="1"/>
          <p:nvPr/>
        </p:nvSpPr>
        <p:spPr>
          <a:xfrm>
            <a:off x="1489027" y="4636965"/>
            <a:ext cx="67944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ο πομπός εκπέμπει μια ριπή IR και αυτή αντανακλάται από ένα αντικείμενο, η ριπή "αναπηδά" πίσω στον ανιχνευτή που δημιουργεί ένα λογικό επίπεδο "0" στην έξοδο και το αντικείμενο ανιχνεύεται. Εάν δεν υπάρχει κανένα αντικείμενο, δεν θα υπάρξει ανάκλαση. Ο ανιχνευτής δεν λαμβάνει καμία "ριπή" και δεν ανιχνεύεται κανένα αντικείμενο.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83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14169" y="2459631"/>
            <a:ext cx="6105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Από την άλλη πλευρά, φανταστείτε ότι ο πομπός βρίσκεται απέναντι από τον ανιχνευτή.</a:t>
            </a:r>
          </a:p>
          <a:p>
            <a:pPr algn="just"/>
            <a:r>
              <a:rPr lang="el-GR" sz="2000" dirty="0">
                <a:latin typeface="+mn-lt"/>
              </a:rPr>
              <a:t>Γνωρίζετε ήδη ότι όταν εκπέμπεται μια «ριπή" ο ανιχνευτής παράγει ένα λογικό επίπεδο "0</a:t>
            </a:r>
            <a:r>
              <a:rPr lang="el-GR" sz="2000" dirty="0"/>
              <a:t>"</a:t>
            </a:r>
            <a:r>
              <a:rPr lang="el-GR" sz="2000" dirty="0">
                <a:latin typeface="+mn-lt"/>
              </a:rPr>
              <a:t> ενώ εάν δεν υπάρχει </a:t>
            </a:r>
            <a:r>
              <a:rPr lang="el-GR" sz="2000" dirty="0"/>
              <a:t>"</a:t>
            </a:r>
            <a:r>
              <a:rPr lang="el-GR" sz="2000" dirty="0">
                <a:latin typeface="+mn-lt"/>
              </a:rPr>
              <a:t>ριπή" παράγει ένα λογικό επίπεδο "1".</a:t>
            </a:r>
          </a:p>
          <a:p>
            <a:pPr algn="just"/>
            <a:endParaRPr lang="en-GB" sz="2000" dirty="0">
              <a:latin typeface="+mn-lt"/>
            </a:endParaRPr>
          </a:p>
          <a:p>
            <a:pPr algn="ctr"/>
            <a:r>
              <a:rPr lang="el-GR" sz="2000" b="1" dirty="0">
                <a:latin typeface="+mn-lt"/>
              </a:rPr>
              <a:t>Μεταδίδετε </a:t>
            </a:r>
            <a:r>
              <a:rPr lang="el-GR" sz="2000" b="1" dirty="0" err="1">
                <a:latin typeface="+mn-lt"/>
              </a:rPr>
              <a:t>bits</a:t>
            </a:r>
            <a:r>
              <a:rPr lang="el-GR" sz="2000" b="1" dirty="0">
                <a:latin typeface="+mn-lt"/>
              </a:rPr>
              <a:t> και αυτά είναι δεδομένα!</a:t>
            </a:r>
          </a:p>
          <a:p>
            <a:pPr algn="ctr"/>
            <a:r>
              <a:rPr lang="el-GR" sz="2000" dirty="0">
                <a:latin typeface="+mn-lt"/>
              </a:rPr>
              <a:t>Αυτή είναι η αρχή λειτουργίας του τηλεχειρισμού IR.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24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4904" y="838584"/>
            <a:ext cx="285599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+mn-lt"/>
              </a:rPr>
              <a:t>ΜΙΑ ΠΡΑΚΤΙΚΗ ΕΦΑΡΜΟΓΗ ΤΗΣ ΜΕΤΑΦΟΡΑΣ </a:t>
            </a:r>
            <a:r>
              <a:rPr lang="en-US" sz="2000" b="1" dirty="0">
                <a:latin typeface="+mn-lt"/>
              </a:rPr>
              <a:t>BITS</a:t>
            </a:r>
            <a:r>
              <a:rPr lang="el-GR" sz="2000" b="1" dirty="0">
                <a:latin typeface="+mn-lt"/>
              </a:rPr>
              <a:t> ΔΕΔΟΜΕΝΩΝ ΜΕΣΩ ΥΠΕΡΥΘΡΟΥ ΦΩΤΟΣ ΕΙΝΑΙ ΤΟ ΤΗΛΕΧΕΙΡΙΣΤΗΡΙΟ</a:t>
            </a:r>
            <a:endParaRPr lang="it-IT" sz="2000" b="1" dirty="0"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94310" y="3666737"/>
            <a:ext cx="72975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Όταν πιέζετε ένα κουμπί στο χειριστήριο, μεταδίδει παλμούς υπέρυθρου φωτός. Κάθε κουμπί αντιστοιχεί σε ένα μοναδικό δυαδικό κώδικα. Οι παλμοί υπέρυθρου φωτός κωδικοποιούνται, ο δέκτης στην συσκευή αναγνωρίζει τον κωδικό, τον αποκωδικοποιεί και τον μετατρέπει στον αρχικό δυαδικό κώδικα.</a:t>
            </a:r>
            <a:r>
              <a:rPr lang="en-GB" dirty="0"/>
              <a:t> </a:t>
            </a:r>
            <a:endParaRPr lang="it-IT" dirty="0"/>
          </a:p>
        </p:txBody>
      </p:sp>
      <p:sp>
        <p:nvSpPr>
          <p:cNvPr id="5" name="AutoShape 2" descr="Risultati immagini per televisione"/>
          <p:cNvSpPr>
            <a:spLocks noChangeAspect="1" noChangeArrowheads="1"/>
          </p:cNvSpPr>
          <p:nvPr/>
        </p:nvSpPr>
        <p:spPr bwMode="auto">
          <a:xfrm>
            <a:off x="3847725" y="1108692"/>
            <a:ext cx="2454890" cy="24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televis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8919"/>
            <a:ext cx="2381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το </a:t>
            </a:r>
            <a:r>
              <a:rPr lang="en-US" sz="2800" dirty="0"/>
              <a:t>“</a:t>
            </a:r>
            <a:r>
              <a:rPr lang="el-GR" sz="2800" dirty="0"/>
              <a:t>δικό μας</a:t>
            </a:r>
            <a:r>
              <a:rPr lang="en-US" sz="2800" dirty="0"/>
              <a:t>” </a:t>
            </a:r>
            <a:r>
              <a:rPr lang="el-GR" sz="2800" dirty="0"/>
              <a:t>πρωτόκολλο</a:t>
            </a:r>
            <a:r>
              <a:rPr lang="en-US" sz="2800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8" name="Rettangolo 7"/>
          <p:cNvSpPr/>
          <p:nvPr/>
        </p:nvSpPr>
        <p:spPr>
          <a:xfrm>
            <a:off x="266619" y="5047004"/>
            <a:ext cx="76078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+mn-lt"/>
              </a:rPr>
              <a:t>Σε σταθερά διαστήματα (+) 1 </a:t>
            </a:r>
            <a:r>
              <a:rPr lang="el-GR" dirty="0" err="1">
                <a:latin typeface="+mn-lt"/>
              </a:rPr>
              <a:t>mS</a:t>
            </a:r>
            <a:r>
              <a:rPr lang="el-GR" dirty="0">
                <a:latin typeface="+mn-lt"/>
              </a:rPr>
              <a:t> για παράδειγμα, οι δέσμες 38 </a:t>
            </a:r>
            <a:r>
              <a:rPr lang="el-GR" dirty="0" err="1">
                <a:latin typeface="+mn-lt"/>
              </a:rPr>
              <a:t>Hz</a:t>
            </a:r>
            <a:r>
              <a:rPr lang="el-GR" dirty="0">
                <a:latin typeface="+mn-lt"/>
              </a:rPr>
              <a:t> του φωτός IR εκπέμπονται ή όχι. Κατά τη διάρκεια της ίδιας χρονικής περιόδου 1 </a:t>
            </a:r>
            <a:r>
              <a:rPr lang="el-GR" dirty="0" err="1">
                <a:latin typeface="+mn-lt"/>
              </a:rPr>
              <a:t>mS</a:t>
            </a:r>
            <a:r>
              <a:rPr lang="el-GR" dirty="0">
                <a:latin typeface="+mn-lt"/>
              </a:rPr>
              <a:t>, διαβάστε την ακίδα του ανιχνευτή: θα είναι στο "0" αν ληφθεί η δέσμη ή στο "1" αν δεν ληφθεί.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2736" y="820224"/>
            <a:ext cx="3937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+mn-lt"/>
              </a:rPr>
              <a:t>Πώς κωδικοποιούμε ή διαμορφώνουμε το φως IR για τη μετάδοση ή τη λήψη δυαδικών κωδικών;</a:t>
            </a:r>
            <a:endParaRPr lang="it-IT" sz="2000" b="1" dirty="0">
              <a:latin typeface="+mn-lt"/>
            </a:endParaRPr>
          </a:p>
        </p:txBody>
      </p:sp>
      <p:grpSp>
        <p:nvGrpSpPr>
          <p:cNvPr id="13" name="Grupo 76"/>
          <p:cNvGrpSpPr/>
          <p:nvPr/>
        </p:nvGrpSpPr>
        <p:grpSpPr>
          <a:xfrm>
            <a:off x="2304390" y="1556247"/>
            <a:ext cx="6071545" cy="2063659"/>
            <a:chOff x="-79663" y="0"/>
            <a:chExt cx="5129242" cy="1647825"/>
          </a:xfrm>
        </p:grpSpPr>
        <p:pic>
          <p:nvPicPr>
            <p:cNvPr id="14" name="Imagen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79" y="0"/>
              <a:ext cx="3848100" cy="1647825"/>
            </a:xfrm>
            <a:prstGeom prst="rect">
              <a:avLst/>
            </a:prstGeom>
          </p:spPr>
        </p:pic>
        <p:sp>
          <p:nvSpPr>
            <p:cNvPr id="15" name="Rectángulo 73"/>
            <p:cNvSpPr/>
            <p:nvPr/>
          </p:nvSpPr>
          <p:spPr>
            <a:xfrm>
              <a:off x="-79663" y="285305"/>
              <a:ext cx="1360805" cy="3715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Εκπεμπόμενες δέσμες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74"/>
            <p:cNvSpPr/>
            <p:nvPr/>
          </p:nvSpPr>
          <p:spPr>
            <a:xfrm>
              <a:off x="0" y="956930"/>
              <a:ext cx="1360805" cy="66929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Έξοδος ανιχνευτή</a:t>
              </a:r>
              <a:endParaRPr lang="it-I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182081" y="3780000"/>
            <a:ext cx="75047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……</a:t>
            </a:r>
            <a:r>
              <a:rPr lang="el-GR" dirty="0">
                <a:latin typeface="+mn-lt"/>
              </a:rPr>
              <a:t>για παράδειγμα εάν θέλετε να μεταδώσετε τον δυαδικό κώδικα 10110001, το μόνο που έχετε να κάνετε είναι να δημιουργήσετε ή να μην δημιουργήσετε μια σειρά από δέσμες με τον </a:t>
            </a:r>
            <a:r>
              <a:rPr lang="el-GR" dirty="0" err="1">
                <a:latin typeface="+mn-lt"/>
              </a:rPr>
              <a:t>εκπομπό</a:t>
            </a:r>
            <a:r>
              <a:rPr lang="el-GR" dirty="0">
                <a:latin typeface="+mn-lt"/>
              </a:rPr>
              <a:t> φωτός LED για τη μονάδα χρόνου </a:t>
            </a:r>
            <a:r>
              <a:rPr lang="el-GR" i="1" dirty="0">
                <a:latin typeface="+mn-lt"/>
              </a:rPr>
              <a:t>t</a:t>
            </a:r>
            <a:r>
              <a:rPr lang="el-GR" dirty="0">
                <a:latin typeface="+mn-lt"/>
              </a:rPr>
              <a:t>.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84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το </a:t>
            </a:r>
            <a:r>
              <a:rPr lang="en-US" sz="2800" dirty="0"/>
              <a:t>“</a:t>
            </a:r>
            <a:r>
              <a:rPr lang="el-GR" sz="2800" dirty="0"/>
              <a:t>δικό μας</a:t>
            </a:r>
            <a:r>
              <a:rPr lang="en-US" sz="2800" dirty="0"/>
              <a:t>” </a:t>
            </a:r>
            <a:r>
              <a:rPr lang="el-GR" sz="2800" dirty="0"/>
              <a:t>πρωτόκολλο</a:t>
            </a:r>
            <a:r>
              <a:rPr lang="en-US" sz="2800" dirty="0"/>
              <a:t>)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4392" y="1328056"/>
            <a:ext cx="75047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l-GR" sz="2000" b="1" dirty="0">
                <a:latin typeface="+mn-lt"/>
              </a:rPr>
              <a:t>Πώς διακρίνουμε έναν κωδικό από τον επόμενο; Είναι σημαντικό να διακρίνουμε την περίπτωση που ένας κωδικός τελειώνει με το ίδιο </a:t>
            </a:r>
            <a:r>
              <a:rPr lang="el-GR" sz="2000" b="1" dirty="0" err="1">
                <a:latin typeface="+mn-lt"/>
              </a:rPr>
              <a:t>bit</a:t>
            </a:r>
            <a:r>
              <a:rPr lang="el-GR" sz="2000" b="1" dirty="0">
                <a:latin typeface="+mn-lt"/>
              </a:rPr>
              <a:t> που ξεκινά ο επόμενος. Ας υποθέσουμε ότι ένας κωδικός τελειώνει με το </a:t>
            </a:r>
            <a:r>
              <a:rPr lang="el-GR" sz="2000" b="1" dirty="0" err="1">
                <a:latin typeface="+mn-lt"/>
              </a:rPr>
              <a:t>bit</a:t>
            </a:r>
            <a:r>
              <a:rPr lang="el-GR" sz="2000" b="1" dirty="0">
                <a:latin typeface="+mn-lt"/>
              </a:rPr>
              <a:t> "1" και ο επόμενος κωδικός αρχίζει επίσης με </a:t>
            </a:r>
            <a:r>
              <a:rPr lang="en-GB" sz="2000" b="1" dirty="0">
                <a:latin typeface="+mn-lt"/>
              </a:rPr>
              <a:t>“1”.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it-IT" sz="2000" b="1" dirty="0"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l-GR" sz="2000" b="1" dirty="0">
                <a:latin typeface="+mn-lt"/>
              </a:rPr>
              <a:t>Υποθέστε ότι δύο δυαδικά ψηφία λαμβάνονται το ένα μετά το άλλο και έχουν και οι δύο την ίδια τιμή "1" ή "0". Μπορείτε να διαβάσετε την έξοδο του ανιχνευτή στις χρονικές περιόδους t αλλά εάν αυτές ξεχωρίζουν ελαφρώς χρονικά, πώς μπορείτε να διακρίνετε μεταξύ του προηγούμενου και του επόμενου;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66751" y="5256452"/>
            <a:ext cx="42475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….’</a:t>
            </a:r>
            <a:r>
              <a:rPr lang="el-GR" dirty="0">
                <a:latin typeface="+mn-lt"/>
              </a:rPr>
              <a:t>το δικό μας</a:t>
            </a:r>
            <a:r>
              <a:rPr lang="it-IT" dirty="0">
                <a:latin typeface="+mn-lt"/>
              </a:rPr>
              <a:t>’ </a:t>
            </a:r>
            <a:r>
              <a:rPr lang="el-GR" dirty="0">
                <a:latin typeface="+mn-lt"/>
              </a:rPr>
              <a:t>πρωτόκολλο</a:t>
            </a:r>
            <a:r>
              <a:rPr lang="it-IT" dirty="0">
                <a:latin typeface="+mn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6814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το </a:t>
            </a:r>
            <a:r>
              <a:rPr lang="en-US" sz="2800" dirty="0"/>
              <a:t>“</a:t>
            </a:r>
            <a:r>
              <a:rPr lang="el-GR" sz="2800" dirty="0"/>
              <a:t>δικό μας</a:t>
            </a:r>
            <a:r>
              <a:rPr lang="en-US" sz="2800" dirty="0"/>
              <a:t>” </a:t>
            </a:r>
            <a:r>
              <a:rPr lang="el-GR" sz="2800" dirty="0"/>
              <a:t>πρωτόκολλο</a:t>
            </a:r>
            <a:r>
              <a:rPr lang="en-US" sz="2800" dirty="0"/>
              <a:t>)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53271" y="940755"/>
            <a:ext cx="35487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Τώρα μπορείτε να δείτε ότι η μετάδοση </a:t>
            </a:r>
            <a:r>
              <a:rPr lang="el-GR" dirty="0" err="1">
                <a:latin typeface="+mn-lt"/>
              </a:rPr>
              <a:t>bit</a:t>
            </a:r>
            <a:r>
              <a:rPr lang="el-GR" dirty="0">
                <a:latin typeface="+mn-lt"/>
              </a:rPr>
              <a:t> "0" ή "1" δεν αφορά απλά την αποστολή μιας δέσμης φωτός.</a:t>
            </a:r>
          </a:p>
          <a:p>
            <a:pPr algn="just"/>
            <a:r>
              <a:rPr lang="el-GR" dirty="0">
                <a:latin typeface="+mn-lt"/>
              </a:rPr>
              <a:t>Η δέσμη πρέπει να διαρκεί για ορισμένο χρονικό διάστημα (600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 ή 1200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) και επιπλέον, πρέπει να ακολουθείται από ένα κενό χρονικό διάστημα των 600 </a:t>
            </a:r>
            <a:r>
              <a:rPr lang="el-GR" dirty="0" err="1">
                <a:latin typeface="+mn-lt"/>
              </a:rPr>
              <a:t>μm</a:t>
            </a:r>
            <a:r>
              <a:rPr lang="el-GR" dirty="0">
                <a:latin typeface="+mn-lt"/>
              </a:rPr>
              <a:t> για παράδειγμα.</a:t>
            </a:r>
            <a:endParaRPr lang="it-IT" dirty="0"/>
          </a:p>
        </p:txBody>
      </p:sp>
      <p:pic>
        <p:nvPicPr>
          <p:cNvPr id="11" name="Imagen 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" y="1135696"/>
            <a:ext cx="4861130" cy="157923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5160" y="4066888"/>
            <a:ext cx="777431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Όλοι οι κωδικοί που μεταδίδονται ή λαμβάνονται έχουν 8 δυαδικά ψηφία που είναι ίσα με 1 </a:t>
            </a:r>
            <a:r>
              <a:rPr lang="el-GR" dirty="0" err="1">
                <a:latin typeface="+mn-lt"/>
              </a:rPr>
              <a:t>byte</a:t>
            </a:r>
            <a:r>
              <a:rPr lang="el-GR" dirty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Ξεκινάμε με τη μετάδοση ή τη λήψη του λιγότερο σημαντικού δυαδικού ψηφίου (LSB), αυτό δηλαδή που βρίσκεται στο δεξιό άκρο του </a:t>
            </a:r>
            <a:r>
              <a:rPr lang="el-GR" dirty="0" err="1">
                <a:latin typeface="+mn-lt"/>
              </a:rPr>
              <a:t>byte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Όλοι οι κωδικοί ξεκινούν με μια αρχική κατάσταση που περιλαμβάνει μια δέσμη που διαρκεί 2.400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 ακολουθούμενη από ένα κενό χρονικό διάστημα 600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. Αυτό το </a:t>
            </a:r>
            <a:r>
              <a:rPr lang="el-GR" dirty="0" err="1">
                <a:latin typeface="+mn-lt"/>
              </a:rPr>
              <a:t>bit</a:t>
            </a:r>
            <a:r>
              <a:rPr lang="el-GR" dirty="0">
                <a:latin typeface="+mn-lt"/>
              </a:rPr>
              <a:t>, γνωστό ως "εκκίνηση", μας επιτρέπει να δούμε πού ξεκινάει το νέο </a:t>
            </a:r>
            <a:r>
              <a:rPr lang="el-GR" dirty="0" err="1">
                <a:latin typeface="+mn-lt"/>
              </a:rPr>
              <a:t>byte</a:t>
            </a:r>
            <a:r>
              <a:rPr lang="el-GR" dirty="0">
                <a:latin typeface="+mn-lt"/>
              </a:rPr>
              <a:t> ή ο κωδικός</a:t>
            </a:r>
            <a:r>
              <a:rPr lang="en-GB" dirty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99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το </a:t>
            </a:r>
            <a:r>
              <a:rPr lang="en-US" sz="2800" dirty="0"/>
              <a:t>“</a:t>
            </a:r>
            <a:r>
              <a:rPr lang="el-GR" sz="2800" dirty="0"/>
              <a:t>δικό μας</a:t>
            </a:r>
            <a:r>
              <a:rPr lang="en-US" sz="2800" dirty="0"/>
              <a:t>” </a:t>
            </a:r>
            <a:r>
              <a:rPr lang="el-GR" sz="2800" dirty="0"/>
              <a:t>πρωτόκολλο</a:t>
            </a:r>
            <a:r>
              <a:rPr lang="en-US" sz="2800" dirty="0"/>
              <a:t>)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1949" y="4388495"/>
            <a:ext cx="821485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Θα παρατηρήσετε ότι η βασική ιδέα είναι να ελέγξετε την ώρα που το επίπεδο εξόδου του ανιχνευτή παραμένει στο "0" για κάθε </a:t>
            </a:r>
            <a:r>
              <a:rPr lang="el-GR" dirty="0" err="1">
                <a:latin typeface="+mn-lt"/>
              </a:rPr>
              <a:t>bit</a:t>
            </a:r>
            <a:r>
              <a:rPr lang="el-GR" dirty="0">
                <a:latin typeface="+mn-lt"/>
              </a:rPr>
              <a:t>. Αν παραμείνει στο "0" για 2400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S</a:t>
            </a:r>
            <a:r>
              <a:rPr lang="el-GR" dirty="0">
                <a:latin typeface="+mn-lt"/>
              </a:rPr>
              <a:t> ασχολούμαστε με το </a:t>
            </a:r>
            <a:r>
              <a:rPr lang="el-GR" dirty="0" err="1">
                <a:latin typeface="+mn-lt"/>
              </a:rPr>
              <a:t>bit</a:t>
            </a:r>
            <a:r>
              <a:rPr lang="el-GR" dirty="0">
                <a:latin typeface="+mn-lt"/>
              </a:rPr>
              <a:t> έναρξης που εισάγει ένα νέο </a:t>
            </a:r>
            <a:r>
              <a:rPr lang="el-GR" dirty="0" err="1">
                <a:latin typeface="+mn-lt"/>
              </a:rPr>
              <a:t>byte</a:t>
            </a:r>
            <a:r>
              <a:rPr lang="el-GR" dirty="0">
                <a:latin typeface="+mn-lt"/>
              </a:rPr>
              <a:t> ή κώδικα. Εάν, από την άλλη πλευρά, μένει στο "0" για 1200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S</a:t>
            </a:r>
            <a:r>
              <a:rPr lang="el-GR" dirty="0">
                <a:latin typeface="+mn-lt"/>
              </a:rPr>
              <a:t> έχουμε να κάνουμε με ένα </a:t>
            </a:r>
            <a:r>
              <a:rPr lang="en-US" dirty="0">
                <a:latin typeface="+mn-lt"/>
              </a:rPr>
              <a:t>bit</a:t>
            </a:r>
            <a:r>
              <a:rPr lang="el-GR" dirty="0">
                <a:latin typeface="+mn-lt"/>
              </a:rPr>
              <a:t> "1" και αν παραμείνει στο "0" για 600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S</a:t>
            </a:r>
            <a:r>
              <a:rPr lang="el-GR" dirty="0">
                <a:latin typeface="+mn-lt"/>
              </a:rPr>
              <a:t> έχουμε να κάνουμε με ένα </a:t>
            </a:r>
            <a:r>
              <a:rPr lang="en-US" dirty="0">
                <a:latin typeface="+mn-lt"/>
              </a:rPr>
              <a:t>bit </a:t>
            </a:r>
            <a:r>
              <a:rPr lang="el-GR" dirty="0">
                <a:latin typeface="+mn-lt"/>
              </a:rPr>
              <a:t>"0". Μεταξύ ενός δυαδικού ψηφίου και του επόμενου, η έξοδος του ανιχνευτή πρέπει να παραμείνει στο επίπεδο "1" για 600 </a:t>
            </a:r>
            <a:r>
              <a:rPr lang="el-GR" i="1" dirty="0" err="1">
                <a:latin typeface="+mn-lt"/>
              </a:rPr>
              <a:t>μ</a:t>
            </a:r>
            <a:r>
              <a:rPr lang="el-GR" dirty="0" err="1">
                <a:latin typeface="+mn-lt"/>
              </a:rPr>
              <a:t>S</a:t>
            </a:r>
            <a:r>
              <a:rPr lang="el-GR" dirty="0">
                <a:latin typeface="+mn-lt"/>
              </a:rPr>
              <a:t>.</a:t>
            </a:r>
            <a:endParaRPr lang="it-IT" dirty="0"/>
          </a:p>
        </p:txBody>
      </p:sp>
      <p:pic>
        <p:nvPicPr>
          <p:cNvPr id="12" name="Imagen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8" y="820611"/>
            <a:ext cx="6994525" cy="34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5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η βιβλιοθήκη </a:t>
            </a:r>
            <a:r>
              <a:rPr lang="en-US" sz="2800" dirty="0"/>
              <a:t>“</a:t>
            </a:r>
            <a:r>
              <a:rPr lang="en-US" sz="2800" dirty="0" err="1"/>
              <a:t>ourlr</a:t>
            </a:r>
            <a:r>
              <a:rPr lang="en-US" sz="2800" dirty="0"/>
              <a:t>”)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8184" y="636367"/>
            <a:ext cx="82148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+mn-lt"/>
              </a:rPr>
              <a:t>OurIr.h</a:t>
            </a:r>
            <a:r>
              <a:rPr lang="en-GB" dirty="0">
                <a:latin typeface="+mn-lt"/>
              </a:rPr>
              <a:t>: </a:t>
            </a:r>
            <a:r>
              <a:rPr lang="el-GR" dirty="0">
                <a:latin typeface="+mn-lt"/>
              </a:rPr>
              <a:t>αυτό το αρχείο περιέχει τα ονόματα όλων των συναρτήσεων που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       υπάρχουν στη βιβλιοθήκη</a:t>
            </a:r>
            <a:r>
              <a:rPr lang="en-GB" dirty="0">
                <a:latin typeface="+mn-lt"/>
              </a:rPr>
              <a:t>.</a:t>
            </a:r>
            <a:endParaRPr lang="it-IT" dirty="0">
              <a:latin typeface="+mn-lt"/>
            </a:endParaRPr>
          </a:p>
          <a:p>
            <a:r>
              <a:rPr lang="en-GB" b="1" dirty="0">
                <a:latin typeface="+mn-lt"/>
              </a:rPr>
              <a:t>OurIr.cpp</a:t>
            </a:r>
            <a:r>
              <a:rPr lang="en-GB" dirty="0">
                <a:latin typeface="+mn-lt"/>
              </a:rPr>
              <a:t>: </a:t>
            </a:r>
            <a:r>
              <a:rPr lang="el-GR" dirty="0">
                <a:latin typeface="+mn-lt"/>
              </a:rPr>
              <a:t>αυτό το αρχείο περιέχει τον κώδικα ή τις εντολές εκτέλεσης των 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                   συναρτήσεων</a:t>
            </a:r>
            <a:r>
              <a:rPr lang="en-GB" dirty="0">
                <a:latin typeface="+mn-lt"/>
              </a:rPr>
              <a:t>.</a:t>
            </a:r>
            <a:endParaRPr lang="el-GR" dirty="0">
              <a:latin typeface="+mn-lt"/>
            </a:endParaRPr>
          </a:p>
          <a:p>
            <a:pPr algn="ctr"/>
            <a:r>
              <a:rPr lang="el-GR" dirty="0">
                <a:latin typeface="+mn-lt"/>
              </a:rPr>
              <a:t>Έχει τρείς μόνο συναρτήσεις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121118" y="2019746"/>
            <a:ext cx="824008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l-GR" sz="1800" b="1" u="sng" dirty="0">
                <a:latin typeface="+mn-lt"/>
              </a:rPr>
              <a:t>Η συνάρτηση </a:t>
            </a:r>
            <a:r>
              <a:rPr lang="en-GB" sz="1800" b="1" u="sng" dirty="0">
                <a:latin typeface="+mn-lt"/>
              </a:rPr>
              <a:t>burst()</a:t>
            </a:r>
            <a:r>
              <a:rPr lang="el-GR" sz="1800" b="1" u="sng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παράγει μια ριπή </a:t>
            </a:r>
            <a:r>
              <a:rPr lang="en-GB" sz="1800" dirty="0">
                <a:latin typeface="+mn-lt"/>
              </a:rPr>
              <a:t>38 </a:t>
            </a:r>
            <a:r>
              <a:rPr lang="en-GB" sz="1800" dirty="0" err="1">
                <a:latin typeface="+mn-lt"/>
              </a:rPr>
              <a:t>KHz</a:t>
            </a:r>
            <a:r>
              <a:rPr lang="en-GB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στον ακροδέκτη που υποδεικνύεται για το επιθυμητό χρονικό διάστημα</a:t>
            </a:r>
            <a:r>
              <a:rPr lang="en-GB" sz="1800" dirty="0">
                <a:latin typeface="+mn-lt"/>
              </a:rPr>
              <a:t>.</a:t>
            </a:r>
            <a:endParaRPr lang="it-IT" sz="1800" dirty="0">
              <a:latin typeface="+mn-lt"/>
            </a:endParaRPr>
          </a:p>
          <a:p>
            <a:pPr algn="r"/>
            <a:r>
              <a:rPr lang="el-GR" sz="1800" b="1" dirty="0">
                <a:latin typeface="+mn-lt"/>
              </a:rPr>
              <a:t>Σύνταξη</a:t>
            </a:r>
            <a:r>
              <a:rPr lang="en-GB" sz="1800" b="1" dirty="0">
                <a:latin typeface="+mn-lt"/>
              </a:rPr>
              <a:t> 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Burst(</a:t>
            </a:r>
            <a:r>
              <a:rPr lang="en-GB" sz="1800" i="1" dirty="0" err="1">
                <a:latin typeface="+mn-lt"/>
              </a:rPr>
              <a:t>pin,time</a:t>
            </a:r>
            <a:r>
              <a:rPr lang="en-GB" sz="1800" i="1" dirty="0">
                <a:latin typeface="+mn-lt"/>
              </a:rPr>
              <a:t>);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pin</a:t>
            </a:r>
            <a:r>
              <a:rPr lang="en-GB" sz="1800" dirty="0">
                <a:latin typeface="+mn-lt"/>
              </a:rPr>
              <a:t>: </a:t>
            </a:r>
            <a:r>
              <a:rPr lang="el-GR" sz="1800" dirty="0">
                <a:latin typeface="+mn-lt"/>
              </a:rPr>
              <a:t>ο ακροδέκτης εξόδου για την ριπή των </a:t>
            </a:r>
            <a:r>
              <a:rPr lang="en-GB" sz="1800" dirty="0">
                <a:latin typeface="+mn-lt"/>
              </a:rPr>
              <a:t>38 </a:t>
            </a:r>
            <a:r>
              <a:rPr lang="en-GB" sz="1800" dirty="0" err="1">
                <a:latin typeface="+mn-lt"/>
              </a:rPr>
              <a:t>KHz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time</a:t>
            </a:r>
            <a:r>
              <a:rPr lang="en-GB" sz="1800" dirty="0">
                <a:latin typeface="+mn-lt"/>
              </a:rPr>
              <a:t>: </a:t>
            </a:r>
            <a:r>
              <a:rPr lang="el-GR" sz="1800" dirty="0">
                <a:latin typeface="+mn-lt"/>
              </a:rPr>
              <a:t>η χρονική διάρκεια της ριπής σε </a:t>
            </a:r>
            <a:r>
              <a:rPr lang="el-GR" sz="1800" i="1" dirty="0">
                <a:latin typeface="+mn-lt"/>
              </a:rPr>
              <a:t>μ</a:t>
            </a:r>
            <a:r>
              <a:rPr lang="en-US" sz="1800" dirty="0">
                <a:latin typeface="+mn-lt"/>
              </a:rPr>
              <a:t>s</a:t>
            </a:r>
            <a:endParaRPr lang="en-GB" sz="18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800" b="1" u="sng" dirty="0">
                <a:latin typeface="+mn-lt"/>
              </a:rPr>
              <a:t>Η συνάρτηση </a:t>
            </a:r>
            <a:r>
              <a:rPr lang="en-GB" sz="1800" b="1" u="sng" dirty="0" err="1">
                <a:latin typeface="+mn-lt"/>
              </a:rPr>
              <a:t>IrTx</a:t>
            </a:r>
            <a:r>
              <a:rPr lang="en-GB" sz="1800" b="1" u="sng" dirty="0">
                <a:latin typeface="+mn-lt"/>
              </a:rPr>
              <a:t>()</a:t>
            </a:r>
            <a:r>
              <a:rPr lang="en-GB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στέλνει δεδομένα στον ακροδέκτη που υποδείχθηκε σύμφωνα με το «</a:t>
            </a:r>
            <a:r>
              <a:rPr lang="el-GR" sz="1800" i="1" dirty="0">
                <a:latin typeface="+mn-lt"/>
              </a:rPr>
              <a:t>δικό μας</a:t>
            </a:r>
            <a:r>
              <a:rPr lang="el-GR" sz="1800" dirty="0">
                <a:latin typeface="+mn-lt"/>
              </a:rPr>
              <a:t>» πρωτόκολλο.</a:t>
            </a:r>
            <a:r>
              <a:rPr lang="en-GB" sz="1800" dirty="0">
                <a:latin typeface="+mn-lt"/>
              </a:rPr>
              <a:t> </a:t>
            </a:r>
            <a:endParaRPr lang="it-IT" sz="1800" dirty="0">
              <a:latin typeface="+mn-lt"/>
            </a:endParaRPr>
          </a:p>
          <a:p>
            <a:r>
              <a:rPr lang="el-GR" sz="1800" b="1" dirty="0">
                <a:latin typeface="+mn-lt"/>
              </a:rPr>
              <a:t>Σύνταξη</a:t>
            </a:r>
            <a:r>
              <a:rPr lang="en-GB" sz="1800" b="1" dirty="0">
                <a:latin typeface="+mn-lt"/>
              </a:rPr>
              <a:t>:</a:t>
            </a:r>
            <a:endParaRPr lang="it-IT" sz="1800" dirty="0">
              <a:latin typeface="+mn-lt"/>
            </a:endParaRPr>
          </a:p>
          <a:p>
            <a:r>
              <a:rPr lang="en-GB" sz="1800" i="1" dirty="0" err="1">
                <a:latin typeface="+mn-lt"/>
              </a:rPr>
              <a:t>var.IrTx</a:t>
            </a:r>
            <a:r>
              <a:rPr lang="en-GB" sz="1800" i="1" dirty="0">
                <a:latin typeface="+mn-lt"/>
              </a:rPr>
              <a:t>(pin, data);</a:t>
            </a:r>
            <a:endParaRPr lang="it-IT" sz="1800" dirty="0">
              <a:latin typeface="+mn-lt"/>
            </a:endParaRPr>
          </a:p>
          <a:p>
            <a:r>
              <a:rPr lang="en-GB" sz="1800" i="1" dirty="0">
                <a:latin typeface="+mn-lt"/>
              </a:rPr>
              <a:t>pin: </a:t>
            </a:r>
            <a:r>
              <a:rPr lang="el-GR" sz="1800" i="1" dirty="0">
                <a:latin typeface="+mn-lt"/>
              </a:rPr>
              <a:t>ακροδέκτης εξόδου</a:t>
            </a:r>
            <a:endParaRPr lang="it-IT" sz="1800" dirty="0">
              <a:latin typeface="+mn-lt"/>
            </a:endParaRPr>
          </a:p>
          <a:p>
            <a:r>
              <a:rPr lang="en-GB" sz="1800" i="1" dirty="0">
                <a:latin typeface="+mn-lt"/>
              </a:rPr>
              <a:t>data: </a:t>
            </a:r>
            <a:r>
              <a:rPr lang="el-GR" sz="1800" i="1" dirty="0">
                <a:latin typeface="+mn-lt"/>
              </a:rPr>
              <a:t>τα δεδομένα (</a:t>
            </a:r>
            <a:r>
              <a:rPr lang="en-GB" sz="1800" i="1" dirty="0">
                <a:latin typeface="+mn-lt"/>
              </a:rPr>
              <a:t>8 bit</a:t>
            </a:r>
            <a:r>
              <a:rPr lang="el-GR" sz="1800" i="1" dirty="0">
                <a:latin typeface="+mn-lt"/>
              </a:rPr>
              <a:t>) που θα μεταδοθούν</a:t>
            </a:r>
            <a:r>
              <a:rPr lang="en-GB" sz="1800" i="1" dirty="0">
                <a:latin typeface="+mn-lt"/>
              </a:rPr>
              <a:t> 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l-GR" sz="1800" b="1" dirty="0">
                <a:latin typeface="+mn-lt"/>
              </a:rPr>
              <a:t>Η συνάρτηση </a:t>
            </a:r>
            <a:r>
              <a:rPr lang="en-GB" sz="1800" b="1" dirty="0" err="1">
                <a:latin typeface="+mn-lt"/>
              </a:rPr>
              <a:t>IrRx</a:t>
            </a:r>
            <a:r>
              <a:rPr lang="en-GB" sz="1800" b="1" dirty="0">
                <a:latin typeface="+mn-lt"/>
              </a:rPr>
              <a:t>()</a:t>
            </a:r>
            <a:r>
              <a:rPr lang="en-GB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επιστρέφει τα δεδομένα (8</a:t>
            </a:r>
            <a:r>
              <a:rPr lang="en-US" sz="1800" dirty="0">
                <a:latin typeface="+mn-lt"/>
              </a:rPr>
              <a:t>bit) </a:t>
            </a:r>
            <a:r>
              <a:rPr lang="el-GR" sz="1800" dirty="0">
                <a:latin typeface="+mn-lt"/>
              </a:rPr>
              <a:t>που έλαβε ο ακροδέκτης σύμφωνα με το «</a:t>
            </a:r>
            <a:r>
              <a:rPr lang="el-GR" sz="1800" i="1" dirty="0">
                <a:latin typeface="+mn-lt"/>
              </a:rPr>
              <a:t>δικό μας</a:t>
            </a:r>
            <a:r>
              <a:rPr lang="el-GR" sz="1800" dirty="0">
                <a:latin typeface="+mn-lt"/>
              </a:rPr>
              <a:t>» πρωτόκολλο.</a:t>
            </a:r>
            <a:r>
              <a:rPr lang="en-GB" sz="1800" dirty="0">
                <a:latin typeface="+mn-lt"/>
              </a:rPr>
              <a:t> </a:t>
            </a:r>
            <a:endParaRPr lang="it-IT" sz="1800" dirty="0">
              <a:latin typeface="+mn-lt"/>
            </a:endParaRPr>
          </a:p>
          <a:p>
            <a:pPr algn="r"/>
            <a:r>
              <a:rPr lang="el-GR" sz="1800" b="1" dirty="0">
                <a:latin typeface="+mn-lt"/>
              </a:rPr>
              <a:t>Σύνταξη:</a:t>
            </a:r>
            <a:endParaRPr lang="it-IT" sz="1800" b="1" dirty="0">
              <a:latin typeface="+mn-lt"/>
            </a:endParaRPr>
          </a:p>
          <a:p>
            <a:pPr algn="r"/>
            <a:r>
              <a:rPr lang="fr-FR" sz="1800" i="1" dirty="0" err="1">
                <a:latin typeface="+mn-lt"/>
              </a:rPr>
              <a:t>var.IrRx</a:t>
            </a:r>
            <a:r>
              <a:rPr lang="fr-FR" sz="1800" i="1" dirty="0">
                <a:latin typeface="+mn-lt"/>
              </a:rPr>
              <a:t>(pin);</a:t>
            </a:r>
            <a:endParaRPr lang="it-IT" sz="1800" dirty="0">
              <a:latin typeface="+mn-lt"/>
            </a:endParaRPr>
          </a:p>
          <a:p>
            <a:pPr algn="r"/>
            <a:r>
              <a:rPr lang="en-GB" sz="1800" i="1" dirty="0">
                <a:latin typeface="+mn-lt"/>
              </a:rPr>
              <a:t>pin:</a:t>
            </a:r>
            <a:r>
              <a:rPr lang="en-GB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ακροδέκτης εισόδου</a:t>
            </a:r>
            <a:r>
              <a:rPr lang="en-GB" sz="1800" dirty="0">
                <a:latin typeface="+mn-lt"/>
              </a:rPr>
              <a:t> </a:t>
            </a:r>
            <a:endParaRPr lang="it-IT" sz="1800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91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Κωδικοποίηση</a:t>
            </a:r>
            <a:r>
              <a:rPr lang="en-US" dirty="0"/>
              <a:t>         </a:t>
            </a:r>
            <a:r>
              <a:rPr lang="en-US" sz="2800" dirty="0"/>
              <a:t>(</a:t>
            </a:r>
            <a:r>
              <a:rPr lang="el-GR" sz="2800" dirty="0"/>
              <a:t>άλλα πρωτόκολλα</a:t>
            </a:r>
            <a:r>
              <a:rPr lang="en-US" sz="2800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6" name="Rettangolo 5"/>
          <p:cNvSpPr/>
          <p:nvPr/>
        </p:nvSpPr>
        <p:spPr>
          <a:xfrm>
            <a:off x="681271" y="1135696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b="1" cap="all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51959" y="2662649"/>
            <a:ext cx="82400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+mn-lt"/>
                <a:hlinkClick r:id="rId5"/>
              </a:rPr>
              <a:t>http://www.sbprojects.com/knowledge/ir/index.php</a:t>
            </a:r>
            <a:endParaRPr lang="en-GB" sz="2000" u="sng" dirty="0">
              <a:latin typeface="+mn-lt"/>
            </a:endParaRPr>
          </a:p>
          <a:p>
            <a:pPr algn="ctr"/>
            <a:r>
              <a:rPr lang="en-GB" dirty="0"/>
              <a:t>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1959" y="3640498"/>
            <a:ext cx="824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+mn-lt"/>
                <a:hlinkClick r:id="rId6"/>
              </a:rPr>
              <a:t>http://www.righto.com/2009/08/multi-protocol-infrared-remote-library.html</a:t>
            </a:r>
            <a:r>
              <a:rPr lang="en-GB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07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3600" dirty="0"/>
              <a:t>Σκοπός και περίγραμμα της Ενότητας 7</a:t>
            </a:r>
            <a:r>
              <a:rPr lang="en-US" sz="3600" dirty="0"/>
              <a:t>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389906" y="3015890"/>
            <a:ext cx="8518919" cy="32031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962231"/>
            <a:ext cx="8335926" cy="14988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cap="all" dirty="0"/>
          </a:p>
          <a:p>
            <a:pPr lvl="0" algn="ctr"/>
            <a:r>
              <a:rPr lang="el-GR" sz="2000" b="1" cap="all" dirty="0"/>
              <a:t>ΒΑΣΙΚΕΣ ΓΝΩΣΕΙΣ ΥΠΕΡΥΘΡΟΥ ΦΩΤΟΣ</a:t>
            </a:r>
            <a:endParaRPr lang="en-GB" sz="2000" b="1" cap="all" dirty="0"/>
          </a:p>
          <a:p>
            <a:pPr algn="ctr"/>
            <a:r>
              <a:rPr lang="el-GR" sz="2000" dirty="0"/>
              <a:t>Χρήση αισθητήρα υπέρυθρων για τον εντοπισμό αντικειμένων, εμποδίων, παρουσίας και κίνησης ανθρώπων και πραγμάτων ή αποστολή δεδομένων</a:t>
            </a:r>
            <a:r>
              <a:rPr lang="en-GB" sz="2000" dirty="0"/>
              <a:t>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746648" y="2989386"/>
            <a:ext cx="8229600" cy="303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Ηλεκτρομαγνητικό φάσμα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Υπέρυθρο φως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Δημιουργία και ανίχνευση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Υπέρυθροι αισθητήρες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/>
              <a:t>Κωδικοποίηση</a:t>
            </a:r>
            <a:r>
              <a:rPr lang="en-US" sz="2000" dirty="0"/>
              <a:t> </a:t>
            </a:r>
            <a:endParaRPr lang="el-GR" sz="20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9921" y="963403"/>
            <a:ext cx="269496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600" b="1" i="1" kern="0" dirty="0"/>
              <a:t>Σκοπός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88440" y="3148410"/>
            <a:ext cx="857927" cy="3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1600" b="1" i="1" kern="0" dirty="0">
                <a:solidFill>
                  <a:prstClr val="black"/>
                </a:solidFill>
                <a:latin typeface="Calibri"/>
              </a:rPr>
              <a:t>Σύνοψη</a:t>
            </a:r>
            <a:endParaRPr lang="el-GR" sz="1800" b="1" i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014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7 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ΑΙΣΘΗΤΗΡΕΣ ΥΠΕΡΥΘΡΩΝ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Ευχαριστούμε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8" y="2348947"/>
            <a:ext cx="1913255" cy="11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40700" y="668758"/>
            <a:ext cx="8454134" cy="31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l-GR" sz="2000" dirty="0"/>
              <a:t>Το ηλεκτρομαγνητικό φάσμα είναι ένας συλλογικός όρος που αναφέρεται σε ολόκληρο το εύρος των συχνοτήτων της ηλεκτρομαγνητικής ακτινοβολίας και των αντίστοιχων μηκών κύματος φωτονίων</a:t>
            </a:r>
            <a:r>
              <a:rPr lang="en-GB" sz="2000" dirty="0"/>
              <a:t>. </a:t>
            </a:r>
            <a:endParaRPr lang="it-IT" sz="2000" dirty="0"/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r>
              <a:rPr lang="en-GB" sz="2000" b="1" dirty="0"/>
              <a:t>F </a:t>
            </a:r>
            <a:r>
              <a:rPr lang="en-GB" sz="2000" dirty="0"/>
              <a:t>= </a:t>
            </a:r>
            <a:r>
              <a:rPr lang="el-GR" sz="2000" dirty="0"/>
              <a:t>Συχνότητα ή αριθμός κύκλων ανά δευτερόλεπτο</a:t>
            </a:r>
            <a:endParaRPr lang="it-IT" sz="2000" dirty="0"/>
          </a:p>
          <a:p>
            <a:r>
              <a:rPr lang="en-GB" sz="2000" b="1" dirty="0"/>
              <a:t>T = </a:t>
            </a:r>
            <a:r>
              <a:rPr lang="el-GR" sz="2000" dirty="0"/>
              <a:t>Περίοδος ή χρόνος που διαρκεί ένας κύκλος:</a:t>
            </a:r>
          </a:p>
          <a:p>
            <a:r>
              <a:rPr lang="el-GR" sz="2000" dirty="0"/>
              <a:t> Αυτό είναι το αντίστροφο της συχνότητας T = 1 / F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Το ηλεκτρομαγνητικό φάσμα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12" name="Imagen 43" descr="ELECTROMAGNETIC SPECTUM bilaketarekin bat datozen irudiak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32" y="3673564"/>
            <a:ext cx="5759450" cy="284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892454"/>
            <a:ext cx="84541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algn="just"/>
            <a:r>
              <a:rPr lang="el-GR" sz="2000" dirty="0"/>
              <a:t>Το υπέρυθρο φως είναι η ακτινοβολία που απελευθερώνεται από οποιοδήποτε σώμα με θερμοκρασία πάνω από 0º </a:t>
            </a:r>
            <a:r>
              <a:rPr lang="el-GR" sz="2000" dirty="0" err="1"/>
              <a:t>Kelvin</a:t>
            </a:r>
            <a:r>
              <a:rPr lang="el-GR" sz="2000" dirty="0"/>
              <a:t> (-273º C) ή απόλυτο μηδέν. Η συχνότητά της είναι πάνω από τα μικροκύματα, αλλά κάτω από το ορατό φως, γι’ αυτό δεν μπορούμε να το δούμε. Το μήκος κύματος του κυμαίνεται από 0,7 </a:t>
            </a:r>
            <a:r>
              <a:rPr lang="el-GR" sz="2000" dirty="0" err="1"/>
              <a:t>μm</a:t>
            </a:r>
            <a:r>
              <a:rPr lang="el-GR" sz="2000" dirty="0"/>
              <a:t> (700 </a:t>
            </a:r>
            <a:r>
              <a:rPr lang="el-GR" sz="2000" dirty="0" err="1"/>
              <a:t>nm</a:t>
            </a:r>
            <a:r>
              <a:rPr lang="el-GR" sz="2000" dirty="0"/>
              <a:t>) έως 1000 </a:t>
            </a:r>
            <a:r>
              <a:rPr lang="el-GR" sz="2000" dirty="0" err="1"/>
              <a:t>μm</a:t>
            </a:r>
            <a:r>
              <a:rPr lang="el-GR" sz="2000" dirty="0"/>
              <a:t> που αντιστοιχεί σε συχνότητες από 4.2814 </a:t>
            </a:r>
            <a:r>
              <a:rPr lang="el-GR" sz="2000" dirty="0" err="1"/>
              <a:t>Hz</a:t>
            </a:r>
            <a:r>
              <a:rPr lang="el-GR" sz="2000" dirty="0"/>
              <a:t> έως 3</a:t>
            </a:r>
            <a:r>
              <a:rPr lang="el-GR" sz="2000" baseline="30000" dirty="0"/>
              <a:t>11</a:t>
            </a:r>
            <a:r>
              <a:rPr lang="el-GR" sz="2000" dirty="0"/>
              <a:t> </a:t>
            </a:r>
            <a:r>
              <a:rPr lang="el-GR" sz="2000" dirty="0" err="1"/>
              <a:t>Hz</a:t>
            </a:r>
            <a:r>
              <a:rPr lang="el-GR" sz="2000" dirty="0"/>
              <a:t>.</a:t>
            </a:r>
          </a:p>
          <a:p>
            <a:pPr algn="just"/>
            <a:r>
              <a:rPr lang="el-GR" sz="2000" dirty="0"/>
              <a:t>Όλοι χρησιμοποιούμε την υπέρυθρη ακτινοβολία σε καθημερινή βάση.</a:t>
            </a:r>
            <a:endParaRPr lang="it-IT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Υπέρυθρο φως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9" name="Imagen 45" descr="Erlazionatutako irud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87" y="1273636"/>
            <a:ext cx="4972461" cy="261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18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Πώς να το δημιουργήσετε και να το ανιχνεύσετε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8229600" cy="10875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Ανάλογα με τα υλικά που χρησιμοποιούνται για την κατασκευή φώτων LED, δίνουν διαφορετικά χρώματα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7309" y="2102567"/>
            <a:ext cx="75634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/>
              <a:t>Μια λυχνία LED IR φαίνεται ακριβώς ίδια με μια συμβατική και έχει παρόμοιες συνδέσεις</a:t>
            </a:r>
            <a:r>
              <a:rPr lang="it-IT" b="1" dirty="0"/>
              <a:t>.</a:t>
            </a:r>
          </a:p>
          <a:p>
            <a:r>
              <a:rPr lang="it-IT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37550" y="4764650"/>
            <a:ext cx="6959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Υπάρχουν πολλά φώτα LED που δίνουν υπέρυθρο (</a:t>
            </a:r>
            <a:r>
              <a:rPr lang="en-US" dirty="0"/>
              <a:t>IR) </a:t>
            </a:r>
            <a:r>
              <a:rPr lang="el-GR" dirty="0"/>
              <a:t>φως και υπάρχουν επίσης πολλές συσκευές που το ανιχνεύουν</a:t>
            </a:r>
            <a:endParaRPr lang="it-IT" dirty="0"/>
          </a:p>
        </p:txBody>
      </p:sp>
      <p:grpSp>
        <p:nvGrpSpPr>
          <p:cNvPr id="18" name="Grupo 49"/>
          <p:cNvGrpSpPr/>
          <p:nvPr/>
        </p:nvGrpSpPr>
        <p:grpSpPr>
          <a:xfrm>
            <a:off x="755948" y="3127663"/>
            <a:ext cx="4848439" cy="1113952"/>
            <a:chOff x="0" y="0"/>
            <a:chExt cx="4827846" cy="1124836"/>
          </a:xfrm>
        </p:grpSpPr>
        <p:pic>
          <p:nvPicPr>
            <p:cNvPr id="19" name="Imagen 4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321" y="0"/>
              <a:ext cx="1914525" cy="1057275"/>
            </a:xfrm>
            <a:prstGeom prst="rect">
              <a:avLst/>
            </a:prstGeom>
          </p:spPr>
        </p:pic>
        <p:pic>
          <p:nvPicPr>
            <p:cNvPr id="20" name="Imagen 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386"/>
              <a:ext cx="198120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65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Πώς να το δημιουργήσετε και να το ανιχνεύσετε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8090034" cy="17748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100" dirty="0"/>
              <a:t>ΦΩΤΟΑΝΤΙΣΤΑΣΗ</a:t>
            </a:r>
            <a:endParaRPr lang="en-GB" sz="4100" dirty="0"/>
          </a:p>
          <a:p>
            <a:pPr marL="0" indent="0">
              <a:buNone/>
            </a:pPr>
            <a:r>
              <a:rPr lang="el-GR" dirty="0"/>
              <a:t>Όταν έρχεται σε επαφή με το φως IR, υπάρχει μια άμεση αναλογική ροή έντασης (I) από τον πομπό προς τον συλλέκτη. </a:t>
            </a:r>
            <a:r>
              <a:rPr lang="en-US" dirty="0"/>
              <a:t>A</a:t>
            </a:r>
            <a:r>
              <a:rPr lang="el-GR" dirty="0" err="1"/>
              <a:t>υτό</a:t>
            </a:r>
            <a:r>
              <a:rPr lang="el-GR" dirty="0"/>
              <a:t> προκαλεί πτώση της τάσης VR στην αντίσταση R.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53084" y="2687343"/>
            <a:ext cx="713509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n-lt"/>
              </a:rPr>
              <a:t>1. </a:t>
            </a:r>
            <a:r>
              <a:rPr lang="el-GR" b="1" dirty="0">
                <a:latin typeface="+mn-lt"/>
              </a:rPr>
              <a:t>Αν υπάρχει υπέρυθρο φως, η </a:t>
            </a:r>
            <a:r>
              <a:rPr lang="en-GB" b="1" dirty="0">
                <a:latin typeface="+mn-lt"/>
              </a:rPr>
              <a:t>Vs </a:t>
            </a:r>
            <a:r>
              <a:rPr lang="el-GR" b="1" dirty="0">
                <a:latin typeface="+mn-lt"/>
              </a:rPr>
              <a:t>πάει στο επίπεδο </a:t>
            </a:r>
            <a:r>
              <a:rPr lang="en-GB" b="1" dirty="0">
                <a:latin typeface="+mn-lt"/>
              </a:rPr>
              <a:t>“0”.</a:t>
            </a:r>
            <a:endParaRPr lang="it-IT" b="1" dirty="0">
              <a:latin typeface="+mn-lt"/>
            </a:endParaRPr>
          </a:p>
          <a:p>
            <a:r>
              <a:rPr lang="en-GB" b="1" dirty="0">
                <a:latin typeface="+mn-lt"/>
              </a:rPr>
              <a:t>2.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Αν δεν υπάρχει υπέρυθρο φως, η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Vs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πάει στο επίπεδο </a:t>
            </a:r>
            <a:r>
              <a:rPr lang="en-GB" b="1" dirty="0">
                <a:latin typeface="+mn-lt"/>
              </a:rPr>
              <a:t>“1”.</a:t>
            </a:r>
            <a:endParaRPr lang="it-IT" b="1" dirty="0">
              <a:latin typeface="+mn-lt"/>
            </a:endParaRPr>
          </a:p>
          <a:p>
            <a:r>
              <a:rPr lang="it-IT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29077" y="3723698"/>
            <a:ext cx="571256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Η συνολική τάση (+5V) μοιράζεται μεταξύ της αντίστασης (</a:t>
            </a:r>
            <a:r>
              <a:rPr lang="el-GR" b="1" dirty="0">
                <a:latin typeface="+mn-lt"/>
              </a:rPr>
              <a:t>VR</a:t>
            </a:r>
            <a:r>
              <a:rPr lang="el-GR" dirty="0">
                <a:latin typeface="+mn-lt"/>
              </a:rPr>
              <a:t>) και της </a:t>
            </a:r>
            <a:r>
              <a:rPr lang="el-GR" dirty="0" err="1">
                <a:latin typeface="+mn-lt"/>
              </a:rPr>
              <a:t>φωτοαντίστασης</a:t>
            </a:r>
            <a:r>
              <a:rPr lang="el-GR" dirty="0">
                <a:latin typeface="+mn-lt"/>
              </a:rPr>
              <a:t>(</a:t>
            </a:r>
            <a:r>
              <a:rPr lang="el-GR" b="1" dirty="0" err="1">
                <a:latin typeface="+mn-lt"/>
              </a:rPr>
              <a:t>Vce</a:t>
            </a:r>
            <a:r>
              <a:rPr lang="el-GR" dirty="0">
                <a:latin typeface="+mn-lt"/>
              </a:rPr>
              <a:t>). Όσο περισσότερο φως υπάρχει, τόσο περισσότερο ένταση </a:t>
            </a:r>
            <a:r>
              <a:rPr lang="el-GR" b="1" dirty="0">
                <a:latin typeface="+mn-lt"/>
              </a:rPr>
              <a:t>Ι</a:t>
            </a:r>
            <a:r>
              <a:rPr lang="el-GR" dirty="0">
                <a:latin typeface="+mn-lt"/>
              </a:rPr>
              <a:t> υπάρχει. Αυτό με τη σειρά του προκαλεί αύξηση της </a:t>
            </a:r>
            <a:r>
              <a:rPr lang="el-GR" b="1" dirty="0">
                <a:latin typeface="+mn-lt"/>
              </a:rPr>
              <a:t>VR</a:t>
            </a:r>
            <a:r>
              <a:rPr lang="el-GR" dirty="0">
                <a:latin typeface="+mn-lt"/>
              </a:rPr>
              <a:t> και επακόλουθη πτώση της </a:t>
            </a:r>
            <a:r>
              <a:rPr lang="el-GR" b="1" dirty="0" err="1">
                <a:latin typeface="+mn-lt"/>
              </a:rPr>
              <a:t>Vce</a:t>
            </a:r>
            <a:r>
              <a:rPr lang="el-GR" dirty="0">
                <a:latin typeface="+mn-lt"/>
              </a:rPr>
              <a:t>. Η τάση εξόδου </a:t>
            </a:r>
            <a:r>
              <a:rPr lang="el-GR" b="1" dirty="0" err="1">
                <a:latin typeface="+mn-lt"/>
              </a:rPr>
              <a:t>Vs</a:t>
            </a:r>
            <a:r>
              <a:rPr lang="el-GR" dirty="0">
                <a:latin typeface="+mn-lt"/>
              </a:rPr>
              <a:t> πέφτει στο "0". Εάν δεν υπάρχει φως IR, η ένταση I δεν υπάρχει, η </a:t>
            </a:r>
            <a:r>
              <a:rPr lang="el-GR" b="1" dirty="0">
                <a:latin typeface="+mn-lt"/>
              </a:rPr>
              <a:t>VR</a:t>
            </a:r>
            <a:r>
              <a:rPr lang="el-GR" dirty="0">
                <a:latin typeface="+mn-lt"/>
              </a:rPr>
              <a:t> μηδενίζεται και η </a:t>
            </a:r>
            <a:r>
              <a:rPr lang="el-GR" b="1" dirty="0" err="1">
                <a:latin typeface="+mn-lt"/>
              </a:rPr>
              <a:t>Vce</a:t>
            </a:r>
            <a:r>
              <a:rPr lang="el-GR" dirty="0">
                <a:latin typeface="+mn-lt"/>
              </a:rPr>
              <a:t> αυξάνεται στο μέγιστο (+5V). Η τάση εξόδου </a:t>
            </a:r>
            <a:r>
              <a:rPr lang="el-GR" b="1" dirty="0" err="1">
                <a:latin typeface="+mn-lt"/>
              </a:rPr>
              <a:t>Vs</a:t>
            </a:r>
            <a:r>
              <a:rPr lang="el-GR" dirty="0">
                <a:latin typeface="+mn-lt"/>
              </a:rPr>
              <a:t> μεταβαίνει στο επίπεδο "1".</a:t>
            </a:r>
            <a:r>
              <a:rPr lang="en-GB" dirty="0">
                <a:latin typeface="+mn-lt"/>
              </a:rPr>
              <a:t> </a:t>
            </a:r>
            <a:endParaRPr lang="it-IT" dirty="0">
              <a:latin typeface="+mn-lt"/>
            </a:endParaRPr>
          </a:p>
        </p:txBody>
      </p:sp>
      <p:pic>
        <p:nvPicPr>
          <p:cNvPr id="15" name="Imagen 5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5306"/>
            <a:ext cx="2391768" cy="20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      </a:t>
            </a:r>
            <a:r>
              <a:rPr lang="en-US" sz="2900" dirty="0"/>
              <a:t>(</a:t>
            </a:r>
            <a:r>
              <a:rPr lang="el-GR" sz="2900" dirty="0"/>
              <a:t>εκπομπής και ανακλαστικοί</a:t>
            </a:r>
            <a:r>
              <a:rPr lang="en-US" sz="2900" dirty="0"/>
              <a:t>)</a:t>
            </a:r>
            <a:endParaRPr lang="el-GR" sz="29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31685"/>
            <a:ext cx="8229600" cy="1087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Ένας αισθητήρας υπέρυθρων αποτελείται συνήθως από έναν πομπό (Τ) και έναν ανιχνευτή (D).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1820" y="1854105"/>
            <a:ext cx="71350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>
                <a:latin typeface="+mn-lt"/>
              </a:rPr>
              <a:t>ΑΙΣΘΗΤΗΡΕΣ ΕΚΠΟΜΠΗΣ </a:t>
            </a:r>
            <a:r>
              <a:rPr lang="en-US" b="1" dirty="0">
                <a:latin typeface="+mn-lt"/>
              </a:rPr>
              <a:t>IR</a:t>
            </a:r>
            <a:endParaRPr lang="it-IT" b="1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Ο πομπός βρίσκεται απέναντι από τον ανιχνευτή. Όταν ένα αντικείμενο έρχεται μεταξύ των δύο, η μετάδοση του υπέρυθρου φωτός διακόπτεται και παράγεται ένα σήμα</a:t>
            </a:r>
            <a:r>
              <a:rPr lang="en-GB" dirty="0">
                <a:latin typeface="+mn-lt"/>
              </a:rPr>
              <a:t>. </a:t>
            </a:r>
            <a:endParaRPr lang="it-IT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42138" y="3268287"/>
            <a:ext cx="3831656" cy="2532409"/>
            <a:chOff x="0" y="0"/>
            <a:chExt cx="3147695" cy="1882477"/>
          </a:xfrm>
        </p:grpSpPr>
        <p:pic>
          <p:nvPicPr>
            <p:cNvPr id="15" name="Imagen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"/>
              <a:ext cx="1105535" cy="1671955"/>
            </a:xfrm>
            <a:prstGeom prst="rect">
              <a:avLst/>
            </a:prstGeom>
          </p:spPr>
        </p:pic>
        <p:sp>
          <p:nvSpPr>
            <p:cNvPr id="16" name="Cuadro de texto 55"/>
            <p:cNvSpPr txBox="1"/>
            <p:nvPr/>
          </p:nvSpPr>
          <p:spPr>
            <a:xfrm>
              <a:off x="809625" y="1762125"/>
              <a:ext cx="1105535" cy="12035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u="sng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Εικόνα</a:t>
              </a:r>
              <a:r>
                <a:rPr lang="es-ES" sz="1000" b="1" u="sng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s-ES" sz="10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6: H22A1</a:t>
              </a:r>
              <a:endParaRPr lang="it-IT" sz="10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Imagen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525" y="0"/>
              <a:ext cx="1233170" cy="1740535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4013667" y="3369493"/>
            <a:ext cx="49599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Ο πομπός και ο ανιχνευτής περιέχονται στην ίδια κάψουλα σε σχήμα U. Αριστερά στην Εικόνα 6 ο πομπός διόδου αντιστοιχεί στους ακροδέκτες 1 (άνοδος) και 2 (κάθοδος). Στα δεξιά βρίσκεται το </a:t>
            </a:r>
            <a:r>
              <a:rPr lang="el-GR" dirty="0" err="1">
                <a:latin typeface="+mn-lt"/>
              </a:rPr>
              <a:t>φωτοτρανζίστορ</a:t>
            </a:r>
            <a:r>
              <a:rPr lang="el-GR" dirty="0">
                <a:latin typeface="+mn-lt"/>
              </a:rPr>
              <a:t>. Ο ακροδέκτης 3 αντιστοιχεί στον συλλέκτη (c) και ο ακροδέκτης 4 στον πομπό (t).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65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      (</a:t>
            </a:r>
            <a:r>
              <a:rPr lang="el-GR" dirty="0"/>
              <a:t>εκπομπής και ανακλαστικοί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81820" y="1854105"/>
            <a:ext cx="713509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2733537" y="1093988"/>
            <a:ext cx="3831656" cy="2532409"/>
            <a:chOff x="0" y="0"/>
            <a:chExt cx="3147695" cy="1882477"/>
          </a:xfrm>
        </p:grpSpPr>
        <p:pic>
          <p:nvPicPr>
            <p:cNvPr id="15" name="Imagen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"/>
              <a:ext cx="1105535" cy="1671955"/>
            </a:xfrm>
            <a:prstGeom prst="rect">
              <a:avLst/>
            </a:prstGeom>
          </p:spPr>
        </p:pic>
        <p:sp>
          <p:nvSpPr>
            <p:cNvPr id="16" name="Cuadro de texto 55"/>
            <p:cNvSpPr txBox="1"/>
            <p:nvPr/>
          </p:nvSpPr>
          <p:spPr>
            <a:xfrm>
              <a:off x="809625" y="1762125"/>
              <a:ext cx="1105535" cy="12035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000" b="1" u="sng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Εικόνα</a:t>
              </a:r>
              <a:r>
                <a:rPr lang="es-ES" sz="1000" b="1" u="sng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s-ES" sz="1000" b="1" dirty="0"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6: H22A1</a:t>
              </a:r>
              <a:endParaRPr lang="it-IT" sz="10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Imagen 5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525" y="0"/>
              <a:ext cx="1233170" cy="1740535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457200" y="4133502"/>
            <a:ext cx="8023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latin typeface="+mn-lt"/>
              </a:rPr>
              <a:t>Η δίοδος εκπομπής IR, μεταξύ των ακροδεκτών 1 και 2, είναι άμεσα πολωμένη με την αντίσταση απορρόφησης 180 Ω. Το </a:t>
            </a:r>
            <a:r>
              <a:rPr lang="el-GR" sz="2000" dirty="0" err="1">
                <a:latin typeface="+mn-lt"/>
              </a:rPr>
              <a:t>φωτοτρανζίστορ</a:t>
            </a:r>
            <a:r>
              <a:rPr lang="el-GR" sz="2000" dirty="0">
                <a:latin typeface="+mn-lt"/>
              </a:rPr>
              <a:t> λαμβάνει το φως IR μεταξύ των ακροδεκτών 3 και 4. Η τάση εξόδου </a:t>
            </a:r>
            <a:r>
              <a:rPr lang="el-GR" sz="2000" dirty="0" err="1">
                <a:latin typeface="+mn-lt"/>
              </a:rPr>
              <a:t>Vs</a:t>
            </a:r>
            <a:r>
              <a:rPr lang="el-GR" sz="2000" dirty="0">
                <a:latin typeface="+mn-lt"/>
              </a:rPr>
              <a:t> διέρχεται από τον συλλέκτη στον ακροδέκτη 3 και όσο λαμβάνει φως παραμένει στο επίπεδο "0". Όταν εισάγουμε ένα αδιαφανές αντικείμενο στην υποδοχή και κόψουμε τη δέσμη φωτός, το σήμα εξόδου μεταβαίνει στο επίπεδο "1".</a:t>
            </a:r>
            <a:r>
              <a:rPr lang="en-GB" sz="2000" dirty="0">
                <a:latin typeface="+mn-lt"/>
              </a:rPr>
              <a:t>  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43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Αισθητήρες </a:t>
            </a:r>
            <a:r>
              <a:rPr lang="en-US" dirty="0"/>
              <a:t>IR       (</a:t>
            </a:r>
            <a:r>
              <a:rPr lang="el-GR" dirty="0"/>
              <a:t>εκπομπής και ανακλαστικοί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5166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915986" y="4582373"/>
            <a:ext cx="8714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.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10577" y="1616625"/>
            <a:ext cx="5876223" cy="108758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/>
              <a:t>Η αντανάκλαση του φωτός είναι ένας άλλος τρόπος ανίχνευσης αντικειμένου.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4904" y="838584"/>
            <a:ext cx="7135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dirty="0"/>
              <a:t>ΑΝΑΚΛΑΣΤΙΚΟΙ ΑΙΣΘΗΤΗΡΕΣ</a:t>
            </a: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3748" y="3239306"/>
            <a:ext cx="6525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Σε αυτή την περίπτωση ο πομπός και ο ανακλαστήρας τοποθετούνται δίπλα ο ένας στον άλλο και όχι αντίθετα. Όταν το φως IR που μεταδίδεται χτυπά ένα αντικείμενο, ανακλάται και "αναπηδά" προς τον ανιχνευτή.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87399" y="4929690"/>
            <a:ext cx="6525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Όπως και με τους αισθητήρες εκπομπής, υπάρχει μια τεράστια ποικιλία ανακλαστικών αισθητήρων στην αγορά που μπορούν να προσαρμοστούν για χρήση σε οποιαδήποτε κατάσταση</a:t>
            </a:r>
            <a:r>
              <a:rPr lang="en-GB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5574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65598</TotalTime>
  <Words>1736</Words>
  <Application>Microsoft Office PowerPoint</Application>
  <PresentationFormat>Προβολή στην οθόνη (4:3)</PresentationFormat>
  <Paragraphs>204</Paragraphs>
  <Slides>20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Σκοπός και περίγραμμα της Ενότητας 7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1922</cp:revision>
  <cp:lastPrinted>2018-01-26T17:11:53Z</cp:lastPrinted>
  <dcterms:created xsi:type="dcterms:W3CDTF">2010-11-09T19:06:29Z</dcterms:created>
  <dcterms:modified xsi:type="dcterms:W3CDTF">2018-06-19T13:41:38Z</dcterms:modified>
</cp:coreProperties>
</file>